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13" r:id="rId4"/>
  </p:sldMasterIdLst>
  <p:notesMasterIdLst>
    <p:notesMasterId r:id="rId21"/>
  </p:notesMasterIdLst>
  <p:handoutMasterIdLst>
    <p:handoutMasterId r:id="rId22"/>
  </p:handoutMasterIdLst>
  <p:sldIdLst>
    <p:sldId id="777" r:id="rId5"/>
    <p:sldId id="1634" r:id="rId6"/>
    <p:sldId id="1604" r:id="rId7"/>
    <p:sldId id="1183" r:id="rId8"/>
    <p:sldId id="1314" r:id="rId9"/>
    <p:sldId id="1587" r:id="rId10"/>
    <p:sldId id="1606" r:id="rId11"/>
    <p:sldId id="1607" r:id="rId12"/>
    <p:sldId id="1608" r:id="rId13"/>
    <p:sldId id="1320" r:id="rId14"/>
    <p:sldId id="1610" r:id="rId15"/>
    <p:sldId id="1611" r:id="rId16"/>
    <p:sldId id="1616" r:id="rId17"/>
    <p:sldId id="1618" r:id="rId18"/>
    <p:sldId id="1633" r:id="rId19"/>
    <p:sldId id="1537" r:id="rId20"/>
  </p:sldIdLst>
  <p:sldSz cx="9906000" cy="6858000" type="A4"/>
  <p:notesSz cx="10234613" cy="7099300"/>
  <p:defaultTextStyle>
    <a:defPPr>
      <a:defRPr lang="ja-JP"/>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p:defaultTextStyle>
  <p:extLst>
    <p:ext uri="{EFAFB233-063F-42B5-8137-9DF3F51BA10A}">
      <p15:sldGuideLst xmlns:p15="http://schemas.microsoft.com/office/powerpoint/2012/main">
        <p15:guide id="1" orient="horz" pos="2183" userDrawn="1">
          <p15:clr>
            <a:srgbClr val="A4A3A4"/>
          </p15:clr>
        </p15:guide>
        <p15:guide id="2" pos="3120" userDrawn="1">
          <p15:clr>
            <a:srgbClr val="A4A3A4"/>
          </p15:clr>
        </p15:guide>
      </p15:sldGuideLst>
    </p:ext>
    <p:ext uri="{2D200454-40CA-4A62-9FC3-DE9A4176ACB9}">
      <p15:notesGuideLst xmlns:p15="http://schemas.microsoft.com/office/powerpoint/2012/main">
        <p15:guide id="1" orient="horz" pos="2235" userDrawn="1">
          <p15:clr>
            <a:srgbClr val="A4A3A4"/>
          </p15:clr>
        </p15:guide>
        <p15:guide id="2" pos="322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田頭 直樹" initials="" lastIdx="1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3300"/>
    <a:srgbClr val="4F81BD"/>
    <a:srgbClr val="0000FF"/>
    <a:srgbClr val="3366FF"/>
    <a:srgbClr val="3792AB"/>
    <a:srgbClr val="FFFFCC"/>
    <a:srgbClr val="B2C8E2"/>
    <a:srgbClr val="7030A0"/>
    <a:srgbClr val="E6EB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202B0CA-FC54-4496-8BCA-5EF66A818D29}" styleName="スタイル (濃色)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86" autoAdjust="0"/>
    <p:restoredTop sz="96242" autoAdjust="0"/>
  </p:normalViewPr>
  <p:slideViewPr>
    <p:cSldViewPr snapToGrid="0">
      <p:cViewPr varScale="1">
        <p:scale>
          <a:sx n="103" d="100"/>
          <a:sy n="103" d="100"/>
        </p:scale>
        <p:origin x="1302" y="96"/>
      </p:cViewPr>
      <p:guideLst>
        <p:guide orient="horz" pos="2183"/>
        <p:guide pos="3120"/>
      </p:guideLst>
    </p:cSldViewPr>
  </p:slideViewPr>
  <p:notesTextViewPr>
    <p:cViewPr>
      <p:scale>
        <a:sx n="100" d="100"/>
        <a:sy n="100" d="100"/>
      </p:scale>
      <p:origin x="0" y="0"/>
    </p:cViewPr>
  </p:notesTextViewPr>
  <p:sorterViewPr>
    <p:cViewPr>
      <p:scale>
        <a:sx n="66" d="100"/>
        <a:sy n="66" d="100"/>
      </p:scale>
      <p:origin x="0" y="-492"/>
    </p:cViewPr>
  </p:sorterViewPr>
  <p:notesViewPr>
    <p:cSldViewPr snapToGrid="0">
      <p:cViewPr varScale="1">
        <p:scale>
          <a:sx n="66" d="100"/>
          <a:sy n="66" d="100"/>
        </p:scale>
        <p:origin x="0" y="0"/>
      </p:cViewPr>
      <p:guideLst>
        <p:guide orient="horz" pos="2235"/>
        <p:guide pos="32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白石 芳樹" userId="19a6c7c2-2da9-435b-acbf-129b0afc5025" providerId="ADAL" clId="{F9DCF724-DC3D-4C72-9836-1CE897DC5B80}"/>
    <pc:docChg chg="delSld">
      <pc:chgData name="白石 芳樹" userId="19a6c7c2-2da9-435b-acbf-129b0afc5025" providerId="ADAL" clId="{F9DCF724-DC3D-4C72-9836-1CE897DC5B80}" dt="2026-06-15T03:00:32.133" v="0" actId="47"/>
      <pc:docMkLst>
        <pc:docMk/>
      </pc:docMkLst>
      <pc:sldChg chg="del">
        <pc:chgData name="白石 芳樹" userId="19a6c7c2-2da9-435b-acbf-129b0afc5025" providerId="ADAL" clId="{F9DCF724-DC3D-4C72-9836-1CE897DC5B80}" dt="2026-06-15T03:00:32.133" v="0" actId="47"/>
        <pc:sldMkLst>
          <pc:docMk/>
          <pc:sldMk cId="656705053" sldId="1112"/>
        </pc:sldMkLst>
      </pc:sldChg>
      <pc:sldChg chg="del">
        <pc:chgData name="白石 芳樹" userId="19a6c7c2-2da9-435b-acbf-129b0afc5025" providerId="ADAL" clId="{F9DCF724-DC3D-4C72-9836-1CE897DC5B80}" dt="2026-06-15T03:00:32.133" v="0" actId="47"/>
        <pc:sldMkLst>
          <pc:docMk/>
          <pc:sldMk cId="2349592463" sldId="1316"/>
        </pc:sldMkLst>
      </pc:sldChg>
      <pc:sldChg chg="del">
        <pc:chgData name="白石 芳樹" userId="19a6c7c2-2da9-435b-acbf-129b0afc5025" providerId="ADAL" clId="{F9DCF724-DC3D-4C72-9836-1CE897DC5B80}" dt="2026-06-15T03:00:32.133" v="0" actId="47"/>
        <pc:sldMkLst>
          <pc:docMk/>
          <pc:sldMk cId="1874061542" sldId="1463"/>
        </pc:sldMkLst>
      </pc:sldChg>
      <pc:sldChg chg="del">
        <pc:chgData name="白石 芳樹" userId="19a6c7c2-2da9-435b-acbf-129b0afc5025" providerId="ADAL" clId="{F9DCF724-DC3D-4C72-9836-1CE897DC5B80}" dt="2026-06-15T03:00:32.133" v="0" actId="47"/>
        <pc:sldMkLst>
          <pc:docMk/>
          <pc:sldMk cId="3259849992" sldId="1528"/>
        </pc:sldMkLst>
      </pc:sldChg>
      <pc:sldChg chg="del">
        <pc:chgData name="白石 芳樹" userId="19a6c7c2-2da9-435b-acbf-129b0afc5025" providerId="ADAL" clId="{F9DCF724-DC3D-4C72-9836-1CE897DC5B80}" dt="2026-06-15T03:00:32.133" v="0" actId="47"/>
        <pc:sldMkLst>
          <pc:docMk/>
          <pc:sldMk cId="1968431828" sldId="1538"/>
        </pc:sldMkLst>
      </pc:sldChg>
      <pc:sldChg chg="del">
        <pc:chgData name="白石 芳樹" userId="19a6c7c2-2da9-435b-acbf-129b0afc5025" providerId="ADAL" clId="{F9DCF724-DC3D-4C72-9836-1CE897DC5B80}" dt="2026-06-15T03:00:32.133" v="0" actId="47"/>
        <pc:sldMkLst>
          <pc:docMk/>
          <pc:sldMk cId="1110807077" sldId="1539"/>
        </pc:sldMkLst>
      </pc:sldChg>
      <pc:sldChg chg="del">
        <pc:chgData name="白石 芳樹" userId="19a6c7c2-2da9-435b-acbf-129b0afc5025" providerId="ADAL" clId="{F9DCF724-DC3D-4C72-9836-1CE897DC5B80}" dt="2026-06-15T03:00:32.133" v="0" actId="47"/>
        <pc:sldMkLst>
          <pc:docMk/>
          <pc:sldMk cId="4035305192" sldId="1540"/>
        </pc:sldMkLst>
      </pc:sldChg>
      <pc:sldChg chg="del">
        <pc:chgData name="白石 芳樹" userId="19a6c7c2-2da9-435b-acbf-129b0afc5025" providerId="ADAL" clId="{F9DCF724-DC3D-4C72-9836-1CE897DC5B80}" dt="2026-06-15T03:00:32.133" v="0" actId="47"/>
        <pc:sldMkLst>
          <pc:docMk/>
          <pc:sldMk cId="3493260108" sldId="1542"/>
        </pc:sldMkLst>
      </pc:sldChg>
      <pc:sldChg chg="del">
        <pc:chgData name="白石 芳樹" userId="19a6c7c2-2da9-435b-acbf-129b0afc5025" providerId="ADAL" clId="{F9DCF724-DC3D-4C72-9836-1CE897DC5B80}" dt="2026-06-15T03:00:32.133" v="0" actId="47"/>
        <pc:sldMkLst>
          <pc:docMk/>
          <pc:sldMk cId="1882161552" sldId="1551"/>
        </pc:sldMkLst>
      </pc:sldChg>
      <pc:sldChg chg="del">
        <pc:chgData name="白石 芳樹" userId="19a6c7c2-2da9-435b-acbf-129b0afc5025" providerId="ADAL" clId="{F9DCF724-DC3D-4C72-9836-1CE897DC5B80}" dt="2026-06-15T03:00:32.133" v="0" actId="47"/>
        <pc:sldMkLst>
          <pc:docMk/>
          <pc:sldMk cId="3576838053" sldId="1552"/>
        </pc:sldMkLst>
      </pc:sldChg>
      <pc:sldChg chg="del">
        <pc:chgData name="白石 芳樹" userId="19a6c7c2-2da9-435b-acbf-129b0afc5025" providerId="ADAL" clId="{F9DCF724-DC3D-4C72-9836-1CE897DC5B80}" dt="2026-06-15T03:00:32.133" v="0" actId="47"/>
        <pc:sldMkLst>
          <pc:docMk/>
          <pc:sldMk cId="4068716003" sldId="1553"/>
        </pc:sldMkLst>
      </pc:sldChg>
      <pc:sldChg chg="del">
        <pc:chgData name="白石 芳樹" userId="19a6c7c2-2da9-435b-acbf-129b0afc5025" providerId="ADAL" clId="{F9DCF724-DC3D-4C72-9836-1CE897DC5B80}" dt="2026-06-15T03:00:32.133" v="0" actId="47"/>
        <pc:sldMkLst>
          <pc:docMk/>
          <pc:sldMk cId="2262496112" sldId="1554"/>
        </pc:sldMkLst>
      </pc:sldChg>
      <pc:sldChg chg="del">
        <pc:chgData name="白石 芳樹" userId="19a6c7c2-2da9-435b-acbf-129b0afc5025" providerId="ADAL" clId="{F9DCF724-DC3D-4C72-9836-1CE897DC5B80}" dt="2026-06-15T03:00:32.133" v="0" actId="47"/>
        <pc:sldMkLst>
          <pc:docMk/>
          <pc:sldMk cId="2273459042" sldId="1555"/>
        </pc:sldMkLst>
      </pc:sldChg>
      <pc:sldChg chg="del">
        <pc:chgData name="白石 芳樹" userId="19a6c7c2-2da9-435b-acbf-129b0afc5025" providerId="ADAL" clId="{F9DCF724-DC3D-4C72-9836-1CE897DC5B80}" dt="2026-06-15T03:00:32.133" v="0" actId="47"/>
        <pc:sldMkLst>
          <pc:docMk/>
          <pc:sldMk cId="3197773795" sldId="1556"/>
        </pc:sldMkLst>
      </pc:sldChg>
      <pc:sldChg chg="del">
        <pc:chgData name="白石 芳樹" userId="19a6c7c2-2da9-435b-acbf-129b0afc5025" providerId="ADAL" clId="{F9DCF724-DC3D-4C72-9836-1CE897DC5B80}" dt="2026-06-15T03:00:32.133" v="0" actId="47"/>
        <pc:sldMkLst>
          <pc:docMk/>
          <pc:sldMk cId="3068030763" sldId="1557"/>
        </pc:sldMkLst>
      </pc:sldChg>
      <pc:sldChg chg="del">
        <pc:chgData name="白石 芳樹" userId="19a6c7c2-2da9-435b-acbf-129b0afc5025" providerId="ADAL" clId="{F9DCF724-DC3D-4C72-9836-1CE897DC5B80}" dt="2026-06-15T03:00:32.133" v="0" actId="47"/>
        <pc:sldMkLst>
          <pc:docMk/>
          <pc:sldMk cId="3844292874" sldId="1558"/>
        </pc:sldMkLst>
      </pc:sldChg>
      <pc:sldChg chg="del">
        <pc:chgData name="白石 芳樹" userId="19a6c7c2-2da9-435b-acbf-129b0afc5025" providerId="ADAL" clId="{F9DCF724-DC3D-4C72-9836-1CE897DC5B80}" dt="2026-06-15T03:00:32.133" v="0" actId="47"/>
        <pc:sldMkLst>
          <pc:docMk/>
          <pc:sldMk cId="1819995384" sldId="1566"/>
        </pc:sldMkLst>
      </pc:sldChg>
      <pc:sldChg chg="del">
        <pc:chgData name="白石 芳樹" userId="19a6c7c2-2da9-435b-acbf-129b0afc5025" providerId="ADAL" clId="{F9DCF724-DC3D-4C72-9836-1CE897DC5B80}" dt="2026-06-15T03:00:32.133" v="0" actId="47"/>
        <pc:sldMkLst>
          <pc:docMk/>
          <pc:sldMk cId="1635100222" sldId="1567"/>
        </pc:sldMkLst>
      </pc:sldChg>
      <pc:sldChg chg="del">
        <pc:chgData name="白石 芳樹" userId="19a6c7c2-2da9-435b-acbf-129b0afc5025" providerId="ADAL" clId="{F9DCF724-DC3D-4C72-9836-1CE897DC5B80}" dt="2026-06-15T03:00:32.133" v="0" actId="47"/>
        <pc:sldMkLst>
          <pc:docMk/>
          <pc:sldMk cId="3072121464" sldId="1568"/>
        </pc:sldMkLst>
      </pc:sldChg>
      <pc:sldChg chg="del">
        <pc:chgData name="白石 芳樹" userId="19a6c7c2-2da9-435b-acbf-129b0afc5025" providerId="ADAL" clId="{F9DCF724-DC3D-4C72-9836-1CE897DC5B80}" dt="2026-06-15T03:00:32.133" v="0" actId="47"/>
        <pc:sldMkLst>
          <pc:docMk/>
          <pc:sldMk cId="868800326" sldId="1571"/>
        </pc:sldMkLst>
      </pc:sldChg>
      <pc:sldChg chg="del">
        <pc:chgData name="白石 芳樹" userId="19a6c7c2-2da9-435b-acbf-129b0afc5025" providerId="ADAL" clId="{F9DCF724-DC3D-4C72-9836-1CE897DC5B80}" dt="2026-06-15T03:00:32.133" v="0" actId="47"/>
        <pc:sldMkLst>
          <pc:docMk/>
          <pc:sldMk cId="1145793433" sldId="1572"/>
        </pc:sldMkLst>
      </pc:sldChg>
      <pc:sldChg chg="del">
        <pc:chgData name="白石 芳樹" userId="19a6c7c2-2da9-435b-acbf-129b0afc5025" providerId="ADAL" clId="{F9DCF724-DC3D-4C72-9836-1CE897DC5B80}" dt="2026-06-15T03:00:32.133" v="0" actId="47"/>
        <pc:sldMkLst>
          <pc:docMk/>
          <pc:sldMk cId="3220368091" sldId="1573"/>
        </pc:sldMkLst>
      </pc:sldChg>
      <pc:sldChg chg="del">
        <pc:chgData name="白石 芳樹" userId="19a6c7c2-2da9-435b-acbf-129b0afc5025" providerId="ADAL" clId="{F9DCF724-DC3D-4C72-9836-1CE897DC5B80}" dt="2026-06-15T03:00:32.133" v="0" actId="47"/>
        <pc:sldMkLst>
          <pc:docMk/>
          <pc:sldMk cId="3300856379" sldId="1574"/>
        </pc:sldMkLst>
      </pc:sldChg>
      <pc:sldChg chg="del">
        <pc:chgData name="白石 芳樹" userId="19a6c7c2-2da9-435b-acbf-129b0afc5025" providerId="ADAL" clId="{F9DCF724-DC3D-4C72-9836-1CE897DC5B80}" dt="2026-06-15T03:00:32.133" v="0" actId="47"/>
        <pc:sldMkLst>
          <pc:docMk/>
          <pc:sldMk cId="463461573" sldId="1575"/>
        </pc:sldMkLst>
      </pc:sldChg>
      <pc:sldChg chg="del">
        <pc:chgData name="白石 芳樹" userId="19a6c7c2-2da9-435b-acbf-129b0afc5025" providerId="ADAL" clId="{F9DCF724-DC3D-4C72-9836-1CE897DC5B80}" dt="2026-06-15T03:00:32.133" v="0" actId="47"/>
        <pc:sldMkLst>
          <pc:docMk/>
          <pc:sldMk cId="522327074" sldId="1576"/>
        </pc:sldMkLst>
      </pc:sldChg>
      <pc:sldChg chg="del">
        <pc:chgData name="白石 芳樹" userId="19a6c7c2-2da9-435b-acbf-129b0afc5025" providerId="ADAL" clId="{F9DCF724-DC3D-4C72-9836-1CE897DC5B80}" dt="2026-06-15T03:00:32.133" v="0" actId="47"/>
        <pc:sldMkLst>
          <pc:docMk/>
          <pc:sldMk cId="1612718554" sldId="1577"/>
        </pc:sldMkLst>
      </pc:sldChg>
      <pc:sldChg chg="del">
        <pc:chgData name="白石 芳樹" userId="19a6c7c2-2da9-435b-acbf-129b0afc5025" providerId="ADAL" clId="{F9DCF724-DC3D-4C72-9836-1CE897DC5B80}" dt="2026-06-15T03:00:32.133" v="0" actId="47"/>
        <pc:sldMkLst>
          <pc:docMk/>
          <pc:sldMk cId="2039346022" sldId="1578"/>
        </pc:sldMkLst>
      </pc:sldChg>
      <pc:sldChg chg="del">
        <pc:chgData name="白石 芳樹" userId="19a6c7c2-2da9-435b-acbf-129b0afc5025" providerId="ADAL" clId="{F9DCF724-DC3D-4C72-9836-1CE897DC5B80}" dt="2026-06-15T03:00:32.133" v="0" actId="47"/>
        <pc:sldMkLst>
          <pc:docMk/>
          <pc:sldMk cId="1405133733" sldId="1579"/>
        </pc:sldMkLst>
      </pc:sldChg>
      <pc:sldChg chg="del">
        <pc:chgData name="白石 芳樹" userId="19a6c7c2-2da9-435b-acbf-129b0afc5025" providerId="ADAL" clId="{F9DCF724-DC3D-4C72-9836-1CE897DC5B80}" dt="2026-06-15T03:00:32.133" v="0" actId="47"/>
        <pc:sldMkLst>
          <pc:docMk/>
          <pc:sldMk cId="3599824931" sldId="1586"/>
        </pc:sldMkLst>
      </pc:sldChg>
      <pc:sldChg chg="del">
        <pc:chgData name="白石 芳樹" userId="19a6c7c2-2da9-435b-acbf-129b0afc5025" providerId="ADAL" clId="{F9DCF724-DC3D-4C72-9836-1CE897DC5B80}" dt="2026-06-15T03:00:32.133" v="0" actId="47"/>
        <pc:sldMkLst>
          <pc:docMk/>
          <pc:sldMk cId="1853669932" sldId="1588"/>
        </pc:sldMkLst>
      </pc:sldChg>
      <pc:sldChg chg="del">
        <pc:chgData name="白石 芳樹" userId="19a6c7c2-2da9-435b-acbf-129b0afc5025" providerId="ADAL" clId="{F9DCF724-DC3D-4C72-9836-1CE897DC5B80}" dt="2026-06-15T03:00:32.133" v="0" actId="47"/>
        <pc:sldMkLst>
          <pc:docMk/>
          <pc:sldMk cId="1647732850" sldId="1589"/>
        </pc:sldMkLst>
      </pc:sldChg>
      <pc:sldChg chg="del">
        <pc:chgData name="白石 芳樹" userId="19a6c7c2-2da9-435b-acbf-129b0afc5025" providerId="ADAL" clId="{F9DCF724-DC3D-4C72-9836-1CE897DC5B80}" dt="2026-06-15T03:00:32.133" v="0" actId="47"/>
        <pc:sldMkLst>
          <pc:docMk/>
          <pc:sldMk cId="1968676896" sldId="1590"/>
        </pc:sldMkLst>
      </pc:sldChg>
      <pc:sldChg chg="del">
        <pc:chgData name="白石 芳樹" userId="19a6c7c2-2da9-435b-acbf-129b0afc5025" providerId="ADAL" clId="{F9DCF724-DC3D-4C72-9836-1CE897DC5B80}" dt="2026-06-15T03:00:32.133" v="0" actId="47"/>
        <pc:sldMkLst>
          <pc:docMk/>
          <pc:sldMk cId="988090605" sldId="1591"/>
        </pc:sldMkLst>
      </pc:sldChg>
      <pc:sldChg chg="del">
        <pc:chgData name="白石 芳樹" userId="19a6c7c2-2da9-435b-acbf-129b0afc5025" providerId="ADAL" clId="{F9DCF724-DC3D-4C72-9836-1CE897DC5B80}" dt="2026-06-15T03:00:32.133" v="0" actId="47"/>
        <pc:sldMkLst>
          <pc:docMk/>
          <pc:sldMk cId="2248305750" sldId="1592"/>
        </pc:sldMkLst>
      </pc:sldChg>
      <pc:sldChg chg="del">
        <pc:chgData name="白石 芳樹" userId="19a6c7c2-2da9-435b-acbf-129b0afc5025" providerId="ADAL" clId="{F9DCF724-DC3D-4C72-9836-1CE897DC5B80}" dt="2026-06-15T03:00:32.133" v="0" actId="47"/>
        <pc:sldMkLst>
          <pc:docMk/>
          <pc:sldMk cId="1381275856" sldId="1593"/>
        </pc:sldMkLst>
      </pc:sldChg>
      <pc:sldChg chg="del">
        <pc:chgData name="白石 芳樹" userId="19a6c7c2-2da9-435b-acbf-129b0afc5025" providerId="ADAL" clId="{F9DCF724-DC3D-4C72-9836-1CE897DC5B80}" dt="2026-06-15T03:00:32.133" v="0" actId="47"/>
        <pc:sldMkLst>
          <pc:docMk/>
          <pc:sldMk cId="1290924895" sldId="1594"/>
        </pc:sldMkLst>
      </pc:sldChg>
      <pc:sldChg chg="del">
        <pc:chgData name="白石 芳樹" userId="19a6c7c2-2da9-435b-acbf-129b0afc5025" providerId="ADAL" clId="{F9DCF724-DC3D-4C72-9836-1CE897DC5B80}" dt="2026-06-15T03:00:32.133" v="0" actId="47"/>
        <pc:sldMkLst>
          <pc:docMk/>
          <pc:sldMk cId="219500315" sldId="1595"/>
        </pc:sldMkLst>
      </pc:sldChg>
      <pc:sldChg chg="del">
        <pc:chgData name="白石 芳樹" userId="19a6c7c2-2da9-435b-acbf-129b0afc5025" providerId="ADAL" clId="{F9DCF724-DC3D-4C72-9836-1CE897DC5B80}" dt="2026-06-15T03:00:32.133" v="0" actId="47"/>
        <pc:sldMkLst>
          <pc:docMk/>
          <pc:sldMk cId="838044256" sldId="1612"/>
        </pc:sldMkLst>
      </pc:sldChg>
      <pc:sldChg chg="del">
        <pc:chgData name="白石 芳樹" userId="19a6c7c2-2da9-435b-acbf-129b0afc5025" providerId="ADAL" clId="{F9DCF724-DC3D-4C72-9836-1CE897DC5B80}" dt="2026-06-15T03:00:32.133" v="0" actId="47"/>
        <pc:sldMkLst>
          <pc:docMk/>
          <pc:sldMk cId="4227461539" sldId="1614"/>
        </pc:sldMkLst>
      </pc:sldChg>
      <pc:sldChg chg="del">
        <pc:chgData name="白石 芳樹" userId="19a6c7c2-2da9-435b-acbf-129b0afc5025" providerId="ADAL" clId="{F9DCF724-DC3D-4C72-9836-1CE897DC5B80}" dt="2026-06-15T03:00:32.133" v="0" actId="47"/>
        <pc:sldMkLst>
          <pc:docMk/>
          <pc:sldMk cId="933962642" sldId="1615"/>
        </pc:sldMkLst>
      </pc:sldChg>
      <pc:sldChg chg="del">
        <pc:chgData name="白石 芳樹" userId="19a6c7c2-2da9-435b-acbf-129b0afc5025" providerId="ADAL" clId="{F9DCF724-DC3D-4C72-9836-1CE897DC5B80}" dt="2026-06-15T03:00:32.133" v="0" actId="47"/>
        <pc:sldMkLst>
          <pc:docMk/>
          <pc:sldMk cId="3349010458" sldId="1619"/>
        </pc:sldMkLst>
      </pc:sldChg>
      <pc:sldChg chg="del">
        <pc:chgData name="白石 芳樹" userId="19a6c7c2-2da9-435b-acbf-129b0afc5025" providerId="ADAL" clId="{F9DCF724-DC3D-4C72-9836-1CE897DC5B80}" dt="2026-06-15T03:00:32.133" v="0" actId="47"/>
        <pc:sldMkLst>
          <pc:docMk/>
          <pc:sldMk cId="4066717444" sldId="1621"/>
        </pc:sldMkLst>
      </pc:sldChg>
      <pc:sldChg chg="del">
        <pc:chgData name="白石 芳樹" userId="19a6c7c2-2da9-435b-acbf-129b0afc5025" providerId="ADAL" clId="{F9DCF724-DC3D-4C72-9836-1CE897DC5B80}" dt="2026-06-15T03:00:32.133" v="0" actId="47"/>
        <pc:sldMkLst>
          <pc:docMk/>
          <pc:sldMk cId="402255630" sldId="1623"/>
        </pc:sldMkLst>
      </pc:sldChg>
      <pc:sldChg chg="del">
        <pc:chgData name="白石 芳樹" userId="19a6c7c2-2da9-435b-acbf-129b0afc5025" providerId="ADAL" clId="{F9DCF724-DC3D-4C72-9836-1CE897DC5B80}" dt="2026-06-15T03:00:32.133" v="0" actId="47"/>
        <pc:sldMkLst>
          <pc:docMk/>
          <pc:sldMk cId="3597859334" sldId="1625"/>
        </pc:sldMkLst>
      </pc:sldChg>
      <pc:sldChg chg="del">
        <pc:chgData name="白石 芳樹" userId="19a6c7c2-2da9-435b-acbf-129b0afc5025" providerId="ADAL" clId="{F9DCF724-DC3D-4C72-9836-1CE897DC5B80}" dt="2026-06-15T03:00:32.133" v="0" actId="47"/>
        <pc:sldMkLst>
          <pc:docMk/>
          <pc:sldMk cId="1889166044" sldId="1627"/>
        </pc:sldMkLst>
      </pc:sldChg>
      <pc:sldChg chg="del">
        <pc:chgData name="白石 芳樹" userId="19a6c7c2-2da9-435b-acbf-129b0afc5025" providerId="ADAL" clId="{F9DCF724-DC3D-4C72-9836-1CE897DC5B80}" dt="2026-06-15T03:00:32.133" v="0" actId="47"/>
        <pc:sldMkLst>
          <pc:docMk/>
          <pc:sldMk cId="506439673" sldId="1628"/>
        </pc:sldMkLst>
      </pc:sldChg>
      <pc:sldChg chg="del">
        <pc:chgData name="白石 芳樹" userId="19a6c7c2-2da9-435b-acbf-129b0afc5025" providerId="ADAL" clId="{F9DCF724-DC3D-4C72-9836-1CE897DC5B80}" dt="2026-06-15T03:00:32.133" v="0" actId="47"/>
        <pc:sldMkLst>
          <pc:docMk/>
          <pc:sldMk cId="1872448083" sldId="1631"/>
        </pc:sldMkLst>
      </pc:sldChg>
      <pc:sldChg chg="del">
        <pc:chgData name="白石 芳樹" userId="19a6c7c2-2da9-435b-acbf-129b0afc5025" providerId="ADAL" clId="{F9DCF724-DC3D-4C72-9836-1CE897DC5B80}" dt="2026-06-15T03:00:32.133" v="0" actId="47"/>
        <pc:sldMkLst>
          <pc:docMk/>
          <pc:sldMk cId="2178876672" sldId="1635"/>
        </pc:sldMkLst>
      </pc:sldChg>
      <pc:sldChg chg="del">
        <pc:chgData name="白石 芳樹" userId="19a6c7c2-2da9-435b-acbf-129b0afc5025" providerId="ADAL" clId="{F9DCF724-DC3D-4C72-9836-1CE897DC5B80}" dt="2026-06-15T03:00:32.133" v="0" actId="47"/>
        <pc:sldMkLst>
          <pc:docMk/>
          <pc:sldMk cId="2145762504" sldId="163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002068\AppData\Roaming\Microsoft\Excel\&#12487;&#12540;&#12479;&#38291;&#24341;&#12365;05_1_tk3_Rmax10_&#27861;&#23611;&#38500;&#22806;%20(version%201).xlsb"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kengi-my.sharepoint.com/personal/siraishi_ctie_co_jp/Documents/03_&#20013;&#22830;&#22823;&#23398;/&#20013;&#22830;&#22823;&#23398;&#30740;&#31350;&#12486;&#12540;&#12510;/24%20_&#38477;&#38632;&#28024;&#36879;/09_&#20037;&#27005;&#12479;&#12531;&#12463;&#12514;&#12487;&#12523;&#26356;&#26032;/&#20037;&#27005;&#12373;&#12435;&#23455;&#39443;&#39165;&#21644;&#24230;.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sers\002068\AppData\Roaming\Microsoft\Excel\&#12487;&#12540;&#12479;&#38291;&#24341;&#12365;05_1_tk3_Rmax10_&#27861;&#23611;&#38500;&#22806;%20(version%201).xlsb"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E:\01_CHUO\tank\CALtank_Rail_03_1tk\res3\&#12487;&#12540;&#12479;&#38291;&#24341;&#12365;(2)03_1_tk.xlsm"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19667825719161"/>
          <c:y val="0.13980071375569769"/>
          <c:w val="0.72750392655997742"/>
          <c:h val="0.59837503572471706"/>
        </c:manualLayout>
      </c:layout>
      <c:barChart>
        <c:barDir val="col"/>
        <c:grouping val="clustered"/>
        <c:varyColors val="0"/>
        <c:ser>
          <c:idx val="0"/>
          <c:order val="0"/>
          <c:tx>
            <c:strRef>
              <c:f>output_Se!$AX$1</c:f>
              <c:strCache>
                <c:ptCount val="1"/>
                <c:pt idx="0">
                  <c:v>Ra（実験降雨量）</c:v>
                </c:pt>
              </c:strCache>
            </c:strRef>
          </c:tx>
          <c:spPr>
            <a:solidFill>
              <a:srgbClr val="00B0F0"/>
            </a:solidFill>
            <a:ln>
              <a:noFill/>
            </a:ln>
            <a:effectLst/>
          </c:spPr>
          <c:invertIfNegative val="0"/>
          <c:cat>
            <c:numRef>
              <c:f>output_Se!$AW$2:$AW$52</c:f>
              <c:numCache>
                <c:formatCode>General</c:formatCode>
                <c:ptCount val="5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numCache>
            </c:numRef>
          </c:cat>
          <c:val>
            <c:numRef>
              <c:f>output_Se!$AX$2:$AX$52</c:f>
              <c:numCache>
                <c:formatCode>#,##0.0_ </c:formatCode>
                <c:ptCount val="51"/>
                <c:pt idx="0" formatCode="General">
                  <c:v>0</c:v>
                </c:pt>
                <c:pt idx="1">
                  <c:v>16.8</c:v>
                </c:pt>
                <c:pt idx="2">
                  <c:v>21.2</c:v>
                </c:pt>
                <c:pt idx="3">
                  <c:v>23.5</c:v>
                </c:pt>
                <c:pt idx="4">
                  <c:v>24.8</c:v>
                </c:pt>
                <c:pt idx="5">
                  <c:v>24.6</c:v>
                </c:pt>
                <c:pt idx="6">
                  <c:v>23.8</c:v>
                </c:pt>
                <c:pt idx="7">
                  <c:v>23.4</c:v>
                </c:pt>
                <c:pt idx="8">
                  <c:v>24.8</c:v>
                </c:pt>
                <c:pt idx="9">
                  <c:v>25</c:v>
                </c:pt>
                <c:pt idx="10">
                  <c:v>23</c:v>
                </c:pt>
                <c:pt idx="11">
                  <c:v>17.899999999999999</c:v>
                </c:pt>
                <c:pt idx="12">
                  <c:v>6.6</c:v>
                </c:pt>
                <c:pt idx="13">
                  <c:v>4.8</c:v>
                </c:pt>
                <c:pt idx="14">
                  <c:v>16.899999999999999</c:v>
                </c:pt>
                <c:pt idx="15">
                  <c:v>27</c:v>
                </c:pt>
                <c:pt idx="16">
                  <c:v>29.5</c:v>
                </c:pt>
                <c:pt idx="17">
                  <c:v>26.9</c:v>
                </c:pt>
                <c:pt idx="18">
                  <c:v>28.1</c:v>
                </c:pt>
                <c:pt idx="19">
                  <c:v>31.5</c:v>
                </c:pt>
                <c:pt idx="20">
                  <c:v>31.2</c:v>
                </c:pt>
                <c:pt idx="21">
                  <c:v>31.3</c:v>
                </c:pt>
                <c:pt idx="22">
                  <c:v>29.6</c:v>
                </c:pt>
                <c:pt idx="23">
                  <c:v>23.4</c:v>
                </c:pt>
                <c:pt idx="24">
                  <c:v>19.8</c:v>
                </c:pt>
                <c:pt idx="25">
                  <c:v>22.8</c:v>
                </c:pt>
                <c:pt idx="26">
                  <c:v>28.9</c:v>
                </c:pt>
                <c:pt idx="27">
                  <c:v>33.200000000000003</c:v>
                </c:pt>
                <c:pt idx="28">
                  <c:v>32.299999999999997</c:v>
                </c:pt>
                <c:pt idx="29">
                  <c:v>31.3</c:v>
                </c:pt>
                <c:pt idx="30">
                  <c:v>31.9</c:v>
                </c:pt>
                <c:pt idx="31">
                  <c:v>28.8</c:v>
                </c:pt>
                <c:pt idx="32">
                  <c:v>28.5</c:v>
                </c:pt>
                <c:pt idx="33">
                  <c:v>30.1</c:v>
                </c:pt>
                <c:pt idx="34">
                  <c:v>26.7</c:v>
                </c:pt>
                <c:pt idx="35">
                  <c:v>27.7</c:v>
                </c:pt>
                <c:pt idx="36">
                  <c:v>30.6</c:v>
                </c:pt>
                <c:pt idx="37">
                  <c:v>26.9</c:v>
                </c:pt>
                <c:pt idx="38">
                  <c:v>26.1</c:v>
                </c:pt>
                <c:pt idx="39">
                  <c:v>29.5</c:v>
                </c:pt>
                <c:pt idx="40">
                  <c:v>27.6</c:v>
                </c:pt>
                <c:pt idx="41">
                  <c:v>28.8</c:v>
                </c:pt>
                <c:pt idx="42">
                  <c:v>32.9</c:v>
                </c:pt>
                <c:pt idx="43">
                  <c:v>33.799999999999997</c:v>
                </c:pt>
                <c:pt idx="44">
                  <c:v>30.8</c:v>
                </c:pt>
                <c:pt idx="45">
                  <c:v>26.5</c:v>
                </c:pt>
                <c:pt idx="46">
                  <c:v>26.1</c:v>
                </c:pt>
                <c:pt idx="47">
                  <c:v>25.8</c:v>
                </c:pt>
                <c:pt idx="48">
                  <c:v>0</c:v>
                </c:pt>
                <c:pt idx="49">
                  <c:v>0</c:v>
                </c:pt>
                <c:pt idx="50">
                  <c:v>0</c:v>
                </c:pt>
              </c:numCache>
            </c:numRef>
          </c:val>
          <c:extLst>
            <c:ext xmlns:c16="http://schemas.microsoft.com/office/drawing/2014/chart" uri="{C3380CC4-5D6E-409C-BE32-E72D297353CC}">
              <c16:uniqueId val="{00000000-2E3D-4716-80BD-D0B3D3E7AE9A}"/>
            </c:ext>
          </c:extLst>
        </c:ser>
        <c:dLbls>
          <c:showLegendKey val="0"/>
          <c:showVal val="0"/>
          <c:showCatName val="0"/>
          <c:showSerName val="0"/>
          <c:showPercent val="0"/>
          <c:showBubbleSize val="0"/>
        </c:dLbls>
        <c:gapWidth val="31"/>
        <c:axId val="285696944"/>
        <c:axId val="285697424"/>
      </c:barChart>
      <c:lineChart>
        <c:grouping val="stacked"/>
        <c:varyColors val="0"/>
        <c:ser>
          <c:idx val="1"/>
          <c:order val="1"/>
          <c:spPr>
            <a:ln w="28575" cap="rnd">
              <a:solidFill>
                <a:srgbClr val="FF6600"/>
              </a:solidFill>
              <a:round/>
            </a:ln>
            <a:effectLst/>
          </c:spPr>
          <c:marker>
            <c:symbol val="none"/>
          </c:marker>
          <c:val>
            <c:numRef>
              <c:f>output_Se!$AY$2:$AY$52</c:f>
              <c:numCache>
                <c:formatCode>#,##0.0_ </c:formatCode>
                <c:ptCount val="51"/>
                <c:pt idx="0" formatCode="General">
                  <c:v>0</c:v>
                </c:pt>
                <c:pt idx="1">
                  <c:v>16.8</c:v>
                </c:pt>
                <c:pt idx="2">
                  <c:v>38</c:v>
                </c:pt>
                <c:pt idx="3">
                  <c:v>61.5</c:v>
                </c:pt>
                <c:pt idx="4">
                  <c:v>86.3</c:v>
                </c:pt>
                <c:pt idx="5">
                  <c:v>110.9</c:v>
                </c:pt>
                <c:pt idx="6">
                  <c:v>134.70000000000002</c:v>
                </c:pt>
                <c:pt idx="7">
                  <c:v>158.10000000000002</c:v>
                </c:pt>
                <c:pt idx="8">
                  <c:v>182.90000000000003</c:v>
                </c:pt>
                <c:pt idx="9">
                  <c:v>207.90000000000003</c:v>
                </c:pt>
                <c:pt idx="10">
                  <c:v>230.90000000000003</c:v>
                </c:pt>
                <c:pt idx="11">
                  <c:v>248.80000000000004</c:v>
                </c:pt>
                <c:pt idx="12">
                  <c:v>255.40000000000003</c:v>
                </c:pt>
                <c:pt idx="13">
                  <c:v>260.20000000000005</c:v>
                </c:pt>
                <c:pt idx="14">
                  <c:v>277.10000000000002</c:v>
                </c:pt>
                <c:pt idx="15">
                  <c:v>304.10000000000002</c:v>
                </c:pt>
                <c:pt idx="16">
                  <c:v>333.6</c:v>
                </c:pt>
                <c:pt idx="17">
                  <c:v>360.5</c:v>
                </c:pt>
                <c:pt idx="18">
                  <c:v>388.6</c:v>
                </c:pt>
                <c:pt idx="19">
                  <c:v>420.1</c:v>
                </c:pt>
                <c:pt idx="20">
                  <c:v>451.3</c:v>
                </c:pt>
                <c:pt idx="21">
                  <c:v>482.6</c:v>
                </c:pt>
                <c:pt idx="22">
                  <c:v>512.20000000000005</c:v>
                </c:pt>
                <c:pt idx="23">
                  <c:v>535.6</c:v>
                </c:pt>
                <c:pt idx="24">
                  <c:v>555.4</c:v>
                </c:pt>
                <c:pt idx="25">
                  <c:v>578.19999999999993</c:v>
                </c:pt>
                <c:pt idx="26">
                  <c:v>607.09999999999991</c:v>
                </c:pt>
                <c:pt idx="27">
                  <c:v>640.29999999999995</c:v>
                </c:pt>
                <c:pt idx="28">
                  <c:v>672.59999999999991</c:v>
                </c:pt>
                <c:pt idx="29">
                  <c:v>703.89999999999986</c:v>
                </c:pt>
                <c:pt idx="30">
                  <c:v>735.79999999999984</c:v>
                </c:pt>
                <c:pt idx="31">
                  <c:v>764.5999999999998</c:v>
                </c:pt>
                <c:pt idx="32">
                  <c:v>793.0999999999998</c:v>
                </c:pt>
                <c:pt idx="33">
                  <c:v>823.19999999999982</c:v>
                </c:pt>
                <c:pt idx="34">
                  <c:v>849.89999999999986</c:v>
                </c:pt>
                <c:pt idx="35">
                  <c:v>877.59999999999991</c:v>
                </c:pt>
                <c:pt idx="36">
                  <c:v>908.19999999999993</c:v>
                </c:pt>
                <c:pt idx="37">
                  <c:v>935.09999999999991</c:v>
                </c:pt>
                <c:pt idx="38">
                  <c:v>961.19999999999993</c:v>
                </c:pt>
                <c:pt idx="39">
                  <c:v>990.69999999999993</c:v>
                </c:pt>
                <c:pt idx="40">
                  <c:v>1018.3</c:v>
                </c:pt>
                <c:pt idx="41">
                  <c:v>1047.0999999999999</c:v>
                </c:pt>
                <c:pt idx="42">
                  <c:v>1080</c:v>
                </c:pt>
                <c:pt idx="43">
                  <c:v>1113.8</c:v>
                </c:pt>
                <c:pt idx="44">
                  <c:v>1144.5999999999999</c:v>
                </c:pt>
                <c:pt idx="45">
                  <c:v>1171.0999999999999</c:v>
                </c:pt>
                <c:pt idx="46">
                  <c:v>1197.1999999999998</c:v>
                </c:pt>
                <c:pt idx="47">
                  <c:v>1222.9999999999998</c:v>
                </c:pt>
                <c:pt idx="48">
                  <c:v>1222.9999999999998</c:v>
                </c:pt>
                <c:pt idx="49">
                  <c:v>1222.9999999999998</c:v>
                </c:pt>
                <c:pt idx="50">
                  <c:v>1222.9999999999998</c:v>
                </c:pt>
              </c:numCache>
            </c:numRef>
          </c:val>
          <c:smooth val="0"/>
          <c:extLst>
            <c:ext xmlns:c16="http://schemas.microsoft.com/office/drawing/2014/chart" uri="{C3380CC4-5D6E-409C-BE32-E72D297353CC}">
              <c16:uniqueId val="{00000001-2E3D-4716-80BD-D0B3D3E7AE9A}"/>
            </c:ext>
          </c:extLst>
        </c:ser>
        <c:dLbls>
          <c:showLegendKey val="0"/>
          <c:showVal val="0"/>
          <c:showCatName val="0"/>
          <c:showSerName val="0"/>
          <c:showPercent val="0"/>
          <c:showBubbleSize val="0"/>
        </c:dLbls>
        <c:marker val="1"/>
        <c:smooth val="0"/>
        <c:axId val="1846864703"/>
        <c:axId val="1846866143"/>
      </c:lineChart>
      <c:catAx>
        <c:axId val="285696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285697424"/>
        <c:crosses val="autoZero"/>
        <c:auto val="1"/>
        <c:lblAlgn val="ctr"/>
        <c:lblOffset val="100"/>
        <c:tickLblSkip val="5"/>
        <c:noMultiLvlLbl val="0"/>
      </c:catAx>
      <c:valAx>
        <c:axId val="285697424"/>
        <c:scaling>
          <c:orientation val="minMax"/>
          <c:max val="50"/>
          <c:min val="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t>降雨量（</a:t>
                </a:r>
                <a:r>
                  <a:rPr lang="en-US"/>
                  <a:t>mm/h</a:t>
                </a:r>
                <a:r>
                  <a:rPr lang="ja-JP"/>
                  <a:t>）</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285696944"/>
        <c:crosses val="autoZero"/>
        <c:crossBetween val="between"/>
        <c:majorUnit val="10"/>
      </c:valAx>
      <c:valAx>
        <c:axId val="1846866143"/>
        <c:scaling>
          <c:orientation val="minMax"/>
        </c:scaling>
        <c:delete val="0"/>
        <c:axPos val="r"/>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t>累加雨量（㎜）</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1846864703"/>
        <c:crosses val="max"/>
        <c:crossBetween val="between"/>
        <c:majorUnit val="200"/>
      </c:valAx>
      <c:catAx>
        <c:axId val="1846864703"/>
        <c:scaling>
          <c:orientation val="minMax"/>
        </c:scaling>
        <c:delete val="1"/>
        <c:axPos val="b"/>
        <c:majorTickMark val="out"/>
        <c:minorTickMark val="none"/>
        <c:tickLblPos val="nextTo"/>
        <c:crossAx val="1846866143"/>
        <c:crosses val="autoZero"/>
        <c:auto val="1"/>
        <c:lblAlgn val="ctr"/>
        <c:lblOffset val="100"/>
        <c:noMultiLvlLbl val="0"/>
      </c:cat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200" b="0">
          <a:latin typeface="ＭＳ Ｐゴシック" panose="020B0600070205080204" pitchFamily="50" charset="-128"/>
          <a:ea typeface="ＭＳ Ｐゴシック" panose="020B0600070205080204" pitchFamily="50" charset="-128"/>
        </a:defRPr>
      </a:pPr>
      <a:endParaRPr lang="ja-JP"/>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42207963464344"/>
          <c:y val="0.10817122437995894"/>
          <c:w val="0.69772318386695587"/>
          <c:h val="0.69908672403871641"/>
        </c:manualLayout>
      </c:layout>
      <c:scatterChart>
        <c:scatterStyle val="lineMarker"/>
        <c:varyColors val="0"/>
        <c:ser>
          <c:idx val="8"/>
          <c:order val="0"/>
          <c:tx>
            <c:strRef>
              <c:f>'データ (降雨実験)'!$H$26</c:f>
              <c:strCache>
                <c:ptCount val="1"/>
                <c:pt idx="0">
                  <c:v>4.5</c:v>
                </c:pt>
              </c:strCache>
            </c:strRef>
          </c:tx>
          <c:spPr>
            <a:ln w="28575" cap="rnd">
              <a:solidFill>
                <a:schemeClr val="accent3">
                  <a:lumMod val="60000"/>
                </a:schemeClr>
              </a:solidFill>
              <a:round/>
            </a:ln>
            <a:effectLst/>
          </c:spPr>
          <c:marker>
            <c:symbol val="none"/>
          </c:marker>
          <c:xVal>
            <c:numRef>
              <c:f>'データ (降雨実験)'!$I$1:$BK$1</c:f>
              <c:numCache>
                <c:formatCode>General</c:formatCode>
                <c:ptCount val="5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42</c:v>
                </c:pt>
                <c:pt idx="42">
                  <c:v>44</c:v>
                </c:pt>
                <c:pt idx="43">
                  <c:v>46</c:v>
                </c:pt>
                <c:pt idx="44">
                  <c:v>48</c:v>
                </c:pt>
                <c:pt idx="45">
                  <c:v>50</c:v>
                </c:pt>
                <c:pt idx="46">
                  <c:v>52</c:v>
                </c:pt>
                <c:pt idx="47">
                  <c:v>54</c:v>
                </c:pt>
                <c:pt idx="48">
                  <c:v>56</c:v>
                </c:pt>
                <c:pt idx="49">
                  <c:v>58</c:v>
                </c:pt>
                <c:pt idx="50">
                  <c:v>60</c:v>
                </c:pt>
                <c:pt idx="51">
                  <c:v>62</c:v>
                </c:pt>
                <c:pt idx="52">
                  <c:v>64</c:v>
                </c:pt>
                <c:pt idx="53">
                  <c:v>66</c:v>
                </c:pt>
                <c:pt idx="54">
                  <c:v>68</c:v>
                </c:pt>
              </c:numCache>
            </c:numRef>
          </c:xVal>
          <c:yVal>
            <c:numRef>
              <c:f>'データ (降雨実験)'!$I$26:$BK$26</c:f>
              <c:numCache>
                <c:formatCode>General</c:formatCode>
                <c:ptCount val="55"/>
                <c:pt idx="0">
                  <c:v>41.4</c:v>
                </c:pt>
                <c:pt idx="1">
                  <c:v>41.7</c:v>
                </c:pt>
                <c:pt idx="2">
                  <c:v>41.7</c:v>
                </c:pt>
                <c:pt idx="3">
                  <c:v>42</c:v>
                </c:pt>
                <c:pt idx="4">
                  <c:v>42.3</c:v>
                </c:pt>
                <c:pt idx="5">
                  <c:v>42.3</c:v>
                </c:pt>
                <c:pt idx="6">
                  <c:v>44.4</c:v>
                </c:pt>
                <c:pt idx="7">
                  <c:v>46.4</c:v>
                </c:pt>
                <c:pt idx="8">
                  <c:v>50.4</c:v>
                </c:pt>
                <c:pt idx="9">
                  <c:v>54.4</c:v>
                </c:pt>
                <c:pt idx="10">
                  <c:v>57.6</c:v>
                </c:pt>
                <c:pt idx="11">
                  <c:v>57.6</c:v>
                </c:pt>
                <c:pt idx="12">
                  <c:v>57.6</c:v>
                </c:pt>
                <c:pt idx="13">
                  <c:v>57.6</c:v>
                </c:pt>
                <c:pt idx="14">
                  <c:v>57.6</c:v>
                </c:pt>
                <c:pt idx="15">
                  <c:v>57.6</c:v>
                </c:pt>
                <c:pt idx="16">
                  <c:v>57.6</c:v>
                </c:pt>
                <c:pt idx="17">
                  <c:v>58</c:v>
                </c:pt>
                <c:pt idx="18">
                  <c:v>58</c:v>
                </c:pt>
                <c:pt idx="19">
                  <c:v>58.5</c:v>
                </c:pt>
                <c:pt idx="20">
                  <c:v>58.5</c:v>
                </c:pt>
                <c:pt idx="21">
                  <c:v>58.9</c:v>
                </c:pt>
                <c:pt idx="22">
                  <c:v>58.9</c:v>
                </c:pt>
                <c:pt idx="23">
                  <c:v>58.9</c:v>
                </c:pt>
                <c:pt idx="24">
                  <c:v>58.9</c:v>
                </c:pt>
                <c:pt idx="25">
                  <c:v>58.9</c:v>
                </c:pt>
                <c:pt idx="26">
                  <c:v>58.9</c:v>
                </c:pt>
                <c:pt idx="27">
                  <c:v>58.9</c:v>
                </c:pt>
                <c:pt idx="28">
                  <c:v>58.9</c:v>
                </c:pt>
                <c:pt idx="29">
                  <c:v>58.9</c:v>
                </c:pt>
                <c:pt idx="30">
                  <c:v>58.9</c:v>
                </c:pt>
                <c:pt idx="31">
                  <c:v>58.9</c:v>
                </c:pt>
                <c:pt idx="32">
                  <c:v>58.9</c:v>
                </c:pt>
                <c:pt idx="33">
                  <c:v>58.9</c:v>
                </c:pt>
                <c:pt idx="34">
                  <c:v>58.9</c:v>
                </c:pt>
                <c:pt idx="35">
                  <c:v>58.9</c:v>
                </c:pt>
                <c:pt idx="36">
                  <c:v>58.9</c:v>
                </c:pt>
                <c:pt idx="37">
                  <c:v>58.9</c:v>
                </c:pt>
                <c:pt idx="38">
                  <c:v>58.9</c:v>
                </c:pt>
                <c:pt idx="39">
                  <c:v>58.9</c:v>
                </c:pt>
                <c:pt idx="40">
                  <c:v>58.9</c:v>
                </c:pt>
                <c:pt idx="41">
                  <c:v>58.9</c:v>
                </c:pt>
                <c:pt idx="42">
                  <c:v>58.9</c:v>
                </c:pt>
                <c:pt idx="43">
                  <c:v>58.9</c:v>
                </c:pt>
                <c:pt idx="44">
                  <c:v>56</c:v>
                </c:pt>
                <c:pt idx="45">
                  <c:v>53.6</c:v>
                </c:pt>
                <c:pt idx="46">
                  <c:v>52</c:v>
                </c:pt>
                <c:pt idx="47">
                  <c:v>52</c:v>
                </c:pt>
                <c:pt idx="48">
                  <c:v>52</c:v>
                </c:pt>
                <c:pt idx="49">
                  <c:v>52</c:v>
                </c:pt>
                <c:pt idx="50">
                  <c:v>52</c:v>
                </c:pt>
                <c:pt idx="51">
                  <c:v>52</c:v>
                </c:pt>
              </c:numCache>
            </c:numRef>
          </c:yVal>
          <c:smooth val="0"/>
          <c:extLst>
            <c:ext xmlns:c16="http://schemas.microsoft.com/office/drawing/2014/chart" uri="{C3380CC4-5D6E-409C-BE32-E72D297353CC}">
              <c16:uniqueId val="{00000000-9640-4CAE-9562-A9C87AB0897D}"/>
            </c:ext>
          </c:extLst>
        </c:ser>
        <c:ser>
          <c:idx val="7"/>
          <c:order val="1"/>
          <c:tx>
            <c:strRef>
              <c:f>'データ (降雨実験)'!$H$25</c:f>
              <c:strCache>
                <c:ptCount val="1"/>
                <c:pt idx="0">
                  <c:v>4</c:v>
                </c:pt>
              </c:strCache>
            </c:strRef>
          </c:tx>
          <c:spPr>
            <a:ln w="28575" cap="rnd">
              <a:solidFill>
                <a:schemeClr val="accent2">
                  <a:lumMod val="60000"/>
                </a:schemeClr>
              </a:solidFill>
              <a:round/>
            </a:ln>
            <a:effectLst/>
          </c:spPr>
          <c:marker>
            <c:symbol val="none"/>
          </c:marker>
          <c:xVal>
            <c:numRef>
              <c:f>'データ (降雨実験)'!$I$1:$BK$1</c:f>
              <c:numCache>
                <c:formatCode>General</c:formatCode>
                <c:ptCount val="5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42</c:v>
                </c:pt>
                <c:pt idx="42">
                  <c:v>44</c:v>
                </c:pt>
                <c:pt idx="43">
                  <c:v>46</c:v>
                </c:pt>
                <c:pt idx="44">
                  <c:v>48</c:v>
                </c:pt>
                <c:pt idx="45">
                  <c:v>50</c:v>
                </c:pt>
                <c:pt idx="46">
                  <c:v>52</c:v>
                </c:pt>
                <c:pt idx="47">
                  <c:v>54</c:v>
                </c:pt>
                <c:pt idx="48">
                  <c:v>56</c:v>
                </c:pt>
                <c:pt idx="49">
                  <c:v>58</c:v>
                </c:pt>
                <c:pt idx="50">
                  <c:v>60</c:v>
                </c:pt>
                <c:pt idx="51">
                  <c:v>62</c:v>
                </c:pt>
                <c:pt idx="52">
                  <c:v>64</c:v>
                </c:pt>
                <c:pt idx="53">
                  <c:v>66</c:v>
                </c:pt>
                <c:pt idx="54">
                  <c:v>68</c:v>
                </c:pt>
              </c:numCache>
            </c:numRef>
          </c:xVal>
          <c:yVal>
            <c:numRef>
              <c:f>'データ (降雨実験)'!$I$25:$BK$25</c:f>
              <c:numCache>
                <c:formatCode>General</c:formatCode>
                <c:ptCount val="55"/>
                <c:pt idx="0">
                  <c:v>44.4</c:v>
                </c:pt>
                <c:pt idx="1">
                  <c:v>44.4</c:v>
                </c:pt>
                <c:pt idx="2">
                  <c:v>44.4</c:v>
                </c:pt>
                <c:pt idx="3">
                  <c:v>44.4</c:v>
                </c:pt>
                <c:pt idx="4">
                  <c:v>44.4</c:v>
                </c:pt>
                <c:pt idx="5">
                  <c:v>44.4</c:v>
                </c:pt>
                <c:pt idx="6">
                  <c:v>44.4</c:v>
                </c:pt>
                <c:pt idx="7">
                  <c:v>44.4</c:v>
                </c:pt>
                <c:pt idx="8">
                  <c:v>44.4</c:v>
                </c:pt>
                <c:pt idx="9">
                  <c:v>44.4</c:v>
                </c:pt>
                <c:pt idx="10">
                  <c:v>44.4</c:v>
                </c:pt>
                <c:pt idx="11">
                  <c:v>48</c:v>
                </c:pt>
                <c:pt idx="12">
                  <c:v>51.6</c:v>
                </c:pt>
                <c:pt idx="13">
                  <c:v>55.6</c:v>
                </c:pt>
                <c:pt idx="14">
                  <c:v>58</c:v>
                </c:pt>
                <c:pt idx="15">
                  <c:v>60</c:v>
                </c:pt>
                <c:pt idx="16">
                  <c:v>62.5</c:v>
                </c:pt>
                <c:pt idx="17">
                  <c:v>63</c:v>
                </c:pt>
                <c:pt idx="18">
                  <c:v>65.5</c:v>
                </c:pt>
                <c:pt idx="19">
                  <c:v>65.5</c:v>
                </c:pt>
                <c:pt idx="20">
                  <c:v>65.5</c:v>
                </c:pt>
                <c:pt idx="21">
                  <c:v>65.5</c:v>
                </c:pt>
                <c:pt idx="22">
                  <c:v>65.5</c:v>
                </c:pt>
                <c:pt idx="23">
                  <c:v>65.5</c:v>
                </c:pt>
                <c:pt idx="24">
                  <c:v>65.5</c:v>
                </c:pt>
                <c:pt idx="25">
                  <c:v>65.5</c:v>
                </c:pt>
                <c:pt idx="26">
                  <c:v>65.5</c:v>
                </c:pt>
                <c:pt idx="27">
                  <c:v>65.5</c:v>
                </c:pt>
                <c:pt idx="28">
                  <c:v>65.5</c:v>
                </c:pt>
                <c:pt idx="29">
                  <c:v>65.5</c:v>
                </c:pt>
                <c:pt idx="30">
                  <c:v>65.5</c:v>
                </c:pt>
                <c:pt idx="31">
                  <c:v>65.5</c:v>
                </c:pt>
                <c:pt idx="32">
                  <c:v>65.5</c:v>
                </c:pt>
                <c:pt idx="33">
                  <c:v>65.5</c:v>
                </c:pt>
                <c:pt idx="34">
                  <c:v>65.5</c:v>
                </c:pt>
                <c:pt idx="35">
                  <c:v>65.5</c:v>
                </c:pt>
                <c:pt idx="36">
                  <c:v>65.5</c:v>
                </c:pt>
                <c:pt idx="37">
                  <c:v>65.5</c:v>
                </c:pt>
                <c:pt idx="38">
                  <c:v>65.5</c:v>
                </c:pt>
                <c:pt idx="39">
                  <c:v>65.5</c:v>
                </c:pt>
                <c:pt idx="40">
                  <c:v>65.5</c:v>
                </c:pt>
                <c:pt idx="41">
                  <c:v>65.5</c:v>
                </c:pt>
                <c:pt idx="42">
                  <c:v>65.5</c:v>
                </c:pt>
                <c:pt idx="43">
                  <c:v>65.5</c:v>
                </c:pt>
                <c:pt idx="44">
                  <c:v>65</c:v>
                </c:pt>
                <c:pt idx="45">
                  <c:v>60.5</c:v>
                </c:pt>
                <c:pt idx="46">
                  <c:v>58</c:v>
                </c:pt>
                <c:pt idx="47">
                  <c:v>58.5</c:v>
                </c:pt>
                <c:pt idx="48">
                  <c:v>56.9</c:v>
                </c:pt>
                <c:pt idx="49">
                  <c:v>56.9</c:v>
                </c:pt>
                <c:pt idx="50">
                  <c:v>56.4</c:v>
                </c:pt>
                <c:pt idx="51">
                  <c:v>54.8</c:v>
                </c:pt>
              </c:numCache>
            </c:numRef>
          </c:yVal>
          <c:smooth val="0"/>
          <c:extLst>
            <c:ext xmlns:c16="http://schemas.microsoft.com/office/drawing/2014/chart" uri="{C3380CC4-5D6E-409C-BE32-E72D297353CC}">
              <c16:uniqueId val="{00000001-9640-4CAE-9562-A9C87AB0897D}"/>
            </c:ext>
          </c:extLst>
        </c:ser>
        <c:ser>
          <c:idx val="6"/>
          <c:order val="2"/>
          <c:tx>
            <c:strRef>
              <c:f>'データ (降雨実験)'!$H$24</c:f>
              <c:strCache>
                <c:ptCount val="1"/>
                <c:pt idx="0">
                  <c:v>3.5</c:v>
                </c:pt>
              </c:strCache>
            </c:strRef>
          </c:tx>
          <c:spPr>
            <a:ln w="28575" cap="rnd">
              <a:solidFill>
                <a:schemeClr val="accent1">
                  <a:lumMod val="60000"/>
                </a:schemeClr>
              </a:solidFill>
              <a:round/>
            </a:ln>
            <a:effectLst/>
          </c:spPr>
          <c:marker>
            <c:symbol val="none"/>
          </c:marker>
          <c:xVal>
            <c:numRef>
              <c:f>'データ (降雨実験)'!$I$1:$BK$1</c:f>
              <c:numCache>
                <c:formatCode>General</c:formatCode>
                <c:ptCount val="5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42</c:v>
                </c:pt>
                <c:pt idx="42">
                  <c:v>44</c:v>
                </c:pt>
                <c:pt idx="43">
                  <c:v>46</c:v>
                </c:pt>
                <c:pt idx="44">
                  <c:v>48</c:v>
                </c:pt>
                <c:pt idx="45">
                  <c:v>50</c:v>
                </c:pt>
                <c:pt idx="46">
                  <c:v>52</c:v>
                </c:pt>
                <c:pt idx="47">
                  <c:v>54</c:v>
                </c:pt>
                <c:pt idx="48">
                  <c:v>56</c:v>
                </c:pt>
                <c:pt idx="49">
                  <c:v>58</c:v>
                </c:pt>
                <c:pt idx="50">
                  <c:v>60</c:v>
                </c:pt>
                <c:pt idx="51">
                  <c:v>62</c:v>
                </c:pt>
                <c:pt idx="52">
                  <c:v>64</c:v>
                </c:pt>
                <c:pt idx="53">
                  <c:v>66</c:v>
                </c:pt>
                <c:pt idx="54">
                  <c:v>68</c:v>
                </c:pt>
              </c:numCache>
            </c:numRef>
          </c:xVal>
          <c:yVal>
            <c:numRef>
              <c:f>'データ (降雨実験)'!$I$24:$BK$24</c:f>
              <c:numCache>
                <c:formatCode>General</c:formatCode>
                <c:ptCount val="55"/>
                <c:pt idx="0">
                  <c:v>43.4</c:v>
                </c:pt>
                <c:pt idx="1">
                  <c:v>43.4</c:v>
                </c:pt>
                <c:pt idx="2">
                  <c:v>43.4</c:v>
                </c:pt>
                <c:pt idx="3">
                  <c:v>43.4</c:v>
                </c:pt>
                <c:pt idx="4">
                  <c:v>43.4</c:v>
                </c:pt>
                <c:pt idx="5">
                  <c:v>43.7</c:v>
                </c:pt>
                <c:pt idx="6">
                  <c:v>43.7</c:v>
                </c:pt>
                <c:pt idx="7">
                  <c:v>43.7</c:v>
                </c:pt>
                <c:pt idx="8">
                  <c:v>43.7</c:v>
                </c:pt>
                <c:pt idx="9">
                  <c:v>43.7</c:v>
                </c:pt>
                <c:pt idx="10">
                  <c:v>43.7</c:v>
                </c:pt>
                <c:pt idx="11">
                  <c:v>43.7</c:v>
                </c:pt>
                <c:pt idx="12">
                  <c:v>43.7</c:v>
                </c:pt>
                <c:pt idx="13">
                  <c:v>43.7</c:v>
                </c:pt>
                <c:pt idx="14">
                  <c:v>43.7</c:v>
                </c:pt>
                <c:pt idx="15">
                  <c:v>43.7</c:v>
                </c:pt>
                <c:pt idx="16">
                  <c:v>43.7</c:v>
                </c:pt>
                <c:pt idx="17">
                  <c:v>43.7</c:v>
                </c:pt>
                <c:pt idx="18">
                  <c:v>50.4</c:v>
                </c:pt>
                <c:pt idx="19">
                  <c:v>56.9</c:v>
                </c:pt>
                <c:pt idx="20">
                  <c:v>61.4</c:v>
                </c:pt>
                <c:pt idx="21">
                  <c:v>61.4</c:v>
                </c:pt>
                <c:pt idx="22">
                  <c:v>61.4</c:v>
                </c:pt>
                <c:pt idx="23">
                  <c:v>60.9</c:v>
                </c:pt>
                <c:pt idx="24">
                  <c:v>60.5</c:v>
                </c:pt>
                <c:pt idx="25">
                  <c:v>60</c:v>
                </c:pt>
                <c:pt idx="26">
                  <c:v>60</c:v>
                </c:pt>
                <c:pt idx="27">
                  <c:v>59.6</c:v>
                </c:pt>
                <c:pt idx="28">
                  <c:v>59.6</c:v>
                </c:pt>
                <c:pt idx="29">
                  <c:v>59.6</c:v>
                </c:pt>
                <c:pt idx="30">
                  <c:v>59.6</c:v>
                </c:pt>
                <c:pt idx="31">
                  <c:v>60</c:v>
                </c:pt>
                <c:pt idx="32">
                  <c:v>60</c:v>
                </c:pt>
                <c:pt idx="33">
                  <c:v>60</c:v>
                </c:pt>
                <c:pt idx="34">
                  <c:v>60.5</c:v>
                </c:pt>
                <c:pt idx="35">
                  <c:v>60.5</c:v>
                </c:pt>
                <c:pt idx="36">
                  <c:v>62</c:v>
                </c:pt>
                <c:pt idx="37">
                  <c:v>62.5</c:v>
                </c:pt>
                <c:pt idx="38">
                  <c:v>62.5</c:v>
                </c:pt>
                <c:pt idx="39">
                  <c:v>62.5</c:v>
                </c:pt>
                <c:pt idx="40">
                  <c:v>62.5</c:v>
                </c:pt>
                <c:pt idx="41">
                  <c:v>62</c:v>
                </c:pt>
                <c:pt idx="42">
                  <c:v>62</c:v>
                </c:pt>
                <c:pt idx="43">
                  <c:v>61.6</c:v>
                </c:pt>
                <c:pt idx="44">
                  <c:v>61.6</c:v>
                </c:pt>
                <c:pt idx="45">
                  <c:v>59.6</c:v>
                </c:pt>
                <c:pt idx="46">
                  <c:v>58</c:v>
                </c:pt>
                <c:pt idx="47">
                  <c:v>57.6</c:v>
                </c:pt>
                <c:pt idx="48">
                  <c:v>56</c:v>
                </c:pt>
                <c:pt idx="49">
                  <c:v>55.6</c:v>
                </c:pt>
                <c:pt idx="50">
                  <c:v>55.6</c:v>
                </c:pt>
                <c:pt idx="51">
                  <c:v>53.6</c:v>
                </c:pt>
              </c:numCache>
            </c:numRef>
          </c:yVal>
          <c:smooth val="0"/>
          <c:extLst>
            <c:ext xmlns:c16="http://schemas.microsoft.com/office/drawing/2014/chart" uri="{C3380CC4-5D6E-409C-BE32-E72D297353CC}">
              <c16:uniqueId val="{00000002-9640-4CAE-9562-A9C87AB0897D}"/>
            </c:ext>
          </c:extLst>
        </c:ser>
        <c:ser>
          <c:idx val="5"/>
          <c:order val="3"/>
          <c:tx>
            <c:strRef>
              <c:f>'データ (降雨実験)'!$H$23</c:f>
              <c:strCache>
                <c:ptCount val="1"/>
                <c:pt idx="0">
                  <c:v>3</c:v>
                </c:pt>
              </c:strCache>
            </c:strRef>
          </c:tx>
          <c:spPr>
            <a:ln w="28575" cap="rnd">
              <a:solidFill>
                <a:schemeClr val="accent6"/>
              </a:solidFill>
              <a:round/>
            </a:ln>
            <a:effectLst/>
          </c:spPr>
          <c:marker>
            <c:symbol val="none"/>
          </c:marker>
          <c:xVal>
            <c:numRef>
              <c:f>'データ (降雨実験)'!$I$1:$BK$1</c:f>
              <c:numCache>
                <c:formatCode>General</c:formatCode>
                <c:ptCount val="5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42</c:v>
                </c:pt>
                <c:pt idx="42">
                  <c:v>44</c:v>
                </c:pt>
                <c:pt idx="43">
                  <c:v>46</c:v>
                </c:pt>
                <c:pt idx="44">
                  <c:v>48</c:v>
                </c:pt>
                <c:pt idx="45">
                  <c:v>50</c:v>
                </c:pt>
                <c:pt idx="46">
                  <c:v>52</c:v>
                </c:pt>
                <c:pt idx="47">
                  <c:v>54</c:v>
                </c:pt>
                <c:pt idx="48">
                  <c:v>56</c:v>
                </c:pt>
                <c:pt idx="49">
                  <c:v>58</c:v>
                </c:pt>
                <c:pt idx="50">
                  <c:v>60</c:v>
                </c:pt>
                <c:pt idx="51">
                  <c:v>62</c:v>
                </c:pt>
                <c:pt idx="52">
                  <c:v>64</c:v>
                </c:pt>
                <c:pt idx="53">
                  <c:v>66</c:v>
                </c:pt>
                <c:pt idx="54">
                  <c:v>68</c:v>
                </c:pt>
              </c:numCache>
            </c:numRef>
          </c:xVal>
          <c:yVal>
            <c:numRef>
              <c:f>'データ (降雨実験)'!$I$23:$BK$23</c:f>
              <c:numCache>
                <c:formatCode>General</c:formatCode>
                <c:ptCount val="55"/>
                <c:pt idx="0">
                  <c:v>51.6</c:v>
                </c:pt>
                <c:pt idx="1">
                  <c:v>51.6</c:v>
                </c:pt>
                <c:pt idx="2">
                  <c:v>51.6</c:v>
                </c:pt>
                <c:pt idx="3">
                  <c:v>51.6</c:v>
                </c:pt>
                <c:pt idx="4">
                  <c:v>51.6</c:v>
                </c:pt>
                <c:pt idx="5">
                  <c:v>51.6</c:v>
                </c:pt>
                <c:pt idx="6">
                  <c:v>51.6</c:v>
                </c:pt>
                <c:pt idx="7">
                  <c:v>51.6</c:v>
                </c:pt>
                <c:pt idx="8">
                  <c:v>51.6</c:v>
                </c:pt>
                <c:pt idx="9">
                  <c:v>51.6</c:v>
                </c:pt>
                <c:pt idx="10">
                  <c:v>51.6</c:v>
                </c:pt>
                <c:pt idx="11">
                  <c:v>51.6</c:v>
                </c:pt>
                <c:pt idx="12">
                  <c:v>51.6</c:v>
                </c:pt>
                <c:pt idx="13">
                  <c:v>51.6</c:v>
                </c:pt>
                <c:pt idx="14">
                  <c:v>51.6</c:v>
                </c:pt>
                <c:pt idx="15">
                  <c:v>51.6</c:v>
                </c:pt>
                <c:pt idx="16">
                  <c:v>51.6</c:v>
                </c:pt>
                <c:pt idx="17">
                  <c:v>51.6</c:v>
                </c:pt>
                <c:pt idx="18">
                  <c:v>51.6</c:v>
                </c:pt>
                <c:pt idx="19">
                  <c:v>51.6</c:v>
                </c:pt>
                <c:pt idx="20">
                  <c:v>51.6</c:v>
                </c:pt>
                <c:pt idx="21">
                  <c:v>60.3</c:v>
                </c:pt>
                <c:pt idx="22">
                  <c:v>66</c:v>
                </c:pt>
                <c:pt idx="23">
                  <c:v>67.599999999999994</c:v>
                </c:pt>
                <c:pt idx="24">
                  <c:v>67.599999999999994</c:v>
                </c:pt>
                <c:pt idx="25">
                  <c:v>69.099999999999994</c:v>
                </c:pt>
                <c:pt idx="26">
                  <c:v>69.099999999999994</c:v>
                </c:pt>
                <c:pt idx="27">
                  <c:v>69.099999999999994</c:v>
                </c:pt>
                <c:pt idx="28">
                  <c:v>69.099999999999994</c:v>
                </c:pt>
                <c:pt idx="29">
                  <c:v>69.099999999999994</c:v>
                </c:pt>
                <c:pt idx="30">
                  <c:v>69.099999999999994</c:v>
                </c:pt>
                <c:pt idx="31">
                  <c:v>69.099999999999994</c:v>
                </c:pt>
                <c:pt idx="32">
                  <c:v>69.099999999999994</c:v>
                </c:pt>
                <c:pt idx="33">
                  <c:v>69.099999999999994</c:v>
                </c:pt>
                <c:pt idx="34">
                  <c:v>69.099999999999994</c:v>
                </c:pt>
                <c:pt idx="35">
                  <c:v>69.099999999999994</c:v>
                </c:pt>
                <c:pt idx="36">
                  <c:v>69.099999999999994</c:v>
                </c:pt>
                <c:pt idx="37">
                  <c:v>69.099999999999994</c:v>
                </c:pt>
                <c:pt idx="38">
                  <c:v>69.099999999999994</c:v>
                </c:pt>
                <c:pt idx="39">
                  <c:v>69.099999999999994</c:v>
                </c:pt>
                <c:pt idx="40">
                  <c:v>69.099999999999994</c:v>
                </c:pt>
                <c:pt idx="41">
                  <c:v>69.099999999999994</c:v>
                </c:pt>
                <c:pt idx="42">
                  <c:v>69.099999999999994</c:v>
                </c:pt>
                <c:pt idx="43">
                  <c:v>69.099999999999994</c:v>
                </c:pt>
                <c:pt idx="44">
                  <c:v>69.099999999999994</c:v>
                </c:pt>
                <c:pt idx="45">
                  <c:v>69.099999999999994</c:v>
                </c:pt>
                <c:pt idx="46">
                  <c:v>68.599999999999994</c:v>
                </c:pt>
                <c:pt idx="47">
                  <c:v>68.599999999999994</c:v>
                </c:pt>
                <c:pt idx="48">
                  <c:v>67.099999999999994</c:v>
                </c:pt>
                <c:pt idx="49">
                  <c:v>66.5</c:v>
                </c:pt>
                <c:pt idx="50">
                  <c:v>65</c:v>
                </c:pt>
                <c:pt idx="51">
                  <c:v>65</c:v>
                </c:pt>
              </c:numCache>
            </c:numRef>
          </c:yVal>
          <c:smooth val="0"/>
          <c:extLst>
            <c:ext xmlns:c16="http://schemas.microsoft.com/office/drawing/2014/chart" uri="{C3380CC4-5D6E-409C-BE32-E72D297353CC}">
              <c16:uniqueId val="{00000003-9640-4CAE-9562-A9C87AB0897D}"/>
            </c:ext>
          </c:extLst>
        </c:ser>
        <c:ser>
          <c:idx val="4"/>
          <c:order val="4"/>
          <c:tx>
            <c:strRef>
              <c:f>'データ (降雨実験)'!$H$22</c:f>
              <c:strCache>
                <c:ptCount val="1"/>
                <c:pt idx="0">
                  <c:v>2.5</c:v>
                </c:pt>
              </c:strCache>
            </c:strRef>
          </c:tx>
          <c:spPr>
            <a:ln w="28575" cap="rnd">
              <a:solidFill>
                <a:schemeClr val="accent5"/>
              </a:solidFill>
              <a:round/>
            </a:ln>
            <a:effectLst/>
          </c:spPr>
          <c:marker>
            <c:symbol val="none"/>
          </c:marker>
          <c:xVal>
            <c:numRef>
              <c:f>'データ (降雨実験)'!$I$1:$BK$1</c:f>
              <c:numCache>
                <c:formatCode>General</c:formatCode>
                <c:ptCount val="5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42</c:v>
                </c:pt>
                <c:pt idx="42">
                  <c:v>44</c:v>
                </c:pt>
                <c:pt idx="43">
                  <c:v>46</c:v>
                </c:pt>
                <c:pt idx="44">
                  <c:v>48</c:v>
                </c:pt>
                <c:pt idx="45">
                  <c:v>50</c:v>
                </c:pt>
                <c:pt idx="46">
                  <c:v>52</c:v>
                </c:pt>
                <c:pt idx="47">
                  <c:v>54</c:v>
                </c:pt>
                <c:pt idx="48">
                  <c:v>56</c:v>
                </c:pt>
                <c:pt idx="49">
                  <c:v>58</c:v>
                </c:pt>
                <c:pt idx="50">
                  <c:v>60</c:v>
                </c:pt>
                <c:pt idx="51">
                  <c:v>62</c:v>
                </c:pt>
                <c:pt idx="52">
                  <c:v>64</c:v>
                </c:pt>
                <c:pt idx="53">
                  <c:v>66</c:v>
                </c:pt>
                <c:pt idx="54">
                  <c:v>68</c:v>
                </c:pt>
              </c:numCache>
            </c:numRef>
          </c:xVal>
          <c:yVal>
            <c:numRef>
              <c:f>'データ (降雨実験)'!$I$22:$BK$22</c:f>
              <c:numCache>
                <c:formatCode>General</c:formatCode>
                <c:ptCount val="55"/>
                <c:pt idx="0">
                  <c:v>43</c:v>
                </c:pt>
                <c:pt idx="1">
                  <c:v>43</c:v>
                </c:pt>
                <c:pt idx="2">
                  <c:v>43</c:v>
                </c:pt>
                <c:pt idx="3">
                  <c:v>43</c:v>
                </c:pt>
                <c:pt idx="4">
                  <c:v>43</c:v>
                </c:pt>
                <c:pt idx="5">
                  <c:v>43</c:v>
                </c:pt>
                <c:pt idx="6">
                  <c:v>43</c:v>
                </c:pt>
                <c:pt idx="7">
                  <c:v>43</c:v>
                </c:pt>
                <c:pt idx="8">
                  <c:v>43</c:v>
                </c:pt>
                <c:pt idx="9">
                  <c:v>43.4</c:v>
                </c:pt>
                <c:pt idx="10">
                  <c:v>43.4</c:v>
                </c:pt>
                <c:pt idx="11">
                  <c:v>43.4</c:v>
                </c:pt>
                <c:pt idx="12">
                  <c:v>43.4</c:v>
                </c:pt>
                <c:pt idx="13">
                  <c:v>43.4</c:v>
                </c:pt>
                <c:pt idx="14">
                  <c:v>43.4</c:v>
                </c:pt>
                <c:pt idx="15">
                  <c:v>43.4</c:v>
                </c:pt>
                <c:pt idx="16">
                  <c:v>43.4</c:v>
                </c:pt>
                <c:pt idx="17">
                  <c:v>43.4</c:v>
                </c:pt>
                <c:pt idx="18">
                  <c:v>43.4</c:v>
                </c:pt>
                <c:pt idx="19">
                  <c:v>43.4</c:v>
                </c:pt>
                <c:pt idx="20">
                  <c:v>43.4</c:v>
                </c:pt>
                <c:pt idx="21">
                  <c:v>43.4</c:v>
                </c:pt>
                <c:pt idx="22">
                  <c:v>43.4</c:v>
                </c:pt>
                <c:pt idx="23">
                  <c:v>43.4</c:v>
                </c:pt>
                <c:pt idx="24">
                  <c:v>49.3</c:v>
                </c:pt>
                <c:pt idx="25">
                  <c:v>57.2</c:v>
                </c:pt>
                <c:pt idx="26">
                  <c:v>57.2</c:v>
                </c:pt>
                <c:pt idx="27">
                  <c:v>57.2</c:v>
                </c:pt>
                <c:pt idx="28">
                  <c:v>57.2</c:v>
                </c:pt>
                <c:pt idx="29">
                  <c:v>57.2</c:v>
                </c:pt>
                <c:pt idx="30">
                  <c:v>57.2</c:v>
                </c:pt>
                <c:pt idx="31">
                  <c:v>57.2</c:v>
                </c:pt>
                <c:pt idx="32">
                  <c:v>57.2</c:v>
                </c:pt>
                <c:pt idx="33">
                  <c:v>57.2</c:v>
                </c:pt>
                <c:pt idx="34">
                  <c:v>57.2</c:v>
                </c:pt>
                <c:pt idx="35">
                  <c:v>57.2</c:v>
                </c:pt>
                <c:pt idx="36">
                  <c:v>57.2</c:v>
                </c:pt>
                <c:pt idx="37">
                  <c:v>57.2</c:v>
                </c:pt>
                <c:pt idx="38">
                  <c:v>57.6</c:v>
                </c:pt>
                <c:pt idx="39">
                  <c:v>57.6</c:v>
                </c:pt>
                <c:pt idx="40">
                  <c:v>57.6</c:v>
                </c:pt>
                <c:pt idx="41">
                  <c:v>57.6</c:v>
                </c:pt>
                <c:pt idx="42">
                  <c:v>57.6</c:v>
                </c:pt>
                <c:pt idx="43">
                  <c:v>57.6</c:v>
                </c:pt>
                <c:pt idx="44">
                  <c:v>57.6</c:v>
                </c:pt>
                <c:pt idx="45">
                  <c:v>57.6</c:v>
                </c:pt>
                <c:pt idx="46">
                  <c:v>57.6</c:v>
                </c:pt>
                <c:pt idx="47">
                  <c:v>56</c:v>
                </c:pt>
                <c:pt idx="48">
                  <c:v>56</c:v>
                </c:pt>
                <c:pt idx="49">
                  <c:v>54.4</c:v>
                </c:pt>
                <c:pt idx="50">
                  <c:v>54.4</c:v>
                </c:pt>
                <c:pt idx="51">
                  <c:v>52.8</c:v>
                </c:pt>
              </c:numCache>
            </c:numRef>
          </c:yVal>
          <c:smooth val="0"/>
          <c:extLst>
            <c:ext xmlns:c16="http://schemas.microsoft.com/office/drawing/2014/chart" uri="{C3380CC4-5D6E-409C-BE32-E72D297353CC}">
              <c16:uniqueId val="{00000004-9640-4CAE-9562-A9C87AB0897D}"/>
            </c:ext>
          </c:extLst>
        </c:ser>
        <c:ser>
          <c:idx val="3"/>
          <c:order val="5"/>
          <c:tx>
            <c:strRef>
              <c:f>'データ (降雨実験)'!$H$21</c:f>
              <c:strCache>
                <c:ptCount val="1"/>
                <c:pt idx="0">
                  <c:v>2</c:v>
                </c:pt>
              </c:strCache>
            </c:strRef>
          </c:tx>
          <c:spPr>
            <a:ln w="28575" cap="rnd">
              <a:solidFill>
                <a:schemeClr val="accent4"/>
              </a:solidFill>
              <a:round/>
            </a:ln>
            <a:effectLst/>
          </c:spPr>
          <c:marker>
            <c:symbol val="none"/>
          </c:marker>
          <c:xVal>
            <c:numRef>
              <c:f>'データ (降雨実験)'!$I$1:$BK$1</c:f>
              <c:numCache>
                <c:formatCode>General</c:formatCode>
                <c:ptCount val="5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42</c:v>
                </c:pt>
                <c:pt idx="42">
                  <c:v>44</c:v>
                </c:pt>
                <c:pt idx="43">
                  <c:v>46</c:v>
                </c:pt>
                <c:pt idx="44">
                  <c:v>48</c:v>
                </c:pt>
                <c:pt idx="45">
                  <c:v>50</c:v>
                </c:pt>
                <c:pt idx="46">
                  <c:v>52</c:v>
                </c:pt>
                <c:pt idx="47">
                  <c:v>54</c:v>
                </c:pt>
                <c:pt idx="48">
                  <c:v>56</c:v>
                </c:pt>
                <c:pt idx="49">
                  <c:v>58</c:v>
                </c:pt>
                <c:pt idx="50">
                  <c:v>60</c:v>
                </c:pt>
                <c:pt idx="51">
                  <c:v>62</c:v>
                </c:pt>
                <c:pt idx="52">
                  <c:v>64</c:v>
                </c:pt>
                <c:pt idx="53">
                  <c:v>66</c:v>
                </c:pt>
                <c:pt idx="54">
                  <c:v>68</c:v>
                </c:pt>
              </c:numCache>
            </c:numRef>
          </c:xVal>
          <c:yVal>
            <c:numRef>
              <c:f>'データ (降雨実験)'!$I$21:$BK$21</c:f>
              <c:numCache>
                <c:formatCode>General</c:formatCode>
                <c:ptCount val="55"/>
                <c:pt idx="0">
                  <c:v>43</c:v>
                </c:pt>
                <c:pt idx="1">
                  <c:v>43</c:v>
                </c:pt>
                <c:pt idx="2">
                  <c:v>43</c:v>
                </c:pt>
                <c:pt idx="3">
                  <c:v>43</c:v>
                </c:pt>
                <c:pt idx="4">
                  <c:v>43</c:v>
                </c:pt>
                <c:pt idx="5">
                  <c:v>43</c:v>
                </c:pt>
                <c:pt idx="6">
                  <c:v>43</c:v>
                </c:pt>
                <c:pt idx="7">
                  <c:v>43</c:v>
                </c:pt>
                <c:pt idx="8">
                  <c:v>43</c:v>
                </c:pt>
                <c:pt idx="9">
                  <c:v>43</c:v>
                </c:pt>
                <c:pt idx="10">
                  <c:v>43</c:v>
                </c:pt>
                <c:pt idx="11">
                  <c:v>43</c:v>
                </c:pt>
                <c:pt idx="12">
                  <c:v>44.7</c:v>
                </c:pt>
                <c:pt idx="13">
                  <c:v>44.7</c:v>
                </c:pt>
                <c:pt idx="14">
                  <c:v>44.7</c:v>
                </c:pt>
                <c:pt idx="15">
                  <c:v>44.7</c:v>
                </c:pt>
                <c:pt idx="16">
                  <c:v>44.7</c:v>
                </c:pt>
                <c:pt idx="17">
                  <c:v>44.7</c:v>
                </c:pt>
                <c:pt idx="18">
                  <c:v>44.7</c:v>
                </c:pt>
                <c:pt idx="19">
                  <c:v>44.7</c:v>
                </c:pt>
                <c:pt idx="20">
                  <c:v>44.7</c:v>
                </c:pt>
                <c:pt idx="21">
                  <c:v>44.7</c:v>
                </c:pt>
                <c:pt idx="22">
                  <c:v>44.7</c:v>
                </c:pt>
                <c:pt idx="23">
                  <c:v>44.7</c:v>
                </c:pt>
                <c:pt idx="24">
                  <c:v>44.7</c:v>
                </c:pt>
                <c:pt idx="25">
                  <c:v>44.7</c:v>
                </c:pt>
                <c:pt idx="26">
                  <c:v>44.7</c:v>
                </c:pt>
                <c:pt idx="27">
                  <c:v>46.7</c:v>
                </c:pt>
                <c:pt idx="28">
                  <c:v>57.3</c:v>
                </c:pt>
                <c:pt idx="29">
                  <c:v>59.4</c:v>
                </c:pt>
                <c:pt idx="30">
                  <c:v>59.4</c:v>
                </c:pt>
                <c:pt idx="31">
                  <c:v>59.4</c:v>
                </c:pt>
                <c:pt idx="32">
                  <c:v>59.4</c:v>
                </c:pt>
                <c:pt idx="33">
                  <c:v>59.4</c:v>
                </c:pt>
                <c:pt idx="34">
                  <c:v>59.4</c:v>
                </c:pt>
                <c:pt idx="35">
                  <c:v>59.4</c:v>
                </c:pt>
                <c:pt idx="36">
                  <c:v>59.4</c:v>
                </c:pt>
                <c:pt idx="37">
                  <c:v>59.4</c:v>
                </c:pt>
                <c:pt idx="38">
                  <c:v>59.4</c:v>
                </c:pt>
                <c:pt idx="39">
                  <c:v>59.4</c:v>
                </c:pt>
                <c:pt idx="40">
                  <c:v>59.4</c:v>
                </c:pt>
                <c:pt idx="41">
                  <c:v>59.4</c:v>
                </c:pt>
                <c:pt idx="42">
                  <c:v>59.4</c:v>
                </c:pt>
                <c:pt idx="43">
                  <c:v>59.4</c:v>
                </c:pt>
                <c:pt idx="44">
                  <c:v>59.4</c:v>
                </c:pt>
                <c:pt idx="45">
                  <c:v>59.4</c:v>
                </c:pt>
                <c:pt idx="46">
                  <c:v>59.4</c:v>
                </c:pt>
                <c:pt idx="47">
                  <c:v>58.9</c:v>
                </c:pt>
                <c:pt idx="48">
                  <c:v>58.9</c:v>
                </c:pt>
                <c:pt idx="49">
                  <c:v>56.9</c:v>
                </c:pt>
                <c:pt idx="50">
                  <c:v>56.9</c:v>
                </c:pt>
                <c:pt idx="51">
                  <c:v>55.3</c:v>
                </c:pt>
              </c:numCache>
            </c:numRef>
          </c:yVal>
          <c:smooth val="0"/>
          <c:extLst>
            <c:ext xmlns:c16="http://schemas.microsoft.com/office/drawing/2014/chart" uri="{C3380CC4-5D6E-409C-BE32-E72D297353CC}">
              <c16:uniqueId val="{00000005-9640-4CAE-9562-A9C87AB0897D}"/>
            </c:ext>
          </c:extLst>
        </c:ser>
        <c:ser>
          <c:idx val="2"/>
          <c:order val="6"/>
          <c:tx>
            <c:strRef>
              <c:f>'データ (降雨実験)'!$H$20</c:f>
              <c:strCache>
                <c:ptCount val="1"/>
                <c:pt idx="0">
                  <c:v>1.5</c:v>
                </c:pt>
              </c:strCache>
            </c:strRef>
          </c:tx>
          <c:spPr>
            <a:ln w="28575" cap="rnd">
              <a:solidFill>
                <a:schemeClr val="accent3"/>
              </a:solidFill>
              <a:round/>
            </a:ln>
            <a:effectLst/>
          </c:spPr>
          <c:marker>
            <c:symbol val="none"/>
          </c:marker>
          <c:xVal>
            <c:numRef>
              <c:f>'データ (降雨実験)'!$I$1:$BK$1</c:f>
              <c:numCache>
                <c:formatCode>General</c:formatCode>
                <c:ptCount val="5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42</c:v>
                </c:pt>
                <c:pt idx="42">
                  <c:v>44</c:v>
                </c:pt>
                <c:pt idx="43">
                  <c:v>46</c:v>
                </c:pt>
                <c:pt idx="44">
                  <c:v>48</c:v>
                </c:pt>
                <c:pt idx="45">
                  <c:v>50</c:v>
                </c:pt>
                <c:pt idx="46">
                  <c:v>52</c:v>
                </c:pt>
                <c:pt idx="47">
                  <c:v>54</c:v>
                </c:pt>
                <c:pt idx="48">
                  <c:v>56</c:v>
                </c:pt>
                <c:pt idx="49">
                  <c:v>58</c:v>
                </c:pt>
                <c:pt idx="50">
                  <c:v>60</c:v>
                </c:pt>
                <c:pt idx="51">
                  <c:v>62</c:v>
                </c:pt>
                <c:pt idx="52">
                  <c:v>64</c:v>
                </c:pt>
                <c:pt idx="53">
                  <c:v>66</c:v>
                </c:pt>
                <c:pt idx="54">
                  <c:v>68</c:v>
                </c:pt>
              </c:numCache>
            </c:numRef>
          </c:xVal>
          <c:yVal>
            <c:numRef>
              <c:f>'データ (降雨実験)'!$I$20:$BK$20</c:f>
              <c:numCache>
                <c:formatCode>General</c:formatCode>
                <c:ptCount val="55"/>
                <c:pt idx="0">
                  <c:v>46.7</c:v>
                </c:pt>
                <c:pt idx="1">
                  <c:v>46.7</c:v>
                </c:pt>
                <c:pt idx="2">
                  <c:v>46.7</c:v>
                </c:pt>
                <c:pt idx="3">
                  <c:v>46.7</c:v>
                </c:pt>
                <c:pt idx="4">
                  <c:v>46.7</c:v>
                </c:pt>
                <c:pt idx="5">
                  <c:v>46.7</c:v>
                </c:pt>
                <c:pt idx="6">
                  <c:v>46.7</c:v>
                </c:pt>
                <c:pt idx="7">
                  <c:v>46.7</c:v>
                </c:pt>
                <c:pt idx="8">
                  <c:v>46.7</c:v>
                </c:pt>
                <c:pt idx="9">
                  <c:v>46.7</c:v>
                </c:pt>
                <c:pt idx="10">
                  <c:v>46.7</c:v>
                </c:pt>
                <c:pt idx="11">
                  <c:v>46.7</c:v>
                </c:pt>
                <c:pt idx="12">
                  <c:v>46.7</c:v>
                </c:pt>
                <c:pt idx="13">
                  <c:v>46.7</c:v>
                </c:pt>
                <c:pt idx="14">
                  <c:v>46.7</c:v>
                </c:pt>
                <c:pt idx="15">
                  <c:v>46.7</c:v>
                </c:pt>
                <c:pt idx="16">
                  <c:v>46.7</c:v>
                </c:pt>
                <c:pt idx="17">
                  <c:v>46.7</c:v>
                </c:pt>
                <c:pt idx="18">
                  <c:v>46.7</c:v>
                </c:pt>
                <c:pt idx="19">
                  <c:v>46.7</c:v>
                </c:pt>
                <c:pt idx="20">
                  <c:v>46.7</c:v>
                </c:pt>
                <c:pt idx="21">
                  <c:v>46.7</c:v>
                </c:pt>
                <c:pt idx="22">
                  <c:v>46.7</c:v>
                </c:pt>
                <c:pt idx="23">
                  <c:v>46.7</c:v>
                </c:pt>
                <c:pt idx="24">
                  <c:v>46.7</c:v>
                </c:pt>
                <c:pt idx="25">
                  <c:v>46.7</c:v>
                </c:pt>
                <c:pt idx="26">
                  <c:v>46.7</c:v>
                </c:pt>
                <c:pt idx="27">
                  <c:v>48.8</c:v>
                </c:pt>
                <c:pt idx="28">
                  <c:v>46.7</c:v>
                </c:pt>
                <c:pt idx="29">
                  <c:v>46.7</c:v>
                </c:pt>
                <c:pt idx="30">
                  <c:v>48.4</c:v>
                </c:pt>
                <c:pt idx="31">
                  <c:v>56.9</c:v>
                </c:pt>
                <c:pt idx="32">
                  <c:v>61.9</c:v>
                </c:pt>
                <c:pt idx="33">
                  <c:v>61.9</c:v>
                </c:pt>
                <c:pt idx="34">
                  <c:v>65</c:v>
                </c:pt>
                <c:pt idx="35">
                  <c:v>63.5</c:v>
                </c:pt>
                <c:pt idx="36">
                  <c:v>63.5</c:v>
                </c:pt>
                <c:pt idx="37">
                  <c:v>63.5</c:v>
                </c:pt>
                <c:pt idx="38">
                  <c:v>63.5</c:v>
                </c:pt>
                <c:pt idx="39">
                  <c:v>63.5</c:v>
                </c:pt>
                <c:pt idx="40">
                  <c:v>63.5</c:v>
                </c:pt>
                <c:pt idx="41">
                  <c:v>63.5</c:v>
                </c:pt>
                <c:pt idx="42">
                  <c:v>63.5</c:v>
                </c:pt>
                <c:pt idx="43">
                  <c:v>63.5</c:v>
                </c:pt>
                <c:pt idx="44">
                  <c:v>63.5</c:v>
                </c:pt>
                <c:pt idx="45">
                  <c:v>63.5</c:v>
                </c:pt>
                <c:pt idx="46">
                  <c:v>63.5</c:v>
                </c:pt>
                <c:pt idx="47">
                  <c:v>63</c:v>
                </c:pt>
                <c:pt idx="48">
                  <c:v>62</c:v>
                </c:pt>
                <c:pt idx="49">
                  <c:v>60</c:v>
                </c:pt>
                <c:pt idx="50">
                  <c:v>58.5</c:v>
                </c:pt>
                <c:pt idx="51">
                  <c:v>58.5</c:v>
                </c:pt>
              </c:numCache>
            </c:numRef>
          </c:yVal>
          <c:smooth val="0"/>
          <c:extLst>
            <c:ext xmlns:c16="http://schemas.microsoft.com/office/drawing/2014/chart" uri="{C3380CC4-5D6E-409C-BE32-E72D297353CC}">
              <c16:uniqueId val="{00000006-9640-4CAE-9562-A9C87AB0897D}"/>
            </c:ext>
          </c:extLst>
        </c:ser>
        <c:ser>
          <c:idx val="1"/>
          <c:order val="7"/>
          <c:tx>
            <c:strRef>
              <c:f>'データ (降雨実験)'!$H$19</c:f>
              <c:strCache>
                <c:ptCount val="1"/>
                <c:pt idx="0">
                  <c:v>1</c:v>
                </c:pt>
              </c:strCache>
            </c:strRef>
          </c:tx>
          <c:spPr>
            <a:ln w="28575" cap="rnd">
              <a:solidFill>
                <a:schemeClr val="accent2"/>
              </a:solidFill>
              <a:round/>
            </a:ln>
            <a:effectLst/>
          </c:spPr>
          <c:marker>
            <c:symbol val="none"/>
          </c:marker>
          <c:xVal>
            <c:numRef>
              <c:f>'データ (降雨実験)'!$I$1:$BK$1</c:f>
              <c:numCache>
                <c:formatCode>General</c:formatCode>
                <c:ptCount val="5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42</c:v>
                </c:pt>
                <c:pt idx="42">
                  <c:v>44</c:v>
                </c:pt>
                <c:pt idx="43">
                  <c:v>46</c:v>
                </c:pt>
                <c:pt idx="44">
                  <c:v>48</c:v>
                </c:pt>
                <c:pt idx="45">
                  <c:v>50</c:v>
                </c:pt>
                <c:pt idx="46">
                  <c:v>52</c:v>
                </c:pt>
                <c:pt idx="47">
                  <c:v>54</c:v>
                </c:pt>
                <c:pt idx="48">
                  <c:v>56</c:v>
                </c:pt>
                <c:pt idx="49">
                  <c:v>58</c:v>
                </c:pt>
                <c:pt idx="50">
                  <c:v>60</c:v>
                </c:pt>
                <c:pt idx="51">
                  <c:v>62</c:v>
                </c:pt>
                <c:pt idx="52">
                  <c:v>64</c:v>
                </c:pt>
                <c:pt idx="53">
                  <c:v>66</c:v>
                </c:pt>
                <c:pt idx="54">
                  <c:v>68</c:v>
                </c:pt>
              </c:numCache>
            </c:numRef>
          </c:xVal>
          <c:yVal>
            <c:numRef>
              <c:f>'データ (降雨実験)'!$I$19:$BK$19</c:f>
              <c:numCache>
                <c:formatCode>General</c:formatCode>
                <c:ptCount val="55"/>
                <c:pt idx="0">
                  <c:v>47.8</c:v>
                </c:pt>
                <c:pt idx="1">
                  <c:v>49.5</c:v>
                </c:pt>
                <c:pt idx="2">
                  <c:v>49.5</c:v>
                </c:pt>
                <c:pt idx="3">
                  <c:v>49.5</c:v>
                </c:pt>
                <c:pt idx="4">
                  <c:v>49.5</c:v>
                </c:pt>
                <c:pt idx="5">
                  <c:v>49.5</c:v>
                </c:pt>
                <c:pt idx="6">
                  <c:v>49.5</c:v>
                </c:pt>
                <c:pt idx="7">
                  <c:v>49.5</c:v>
                </c:pt>
                <c:pt idx="8">
                  <c:v>49.5</c:v>
                </c:pt>
                <c:pt idx="9">
                  <c:v>49.5</c:v>
                </c:pt>
                <c:pt idx="10">
                  <c:v>49.5</c:v>
                </c:pt>
                <c:pt idx="11">
                  <c:v>49.5</c:v>
                </c:pt>
                <c:pt idx="12">
                  <c:v>49.5</c:v>
                </c:pt>
                <c:pt idx="13">
                  <c:v>49.5</c:v>
                </c:pt>
                <c:pt idx="14">
                  <c:v>49.5</c:v>
                </c:pt>
                <c:pt idx="15">
                  <c:v>49.5</c:v>
                </c:pt>
                <c:pt idx="16">
                  <c:v>49.5</c:v>
                </c:pt>
                <c:pt idx="17">
                  <c:v>49.5</c:v>
                </c:pt>
                <c:pt idx="18">
                  <c:v>49.5</c:v>
                </c:pt>
                <c:pt idx="19">
                  <c:v>49.5</c:v>
                </c:pt>
                <c:pt idx="20">
                  <c:v>49.5</c:v>
                </c:pt>
                <c:pt idx="21">
                  <c:v>49.5</c:v>
                </c:pt>
                <c:pt idx="22">
                  <c:v>49.5</c:v>
                </c:pt>
                <c:pt idx="23">
                  <c:v>49.5</c:v>
                </c:pt>
                <c:pt idx="24">
                  <c:v>49.5</c:v>
                </c:pt>
                <c:pt idx="25">
                  <c:v>49.5</c:v>
                </c:pt>
                <c:pt idx="26">
                  <c:v>51.6</c:v>
                </c:pt>
                <c:pt idx="27">
                  <c:v>58.9</c:v>
                </c:pt>
                <c:pt idx="28">
                  <c:v>65.5</c:v>
                </c:pt>
                <c:pt idx="29">
                  <c:v>70.7</c:v>
                </c:pt>
                <c:pt idx="30">
                  <c:v>74.5</c:v>
                </c:pt>
                <c:pt idx="31">
                  <c:v>75.099999999999994</c:v>
                </c:pt>
                <c:pt idx="32">
                  <c:v>76.599999999999994</c:v>
                </c:pt>
                <c:pt idx="33">
                  <c:v>76.599999999999994</c:v>
                </c:pt>
                <c:pt idx="34">
                  <c:v>76.599999999999994</c:v>
                </c:pt>
                <c:pt idx="35">
                  <c:v>76.599999999999994</c:v>
                </c:pt>
                <c:pt idx="36">
                  <c:v>76.599999999999994</c:v>
                </c:pt>
                <c:pt idx="37">
                  <c:v>76.599999999999994</c:v>
                </c:pt>
                <c:pt idx="38">
                  <c:v>76.599999999999994</c:v>
                </c:pt>
                <c:pt idx="39">
                  <c:v>76.599999999999994</c:v>
                </c:pt>
                <c:pt idx="40">
                  <c:v>77.3</c:v>
                </c:pt>
                <c:pt idx="41">
                  <c:v>77.3</c:v>
                </c:pt>
                <c:pt idx="42">
                  <c:v>77.3</c:v>
                </c:pt>
                <c:pt idx="43">
                  <c:v>77.3</c:v>
                </c:pt>
                <c:pt idx="44">
                  <c:v>77.3</c:v>
                </c:pt>
                <c:pt idx="45">
                  <c:v>77.3</c:v>
                </c:pt>
                <c:pt idx="46">
                  <c:v>76.599999999999994</c:v>
                </c:pt>
                <c:pt idx="47">
                  <c:v>76</c:v>
                </c:pt>
                <c:pt idx="48">
                  <c:v>75.400000000000006</c:v>
                </c:pt>
                <c:pt idx="49">
                  <c:v>74.8</c:v>
                </c:pt>
                <c:pt idx="50">
                  <c:v>74.3</c:v>
                </c:pt>
                <c:pt idx="51">
                  <c:v>73.7</c:v>
                </c:pt>
              </c:numCache>
            </c:numRef>
          </c:yVal>
          <c:smooth val="0"/>
          <c:extLst>
            <c:ext xmlns:c16="http://schemas.microsoft.com/office/drawing/2014/chart" uri="{C3380CC4-5D6E-409C-BE32-E72D297353CC}">
              <c16:uniqueId val="{00000007-9640-4CAE-9562-A9C87AB0897D}"/>
            </c:ext>
          </c:extLst>
        </c:ser>
        <c:ser>
          <c:idx val="0"/>
          <c:order val="8"/>
          <c:tx>
            <c:strRef>
              <c:f>'データ (降雨実験)'!$H$18</c:f>
              <c:strCache>
                <c:ptCount val="1"/>
                <c:pt idx="0">
                  <c:v>0.5</c:v>
                </c:pt>
              </c:strCache>
            </c:strRef>
          </c:tx>
          <c:spPr>
            <a:ln w="28575" cap="rnd">
              <a:solidFill>
                <a:schemeClr val="accent1"/>
              </a:solidFill>
              <a:round/>
            </a:ln>
            <a:effectLst/>
          </c:spPr>
          <c:marker>
            <c:symbol val="none"/>
          </c:marker>
          <c:xVal>
            <c:numRef>
              <c:f>'データ (降雨実験)'!$I$1:$BK$1</c:f>
              <c:numCache>
                <c:formatCode>General</c:formatCode>
                <c:ptCount val="55"/>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42</c:v>
                </c:pt>
                <c:pt idx="42">
                  <c:v>44</c:v>
                </c:pt>
                <c:pt idx="43">
                  <c:v>46</c:v>
                </c:pt>
                <c:pt idx="44">
                  <c:v>48</c:v>
                </c:pt>
                <c:pt idx="45">
                  <c:v>50</c:v>
                </c:pt>
                <c:pt idx="46">
                  <c:v>52</c:v>
                </c:pt>
                <c:pt idx="47">
                  <c:v>54</c:v>
                </c:pt>
                <c:pt idx="48">
                  <c:v>56</c:v>
                </c:pt>
                <c:pt idx="49">
                  <c:v>58</c:v>
                </c:pt>
                <c:pt idx="50">
                  <c:v>60</c:v>
                </c:pt>
                <c:pt idx="51">
                  <c:v>62</c:v>
                </c:pt>
                <c:pt idx="52">
                  <c:v>64</c:v>
                </c:pt>
                <c:pt idx="53">
                  <c:v>66</c:v>
                </c:pt>
                <c:pt idx="54">
                  <c:v>68</c:v>
                </c:pt>
              </c:numCache>
            </c:numRef>
          </c:xVal>
          <c:yVal>
            <c:numRef>
              <c:f>'データ (降雨実験)'!$I$18:$BK$18</c:f>
              <c:numCache>
                <c:formatCode>General</c:formatCode>
                <c:ptCount val="55"/>
                <c:pt idx="0">
                  <c:v>66.5</c:v>
                </c:pt>
                <c:pt idx="1">
                  <c:v>66.5</c:v>
                </c:pt>
                <c:pt idx="2">
                  <c:v>66.5</c:v>
                </c:pt>
                <c:pt idx="3">
                  <c:v>66.5</c:v>
                </c:pt>
                <c:pt idx="4">
                  <c:v>66.5</c:v>
                </c:pt>
                <c:pt idx="5">
                  <c:v>66.5</c:v>
                </c:pt>
                <c:pt idx="6">
                  <c:v>66.599999999999994</c:v>
                </c:pt>
                <c:pt idx="7">
                  <c:v>66.5</c:v>
                </c:pt>
                <c:pt idx="8">
                  <c:v>66.5</c:v>
                </c:pt>
                <c:pt idx="9">
                  <c:v>66.5</c:v>
                </c:pt>
                <c:pt idx="10">
                  <c:v>66.5</c:v>
                </c:pt>
                <c:pt idx="11">
                  <c:v>66.5</c:v>
                </c:pt>
                <c:pt idx="12">
                  <c:v>66.5</c:v>
                </c:pt>
                <c:pt idx="13">
                  <c:v>66.5</c:v>
                </c:pt>
                <c:pt idx="14">
                  <c:v>66.5</c:v>
                </c:pt>
                <c:pt idx="15">
                  <c:v>66.5</c:v>
                </c:pt>
                <c:pt idx="16">
                  <c:v>66.5</c:v>
                </c:pt>
                <c:pt idx="17">
                  <c:v>66.5</c:v>
                </c:pt>
                <c:pt idx="18">
                  <c:v>68.400000000000006</c:v>
                </c:pt>
                <c:pt idx="19">
                  <c:v>72.2</c:v>
                </c:pt>
                <c:pt idx="20">
                  <c:v>74.7</c:v>
                </c:pt>
                <c:pt idx="21">
                  <c:v>77.099999999999994</c:v>
                </c:pt>
                <c:pt idx="22">
                  <c:v>78.3</c:v>
                </c:pt>
                <c:pt idx="23">
                  <c:v>78.8</c:v>
                </c:pt>
                <c:pt idx="24">
                  <c:v>80</c:v>
                </c:pt>
                <c:pt idx="25">
                  <c:v>81.3</c:v>
                </c:pt>
                <c:pt idx="26">
                  <c:v>81.3</c:v>
                </c:pt>
                <c:pt idx="27">
                  <c:v>81.3</c:v>
                </c:pt>
                <c:pt idx="28">
                  <c:v>81.3</c:v>
                </c:pt>
                <c:pt idx="29">
                  <c:v>81.3</c:v>
                </c:pt>
                <c:pt idx="30">
                  <c:v>81.3</c:v>
                </c:pt>
                <c:pt idx="31">
                  <c:v>81.3</c:v>
                </c:pt>
                <c:pt idx="32">
                  <c:v>81.3</c:v>
                </c:pt>
                <c:pt idx="33">
                  <c:v>81.3</c:v>
                </c:pt>
                <c:pt idx="34">
                  <c:v>81.3</c:v>
                </c:pt>
                <c:pt idx="35">
                  <c:v>81.3</c:v>
                </c:pt>
                <c:pt idx="36">
                  <c:v>81.3</c:v>
                </c:pt>
                <c:pt idx="37">
                  <c:v>81.3</c:v>
                </c:pt>
                <c:pt idx="38">
                  <c:v>81.3</c:v>
                </c:pt>
                <c:pt idx="39">
                  <c:v>81.3</c:v>
                </c:pt>
                <c:pt idx="40">
                  <c:v>81.3</c:v>
                </c:pt>
                <c:pt idx="41">
                  <c:v>81.3</c:v>
                </c:pt>
                <c:pt idx="42">
                  <c:v>81.900000000000006</c:v>
                </c:pt>
                <c:pt idx="43">
                  <c:v>81.900000000000006</c:v>
                </c:pt>
                <c:pt idx="44">
                  <c:v>81.900000000000006</c:v>
                </c:pt>
                <c:pt idx="45">
                  <c:v>81.900000000000006</c:v>
                </c:pt>
                <c:pt idx="46">
                  <c:v>81.900000000000006</c:v>
                </c:pt>
                <c:pt idx="47">
                  <c:v>81.900000000000006</c:v>
                </c:pt>
                <c:pt idx="48">
                  <c:v>81.900000000000006</c:v>
                </c:pt>
                <c:pt idx="49">
                  <c:v>81.900000000000006</c:v>
                </c:pt>
                <c:pt idx="50">
                  <c:v>81.900000000000006</c:v>
                </c:pt>
                <c:pt idx="51">
                  <c:v>81.900000000000006</c:v>
                </c:pt>
              </c:numCache>
            </c:numRef>
          </c:yVal>
          <c:smooth val="0"/>
          <c:extLst>
            <c:ext xmlns:c16="http://schemas.microsoft.com/office/drawing/2014/chart" uri="{C3380CC4-5D6E-409C-BE32-E72D297353CC}">
              <c16:uniqueId val="{00000008-9640-4CAE-9562-A9C87AB0897D}"/>
            </c:ext>
          </c:extLst>
        </c:ser>
        <c:dLbls>
          <c:showLegendKey val="0"/>
          <c:showVal val="0"/>
          <c:showCatName val="0"/>
          <c:showSerName val="0"/>
          <c:showPercent val="0"/>
          <c:showBubbleSize val="0"/>
        </c:dLbls>
        <c:axId val="806747392"/>
        <c:axId val="775282847"/>
      </c:scatterChart>
      <c:valAx>
        <c:axId val="806747392"/>
        <c:scaling>
          <c:orientation val="minMax"/>
          <c:max val="5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ja-JP" sz="1200"/>
                  <a:t>（</a:t>
                </a:r>
                <a:r>
                  <a:rPr lang="en-US" sz="1200"/>
                  <a:t>h</a:t>
                </a:r>
                <a:r>
                  <a:rPr lang="ja-JP" sz="1200"/>
                  <a:t>）</a:t>
                </a:r>
              </a:p>
            </c:rich>
          </c:tx>
          <c:layout>
            <c:manualLayout>
              <c:xMode val="edge"/>
              <c:yMode val="edge"/>
              <c:x val="0.77463468726675067"/>
              <c:y val="0.7650026582351501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ea"/>
                <a:ea typeface="+mn-ea"/>
                <a:cs typeface="+mn-cs"/>
              </a:defRPr>
            </a:pPr>
            <a:endParaRPr lang="ja-JP"/>
          </a:p>
        </c:txPr>
        <c:crossAx val="775282847"/>
        <c:crosses val="autoZero"/>
        <c:crossBetween val="midCat"/>
        <c:majorUnit val="5"/>
      </c:valAx>
      <c:valAx>
        <c:axId val="775282847"/>
        <c:scaling>
          <c:orientation val="minMax"/>
          <c:max val="100"/>
          <c:min val="3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ja-JP"/>
                  <a:t>飽和度（％）</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ea"/>
                <a:ea typeface="+mj-ea"/>
                <a:cs typeface="+mn-cs"/>
              </a:defRPr>
            </a:pPr>
            <a:endParaRPr lang="ja-JP"/>
          </a:p>
        </c:txPr>
        <c:crossAx val="806747392"/>
        <c:crosses val="autoZero"/>
        <c:crossBetween val="midCat"/>
      </c:valAx>
      <c:spPr>
        <a:noFill/>
        <a:ln>
          <a:solidFill>
            <a:schemeClr val="bg1">
              <a:lumMod val="85000"/>
            </a:schemeClr>
          </a:solidFill>
        </a:ln>
        <a:effectLst/>
      </c:spPr>
    </c:plotArea>
    <c:legend>
      <c:legendPos val="b"/>
      <c:layout>
        <c:manualLayout>
          <c:xMode val="edge"/>
          <c:yMode val="edge"/>
          <c:x val="0.79359032142815722"/>
          <c:y val="0.21259177147596756"/>
          <c:w val="0.13587024796129121"/>
          <c:h val="0.6964042882780086"/>
        </c:manualLayout>
      </c:layout>
      <c:overlay val="0"/>
      <c:spPr>
        <a:noFill/>
        <a:ln w="28575">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ea"/>
              <a:ea typeface="+mn-ea"/>
              <a:cs typeface="+mn-cs"/>
            </a:defRPr>
          </a:pPr>
          <a:endParaRPr lang="ja-JP"/>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ja-JP"/>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019667825719161"/>
          <c:y val="0.13980071375569769"/>
          <c:w val="0.77532792004996876"/>
          <c:h val="0.59837503572471706"/>
        </c:manualLayout>
      </c:layout>
      <c:barChart>
        <c:barDir val="col"/>
        <c:grouping val="clustered"/>
        <c:varyColors val="0"/>
        <c:ser>
          <c:idx val="0"/>
          <c:order val="0"/>
          <c:tx>
            <c:strRef>
              <c:f>output_Se!$AX$1</c:f>
              <c:strCache>
                <c:ptCount val="1"/>
                <c:pt idx="0">
                  <c:v>Ra（実験降雨量）</c:v>
                </c:pt>
              </c:strCache>
            </c:strRef>
          </c:tx>
          <c:spPr>
            <a:solidFill>
              <a:srgbClr val="00B0F0"/>
            </a:solidFill>
            <a:ln>
              <a:noFill/>
            </a:ln>
            <a:effectLst/>
          </c:spPr>
          <c:invertIfNegative val="0"/>
          <c:cat>
            <c:numRef>
              <c:f>output_Se!$AW$2:$AW$52</c:f>
              <c:numCache>
                <c:formatCode>General</c:formatCode>
                <c:ptCount val="5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numCache>
            </c:numRef>
          </c:cat>
          <c:val>
            <c:numRef>
              <c:f>output_Se!$AX$2:$AX$52</c:f>
              <c:numCache>
                <c:formatCode>#,##0.0_ </c:formatCode>
                <c:ptCount val="51"/>
                <c:pt idx="0" formatCode="General">
                  <c:v>0</c:v>
                </c:pt>
                <c:pt idx="1">
                  <c:v>16.8</c:v>
                </c:pt>
                <c:pt idx="2">
                  <c:v>21.2</c:v>
                </c:pt>
                <c:pt idx="3">
                  <c:v>23.5</c:v>
                </c:pt>
                <c:pt idx="4">
                  <c:v>24.8</c:v>
                </c:pt>
                <c:pt idx="5">
                  <c:v>24.6</c:v>
                </c:pt>
                <c:pt idx="6">
                  <c:v>23.8</c:v>
                </c:pt>
                <c:pt idx="7">
                  <c:v>23.4</c:v>
                </c:pt>
                <c:pt idx="8">
                  <c:v>24.8</c:v>
                </c:pt>
                <c:pt idx="9">
                  <c:v>25</c:v>
                </c:pt>
                <c:pt idx="10">
                  <c:v>23</c:v>
                </c:pt>
                <c:pt idx="11">
                  <c:v>17.899999999999999</c:v>
                </c:pt>
                <c:pt idx="12">
                  <c:v>6.6</c:v>
                </c:pt>
                <c:pt idx="13">
                  <c:v>4.8</c:v>
                </c:pt>
                <c:pt idx="14">
                  <c:v>16.899999999999999</c:v>
                </c:pt>
                <c:pt idx="15">
                  <c:v>27</c:v>
                </c:pt>
                <c:pt idx="16">
                  <c:v>29.5</c:v>
                </c:pt>
                <c:pt idx="17">
                  <c:v>26.9</c:v>
                </c:pt>
                <c:pt idx="18">
                  <c:v>28.1</c:v>
                </c:pt>
                <c:pt idx="19">
                  <c:v>31.5</c:v>
                </c:pt>
                <c:pt idx="20">
                  <c:v>31.2</c:v>
                </c:pt>
                <c:pt idx="21">
                  <c:v>31.3</c:v>
                </c:pt>
                <c:pt idx="22">
                  <c:v>29.6</c:v>
                </c:pt>
                <c:pt idx="23">
                  <c:v>23.4</c:v>
                </c:pt>
                <c:pt idx="24">
                  <c:v>19.8</c:v>
                </c:pt>
                <c:pt idx="25">
                  <c:v>22.8</c:v>
                </c:pt>
                <c:pt idx="26">
                  <c:v>28.9</c:v>
                </c:pt>
                <c:pt idx="27">
                  <c:v>33.200000000000003</c:v>
                </c:pt>
                <c:pt idx="28">
                  <c:v>32.299999999999997</c:v>
                </c:pt>
                <c:pt idx="29">
                  <c:v>31.3</c:v>
                </c:pt>
                <c:pt idx="30">
                  <c:v>31.9</c:v>
                </c:pt>
                <c:pt idx="31">
                  <c:v>28.8</c:v>
                </c:pt>
                <c:pt idx="32">
                  <c:v>28.5</c:v>
                </c:pt>
                <c:pt idx="33">
                  <c:v>30.1</c:v>
                </c:pt>
                <c:pt idx="34">
                  <c:v>26.7</c:v>
                </c:pt>
                <c:pt idx="35">
                  <c:v>27.7</c:v>
                </c:pt>
                <c:pt idx="36">
                  <c:v>30.6</c:v>
                </c:pt>
                <c:pt idx="37">
                  <c:v>26.9</c:v>
                </c:pt>
                <c:pt idx="38">
                  <c:v>26.1</c:v>
                </c:pt>
                <c:pt idx="39">
                  <c:v>29.5</c:v>
                </c:pt>
                <c:pt idx="40">
                  <c:v>27.6</c:v>
                </c:pt>
                <c:pt idx="41">
                  <c:v>28.8</c:v>
                </c:pt>
                <c:pt idx="42">
                  <c:v>32.9</c:v>
                </c:pt>
                <c:pt idx="43">
                  <c:v>33.799999999999997</c:v>
                </c:pt>
                <c:pt idx="44">
                  <c:v>30.8</c:v>
                </c:pt>
                <c:pt idx="45">
                  <c:v>26.5</c:v>
                </c:pt>
                <c:pt idx="46">
                  <c:v>26.1</c:v>
                </c:pt>
                <c:pt idx="47">
                  <c:v>25.8</c:v>
                </c:pt>
                <c:pt idx="48">
                  <c:v>0</c:v>
                </c:pt>
                <c:pt idx="49">
                  <c:v>0</c:v>
                </c:pt>
                <c:pt idx="50">
                  <c:v>0</c:v>
                </c:pt>
              </c:numCache>
            </c:numRef>
          </c:val>
          <c:extLst>
            <c:ext xmlns:c16="http://schemas.microsoft.com/office/drawing/2014/chart" uri="{C3380CC4-5D6E-409C-BE32-E72D297353CC}">
              <c16:uniqueId val="{00000000-DC34-4302-93A1-7749C14BEAFB}"/>
            </c:ext>
          </c:extLst>
        </c:ser>
        <c:dLbls>
          <c:showLegendKey val="0"/>
          <c:showVal val="0"/>
          <c:showCatName val="0"/>
          <c:showSerName val="0"/>
          <c:showPercent val="0"/>
          <c:showBubbleSize val="0"/>
        </c:dLbls>
        <c:gapWidth val="31"/>
        <c:axId val="285696944"/>
        <c:axId val="285697424"/>
      </c:barChart>
      <c:catAx>
        <c:axId val="285696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ja-JP" sz="11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285697424"/>
        <c:crosses val="autoZero"/>
        <c:auto val="1"/>
        <c:lblAlgn val="ctr"/>
        <c:lblOffset val="100"/>
        <c:tickLblSkip val="5"/>
        <c:noMultiLvlLbl val="0"/>
      </c:catAx>
      <c:valAx>
        <c:axId val="285697424"/>
        <c:scaling>
          <c:orientation val="minMax"/>
          <c:max val="50"/>
          <c:min val="0"/>
        </c:scaling>
        <c:delete val="0"/>
        <c:axPos val="l"/>
        <c:title>
          <c:tx>
            <c:rich>
              <a:bodyPr rot="-5400000" spcFirstLastPara="1" vertOverflow="ellipsis" vert="horz" wrap="square" anchor="ctr" anchorCtr="1"/>
              <a:lstStyle/>
              <a:p>
                <a:pPr>
                  <a:defRPr lang="ja-JP" sz="11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r>
                  <a:rPr lang="ja-JP"/>
                  <a:t>降雨量（</a:t>
                </a:r>
                <a:r>
                  <a:rPr lang="en-US"/>
                  <a:t>mm/h</a:t>
                </a:r>
                <a:r>
                  <a:rPr lang="ja-JP"/>
                  <a:t>）</a:t>
                </a:r>
              </a:p>
            </c:rich>
          </c:tx>
          <c:overlay val="0"/>
          <c:spPr>
            <a:noFill/>
            <a:ln>
              <a:noFill/>
            </a:ln>
            <a:effectLst/>
          </c:spPr>
          <c:txPr>
            <a:bodyPr rot="-5400000" spcFirstLastPara="1" vertOverflow="ellipsis" vert="horz" wrap="square" anchor="ctr" anchorCtr="1"/>
            <a:lstStyle/>
            <a:p>
              <a:pPr>
                <a:defRPr lang="ja-JP" sz="11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lang="ja-JP" sz="1100" b="0" i="0" u="none" strike="noStrike" kern="1200" baseline="0">
                <a:solidFill>
                  <a:schemeClr val="tx1">
                    <a:lumMod val="65000"/>
                    <a:lumOff val="35000"/>
                  </a:schemeClr>
                </a:solidFill>
                <a:latin typeface="ＭＳ Ｐゴシック" panose="020B0600070205080204" pitchFamily="50" charset="-128"/>
                <a:ea typeface="ＭＳ Ｐゴシック" panose="020B0600070205080204" pitchFamily="50" charset="-128"/>
                <a:cs typeface="+mn-cs"/>
              </a:defRPr>
            </a:pPr>
            <a:endParaRPr lang="ja-JP"/>
          </a:p>
        </c:txPr>
        <c:crossAx val="285696944"/>
        <c:crosses val="autoZero"/>
        <c:crossBetween val="between"/>
        <c:majorUnit val="10"/>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100" b="0">
          <a:latin typeface="ＭＳ Ｐゴシック" panose="020B0600070205080204" pitchFamily="50" charset="-128"/>
          <a:ea typeface="ＭＳ Ｐゴシック" panose="020B0600070205080204" pitchFamily="50" charset="-128"/>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209841221067682"/>
          <c:y val="0.13980071375569769"/>
          <c:w val="0.70393188716160715"/>
          <c:h val="0.64623809089877804"/>
        </c:manualLayout>
      </c:layout>
      <c:barChart>
        <c:barDir val="col"/>
        <c:grouping val="clustered"/>
        <c:varyColors val="0"/>
        <c:ser>
          <c:idx val="0"/>
          <c:order val="0"/>
          <c:tx>
            <c:strRef>
              <c:f>output_Se!$AX$1</c:f>
              <c:strCache>
                <c:ptCount val="1"/>
                <c:pt idx="0">
                  <c:v>Ra（実験降雨量）</c:v>
                </c:pt>
              </c:strCache>
            </c:strRef>
          </c:tx>
          <c:spPr>
            <a:solidFill>
              <a:srgbClr val="00B0F0"/>
            </a:solidFill>
            <a:ln>
              <a:noFill/>
            </a:ln>
            <a:effectLst/>
          </c:spPr>
          <c:invertIfNegative val="0"/>
          <c:cat>
            <c:numRef>
              <c:f>output_Se!$AW$2:$AW$122</c:f>
              <c:numCache>
                <c:formatCode>General</c:formatCode>
                <c:ptCount val="1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pt idx="91">
                  <c:v>91</c:v>
                </c:pt>
                <c:pt idx="92">
                  <c:v>92</c:v>
                </c:pt>
                <c:pt idx="93">
                  <c:v>93</c:v>
                </c:pt>
                <c:pt idx="94">
                  <c:v>94</c:v>
                </c:pt>
                <c:pt idx="95">
                  <c:v>95</c:v>
                </c:pt>
                <c:pt idx="96">
                  <c:v>96</c:v>
                </c:pt>
                <c:pt idx="97">
                  <c:v>97</c:v>
                </c:pt>
                <c:pt idx="98">
                  <c:v>98</c:v>
                </c:pt>
                <c:pt idx="99">
                  <c:v>99</c:v>
                </c:pt>
                <c:pt idx="100">
                  <c:v>100</c:v>
                </c:pt>
                <c:pt idx="101">
                  <c:v>101</c:v>
                </c:pt>
                <c:pt idx="102">
                  <c:v>102</c:v>
                </c:pt>
                <c:pt idx="103">
                  <c:v>103</c:v>
                </c:pt>
                <c:pt idx="104">
                  <c:v>104</c:v>
                </c:pt>
                <c:pt idx="105">
                  <c:v>105</c:v>
                </c:pt>
                <c:pt idx="106">
                  <c:v>106</c:v>
                </c:pt>
                <c:pt idx="107">
                  <c:v>107</c:v>
                </c:pt>
                <c:pt idx="108">
                  <c:v>108</c:v>
                </c:pt>
                <c:pt idx="109">
                  <c:v>109</c:v>
                </c:pt>
                <c:pt idx="110">
                  <c:v>110</c:v>
                </c:pt>
                <c:pt idx="111">
                  <c:v>111</c:v>
                </c:pt>
                <c:pt idx="112">
                  <c:v>112</c:v>
                </c:pt>
                <c:pt idx="113">
                  <c:v>113</c:v>
                </c:pt>
                <c:pt idx="114">
                  <c:v>114</c:v>
                </c:pt>
                <c:pt idx="115">
                  <c:v>115</c:v>
                </c:pt>
                <c:pt idx="116">
                  <c:v>116</c:v>
                </c:pt>
                <c:pt idx="117">
                  <c:v>117</c:v>
                </c:pt>
                <c:pt idx="118">
                  <c:v>118</c:v>
                </c:pt>
                <c:pt idx="119">
                  <c:v>119</c:v>
                </c:pt>
                <c:pt idx="120">
                  <c:v>120</c:v>
                </c:pt>
              </c:numCache>
            </c:numRef>
          </c:cat>
          <c:val>
            <c:numRef>
              <c:f>output_Se!$AX$2:$AX$122</c:f>
              <c:numCache>
                <c:formatCode>General</c:formatCode>
                <c:ptCount val="121"/>
                <c:pt idx="0">
                  <c:v>0</c:v>
                </c:pt>
                <c:pt idx="1">
                  <c:v>0</c:v>
                </c:pt>
                <c:pt idx="2">
                  <c:v>0</c:v>
                </c:pt>
                <c:pt idx="3">
                  <c:v>0</c:v>
                </c:pt>
                <c:pt idx="4">
                  <c:v>0</c:v>
                </c:pt>
                <c:pt idx="5">
                  <c:v>0</c:v>
                </c:pt>
                <c:pt idx="6" formatCode="#,##0.0_ ">
                  <c:v>30</c:v>
                </c:pt>
                <c:pt idx="7" formatCode="#,##0.0_ ">
                  <c:v>30</c:v>
                </c:pt>
                <c:pt idx="8" formatCode="#,##0.0_ ">
                  <c:v>30</c:v>
                </c:pt>
                <c:pt idx="9" formatCode="#,##0.0_ ">
                  <c:v>30</c:v>
                </c:pt>
                <c:pt idx="10" formatCode="#,##0.0_ ">
                  <c:v>30</c:v>
                </c:pt>
                <c:pt idx="11" formatCode="#,##0.0_ ">
                  <c:v>30</c:v>
                </c:pt>
                <c:pt idx="12" formatCode="#,##0.0_ ">
                  <c:v>30</c:v>
                </c:pt>
                <c:pt idx="13" formatCode="#,##0.0_ ">
                  <c:v>30</c:v>
                </c:pt>
                <c:pt idx="14" formatCode="#,##0.0_ ">
                  <c:v>30</c:v>
                </c:pt>
                <c:pt idx="15" formatCode="#,##0.0_ ">
                  <c:v>30</c:v>
                </c:pt>
                <c:pt idx="16" formatCode="#,##0.0_ ">
                  <c:v>30</c:v>
                </c:pt>
                <c:pt idx="17" formatCode="#,##0.0_ ">
                  <c:v>30</c:v>
                </c:pt>
                <c:pt idx="18" formatCode="#,##0.0_ ">
                  <c:v>30</c:v>
                </c:pt>
                <c:pt idx="19" formatCode="#,##0.0_ ">
                  <c:v>30</c:v>
                </c:pt>
                <c:pt idx="20" formatCode="#,##0.0_ ">
                  <c:v>30</c:v>
                </c:pt>
                <c:pt idx="21" formatCode="#,##0.0_ ">
                  <c:v>30</c:v>
                </c:pt>
                <c:pt idx="22" formatCode="#,##0.0_ ">
                  <c:v>30</c:v>
                </c:pt>
                <c:pt idx="23" formatCode="#,##0.0_ ">
                  <c:v>30</c:v>
                </c:pt>
                <c:pt idx="24" formatCode="#,##0.0_ ">
                  <c:v>30</c:v>
                </c:pt>
                <c:pt idx="25" formatCode="#,##0.0_ ">
                  <c:v>30</c:v>
                </c:pt>
                <c:pt idx="26" formatCode="#,##0.0_ ">
                  <c:v>30</c:v>
                </c:pt>
                <c:pt idx="27" formatCode="#,##0.0_ ">
                  <c:v>30</c:v>
                </c:pt>
                <c:pt idx="28" formatCode="#,##0.0_ ">
                  <c:v>30</c:v>
                </c:pt>
                <c:pt idx="29" formatCode="#,##0.0_ ">
                  <c:v>30</c:v>
                </c:pt>
                <c:pt idx="30" formatCode="#,##0.0_ ">
                  <c:v>30</c:v>
                </c:pt>
                <c:pt idx="31" formatCode="#,##0.0_ ">
                  <c:v>30</c:v>
                </c:pt>
                <c:pt idx="32" formatCode="#,##0.0_ ">
                  <c:v>30</c:v>
                </c:pt>
                <c:pt idx="33" formatCode="#,##0.0_ ">
                  <c:v>30</c:v>
                </c:pt>
                <c:pt idx="34" formatCode="#,##0.0_ ">
                  <c:v>30</c:v>
                </c:pt>
                <c:pt idx="35" formatCode="#,##0.0_ ">
                  <c:v>30</c:v>
                </c:pt>
                <c:pt idx="36" formatCode="#,##0.0_ ">
                  <c:v>30</c:v>
                </c:pt>
                <c:pt idx="37" formatCode="#,##0.0_ ">
                  <c:v>30</c:v>
                </c:pt>
                <c:pt idx="38" formatCode="#,##0.0_ ">
                  <c:v>30</c:v>
                </c:pt>
                <c:pt idx="39" formatCode="#,##0.0_ ">
                  <c:v>30</c:v>
                </c:pt>
                <c:pt idx="40" formatCode="#,##0.0_ ">
                  <c:v>30</c:v>
                </c:pt>
                <c:pt idx="41" formatCode="#,##0.0_ ">
                  <c:v>30</c:v>
                </c:pt>
                <c:pt idx="42" formatCode="#,##0.0_ ">
                  <c:v>30</c:v>
                </c:pt>
                <c:pt idx="43" formatCode="#,##0.0_ ">
                  <c:v>30</c:v>
                </c:pt>
                <c:pt idx="44" formatCode="#,##0.0_ ">
                  <c:v>30</c:v>
                </c:pt>
                <c:pt idx="45" formatCode="#,##0.0_ ">
                  <c:v>30</c:v>
                </c:pt>
                <c:pt idx="46" formatCode="#,##0.0_ ">
                  <c:v>30</c:v>
                </c:pt>
                <c:pt idx="47" formatCode="#,##0.0_ ">
                  <c:v>30</c:v>
                </c:pt>
                <c:pt idx="48" formatCode="#,##0.0_ ">
                  <c:v>30</c:v>
                </c:pt>
                <c:pt idx="49" formatCode="#,##0.0_ ">
                  <c:v>30</c:v>
                </c:pt>
                <c:pt idx="50" formatCode="#,##0.0_ ">
                  <c:v>30</c:v>
                </c:pt>
                <c:pt idx="51" formatCode="#,##0.0_ ">
                  <c:v>30</c:v>
                </c:pt>
                <c:pt idx="52" formatCode="#,##0.0_ ">
                  <c:v>30</c:v>
                </c:pt>
                <c:pt idx="53" formatCode="#,##0.0_ ">
                  <c:v>30</c:v>
                </c:pt>
                <c:pt idx="54" formatCode="#,##0.0_ ">
                  <c:v>30</c:v>
                </c:pt>
                <c:pt idx="55" formatCode="#,##0.0_ ">
                  <c:v>30</c:v>
                </c:pt>
                <c:pt idx="56" formatCode="#,##0.0_ ">
                  <c:v>30</c:v>
                </c:pt>
                <c:pt idx="57" formatCode="#,##0.0_ ">
                  <c:v>30</c:v>
                </c:pt>
                <c:pt idx="58" formatCode="#,##0.0_ ">
                  <c:v>30</c:v>
                </c:pt>
                <c:pt idx="59" formatCode="#,##0.0_ ">
                  <c:v>30</c:v>
                </c:pt>
                <c:pt idx="60" formatCode="#,##0.0_ ">
                  <c:v>30</c:v>
                </c:pt>
                <c:pt idx="61" formatCode="#,##0.0_ ">
                  <c:v>30</c:v>
                </c:pt>
                <c:pt idx="62" formatCode="#,##0.0_ ">
                  <c:v>30</c:v>
                </c:pt>
                <c:pt idx="63" formatCode="#,##0.0_ ">
                  <c:v>30</c:v>
                </c:pt>
                <c:pt idx="64" formatCode="#,##0.0_ ">
                  <c:v>30</c:v>
                </c:pt>
                <c:pt idx="65" formatCode="#,##0.0_ ">
                  <c:v>30</c:v>
                </c:pt>
                <c:pt idx="66" formatCode="#,##0.0_ ">
                  <c:v>30</c:v>
                </c:pt>
                <c:pt idx="67" formatCode="#,##0.0_ ">
                  <c:v>30</c:v>
                </c:pt>
                <c:pt idx="68" formatCode="#,##0.0_ ">
                  <c:v>30</c:v>
                </c:pt>
                <c:pt idx="69" formatCode="#,##0.0_ ">
                  <c:v>30</c:v>
                </c:pt>
                <c:pt idx="70" formatCode="#,##0.0_ ">
                  <c:v>30</c:v>
                </c:pt>
                <c:pt idx="71" formatCode="#,##0.0_ ">
                  <c:v>30</c:v>
                </c:pt>
                <c:pt idx="72" formatCode="#,##0.0_ ">
                  <c:v>30</c:v>
                </c:pt>
                <c:pt idx="73" formatCode="#,##0.0_ ">
                  <c:v>30</c:v>
                </c:pt>
                <c:pt idx="74" formatCode="#,##0.0_ ">
                  <c:v>30</c:v>
                </c:pt>
                <c:pt idx="75" formatCode="#,##0.0_ ">
                  <c:v>30</c:v>
                </c:pt>
                <c:pt idx="76" formatCode="#,##0.0_ ">
                  <c:v>30</c:v>
                </c:pt>
                <c:pt idx="77" formatCode="#,##0.0_ ">
                  <c:v>30</c:v>
                </c:pt>
                <c:pt idx="78" formatCode="#,##0.0_ ">
                  <c:v>30</c:v>
                </c:pt>
                <c:pt idx="79" formatCode="#,##0.0_ ">
                  <c:v>30</c:v>
                </c:pt>
                <c:pt idx="80" formatCode="#,##0.0_ ">
                  <c:v>30</c:v>
                </c:pt>
                <c:pt idx="81" formatCode="#,##0.0_ ">
                  <c:v>30</c:v>
                </c:pt>
                <c:pt idx="82" formatCode="#,##0.0_ ">
                  <c:v>30</c:v>
                </c:pt>
                <c:pt idx="83" formatCode="#,##0.0_ ">
                  <c:v>30</c:v>
                </c:pt>
                <c:pt idx="84" formatCode="#,##0.0_ ">
                  <c:v>30</c:v>
                </c:pt>
                <c:pt idx="85" formatCode="#,##0.0_ ">
                  <c:v>30</c:v>
                </c:pt>
                <c:pt idx="86" formatCode="#,##0.0_ ">
                  <c:v>30</c:v>
                </c:pt>
                <c:pt idx="87" formatCode="#,##0.0_ ">
                  <c:v>30</c:v>
                </c:pt>
                <c:pt idx="88" formatCode="#,##0.0_ ">
                  <c:v>30</c:v>
                </c:pt>
                <c:pt idx="89" formatCode="#,##0.0_ ">
                  <c:v>30</c:v>
                </c:pt>
                <c:pt idx="90" formatCode="#,##0.0_ ">
                  <c:v>30</c:v>
                </c:pt>
                <c:pt idx="91" formatCode="#,##0.0_ ">
                  <c:v>30</c:v>
                </c:pt>
                <c:pt idx="92" formatCode="#,##0.0_ ">
                  <c:v>30</c:v>
                </c:pt>
                <c:pt idx="93" formatCode="#,##0.0_ ">
                  <c:v>30</c:v>
                </c:pt>
                <c:pt idx="94" formatCode="#,##0.0_ ">
                  <c:v>30</c:v>
                </c:pt>
                <c:pt idx="95" formatCode="#,##0.0_ ">
                  <c:v>30</c:v>
                </c:pt>
                <c:pt idx="96" formatCode="#,##0.0_ ">
                  <c:v>0</c:v>
                </c:pt>
                <c:pt idx="97" formatCode="#,##0.0_ ">
                  <c:v>0</c:v>
                </c:pt>
                <c:pt idx="98" formatCode="#,##0.0_ ">
                  <c:v>0</c:v>
                </c:pt>
                <c:pt idx="99" formatCode="#,##0.0_ ">
                  <c:v>0</c:v>
                </c:pt>
                <c:pt idx="100" formatCode="#,##0.0_ ">
                  <c:v>0</c:v>
                </c:pt>
                <c:pt idx="101" formatCode="#,##0.0_ ">
                  <c:v>0</c:v>
                </c:pt>
                <c:pt idx="102" formatCode="#,##0.0_ ">
                  <c:v>0</c:v>
                </c:pt>
                <c:pt idx="103" formatCode="#,##0.0_ ">
                  <c:v>0</c:v>
                </c:pt>
                <c:pt idx="104" formatCode="#,##0.0_ ">
                  <c:v>0</c:v>
                </c:pt>
                <c:pt idx="105" formatCode="#,##0.0_ ">
                  <c:v>0</c:v>
                </c:pt>
              </c:numCache>
            </c:numRef>
          </c:val>
          <c:extLst>
            <c:ext xmlns:c16="http://schemas.microsoft.com/office/drawing/2014/chart" uri="{C3380CC4-5D6E-409C-BE32-E72D297353CC}">
              <c16:uniqueId val="{00000000-C40D-4EA2-8032-2F3E42CFB6E2}"/>
            </c:ext>
          </c:extLst>
        </c:ser>
        <c:dLbls>
          <c:showLegendKey val="0"/>
          <c:showVal val="0"/>
          <c:showCatName val="0"/>
          <c:showSerName val="0"/>
          <c:showPercent val="0"/>
          <c:showBubbleSize val="0"/>
        </c:dLbls>
        <c:gapWidth val="31"/>
        <c:axId val="285696944"/>
        <c:axId val="285697424"/>
      </c:barChart>
      <c:catAx>
        <c:axId val="28569694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j-ea"/>
                <a:ea typeface="+mj-ea"/>
                <a:cs typeface="+mn-cs"/>
              </a:defRPr>
            </a:pPr>
            <a:endParaRPr lang="ja-JP"/>
          </a:p>
        </c:txPr>
        <c:crossAx val="285697424"/>
        <c:crosses val="autoZero"/>
        <c:auto val="1"/>
        <c:lblAlgn val="ctr"/>
        <c:lblOffset val="100"/>
        <c:tickLblSkip val="10"/>
        <c:noMultiLvlLbl val="0"/>
      </c:catAx>
      <c:valAx>
        <c:axId val="285697424"/>
        <c:scaling>
          <c:orientation val="minMax"/>
          <c:max val="50"/>
          <c:min val="0"/>
        </c:scaling>
        <c:delete val="0"/>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j-ea"/>
                    <a:ea typeface="+mj-ea"/>
                    <a:cs typeface="+mn-cs"/>
                  </a:defRPr>
                </a:pPr>
                <a:r>
                  <a:rPr lang="ja-JP"/>
                  <a:t>降雨量（</a:t>
                </a:r>
                <a:r>
                  <a:rPr lang="en-US"/>
                  <a:t>mm/h</a:t>
                </a:r>
                <a:r>
                  <a:rPr lang="ja-JP"/>
                  <a:t>）</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j-ea"/>
                  <a:ea typeface="+mj-ea"/>
                  <a:cs typeface="+mn-cs"/>
                </a:defRPr>
              </a:pPr>
              <a:endParaRPr lang="ja-JP"/>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ea"/>
                <a:ea typeface="+mj-ea"/>
                <a:cs typeface="+mn-cs"/>
              </a:defRPr>
            </a:pPr>
            <a:endParaRPr lang="ja-JP"/>
          </a:p>
        </c:txPr>
        <c:crossAx val="285696944"/>
        <c:crosses val="autoZero"/>
        <c:crossBetween val="between"/>
        <c:majorUnit val="10"/>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200">
          <a:latin typeface="+mj-ea"/>
          <a:ea typeface="+mj-ea"/>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0.70983</cdr:x>
      <cdr:y>0.05676</cdr:y>
    </cdr:from>
    <cdr:to>
      <cdr:x>0.92614</cdr:x>
      <cdr:y>0.19611</cdr:y>
    </cdr:to>
    <cdr:sp macro="" textlink="">
      <cdr:nvSpPr>
        <cdr:cNvPr id="2" name="テキスト ボックス 1">
          <a:extLst xmlns:a="http://schemas.openxmlformats.org/drawingml/2006/main">
            <a:ext uri="{FF2B5EF4-FFF2-40B4-BE49-F238E27FC236}">
              <a16:creationId xmlns:a16="http://schemas.microsoft.com/office/drawing/2014/main" id="{99EA2901-5DEA-E90E-9178-FF0B90D633C7}"/>
            </a:ext>
          </a:extLst>
        </cdr:cNvPr>
        <cdr:cNvSpPr txBox="1"/>
      </cdr:nvSpPr>
      <cdr:spPr>
        <a:xfrm xmlns:a="http://schemas.openxmlformats.org/drawingml/2006/main">
          <a:off x="4345178" y="109217"/>
          <a:ext cx="1324102" cy="26814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ja-JP" altLang="en-US" sz="1100" kern="1200" dirty="0"/>
            <a:t>底面からの高さ（</a:t>
          </a:r>
          <a:r>
            <a:rPr lang="en-US" altLang="ja-JP" sz="1100" kern="1200" dirty="0"/>
            <a:t>m</a:t>
          </a:r>
          <a:r>
            <a:rPr lang="ja-JP" altLang="en-US" sz="1100" kern="1200" dirty="0"/>
            <a:t>）</a:t>
          </a:r>
        </a:p>
      </cdr:txBody>
    </cdr:sp>
  </cdr:relSizeAnchor>
  <cdr:relSizeAnchor xmlns:cdr="http://schemas.openxmlformats.org/drawingml/2006/chartDrawing">
    <cdr:from>
      <cdr:x>0.23901</cdr:x>
      <cdr:y>0.23153</cdr:y>
    </cdr:from>
    <cdr:to>
      <cdr:x>0.23975</cdr:x>
      <cdr:y>0.51591</cdr:y>
    </cdr:to>
    <cdr:cxnSp macro="">
      <cdr:nvCxnSpPr>
        <cdr:cNvPr id="3" name="直線矢印コネクタ 2">
          <a:extLst xmlns:a="http://schemas.openxmlformats.org/drawingml/2006/main">
            <a:ext uri="{FF2B5EF4-FFF2-40B4-BE49-F238E27FC236}">
              <a16:creationId xmlns:a16="http://schemas.microsoft.com/office/drawing/2014/main" id="{8D04C3F8-23D6-340A-AC98-30266F5315F8}"/>
            </a:ext>
          </a:extLst>
        </cdr:cNvPr>
        <cdr:cNvCxnSpPr>
          <a:cxnSpLocks xmlns:a="http://schemas.openxmlformats.org/drawingml/2006/main"/>
        </cdr:cNvCxnSpPr>
      </cdr:nvCxnSpPr>
      <cdr:spPr>
        <a:xfrm xmlns:a="http://schemas.openxmlformats.org/drawingml/2006/main">
          <a:off x="1463055" y="445512"/>
          <a:ext cx="4530" cy="547207"/>
        </a:xfrm>
        <a:prstGeom xmlns:a="http://schemas.openxmlformats.org/drawingml/2006/main" prst="straightConnector1">
          <a:avLst/>
        </a:prstGeom>
        <a:ln xmlns:a="http://schemas.openxmlformats.org/drawingml/2006/main" w="9525">
          <a:solidFill>
            <a:schemeClr val="tx1"/>
          </a:solidFill>
          <a:headEnd type="none" w="med" len="med"/>
          <a:tailEnd type="arrow"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0.20193</cdr:x>
      <cdr:y>0.10694</cdr:y>
    </cdr:from>
    <cdr:to>
      <cdr:x>0.2906</cdr:x>
      <cdr:y>0.2359</cdr:y>
    </cdr:to>
    <cdr:sp macro="" textlink="">
      <cdr:nvSpPr>
        <cdr:cNvPr id="4" name="テキスト ボックス 6">
          <a:extLst xmlns:a="http://schemas.openxmlformats.org/drawingml/2006/main">
            <a:ext uri="{FF2B5EF4-FFF2-40B4-BE49-F238E27FC236}">
              <a16:creationId xmlns:a16="http://schemas.microsoft.com/office/drawing/2014/main" id="{2B07C985-5E20-7701-B9BD-8E6569A1F859}"/>
            </a:ext>
          </a:extLst>
        </cdr:cNvPr>
        <cdr:cNvSpPr txBox="1"/>
      </cdr:nvSpPr>
      <cdr:spPr>
        <a:xfrm xmlns:a="http://schemas.openxmlformats.org/drawingml/2006/main">
          <a:off x="1236074" y="205775"/>
          <a:ext cx="542784" cy="24814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a:lstStyle>
        <a:p xmlns:a="http://schemas.openxmlformats.org/drawingml/2006/main">
          <a:r>
            <a:rPr kumimoji="1" lang="en-US" altLang="ja-JP" sz="1400" dirty="0">
              <a:latin typeface="+mn-ea"/>
              <a:ea typeface="+mn-ea"/>
            </a:rPr>
            <a:t>4.5m</a:t>
          </a:r>
          <a:endParaRPr kumimoji="1" lang="ja-JP" altLang="en-US" sz="1400" dirty="0">
            <a:latin typeface="+mn-ea"/>
            <a:ea typeface="+mn-ea"/>
          </a:endParaRPr>
        </a:p>
      </cdr:txBody>
    </cdr:sp>
  </cdr:relSizeAnchor>
  <cdr:relSizeAnchor xmlns:cdr="http://schemas.openxmlformats.org/drawingml/2006/chartDrawing">
    <cdr:from>
      <cdr:x>0.35638</cdr:x>
      <cdr:y>0.22614</cdr:y>
    </cdr:from>
    <cdr:to>
      <cdr:x>0.35638</cdr:x>
      <cdr:y>0.44007</cdr:y>
    </cdr:to>
    <cdr:cxnSp macro="">
      <cdr:nvCxnSpPr>
        <cdr:cNvPr id="5" name="直線矢印コネクタ 4">
          <a:extLst xmlns:a="http://schemas.openxmlformats.org/drawingml/2006/main">
            <a:ext uri="{FF2B5EF4-FFF2-40B4-BE49-F238E27FC236}">
              <a16:creationId xmlns:a16="http://schemas.microsoft.com/office/drawing/2014/main" id="{C98A5CAF-3CD5-A60D-44CB-034F130EF7B9}"/>
            </a:ext>
          </a:extLst>
        </cdr:cNvPr>
        <cdr:cNvCxnSpPr>
          <a:cxnSpLocks xmlns:a="http://schemas.openxmlformats.org/drawingml/2006/main"/>
        </cdr:cNvCxnSpPr>
      </cdr:nvCxnSpPr>
      <cdr:spPr>
        <a:xfrm xmlns:a="http://schemas.openxmlformats.org/drawingml/2006/main">
          <a:off x="2181553" y="435141"/>
          <a:ext cx="0" cy="411646"/>
        </a:xfrm>
        <a:prstGeom xmlns:a="http://schemas.openxmlformats.org/drawingml/2006/main" prst="straightConnector1">
          <a:avLst/>
        </a:prstGeom>
        <a:ln xmlns:a="http://schemas.openxmlformats.org/drawingml/2006/main" w="9525">
          <a:solidFill>
            <a:schemeClr val="tx1"/>
          </a:solidFill>
          <a:headEnd type="none" w="med" len="med"/>
          <a:tailEnd type="arrow"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0.323</cdr:x>
      <cdr:y>0.1109</cdr:y>
    </cdr:from>
    <cdr:to>
      <cdr:x>0.41168</cdr:x>
      <cdr:y>0.23986</cdr:y>
    </cdr:to>
    <cdr:sp macro="" textlink="">
      <cdr:nvSpPr>
        <cdr:cNvPr id="6" name="テキスト ボックス 12">
          <a:extLst xmlns:a="http://schemas.openxmlformats.org/drawingml/2006/main">
            <a:ext uri="{FF2B5EF4-FFF2-40B4-BE49-F238E27FC236}">
              <a16:creationId xmlns:a16="http://schemas.microsoft.com/office/drawing/2014/main" id="{9E6F5257-1714-3395-9E49-C7BDC84A05BD}"/>
            </a:ext>
          </a:extLst>
        </cdr:cNvPr>
        <cdr:cNvSpPr txBox="1"/>
      </cdr:nvSpPr>
      <cdr:spPr>
        <a:xfrm xmlns:a="http://schemas.openxmlformats.org/drawingml/2006/main">
          <a:off x="1977221" y="213395"/>
          <a:ext cx="542846" cy="24814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a:lstStyle>
        <a:p xmlns:a="http://schemas.openxmlformats.org/drawingml/2006/main">
          <a:r>
            <a:rPr kumimoji="1" lang="en-US" altLang="ja-JP" sz="1400" dirty="0">
              <a:latin typeface="+mn-ea"/>
              <a:ea typeface="+mn-ea"/>
            </a:rPr>
            <a:t>4.0m</a:t>
          </a:r>
          <a:endParaRPr kumimoji="1" lang="ja-JP" altLang="en-US" sz="1400" dirty="0">
            <a:latin typeface="+mn-ea"/>
            <a:ea typeface="+mn-ea"/>
          </a:endParaRPr>
        </a:p>
      </cdr:txBody>
    </cdr:sp>
  </cdr:relSizeAnchor>
  <cdr:relSizeAnchor xmlns:cdr="http://schemas.openxmlformats.org/drawingml/2006/chartDrawing">
    <cdr:from>
      <cdr:x>0.44588</cdr:x>
      <cdr:y>0.23044</cdr:y>
    </cdr:from>
    <cdr:to>
      <cdr:x>0.44588</cdr:x>
      <cdr:y>0.40034</cdr:y>
    </cdr:to>
    <cdr:cxnSp macro="">
      <cdr:nvCxnSpPr>
        <cdr:cNvPr id="7" name="直線矢印コネクタ 6">
          <a:extLst xmlns:a="http://schemas.openxmlformats.org/drawingml/2006/main">
            <a:ext uri="{FF2B5EF4-FFF2-40B4-BE49-F238E27FC236}">
              <a16:creationId xmlns:a16="http://schemas.microsoft.com/office/drawing/2014/main" id="{BCE4DEE5-F579-E17D-70CB-3F1F7BE5D6F5}"/>
            </a:ext>
          </a:extLst>
        </cdr:cNvPr>
        <cdr:cNvCxnSpPr>
          <a:cxnSpLocks xmlns:a="http://schemas.openxmlformats.org/drawingml/2006/main"/>
        </cdr:cNvCxnSpPr>
      </cdr:nvCxnSpPr>
      <cdr:spPr>
        <a:xfrm xmlns:a="http://schemas.openxmlformats.org/drawingml/2006/main">
          <a:off x="2729400" y="443415"/>
          <a:ext cx="0" cy="326923"/>
        </a:xfrm>
        <a:prstGeom xmlns:a="http://schemas.openxmlformats.org/drawingml/2006/main" prst="straightConnector1">
          <a:avLst/>
        </a:prstGeom>
        <a:ln xmlns:a="http://schemas.openxmlformats.org/drawingml/2006/main" w="9525">
          <a:solidFill>
            <a:schemeClr val="tx1"/>
          </a:solidFill>
          <a:headEnd type="none" w="med" len="med"/>
          <a:tailEnd type="arrow"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0.4125</cdr:x>
      <cdr:y>0.10826</cdr:y>
    </cdr:from>
    <cdr:to>
      <cdr:x>0.50118</cdr:x>
      <cdr:y>0.23723</cdr:y>
    </cdr:to>
    <cdr:sp macro="" textlink="">
      <cdr:nvSpPr>
        <cdr:cNvPr id="8" name="テキスト ボックス 14">
          <a:extLst xmlns:a="http://schemas.openxmlformats.org/drawingml/2006/main">
            <a:ext uri="{FF2B5EF4-FFF2-40B4-BE49-F238E27FC236}">
              <a16:creationId xmlns:a16="http://schemas.microsoft.com/office/drawing/2014/main" id="{0A887F06-D157-F268-E884-9599D497DCCF}"/>
            </a:ext>
          </a:extLst>
        </cdr:cNvPr>
        <cdr:cNvSpPr txBox="1"/>
      </cdr:nvSpPr>
      <cdr:spPr>
        <a:xfrm xmlns:a="http://schemas.openxmlformats.org/drawingml/2006/main">
          <a:off x="2525068" y="208315"/>
          <a:ext cx="542846" cy="24816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a:lstStyle>
        <a:p xmlns:a="http://schemas.openxmlformats.org/drawingml/2006/main">
          <a:r>
            <a:rPr lang="en-US" altLang="ja-JP" sz="1400" dirty="0">
              <a:latin typeface="+mn-ea"/>
              <a:ea typeface="+mn-ea"/>
            </a:rPr>
            <a:t>3.0</a:t>
          </a:r>
          <a:r>
            <a:rPr kumimoji="1" lang="en-US" altLang="ja-JP" sz="1400" dirty="0">
              <a:latin typeface="+mn-ea"/>
              <a:ea typeface="+mn-ea"/>
            </a:rPr>
            <a:t>m</a:t>
          </a:r>
          <a:endParaRPr kumimoji="1" lang="ja-JP" altLang="en-US" sz="1400" dirty="0">
            <a:latin typeface="+mn-ea"/>
            <a:ea typeface="+mn-ea"/>
          </a:endParaRPr>
        </a:p>
      </cdr:txBody>
    </cdr:sp>
  </cdr:relSizeAnchor>
  <cdr:relSizeAnchor xmlns:cdr="http://schemas.openxmlformats.org/drawingml/2006/chartDrawing">
    <cdr:from>
      <cdr:x>0.55482</cdr:x>
      <cdr:y>0.20859</cdr:y>
    </cdr:from>
    <cdr:to>
      <cdr:x>0.55482</cdr:x>
      <cdr:y>0.32484</cdr:y>
    </cdr:to>
    <cdr:cxnSp macro="">
      <cdr:nvCxnSpPr>
        <cdr:cNvPr id="9" name="直線矢印コネクタ 8">
          <a:extLst xmlns:a="http://schemas.openxmlformats.org/drawingml/2006/main">
            <a:ext uri="{FF2B5EF4-FFF2-40B4-BE49-F238E27FC236}">
              <a16:creationId xmlns:a16="http://schemas.microsoft.com/office/drawing/2014/main" id="{42C8C1F1-981C-CF72-C517-AA9CD08E5FFA}"/>
            </a:ext>
          </a:extLst>
        </cdr:cNvPr>
        <cdr:cNvCxnSpPr>
          <a:cxnSpLocks xmlns:a="http://schemas.openxmlformats.org/drawingml/2006/main"/>
        </cdr:cNvCxnSpPr>
      </cdr:nvCxnSpPr>
      <cdr:spPr>
        <a:xfrm xmlns:a="http://schemas.openxmlformats.org/drawingml/2006/main">
          <a:off x="3396288" y="401370"/>
          <a:ext cx="0" cy="223690"/>
        </a:xfrm>
        <a:prstGeom xmlns:a="http://schemas.openxmlformats.org/drawingml/2006/main" prst="straightConnector1">
          <a:avLst/>
        </a:prstGeom>
        <a:ln xmlns:a="http://schemas.openxmlformats.org/drawingml/2006/main" w="9525">
          <a:solidFill>
            <a:schemeClr val="tx1"/>
          </a:solidFill>
          <a:headEnd type="none" w="med" len="med"/>
          <a:tailEnd type="arrow"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0.51728</cdr:x>
      <cdr:y>0.0988</cdr:y>
    </cdr:from>
    <cdr:to>
      <cdr:x>0.60596</cdr:x>
      <cdr:y>0.22776</cdr:y>
    </cdr:to>
    <cdr:sp macro="" textlink="">
      <cdr:nvSpPr>
        <cdr:cNvPr id="10" name="テキスト ボックス 16">
          <a:extLst xmlns:a="http://schemas.openxmlformats.org/drawingml/2006/main">
            <a:ext uri="{FF2B5EF4-FFF2-40B4-BE49-F238E27FC236}">
              <a16:creationId xmlns:a16="http://schemas.microsoft.com/office/drawing/2014/main" id="{28F7D1B1-2D3F-6A7D-7E60-9C78B9EBAD28}"/>
            </a:ext>
          </a:extLst>
        </cdr:cNvPr>
        <cdr:cNvSpPr txBox="1"/>
      </cdr:nvSpPr>
      <cdr:spPr>
        <a:xfrm xmlns:a="http://schemas.openxmlformats.org/drawingml/2006/main">
          <a:off x="3166491" y="190112"/>
          <a:ext cx="542846" cy="24814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ja-JP"/>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a:lstStyle>
        <a:p xmlns:a="http://schemas.openxmlformats.org/drawingml/2006/main">
          <a:r>
            <a:rPr lang="en-US" altLang="ja-JP" sz="1400" dirty="0">
              <a:latin typeface="+mn-ea"/>
              <a:ea typeface="+mn-ea"/>
            </a:rPr>
            <a:t>1.0</a:t>
          </a:r>
          <a:r>
            <a:rPr kumimoji="1" lang="en-US" altLang="ja-JP" sz="1400" dirty="0">
              <a:latin typeface="+mn-ea"/>
              <a:ea typeface="+mn-ea"/>
            </a:rPr>
            <a:t>m</a:t>
          </a:r>
          <a:endParaRPr kumimoji="1" lang="ja-JP" altLang="en-US" sz="1400" dirty="0">
            <a:latin typeface="+mn-ea"/>
            <a:ea typeface="+mn-ea"/>
          </a:endParaRPr>
        </a:p>
      </cdr:txBody>
    </cdr:sp>
  </cdr:relSizeAnchor>
  <cdr:relSizeAnchor xmlns:cdr="http://schemas.openxmlformats.org/drawingml/2006/chartDrawing">
    <cdr:from>
      <cdr:x>0.10546</cdr:x>
      <cdr:y>0</cdr:y>
    </cdr:from>
    <cdr:to>
      <cdr:x>0.32293</cdr:x>
      <cdr:y>0.14395</cdr:y>
    </cdr:to>
    <cdr:sp macro="" textlink="">
      <cdr:nvSpPr>
        <cdr:cNvPr id="11" name="テキスト ボックス 101">
          <a:extLst xmlns:a="http://schemas.openxmlformats.org/drawingml/2006/main">
            <a:ext uri="{FF2B5EF4-FFF2-40B4-BE49-F238E27FC236}">
              <a16:creationId xmlns:a16="http://schemas.microsoft.com/office/drawing/2014/main" id="{9546304A-704B-7371-7C97-2D8718B21C95}"/>
            </a:ext>
          </a:extLst>
        </cdr:cNvPr>
        <cdr:cNvSpPr txBox="1"/>
      </cdr:nvSpPr>
      <cdr:spPr>
        <a:xfrm xmlns:a="http://schemas.openxmlformats.org/drawingml/2006/main">
          <a:off x="645556" y="-4994735"/>
          <a:ext cx="1331233" cy="276999"/>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ja-JP"/>
          </a:defPPr>
          <a:lvl1pPr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a:lstStyle>
        <a:p xmlns:a="http://schemas.openxmlformats.org/drawingml/2006/main">
          <a:r>
            <a:rPr lang="ja-JP" altLang="en-US" sz="1200" dirty="0"/>
            <a:t>②飽和度変化</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CA72490E-34B9-4CDB-90FC-43639E52880D}"/>
              </a:ext>
            </a:extLst>
          </p:cNvPr>
          <p:cNvSpPr>
            <a:spLocks noGrp="1" noChangeArrowheads="1"/>
          </p:cNvSpPr>
          <p:nvPr>
            <p:ph type="hdr" sz="quarter"/>
          </p:nvPr>
        </p:nvSpPr>
        <p:spPr bwMode="auto">
          <a:xfrm>
            <a:off x="3" y="2"/>
            <a:ext cx="4435883" cy="355251"/>
          </a:xfrm>
          <a:prstGeom prst="rect">
            <a:avLst/>
          </a:prstGeom>
          <a:noFill/>
          <a:ln>
            <a:noFill/>
          </a:ln>
          <a:effectLst/>
        </p:spPr>
        <p:txBody>
          <a:bodyPr vert="horz" wrap="square" lIns="95434" tIns="47720" rIns="95434" bIns="47720" numCol="1" anchor="t" anchorCtr="0" compatLnSpc="1">
            <a:prstTxWarp prst="textNoShape">
              <a:avLst/>
            </a:prstTxWarp>
          </a:bodyPr>
          <a:lstStyle>
            <a:lvl1pPr eaLnBrk="1" hangingPunct="1">
              <a:defRPr sz="1200"/>
            </a:lvl1pPr>
          </a:lstStyle>
          <a:p>
            <a:pPr>
              <a:defRPr/>
            </a:pPr>
            <a:endParaRPr lang="en-US" altLang="ja-JP"/>
          </a:p>
        </p:txBody>
      </p:sp>
      <p:sp>
        <p:nvSpPr>
          <p:cNvPr id="32771" name="Rectangle 3">
            <a:extLst>
              <a:ext uri="{FF2B5EF4-FFF2-40B4-BE49-F238E27FC236}">
                <a16:creationId xmlns:a16="http://schemas.microsoft.com/office/drawing/2014/main" id="{024BA393-5BC8-4F9A-9C52-526BA3B89134}"/>
              </a:ext>
            </a:extLst>
          </p:cNvPr>
          <p:cNvSpPr>
            <a:spLocks noGrp="1" noChangeArrowheads="1"/>
          </p:cNvSpPr>
          <p:nvPr>
            <p:ph type="dt" sz="quarter" idx="1"/>
          </p:nvPr>
        </p:nvSpPr>
        <p:spPr bwMode="auto">
          <a:xfrm>
            <a:off x="5798734" y="2"/>
            <a:ext cx="4435883" cy="355251"/>
          </a:xfrm>
          <a:prstGeom prst="rect">
            <a:avLst/>
          </a:prstGeom>
          <a:noFill/>
          <a:ln>
            <a:noFill/>
          </a:ln>
          <a:effectLst/>
        </p:spPr>
        <p:txBody>
          <a:bodyPr vert="horz" wrap="square" lIns="95434" tIns="47720" rIns="95434" bIns="47720" numCol="1" anchor="t" anchorCtr="0" compatLnSpc="1">
            <a:prstTxWarp prst="textNoShape">
              <a:avLst/>
            </a:prstTxWarp>
          </a:bodyPr>
          <a:lstStyle>
            <a:lvl1pPr algn="r" eaLnBrk="1" hangingPunct="1">
              <a:defRPr sz="1200"/>
            </a:lvl1pPr>
          </a:lstStyle>
          <a:p>
            <a:pPr>
              <a:defRPr/>
            </a:pPr>
            <a:endParaRPr lang="en-US" altLang="ja-JP"/>
          </a:p>
        </p:txBody>
      </p:sp>
      <p:sp>
        <p:nvSpPr>
          <p:cNvPr id="32772" name="Rectangle 4">
            <a:extLst>
              <a:ext uri="{FF2B5EF4-FFF2-40B4-BE49-F238E27FC236}">
                <a16:creationId xmlns:a16="http://schemas.microsoft.com/office/drawing/2014/main" id="{FBBA6BDF-616F-40CC-9A59-41CB063DD66F}"/>
              </a:ext>
            </a:extLst>
          </p:cNvPr>
          <p:cNvSpPr>
            <a:spLocks noGrp="1" noChangeArrowheads="1"/>
          </p:cNvSpPr>
          <p:nvPr>
            <p:ph type="ftr" sz="quarter" idx="2"/>
          </p:nvPr>
        </p:nvSpPr>
        <p:spPr bwMode="auto">
          <a:xfrm>
            <a:off x="3" y="6744052"/>
            <a:ext cx="4435883" cy="355251"/>
          </a:xfrm>
          <a:prstGeom prst="rect">
            <a:avLst/>
          </a:prstGeom>
          <a:noFill/>
          <a:ln>
            <a:noFill/>
          </a:ln>
          <a:effectLst/>
        </p:spPr>
        <p:txBody>
          <a:bodyPr vert="horz" wrap="square" lIns="95434" tIns="47720" rIns="95434" bIns="47720" numCol="1" anchor="b" anchorCtr="0" compatLnSpc="1">
            <a:prstTxWarp prst="textNoShape">
              <a:avLst/>
            </a:prstTxWarp>
          </a:bodyPr>
          <a:lstStyle>
            <a:lvl1pPr eaLnBrk="1" hangingPunct="1">
              <a:defRPr sz="1200"/>
            </a:lvl1pPr>
          </a:lstStyle>
          <a:p>
            <a:pPr>
              <a:defRPr/>
            </a:pPr>
            <a:endParaRPr lang="en-US" altLang="ja-JP"/>
          </a:p>
        </p:txBody>
      </p:sp>
      <p:sp>
        <p:nvSpPr>
          <p:cNvPr id="32773" name="Rectangle 5">
            <a:extLst>
              <a:ext uri="{FF2B5EF4-FFF2-40B4-BE49-F238E27FC236}">
                <a16:creationId xmlns:a16="http://schemas.microsoft.com/office/drawing/2014/main" id="{B8CC6FFD-E187-45B9-8EFB-64810AE16655}"/>
              </a:ext>
            </a:extLst>
          </p:cNvPr>
          <p:cNvSpPr>
            <a:spLocks noGrp="1" noChangeArrowheads="1"/>
          </p:cNvSpPr>
          <p:nvPr>
            <p:ph type="sldNum" sz="quarter" idx="3"/>
          </p:nvPr>
        </p:nvSpPr>
        <p:spPr bwMode="auto">
          <a:xfrm>
            <a:off x="5798734" y="6744052"/>
            <a:ext cx="4435883" cy="355251"/>
          </a:xfrm>
          <a:prstGeom prst="rect">
            <a:avLst/>
          </a:prstGeom>
          <a:noFill/>
          <a:ln>
            <a:noFill/>
          </a:ln>
          <a:effectLst/>
        </p:spPr>
        <p:txBody>
          <a:bodyPr vert="horz" wrap="square" lIns="95434" tIns="47720" rIns="95434" bIns="47720" numCol="1" anchor="b" anchorCtr="0" compatLnSpc="1">
            <a:prstTxWarp prst="textNoShape">
              <a:avLst/>
            </a:prstTxWarp>
          </a:bodyPr>
          <a:lstStyle>
            <a:lvl1pPr algn="r" eaLnBrk="1" hangingPunct="1">
              <a:defRPr sz="1200"/>
            </a:lvl1pPr>
          </a:lstStyle>
          <a:p>
            <a:pPr>
              <a:defRPr/>
            </a:pPr>
            <a:fld id="{C109A48E-A9B3-470F-A043-2D9B9CEAE4C8}" type="slidenum">
              <a:rPr lang="en-US" altLang="ja-JP"/>
              <a:pPr>
                <a:defRPr/>
              </a:pPr>
              <a:t>‹#›</a:t>
            </a:fld>
            <a:endParaRPr lang="en-US" altLang="ja-JP"/>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393E3E44-1758-4300-AEF1-7D6D00F8650D}"/>
              </a:ext>
            </a:extLst>
          </p:cNvPr>
          <p:cNvSpPr>
            <a:spLocks noGrp="1" noChangeArrowheads="1"/>
          </p:cNvSpPr>
          <p:nvPr>
            <p:ph type="hdr" sz="quarter"/>
          </p:nvPr>
        </p:nvSpPr>
        <p:spPr bwMode="auto">
          <a:xfrm>
            <a:off x="5" y="2"/>
            <a:ext cx="4399701" cy="328978"/>
          </a:xfrm>
          <a:prstGeom prst="rect">
            <a:avLst/>
          </a:prstGeom>
          <a:noFill/>
          <a:ln>
            <a:noFill/>
          </a:ln>
          <a:effectLst/>
        </p:spPr>
        <p:txBody>
          <a:bodyPr vert="horz" wrap="square" lIns="95434" tIns="47720" rIns="95434" bIns="47720" numCol="1" anchor="t" anchorCtr="0" compatLnSpc="1">
            <a:prstTxWarp prst="textNoShape">
              <a:avLst/>
            </a:prstTxWarp>
          </a:bodyPr>
          <a:lstStyle>
            <a:lvl1pPr eaLnBrk="1" hangingPunct="1">
              <a:defRPr sz="1200"/>
            </a:lvl1pPr>
          </a:lstStyle>
          <a:p>
            <a:pPr>
              <a:defRPr/>
            </a:pPr>
            <a:endParaRPr lang="en-US" altLang="ja-JP"/>
          </a:p>
        </p:txBody>
      </p:sp>
      <p:sp>
        <p:nvSpPr>
          <p:cNvPr id="40963" name="Rectangle 3">
            <a:extLst>
              <a:ext uri="{FF2B5EF4-FFF2-40B4-BE49-F238E27FC236}">
                <a16:creationId xmlns:a16="http://schemas.microsoft.com/office/drawing/2014/main" id="{B6067A64-A4D2-464B-BC84-6D1AE1BCA262}"/>
              </a:ext>
            </a:extLst>
          </p:cNvPr>
          <p:cNvSpPr>
            <a:spLocks noGrp="1" noChangeArrowheads="1"/>
          </p:cNvSpPr>
          <p:nvPr>
            <p:ph type="dt" idx="1"/>
          </p:nvPr>
        </p:nvSpPr>
        <p:spPr bwMode="auto">
          <a:xfrm>
            <a:off x="5789084" y="2"/>
            <a:ext cx="4399701" cy="328978"/>
          </a:xfrm>
          <a:prstGeom prst="rect">
            <a:avLst/>
          </a:prstGeom>
          <a:noFill/>
          <a:ln>
            <a:noFill/>
          </a:ln>
          <a:effectLst/>
        </p:spPr>
        <p:txBody>
          <a:bodyPr vert="horz" wrap="square" lIns="95434" tIns="47720" rIns="95434" bIns="47720" numCol="1" anchor="t" anchorCtr="0" compatLnSpc="1">
            <a:prstTxWarp prst="textNoShape">
              <a:avLst/>
            </a:prstTxWarp>
          </a:bodyPr>
          <a:lstStyle>
            <a:lvl1pPr algn="r" eaLnBrk="1" hangingPunct="1">
              <a:defRPr sz="1200"/>
            </a:lvl1pPr>
          </a:lstStyle>
          <a:p>
            <a:pPr>
              <a:defRPr/>
            </a:pPr>
            <a:endParaRPr lang="en-US" altLang="ja-JP"/>
          </a:p>
        </p:txBody>
      </p:sp>
      <p:sp>
        <p:nvSpPr>
          <p:cNvPr id="2052" name="Rectangle 4">
            <a:extLst>
              <a:ext uri="{FF2B5EF4-FFF2-40B4-BE49-F238E27FC236}">
                <a16:creationId xmlns:a16="http://schemas.microsoft.com/office/drawing/2014/main" id="{E5DC6A81-855A-4AC6-9CD1-E753D11B6C57}"/>
              </a:ext>
            </a:extLst>
          </p:cNvPr>
          <p:cNvSpPr>
            <a:spLocks noGrp="1" noRot="1" noChangeAspect="1" noChangeArrowheads="1" noTextEdit="1"/>
          </p:cNvSpPr>
          <p:nvPr>
            <p:ph type="sldImg" idx="2"/>
          </p:nvPr>
        </p:nvSpPr>
        <p:spPr bwMode="auto">
          <a:xfrm>
            <a:off x="3254375" y="547688"/>
            <a:ext cx="3800475" cy="26320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0965" name="Rectangle 5">
            <a:extLst>
              <a:ext uri="{FF2B5EF4-FFF2-40B4-BE49-F238E27FC236}">
                <a16:creationId xmlns:a16="http://schemas.microsoft.com/office/drawing/2014/main" id="{4367612D-503D-4696-A7AC-B0D9549C5BC9}"/>
              </a:ext>
            </a:extLst>
          </p:cNvPr>
          <p:cNvSpPr>
            <a:spLocks noGrp="1" noChangeArrowheads="1"/>
          </p:cNvSpPr>
          <p:nvPr>
            <p:ph type="body" sz="quarter" idx="3"/>
          </p:nvPr>
        </p:nvSpPr>
        <p:spPr bwMode="auto">
          <a:xfrm>
            <a:off x="1389383" y="3399442"/>
            <a:ext cx="7525804" cy="3180121"/>
          </a:xfrm>
          <a:prstGeom prst="rect">
            <a:avLst/>
          </a:prstGeom>
          <a:noFill/>
          <a:ln>
            <a:noFill/>
          </a:ln>
          <a:effectLst/>
        </p:spPr>
        <p:txBody>
          <a:bodyPr vert="horz" wrap="square" lIns="95434" tIns="47720" rIns="95434" bIns="47720"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40966" name="Rectangle 6">
            <a:extLst>
              <a:ext uri="{FF2B5EF4-FFF2-40B4-BE49-F238E27FC236}">
                <a16:creationId xmlns:a16="http://schemas.microsoft.com/office/drawing/2014/main" id="{89B8A90C-36A7-4C0E-A31A-6597A1D69FFB}"/>
              </a:ext>
            </a:extLst>
          </p:cNvPr>
          <p:cNvSpPr>
            <a:spLocks noGrp="1" noChangeArrowheads="1"/>
          </p:cNvSpPr>
          <p:nvPr>
            <p:ph type="ftr" sz="quarter" idx="4"/>
          </p:nvPr>
        </p:nvSpPr>
        <p:spPr bwMode="auto">
          <a:xfrm>
            <a:off x="5" y="6744049"/>
            <a:ext cx="4399701" cy="328978"/>
          </a:xfrm>
          <a:prstGeom prst="rect">
            <a:avLst/>
          </a:prstGeom>
          <a:noFill/>
          <a:ln>
            <a:noFill/>
          </a:ln>
          <a:effectLst/>
        </p:spPr>
        <p:txBody>
          <a:bodyPr vert="horz" wrap="square" lIns="95434" tIns="47720" rIns="95434" bIns="47720" numCol="1" anchor="b" anchorCtr="0" compatLnSpc="1">
            <a:prstTxWarp prst="textNoShape">
              <a:avLst/>
            </a:prstTxWarp>
          </a:bodyPr>
          <a:lstStyle>
            <a:lvl1pPr eaLnBrk="1" hangingPunct="1">
              <a:defRPr sz="1200"/>
            </a:lvl1pPr>
          </a:lstStyle>
          <a:p>
            <a:pPr>
              <a:defRPr/>
            </a:pPr>
            <a:endParaRPr lang="en-US" altLang="ja-JP"/>
          </a:p>
        </p:txBody>
      </p:sp>
      <p:sp>
        <p:nvSpPr>
          <p:cNvPr id="40967" name="Rectangle 7">
            <a:extLst>
              <a:ext uri="{FF2B5EF4-FFF2-40B4-BE49-F238E27FC236}">
                <a16:creationId xmlns:a16="http://schemas.microsoft.com/office/drawing/2014/main" id="{DA1F45E8-E9A5-413E-915C-60401890E8B1}"/>
              </a:ext>
            </a:extLst>
          </p:cNvPr>
          <p:cNvSpPr>
            <a:spLocks noGrp="1" noChangeArrowheads="1"/>
          </p:cNvSpPr>
          <p:nvPr>
            <p:ph type="sldNum" sz="quarter" idx="5"/>
          </p:nvPr>
        </p:nvSpPr>
        <p:spPr bwMode="auto">
          <a:xfrm>
            <a:off x="5789084" y="6744049"/>
            <a:ext cx="4399701" cy="328978"/>
          </a:xfrm>
          <a:prstGeom prst="rect">
            <a:avLst/>
          </a:prstGeom>
          <a:noFill/>
          <a:ln>
            <a:noFill/>
          </a:ln>
          <a:effectLst/>
        </p:spPr>
        <p:txBody>
          <a:bodyPr vert="horz" wrap="square" lIns="95434" tIns="47720" rIns="95434" bIns="47720" numCol="1" anchor="b" anchorCtr="0" compatLnSpc="1">
            <a:prstTxWarp prst="textNoShape">
              <a:avLst/>
            </a:prstTxWarp>
          </a:bodyPr>
          <a:lstStyle>
            <a:lvl1pPr algn="r" eaLnBrk="1" hangingPunct="1">
              <a:defRPr sz="1200"/>
            </a:lvl1pPr>
          </a:lstStyle>
          <a:p>
            <a:pPr>
              <a:defRPr/>
            </a:pPr>
            <a:fld id="{0CBFB4C1-56D3-4A53-B7EF-E39B94E8E30F}"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スライド イメージ プレースホルダー 1">
            <a:extLst>
              <a:ext uri="{FF2B5EF4-FFF2-40B4-BE49-F238E27FC236}">
                <a16:creationId xmlns:a16="http://schemas.microsoft.com/office/drawing/2014/main" id="{16F577F4-F23E-4059-A254-4600EB770C6B}"/>
              </a:ext>
            </a:extLst>
          </p:cNvPr>
          <p:cNvSpPr>
            <a:spLocks noGrp="1" noRot="1" noChangeAspect="1" noChangeArrowheads="1" noTextEdit="1"/>
          </p:cNvSpPr>
          <p:nvPr>
            <p:ph type="sldImg"/>
          </p:nvPr>
        </p:nvSpPr>
        <p:spPr>
          <a:xfrm>
            <a:off x="666750" y="1135063"/>
            <a:ext cx="5724525" cy="3963987"/>
          </a:xfrm>
          <a:ln/>
        </p:spPr>
      </p:sp>
      <p:sp>
        <p:nvSpPr>
          <p:cNvPr id="11267" name="ノート プレースホルダー 2">
            <a:extLst>
              <a:ext uri="{FF2B5EF4-FFF2-40B4-BE49-F238E27FC236}">
                <a16:creationId xmlns:a16="http://schemas.microsoft.com/office/drawing/2014/main" id="{585C3ACB-C020-40BF-A32C-F71D280210EB}"/>
              </a:ext>
            </a:extLst>
          </p:cNvPr>
          <p:cNvSpPr>
            <a:spLocks noGrp="1" noChangeArrowheads="1"/>
          </p:cNvSpPr>
          <p:nvPr>
            <p:ph type="body" idx="1"/>
          </p:nvPr>
        </p:nvSpPr>
        <p:spPr>
          <a:xfrm>
            <a:off x="963756" y="5522398"/>
            <a:ext cx="5220319" cy="396294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endParaRPr lang="ja-JP" altLang="ja-JP" sz="1900" kern="100">
              <a:latin typeface="Century" panose="02040604050505020304" pitchFamily="18" charset="0"/>
              <a:ea typeface="ＭＳ 明朝" panose="02020609040205080304" pitchFamily="17" charset="-128"/>
              <a:cs typeface="Times New Roman" panose="02020603050405020304" pitchFamily="18" charset="0"/>
            </a:endParaRPr>
          </a:p>
        </p:txBody>
      </p:sp>
      <p:sp>
        <p:nvSpPr>
          <p:cNvPr id="11268" name="スライド番号プレースホルダー 3">
            <a:extLst>
              <a:ext uri="{FF2B5EF4-FFF2-40B4-BE49-F238E27FC236}">
                <a16:creationId xmlns:a16="http://schemas.microsoft.com/office/drawing/2014/main" id="{7AD2C1C9-1ABC-489C-B5E4-469D7836A10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500">
                <a:solidFill>
                  <a:schemeClr val="tx1"/>
                </a:solidFill>
                <a:latin typeface="Times New Roman" panose="02020603050405020304" pitchFamily="18" charset="0"/>
                <a:ea typeface="ＭＳ Ｐゴシック" panose="020B0600070205080204" pitchFamily="50" charset="-128"/>
              </a:defRPr>
            </a:lvl1pPr>
            <a:lvl2pPr marL="775457" indent="-298253">
              <a:defRPr kumimoji="1" sz="2500">
                <a:solidFill>
                  <a:schemeClr val="tx1"/>
                </a:solidFill>
                <a:latin typeface="Times New Roman" panose="02020603050405020304" pitchFamily="18" charset="0"/>
                <a:ea typeface="ＭＳ Ｐゴシック" panose="020B0600070205080204" pitchFamily="50" charset="-128"/>
              </a:defRPr>
            </a:lvl2pPr>
            <a:lvl3pPr marL="1193012" indent="-238602">
              <a:defRPr kumimoji="1" sz="2500">
                <a:solidFill>
                  <a:schemeClr val="tx1"/>
                </a:solidFill>
                <a:latin typeface="Times New Roman" panose="02020603050405020304" pitchFamily="18" charset="0"/>
                <a:ea typeface="ＭＳ Ｐゴシック" panose="020B0600070205080204" pitchFamily="50" charset="-128"/>
              </a:defRPr>
            </a:lvl3pPr>
            <a:lvl4pPr marL="1670217" indent="-238602">
              <a:defRPr kumimoji="1" sz="2500">
                <a:solidFill>
                  <a:schemeClr val="tx1"/>
                </a:solidFill>
                <a:latin typeface="Times New Roman" panose="02020603050405020304" pitchFamily="18" charset="0"/>
                <a:ea typeface="ＭＳ Ｐゴシック" panose="020B0600070205080204" pitchFamily="50" charset="-128"/>
              </a:defRPr>
            </a:lvl4pPr>
            <a:lvl5pPr marL="2147420" indent="-238602">
              <a:defRPr kumimoji="1" sz="2500">
                <a:solidFill>
                  <a:schemeClr val="tx1"/>
                </a:solidFill>
                <a:latin typeface="Times New Roman" panose="02020603050405020304" pitchFamily="18" charset="0"/>
                <a:ea typeface="ＭＳ Ｐゴシック" panose="020B0600070205080204" pitchFamily="50" charset="-128"/>
              </a:defRPr>
            </a:lvl5pPr>
            <a:lvl6pPr marL="2624624" indent="-238602" eaLnBrk="0" fontAlgn="base" hangingPunct="0">
              <a:spcBef>
                <a:spcPct val="0"/>
              </a:spcBef>
              <a:spcAft>
                <a:spcPct val="0"/>
              </a:spcAft>
              <a:defRPr kumimoji="1" sz="2500">
                <a:solidFill>
                  <a:schemeClr val="tx1"/>
                </a:solidFill>
                <a:latin typeface="Times New Roman" panose="02020603050405020304" pitchFamily="18" charset="0"/>
                <a:ea typeface="ＭＳ Ｐゴシック" panose="020B0600070205080204" pitchFamily="50" charset="-128"/>
              </a:defRPr>
            </a:lvl6pPr>
            <a:lvl7pPr marL="3101827" indent="-238602" eaLnBrk="0" fontAlgn="base" hangingPunct="0">
              <a:spcBef>
                <a:spcPct val="0"/>
              </a:spcBef>
              <a:spcAft>
                <a:spcPct val="0"/>
              </a:spcAft>
              <a:defRPr kumimoji="1" sz="2500">
                <a:solidFill>
                  <a:schemeClr val="tx1"/>
                </a:solidFill>
                <a:latin typeface="Times New Roman" panose="02020603050405020304" pitchFamily="18" charset="0"/>
                <a:ea typeface="ＭＳ Ｐゴシック" panose="020B0600070205080204" pitchFamily="50" charset="-128"/>
              </a:defRPr>
            </a:lvl7pPr>
            <a:lvl8pPr marL="3579032" indent="-238602" eaLnBrk="0" fontAlgn="base" hangingPunct="0">
              <a:spcBef>
                <a:spcPct val="0"/>
              </a:spcBef>
              <a:spcAft>
                <a:spcPct val="0"/>
              </a:spcAft>
              <a:defRPr kumimoji="1" sz="2500">
                <a:solidFill>
                  <a:schemeClr val="tx1"/>
                </a:solidFill>
                <a:latin typeface="Times New Roman" panose="02020603050405020304" pitchFamily="18" charset="0"/>
                <a:ea typeface="ＭＳ Ｐゴシック" panose="020B0600070205080204" pitchFamily="50" charset="-128"/>
              </a:defRPr>
            </a:lvl8pPr>
            <a:lvl9pPr marL="4056237" indent="-238602" eaLnBrk="0" fontAlgn="base" hangingPunct="0">
              <a:spcBef>
                <a:spcPct val="0"/>
              </a:spcBef>
              <a:spcAft>
                <a:spcPct val="0"/>
              </a:spcAft>
              <a:defRPr kumimoji="1" sz="2500">
                <a:solidFill>
                  <a:schemeClr val="tx1"/>
                </a:solidFill>
                <a:latin typeface="Times New Roman" panose="02020603050405020304" pitchFamily="18" charset="0"/>
                <a:ea typeface="ＭＳ Ｐゴシック" panose="020B0600070205080204" pitchFamily="50" charset="-128"/>
              </a:defRPr>
            </a:lvl9pPr>
          </a:lstStyle>
          <a:p>
            <a:fld id="{2B680A13-ECAE-45F2-A1E9-FF85BCB7439C}" type="slidenum">
              <a:rPr lang="ja-JP" altLang="en-US" sz="1200"/>
              <a:pPr/>
              <a:t>0</a:t>
            </a:fld>
            <a:endParaRPr lang="ja-JP" altLang="en-US" sz="1200"/>
          </a:p>
        </p:txBody>
      </p:sp>
    </p:spTree>
    <p:extLst>
      <p:ext uri="{BB962C8B-B14F-4D97-AF65-F5344CB8AC3E}">
        <p14:creationId xmlns:p14="http://schemas.microsoft.com/office/powerpoint/2010/main" val="514579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904A2-4B8A-18F1-0DF9-7DE3B4779C1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D8592EB-E15A-3F40-082A-8F0C0D63DBE3}"/>
              </a:ext>
            </a:extLst>
          </p:cNvPr>
          <p:cNvSpPr>
            <a:spLocks noGrp="1" noRot="1" noChangeAspect="1"/>
          </p:cNvSpPr>
          <p:nvPr>
            <p:ph type="sldImg"/>
          </p:nvPr>
        </p:nvSpPr>
        <p:spPr>
          <a:xfrm>
            <a:off x="833438" y="788988"/>
            <a:ext cx="5484812" cy="3797300"/>
          </a:xfrm>
        </p:spPr>
      </p:sp>
      <p:sp>
        <p:nvSpPr>
          <p:cNvPr id="3" name="ノート プレースホルダー 2">
            <a:extLst>
              <a:ext uri="{FF2B5EF4-FFF2-40B4-BE49-F238E27FC236}">
                <a16:creationId xmlns:a16="http://schemas.microsoft.com/office/drawing/2014/main" id="{71592842-03FC-AC24-B057-39343121A4E7}"/>
              </a:ext>
            </a:extLst>
          </p:cNvPr>
          <p:cNvSpPr>
            <a:spLocks noGrp="1"/>
          </p:cNvSpPr>
          <p:nvPr>
            <p:ph type="body" idx="1"/>
          </p:nvPr>
        </p:nvSpPr>
        <p:spPr/>
        <p:txBody>
          <a:bodyPr/>
          <a:lstStyle/>
          <a:p>
            <a:endParaRPr lang="ja-JP" altLang="en-US" dirty="0">
              <a:latin typeface="ＭＳ Ｐ明朝" panose="02020600040205080304" pitchFamily="18" charset="-128"/>
              <a:ea typeface="ＭＳ Ｐ明朝" panose="02020600040205080304" pitchFamily="18" charset="-128"/>
            </a:endParaRPr>
          </a:p>
        </p:txBody>
      </p:sp>
      <p:sp>
        <p:nvSpPr>
          <p:cNvPr id="4" name="ヘッダー プレースホルダー 3">
            <a:extLst>
              <a:ext uri="{FF2B5EF4-FFF2-40B4-BE49-F238E27FC236}">
                <a16:creationId xmlns:a16="http://schemas.microsoft.com/office/drawing/2014/main" id="{E97ED9C5-0679-D215-CD27-A66FF22D4F57}"/>
              </a:ext>
            </a:extLst>
          </p:cNvPr>
          <p:cNvSpPr>
            <a:spLocks noGrp="1"/>
          </p:cNvSpPr>
          <p:nvPr>
            <p:ph type="hdr" sz="quarter"/>
          </p:nvPr>
        </p:nvSpPr>
        <p:spPr/>
        <p:txBody>
          <a:bodyPr/>
          <a:lstStyle/>
          <a:p>
            <a:pPr>
              <a:defRPr/>
            </a:pPr>
            <a:endParaRPr lang="en-US" altLang="ja-JP"/>
          </a:p>
        </p:txBody>
      </p:sp>
      <p:sp>
        <p:nvSpPr>
          <p:cNvPr id="5" name="スライド番号プレースホルダー 4">
            <a:extLst>
              <a:ext uri="{FF2B5EF4-FFF2-40B4-BE49-F238E27FC236}">
                <a16:creationId xmlns:a16="http://schemas.microsoft.com/office/drawing/2014/main" id="{0358C6FD-6F4F-606A-1F2F-B60E94927D62}"/>
              </a:ext>
            </a:extLst>
          </p:cNvPr>
          <p:cNvSpPr>
            <a:spLocks noGrp="1"/>
          </p:cNvSpPr>
          <p:nvPr>
            <p:ph type="sldNum" sz="quarter" idx="5"/>
          </p:nvPr>
        </p:nvSpPr>
        <p:spPr/>
        <p:txBody>
          <a:bodyPr/>
          <a:lstStyle/>
          <a:p>
            <a:pPr>
              <a:defRPr/>
            </a:pPr>
            <a:fld id="{0CBFB4C1-56D3-4A53-B7EF-E39B94E8E30F}" type="slidenum">
              <a:rPr lang="en-US" altLang="ja-JP" smtClean="0"/>
              <a:pPr>
                <a:defRPr/>
              </a:pPr>
              <a:t>1</a:t>
            </a:fld>
            <a:endParaRPr lang="en-US" altLang="ja-JP"/>
          </a:p>
        </p:txBody>
      </p:sp>
    </p:spTree>
    <p:extLst>
      <p:ext uri="{BB962C8B-B14F-4D97-AF65-F5344CB8AC3E}">
        <p14:creationId xmlns:p14="http://schemas.microsoft.com/office/powerpoint/2010/main" val="140426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2AFD1-0CB2-F60A-33C2-D3C42125DF1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3466E33-F346-EBFE-555F-72A5E8CF8715}"/>
              </a:ext>
            </a:extLst>
          </p:cNvPr>
          <p:cNvSpPr>
            <a:spLocks noGrp="1" noRot="1" noChangeAspect="1"/>
          </p:cNvSpPr>
          <p:nvPr>
            <p:ph type="sldImg"/>
          </p:nvPr>
        </p:nvSpPr>
        <p:spPr>
          <a:xfrm>
            <a:off x="833438" y="788988"/>
            <a:ext cx="5484812" cy="3797300"/>
          </a:xfrm>
        </p:spPr>
      </p:sp>
      <p:sp>
        <p:nvSpPr>
          <p:cNvPr id="3" name="ノート プレースホルダー 2">
            <a:extLst>
              <a:ext uri="{FF2B5EF4-FFF2-40B4-BE49-F238E27FC236}">
                <a16:creationId xmlns:a16="http://schemas.microsoft.com/office/drawing/2014/main" id="{D4101E49-F0CE-399A-8F2A-4A95586B9F9B}"/>
              </a:ext>
            </a:extLst>
          </p:cNvPr>
          <p:cNvSpPr>
            <a:spLocks noGrp="1"/>
          </p:cNvSpPr>
          <p:nvPr>
            <p:ph type="body" idx="1"/>
          </p:nvPr>
        </p:nvSpPr>
        <p:spPr/>
        <p:txBody>
          <a:bodyPr/>
          <a:lstStyle/>
          <a:p>
            <a:endParaRPr lang="ja-JP" altLang="en-US" dirty="0">
              <a:latin typeface="ＭＳ Ｐ明朝" panose="02020600040205080304" pitchFamily="18" charset="-128"/>
              <a:ea typeface="ＭＳ Ｐ明朝" panose="02020600040205080304" pitchFamily="18" charset="-128"/>
            </a:endParaRPr>
          </a:p>
        </p:txBody>
      </p:sp>
      <p:sp>
        <p:nvSpPr>
          <p:cNvPr id="4" name="ヘッダー プレースホルダー 3">
            <a:extLst>
              <a:ext uri="{FF2B5EF4-FFF2-40B4-BE49-F238E27FC236}">
                <a16:creationId xmlns:a16="http://schemas.microsoft.com/office/drawing/2014/main" id="{967301E6-5481-1FE2-BE8D-5554CD8D0112}"/>
              </a:ext>
            </a:extLst>
          </p:cNvPr>
          <p:cNvSpPr>
            <a:spLocks noGrp="1"/>
          </p:cNvSpPr>
          <p:nvPr>
            <p:ph type="hdr" sz="quarter"/>
          </p:nvPr>
        </p:nvSpPr>
        <p:spPr/>
        <p:txBody>
          <a:bodyPr/>
          <a:lstStyle/>
          <a:p>
            <a:pPr>
              <a:defRPr/>
            </a:pPr>
            <a:endParaRPr lang="en-US" altLang="ja-JP"/>
          </a:p>
        </p:txBody>
      </p:sp>
      <p:sp>
        <p:nvSpPr>
          <p:cNvPr id="5" name="スライド番号プレースホルダー 4">
            <a:extLst>
              <a:ext uri="{FF2B5EF4-FFF2-40B4-BE49-F238E27FC236}">
                <a16:creationId xmlns:a16="http://schemas.microsoft.com/office/drawing/2014/main" id="{EF07B519-4D4A-9A49-DE21-0CE0AA708BC4}"/>
              </a:ext>
            </a:extLst>
          </p:cNvPr>
          <p:cNvSpPr>
            <a:spLocks noGrp="1"/>
          </p:cNvSpPr>
          <p:nvPr>
            <p:ph type="sldNum" sz="quarter" idx="5"/>
          </p:nvPr>
        </p:nvSpPr>
        <p:spPr/>
        <p:txBody>
          <a:bodyPr/>
          <a:lstStyle/>
          <a:p>
            <a:pPr>
              <a:defRPr/>
            </a:pPr>
            <a:fld id="{0CBFB4C1-56D3-4A53-B7EF-E39B94E8E30F}" type="slidenum">
              <a:rPr lang="en-US" altLang="ja-JP" smtClean="0"/>
              <a:pPr>
                <a:defRPr/>
              </a:pPr>
              <a:t>2</a:t>
            </a:fld>
            <a:endParaRPr lang="en-US" altLang="ja-JP"/>
          </a:p>
        </p:txBody>
      </p:sp>
    </p:spTree>
    <p:extLst>
      <p:ext uri="{BB962C8B-B14F-4D97-AF65-F5344CB8AC3E}">
        <p14:creationId xmlns:p14="http://schemas.microsoft.com/office/powerpoint/2010/main" val="2837681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C6081-1C4E-DC44-9BCC-5392501563E3}"/>
            </a:ext>
          </a:extLst>
        </p:cNvPr>
        <p:cNvGrpSpPr/>
        <p:nvPr/>
      </p:nvGrpSpPr>
      <p:grpSpPr>
        <a:xfrm>
          <a:off x="0" y="0"/>
          <a:ext cx="0" cy="0"/>
          <a:chOff x="0" y="0"/>
          <a:chExt cx="0" cy="0"/>
        </a:xfrm>
      </p:grpSpPr>
      <p:sp>
        <p:nvSpPr>
          <p:cNvPr id="11266" name="スライド イメージ プレースホルダー 1">
            <a:extLst>
              <a:ext uri="{FF2B5EF4-FFF2-40B4-BE49-F238E27FC236}">
                <a16:creationId xmlns:a16="http://schemas.microsoft.com/office/drawing/2014/main" id="{8C09ABCC-F365-F9B9-8EB5-AF4969BA02B2}"/>
              </a:ext>
            </a:extLst>
          </p:cNvPr>
          <p:cNvSpPr>
            <a:spLocks noGrp="1" noRot="1" noChangeAspect="1" noChangeArrowheads="1" noTextEdit="1"/>
          </p:cNvSpPr>
          <p:nvPr>
            <p:ph type="sldImg"/>
          </p:nvPr>
        </p:nvSpPr>
        <p:spPr>
          <a:xfrm>
            <a:off x="628650" y="749300"/>
            <a:ext cx="5654675" cy="3914775"/>
          </a:xfrm>
          <a:ln/>
        </p:spPr>
      </p:sp>
      <p:sp>
        <p:nvSpPr>
          <p:cNvPr id="11267" name="ノート プレースホルダー 2">
            <a:extLst>
              <a:ext uri="{FF2B5EF4-FFF2-40B4-BE49-F238E27FC236}">
                <a16:creationId xmlns:a16="http://schemas.microsoft.com/office/drawing/2014/main" id="{C193013C-A7DE-1BF2-B87B-484DDAA84958}"/>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endParaRPr lang="en-US" altLang="ja-JP" sz="1000" kern="100" dirty="0">
              <a:latin typeface="ＭＳ Ｐゴシック" panose="020B0600070205080204" pitchFamily="50" charset="-128"/>
              <a:ea typeface="ＭＳ Ｐゴシック" panose="020B0600070205080204" pitchFamily="50" charset="-128"/>
              <a:cs typeface="Times New Roman" panose="02020603050405020304" pitchFamily="18" charset="0"/>
            </a:endParaRPr>
          </a:p>
        </p:txBody>
      </p:sp>
      <p:sp>
        <p:nvSpPr>
          <p:cNvPr id="11268" name="スライド番号プレースホルダー 3">
            <a:extLst>
              <a:ext uri="{FF2B5EF4-FFF2-40B4-BE49-F238E27FC236}">
                <a16:creationId xmlns:a16="http://schemas.microsoft.com/office/drawing/2014/main" id="{09E19A46-0F7E-5BEB-97B0-E4777672F06A}"/>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sz="2400">
                <a:solidFill>
                  <a:schemeClr val="tx1"/>
                </a:solidFill>
                <a:latin typeface="Times New Roman" panose="02020603050405020304" pitchFamily="18" charset="0"/>
                <a:ea typeface="ＭＳ Ｐゴシック" panose="020B0600070205080204" pitchFamily="50" charset="-128"/>
              </a:defRPr>
            </a:lvl1pPr>
            <a:lvl2pPr marL="745860" indent="-286869">
              <a:defRPr kumimoji="1" sz="2400">
                <a:solidFill>
                  <a:schemeClr val="tx1"/>
                </a:solidFill>
                <a:latin typeface="Times New Roman" panose="02020603050405020304" pitchFamily="18" charset="0"/>
                <a:ea typeface="ＭＳ Ｐゴシック" panose="020B0600070205080204" pitchFamily="50" charset="-128"/>
              </a:defRPr>
            </a:lvl2pPr>
            <a:lvl3pPr marL="1147475" indent="-229494">
              <a:defRPr kumimoji="1" sz="2400">
                <a:solidFill>
                  <a:schemeClr val="tx1"/>
                </a:solidFill>
                <a:latin typeface="Times New Roman" panose="02020603050405020304" pitchFamily="18" charset="0"/>
                <a:ea typeface="ＭＳ Ｐゴシック" panose="020B0600070205080204" pitchFamily="50" charset="-128"/>
              </a:defRPr>
            </a:lvl3pPr>
            <a:lvl4pPr marL="1606467" indent="-229494">
              <a:defRPr kumimoji="1" sz="2400">
                <a:solidFill>
                  <a:schemeClr val="tx1"/>
                </a:solidFill>
                <a:latin typeface="Times New Roman" panose="02020603050405020304" pitchFamily="18" charset="0"/>
                <a:ea typeface="ＭＳ Ｐゴシック" panose="020B0600070205080204" pitchFamily="50" charset="-128"/>
              </a:defRPr>
            </a:lvl4pPr>
            <a:lvl5pPr marL="2065456" indent="-229494">
              <a:defRPr kumimoji="1" sz="2400">
                <a:solidFill>
                  <a:schemeClr val="tx1"/>
                </a:solidFill>
                <a:latin typeface="Times New Roman" panose="02020603050405020304" pitchFamily="18" charset="0"/>
                <a:ea typeface="ＭＳ Ｐゴシック" panose="020B0600070205080204" pitchFamily="50" charset="-128"/>
              </a:defRPr>
            </a:lvl5pPr>
            <a:lvl6pPr marL="2524447" indent="-229494"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6pPr>
            <a:lvl7pPr marL="2983438" indent="-229494"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7pPr>
            <a:lvl8pPr marL="3442426" indent="-229494"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8pPr>
            <a:lvl9pPr marL="3901418" indent="-229494" eaLnBrk="0" fontAlgn="base" hangingPunct="0">
              <a:spcBef>
                <a:spcPct val="0"/>
              </a:spcBef>
              <a:spcAft>
                <a:spcPct val="0"/>
              </a:spcAft>
              <a:defRPr kumimoji="1" sz="2400">
                <a:solidFill>
                  <a:schemeClr val="tx1"/>
                </a:solidFill>
                <a:latin typeface="Times New Roman" panose="02020603050405020304" pitchFamily="18" charset="0"/>
                <a:ea typeface="ＭＳ Ｐゴシック" panose="020B0600070205080204" pitchFamily="50" charset="-128"/>
              </a:defRPr>
            </a:lvl9pPr>
          </a:lstStyle>
          <a:p>
            <a:fld id="{2B680A13-ECAE-45F2-A1E9-FF85BCB7439C}" type="slidenum">
              <a:rPr lang="ja-JP" altLang="en-US" sz="1200"/>
              <a:pPr/>
              <a:t>3</a:t>
            </a:fld>
            <a:endParaRPr lang="ja-JP" altLang="en-US" sz="1200"/>
          </a:p>
        </p:txBody>
      </p:sp>
    </p:spTree>
    <p:extLst>
      <p:ext uri="{BB962C8B-B14F-4D97-AF65-F5344CB8AC3E}">
        <p14:creationId xmlns:p14="http://schemas.microsoft.com/office/powerpoint/2010/main" val="4035948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BAB29-1C7E-A3D5-AA93-E5531E2B88C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601D38B-E18E-124D-938B-BE287D32B68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1E65697-9F72-CEAA-76B7-01E01A6C4F94}"/>
              </a:ext>
            </a:extLst>
          </p:cNvPr>
          <p:cNvSpPr>
            <a:spLocks noGrp="1"/>
          </p:cNvSpPr>
          <p:nvPr>
            <p:ph type="body" idx="1"/>
          </p:nvPr>
        </p:nvSpPr>
        <p:spPr/>
        <p:txBody>
          <a:bodyPr/>
          <a:lstStyle/>
          <a:p>
            <a:endParaRPr kumimoji="1" lang="ja-JP" altLang="en-US" dirty="0"/>
          </a:p>
        </p:txBody>
      </p:sp>
      <p:sp>
        <p:nvSpPr>
          <p:cNvPr id="4" name="ヘッダー プレースホルダー 3">
            <a:extLst>
              <a:ext uri="{FF2B5EF4-FFF2-40B4-BE49-F238E27FC236}">
                <a16:creationId xmlns:a16="http://schemas.microsoft.com/office/drawing/2014/main" id="{6105211B-355B-992B-53AF-92E6C52F63A1}"/>
              </a:ext>
            </a:extLst>
          </p:cNvPr>
          <p:cNvSpPr>
            <a:spLocks noGrp="1"/>
          </p:cNvSpPr>
          <p:nvPr>
            <p:ph type="hdr" sz="quarter"/>
          </p:nvPr>
        </p:nvSpPr>
        <p:spPr/>
        <p:txBody>
          <a:bodyPr/>
          <a:lstStyle/>
          <a:p>
            <a:pPr>
              <a:defRPr/>
            </a:pPr>
            <a:endParaRPr lang="en-US" altLang="ja-JP"/>
          </a:p>
        </p:txBody>
      </p:sp>
      <p:sp>
        <p:nvSpPr>
          <p:cNvPr id="5" name="スライド番号プレースホルダー 4">
            <a:extLst>
              <a:ext uri="{FF2B5EF4-FFF2-40B4-BE49-F238E27FC236}">
                <a16:creationId xmlns:a16="http://schemas.microsoft.com/office/drawing/2014/main" id="{7F81C272-0D89-8587-CB2E-63B6D0268B14}"/>
              </a:ext>
            </a:extLst>
          </p:cNvPr>
          <p:cNvSpPr>
            <a:spLocks noGrp="1"/>
          </p:cNvSpPr>
          <p:nvPr>
            <p:ph type="sldNum" sz="quarter" idx="5"/>
          </p:nvPr>
        </p:nvSpPr>
        <p:spPr/>
        <p:txBody>
          <a:bodyPr/>
          <a:lstStyle/>
          <a:p>
            <a:pPr>
              <a:defRPr/>
            </a:pPr>
            <a:fld id="{0CBFB4C1-56D3-4A53-B7EF-E39B94E8E30F}" type="slidenum">
              <a:rPr lang="en-US" altLang="ja-JP" smtClean="0"/>
              <a:pPr>
                <a:defRPr/>
              </a:pPr>
              <a:t>14</a:t>
            </a:fld>
            <a:endParaRPr lang="en-US" altLang="ja-JP"/>
          </a:p>
        </p:txBody>
      </p:sp>
    </p:spTree>
    <p:extLst>
      <p:ext uri="{BB962C8B-B14F-4D97-AF65-F5344CB8AC3E}">
        <p14:creationId xmlns:p14="http://schemas.microsoft.com/office/powerpoint/2010/main" val="2206674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6"/>
            <a:ext cx="84201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a:extLst>
              <a:ext uri="{FF2B5EF4-FFF2-40B4-BE49-F238E27FC236}">
                <a16:creationId xmlns:a16="http://schemas.microsoft.com/office/drawing/2014/main" id="{7F85F294-6474-4523-A512-7E861B84CEE1}"/>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28EE7AB9-E863-4C25-861F-C1F40E34B225}"/>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8856E482-6A60-4CE9-AC20-550C76992BA9}"/>
              </a:ext>
            </a:extLst>
          </p:cNvPr>
          <p:cNvSpPr>
            <a:spLocks noGrp="1"/>
          </p:cNvSpPr>
          <p:nvPr>
            <p:ph type="sldNum" sz="quarter" idx="12"/>
          </p:nvPr>
        </p:nvSpPr>
        <p:spPr/>
        <p:txBody>
          <a:bodyPr/>
          <a:lstStyle>
            <a:lvl1pPr>
              <a:defRPr/>
            </a:lvl1pPr>
          </a:lstStyle>
          <a:p>
            <a:pPr>
              <a:defRPr/>
            </a:pPr>
            <a:fld id="{0B7DE285-51E7-4CBD-9899-28EE686DA19E}" type="slidenum">
              <a:rPr lang="en-US" altLang="ja-JP"/>
              <a:pPr>
                <a:defRPr/>
              </a:pPr>
              <a:t>‹#›</a:t>
            </a:fld>
            <a:endParaRPr lang="en-US" altLang="ja-JP"/>
          </a:p>
        </p:txBody>
      </p:sp>
    </p:spTree>
    <p:extLst>
      <p:ext uri="{BB962C8B-B14F-4D97-AF65-F5344CB8AC3E}">
        <p14:creationId xmlns:p14="http://schemas.microsoft.com/office/powerpoint/2010/main" val="307128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2E5B1759-6E3A-4AE9-9CEF-CD1AA364135F}"/>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B168FDE1-1A4F-4D19-9934-8E6BCF1C1BDD}"/>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2890A4A7-9AF9-4D97-BA23-8959BF685C8F}"/>
              </a:ext>
            </a:extLst>
          </p:cNvPr>
          <p:cNvSpPr>
            <a:spLocks noGrp="1"/>
          </p:cNvSpPr>
          <p:nvPr>
            <p:ph type="sldNum" sz="quarter" idx="12"/>
          </p:nvPr>
        </p:nvSpPr>
        <p:spPr/>
        <p:txBody>
          <a:bodyPr/>
          <a:lstStyle>
            <a:lvl1pPr>
              <a:defRPr/>
            </a:lvl1pPr>
          </a:lstStyle>
          <a:p>
            <a:pPr>
              <a:defRPr/>
            </a:pPr>
            <a:fld id="{847DD25B-F73E-413E-A750-0DCE1A8217F5}" type="slidenum">
              <a:rPr lang="en-US" altLang="ja-JP"/>
              <a:pPr>
                <a:defRPr/>
              </a:pPr>
              <a:t>‹#›</a:t>
            </a:fld>
            <a:endParaRPr lang="en-US" altLang="ja-JP"/>
          </a:p>
        </p:txBody>
      </p:sp>
    </p:spTree>
    <p:extLst>
      <p:ext uri="{BB962C8B-B14F-4D97-AF65-F5344CB8AC3E}">
        <p14:creationId xmlns:p14="http://schemas.microsoft.com/office/powerpoint/2010/main" val="2987606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506" y="4406901"/>
            <a:ext cx="84201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9809E169-71D0-477E-95B0-8949D62DBDAF}"/>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E389022B-3A61-46F7-9C95-5509E00BEF83}"/>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3026D285-BB9A-420D-AD63-9BA493E079AC}"/>
              </a:ext>
            </a:extLst>
          </p:cNvPr>
          <p:cNvSpPr>
            <a:spLocks noGrp="1"/>
          </p:cNvSpPr>
          <p:nvPr>
            <p:ph type="sldNum" sz="quarter" idx="12"/>
          </p:nvPr>
        </p:nvSpPr>
        <p:spPr/>
        <p:txBody>
          <a:bodyPr/>
          <a:lstStyle>
            <a:lvl1pPr>
              <a:defRPr/>
            </a:lvl1pPr>
          </a:lstStyle>
          <a:p>
            <a:pPr>
              <a:defRPr/>
            </a:pPr>
            <a:fld id="{000DCEC9-DCAF-4DAA-885E-A45149A57AB6}" type="slidenum">
              <a:rPr lang="en-US" altLang="ja-JP"/>
              <a:pPr>
                <a:defRPr/>
              </a:pPr>
              <a:t>‹#›</a:t>
            </a:fld>
            <a:endParaRPr lang="en-US" altLang="ja-JP"/>
          </a:p>
        </p:txBody>
      </p:sp>
    </p:spTree>
    <p:extLst>
      <p:ext uri="{BB962C8B-B14F-4D97-AF65-F5344CB8AC3E}">
        <p14:creationId xmlns:p14="http://schemas.microsoft.com/office/powerpoint/2010/main" val="27026052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4D31A5B0-C6E5-4A7E-893A-BA594B561A63}"/>
              </a:ext>
            </a:extLst>
          </p:cNvPr>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a:extLst>
              <a:ext uri="{FF2B5EF4-FFF2-40B4-BE49-F238E27FC236}">
                <a16:creationId xmlns:a16="http://schemas.microsoft.com/office/drawing/2014/main" id="{7A2593D3-A5AE-4B10-922A-96DE4E46C8A5}"/>
              </a:ext>
            </a:extLst>
          </p:cNvPr>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a:extLst>
              <a:ext uri="{FF2B5EF4-FFF2-40B4-BE49-F238E27FC236}">
                <a16:creationId xmlns:a16="http://schemas.microsoft.com/office/drawing/2014/main" id="{5087482C-62FE-454A-9ADE-72F9B6E59F3C}"/>
              </a:ext>
            </a:extLst>
          </p:cNvPr>
          <p:cNvSpPr>
            <a:spLocks noGrp="1"/>
          </p:cNvSpPr>
          <p:nvPr>
            <p:ph type="sldNum" sz="quarter" idx="12"/>
          </p:nvPr>
        </p:nvSpPr>
        <p:spPr/>
        <p:txBody>
          <a:bodyPr/>
          <a:lstStyle>
            <a:lvl1pPr>
              <a:defRPr/>
            </a:lvl1pPr>
          </a:lstStyle>
          <a:p>
            <a:pPr>
              <a:defRPr/>
            </a:pPr>
            <a:fld id="{681057C6-65DC-401B-9403-A8DABB04AE46}" type="slidenum">
              <a:rPr lang="en-US" altLang="ja-JP"/>
              <a:pPr>
                <a:defRPr/>
              </a:pPr>
              <a:t>‹#›</a:t>
            </a:fld>
            <a:endParaRPr lang="en-US" altLang="ja-JP"/>
          </a:p>
        </p:txBody>
      </p:sp>
    </p:spTree>
    <p:extLst>
      <p:ext uri="{BB962C8B-B14F-4D97-AF65-F5344CB8AC3E}">
        <p14:creationId xmlns:p14="http://schemas.microsoft.com/office/powerpoint/2010/main" val="503316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865BBB4E-8A43-41A3-AC9D-587CA5B476EF}"/>
              </a:ext>
            </a:extLst>
          </p:cNvPr>
          <p:cNvSpPr>
            <a:spLocks noGrp="1"/>
          </p:cNvSpPr>
          <p:nvPr>
            <p:ph type="dt" sz="half" idx="10"/>
          </p:nvPr>
        </p:nvSpPr>
        <p:spPr/>
        <p:txBody>
          <a:bodyPr/>
          <a:lstStyle>
            <a:lvl1pPr>
              <a:defRPr/>
            </a:lvl1pPr>
          </a:lstStyle>
          <a:p>
            <a:pPr>
              <a:defRPr/>
            </a:pPr>
            <a:endParaRPr lang="en-US" altLang="ja-JP"/>
          </a:p>
        </p:txBody>
      </p:sp>
      <p:sp>
        <p:nvSpPr>
          <p:cNvPr id="8" name="フッター プレースホルダー 4">
            <a:extLst>
              <a:ext uri="{FF2B5EF4-FFF2-40B4-BE49-F238E27FC236}">
                <a16:creationId xmlns:a16="http://schemas.microsoft.com/office/drawing/2014/main" id="{8B67EB39-1F03-4792-9881-E60D9B02EAD9}"/>
              </a:ext>
            </a:extLst>
          </p:cNvPr>
          <p:cNvSpPr>
            <a:spLocks noGrp="1"/>
          </p:cNvSpPr>
          <p:nvPr>
            <p:ph type="ftr" sz="quarter" idx="11"/>
          </p:nvPr>
        </p:nvSpPr>
        <p:spPr/>
        <p:txBody>
          <a:bodyPr/>
          <a:lstStyle>
            <a:lvl1pPr>
              <a:defRPr/>
            </a:lvl1pPr>
          </a:lstStyle>
          <a:p>
            <a:pPr>
              <a:defRPr/>
            </a:pPr>
            <a:endParaRPr lang="en-US" altLang="ja-JP"/>
          </a:p>
        </p:txBody>
      </p:sp>
      <p:sp>
        <p:nvSpPr>
          <p:cNvPr id="9" name="スライド番号プレースホルダー 5">
            <a:extLst>
              <a:ext uri="{FF2B5EF4-FFF2-40B4-BE49-F238E27FC236}">
                <a16:creationId xmlns:a16="http://schemas.microsoft.com/office/drawing/2014/main" id="{EC3C51E6-58EE-43EA-BE99-1B26A6A2E021}"/>
              </a:ext>
            </a:extLst>
          </p:cNvPr>
          <p:cNvSpPr>
            <a:spLocks noGrp="1"/>
          </p:cNvSpPr>
          <p:nvPr>
            <p:ph type="sldNum" sz="quarter" idx="12"/>
          </p:nvPr>
        </p:nvSpPr>
        <p:spPr/>
        <p:txBody>
          <a:bodyPr/>
          <a:lstStyle>
            <a:lvl1pPr>
              <a:defRPr/>
            </a:lvl1pPr>
          </a:lstStyle>
          <a:p>
            <a:pPr>
              <a:defRPr/>
            </a:pPr>
            <a:fld id="{3FA0FB2C-1BF2-4298-BC23-989C069B0DC3}" type="slidenum">
              <a:rPr lang="en-US" altLang="ja-JP"/>
              <a:pPr>
                <a:defRPr/>
              </a:pPr>
              <a:t>‹#›</a:t>
            </a:fld>
            <a:endParaRPr lang="en-US" altLang="ja-JP"/>
          </a:p>
        </p:txBody>
      </p:sp>
    </p:spTree>
    <p:extLst>
      <p:ext uri="{BB962C8B-B14F-4D97-AF65-F5344CB8AC3E}">
        <p14:creationId xmlns:p14="http://schemas.microsoft.com/office/powerpoint/2010/main" val="2814753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72423A9F-D206-4B60-9340-D8F705944EED}"/>
              </a:ext>
            </a:extLst>
          </p:cNvPr>
          <p:cNvSpPr>
            <a:spLocks noGrp="1"/>
          </p:cNvSpPr>
          <p:nvPr>
            <p:ph type="dt" sz="half" idx="10"/>
          </p:nvPr>
        </p:nvSpPr>
        <p:spPr/>
        <p:txBody>
          <a:bodyPr/>
          <a:lstStyle>
            <a:lvl1pPr>
              <a:defRPr/>
            </a:lvl1pPr>
          </a:lstStyle>
          <a:p>
            <a:pPr>
              <a:defRPr/>
            </a:pPr>
            <a:endParaRPr lang="en-US" altLang="ja-JP"/>
          </a:p>
        </p:txBody>
      </p:sp>
      <p:sp>
        <p:nvSpPr>
          <p:cNvPr id="4" name="フッター プレースホルダー 4">
            <a:extLst>
              <a:ext uri="{FF2B5EF4-FFF2-40B4-BE49-F238E27FC236}">
                <a16:creationId xmlns:a16="http://schemas.microsoft.com/office/drawing/2014/main" id="{A238D59C-669F-4685-AA6C-4A237F1EAF77}"/>
              </a:ext>
            </a:extLst>
          </p:cNvPr>
          <p:cNvSpPr>
            <a:spLocks noGrp="1"/>
          </p:cNvSpPr>
          <p:nvPr>
            <p:ph type="ftr" sz="quarter" idx="11"/>
          </p:nvPr>
        </p:nvSpPr>
        <p:spPr/>
        <p:txBody>
          <a:bodyPr/>
          <a:lstStyle>
            <a:lvl1pPr>
              <a:defRPr/>
            </a:lvl1pPr>
          </a:lstStyle>
          <a:p>
            <a:pPr>
              <a:defRPr/>
            </a:pPr>
            <a:endParaRPr lang="en-US" altLang="ja-JP"/>
          </a:p>
        </p:txBody>
      </p:sp>
      <p:sp>
        <p:nvSpPr>
          <p:cNvPr id="5" name="スライド番号プレースホルダー 5">
            <a:extLst>
              <a:ext uri="{FF2B5EF4-FFF2-40B4-BE49-F238E27FC236}">
                <a16:creationId xmlns:a16="http://schemas.microsoft.com/office/drawing/2014/main" id="{496F9D29-89BF-4FAC-81FE-368FADCBF78A}"/>
              </a:ext>
            </a:extLst>
          </p:cNvPr>
          <p:cNvSpPr>
            <a:spLocks noGrp="1"/>
          </p:cNvSpPr>
          <p:nvPr>
            <p:ph type="sldNum" sz="quarter" idx="12"/>
          </p:nvPr>
        </p:nvSpPr>
        <p:spPr/>
        <p:txBody>
          <a:bodyPr/>
          <a:lstStyle>
            <a:lvl1pPr>
              <a:defRPr/>
            </a:lvl1pPr>
          </a:lstStyle>
          <a:p>
            <a:pPr>
              <a:defRPr/>
            </a:pPr>
            <a:fld id="{D2550413-8F85-400F-9535-C8543B69BBEF}" type="slidenum">
              <a:rPr lang="en-US" altLang="ja-JP"/>
              <a:pPr>
                <a:defRPr/>
              </a:pPr>
              <a:t>‹#›</a:t>
            </a:fld>
            <a:endParaRPr lang="en-US" altLang="ja-JP"/>
          </a:p>
        </p:txBody>
      </p:sp>
    </p:spTree>
    <p:extLst>
      <p:ext uri="{BB962C8B-B14F-4D97-AF65-F5344CB8AC3E}">
        <p14:creationId xmlns:p14="http://schemas.microsoft.com/office/powerpoint/2010/main" val="1539080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0F9AA310-FE59-4376-902A-9D3ABDF1866B}"/>
              </a:ext>
            </a:extLst>
          </p:cNvPr>
          <p:cNvSpPr>
            <a:spLocks noGrp="1"/>
          </p:cNvSpPr>
          <p:nvPr>
            <p:ph type="dt" sz="half" idx="10"/>
          </p:nvPr>
        </p:nvSpPr>
        <p:spPr/>
        <p:txBody>
          <a:bodyPr/>
          <a:lstStyle>
            <a:lvl1pPr>
              <a:defRPr/>
            </a:lvl1pPr>
          </a:lstStyle>
          <a:p>
            <a:pPr>
              <a:defRPr/>
            </a:pPr>
            <a:endParaRPr lang="en-US" altLang="ja-JP"/>
          </a:p>
        </p:txBody>
      </p:sp>
      <p:sp>
        <p:nvSpPr>
          <p:cNvPr id="3" name="フッター プレースホルダー 4">
            <a:extLst>
              <a:ext uri="{FF2B5EF4-FFF2-40B4-BE49-F238E27FC236}">
                <a16:creationId xmlns:a16="http://schemas.microsoft.com/office/drawing/2014/main" id="{54E1CAC1-EDFF-41A9-A815-F33F5649386D}"/>
              </a:ext>
            </a:extLst>
          </p:cNvPr>
          <p:cNvSpPr>
            <a:spLocks noGrp="1"/>
          </p:cNvSpPr>
          <p:nvPr>
            <p:ph type="ftr" sz="quarter" idx="11"/>
          </p:nvPr>
        </p:nvSpPr>
        <p:spPr/>
        <p:txBody>
          <a:bodyPr/>
          <a:lstStyle>
            <a:lvl1pPr>
              <a:defRPr/>
            </a:lvl1pPr>
          </a:lstStyle>
          <a:p>
            <a:pPr>
              <a:defRPr/>
            </a:pPr>
            <a:endParaRPr lang="en-US" altLang="ja-JP"/>
          </a:p>
        </p:txBody>
      </p:sp>
      <p:sp>
        <p:nvSpPr>
          <p:cNvPr id="4" name="スライド番号プレースホルダー 5">
            <a:extLst>
              <a:ext uri="{FF2B5EF4-FFF2-40B4-BE49-F238E27FC236}">
                <a16:creationId xmlns:a16="http://schemas.microsoft.com/office/drawing/2014/main" id="{FDEE6522-F0E8-432F-B52A-BF5144EA8F32}"/>
              </a:ext>
            </a:extLst>
          </p:cNvPr>
          <p:cNvSpPr>
            <a:spLocks noGrp="1"/>
          </p:cNvSpPr>
          <p:nvPr>
            <p:ph type="sldNum" sz="quarter" idx="12"/>
          </p:nvPr>
        </p:nvSpPr>
        <p:spPr/>
        <p:txBody>
          <a:bodyPr/>
          <a:lstStyle>
            <a:lvl1pPr>
              <a:defRPr/>
            </a:lvl1pPr>
          </a:lstStyle>
          <a:p>
            <a:pPr>
              <a:defRPr/>
            </a:pPr>
            <a:fld id="{631E228E-0DB9-4D2C-A71F-0EB2B39E79A5}" type="slidenum">
              <a:rPr lang="en-US" altLang="ja-JP"/>
              <a:pPr>
                <a:defRPr/>
              </a:pPr>
              <a:t>‹#›</a:t>
            </a:fld>
            <a:endParaRPr lang="en-US" altLang="ja-JP"/>
          </a:p>
        </p:txBody>
      </p:sp>
    </p:spTree>
    <p:extLst>
      <p:ext uri="{BB962C8B-B14F-4D97-AF65-F5344CB8AC3E}">
        <p14:creationId xmlns:p14="http://schemas.microsoft.com/office/powerpoint/2010/main" val="4118995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006"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C7FFBF21-4F44-45DA-A0FC-136E67C1E389}"/>
              </a:ext>
            </a:extLst>
          </p:cNvPr>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a:extLst>
              <a:ext uri="{FF2B5EF4-FFF2-40B4-BE49-F238E27FC236}">
                <a16:creationId xmlns:a16="http://schemas.microsoft.com/office/drawing/2014/main" id="{910C2FDC-94E3-47A1-AFD0-6385464BAD21}"/>
              </a:ext>
            </a:extLst>
          </p:cNvPr>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a:extLst>
              <a:ext uri="{FF2B5EF4-FFF2-40B4-BE49-F238E27FC236}">
                <a16:creationId xmlns:a16="http://schemas.microsoft.com/office/drawing/2014/main" id="{809DDD20-6134-4148-9B1D-826FFA66743E}"/>
              </a:ext>
            </a:extLst>
          </p:cNvPr>
          <p:cNvSpPr>
            <a:spLocks noGrp="1"/>
          </p:cNvSpPr>
          <p:nvPr>
            <p:ph type="sldNum" sz="quarter" idx="12"/>
          </p:nvPr>
        </p:nvSpPr>
        <p:spPr/>
        <p:txBody>
          <a:bodyPr/>
          <a:lstStyle>
            <a:lvl1pPr>
              <a:defRPr/>
            </a:lvl1pPr>
          </a:lstStyle>
          <a:p>
            <a:pPr>
              <a:defRPr/>
            </a:pPr>
            <a:fld id="{0AA9C71B-DAB7-4F83-B40C-7C1178B74C01}" type="slidenum">
              <a:rPr lang="en-US" altLang="ja-JP"/>
              <a:pPr>
                <a:defRPr/>
              </a:pPr>
              <a:t>‹#›</a:t>
            </a:fld>
            <a:endParaRPr lang="en-US" altLang="ja-JP"/>
          </a:p>
        </p:txBody>
      </p:sp>
    </p:spTree>
    <p:extLst>
      <p:ext uri="{BB962C8B-B14F-4D97-AF65-F5344CB8AC3E}">
        <p14:creationId xmlns:p14="http://schemas.microsoft.com/office/powerpoint/2010/main" val="3202507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645" y="4800600"/>
            <a:ext cx="59436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941645" y="612775"/>
            <a:ext cx="59436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AFB4A989-8A7F-4F15-A1A7-9AFACA84B483}"/>
              </a:ext>
            </a:extLst>
          </p:cNvPr>
          <p:cNvSpPr>
            <a:spLocks noGrp="1"/>
          </p:cNvSpPr>
          <p:nvPr>
            <p:ph type="dt" sz="half" idx="10"/>
          </p:nvPr>
        </p:nvSpPr>
        <p:spPr/>
        <p:txBody>
          <a:bodyPr/>
          <a:lstStyle>
            <a:lvl1pPr>
              <a:defRPr/>
            </a:lvl1pPr>
          </a:lstStyle>
          <a:p>
            <a:pPr>
              <a:defRPr/>
            </a:pPr>
            <a:endParaRPr lang="en-US" altLang="ja-JP"/>
          </a:p>
        </p:txBody>
      </p:sp>
      <p:sp>
        <p:nvSpPr>
          <p:cNvPr id="6" name="フッター プレースホルダー 4">
            <a:extLst>
              <a:ext uri="{FF2B5EF4-FFF2-40B4-BE49-F238E27FC236}">
                <a16:creationId xmlns:a16="http://schemas.microsoft.com/office/drawing/2014/main" id="{B2BFFF75-C8E9-48B6-8500-AFD47BD0C066}"/>
              </a:ext>
            </a:extLst>
          </p:cNvPr>
          <p:cNvSpPr>
            <a:spLocks noGrp="1"/>
          </p:cNvSpPr>
          <p:nvPr>
            <p:ph type="ftr" sz="quarter" idx="11"/>
          </p:nvPr>
        </p:nvSpPr>
        <p:spPr/>
        <p:txBody>
          <a:bodyPr/>
          <a:lstStyle>
            <a:lvl1pPr>
              <a:defRPr/>
            </a:lvl1pPr>
          </a:lstStyle>
          <a:p>
            <a:pPr>
              <a:defRPr/>
            </a:pPr>
            <a:endParaRPr lang="en-US" altLang="ja-JP"/>
          </a:p>
        </p:txBody>
      </p:sp>
      <p:sp>
        <p:nvSpPr>
          <p:cNvPr id="7" name="スライド番号プレースホルダー 5">
            <a:extLst>
              <a:ext uri="{FF2B5EF4-FFF2-40B4-BE49-F238E27FC236}">
                <a16:creationId xmlns:a16="http://schemas.microsoft.com/office/drawing/2014/main" id="{4400D142-3ED7-4489-8D11-79A54706484A}"/>
              </a:ext>
            </a:extLst>
          </p:cNvPr>
          <p:cNvSpPr>
            <a:spLocks noGrp="1"/>
          </p:cNvSpPr>
          <p:nvPr>
            <p:ph type="sldNum" sz="quarter" idx="12"/>
          </p:nvPr>
        </p:nvSpPr>
        <p:spPr/>
        <p:txBody>
          <a:bodyPr/>
          <a:lstStyle>
            <a:lvl1pPr>
              <a:defRPr/>
            </a:lvl1pPr>
          </a:lstStyle>
          <a:p>
            <a:pPr>
              <a:defRPr/>
            </a:pPr>
            <a:fld id="{96A9DFBA-5BBB-4F64-BE70-839829CFE612}" type="slidenum">
              <a:rPr lang="en-US" altLang="ja-JP"/>
              <a:pPr>
                <a:defRPr/>
              </a:pPr>
              <a:t>‹#›</a:t>
            </a:fld>
            <a:endParaRPr lang="en-US" altLang="ja-JP"/>
          </a:p>
        </p:txBody>
      </p:sp>
    </p:spTree>
    <p:extLst>
      <p:ext uri="{BB962C8B-B14F-4D97-AF65-F5344CB8AC3E}">
        <p14:creationId xmlns:p14="http://schemas.microsoft.com/office/powerpoint/2010/main" val="2705658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7A6CE286-F912-43EC-AE25-1DC40C8C627C}"/>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316E23F0-F082-43C3-BD04-58156CEE31D9}"/>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58B7BCCC-A5C6-41DB-AA6B-544684AEC894}"/>
              </a:ext>
            </a:extLst>
          </p:cNvPr>
          <p:cNvSpPr>
            <a:spLocks noGrp="1"/>
          </p:cNvSpPr>
          <p:nvPr>
            <p:ph type="sldNum" sz="quarter" idx="12"/>
          </p:nvPr>
        </p:nvSpPr>
        <p:spPr/>
        <p:txBody>
          <a:bodyPr/>
          <a:lstStyle>
            <a:lvl1pPr>
              <a:defRPr/>
            </a:lvl1pPr>
          </a:lstStyle>
          <a:p>
            <a:pPr>
              <a:defRPr/>
            </a:pPr>
            <a:fld id="{D3D8DA8E-75F7-4F95-9871-8617ECAFF061}" type="slidenum">
              <a:rPr lang="en-US" altLang="ja-JP"/>
              <a:pPr>
                <a:defRPr/>
              </a:pPr>
              <a:t>‹#›</a:t>
            </a:fld>
            <a:endParaRPr lang="en-US" altLang="ja-JP"/>
          </a:p>
        </p:txBody>
      </p:sp>
    </p:spTree>
    <p:extLst>
      <p:ext uri="{BB962C8B-B14F-4D97-AF65-F5344CB8AC3E}">
        <p14:creationId xmlns:p14="http://schemas.microsoft.com/office/powerpoint/2010/main" val="3014559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9"/>
            <a:ext cx="222885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95300" y="274639"/>
            <a:ext cx="652145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BA565A7A-CA4C-41E4-A49F-E7201475A42D}"/>
              </a:ext>
            </a:extLst>
          </p:cNvPr>
          <p:cNvSpPr>
            <a:spLocks noGrp="1"/>
          </p:cNvSpPr>
          <p:nvPr>
            <p:ph type="dt" sz="half" idx="10"/>
          </p:nvPr>
        </p:nvSpPr>
        <p:spPr/>
        <p:txBody>
          <a:bodyPr/>
          <a:lstStyle>
            <a:lvl1pPr>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C02BAF5A-ACD7-4F97-946B-9D35422143C3}"/>
              </a:ext>
            </a:extLst>
          </p:cNvPr>
          <p:cNvSpPr>
            <a:spLocks noGrp="1"/>
          </p:cNvSpPr>
          <p:nvPr>
            <p:ph type="ftr" sz="quarter" idx="11"/>
          </p:nvPr>
        </p:nvSpPr>
        <p:spPr/>
        <p:txBody>
          <a:bodyPr/>
          <a:lstStyle>
            <a:lvl1pPr>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A7AC8442-9D0F-4FDF-93AD-9834424EA9B2}"/>
              </a:ext>
            </a:extLst>
          </p:cNvPr>
          <p:cNvSpPr>
            <a:spLocks noGrp="1"/>
          </p:cNvSpPr>
          <p:nvPr>
            <p:ph type="sldNum" sz="quarter" idx="12"/>
          </p:nvPr>
        </p:nvSpPr>
        <p:spPr/>
        <p:txBody>
          <a:bodyPr/>
          <a:lstStyle>
            <a:lvl1pPr>
              <a:defRPr/>
            </a:lvl1pPr>
          </a:lstStyle>
          <a:p>
            <a:pPr>
              <a:defRPr/>
            </a:pPr>
            <a:fld id="{891557DC-EFBA-4EF2-8300-5327270FDCB7}" type="slidenum">
              <a:rPr lang="en-US" altLang="ja-JP"/>
              <a:pPr>
                <a:defRPr/>
              </a:pPr>
              <a:t>‹#›</a:t>
            </a:fld>
            <a:endParaRPr lang="en-US" altLang="ja-JP"/>
          </a:p>
        </p:txBody>
      </p:sp>
    </p:spTree>
    <p:extLst>
      <p:ext uri="{BB962C8B-B14F-4D97-AF65-F5344CB8AC3E}">
        <p14:creationId xmlns:p14="http://schemas.microsoft.com/office/powerpoint/2010/main" val="1600742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DD040852-228C-4A79-B512-63A7EB36560E}"/>
              </a:ext>
            </a:extLst>
          </p:cNvPr>
          <p:cNvSpPr>
            <a:spLocks noGrp="1"/>
          </p:cNvSpPr>
          <p:nvPr>
            <p:ph type="title"/>
          </p:nvPr>
        </p:nvSpPr>
        <p:spPr bwMode="auto">
          <a:xfrm>
            <a:off x="495300" y="274638"/>
            <a:ext cx="8915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7CAB2CEF-47EC-4494-8F1E-4C401B6DE9F0}"/>
              </a:ext>
            </a:extLst>
          </p:cNvPr>
          <p:cNvSpPr>
            <a:spLocks noGrp="1"/>
          </p:cNvSpPr>
          <p:nvPr>
            <p:ph type="body" idx="1"/>
          </p:nvPr>
        </p:nvSpPr>
        <p:spPr bwMode="auto">
          <a:xfrm>
            <a:off x="495300" y="1600201"/>
            <a:ext cx="89154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1ACEF89A-71FA-40A2-A344-28EC7C0C9B77}"/>
              </a:ext>
            </a:extLst>
          </p:cNvPr>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eaLnBrk="1" hangingPunct="1">
              <a:defRPr sz="1200">
                <a:solidFill>
                  <a:schemeClr val="tx1">
                    <a:tint val="75000"/>
                  </a:schemeClr>
                </a:solidFill>
              </a:defRPr>
            </a:lvl1pPr>
          </a:lstStyle>
          <a:p>
            <a:pPr>
              <a:defRPr/>
            </a:pPr>
            <a:endParaRPr lang="en-US" altLang="ja-JP"/>
          </a:p>
        </p:txBody>
      </p:sp>
      <p:sp>
        <p:nvSpPr>
          <p:cNvPr id="5" name="フッター プレースホルダー 4">
            <a:extLst>
              <a:ext uri="{FF2B5EF4-FFF2-40B4-BE49-F238E27FC236}">
                <a16:creationId xmlns:a16="http://schemas.microsoft.com/office/drawing/2014/main" id="{7B69693F-C5A5-430F-94D5-C48C159EFEA0}"/>
              </a:ext>
            </a:extLst>
          </p:cNvPr>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eaLnBrk="1" hangingPunct="1">
              <a:defRPr sz="1200">
                <a:solidFill>
                  <a:schemeClr val="tx1">
                    <a:tint val="75000"/>
                  </a:schemeClr>
                </a:solidFill>
              </a:defRPr>
            </a:lvl1pPr>
          </a:lstStyle>
          <a:p>
            <a:pPr>
              <a:defRPr/>
            </a:pPr>
            <a:endParaRPr lang="en-US" altLang="ja-JP"/>
          </a:p>
        </p:txBody>
      </p:sp>
      <p:sp>
        <p:nvSpPr>
          <p:cNvPr id="6" name="スライド番号プレースホルダー 5">
            <a:extLst>
              <a:ext uri="{FF2B5EF4-FFF2-40B4-BE49-F238E27FC236}">
                <a16:creationId xmlns:a16="http://schemas.microsoft.com/office/drawing/2014/main" id="{46DFDC2E-BB83-41A5-9E48-B7ACF9A69C8B}"/>
              </a:ext>
            </a:extLst>
          </p:cNvPr>
          <p:cNvSpPr>
            <a:spLocks noGrp="1"/>
          </p:cNvSpPr>
          <p:nvPr>
            <p:ph type="sldNum" sz="quarter" idx="4"/>
          </p:nvPr>
        </p:nvSpPr>
        <p:spPr>
          <a:xfrm>
            <a:off x="7099300" y="6356351"/>
            <a:ext cx="2311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AC354454-BD50-4B73-9356-ECCDD5083092}" type="slidenum">
              <a:rPr lang="en-US" altLang="ja-JP"/>
              <a:pPr>
                <a:defRPr/>
              </a:pPr>
              <a:t>‹#›</a:t>
            </a:fld>
            <a:endParaRPr lang="en-US" altLang="ja-JP"/>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chart" Target="../charts/chart1.xml"/><Relationship Id="rId7" Type="http://schemas.openxmlformats.org/officeDocument/2006/relationships/image" Target="../media/image9.png"/><Relationship Id="rId2" Type="http://schemas.openxmlformats.org/officeDocument/2006/relationships/image" Target="../media/image6.emf"/><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chart" Target="../charts/chart2.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13" Type="http://schemas.openxmlformats.org/officeDocument/2006/relationships/image" Target="../media/image12.png"/><Relationship Id="rId3" Type="http://schemas.openxmlformats.org/officeDocument/2006/relationships/image" Target="../media/image17.png"/><Relationship Id="rId12" Type="http://schemas.openxmlformats.org/officeDocument/2006/relationships/image" Target="../media/image180.png"/><Relationship Id="rId2" Type="http://schemas.openxmlformats.org/officeDocument/2006/relationships/image" Target="../media/image11.png"/><Relationship Id="rId1" Type="http://schemas.openxmlformats.org/officeDocument/2006/relationships/slideLayout" Target="../slideLayouts/slideLayout7.xml"/><Relationship Id="rId11" Type="http://schemas.openxmlformats.org/officeDocument/2006/relationships/image" Target="../media/image179.png"/><Relationship Id="rId10" Type="http://schemas.openxmlformats.org/officeDocument/2006/relationships/image" Target="../media/image165.png"/><Relationship Id="rId4" Type="http://schemas.openxmlformats.org/officeDocument/2006/relationships/image" Target="../media/image18.pn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47" Type="http://schemas.openxmlformats.org/officeDocument/2006/relationships/image" Target="../media/image48.png"/><Relationship Id="rId50" Type="http://schemas.openxmlformats.org/officeDocument/2006/relationships/image" Target="../media/image34.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49" Type="http://schemas.openxmlformats.org/officeDocument/2006/relationships/image" Target="../media/image33.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 Id="rId48" Type="http://schemas.openxmlformats.org/officeDocument/2006/relationships/image" Target="../media/image32.png"/></Relationships>
</file>

<file path=ppt/slides/_rels/slide8.xml.rels><?xml version="1.0" encoding="UTF-8" standalone="yes"?>
<Relationships xmlns="http://schemas.openxmlformats.org/package/2006/relationships"><Relationship Id="rId39" Type="http://schemas.openxmlformats.org/officeDocument/2006/relationships/image" Target="../media/image841.png"/><Relationship Id="rId3" Type="http://schemas.openxmlformats.org/officeDocument/2006/relationships/image" Target="../media/image15.png"/><Relationship Id="rId21" Type="http://schemas.openxmlformats.org/officeDocument/2006/relationships/image" Target="../media/image163.png"/><Relationship Id="rId34" Type="http://schemas.openxmlformats.org/officeDocument/2006/relationships/image" Target="../media/image46.png"/><Relationship Id="rId42" Type="http://schemas.openxmlformats.org/officeDocument/2006/relationships/image" Target="../media/image50.png"/><Relationship Id="rId47" Type="http://schemas.openxmlformats.org/officeDocument/2006/relationships/image" Target="../media/image55.png"/><Relationship Id="rId7" Type="http://schemas.openxmlformats.org/officeDocument/2006/relationships/image" Target="../media/image35.png"/><Relationship Id="rId25" Type="http://schemas.openxmlformats.org/officeDocument/2006/relationships/image" Target="../media/image40.png"/><Relationship Id="rId33" Type="http://schemas.openxmlformats.org/officeDocument/2006/relationships/image" Target="../media/image45.png"/><Relationship Id="rId38" Type="http://schemas.openxmlformats.org/officeDocument/2006/relationships/image" Target="../media/image1810.png"/><Relationship Id="rId46" Type="http://schemas.openxmlformats.org/officeDocument/2006/relationships/image" Target="../media/image54.png"/><Relationship Id="rId2" Type="http://schemas.openxmlformats.org/officeDocument/2006/relationships/image" Target="../media/image14.png"/><Relationship Id="rId29" Type="http://schemas.openxmlformats.org/officeDocument/2006/relationships/image" Target="../media/image41.png"/><Relationship Id="rId41"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20.png"/><Relationship Id="rId24" Type="http://schemas.openxmlformats.org/officeDocument/2006/relationships/image" Target="../media/image39.png"/><Relationship Id="rId32" Type="http://schemas.openxmlformats.org/officeDocument/2006/relationships/image" Target="../media/image44.png"/><Relationship Id="rId37" Type="http://schemas.openxmlformats.org/officeDocument/2006/relationships/image" Target="../media/image163.png"/><Relationship Id="rId40" Type="http://schemas.openxmlformats.org/officeDocument/2006/relationships/image" Target="../media/image47.png"/><Relationship Id="rId45" Type="http://schemas.openxmlformats.org/officeDocument/2006/relationships/image" Target="../media/image53.png"/><Relationship Id="rId5" Type="http://schemas.openxmlformats.org/officeDocument/2006/relationships/image" Target="../media/image19.png"/><Relationship Id="rId23" Type="http://schemas.openxmlformats.org/officeDocument/2006/relationships/image" Target="../media/image38.png"/><Relationship Id="rId28" Type="http://schemas.openxmlformats.org/officeDocument/2006/relationships/image" Target="../media/image1810.png"/><Relationship Id="rId49" Type="http://schemas.openxmlformats.org/officeDocument/2006/relationships/image" Target="../media/image57.png"/><Relationship Id="rId31" Type="http://schemas.openxmlformats.org/officeDocument/2006/relationships/image" Target="../media/image43.png"/><Relationship Id="rId44" Type="http://schemas.openxmlformats.org/officeDocument/2006/relationships/image" Target="../media/image52.png"/><Relationship Id="rId4" Type="http://schemas.openxmlformats.org/officeDocument/2006/relationships/image" Target="../media/image16.png"/><Relationship Id="rId22" Type="http://schemas.openxmlformats.org/officeDocument/2006/relationships/image" Target="../media/image37.png"/><Relationship Id="rId30" Type="http://schemas.openxmlformats.org/officeDocument/2006/relationships/image" Target="../media/image42.png"/><Relationship Id="rId43" Type="http://schemas.openxmlformats.org/officeDocument/2006/relationships/image" Target="../media/image51.png"/><Relationship Id="rId48" Type="http://schemas.openxmlformats.org/officeDocument/2006/relationships/image" Target="../media/image56.png"/><Relationship Id="rId8" Type="http://schemas.openxmlformats.org/officeDocument/2006/relationships/image" Target="../media/image36.png"/></Relationships>
</file>

<file path=ppt/slides/_rels/slide9.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65.png"/><Relationship Id="rId18" Type="http://schemas.openxmlformats.org/officeDocument/2006/relationships/image" Target="../media/image67.png"/><Relationship Id="rId3" Type="http://schemas.openxmlformats.org/officeDocument/2006/relationships/slideLayout" Target="../slideLayouts/slideLayout7.xml"/><Relationship Id="rId21" Type="http://schemas.openxmlformats.org/officeDocument/2006/relationships/image" Target="../media/image82.png"/><Relationship Id="rId7" Type="http://schemas.openxmlformats.org/officeDocument/2006/relationships/image" Target="../media/image60.png"/><Relationship Id="rId12" Type="http://schemas.openxmlformats.org/officeDocument/2006/relationships/image" Target="../media/image64.png"/><Relationship Id="rId17" Type="http://schemas.openxmlformats.org/officeDocument/2006/relationships/image" Target="../media/image79.png"/><Relationship Id="rId2" Type="http://schemas.openxmlformats.org/officeDocument/2006/relationships/video" Target="../media/media1.mp4"/><Relationship Id="rId16" Type="http://schemas.openxmlformats.org/officeDocument/2006/relationships/image" Target="../media/image78.png"/><Relationship Id="rId20" Type="http://schemas.openxmlformats.org/officeDocument/2006/relationships/chart" Target="../charts/chart3.xml"/><Relationship Id="rId1" Type="http://schemas.microsoft.com/office/2007/relationships/media" Target="../media/media1.mp4"/><Relationship Id="rId6" Type="http://schemas.openxmlformats.org/officeDocument/2006/relationships/image" Target="../media/image59.png"/><Relationship Id="rId11" Type="http://schemas.openxmlformats.org/officeDocument/2006/relationships/image" Target="../media/image63.png"/><Relationship Id="rId5" Type="http://schemas.openxmlformats.org/officeDocument/2006/relationships/image" Target="../media/image58.png"/><Relationship Id="rId15" Type="http://schemas.openxmlformats.org/officeDocument/2006/relationships/image" Target="../media/image77.png"/><Relationship Id="rId23" Type="http://schemas.openxmlformats.org/officeDocument/2006/relationships/image" Target="../media/image84.png"/><Relationship Id="rId10" Type="http://schemas.openxmlformats.org/officeDocument/2006/relationships/image" Target="../media/image8.png"/><Relationship Id="rId19" Type="http://schemas.openxmlformats.org/officeDocument/2006/relationships/image" Target="../media/image68.png"/><Relationship Id="rId4" Type="http://schemas.openxmlformats.org/officeDocument/2006/relationships/image" Target="../media/image10.png"/><Relationship Id="rId9" Type="http://schemas.openxmlformats.org/officeDocument/2006/relationships/image" Target="../media/image62.png"/><Relationship Id="rId14" Type="http://schemas.openxmlformats.org/officeDocument/2006/relationships/image" Target="../media/image66.png"/><Relationship Id="rId22" Type="http://schemas.openxmlformats.org/officeDocument/2006/relationships/image" Target="../media/image83.png"/></Relationships>
</file>

<file path=ppt/slides/_rels/slide10.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70.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9.png"/><Relationship Id="rId2" Type="http://schemas.openxmlformats.org/officeDocument/2006/relationships/image" Target="../media/image10.png"/><Relationship Id="rId16" Type="http://schemas.openxmlformats.org/officeDocument/2006/relationships/image" Target="../media/image73.emf"/><Relationship Id="rId1" Type="http://schemas.openxmlformats.org/officeDocument/2006/relationships/slideLayout" Target="../slideLayouts/slideLayout7.xml"/><Relationship Id="rId6" Type="http://schemas.openxmlformats.org/officeDocument/2006/relationships/image" Target="../media/image61.png"/><Relationship Id="rId11" Type="http://schemas.openxmlformats.org/officeDocument/2006/relationships/image" Target="../media/image65.png"/><Relationship Id="rId5" Type="http://schemas.openxmlformats.org/officeDocument/2006/relationships/image" Target="../media/image60.png"/><Relationship Id="rId15" Type="http://schemas.openxmlformats.org/officeDocument/2006/relationships/image" Target="../media/image72.emf"/><Relationship Id="rId10" Type="http://schemas.openxmlformats.org/officeDocument/2006/relationships/image" Target="../media/image64.png"/><Relationship Id="rId4" Type="http://schemas.openxmlformats.org/officeDocument/2006/relationships/image" Target="../media/image59.png"/><Relationship Id="rId9" Type="http://schemas.openxmlformats.org/officeDocument/2006/relationships/image" Target="../media/image63.png"/><Relationship Id="rId14" Type="http://schemas.openxmlformats.org/officeDocument/2006/relationships/image" Target="../media/image71.png"/></Relationships>
</file>

<file path=ppt/slides/_rels/slide11.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98.png"/><Relationship Id="rId3" Type="http://schemas.openxmlformats.org/officeDocument/2006/relationships/slideLayout" Target="../slideLayouts/slideLayout7.xml"/><Relationship Id="rId7" Type="http://schemas.openxmlformats.org/officeDocument/2006/relationships/image" Target="../media/image92.png"/><Relationship Id="rId12" Type="http://schemas.openxmlformats.org/officeDocument/2006/relationships/image" Target="../media/image97.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91.png"/><Relationship Id="rId11" Type="http://schemas.openxmlformats.org/officeDocument/2006/relationships/image" Target="../media/image80.png"/><Relationship Id="rId5" Type="http://schemas.openxmlformats.org/officeDocument/2006/relationships/image" Target="../media/image74.png"/><Relationship Id="rId10" Type="http://schemas.openxmlformats.org/officeDocument/2006/relationships/image" Target="../media/image76.png"/><Relationship Id="rId4" Type="http://schemas.openxmlformats.org/officeDocument/2006/relationships/chart" Target="../charts/chart4.xml"/><Relationship Id="rId9" Type="http://schemas.openxmlformats.org/officeDocument/2006/relationships/image" Target="../media/image93.png"/><Relationship Id="rId14" Type="http://schemas.openxmlformats.org/officeDocument/2006/relationships/image" Target="../media/image99.png"/></Relationships>
</file>

<file path=ppt/slides/_rels/slide12.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1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7.xml"/><Relationship Id="rId4" Type="http://schemas.openxmlformats.org/officeDocument/2006/relationships/image" Target="../media/image104.png"/></Relationships>
</file>

<file path=ppt/slides/_rels/slide14.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86.png"/><Relationship Id="rId7" Type="http://schemas.openxmlformats.org/officeDocument/2006/relationships/image" Target="../media/image110.png"/><Relationship Id="rId2" Type="http://schemas.openxmlformats.org/officeDocument/2006/relationships/image" Target="../media/image85.png"/><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107.png"/><Relationship Id="rId9" Type="http://schemas.openxmlformats.org/officeDocument/2006/relationships/image" Target="../media/image112.png"/></Relationships>
</file>

<file path=ppt/slides/_rels/slide15.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89.png"/><Relationship Id="rId7" Type="http://schemas.openxmlformats.org/officeDocument/2006/relationships/image" Target="../media/image95.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4.png"/><Relationship Id="rId5" Type="http://schemas.openxmlformats.org/officeDocument/2006/relationships/image" Target="../media/image91.emf"/><Relationship Id="rId10" Type="http://schemas.openxmlformats.org/officeDocument/2006/relationships/image" Target="../media/image125.png"/><Relationship Id="rId4" Type="http://schemas.openxmlformats.org/officeDocument/2006/relationships/image" Target="../media/image90.png"/><Relationship Id="rId9" Type="http://schemas.openxmlformats.org/officeDocument/2006/relationships/image" Target="../media/image1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 name="スライド番号プレースホルダー 1">
            <a:extLst>
              <a:ext uri="{FF2B5EF4-FFF2-40B4-BE49-F238E27FC236}">
                <a16:creationId xmlns:a16="http://schemas.microsoft.com/office/drawing/2014/main" id="{C185BFEB-D1EF-4A7B-9BE8-7FC332E37627}"/>
              </a:ext>
            </a:extLst>
          </p:cNvPr>
          <p:cNvSpPr>
            <a:spLocks noGrp="1" noChangeArrowheads="1"/>
          </p:cNvSpPr>
          <p:nvPr>
            <p:ph type="sldNum" sz="quarter" idx="12"/>
          </p:nvPr>
        </p:nvSpPr>
        <p:spPr bwMode="auto">
          <a:xfrm>
            <a:off x="7389813" y="-19050"/>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1C4783E-ABCA-49E3-8D93-00200F1DAD73}" type="slidenum">
              <a:rPr lang="en-US" altLang="ja-JP" sz="2000" b="1">
                <a:solidFill>
                  <a:schemeClr val="bg1"/>
                </a:solidFill>
                <a:latin typeface="Meiryo UI" panose="020B0604030504040204" pitchFamily="50" charset="-128"/>
                <a:ea typeface="Meiryo UI" panose="020B0604030504040204" pitchFamily="50" charset="-128"/>
              </a:rPr>
              <a:pPr>
                <a:spcBef>
                  <a:spcPct val="0"/>
                </a:spcBef>
                <a:buFontTx/>
                <a:buNone/>
              </a:pPr>
              <a:t>0</a:t>
            </a:fld>
            <a:endParaRPr lang="en-US" altLang="ja-JP" sz="2000" b="1">
              <a:solidFill>
                <a:schemeClr val="bg1"/>
              </a:solidFill>
              <a:latin typeface="Meiryo UI" panose="020B0604030504040204" pitchFamily="50" charset="-128"/>
              <a:ea typeface="Meiryo UI" panose="020B0604030504040204" pitchFamily="50" charset="-128"/>
            </a:endParaRPr>
          </a:p>
        </p:txBody>
      </p:sp>
      <p:sp>
        <p:nvSpPr>
          <p:cNvPr id="2" name="Rectangle 48">
            <a:extLst>
              <a:ext uri="{FF2B5EF4-FFF2-40B4-BE49-F238E27FC236}">
                <a16:creationId xmlns:a16="http://schemas.microsoft.com/office/drawing/2014/main" id="{AA5C9FC4-31B8-EBC0-1D7E-CB3147AB3B4E}"/>
              </a:ext>
            </a:extLst>
          </p:cNvPr>
          <p:cNvSpPr txBox="1">
            <a:spLocks noChangeArrowheads="1"/>
          </p:cNvSpPr>
          <p:nvPr/>
        </p:nvSpPr>
        <p:spPr bwMode="auto">
          <a:xfrm>
            <a:off x="0" y="1935604"/>
            <a:ext cx="9906000" cy="1246137"/>
          </a:xfrm>
          <a:prstGeom prst="rect">
            <a:avLst/>
          </a:prstGeom>
          <a:solidFill>
            <a:schemeClr val="tx2">
              <a:lumMod val="60000"/>
              <a:lumOff val="40000"/>
            </a:schemeClr>
          </a:solidFill>
          <a:ln w="9525">
            <a:noFill/>
            <a:miter lim="800000"/>
            <a:headEnd/>
            <a:tailEnd/>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3600" b="1" dirty="0">
                <a:solidFill>
                  <a:schemeClr val="bg1"/>
                </a:solidFill>
                <a:latin typeface="Meiryo UI" panose="020B0604030504040204" pitchFamily="50" charset="-128"/>
                <a:ea typeface="Meiryo UI" panose="020B0604030504040204" pitchFamily="50" charset="-128"/>
              </a:rPr>
              <a:t>水収支解析に基づく降雨時の</a:t>
            </a:r>
            <a:endParaRPr lang="en-US" altLang="ja-JP" sz="3600" b="1" dirty="0">
              <a:solidFill>
                <a:schemeClr val="bg1"/>
              </a:solidFill>
              <a:latin typeface="Meiryo UI" panose="020B0604030504040204" pitchFamily="50" charset="-128"/>
              <a:ea typeface="Meiryo UI" panose="020B0604030504040204" pitchFamily="50" charset="-128"/>
            </a:endParaRPr>
          </a:p>
          <a:p>
            <a:pPr algn="ctr" eaLnBrk="1" hangingPunct="1">
              <a:spcBef>
                <a:spcPct val="0"/>
              </a:spcBef>
              <a:buFontTx/>
              <a:buNone/>
            </a:pPr>
            <a:r>
              <a:rPr lang="ja-JP" altLang="en-US" sz="3600" b="1" dirty="0">
                <a:solidFill>
                  <a:schemeClr val="bg1"/>
                </a:solidFill>
                <a:latin typeface="Meiryo UI" panose="020B0604030504040204" pitchFamily="50" charset="-128"/>
                <a:ea typeface="Meiryo UI" panose="020B0604030504040204" pitchFamily="50" charset="-128"/>
              </a:rPr>
              <a:t>堤体内の水分分布の推定法</a:t>
            </a:r>
            <a:endParaRPr lang="en-US" altLang="ja-JP" sz="3600" b="1" dirty="0">
              <a:solidFill>
                <a:schemeClr val="bg1"/>
              </a:solidFill>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AAE3B0D7-F041-E7E7-11DE-6DCB44ABF15D}"/>
              </a:ext>
            </a:extLst>
          </p:cNvPr>
          <p:cNvSpPr txBox="1"/>
          <p:nvPr/>
        </p:nvSpPr>
        <p:spPr>
          <a:xfrm>
            <a:off x="2094723" y="1343322"/>
            <a:ext cx="6396134" cy="461665"/>
          </a:xfrm>
          <a:prstGeom prst="rect">
            <a:avLst/>
          </a:prstGeom>
          <a:noFill/>
        </p:spPr>
        <p:txBody>
          <a:bodyPr wrap="square">
            <a:spAutoFit/>
          </a:bodyPr>
          <a:lstStyle/>
          <a:p>
            <a:r>
              <a:rPr lang="en-US" altLang="ja-JP" dirty="0">
                <a:latin typeface="+mn-ea"/>
                <a:ea typeface="+mn-ea"/>
              </a:rPr>
              <a:t>2026</a:t>
            </a:r>
            <a:r>
              <a:rPr lang="ja-JP" altLang="en-US" dirty="0">
                <a:latin typeface="+mn-ea"/>
                <a:ea typeface="+mn-ea"/>
              </a:rPr>
              <a:t>年度　河川技術に関するシンポジウム</a:t>
            </a:r>
          </a:p>
        </p:txBody>
      </p:sp>
      <p:sp>
        <p:nvSpPr>
          <p:cNvPr id="6" name="Rectangle 2">
            <a:extLst>
              <a:ext uri="{FF2B5EF4-FFF2-40B4-BE49-F238E27FC236}">
                <a16:creationId xmlns:a16="http://schemas.microsoft.com/office/drawing/2014/main" id="{50F60EC8-F13F-870C-CB38-EC1AD7ABB8FD}"/>
              </a:ext>
            </a:extLst>
          </p:cNvPr>
          <p:cNvSpPr txBox="1">
            <a:spLocks/>
          </p:cNvSpPr>
          <p:nvPr/>
        </p:nvSpPr>
        <p:spPr bwMode="auto">
          <a:xfrm>
            <a:off x="661948" y="4342059"/>
            <a:ext cx="8208880" cy="1839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algn="ctr" eaLnBrk="1" hangingPunct="1"/>
            <a:endParaRPr lang="en-US" altLang="ja-JP" sz="1800" dirty="0">
              <a:latin typeface="BIZ UDPゴシック" panose="020B0400000000000000" pitchFamily="50" charset="-128"/>
              <a:ea typeface="BIZ UDPゴシック" panose="020B0400000000000000" pitchFamily="50" charset="-128"/>
            </a:endParaRPr>
          </a:p>
          <a:p>
            <a:pPr marL="0" indent="0" algn="ctr" eaLnBrk="1" hangingPunct="1">
              <a:buNone/>
            </a:pPr>
            <a:r>
              <a:rPr lang="ja-JP" altLang="en-US" sz="1800" dirty="0">
                <a:latin typeface="BIZ UDPゴシック" panose="020B0400000000000000" pitchFamily="50" charset="-128"/>
                <a:ea typeface="BIZ UDPゴシック" panose="020B0400000000000000" pitchFamily="50" charset="-128"/>
              </a:rPr>
              <a:t>中央大学大学院 　　　　　　　　 　　　　　　　　◯</a:t>
            </a:r>
            <a:r>
              <a:rPr lang="zh-TW" altLang="en-US" sz="1800" dirty="0">
                <a:latin typeface="BIZ UDPゴシック" panose="020B0400000000000000" pitchFamily="50" charset="-128"/>
                <a:ea typeface="BIZ UDPゴシック" panose="020B0400000000000000" pitchFamily="50" charset="-128"/>
              </a:rPr>
              <a:t>白石</a:t>
            </a:r>
            <a:r>
              <a:rPr lang="ja-JP" altLang="en-US" sz="1800" dirty="0">
                <a:latin typeface="BIZ UDPゴシック" panose="020B0400000000000000" pitchFamily="50" charset="-128"/>
                <a:ea typeface="BIZ UDPゴシック" panose="020B0400000000000000" pitchFamily="50" charset="-128"/>
              </a:rPr>
              <a:t>　</a:t>
            </a:r>
            <a:r>
              <a:rPr lang="zh-TW" altLang="en-US" sz="1800" dirty="0">
                <a:latin typeface="BIZ UDPゴシック" panose="020B0400000000000000" pitchFamily="50" charset="-128"/>
                <a:ea typeface="BIZ UDPゴシック" panose="020B0400000000000000" pitchFamily="50" charset="-128"/>
              </a:rPr>
              <a:t>芳樹</a:t>
            </a:r>
            <a:endParaRPr lang="en-US" altLang="zh-TW" sz="1800" dirty="0">
              <a:latin typeface="BIZ UDPゴシック" panose="020B0400000000000000" pitchFamily="50" charset="-128"/>
              <a:ea typeface="BIZ UDPゴシック" panose="020B0400000000000000" pitchFamily="50" charset="-128"/>
            </a:endParaRPr>
          </a:p>
          <a:p>
            <a:pPr marL="0" indent="0" algn="ctr" eaLnBrk="1" hangingPunct="1">
              <a:buNone/>
            </a:pPr>
            <a:r>
              <a:rPr lang="ja-JP" altLang="en-US" sz="1800">
                <a:latin typeface="BIZ UDPゴシック" panose="020B0400000000000000" pitchFamily="50" charset="-128"/>
                <a:ea typeface="BIZ UDPゴシック" panose="020B0400000000000000" pitchFamily="50" charset="-128"/>
              </a:rPr>
              <a:t>中央</a:t>
            </a:r>
            <a:r>
              <a:rPr lang="ja-JP" altLang="en-US" sz="1800" dirty="0">
                <a:latin typeface="BIZ UDPゴシック" panose="020B0400000000000000" pitchFamily="50" charset="-128"/>
                <a:ea typeface="BIZ UDPゴシック" panose="020B0400000000000000" pitchFamily="50" charset="-128"/>
              </a:rPr>
              <a:t>大学大学研究開発機構　　　　　　　　　　　福岡　捷二</a:t>
            </a:r>
            <a:endParaRPr lang="en-US" altLang="zh-TW" sz="1800" dirty="0">
              <a:latin typeface="BIZ UDPゴシック" panose="020B0400000000000000" pitchFamily="50" charset="-128"/>
              <a:ea typeface="BIZ UDPゴシック" panose="020B0400000000000000" pitchFamily="50" charset="-128"/>
            </a:endParaRPr>
          </a:p>
          <a:p>
            <a:pPr marL="0" indent="0" algn="ctr" eaLnBrk="1" hangingPunct="1">
              <a:buNone/>
            </a:pPr>
            <a:endParaRPr lang="en-US" altLang="zh-TW" sz="1800"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4007174484"/>
      </p:ext>
    </p:extLst>
  </p:cSld>
  <p:clrMapOvr>
    <a:masterClrMapping/>
  </p:clrMapOvr>
  <mc:AlternateContent xmlns:mc="http://schemas.openxmlformats.org/markup-compatibility/2006" xmlns:p14="http://schemas.microsoft.com/office/powerpoint/2010/main">
    <mc:Choice Requires="p14">
      <p:transition spd="slow" p14:dur="2000" advTm="4535"/>
    </mc:Choice>
    <mc:Fallback xmlns="">
      <p:transition spd="slow" advTm="453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6E6D2-23D9-329D-E3D8-10F557C93678}"/>
            </a:ext>
          </a:extLst>
        </p:cNvPr>
        <p:cNvGrpSpPr/>
        <p:nvPr/>
      </p:nvGrpSpPr>
      <p:grpSpPr>
        <a:xfrm>
          <a:off x="0" y="0"/>
          <a:ext cx="0" cy="0"/>
          <a:chOff x="0" y="0"/>
          <a:chExt cx="0" cy="0"/>
        </a:xfrm>
      </p:grpSpPr>
      <p:sp>
        <p:nvSpPr>
          <p:cNvPr id="45" name="Rectangle 48">
            <a:extLst>
              <a:ext uri="{FF2B5EF4-FFF2-40B4-BE49-F238E27FC236}">
                <a16:creationId xmlns:a16="http://schemas.microsoft.com/office/drawing/2014/main" id="{946A3495-DBDB-F70A-E5DE-F9C872090A8A}"/>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a:solidFill>
                  <a:schemeClr val="bg1"/>
                </a:solidFill>
                <a:latin typeface="Meiryo UI" panose="020B0604030504040204" pitchFamily="50" charset="-128"/>
                <a:ea typeface="Meiryo UI" panose="020B0604030504040204" pitchFamily="50" charset="-128"/>
              </a:rPr>
              <a:t>１</a:t>
            </a:r>
            <a:r>
              <a:rPr lang="en-US" altLang="ja-JP" sz="2800" b="1">
                <a:solidFill>
                  <a:schemeClr val="bg1"/>
                </a:solidFill>
                <a:latin typeface="Meiryo UI" panose="020B0604030504040204" pitchFamily="50" charset="-128"/>
                <a:ea typeface="Meiryo UI" panose="020B0604030504040204" pitchFamily="50" charset="-128"/>
              </a:rPr>
              <a:t>.</a:t>
            </a:r>
            <a:r>
              <a:rPr lang="ja-JP" altLang="en-US" sz="2800" b="1">
                <a:solidFill>
                  <a:schemeClr val="bg1"/>
                </a:solidFill>
                <a:latin typeface="Meiryo UI" panose="020B0604030504040204" pitchFamily="50" charset="-128"/>
                <a:ea typeface="Meiryo UI" panose="020B0604030504040204" pitchFamily="50" charset="-128"/>
              </a:rPr>
              <a:t> 背景</a:t>
            </a:r>
          </a:p>
        </p:txBody>
      </p:sp>
      <p:sp>
        <p:nvSpPr>
          <p:cNvPr id="46" name="スライド番号プレースホルダー 1">
            <a:extLst>
              <a:ext uri="{FF2B5EF4-FFF2-40B4-BE49-F238E27FC236}">
                <a16:creationId xmlns:a16="http://schemas.microsoft.com/office/drawing/2014/main" id="{8DF7DD35-E240-AC50-CA79-F711E8417E9C}"/>
              </a:ext>
            </a:extLst>
          </p:cNvPr>
          <p:cNvSpPr txBox="1">
            <a:spLocks noChangeArrowheads="1"/>
          </p:cNvSpPr>
          <p:nvPr/>
        </p:nvSpPr>
        <p:spPr bwMode="auto">
          <a:xfrm>
            <a:off x="7676621" y="104776"/>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a:solidFill>
                  <a:schemeClr val="bg1"/>
                </a:solidFill>
                <a:latin typeface="Meiryo UI" panose="020B0604030504040204" pitchFamily="50" charset="-128"/>
                <a:ea typeface="Meiryo UI" panose="020B0604030504040204" pitchFamily="50" charset="-128"/>
              </a:rPr>
              <a:pPr>
                <a:spcBef>
                  <a:spcPct val="0"/>
                </a:spcBef>
                <a:buFontTx/>
                <a:buNone/>
              </a:pPr>
              <a:t>1</a:t>
            </a:fld>
            <a:endParaRPr lang="en-US" altLang="ja-JP" sz="2000" b="1">
              <a:solidFill>
                <a:schemeClr val="bg1"/>
              </a:solidFill>
              <a:latin typeface="Meiryo UI" panose="020B0604030504040204" pitchFamily="50" charset="-128"/>
              <a:ea typeface="Meiryo UI" panose="020B0604030504040204" pitchFamily="50" charset="-128"/>
            </a:endParaRPr>
          </a:p>
        </p:txBody>
      </p:sp>
      <p:sp>
        <p:nvSpPr>
          <p:cNvPr id="10" name="Rectangle 2">
            <a:extLst>
              <a:ext uri="{FF2B5EF4-FFF2-40B4-BE49-F238E27FC236}">
                <a16:creationId xmlns:a16="http://schemas.microsoft.com/office/drawing/2014/main" id="{C21FE017-A19A-C64A-1312-971B4D38E637}"/>
              </a:ext>
            </a:extLst>
          </p:cNvPr>
          <p:cNvSpPr txBox="1">
            <a:spLocks noChangeArrowheads="1"/>
          </p:cNvSpPr>
          <p:nvPr/>
        </p:nvSpPr>
        <p:spPr bwMode="auto">
          <a:xfrm>
            <a:off x="134399" y="1857657"/>
            <a:ext cx="1952801"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■問題意識</a:t>
            </a:r>
            <a:endParaRPr lang="en-US" altLang="ja-JP" sz="2400" kern="0" dirty="0">
              <a:solidFill>
                <a:schemeClr val="tx1"/>
              </a:solidFill>
              <a:latin typeface="Meiryo UI" panose="020B0604030504040204" pitchFamily="50" charset="-128"/>
              <a:ea typeface="Meiryo UI" panose="020B0604030504040204" pitchFamily="50" charset="-128"/>
            </a:endParaRPr>
          </a:p>
        </p:txBody>
      </p:sp>
      <p:sp>
        <p:nvSpPr>
          <p:cNvPr id="5" name="テキスト ボックス 4">
            <a:extLst>
              <a:ext uri="{FF2B5EF4-FFF2-40B4-BE49-F238E27FC236}">
                <a16:creationId xmlns:a16="http://schemas.microsoft.com/office/drawing/2014/main" id="{18BF85DB-6A20-5548-32AC-5FB67A5FFF45}"/>
              </a:ext>
            </a:extLst>
          </p:cNvPr>
          <p:cNvSpPr txBox="1"/>
          <p:nvPr/>
        </p:nvSpPr>
        <p:spPr>
          <a:xfrm>
            <a:off x="1894114" y="878039"/>
            <a:ext cx="7704815" cy="646331"/>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気候変動の影響を受け，集中豪雨や長時間降雨が頻発化</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堤体内の浸透挙動を適切に把握し，健全性を評価することが重要</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p:pic>
        <p:nvPicPr>
          <p:cNvPr id="17" name="図 16">
            <a:extLst>
              <a:ext uri="{FF2B5EF4-FFF2-40B4-BE49-F238E27FC236}">
                <a16:creationId xmlns:a16="http://schemas.microsoft.com/office/drawing/2014/main" id="{B632FE79-7FE3-15FB-6734-DA39CCB00617}"/>
              </a:ext>
            </a:extLst>
          </p:cNvPr>
          <p:cNvPicPr>
            <a:picLocks noChangeAspect="1"/>
          </p:cNvPicPr>
          <p:nvPr/>
        </p:nvPicPr>
        <p:blipFill>
          <a:blip r:embed="rId3"/>
          <a:stretch>
            <a:fillRect/>
          </a:stretch>
        </p:blipFill>
        <p:spPr>
          <a:xfrm>
            <a:off x="3457575" y="4439976"/>
            <a:ext cx="3458547" cy="2179899"/>
          </a:xfrm>
          <a:prstGeom prst="rect">
            <a:avLst/>
          </a:prstGeom>
        </p:spPr>
      </p:pic>
      <p:sp>
        <p:nvSpPr>
          <p:cNvPr id="21" name="テキスト ボックス 20">
            <a:extLst>
              <a:ext uri="{FF2B5EF4-FFF2-40B4-BE49-F238E27FC236}">
                <a16:creationId xmlns:a16="http://schemas.microsoft.com/office/drawing/2014/main" id="{C9E81AC7-44BF-A557-F72D-1546C6E9AA19}"/>
              </a:ext>
            </a:extLst>
          </p:cNvPr>
          <p:cNvSpPr txBox="1"/>
          <p:nvPr/>
        </p:nvSpPr>
        <p:spPr>
          <a:xfrm>
            <a:off x="0" y="6611779"/>
            <a:ext cx="5850732" cy="246221"/>
          </a:xfrm>
          <a:prstGeom prst="rect">
            <a:avLst/>
          </a:prstGeom>
          <a:noFill/>
        </p:spPr>
        <p:txBody>
          <a:bodyPr wrap="square">
            <a:spAutoFit/>
          </a:bodyPr>
          <a:lstStyle/>
          <a:p>
            <a:pPr lvl="0" algn="just">
              <a:lnSpc>
                <a:spcPts val="1200"/>
              </a:lnSpc>
              <a:tabLst>
                <a:tab pos="133350" algn="l"/>
              </a:tabLst>
            </a:pPr>
            <a:r>
              <a:rPr lang="en-US" altLang="ja-JP" sz="1050" dirty="0">
                <a:solidFill>
                  <a:srgbClr val="000000"/>
                </a:solidFill>
                <a:effectLst/>
                <a:latin typeface="Times New Roman" panose="02020603050405020304" pitchFamily="18" charset="0"/>
                <a:ea typeface="ＭＳ 明朝" panose="02020609040205080304" pitchFamily="17" charset="-128"/>
              </a:rPr>
              <a:t>1</a:t>
            </a:r>
            <a:r>
              <a:rPr lang="ja-JP" altLang="en-US" sz="1050" dirty="0">
                <a:solidFill>
                  <a:srgbClr val="000000"/>
                </a:solidFill>
                <a:effectLst/>
                <a:latin typeface="Times New Roman" panose="02020603050405020304" pitchFamily="18" charset="0"/>
                <a:ea typeface="ＭＳ 明朝" panose="02020609040205080304" pitchFamily="17" charset="-128"/>
              </a:rPr>
              <a:t>）</a:t>
            </a:r>
            <a:r>
              <a:rPr lang="ja-JP" altLang="ja-JP" sz="1050" dirty="0">
                <a:solidFill>
                  <a:srgbClr val="000000"/>
                </a:solidFill>
                <a:effectLst/>
                <a:latin typeface="Times New Roman" panose="02020603050405020304" pitchFamily="18" charset="0"/>
                <a:ea typeface="ＭＳ 明朝" panose="02020609040205080304" pitchFamily="17" charset="-128"/>
              </a:rPr>
              <a:t>国土技術研究センター：河川堤防の構造検討の手引き（改訂版）</a:t>
            </a:r>
            <a:r>
              <a:rPr lang="en-US" altLang="ja-JP" sz="1050" dirty="0">
                <a:solidFill>
                  <a:srgbClr val="000000"/>
                </a:solidFill>
                <a:effectLst/>
                <a:latin typeface="Times New Roman" panose="02020603050405020304" pitchFamily="18" charset="0"/>
                <a:ea typeface="ＭＳ 明朝" panose="02020609040205080304" pitchFamily="17" charset="-128"/>
              </a:rPr>
              <a:t>,pp.65,2012.</a:t>
            </a:r>
            <a:endParaRPr lang="ja-JP" altLang="ja-JP" sz="1050" dirty="0">
              <a:solidFill>
                <a:srgbClr val="000000"/>
              </a:solidFill>
              <a:effectLst/>
              <a:latin typeface="Times New Roman" panose="02020603050405020304" pitchFamily="18" charset="0"/>
              <a:ea typeface="ＭＳ 明朝" panose="02020609040205080304" pitchFamily="17" charset="-128"/>
            </a:endParaRPr>
          </a:p>
        </p:txBody>
      </p:sp>
      <p:sp>
        <p:nvSpPr>
          <p:cNvPr id="2" name="テキスト ボックス 1">
            <a:extLst>
              <a:ext uri="{FF2B5EF4-FFF2-40B4-BE49-F238E27FC236}">
                <a16:creationId xmlns:a16="http://schemas.microsoft.com/office/drawing/2014/main" id="{B25690D0-8A66-2964-3678-8ADA8501DC82}"/>
              </a:ext>
            </a:extLst>
          </p:cNvPr>
          <p:cNvSpPr txBox="1"/>
          <p:nvPr/>
        </p:nvSpPr>
        <p:spPr>
          <a:xfrm>
            <a:off x="1894114" y="3152181"/>
            <a:ext cx="7423762" cy="1200329"/>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降雨時の表面滞水や間隙空気の閉じ込め・排気の影響が考慮されていない</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強い降雨条件を与えた場合，数値計算が不安定化しやすくなる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局所的または突発的な浸潤の進行を再現することが困難</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p:sp>
        <p:nvSpPr>
          <p:cNvPr id="6" name="Rectangle 2">
            <a:extLst>
              <a:ext uri="{FF2B5EF4-FFF2-40B4-BE49-F238E27FC236}">
                <a16:creationId xmlns:a16="http://schemas.microsoft.com/office/drawing/2014/main" id="{184DD3FF-5515-8F29-3F86-8C246EC7B328}"/>
              </a:ext>
            </a:extLst>
          </p:cNvPr>
          <p:cNvSpPr txBox="1">
            <a:spLocks noChangeArrowheads="1"/>
          </p:cNvSpPr>
          <p:nvPr/>
        </p:nvSpPr>
        <p:spPr bwMode="auto">
          <a:xfrm>
            <a:off x="124874" y="921096"/>
            <a:ext cx="1952801"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■背景</a:t>
            </a:r>
            <a:endParaRPr lang="en-US" altLang="ja-JP" sz="2400" kern="0" dirty="0">
              <a:solidFill>
                <a:schemeClr val="tx1"/>
              </a:solidFill>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BFC6D818-7E67-59A0-9EAA-EEB1FA6DCA84}"/>
              </a:ext>
            </a:extLst>
          </p:cNvPr>
          <p:cNvSpPr txBox="1"/>
          <p:nvPr/>
        </p:nvSpPr>
        <p:spPr>
          <a:xfrm>
            <a:off x="1894114" y="1909655"/>
            <a:ext cx="7669763" cy="923330"/>
          </a:xfrm>
          <a:prstGeom prst="rect">
            <a:avLst/>
          </a:prstGeom>
          <a:noFill/>
        </p:spPr>
        <p:txBody>
          <a:bodyPr wrap="square">
            <a:spAutoFit/>
          </a:bodyPr>
          <a:lstStyle/>
          <a:p>
            <a:pPr marL="285750" indent="-285750">
              <a:buFont typeface="Arial" panose="020B0604020202020204" pitchFamily="34" charset="0"/>
              <a:buChar char="•"/>
            </a:pPr>
            <a:r>
              <a:rPr lang="en-US" altLang="ja-JP" sz="1800" dirty="0">
                <a:latin typeface="メイリオ" panose="020B0604030504040204" pitchFamily="50" charset="-128"/>
                <a:ea typeface="メイリオ" panose="020B0604030504040204" pitchFamily="50" charset="-128"/>
                <a:cs typeface="ＭＳ 明朝" panose="02020609040205080304" pitchFamily="17" charset="-128"/>
              </a:rPr>
              <a:t>Richards</a:t>
            </a: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式に基づく飽和・不飽和浸透流解析が広く用いられてきた．</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a:t>
            </a:r>
            <a:r>
              <a:rPr lang="ja-JP" altLang="en-US" sz="1800" u="sng" dirty="0">
                <a:latin typeface="メイリオ" panose="020B0604030504040204" pitchFamily="50" charset="-128"/>
                <a:ea typeface="メイリオ" panose="020B0604030504040204" pitchFamily="50" charset="-128"/>
                <a:cs typeface="ＭＳ 明朝" panose="02020609040205080304" pitchFamily="17" charset="-128"/>
              </a:rPr>
              <a:t>河川堤防の構造検討の手引き</a:t>
            </a:r>
            <a:r>
              <a:rPr lang="en-US" altLang="ja-JP" sz="1800" u="sng" baseline="30000" dirty="0">
                <a:latin typeface="メイリオ" panose="020B0604030504040204" pitchFamily="50" charset="-128"/>
                <a:ea typeface="メイリオ" panose="020B0604030504040204" pitchFamily="50" charset="-128"/>
                <a:cs typeface="ＭＳ 明朝" panose="02020609040205080304" pitchFamily="17" charset="-128"/>
              </a:rPr>
              <a:t>1)</a:t>
            </a: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」では，降雨は一定雨量強度で計画降雨量を与えている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p:sp>
        <p:nvSpPr>
          <p:cNvPr id="9" name="Rectangle 2">
            <a:extLst>
              <a:ext uri="{FF2B5EF4-FFF2-40B4-BE49-F238E27FC236}">
                <a16:creationId xmlns:a16="http://schemas.microsoft.com/office/drawing/2014/main" id="{9C575C8E-0027-C60F-ECA6-80ECC7849BC3}"/>
              </a:ext>
            </a:extLst>
          </p:cNvPr>
          <p:cNvSpPr txBox="1">
            <a:spLocks noChangeArrowheads="1"/>
          </p:cNvSpPr>
          <p:nvPr/>
        </p:nvSpPr>
        <p:spPr bwMode="auto">
          <a:xfrm>
            <a:off x="124874" y="3087354"/>
            <a:ext cx="1952801"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■課題</a:t>
            </a:r>
            <a:endParaRPr lang="en-US" altLang="ja-JP" sz="2400" kern="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795001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1EE8A-DD38-FAE1-1F52-5F997334D792}"/>
            </a:ext>
          </a:extLst>
        </p:cNvPr>
        <p:cNvGrpSpPr/>
        <p:nvPr/>
      </p:nvGrpSpPr>
      <p:grpSpPr>
        <a:xfrm>
          <a:off x="0" y="0"/>
          <a:ext cx="0" cy="0"/>
          <a:chOff x="0" y="0"/>
          <a:chExt cx="0" cy="0"/>
        </a:xfrm>
      </p:grpSpPr>
      <p:pic>
        <p:nvPicPr>
          <p:cNvPr id="9" name="図 8" descr="テキスト&#10;&#10;AI 生成コンテンツは誤りを含む可能性があります。">
            <a:extLst>
              <a:ext uri="{FF2B5EF4-FFF2-40B4-BE49-F238E27FC236}">
                <a16:creationId xmlns:a16="http://schemas.microsoft.com/office/drawing/2014/main" id="{4F0E42A9-09BD-DBCD-E051-16926E84E42C}"/>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l="4980" t="19940" r="51296" b="3542"/>
          <a:stretch>
            <a:fillRect/>
          </a:stretch>
        </p:blipFill>
        <p:spPr>
          <a:xfrm>
            <a:off x="6849978" y="4719564"/>
            <a:ext cx="3056022" cy="1024983"/>
          </a:xfrm>
          <a:prstGeom prst="rect">
            <a:avLst/>
          </a:prstGeom>
        </p:spPr>
      </p:pic>
      <p:pic>
        <p:nvPicPr>
          <p:cNvPr id="8" name="図 7" descr="テキスト&#10;&#10;AI 生成コンテンツは誤りを含む可能性があります。">
            <a:extLst>
              <a:ext uri="{FF2B5EF4-FFF2-40B4-BE49-F238E27FC236}">
                <a16:creationId xmlns:a16="http://schemas.microsoft.com/office/drawing/2014/main" id="{D75676B0-93F8-11FF-89E9-32DDA82F375F}"/>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l="4980" t="19940" r="51296" b="3542"/>
          <a:stretch>
            <a:fillRect/>
          </a:stretch>
        </p:blipFill>
        <p:spPr>
          <a:xfrm>
            <a:off x="3431433" y="4716454"/>
            <a:ext cx="3056022" cy="1024983"/>
          </a:xfrm>
          <a:prstGeom prst="rect">
            <a:avLst/>
          </a:prstGeom>
        </p:spPr>
      </p:pic>
      <p:pic>
        <p:nvPicPr>
          <p:cNvPr id="51" name="図 50" descr="テキスト&#10;&#10;AI 生成コンテンツは誤りを含む可能性があります。">
            <a:extLst>
              <a:ext uri="{FF2B5EF4-FFF2-40B4-BE49-F238E27FC236}">
                <a16:creationId xmlns:a16="http://schemas.microsoft.com/office/drawing/2014/main" id="{E0156BA3-0C51-3E09-0A8B-4C9E0C14CAFB}"/>
              </a:ext>
            </a:extLst>
          </p:cNvPr>
          <p:cNvPicPr>
            <a:picLocks noChangeAspect="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l="4980" t="19940" r="51296" b="3542"/>
          <a:stretch>
            <a:fillRect/>
          </a:stretch>
        </p:blipFill>
        <p:spPr>
          <a:xfrm>
            <a:off x="358552" y="4713343"/>
            <a:ext cx="3056022" cy="1024983"/>
          </a:xfrm>
          <a:prstGeom prst="rect">
            <a:avLst/>
          </a:prstGeom>
        </p:spPr>
      </p:pic>
      <p:sp>
        <p:nvSpPr>
          <p:cNvPr id="45" name="Rectangle 48">
            <a:extLst>
              <a:ext uri="{FF2B5EF4-FFF2-40B4-BE49-F238E27FC236}">
                <a16:creationId xmlns:a16="http://schemas.microsoft.com/office/drawing/2014/main" id="{2F4B8B76-5253-7014-9FA2-C5A20E70D46A}"/>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chemeClr val="bg1"/>
                </a:solidFill>
                <a:latin typeface="Meiryo UI" panose="020B0604030504040204" pitchFamily="50" charset="-128"/>
                <a:ea typeface="Meiryo UI" panose="020B0604030504040204" pitchFamily="50" charset="-128"/>
              </a:rPr>
              <a:t>１</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 背景</a:t>
            </a:r>
          </a:p>
        </p:txBody>
      </p:sp>
      <p:sp>
        <p:nvSpPr>
          <p:cNvPr id="46" name="スライド番号プレースホルダー 1">
            <a:extLst>
              <a:ext uri="{FF2B5EF4-FFF2-40B4-BE49-F238E27FC236}">
                <a16:creationId xmlns:a16="http://schemas.microsoft.com/office/drawing/2014/main" id="{BAC555D9-DF44-21D2-D327-DB473884D14A}"/>
              </a:ext>
            </a:extLst>
          </p:cNvPr>
          <p:cNvSpPr txBox="1">
            <a:spLocks noChangeArrowheads="1"/>
          </p:cNvSpPr>
          <p:nvPr/>
        </p:nvSpPr>
        <p:spPr bwMode="auto">
          <a:xfrm>
            <a:off x="7676621" y="104776"/>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a:solidFill>
                  <a:schemeClr val="bg1"/>
                </a:solidFill>
                <a:latin typeface="Meiryo UI" panose="020B0604030504040204" pitchFamily="50" charset="-128"/>
                <a:ea typeface="Meiryo UI" panose="020B0604030504040204" pitchFamily="50" charset="-128"/>
              </a:rPr>
              <a:pPr>
                <a:spcBef>
                  <a:spcPct val="0"/>
                </a:spcBef>
                <a:buFontTx/>
                <a:buNone/>
              </a:pPr>
              <a:t>2</a:t>
            </a:fld>
            <a:endParaRPr lang="en-US" altLang="ja-JP" sz="2000" b="1">
              <a:solidFill>
                <a:schemeClr val="bg1"/>
              </a:solidFill>
              <a:latin typeface="Meiryo UI" panose="020B0604030504040204" pitchFamily="50" charset="-128"/>
              <a:ea typeface="Meiryo UI" panose="020B0604030504040204" pitchFamily="50" charset="-128"/>
            </a:endParaRPr>
          </a:p>
        </p:txBody>
      </p:sp>
      <p:sp>
        <p:nvSpPr>
          <p:cNvPr id="10" name="Rectangle 2">
            <a:extLst>
              <a:ext uri="{FF2B5EF4-FFF2-40B4-BE49-F238E27FC236}">
                <a16:creationId xmlns:a16="http://schemas.microsoft.com/office/drawing/2014/main" id="{3CA974B2-1B60-5B09-73EE-72F2BCC4E102}"/>
              </a:ext>
            </a:extLst>
          </p:cNvPr>
          <p:cNvSpPr txBox="1">
            <a:spLocks noChangeArrowheads="1"/>
          </p:cNvSpPr>
          <p:nvPr/>
        </p:nvSpPr>
        <p:spPr bwMode="auto">
          <a:xfrm>
            <a:off x="0" y="717419"/>
            <a:ext cx="2631233"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■降雨浸透の課題</a:t>
            </a:r>
            <a:endParaRPr lang="en-US" altLang="ja-JP" sz="2400" kern="0" dirty="0">
              <a:solidFill>
                <a:schemeClr val="tx1"/>
              </a:solidFill>
              <a:latin typeface="Meiryo UI" panose="020B0604030504040204" pitchFamily="50" charset="-128"/>
              <a:ea typeface="Meiryo UI" panose="020B0604030504040204" pitchFamily="50" charset="-128"/>
            </a:endParaRPr>
          </a:p>
        </p:txBody>
      </p:sp>
      <p:pic>
        <p:nvPicPr>
          <p:cNvPr id="2" name="図 1" descr="タイムライン&#10;&#10;AI 生成コンテンツは誤りを含む可能性があります。">
            <a:extLst>
              <a:ext uri="{FF2B5EF4-FFF2-40B4-BE49-F238E27FC236}">
                <a16:creationId xmlns:a16="http://schemas.microsoft.com/office/drawing/2014/main" id="{3CAF93A0-635F-F184-7D87-11F31871BBF5}"/>
              </a:ext>
            </a:extLst>
          </p:cNvPr>
          <p:cNvPicPr>
            <a:picLocks noChangeAspect="1"/>
          </p:cNvPicPr>
          <p:nvPr/>
        </p:nvPicPr>
        <p:blipFill>
          <a:blip r:embed="rId4">
            <a:clrChange>
              <a:clrFrom>
                <a:srgbClr val="FCFCFD"/>
              </a:clrFrom>
              <a:clrTo>
                <a:srgbClr val="FCFCFD">
                  <a:alpha val="0"/>
                </a:srgbClr>
              </a:clrTo>
            </a:clrChange>
            <a:extLst>
              <a:ext uri="{28A0092B-C50C-407E-A947-70E740481C1C}">
                <a14:useLocalDpi xmlns:a14="http://schemas.microsoft.com/office/drawing/2010/main" val="0"/>
              </a:ext>
            </a:extLst>
          </a:blip>
          <a:srcRect l="53974" t="53472" r="22692" b="22500"/>
          <a:stretch>
            <a:fillRect/>
          </a:stretch>
        </p:blipFill>
        <p:spPr>
          <a:xfrm rot="900000">
            <a:off x="7253003" y="5314146"/>
            <a:ext cx="2311400" cy="1586814"/>
          </a:xfrm>
          <a:prstGeom prst="rect">
            <a:avLst/>
          </a:prstGeom>
        </p:spPr>
      </p:pic>
      <p:grpSp>
        <p:nvGrpSpPr>
          <p:cNvPr id="4" name="グループ化 3">
            <a:extLst>
              <a:ext uri="{FF2B5EF4-FFF2-40B4-BE49-F238E27FC236}">
                <a16:creationId xmlns:a16="http://schemas.microsoft.com/office/drawing/2014/main" id="{A871764D-FA3E-FC98-8C9B-949056486DE3}"/>
              </a:ext>
            </a:extLst>
          </p:cNvPr>
          <p:cNvGrpSpPr/>
          <p:nvPr/>
        </p:nvGrpSpPr>
        <p:grpSpPr>
          <a:xfrm rot="900000">
            <a:off x="3721057" y="5344176"/>
            <a:ext cx="2311400" cy="1447800"/>
            <a:chOff x="6206867" y="3612979"/>
            <a:chExt cx="2311400" cy="1447800"/>
          </a:xfrm>
        </p:grpSpPr>
        <p:pic>
          <p:nvPicPr>
            <p:cNvPr id="6" name="図 5" descr="タイムライン&#10;&#10;AI 生成コンテンツは誤りを含む可能性があります。">
              <a:extLst>
                <a:ext uri="{FF2B5EF4-FFF2-40B4-BE49-F238E27FC236}">
                  <a16:creationId xmlns:a16="http://schemas.microsoft.com/office/drawing/2014/main" id="{65C02B04-F49C-0B94-1C74-FA73D1576EA5}"/>
                </a:ext>
              </a:extLst>
            </p:cNvPr>
            <p:cNvPicPr>
              <a:picLocks noChangeAspect="1"/>
            </p:cNvPicPr>
            <p:nvPr/>
          </p:nvPicPr>
          <p:blipFill>
            <a:blip r:embed="rId4">
              <a:clrChange>
                <a:clrFrom>
                  <a:srgbClr val="FCFCFD"/>
                </a:clrFrom>
                <a:clrTo>
                  <a:srgbClr val="FCFCFD">
                    <a:alpha val="0"/>
                  </a:srgbClr>
                </a:clrTo>
              </a:clrChange>
              <a:extLst>
                <a:ext uri="{28A0092B-C50C-407E-A947-70E740481C1C}">
                  <a14:useLocalDpi xmlns:a14="http://schemas.microsoft.com/office/drawing/2010/main" val="0"/>
                </a:ext>
              </a:extLst>
            </a:blip>
            <a:srcRect l="53974" t="27884" r="22692" b="50193"/>
            <a:stretch>
              <a:fillRect/>
            </a:stretch>
          </p:blipFill>
          <p:spPr>
            <a:xfrm>
              <a:off x="6206867" y="3612979"/>
              <a:ext cx="2311400" cy="1447800"/>
            </a:xfrm>
            <a:prstGeom prst="rect">
              <a:avLst/>
            </a:prstGeom>
          </p:spPr>
        </p:pic>
        <p:sp>
          <p:nvSpPr>
            <p:cNvPr id="12" name="フリーフォーム: 図形 11">
              <a:extLst>
                <a:ext uri="{FF2B5EF4-FFF2-40B4-BE49-F238E27FC236}">
                  <a16:creationId xmlns:a16="http://schemas.microsoft.com/office/drawing/2014/main" id="{F34F4362-DB19-C6F6-8C57-7C706AD42E9A}"/>
                </a:ext>
              </a:extLst>
            </p:cNvPr>
            <p:cNvSpPr/>
            <p:nvPr/>
          </p:nvSpPr>
          <p:spPr>
            <a:xfrm>
              <a:off x="6434599" y="4176248"/>
              <a:ext cx="235479" cy="129088"/>
            </a:xfrm>
            <a:custGeom>
              <a:avLst/>
              <a:gdLst>
                <a:gd name="csX0" fmla="*/ 868 w 235479"/>
                <a:gd name="csY0" fmla="*/ 14581 h 129088"/>
                <a:gd name="csX1" fmla="*/ 51668 w 235479"/>
                <a:gd name="csY1" fmla="*/ 103481 h 129088"/>
                <a:gd name="csX2" fmla="*/ 165968 w 235479"/>
                <a:gd name="csY2" fmla="*/ 128881 h 129088"/>
                <a:gd name="csX3" fmla="*/ 191368 w 235479"/>
                <a:gd name="csY3" fmla="*/ 116181 h 129088"/>
                <a:gd name="csX4" fmla="*/ 229468 w 235479"/>
                <a:gd name="csY4" fmla="*/ 97131 h 129088"/>
                <a:gd name="csX5" fmla="*/ 229468 w 235479"/>
                <a:gd name="csY5" fmla="*/ 52681 h 129088"/>
                <a:gd name="csX6" fmla="*/ 172318 w 235479"/>
                <a:gd name="csY6" fmla="*/ 33631 h 129088"/>
                <a:gd name="csX7" fmla="*/ 89768 w 235479"/>
                <a:gd name="csY7" fmla="*/ 1881 h 129088"/>
                <a:gd name="csX8" fmla="*/ 868 w 235479"/>
                <a:gd name="csY8" fmla="*/ 14581 h 129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35479" h="129088">
                  <a:moveTo>
                    <a:pt x="868" y="14581"/>
                  </a:moveTo>
                  <a:cubicBezTo>
                    <a:pt x="-5482" y="31514"/>
                    <a:pt x="24151" y="84431"/>
                    <a:pt x="51668" y="103481"/>
                  </a:cubicBezTo>
                  <a:cubicBezTo>
                    <a:pt x="79185" y="122531"/>
                    <a:pt x="142685" y="126764"/>
                    <a:pt x="165968" y="128881"/>
                  </a:cubicBezTo>
                  <a:cubicBezTo>
                    <a:pt x="189251" y="130998"/>
                    <a:pt x="191368" y="116181"/>
                    <a:pt x="191368" y="116181"/>
                  </a:cubicBezTo>
                  <a:cubicBezTo>
                    <a:pt x="201951" y="110889"/>
                    <a:pt x="223118" y="107714"/>
                    <a:pt x="229468" y="97131"/>
                  </a:cubicBezTo>
                  <a:cubicBezTo>
                    <a:pt x="235818" y="86548"/>
                    <a:pt x="238993" y="63264"/>
                    <a:pt x="229468" y="52681"/>
                  </a:cubicBezTo>
                  <a:cubicBezTo>
                    <a:pt x="219943" y="42098"/>
                    <a:pt x="195601" y="42098"/>
                    <a:pt x="172318" y="33631"/>
                  </a:cubicBezTo>
                  <a:cubicBezTo>
                    <a:pt x="149035" y="25164"/>
                    <a:pt x="115168" y="5056"/>
                    <a:pt x="89768" y="1881"/>
                  </a:cubicBezTo>
                  <a:cubicBezTo>
                    <a:pt x="64368" y="-1294"/>
                    <a:pt x="7218" y="-2352"/>
                    <a:pt x="868" y="14581"/>
                  </a:cubicBezTo>
                  <a:close/>
                </a:path>
              </a:pathLst>
            </a:cu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図形 12">
              <a:extLst>
                <a:ext uri="{FF2B5EF4-FFF2-40B4-BE49-F238E27FC236}">
                  <a16:creationId xmlns:a16="http://schemas.microsoft.com/office/drawing/2014/main" id="{BDEB462A-867C-E6AA-7563-46B4FB8D36A9}"/>
                </a:ext>
              </a:extLst>
            </p:cNvPr>
            <p:cNvSpPr/>
            <p:nvPr/>
          </p:nvSpPr>
          <p:spPr>
            <a:xfrm>
              <a:off x="6822817" y="4201647"/>
              <a:ext cx="393700" cy="160632"/>
            </a:xfrm>
            <a:custGeom>
              <a:avLst/>
              <a:gdLst>
                <a:gd name="csX0" fmla="*/ 868 w 235479"/>
                <a:gd name="csY0" fmla="*/ 14581 h 129088"/>
                <a:gd name="csX1" fmla="*/ 51668 w 235479"/>
                <a:gd name="csY1" fmla="*/ 103481 h 129088"/>
                <a:gd name="csX2" fmla="*/ 165968 w 235479"/>
                <a:gd name="csY2" fmla="*/ 128881 h 129088"/>
                <a:gd name="csX3" fmla="*/ 191368 w 235479"/>
                <a:gd name="csY3" fmla="*/ 116181 h 129088"/>
                <a:gd name="csX4" fmla="*/ 229468 w 235479"/>
                <a:gd name="csY4" fmla="*/ 97131 h 129088"/>
                <a:gd name="csX5" fmla="*/ 229468 w 235479"/>
                <a:gd name="csY5" fmla="*/ 52681 h 129088"/>
                <a:gd name="csX6" fmla="*/ 172318 w 235479"/>
                <a:gd name="csY6" fmla="*/ 33631 h 129088"/>
                <a:gd name="csX7" fmla="*/ 89768 w 235479"/>
                <a:gd name="csY7" fmla="*/ 1881 h 129088"/>
                <a:gd name="csX8" fmla="*/ 868 w 235479"/>
                <a:gd name="csY8" fmla="*/ 14581 h 129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35479" h="129088">
                  <a:moveTo>
                    <a:pt x="868" y="14581"/>
                  </a:moveTo>
                  <a:cubicBezTo>
                    <a:pt x="-5482" y="31514"/>
                    <a:pt x="24151" y="84431"/>
                    <a:pt x="51668" y="103481"/>
                  </a:cubicBezTo>
                  <a:cubicBezTo>
                    <a:pt x="79185" y="122531"/>
                    <a:pt x="142685" y="126764"/>
                    <a:pt x="165968" y="128881"/>
                  </a:cubicBezTo>
                  <a:cubicBezTo>
                    <a:pt x="189251" y="130998"/>
                    <a:pt x="191368" y="116181"/>
                    <a:pt x="191368" y="116181"/>
                  </a:cubicBezTo>
                  <a:cubicBezTo>
                    <a:pt x="201951" y="110889"/>
                    <a:pt x="223118" y="107714"/>
                    <a:pt x="229468" y="97131"/>
                  </a:cubicBezTo>
                  <a:cubicBezTo>
                    <a:pt x="235818" y="86548"/>
                    <a:pt x="238993" y="63264"/>
                    <a:pt x="229468" y="52681"/>
                  </a:cubicBezTo>
                  <a:cubicBezTo>
                    <a:pt x="219943" y="42098"/>
                    <a:pt x="195601" y="42098"/>
                    <a:pt x="172318" y="33631"/>
                  </a:cubicBezTo>
                  <a:cubicBezTo>
                    <a:pt x="149035" y="25164"/>
                    <a:pt x="115168" y="5056"/>
                    <a:pt x="89768" y="1881"/>
                  </a:cubicBezTo>
                  <a:cubicBezTo>
                    <a:pt x="64368" y="-1294"/>
                    <a:pt x="7218" y="-2352"/>
                    <a:pt x="868" y="14581"/>
                  </a:cubicBezTo>
                  <a:close/>
                </a:path>
              </a:pathLst>
            </a:cu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フリーフォーム: 図形 15">
              <a:extLst>
                <a:ext uri="{FF2B5EF4-FFF2-40B4-BE49-F238E27FC236}">
                  <a16:creationId xmlns:a16="http://schemas.microsoft.com/office/drawing/2014/main" id="{850944E6-66B5-73BE-52A9-A0F7281833C2}"/>
                </a:ext>
              </a:extLst>
            </p:cNvPr>
            <p:cNvSpPr/>
            <p:nvPr/>
          </p:nvSpPr>
          <p:spPr>
            <a:xfrm>
              <a:off x="7356217" y="4311479"/>
              <a:ext cx="317500" cy="146050"/>
            </a:xfrm>
            <a:custGeom>
              <a:avLst/>
              <a:gdLst>
                <a:gd name="csX0" fmla="*/ 868 w 235479"/>
                <a:gd name="csY0" fmla="*/ 14581 h 129088"/>
                <a:gd name="csX1" fmla="*/ 51668 w 235479"/>
                <a:gd name="csY1" fmla="*/ 103481 h 129088"/>
                <a:gd name="csX2" fmla="*/ 165968 w 235479"/>
                <a:gd name="csY2" fmla="*/ 128881 h 129088"/>
                <a:gd name="csX3" fmla="*/ 191368 w 235479"/>
                <a:gd name="csY3" fmla="*/ 116181 h 129088"/>
                <a:gd name="csX4" fmla="*/ 229468 w 235479"/>
                <a:gd name="csY4" fmla="*/ 97131 h 129088"/>
                <a:gd name="csX5" fmla="*/ 229468 w 235479"/>
                <a:gd name="csY5" fmla="*/ 52681 h 129088"/>
                <a:gd name="csX6" fmla="*/ 172318 w 235479"/>
                <a:gd name="csY6" fmla="*/ 33631 h 129088"/>
                <a:gd name="csX7" fmla="*/ 89768 w 235479"/>
                <a:gd name="csY7" fmla="*/ 1881 h 129088"/>
                <a:gd name="csX8" fmla="*/ 868 w 235479"/>
                <a:gd name="csY8" fmla="*/ 14581 h 129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35479" h="129088">
                  <a:moveTo>
                    <a:pt x="868" y="14581"/>
                  </a:moveTo>
                  <a:cubicBezTo>
                    <a:pt x="-5482" y="31514"/>
                    <a:pt x="24151" y="84431"/>
                    <a:pt x="51668" y="103481"/>
                  </a:cubicBezTo>
                  <a:cubicBezTo>
                    <a:pt x="79185" y="122531"/>
                    <a:pt x="142685" y="126764"/>
                    <a:pt x="165968" y="128881"/>
                  </a:cubicBezTo>
                  <a:cubicBezTo>
                    <a:pt x="189251" y="130998"/>
                    <a:pt x="191368" y="116181"/>
                    <a:pt x="191368" y="116181"/>
                  </a:cubicBezTo>
                  <a:cubicBezTo>
                    <a:pt x="201951" y="110889"/>
                    <a:pt x="223118" y="107714"/>
                    <a:pt x="229468" y="97131"/>
                  </a:cubicBezTo>
                  <a:cubicBezTo>
                    <a:pt x="235818" y="86548"/>
                    <a:pt x="238993" y="63264"/>
                    <a:pt x="229468" y="52681"/>
                  </a:cubicBezTo>
                  <a:cubicBezTo>
                    <a:pt x="219943" y="42098"/>
                    <a:pt x="195601" y="42098"/>
                    <a:pt x="172318" y="33631"/>
                  </a:cubicBezTo>
                  <a:cubicBezTo>
                    <a:pt x="149035" y="25164"/>
                    <a:pt x="115168" y="5056"/>
                    <a:pt x="89768" y="1881"/>
                  </a:cubicBezTo>
                  <a:cubicBezTo>
                    <a:pt x="64368" y="-1294"/>
                    <a:pt x="7218" y="-2352"/>
                    <a:pt x="868" y="14581"/>
                  </a:cubicBezTo>
                  <a:close/>
                </a:path>
              </a:pathLst>
            </a:cu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フリーフォーム: 図形 16">
              <a:extLst>
                <a:ext uri="{FF2B5EF4-FFF2-40B4-BE49-F238E27FC236}">
                  <a16:creationId xmlns:a16="http://schemas.microsoft.com/office/drawing/2014/main" id="{267EC8E7-C099-1B04-A685-5CE5B93DC27F}"/>
                </a:ext>
              </a:extLst>
            </p:cNvPr>
            <p:cNvSpPr/>
            <p:nvPr/>
          </p:nvSpPr>
          <p:spPr>
            <a:xfrm>
              <a:off x="7191117" y="4489279"/>
              <a:ext cx="171450" cy="139700"/>
            </a:xfrm>
            <a:custGeom>
              <a:avLst/>
              <a:gdLst>
                <a:gd name="csX0" fmla="*/ 868 w 235479"/>
                <a:gd name="csY0" fmla="*/ 14581 h 129088"/>
                <a:gd name="csX1" fmla="*/ 51668 w 235479"/>
                <a:gd name="csY1" fmla="*/ 103481 h 129088"/>
                <a:gd name="csX2" fmla="*/ 165968 w 235479"/>
                <a:gd name="csY2" fmla="*/ 128881 h 129088"/>
                <a:gd name="csX3" fmla="*/ 191368 w 235479"/>
                <a:gd name="csY3" fmla="*/ 116181 h 129088"/>
                <a:gd name="csX4" fmla="*/ 229468 w 235479"/>
                <a:gd name="csY4" fmla="*/ 97131 h 129088"/>
                <a:gd name="csX5" fmla="*/ 229468 w 235479"/>
                <a:gd name="csY5" fmla="*/ 52681 h 129088"/>
                <a:gd name="csX6" fmla="*/ 172318 w 235479"/>
                <a:gd name="csY6" fmla="*/ 33631 h 129088"/>
                <a:gd name="csX7" fmla="*/ 89768 w 235479"/>
                <a:gd name="csY7" fmla="*/ 1881 h 129088"/>
                <a:gd name="csX8" fmla="*/ 868 w 235479"/>
                <a:gd name="csY8" fmla="*/ 14581 h 1290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35479" h="129088">
                  <a:moveTo>
                    <a:pt x="868" y="14581"/>
                  </a:moveTo>
                  <a:cubicBezTo>
                    <a:pt x="-5482" y="31514"/>
                    <a:pt x="24151" y="84431"/>
                    <a:pt x="51668" y="103481"/>
                  </a:cubicBezTo>
                  <a:cubicBezTo>
                    <a:pt x="79185" y="122531"/>
                    <a:pt x="142685" y="126764"/>
                    <a:pt x="165968" y="128881"/>
                  </a:cubicBezTo>
                  <a:cubicBezTo>
                    <a:pt x="189251" y="130998"/>
                    <a:pt x="191368" y="116181"/>
                    <a:pt x="191368" y="116181"/>
                  </a:cubicBezTo>
                  <a:cubicBezTo>
                    <a:pt x="201951" y="110889"/>
                    <a:pt x="223118" y="107714"/>
                    <a:pt x="229468" y="97131"/>
                  </a:cubicBezTo>
                  <a:cubicBezTo>
                    <a:pt x="235818" y="86548"/>
                    <a:pt x="238993" y="63264"/>
                    <a:pt x="229468" y="52681"/>
                  </a:cubicBezTo>
                  <a:cubicBezTo>
                    <a:pt x="219943" y="42098"/>
                    <a:pt x="195601" y="42098"/>
                    <a:pt x="172318" y="33631"/>
                  </a:cubicBezTo>
                  <a:cubicBezTo>
                    <a:pt x="149035" y="25164"/>
                    <a:pt x="115168" y="5056"/>
                    <a:pt x="89768" y="1881"/>
                  </a:cubicBezTo>
                  <a:cubicBezTo>
                    <a:pt x="64368" y="-1294"/>
                    <a:pt x="7218" y="-2352"/>
                    <a:pt x="868" y="14581"/>
                  </a:cubicBezTo>
                  <a:close/>
                </a:path>
              </a:pathLst>
            </a:custGeom>
            <a:blipFill>
              <a:blip r:embed="rId5"/>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8" name="フリーフォーム: 図形 17">
            <a:extLst>
              <a:ext uri="{FF2B5EF4-FFF2-40B4-BE49-F238E27FC236}">
                <a16:creationId xmlns:a16="http://schemas.microsoft.com/office/drawing/2014/main" id="{07F9E631-08FA-81CE-383C-B074A0526A61}"/>
              </a:ext>
            </a:extLst>
          </p:cNvPr>
          <p:cNvSpPr/>
          <p:nvPr/>
        </p:nvSpPr>
        <p:spPr>
          <a:xfrm>
            <a:off x="7540997" y="5934910"/>
            <a:ext cx="374583" cy="201186"/>
          </a:xfrm>
          <a:custGeom>
            <a:avLst/>
            <a:gdLst>
              <a:gd name="csX0" fmla="*/ 57 w 374583"/>
              <a:gd name="csY0" fmla="*/ 101527 h 201186"/>
              <a:gd name="csX1" fmla="*/ 129597 w 374583"/>
              <a:gd name="csY1" fmla="*/ 200587 h 201186"/>
              <a:gd name="csX2" fmla="*/ 297237 w 374583"/>
              <a:gd name="csY2" fmla="*/ 139627 h 201186"/>
              <a:gd name="csX3" fmla="*/ 373437 w 374583"/>
              <a:gd name="csY3" fmla="*/ 71047 h 201186"/>
              <a:gd name="csX4" fmla="*/ 243897 w 374583"/>
              <a:gd name="csY4" fmla="*/ 17707 h 201186"/>
              <a:gd name="csX5" fmla="*/ 144837 w 374583"/>
              <a:gd name="csY5" fmla="*/ 2467 h 201186"/>
              <a:gd name="csX6" fmla="*/ 57 w 374583"/>
              <a:gd name="csY6" fmla="*/ 101527 h 2011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4583" h="201186">
                <a:moveTo>
                  <a:pt x="57" y="101527"/>
                </a:moveTo>
                <a:cubicBezTo>
                  <a:pt x="-2483" y="134547"/>
                  <a:pt x="80067" y="194237"/>
                  <a:pt x="129597" y="200587"/>
                </a:cubicBezTo>
                <a:cubicBezTo>
                  <a:pt x="179127" y="206937"/>
                  <a:pt x="256597" y="161217"/>
                  <a:pt x="297237" y="139627"/>
                </a:cubicBezTo>
                <a:cubicBezTo>
                  <a:pt x="337877" y="118037"/>
                  <a:pt x="382327" y="91367"/>
                  <a:pt x="373437" y="71047"/>
                </a:cubicBezTo>
                <a:cubicBezTo>
                  <a:pt x="364547" y="50727"/>
                  <a:pt x="281997" y="29137"/>
                  <a:pt x="243897" y="17707"/>
                </a:cubicBezTo>
                <a:cubicBezTo>
                  <a:pt x="205797" y="6277"/>
                  <a:pt x="181667" y="-5153"/>
                  <a:pt x="144837" y="2467"/>
                </a:cubicBezTo>
                <a:cubicBezTo>
                  <a:pt x="108007" y="10087"/>
                  <a:pt x="2597" y="68507"/>
                  <a:pt x="57" y="101527"/>
                </a:cubicBezTo>
                <a:close/>
              </a:path>
            </a:pathLst>
          </a:custGeom>
          <a:blipFill>
            <a:blip r:embed="rId6"/>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highlight>
                <a:srgbClr val="0000FF"/>
              </a:highlight>
            </a:endParaRPr>
          </a:p>
        </p:txBody>
      </p:sp>
      <p:sp>
        <p:nvSpPr>
          <p:cNvPr id="19" name="フリーフォーム: 図形 18">
            <a:extLst>
              <a:ext uri="{FF2B5EF4-FFF2-40B4-BE49-F238E27FC236}">
                <a16:creationId xmlns:a16="http://schemas.microsoft.com/office/drawing/2014/main" id="{3A4A69AD-A2AF-6C86-3C11-4024A31098C0}"/>
              </a:ext>
            </a:extLst>
          </p:cNvPr>
          <p:cNvSpPr/>
          <p:nvPr/>
        </p:nvSpPr>
        <p:spPr>
          <a:xfrm>
            <a:off x="7926352" y="5882659"/>
            <a:ext cx="403917" cy="201186"/>
          </a:xfrm>
          <a:custGeom>
            <a:avLst/>
            <a:gdLst>
              <a:gd name="csX0" fmla="*/ 57 w 374583"/>
              <a:gd name="csY0" fmla="*/ 101527 h 201186"/>
              <a:gd name="csX1" fmla="*/ 129597 w 374583"/>
              <a:gd name="csY1" fmla="*/ 200587 h 201186"/>
              <a:gd name="csX2" fmla="*/ 297237 w 374583"/>
              <a:gd name="csY2" fmla="*/ 139627 h 201186"/>
              <a:gd name="csX3" fmla="*/ 373437 w 374583"/>
              <a:gd name="csY3" fmla="*/ 71047 h 201186"/>
              <a:gd name="csX4" fmla="*/ 243897 w 374583"/>
              <a:gd name="csY4" fmla="*/ 17707 h 201186"/>
              <a:gd name="csX5" fmla="*/ 144837 w 374583"/>
              <a:gd name="csY5" fmla="*/ 2467 h 201186"/>
              <a:gd name="csX6" fmla="*/ 57 w 374583"/>
              <a:gd name="csY6" fmla="*/ 101527 h 20118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4583" h="201186">
                <a:moveTo>
                  <a:pt x="57" y="101527"/>
                </a:moveTo>
                <a:cubicBezTo>
                  <a:pt x="-2483" y="134547"/>
                  <a:pt x="80067" y="194237"/>
                  <a:pt x="129597" y="200587"/>
                </a:cubicBezTo>
                <a:cubicBezTo>
                  <a:pt x="179127" y="206937"/>
                  <a:pt x="256597" y="161217"/>
                  <a:pt x="297237" y="139627"/>
                </a:cubicBezTo>
                <a:cubicBezTo>
                  <a:pt x="337877" y="118037"/>
                  <a:pt x="382327" y="91367"/>
                  <a:pt x="373437" y="71047"/>
                </a:cubicBezTo>
                <a:cubicBezTo>
                  <a:pt x="364547" y="50727"/>
                  <a:pt x="281997" y="29137"/>
                  <a:pt x="243897" y="17707"/>
                </a:cubicBezTo>
                <a:cubicBezTo>
                  <a:pt x="205797" y="6277"/>
                  <a:pt x="181667" y="-5153"/>
                  <a:pt x="144837" y="2467"/>
                </a:cubicBezTo>
                <a:cubicBezTo>
                  <a:pt x="108007" y="10087"/>
                  <a:pt x="2597" y="68507"/>
                  <a:pt x="57" y="101527"/>
                </a:cubicBezTo>
                <a:close/>
              </a:path>
            </a:pathLst>
          </a:custGeom>
          <a:blipFill>
            <a:blip r:embed="rId6"/>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highlight>
                <a:srgbClr val="0000FF"/>
              </a:highlight>
            </a:endParaRPr>
          </a:p>
        </p:txBody>
      </p:sp>
      <p:sp>
        <p:nvSpPr>
          <p:cNvPr id="20" name="フリーフォーム: 図形 19">
            <a:extLst>
              <a:ext uri="{FF2B5EF4-FFF2-40B4-BE49-F238E27FC236}">
                <a16:creationId xmlns:a16="http://schemas.microsoft.com/office/drawing/2014/main" id="{308928E8-2ED4-DD9F-F30C-8F6D36277E5A}"/>
              </a:ext>
            </a:extLst>
          </p:cNvPr>
          <p:cNvSpPr/>
          <p:nvPr/>
        </p:nvSpPr>
        <p:spPr>
          <a:xfrm>
            <a:off x="8303003" y="6113973"/>
            <a:ext cx="586227" cy="349863"/>
          </a:xfrm>
          <a:custGeom>
            <a:avLst/>
            <a:gdLst>
              <a:gd name="csX0" fmla="*/ 57 w 374583"/>
              <a:gd name="csY0" fmla="*/ 101527 h 201186"/>
              <a:gd name="csX1" fmla="*/ 129597 w 374583"/>
              <a:gd name="csY1" fmla="*/ 200587 h 201186"/>
              <a:gd name="csX2" fmla="*/ 297237 w 374583"/>
              <a:gd name="csY2" fmla="*/ 139627 h 201186"/>
              <a:gd name="csX3" fmla="*/ 373437 w 374583"/>
              <a:gd name="csY3" fmla="*/ 71047 h 201186"/>
              <a:gd name="csX4" fmla="*/ 243897 w 374583"/>
              <a:gd name="csY4" fmla="*/ 17707 h 201186"/>
              <a:gd name="csX5" fmla="*/ 144837 w 374583"/>
              <a:gd name="csY5" fmla="*/ 2467 h 201186"/>
              <a:gd name="csX6" fmla="*/ 57 w 374583"/>
              <a:gd name="csY6" fmla="*/ 101527 h 201186"/>
              <a:gd name="csX0" fmla="*/ 53 w 373456"/>
              <a:gd name="csY0" fmla="*/ 101527 h 325363"/>
              <a:gd name="csX1" fmla="*/ 129593 w 373456"/>
              <a:gd name="csY1" fmla="*/ 200587 h 325363"/>
              <a:gd name="csX2" fmla="*/ 253455 w 373456"/>
              <a:gd name="csY2" fmla="*/ 322507 h 325363"/>
              <a:gd name="csX3" fmla="*/ 373433 w 373456"/>
              <a:gd name="csY3" fmla="*/ 71047 h 325363"/>
              <a:gd name="csX4" fmla="*/ 243893 w 373456"/>
              <a:gd name="csY4" fmla="*/ 17707 h 325363"/>
              <a:gd name="csX5" fmla="*/ 144833 w 373456"/>
              <a:gd name="csY5" fmla="*/ 2467 h 325363"/>
              <a:gd name="csX6" fmla="*/ 53 w 373456"/>
              <a:gd name="csY6" fmla="*/ 101527 h 325363"/>
              <a:gd name="csX0" fmla="*/ 53 w 374219"/>
              <a:gd name="csY0" fmla="*/ 126027 h 349863"/>
              <a:gd name="csX1" fmla="*/ 129593 w 374219"/>
              <a:gd name="csY1" fmla="*/ 225087 h 349863"/>
              <a:gd name="csX2" fmla="*/ 253455 w 374219"/>
              <a:gd name="csY2" fmla="*/ 347007 h 349863"/>
              <a:gd name="csX3" fmla="*/ 373433 w 374219"/>
              <a:gd name="csY3" fmla="*/ 95547 h 349863"/>
              <a:gd name="csX4" fmla="*/ 297400 w 374219"/>
              <a:gd name="csY4" fmla="*/ 4107 h 349863"/>
              <a:gd name="csX5" fmla="*/ 144833 w 374219"/>
              <a:gd name="csY5" fmla="*/ 26967 h 349863"/>
              <a:gd name="csX6" fmla="*/ 53 w 374219"/>
              <a:gd name="csY6" fmla="*/ 126027 h 349863"/>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74219" h="349863">
                <a:moveTo>
                  <a:pt x="53" y="126027"/>
                </a:moveTo>
                <a:cubicBezTo>
                  <a:pt x="-2487" y="159047"/>
                  <a:pt x="87359" y="188257"/>
                  <a:pt x="129593" y="225087"/>
                </a:cubicBezTo>
                <a:cubicBezTo>
                  <a:pt x="171827" y="261917"/>
                  <a:pt x="212815" y="368597"/>
                  <a:pt x="253455" y="347007"/>
                </a:cubicBezTo>
                <a:cubicBezTo>
                  <a:pt x="294095" y="325417"/>
                  <a:pt x="366109" y="152697"/>
                  <a:pt x="373433" y="95547"/>
                </a:cubicBezTo>
                <a:cubicBezTo>
                  <a:pt x="380757" y="38397"/>
                  <a:pt x="335500" y="15537"/>
                  <a:pt x="297400" y="4107"/>
                </a:cubicBezTo>
                <a:cubicBezTo>
                  <a:pt x="259300" y="-7323"/>
                  <a:pt x="194391" y="6647"/>
                  <a:pt x="144833" y="26967"/>
                </a:cubicBezTo>
                <a:cubicBezTo>
                  <a:pt x="95275" y="47287"/>
                  <a:pt x="2593" y="93007"/>
                  <a:pt x="53" y="126027"/>
                </a:cubicBezTo>
                <a:close/>
              </a:path>
            </a:pathLst>
          </a:custGeom>
          <a:blipFill>
            <a:blip r:embed="rId6"/>
            <a:tile tx="0" ty="0" sx="100000" sy="100000" flip="none" algn="tl"/>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highlight>
                <a:srgbClr val="0000FF"/>
              </a:highlight>
            </a:endParaRPr>
          </a:p>
        </p:txBody>
      </p:sp>
      <p:sp>
        <p:nvSpPr>
          <p:cNvPr id="21" name="テキスト ボックス 20">
            <a:extLst>
              <a:ext uri="{FF2B5EF4-FFF2-40B4-BE49-F238E27FC236}">
                <a16:creationId xmlns:a16="http://schemas.microsoft.com/office/drawing/2014/main" id="{7287A3C4-E912-4F82-3B2C-DD782AFAAD5D}"/>
              </a:ext>
            </a:extLst>
          </p:cNvPr>
          <p:cNvSpPr txBox="1"/>
          <p:nvPr/>
        </p:nvSpPr>
        <p:spPr>
          <a:xfrm>
            <a:off x="3907073" y="4253844"/>
            <a:ext cx="1467068" cy="400110"/>
          </a:xfrm>
          <a:prstGeom prst="rect">
            <a:avLst/>
          </a:prstGeom>
          <a:noFill/>
        </p:spPr>
        <p:txBody>
          <a:bodyPr wrap="none" rtlCol="0">
            <a:spAutoFit/>
          </a:bodyPr>
          <a:lstStyle/>
          <a:p>
            <a:r>
              <a:rPr lang="ja-JP" altLang="en-US" sz="2000" dirty="0"/>
              <a:t>②間隙空気</a:t>
            </a:r>
            <a:endParaRPr kumimoji="1" lang="ja-JP" altLang="en-US" sz="2000" dirty="0"/>
          </a:p>
        </p:txBody>
      </p:sp>
      <p:sp>
        <p:nvSpPr>
          <p:cNvPr id="27" name="テキスト ボックス 26">
            <a:extLst>
              <a:ext uri="{FF2B5EF4-FFF2-40B4-BE49-F238E27FC236}">
                <a16:creationId xmlns:a16="http://schemas.microsoft.com/office/drawing/2014/main" id="{4398DF17-0CDF-31FE-C77A-7EA2AE8DE961}"/>
              </a:ext>
            </a:extLst>
          </p:cNvPr>
          <p:cNvSpPr txBox="1"/>
          <p:nvPr/>
        </p:nvSpPr>
        <p:spPr>
          <a:xfrm>
            <a:off x="7277531" y="4221229"/>
            <a:ext cx="1723549" cy="400110"/>
          </a:xfrm>
          <a:prstGeom prst="rect">
            <a:avLst/>
          </a:prstGeom>
          <a:noFill/>
        </p:spPr>
        <p:txBody>
          <a:bodyPr wrap="none" rtlCol="0">
            <a:spAutoFit/>
          </a:bodyPr>
          <a:lstStyle/>
          <a:p>
            <a:r>
              <a:rPr lang="ja-JP" altLang="en-US" sz="2000" dirty="0"/>
              <a:t>③</a:t>
            </a:r>
            <a:r>
              <a:rPr kumimoji="1" lang="ja-JP" altLang="en-US" sz="2000" dirty="0"/>
              <a:t>初期飽和度</a:t>
            </a:r>
            <a:endParaRPr kumimoji="1" lang="en-US" altLang="ja-JP" sz="2000" dirty="0"/>
          </a:p>
        </p:txBody>
      </p:sp>
      <p:pic>
        <p:nvPicPr>
          <p:cNvPr id="30" name="図 29" descr="タイムライン&#10;&#10;AI 生成コンテンツは誤りを含む可能性があります。">
            <a:extLst>
              <a:ext uri="{FF2B5EF4-FFF2-40B4-BE49-F238E27FC236}">
                <a16:creationId xmlns:a16="http://schemas.microsoft.com/office/drawing/2014/main" id="{DA6D082E-BD91-E892-7B6F-C6DB19156FF1}"/>
              </a:ext>
            </a:extLst>
          </p:cNvPr>
          <p:cNvPicPr>
            <a:picLocks noChangeAspect="1"/>
          </p:cNvPicPr>
          <p:nvPr/>
        </p:nvPicPr>
        <p:blipFill>
          <a:blip r:embed="rId4">
            <a:clrChange>
              <a:clrFrom>
                <a:srgbClr val="FCFCFD"/>
              </a:clrFrom>
              <a:clrTo>
                <a:srgbClr val="FCFCFD">
                  <a:alpha val="0"/>
                </a:srgbClr>
              </a:clrTo>
            </a:clrChange>
            <a:extLst>
              <a:ext uri="{28A0092B-C50C-407E-A947-70E740481C1C}">
                <a14:useLocalDpi xmlns:a14="http://schemas.microsoft.com/office/drawing/2010/main" val="0"/>
              </a:ext>
            </a:extLst>
          </a:blip>
          <a:srcRect l="53974" t="27884" r="22692" b="50193"/>
          <a:stretch>
            <a:fillRect/>
          </a:stretch>
        </p:blipFill>
        <p:spPr>
          <a:xfrm rot="831904">
            <a:off x="626257" y="5220099"/>
            <a:ext cx="2520578" cy="1672907"/>
          </a:xfrm>
          <a:prstGeom prst="rect">
            <a:avLst/>
          </a:prstGeom>
        </p:spPr>
      </p:pic>
      <p:sp>
        <p:nvSpPr>
          <p:cNvPr id="36" name="テキスト ボックス 35">
            <a:extLst>
              <a:ext uri="{FF2B5EF4-FFF2-40B4-BE49-F238E27FC236}">
                <a16:creationId xmlns:a16="http://schemas.microsoft.com/office/drawing/2014/main" id="{5994CA5F-11E7-C2C8-F24F-A087A4A589EB}"/>
              </a:ext>
            </a:extLst>
          </p:cNvPr>
          <p:cNvSpPr txBox="1"/>
          <p:nvPr/>
        </p:nvSpPr>
        <p:spPr>
          <a:xfrm>
            <a:off x="431542" y="4114997"/>
            <a:ext cx="2917728" cy="707886"/>
          </a:xfrm>
          <a:prstGeom prst="rect">
            <a:avLst/>
          </a:prstGeom>
          <a:noFill/>
        </p:spPr>
        <p:txBody>
          <a:bodyPr wrap="square" rtlCol="0">
            <a:spAutoFit/>
          </a:bodyPr>
          <a:lstStyle/>
          <a:p>
            <a:r>
              <a:rPr kumimoji="1" lang="ja-JP" altLang="en-US" sz="2000" dirty="0"/>
              <a:t>①浸透流と表面流へ</a:t>
            </a:r>
            <a:endParaRPr kumimoji="1" lang="en-US" altLang="ja-JP" sz="2000" dirty="0"/>
          </a:p>
          <a:p>
            <a:r>
              <a:rPr lang="ja-JP" altLang="en-US" sz="2000" dirty="0"/>
              <a:t>　</a:t>
            </a:r>
            <a:r>
              <a:rPr kumimoji="1" lang="ja-JP" altLang="en-US" sz="2000" dirty="0"/>
              <a:t>　の分配</a:t>
            </a:r>
            <a:r>
              <a:rPr lang="ja-JP" altLang="en-US" sz="2000" dirty="0"/>
              <a:t>機構</a:t>
            </a:r>
            <a:endParaRPr kumimoji="1" lang="en-US" altLang="ja-JP" sz="2000" dirty="0"/>
          </a:p>
        </p:txBody>
      </p:sp>
      <p:sp>
        <p:nvSpPr>
          <p:cNvPr id="38" name="矢印: 右 37">
            <a:extLst>
              <a:ext uri="{FF2B5EF4-FFF2-40B4-BE49-F238E27FC236}">
                <a16:creationId xmlns:a16="http://schemas.microsoft.com/office/drawing/2014/main" id="{4F4DBE82-1222-8605-A412-48B2FE4A447C}"/>
              </a:ext>
            </a:extLst>
          </p:cNvPr>
          <p:cNvSpPr/>
          <p:nvPr/>
        </p:nvSpPr>
        <p:spPr>
          <a:xfrm rot="1216726">
            <a:off x="1774099" y="5506822"/>
            <a:ext cx="496583" cy="177209"/>
          </a:xfrm>
          <a:prstGeom prst="rightArrow">
            <a:avLst>
              <a:gd name="adj1" fmla="val 45298"/>
              <a:gd name="adj2" fmla="val 85461"/>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0" name="直線矢印コネクタ 39">
            <a:extLst>
              <a:ext uri="{FF2B5EF4-FFF2-40B4-BE49-F238E27FC236}">
                <a16:creationId xmlns:a16="http://schemas.microsoft.com/office/drawing/2014/main" id="{23654B49-4D2D-C9FC-AD2C-CAC0819E3CF7}"/>
              </a:ext>
            </a:extLst>
          </p:cNvPr>
          <p:cNvCxnSpPr/>
          <p:nvPr/>
        </p:nvCxnSpPr>
        <p:spPr>
          <a:xfrm>
            <a:off x="1229296" y="5760836"/>
            <a:ext cx="0" cy="18415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矢印コネクタ 40">
            <a:extLst>
              <a:ext uri="{FF2B5EF4-FFF2-40B4-BE49-F238E27FC236}">
                <a16:creationId xmlns:a16="http://schemas.microsoft.com/office/drawing/2014/main" id="{FDA8AE32-A7D2-CBC2-1FCE-4287DE86E511}"/>
              </a:ext>
            </a:extLst>
          </p:cNvPr>
          <p:cNvCxnSpPr/>
          <p:nvPr/>
        </p:nvCxnSpPr>
        <p:spPr>
          <a:xfrm>
            <a:off x="1391221" y="6075161"/>
            <a:ext cx="0" cy="18415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a:extLst>
              <a:ext uri="{FF2B5EF4-FFF2-40B4-BE49-F238E27FC236}">
                <a16:creationId xmlns:a16="http://schemas.microsoft.com/office/drawing/2014/main" id="{1F14D213-06B4-E6FC-DD49-764CFF2F227D}"/>
              </a:ext>
            </a:extLst>
          </p:cNvPr>
          <p:cNvCxnSpPr/>
          <p:nvPr/>
        </p:nvCxnSpPr>
        <p:spPr>
          <a:xfrm>
            <a:off x="1067371" y="5614786"/>
            <a:ext cx="0" cy="18415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a:extLst>
              <a:ext uri="{FF2B5EF4-FFF2-40B4-BE49-F238E27FC236}">
                <a16:creationId xmlns:a16="http://schemas.microsoft.com/office/drawing/2014/main" id="{3E6D3592-16EB-4176-E659-B2FFE97F6228}"/>
              </a:ext>
            </a:extLst>
          </p:cNvPr>
          <p:cNvCxnSpPr/>
          <p:nvPr/>
        </p:nvCxnSpPr>
        <p:spPr>
          <a:xfrm>
            <a:off x="1797621" y="6018011"/>
            <a:ext cx="0" cy="18415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a:extLst>
              <a:ext uri="{FF2B5EF4-FFF2-40B4-BE49-F238E27FC236}">
                <a16:creationId xmlns:a16="http://schemas.microsoft.com/office/drawing/2014/main" id="{D4C1AE98-45D0-F36E-BF53-CE7D099FC3CA}"/>
              </a:ext>
            </a:extLst>
          </p:cNvPr>
          <p:cNvCxnSpPr/>
          <p:nvPr/>
        </p:nvCxnSpPr>
        <p:spPr>
          <a:xfrm>
            <a:off x="2165921" y="6094211"/>
            <a:ext cx="0" cy="184150"/>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86AD394F-63E6-83B5-1388-F4AEB7002D6B}"/>
              </a:ext>
            </a:extLst>
          </p:cNvPr>
          <p:cNvSpPr txBox="1"/>
          <p:nvPr/>
        </p:nvSpPr>
        <p:spPr>
          <a:xfrm>
            <a:off x="2803695" y="690144"/>
            <a:ext cx="6946796" cy="923330"/>
          </a:xfrm>
          <a:prstGeom prst="rect">
            <a:avLst/>
          </a:prstGeom>
          <a:noFill/>
        </p:spPr>
        <p:txBody>
          <a:bodyPr wrap="square">
            <a:spAutoFit/>
          </a:bodyPr>
          <a:lstStyle/>
          <a:p>
            <a:r>
              <a:rPr lang="ja-JP" altLang="en-US" sz="1800" u="sng" dirty="0">
                <a:latin typeface="メイリオ" panose="020B0604030504040204" pitchFamily="50" charset="-128"/>
                <a:ea typeface="メイリオ" panose="020B0604030504040204" pitchFamily="50" charset="-128"/>
                <a:cs typeface="ＭＳ 明朝" panose="02020609040205080304" pitchFamily="17" charset="-128"/>
              </a:rPr>
              <a:t>①浸透流と表面流への分配機構</a:t>
            </a:r>
            <a:endParaRPr lang="en-US" altLang="ja-JP" sz="1800" u="sng"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表面滞水，表面飽和層の厚さ，雨滴衝撃等の影響などにより，表面流と浸透流は時空間的に変動</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p:sp>
        <p:nvSpPr>
          <p:cNvPr id="7" name="テキスト ボックス 6">
            <a:extLst>
              <a:ext uri="{FF2B5EF4-FFF2-40B4-BE49-F238E27FC236}">
                <a16:creationId xmlns:a16="http://schemas.microsoft.com/office/drawing/2014/main" id="{607DDEF4-71D2-06B7-E4FC-143D964147FA}"/>
              </a:ext>
            </a:extLst>
          </p:cNvPr>
          <p:cNvSpPr txBox="1"/>
          <p:nvPr/>
        </p:nvSpPr>
        <p:spPr>
          <a:xfrm>
            <a:off x="2816135" y="1803598"/>
            <a:ext cx="7130298" cy="923330"/>
          </a:xfrm>
          <a:prstGeom prst="rect">
            <a:avLst/>
          </a:prstGeom>
          <a:noFill/>
        </p:spPr>
        <p:txBody>
          <a:bodyPr wrap="square">
            <a:spAutoFit/>
          </a:bodyPr>
          <a:lstStyle/>
          <a:p>
            <a:r>
              <a:rPr lang="ja-JP" altLang="en-US" sz="1800" u="sng" dirty="0">
                <a:latin typeface="メイリオ" panose="020B0604030504040204" pitchFamily="50" charset="-128"/>
                <a:ea typeface="メイリオ" panose="020B0604030504040204" pitchFamily="50" charset="-128"/>
                <a:cs typeface="ＭＳ 明朝" panose="02020609040205080304" pitchFamily="17" charset="-128"/>
              </a:rPr>
              <a:t>②間隙空気</a:t>
            </a:r>
            <a:endParaRPr lang="en-US" altLang="ja-JP" sz="1800" u="sng"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堤体内で生じる空気の閉じ込め，圧縮，突発的排気などにより，浸透流の遅延が発生</a:t>
            </a:r>
          </a:p>
        </p:txBody>
      </p:sp>
      <p:sp>
        <p:nvSpPr>
          <p:cNvPr id="11" name="テキスト ボックス 10">
            <a:extLst>
              <a:ext uri="{FF2B5EF4-FFF2-40B4-BE49-F238E27FC236}">
                <a16:creationId xmlns:a16="http://schemas.microsoft.com/office/drawing/2014/main" id="{0D1739B2-7267-3A56-290A-5B18754A10D8}"/>
              </a:ext>
            </a:extLst>
          </p:cNvPr>
          <p:cNvSpPr txBox="1"/>
          <p:nvPr/>
        </p:nvSpPr>
        <p:spPr>
          <a:xfrm>
            <a:off x="2024744" y="5215812"/>
            <a:ext cx="800219" cy="338554"/>
          </a:xfrm>
          <a:prstGeom prst="rect">
            <a:avLst/>
          </a:prstGeom>
          <a:noFill/>
        </p:spPr>
        <p:txBody>
          <a:bodyPr wrap="none" rtlCol="0">
            <a:spAutoFit/>
          </a:bodyPr>
          <a:lstStyle/>
          <a:p>
            <a:r>
              <a:rPr kumimoji="1" lang="ja-JP" altLang="en-US" sz="1600" dirty="0"/>
              <a:t>表面流</a:t>
            </a:r>
          </a:p>
        </p:txBody>
      </p:sp>
      <p:sp>
        <p:nvSpPr>
          <p:cNvPr id="14" name="テキスト ボックス 13">
            <a:extLst>
              <a:ext uri="{FF2B5EF4-FFF2-40B4-BE49-F238E27FC236}">
                <a16:creationId xmlns:a16="http://schemas.microsoft.com/office/drawing/2014/main" id="{8EBA9D5D-6631-7F11-3293-C7EC645DD7A5}"/>
              </a:ext>
            </a:extLst>
          </p:cNvPr>
          <p:cNvSpPr txBox="1"/>
          <p:nvPr/>
        </p:nvSpPr>
        <p:spPr>
          <a:xfrm>
            <a:off x="152401" y="5610808"/>
            <a:ext cx="800219" cy="338554"/>
          </a:xfrm>
          <a:prstGeom prst="rect">
            <a:avLst/>
          </a:prstGeom>
          <a:noFill/>
        </p:spPr>
        <p:txBody>
          <a:bodyPr wrap="none" rtlCol="0">
            <a:spAutoFit/>
          </a:bodyPr>
          <a:lstStyle/>
          <a:p>
            <a:r>
              <a:rPr kumimoji="1" lang="ja-JP" altLang="en-US" sz="1600" dirty="0"/>
              <a:t>浸透流</a:t>
            </a:r>
          </a:p>
        </p:txBody>
      </p:sp>
      <p:sp>
        <p:nvSpPr>
          <p:cNvPr id="15" name="テキスト ボックス 14">
            <a:extLst>
              <a:ext uri="{FF2B5EF4-FFF2-40B4-BE49-F238E27FC236}">
                <a16:creationId xmlns:a16="http://schemas.microsoft.com/office/drawing/2014/main" id="{04AE62F0-CD99-271A-0278-B91A638F6125}"/>
              </a:ext>
            </a:extLst>
          </p:cNvPr>
          <p:cNvSpPr txBox="1"/>
          <p:nvPr/>
        </p:nvSpPr>
        <p:spPr>
          <a:xfrm>
            <a:off x="5368214" y="5284237"/>
            <a:ext cx="1035861" cy="338554"/>
          </a:xfrm>
          <a:prstGeom prst="rect">
            <a:avLst/>
          </a:prstGeom>
          <a:noFill/>
        </p:spPr>
        <p:txBody>
          <a:bodyPr wrap="none" rtlCol="0">
            <a:spAutoFit/>
          </a:bodyPr>
          <a:lstStyle/>
          <a:p>
            <a:r>
              <a:rPr kumimoji="1" lang="ja-JP" altLang="en-US" sz="1600" dirty="0"/>
              <a:t>間隙空気</a:t>
            </a:r>
          </a:p>
        </p:txBody>
      </p:sp>
      <p:cxnSp>
        <p:nvCxnSpPr>
          <p:cNvPr id="25" name="直線矢印コネクタ 24">
            <a:extLst>
              <a:ext uri="{FF2B5EF4-FFF2-40B4-BE49-F238E27FC236}">
                <a16:creationId xmlns:a16="http://schemas.microsoft.com/office/drawing/2014/main" id="{A4DCFCA8-0EC6-9E71-4C00-6F43AFA39329}"/>
              </a:ext>
            </a:extLst>
          </p:cNvPr>
          <p:cNvCxnSpPr>
            <a:cxnSpLocks/>
            <a:stCxn id="15" idx="1"/>
            <a:endCxn id="13" idx="6"/>
          </p:cNvCxnSpPr>
          <p:nvPr/>
        </p:nvCxnSpPr>
        <p:spPr>
          <a:xfrm flipH="1">
            <a:off x="4657851" y="5453514"/>
            <a:ext cx="710363" cy="459229"/>
          </a:xfrm>
          <a:prstGeom prst="straightConnector1">
            <a:avLst/>
          </a:prstGeom>
          <a:ln>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9" name="テキスト ボックス 28">
            <a:extLst>
              <a:ext uri="{FF2B5EF4-FFF2-40B4-BE49-F238E27FC236}">
                <a16:creationId xmlns:a16="http://schemas.microsoft.com/office/drawing/2014/main" id="{75EAD7EA-10B6-9D15-BAC1-101C8022C213}"/>
              </a:ext>
            </a:extLst>
          </p:cNvPr>
          <p:cNvSpPr txBox="1"/>
          <p:nvPr/>
        </p:nvSpPr>
        <p:spPr>
          <a:xfrm>
            <a:off x="2837906" y="2991696"/>
            <a:ext cx="7167620" cy="646331"/>
          </a:xfrm>
          <a:prstGeom prst="rect">
            <a:avLst/>
          </a:prstGeom>
          <a:noFill/>
        </p:spPr>
        <p:txBody>
          <a:bodyPr wrap="square">
            <a:spAutoFit/>
          </a:bodyPr>
          <a:lstStyle/>
          <a:p>
            <a:r>
              <a:rPr lang="ja-JP" altLang="en-US" sz="1800" u="sng" dirty="0">
                <a:latin typeface="メイリオ" panose="020B0604030504040204" pitchFamily="50" charset="-128"/>
                <a:ea typeface="メイリオ" panose="020B0604030504040204" pitchFamily="50" charset="-128"/>
                <a:cs typeface="ＭＳ 明朝" panose="02020609040205080304" pitchFamily="17" charset="-128"/>
              </a:rPr>
              <a:t>③初期飽和度</a:t>
            </a:r>
            <a:endParaRPr lang="en-US" altLang="ja-JP" sz="1800" u="sng"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飽和度の分布は，不飽和時の浸透量の時空間変化に影響</a:t>
            </a:r>
          </a:p>
        </p:txBody>
      </p:sp>
      <p:sp>
        <p:nvSpPr>
          <p:cNvPr id="34" name="テキスト ボックス 33">
            <a:extLst>
              <a:ext uri="{FF2B5EF4-FFF2-40B4-BE49-F238E27FC236}">
                <a16:creationId xmlns:a16="http://schemas.microsoft.com/office/drawing/2014/main" id="{191EE4B8-B4E8-3BA5-A4EE-1B08D8B52CA9}"/>
              </a:ext>
            </a:extLst>
          </p:cNvPr>
          <p:cNvSpPr txBox="1"/>
          <p:nvPr/>
        </p:nvSpPr>
        <p:spPr>
          <a:xfrm>
            <a:off x="8226491" y="5222033"/>
            <a:ext cx="1496007" cy="338554"/>
          </a:xfrm>
          <a:prstGeom prst="rect">
            <a:avLst/>
          </a:prstGeom>
          <a:noFill/>
        </p:spPr>
        <p:txBody>
          <a:bodyPr wrap="square" rtlCol="0">
            <a:spAutoFit/>
          </a:bodyPr>
          <a:lstStyle/>
          <a:p>
            <a:r>
              <a:rPr kumimoji="1" lang="ja-JP" altLang="en-US" sz="1600" dirty="0"/>
              <a:t>飽和度の分布</a:t>
            </a:r>
          </a:p>
        </p:txBody>
      </p:sp>
      <p:cxnSp>
        <p:nvCxnSpPr>
          <p:cNvPr id="35" name="直線矢印コネクタ 34">
            <a:extLst>
              <a:ext uri="{FF2B5EF4-FFF2-40B4-BE49-F238E27FC236}">
                <a16:creationId xmlns:a16="http://schemas.microsoft.com/office/drawing/2014/main" id="{031361A0-270F-F336-E831-E24A9100B44A}"/>
              </a:ext>
            </a:extLst>
          </p:cNvPr>
          <p:cNvCxnSpPr>
            <a:cxnSpLocks/>
            <a:stCxn id="34" idx="1"/>
          </p:cNvCxnSpPr>
          <p:nvPr/>
        </p:nvCxnSpPr>
        <p:spPr>
          <a:xfrm flipH="1">
            <a:off x="7856376" y="5391310"/>
            <a:ext cx="370115" cy="514968"/>
          </a:xfrm>
          <a:prstGeom prst="straightConnector1">
            <a:avLst/>
          </a:prstGeom>
          <a:ln>
            <a:headEnd type="none" w="med" len="med"/>
            <a:tailEnd type="arrow" w="med" len="me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279212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AAB44-DA4E-65BB-60DC-AD2A901DC9E6}"/>
            </a:ext>
          </a:extLst>
        </p:cNvPr>
        <p:cNvGrpSpPr/>
        <p:nvPr/>
      </p:nvGrpSpPr>
      <p:grpSpPr>
        <a:xfrm>
          <a:off x="0" y="0"/>
          <a:ext cx="0" cy="0"/>
          <a:chOff x="0" y="0"/>
          <a:chExt cx="0" cy="0"/>
        </a:xfrm>
      </p:grpSpPr>
      <p:sp>
        <p:nvSpPr>
          <p:cNvPr id="2" name="Rectangle 48">
            <a:extLst>
              <a:ext uri="{FF2B5EF4-FFF2-40B4-BE49-F238E27FC236}">
                <a16:creationId xmlns:a16="http://schemas.microsoft.com/office/drawing/2014/main" id="{9516DC5B-E114-64B8-A101-34D5AB723A2E}"/>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chemeClr val="bg1"/>
                </a:solidFill>
                <a:latin typeface="Meiryo UI" panose="020B0604030504040204" pitchFamily="50" charset="-128"/>
                <a:ea typeface="Meiryo UI" panose="020B0604030504040204" pitchFamily="50" charset="-128"/>
              </a:rPr>
              <a:t>１</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水収支の考え方</a:t>
            </a:r>
          </a:p>
        </p:txBody>
      </p:sp>
      <p:sp>
        <p:nvSpPr>
          <p:cNvPr id="10250" name="スライド番号プレースホルダー 1">
            <a:extLst>
              <a:ext uri="{FF2B5EF4-FFF2-40B4-BE49-F238E27FC236}">
                <a16:creationId xmlns:a16="http://schemas.microsoft.com/office/drawing/2014/main" id="{86171275-4576-7A94-D2F2-44AE9BB85A6D}"/>
              </a:ext>
            </a:extLst>
          </p:cNvPr>
          <p:cNvSpPr>
            <a:spLocks noGrp="1" noChangeArrowheads="1"/>
          </p:cNvSpPr>
          <p:nvPr>
            <p:ph type="sldNum" sz="quarter" idx="12"/>
          </p:nvPr>
        </p:nvSpPr>
        <p:spPr bwMode="auto">
          <a:xfrm>
            <a:off x="7676621" y="1047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spcBef>
                <a:spcPct val="0"/>
              </a:spcBef>
              <a:buFontTx/>
              <a:buNone/>
            </a:pPr>
            <a:fld id="{41C4783E-ABCA-49E3-8D93-00200F1DAD73}" type="slidenum">
              <a:rPr lang="en-US" altLang="ja-JP" sz="2000" b="1">
                <a:solidFill>
                  <a:schemeClr val="bg1"/>
                </a:solidFill>
                <a:latin typeface="Meiryo UI" panose="020B0604030504040204" pitchFamily="50" charset="-128"/>
                <a:ea typeface="Meiryo UI" panose="020B0604030504040204" pitchFamily="50" charset="-128"/>
              </a:rPr>
              <a:pPr>
                <a:spcBef>
                  <a:spcPct val="0"/>
                </a:spcBef>
                <a:buFontTx/>
                <a:buNone/>
              </a:pPr>
              <a:t>3</a:t>
            </a:fld>
            <a:endParaRPr lang="en-US" altLang="ja-JP" sz="2000" b="1">
              <a:solidFill>
                <a:schemeClr val="bg1"/>
              </a:solidFill>
              <a:latin typeface="Meiryo UI" panose="020B0604030504040204" pitchFamily="50" charset="-128"/>
              <a:ea typeface="Meiryo UI" panose="020B0604030504040204" pitchFamily="50" charset="-128"/>
            </a:endParaRPr>
          </a:p>
        </p:txBody>
      </p:sp>
      <p:grpSp>
        <p:nvGrpSpPr>
          <p:cNvPr id="10260" name="グループ化 10259">
            <a:extLst>
              <a:ext uri="{FF2B5EF4-FFF2-40B4-BE49-F238E27FC236}">
                <a16:creationId xmlns:a16="http://schemas.microsoft.com/office/drawing/2014/main" id="{577FBC29-05BA-5028-5230-F4CC15737D70}"/>
              </a:ext>
            </a:extLst>
          </p:cNvPr>
          <p:cNvGrpSpPr/>
          <p:nvPr/>
        </p:nvGrpSpPr>
        <p:grpSpPr>
          <a:xfrm>
            <a:off x="379388" y="1812038"/>
            <a:ext cx="8947280" cy="2025604"/>
            <a:chOff x="380555" y="3957495"/>
            <a:chExt cx="8947280" cy="2025604"/>
          </a:xfrm>
        </p:grpSpPr>
        <p:grpSp>
          <p:nvGrpSpPr>
            <p:cNvPr id="10259" name="グループ化 10258">
              <a:extLst>
                <a:ext uri="{FF2B5EF4-FFF2-40B4-BE49-F238E27FC236}">
                  <a16:creationId xmlns:a16="http://schemas.microsoft.com/office/drawing/2014/main" id="{5F9C5B09-EAF9-BE77-34CB-DA389B8ECC26}"/>
                </a:ext>
              </a:extLst>
            </p:cNvPr>
            <p:cNvGrpSpPr/>
            <p:nvPr/>
          </p:nvGrpSpPr>
          <p:grpSpPr>
            <a:xfrm>
              <a:off x="380555" y="3957495"/>
              <a:ext cx="8947280" cy="2025604"/>
              <a:chOff x="380555" y="3957495"/>
              <a:chExt cx="8947280" cy="2025604"/>
            </a:xfrm>
          </p:grpSpPr>
          <p:sp>
            <p:nvSpPr>
              <p:cNvPr id="36" name="フリーフォーム: 図形 35">
                <a:extLst>
                  <a:ext uri="{FF2B5EF4-FFF2-40B4-BE49-F238E27FC236}">
                    <a16:creationId xmlns:a16="http://schemas.microsoft.com/office/drawing/2014/main" id="{665100BD-F098-B31A-906E-6CBE268A6387}"/>
                  </a:ext>
                </a:extLst>
              </p:cNvPr>
              <p:cNvSpPr/>
              <p:nvPr/>
            </p:nvSpPr>
            <p:spPr>
              <a:xfrm>
                <a:off x="423067" y="4326165"/>
                <a:ext cx="8799079" cy="1429011"/>
              </a:xfrm>
              <a:custGeom>
                <a:avLst/>
                <a:gdLst>
                  <a:gd name="connsiteX0" fmla="*/ 2108719 w 2108719"/>
                  <a:gd name="connsiteY0" fmla="*/ 18662 h 513184"/>
                  <a:gd name="connsiteX1" fmla="*/ 1007706 w 2108719"/>
                  <a:gd name="connsiteY1" fmla="*/ 0 h 513184"/>
                  <a:gd name="connsiteX2" fmla="*/ 905070 w 2108719"/>
                  <a:gd name="connsiteY2" fmla="*/ 233266 h 513184"/>
                  <a:gd name="connsiteX3" fmla="*/ 802433 w 2108719"/>
                  <a:gd name="connsiteY3" fmla="*/ 345233 h 513184"/>
                  <a:gd name="connsiteX4" fmla="*/ 457200 w 2108719"/>
                  <a:gd name="connsiteY4" fmla="*/ 410547 h 513184"/>
                  <a:gd name="connsiteX5" fmla="*/ 279919 w 2108719"/>
                  <a:gd name="connsiteY5" fmla="*/ 475862 h 513184"/>
                  <a:gd name="connsiteX6" fmla="*/ 0 w 2108719"/>
                  <a:gd name="connsiteY6" fmla="*/ 513184 h 513184"/>
                  <a:gd name="connsiteX0" fmla="*/ 8882899 w 8882899"/>
                  <a:gd name="connsiteY0" fmla="*/ 361562 h 513184"/>
                  <a:gd name="connsiteX1" fmla="*/ 1007706 w 8882899"/>
                  <a:gd name="connsiteY1" fmla="*/ 0 h 513184"/>
                  <a:gd name="connsiteX2" fmla="*/ 905070 w 8882899"/>
                  <a:gd name="connsiteY2" fmla="*/ 233266 h 513184"/>
                  <a:gd name="connsiteX3" fmla="*/ 802433 w 8882899"/>
                  <a:gd name="connsiteY3" fmla="*/ 345233 h 513184"/>
                  <a:gd name="connsiteX4" fmla="*/ 457200 w 8882899"/>
                  <a:gd name="connsiteY4" fmla="*/ 410547 h 513184"/>
                  <a:gd name="connsiteX5" fmla="*/ 279919 w 8882899"/>
                  <a:gd name="connsiteY5" fmla="*/ 475862 h 513184"/>
                  <a:gd name="connsiteX6" fmla="*/ 0 w 8882899"/>
                  <a:gd name="connsiteY6" fmla="*/ 513184 h 513184"/>
                  <a:gd name="connsiteX0" fmla="*/ 8928619 w 8928619"/>
                  <a:gd name="connsiteY0" fmla="*/ 0 h 517382"/>
                  <a:gd name="connsiteX1" fmla="*/ 1007706 w 8928619"/>
                  <a:gd name="connsiteY1" fmla="*/ 4198 h 517382"/>
                  <a:gd name="connsiteX2" fmla="*/ 905070 w 8928619"/>
                  <a:gd name="connsiteY2" fmla="*/ 237464 h 517382"/>
                  <a:gd name="connsiteX3" fmla="*/ 802433 w 8928619"/>
                  <a:gd name="connsiteY3" fmla="*/ 349431 h 517382"/>
                  <a:gd name="connsiteX4" fmla="*/ 457200 w 8928619"/>
                  <a:gd name="connsiteY4" fmla="*/ 414745 h 517382"/>
                  <a:gd name="connsiteX5" fmla="*/ 279919 w 8928619"/>
                  <a:gd name="connsiteY5" fmla="*/ 480060 h 517382"/>
                  <a:gd name="connsiteX6" fmla="*/ 0 w 8928619"/>
                  <a:gd name="connsiteY6" fmla="*/ 517382 h 517382"/>
                  <a:gd name="connsiteX0" fmla="*/ 8928619 w 8928619"/>
                  <a:gd name="connsiteY0" fmla="*/ 12469 h 529851"/>
                  <a:gd name="connsiteX1" fmla="*/ 5976915 w 8928619"/>
                  <a:gd name="connsiteY1" fmla="*/ 0 h 529851"/>
                  <a:gd name="connsiteX2" fmla="*/ 1007706 w 8928619"/>
                  <a:gd name="connsiteY2" fmla="*/ 16667 h 529851"/>
                  <a:gd name="connsiteX3" fmla="*/ 905070 w 8928619"/>
                  <a:gd name="connsiteY3" fmla="*/ 249933 h 529851"/>
                  <a:gd name="connsiteX4" fmla="*/ 802433 w 8928619"/>
                  <a:gd name="connsiteY4" fmla="*/ 361900 h 529851"/>
                  <a:gd name="connsiteX5" fmla="*/ 457200 w 8928619"/>
                  <a:gd name="connsiteY5" fmla="*/ 427214 h 529851"/>
                  <a:gd name="connsiteX6" fmla="*/ 279919 w 8928619"/>
                  <a:gd name="connsiteY6" fmla="*/ 492529 h 529851"/>
                  <a:gd name="connsiteX7" fmla="*/ 0 w 8928619"/>
                  <a:gd name="connsiteY7" fmla="*/ 529851 h 529851"/>
                  <a:gd name="connsiteX0" fmla="*/ 8928619 w 8928619"/>
                  <a:gd name="connsiteY0" fmla="*/ 949729 h 1467111"/>
                  <a:gd name="connsiteX1" fmla="*/ 4795815 w 8928619"/>
                  <a:gd name="connsiteY1" fmla="*/ 0 h 1467111"/>
                  <a:gd name="connsiteX2" fmla="*/ 1007706 w 8928619"/>
                  <a:gd name="connsiteY2" fmla="*/ 953927 h 1467111"/>
                  <a:gd name="connsiteX3" fmla="*/ 905070 w 8928619"/>
                  <a:gd name="connsiteY3" fmla="*/ 1187193 h 1467111"/>
                  <a:gd name="connsiteX4" fmla="*/ 802433 w 8928619"/>
                  <a:gd name="connsiteY4" fmla="*/ 1299160 h 1467111"/>
                  <a:gd name="connsiteX5" fmla="*/ 457200 w 8928619"/>
                  <a:gd name="connsiteY5" fmla="*/ 1364474 h 1467111"/>
                  <a:gd name="connsiteX6" fmla="*/ 279919 w 8928619"/>
                  <a:gd name="connsiteY6" fmla="*/ 1429789 h 1467111"/>
                  <a:gd name="connsiteX7" fmla="*/ 0 w 8928619"/>
                  <a:gd name="connsiteY7" fmla="*/ 1467111 h 1467111"/>
                  <a:gd name="connsiteX0" fmla="*/ 8928619 w 8928619"/>
                  <a:gd name="connsiteY0" fmla="*/ 949729 h 1467111"/>
                  <a:gd name="connsiteX1" fmla="*/ 6312195 w 8928619"/>
                  <a:gd name="connsiteY1" fmla="*/ 350521 h 1467111"/>
                  <a:gd name="connsiteX2" fmla="*/ 4795815 w 8928619"/>
                  <a:gd name="connsiteY2" fmla="*/ 0 h 1467111"/>
                  <a:gd name="connsiteX3" fmla="*/ 1007706 w 8928619"/>
                  <a:gd name="connsiteY3" fmla="*/ 953927 h 1467111"/>
                  <a:gd name="connsiteX4" fmla="*/ 905070 w 8928619"/>
                  <a:gd name="connsiteY4" fmla="*/ 1187193 h 1467111"/>
                  <a:gd name="connsiteX5" fmla="*/ 802433 w 8928619"/>
                  <a:gd name="connsiteY5" fmla="*/ 1299160 h 1467111"/>
                  <a:gd name="connsiteX6" fmla="*/ 457200 w 8928619"/>
                  <a:gd name="connsiteY6" fmla="*/ 1364474 h 1467111"/>
                  <a:gd name="connsiteX7" fmla="*/ 279919 w 8928619"/>
                  <a:gd name="connsiteY7" fmla="*/ 1429789 h 1467111"/>
                  <a:gd name="connsiteX8" fmla="*/ 0 w 8928619"/>
                  <a:gd name="connsiteY8" fmla="*/ 1467111 h 1467111"/>
                  <a:gd name="connsiteX0" fmla="*/ 8928619 w 8928619"/>
                  <a:gd name="connsiteY0" fmla="*/ 949729 h 1467111"/>
                  <a:gd name="connsiteX1" fmla="*/ 6456975 w 8928619"/>
                  <a:gd name="connsiteY1" fmla="*/ 952501 h 1467111"/>
                  <a:gd name="connsiteX2" fmla="*/ 4795815 w 8928619"/>
                  <a:gd name="connsiteY2" fmla="*/ 0 h 1467111"/>
                  <a:gd name="connsiteX3" fmla="*/ 1007706 w 8928619"/>
                  <a:gd name="connsiteY3" fmla="*/ 953927 h 1467111"/>
                  <a:gd name="connsiteX4" fmla="*/ 905070 w 8928619"/>
                  <a:gd name="connsiteY4" fmla="*/ 1187193 h 1467111"/>
                  <a:gd name="connsiteX5" fmla="*/ 802433 w 8928619"/>
                  <a:gd name="connsiteY5" fmla="*/ 1299160 h 1467111"/>
                  <a:gd name="connsiteX6" fmla="*/ 457200 w 8928619"/>
                  <a:gd name="connsiteY6" fmla="*/ 1364474 h 1467111"/>
                  <a:gd name="connsiteX7" fmla="*/ 279919 w 8928619"/>
                  <a:gd name="connsiteY7" fmla="*/ 1429789 h 1467111"/>
                  <a:gd name="connsiteX8" fmla="*/ 0 w 8928619"/>
                  <a:gd name="connsiteY8" fmla="*/ 1467111 h 1467111"/>
                  <a:gd name="connsiteX0" fmla="*/ 8928619 w 8928619"/>
                  <a:gd name="connsiteY0" fmla="*/ 911629 h 1429011"/>
                  <a:gd name="connsiteX1" fmla="*/ 6456975 w 8928619"/>
                  <a:gd name="connsiteY1" fmla="*/ 914401 h 1429011"/>
                  <a:gd name="connsiteX2" fmla="*/ 4750095 w 8928619"/>
                  <a:gd name="connsiteY2" fmla="*/ 0 h 1429011"/>
                  <a:gd name="connsiteX3" fmla="*/ 1007706 w 8928619"/>
                  <a:gd name="connsiteY3" fmla="*/ 915827 h 1429011"/>
                  <a:gd name="connsiteX4" fmla="*/ 905070 w 8928619"/>
                  <a:gd name="connsiteY4" fmla="*/ 1149093 h 1429011"/>
                  <a:gd name="connsiteX5" fmla="*/ 802433 w 8928619"/>
                  <a:gd name="connsiteY5" fmla="*/ 1261060 h 1429011"/>
                  <a:gd name="connsiteX6" fmla="*/ 457200 w 8928619"/>
                  <a:gd name="connsiteY6" fmla="*/ 1326374 h 1429011"/>
                  <a:gd name="connsiteX7" fmla="*/ 279919 w 8928619"/>
                  <a:gd name="connsiteY7" fmla="*/ 1391689 h 1429011"/>
                  <a:gd name="connsiteX8" fmla="*/ 0 w 8928619"/>
                  <a:gd name="connsiteY8" fmla="*/ 1429011 h 1429011"/>
                  <a:gd name="connsiteX0" fmla="*/ 8928619 w 8928619"/>
                  <a:gd name="connsiteY0" fmla="*/ 911629 h 1429011"/>
                  <a:gd name="connsiteX1" fmla="*/ 6456975 w 8928619"/>
                  <a:gd name="connsiteY1" fmla="*/ 914401 h 1429011"/>
                  <a:gd name="connsiteX2" fmla="*/ 4750095 w 8928619"/>
                  <a:gd name="connsiteY2" fmla="*/ 0 h 1429011"/>
                  <a:gd name="connsiteX3" fmla="*/ 4140495 w 8928619"/>
                  <a:gd name="connsiteY3" fmla="*/ 144781 h 1429011"/>
                  <a:gd name="connsiteX4" fmla="*/ 1007706 w 8928619"/>
                  <a:gd name="connsiteY4" fmla="*/ 915827 h 1429011"/>
                  <a:gd name="connsiteX5" fmla="*/ 905070 w 8928619"/>
                  <a:gd name="connsiteY5" fmla="*/ 1149093 h 1429011"/>
                  <a:gd name="connsiteX6" fmla="*/ 802433 w 8928619"/>
                  <a:gd name="connsiteY6" fmla="*/ 1261060 h 1429011"/>
                  <a:gd name="connsiteX7" fmla="*/ 457200 w 8928619"/>
                  <a:gd name="connsiteY7" fmla="*/ 1326374 h 1429011"/>
                  <a:gd name="connsiteX8" fmla="*/ 279919 w 8928619"/>
                  <a:gd name="connsiteY8" fmla="*/ 1391689 h 1429011"/>
                  <a:gd name="connsiteX9" fmla="*/ 0 w 8928619"/>
                  <a:gd name="connsiteY9" fmla="*/ 1429011 h 1429011"/>
                  <a:gd name="connsiteX0" fmla="*/ 8928619 w 8928619"/>
                  <a:gd name="connsiteY0" fmla="*/ 911629 h 1429011"/>
                  <a:gd name="connsiteX1" fmla="*/ 6456975 w 8928619"/>
                  <a:gd name="connsiteY1" fmla="*/ 914401 h 1429011"/>
                  <a:gd name="connsiteX2" fmla="*/ 4750095 w 8928619"/>
                  <a:gd name="connsiteY2" fmla="*/ 0 h 1429011"/>
                  <a:gd name="connsiteX3" fmla="*/ 3843315 w 8928619"/>
                  <a:gd name="connsiteY3" fmla="*/ 7621 h 1429011"/>
                  <a:gd name="connsiteX4" fmla="*/ 1007706 w 8928619"/>
                  <a:gd name="connsiteY4" fmla="*/ 915827 h 1429011"/>
                  <a:gd name="connsiteX5" fmla="*/ 905070 w 8928619"/>
                  <a:gd name="connsiteY5" fmla="*/ 1149093 h 1429011"/>
                  <a:gd name="connsiteX6" fmla="*/ 802433 w 8928619"/>
                  <a:gd name="connsiteY6" fmla="*/ 1261060 h 1429011"/>
                  <a:gd name="connsiteX7" fmla="*/ 457200 w 8928619"/>
                  <a:gd name="connsiteY7" fmla="*/ 1326374 h 1429011"/>
                  <a:gd name="connsiteX8" fmla="*/ 279919 w 8928619"/>
                  <a:gd name="connsiteY8" fmla="*/ 1391689 h 1429011"/>
                  <a:gd name="connsiteX9" fmla="*/ 0 w 8928619"/>
                  <a:gd name="connsiteY9" fmla="*/ 1429011 h 1429011"/>
                  <a:gd name="connsiteX0" fmla="*/ 8928619 w 8928619"/>
                  <a:gd name="connsiteY0" fmla="*/ 911629 h 1429011"/>
                  <a:gd name="connsiteX1" fmla="*/ 6456975 w 8928619"/>
                  <a:gd name="connsiteY1" fmla="*/ 914401 h 1429011"/>
                  <a:gd name="connsiteX2" fmla="*/ 4750095 w 8928619"/>
                  <a:gd name="connsiteY2" fmla="*/ 0 h 1429011"/>
                  <a:gd name="connsiteX3" fmla="*/ 3843315 w 8928619"/>
                  <a:gd name="connsiteY3" fmla="*/ 7621 h 1429011"/>
                  <a:gd name="connsiteX4" fmla="*/ 2380275 w 8928619"/>
                  <a:gd name="connsiteY4" fmla="*/ 472441 h 1429011"/>
                  <a:gd name="connsiteX5" fmla="*/ 1007706 w 8928619"/>
                  <a:gd name="connsiteY5" fmla="*/ 915827 h 1429011"/>
                  <a:gd name="connsiteX6" fmla="*/ 905070 w 8928619"/>
                  <a:gd name="connsiteY6" fmla="*/ 1149093 h 1429011"/>
                  <a:gd name="connsiteX7" fmla="*/ 802433 w 8928619"/>
                  <a:gd name="connsiteY7" fmla="*/ 1261060 h 1429011"/>
                  <a:gd name="connsiteX8" fmla="*/ 457200 w 8928619"/>
                  <a:gd name="connsiteY8" fmla="*/ 1326374 h 1429011"/>
                  <a:gd name="connsiteX9" fmla="*/ 279919 w 8928619"/>
                  <a:gd name="connsiteY9" fmla="*/ 1391689 h 1429011"/>
                  <a:gd name="connsiteX10" fmla="*/ 0 w 8928619"/>
                  <a:gd name="connsiteY10" fmla="*/ 1429011 h 1429011"/>
                  <a:gd name="connsiteX0" fmla="*/ 8928619 w 8928619"/>
                  <a:gd name="connsiteY0" fmla="*/ 911629 h 1429011"/>
                  <a:gd name="connsiteX1" fmla="*/ 6456975 w 8928619"/>
                  <a:gd name="connsiteY1" fmla="*/ 914401 h 1429011"/>
                  <a:gd name="connsiteX2" fmla="*/ 4750095 w 8928619"/>
                  <a:gd name="connsiteY2" fmla="*/ 0 h 1429011"/>
                  <a:gd name="connsiteX3" fmla="*/ 3843315 w 8928619"/>
                  <a:gd name="connsiteY3" fmla="*/ 7621 h 1429011"/>
                  <a:gd name="connsiteX4" fmla="*/ 2083095 w 8928619"/>
                  <a:gd name="connsiteY4" fmla="*/ 914401 h 1429011"/>
                  <a:gd name="connsiteX5" fmla="*/ 1007706 w 8928619"/>
                  <a:gd name="connsiteY5" fmla="*/ 915827 h 1429011"/>
                  <a:gd name="connsiteX6" fmla="*/ 905070 w 8928619"/>
                  <a:gd name="connsiteY6" fmla="*/ 1149093 h 1429011"/>
                  <a:gd name="connsiteX7" fmla="*/ 802433 w 8928619"/>
                  <a:gd name="connsiteY7" fmla="*/ 1261060 h 1429011"/>
                  <a:gd name="connsiteX8" fmla="*/ 457200 w 8928619"/>
                  <a:gd name="connsiteY8" fmla="*/ 1326374 h 1429011"/>
                  <a:gd name="connsiteX9" fmla="*/ 279919 w 8928619"/>
                  <a:gd name="connsiteY9" fmla="*/ 1391689 h 1429011"/>
                  <a:gd name="connsiteX10" fmla="*/ 0 w 8928619"/>
                  <a:gd name="connsiteY10" fmla="*/ 1429011 h 1429011"/>
                  <a:gd name="connsiteX0" fmla="*/ 8928619 w 8928619"/>
                  <a:gd name="connsiteY0" fmla="*/ 911629 h 1429011"/>
                  <a:gd name="connsiteX1" fmla="*/ 8781075 w 8928619"/>
                  <a:gd name="connsiteY1" fmla="*/ 899161 h 1429011"/>
                  <a:gd name="connsiteX2" fmla="*/ 6456975 w 8928619"/>
                  <a:gd name="connsiteY2" fmla="*/ 914401 h 1429011"/>
                  <a:gd name="connsiteX3" fmla="*/ 4750095 w 8928619"/>
                  <a:gd name="connsiteY3" fmla="*/ 0 h 1429011"/>
                  <a:gd name="connsiteX4" fmla="*/ 3843315 w 8928619"/>
                  <a:gd name="connsiteY4" fmla="*/ 7621 h 1429011"/>
                  <a:gd name="connsiteX5" fmla="*/ 2083095 w 8928619"/>
                  <a:gd name="connsiteY5" fmla="*/ 914401 h 1429011"/>
                  <a:gd name="connsiteX6" fmla="*/ 1007706 w 8928619"/>
                  <a:gd name="connsiteY6" fmla="*/ 915827 h 1429011"/>
                  <a:gd name="connsiteX7" fmla="*/ 905070 w 8928619"/>
                  <a:gd name="connsiteY7" fmla="*/ 1149093 h 1429011"/>
                  <a:gd name="connsiteX8" fmla="*/ 802433 w 8928619"/>
                  <a:gd name="connsiteY8" fmla="*/ 1261060 h 1429011"/>
                  <a:gd name="connsiteX9" fmla="*/ 457200 w 8928619"/>
                  <a:gd name="connsiteY9" fmla="*/ 1326374 h 1429011"/>
                  <a:gd name="connsiteX10" fmla="*/ 279919 w 8928619"/>
                  <a:gd name="connsiteY10" fmla="*/ 1391689 h 1429011"/>
                  <a:gd name="connsiteX11" fmla="*/ 0 w 8928619"/>
                  <a:gd name="connsiteY11" fmla="*/ 1429011 h 1429011"/>
                  <a:gd name="connsiteX0" fmla="*/ 8799079 w 8799079"/>
                  <a:gd name="connsiteY0" fmla="*/ 1384069 h 1429011"/>
                  <a:gd name="connsiteX1" fmla="*/ 8781075 w 8799079"/>
                  <a:gd name="connsiteY1" fmla="*/ 899161 h 1429011"/>
                  <a:gd name="connsiteX2" fmla="*/ 6456975 w 8799079"/>
                  <a:gd name="connsiteY2" fmla="*/ 914401 h 1429011"/>
                  <a:gd name="connsiteX3" fmla="*/ 4750095 w 8799079"/>
                  <a:gd name="connsiteY3" fmla="*/ 0 h 1429011"/>
                  <a:gd name="connsiteX4" fmla="*/ 3843315 w 8799079"/>
                  <a:gd name="connsiteY4" fmla="*/ 7621 h 1429011"/>
                  <a:gd name="connsiteX5" fmla="*/ 2083095 w 8799079"/>
                  <a:gd name="connsiteY5" fmla="*/ 914401 h 1429011"/>
                  <a:gd name="connsiteX6" fmla="*/ 1007706 w 8799079"/>
                  <a:gd name="connsiteY6" fmla="*/ 915827 h 1429011"/>
                  <a:gd name="connsiteX7" fmla="*/ 905070 w 8799079"/>
                  <a:gd name="connsiteY7" fmla="*/ 1149093 h 1429011"/>
                  <a:gd name="connsiteX8" fmla="*/ 802433 w 8799079"/>
                  <a:gd name="connsiteY8" fmla="*/ 1261060 h 1429011"/>
                  <a:gd name="connsiteX9" fmla="*/ 457200 w 8799079"/>
                  <a:gd name="connsiteY9" fmla="*/ 1326374 h 1429011"/>
                  <a:gd name="connsiteX10" fmla="*/ 279919 w 8799079"/>
                  <a:gd name="connsiteY10" fmla="*/ 1391689 h 1429011"/>
                  <a:gd name="connsiteX11" fmla="*/ 0 w 8799079"/>
                  <a:gd name="connsiteY11" fmla="*/ 1429011 h 1429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99079" h="1429011">
                    <a:moveTo>
                      <a:pt x="8799079" y="1384069"/>
                    </a:moveTo>
                    <a:lnTo>
                      <a:pt x="8781075" y="899161"/>
                    </a:lnTo>
                    <a:lnTo>
                      <a:pt x="6456975" y="914401"/>
                    </a:lnTo>
                    <a:lnTo>
                      <a:pt x="4750095" y="0"/>
                    </a:lnTo>
                    <a:lnTo>
                      <a:pt x="3843315" y="7621"/>
                    </a:lnTo>
                    <a:lnTo>
                      <a:pt x="2083095" y="914401"/>
                    </a:lnTo>
                    <a:lnTo>
                      <a:pt x="1007706" y="915827"/>
                    </a:lnTo>
                    <a:lnTo>
                      <a:pt x="905070" y="1149093"/>
                    </a:lnTo>
                    <a:lnTo>
                      <a:pt x="802433" y="1261060"/>
                    </a:lnTo>
                    <a:lnTo>
                      <a:pt x="457200" y="1326374"/>
                    </a:lnTo>
                    <a:lnTo>
                      <a:pt x="279919" y="1391689"/>
                    </a:lnTo>
                    <a:lnTo>
                      <a:pt x="0" y="1429011"/>
                    </a:lnTo>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フリーフォーム: 図形 36">
                <a:extLst>
                  <a:ext uri="{FF2B5EF4-FFF2-40B4-BE49-F238E27FC236}">
                    <a16:creationId xmlns:a16="http://schemas.microsoft.com/office/drawing/2014/main" id="{B55A8F31-661D-1BB1-CEEA-C76F8D4E96DE}"/>
                  </a:ext>
                </a:extLst>
              </p:cNvPr>
              <p:cNvSpPr/>
              <p:nvPr/>
            </p:nvSpPr>
            <p:spPr>
              <a:xfrm>
                <a:off x="380555" y="5250883"/>
                <a:ext cx="1026367" cy="485192"/>
              </a:xfrm>
              <a:custGeom>
                <a:avLst/>
                <a:gdLst>
                  <a:gd name="connsiteX0" fmla="*/ 0 w 1026367"/>
                  <a:gd name="connsiteY0" fmla="*/ 0 h 485192"/>
                  <a:gd name="connsiteX1" fmla="*/ 1026367 w 1026367"/>
                  <a:gd name="connsiteY1" fmla="*/ 18661 h 485192"/>
                  <a:gd name="connsiteX2" fmla="*/ 923731 w 1026367"/>
                  <a:gd name="connsiteY2" fmla="*/ 214604 h 485192"/>
                  <a:gd name="connsiteX3" fmla="*/ 793102 w 1026367"/>
                  <a:gd name="connsiteY3" fmla="*/ 345233 h 485192"/>
                  <a:gd name="connsiteX4" fmla="*/ 485192 w 1026367"/>
                  <a:gd name="connsiteY4" fmla="*/ 391886 h 485192"/>
                  <a:gd name="connsiteX5" fmla="*/ 223935 w 1026367"/>
                  <a:gd name="connsiteY5" fmla="*/ 466531 h 485192"/>
                  <a:gd name="connsiteX6" fmla="*/ 9331 w 1026367"/>
                  <a:gd name="connsiteY6" fmla="*/ 485192 h 485192"/>
                  <a:gd name="connsiteX7" fmla="*/ 0 w 1026367"/>
                  <a:gd name="connsiteY7" fmla="*/ 0 h 485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26367" h="485192">
                    <a:moveTo>
                      <a:pt x="0" y="0"/>
                    </a:moveTo>
                    <a:lnTo>
                      <a:pt x="1026367" y="18661"/>
                    </a:lnTo>
                    <a:lnTo>
                      <a:pt x="923731" y="214604"/>
                    </a:lnTo>
                    <a:lnTo>
                      <a:pt x="793102" y="345233"/>
                    </a:lnTo>
                    <a:lnTo>
                      <a:pt x="485192" y="391886"/>
                    </a:lnTo>
                    <a:lnTo>
                      <a:pt x="223935" y="466531"/>
                    </a:lnTo>
                    <a:lnTo>
                      <a:pt x="9331" y="485192"/>
                    </a:lnTo>
                    <a:lnTo>
                      <a:pt x="0"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矢印: 右 37">
                <a:extLst>
                  <a:ext uri="{FF2B5EF4-FFF2-40B4-BE49-F238E27FC236}">
                    <a16:creationId xmlns:a16="http://schemas.microsoft.com/office/drawing/2014/main" id="{B37272F4-18A8-452D-E33A-75DD5267D0C9}"/>
                  </a:ext>
                </a:extLst>
              </p:cNvPr>
              <p:cNvSpPr/>
              <p:nvPr/>
            </p:nvSpPr>
            <p:spPr>
              <a:xfrm rot="5400000">
                <a:off x="4581402" y="4012459"/>
                <a:ext cx="184776" cy="164366"/>
              </a:xfrm>
              <a:prstGeom prst="rightArrow">
                <a:avLst/>
              </a:prstGeom>
              <a:solidFill>
                <a:srgbClr val="33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9" name="矢印: 右 38">
                <a:extLst>
                  <a:ext uri="{FF2B5EF4-FFF2-40B4-BE49-F238E27FC236}">
                    <a16:creationId xmlns:a16="http://schemas.microsoft.com/office/drawing/2014/main" id="{622FCC30-83D7-8AA8-DF8F-3218E2B2B5C6}"/>
                  </a:ext>
                </a:extLst>
              </p:cNvPr>
              <p:cNvSpPr/>
              <p:nvPr/>
            </p:nvSpPr>
            <p:spPr>
              <a:xfrm rot="5400000">
                <a:off x="5557943" y="4012459"/>
                <a:ext cx="184776" cy="164366"/>
              </a:xfrm>
              <a:prstGeom prst="rightArrow">
                <a:avLst/>
              </a:prstGeom>
              <a:solidFill>
                <a:srgbClr val="33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0" name="矢印: 右 39">
                <a:extLst>
                  <a:ext uri="{FF2B5EF4-FFF2-40B4-BE49-F238E27FC236}">
                    <a16:creationId xmlns:a16="http://schemas.microsoft.com/office/drawing/2014/main" id="{3700D63C-970B-4A3D-37A6-D447BB8B756B}"/>
                  </a:ext>
                </a:extLst>
              </p:cNvPr>
              <p:cNvSpPr/>
              <p:nvPr/>
            </p:nvSpPr>
            <p:spPr>
              <a:xfrm rot="5400000">
                <a:off x="2661348" y="4012459"/>
                <a:ext cx="184776" cy="164366"/>
              </a:xfrm>
              <a:prstGeom prst="rightArrow">
                <a:avLst/>
              </a:prstGeom>
              <a:solidFill>
                <a:srgbClr val="33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1" name="矢印: 右 40">
                <a:extLst>
                  <a:ext uri="{FF2B5EF4-FFF2-40B4-BE49-F238E27FC236}">
                    <a16:creationId xmlns:a16="http://schemas.microsoft.com/office/drawing/2014/main" id="{B82D0124-9FBC-CE86-72C7-51D0D36F0836}"/>
                  </a:ext>
                </a:extLst>
              </p:cNvPr>
              <p:cNvSpPr/>
              <p:nvPr/>
            </p:nvSpPr>
            <p:spPr>
              <a:xfrm rot="5400000">
                <a:off x="3637890" y="4012459"/>
                <a:ext cx="184776" cy="164366"/>
              </a:xfrm>
              <a:prstGeom prst="rightArrow">
                <a:avLst/>
              </a:prstGeom>
              <a:solidFill>
                <a:srgbClr val="33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2" name="矢印: 右 41">
                <a:extLst>
                  <a:ext uri="{FF2B5EF4-FFF2-40B4-BE49-F238E27FC236}">
                    <a16:creationId xmlns:a16="http://schemas.microsoft.com/office/drawing/2014/main" id="{502B2853-B126-B5B1-0811-83106BBD7F0E}"/>
                  </a:ext>
                </a:extLst>
              </p:cNvPr>
              <p:cNvSpPr/>
              <p:nvPr/>
            </p:nvSpPr>
            <p:spPr>
              <a:xfrm rot="5400000">
                <a:off x="6468228" y="4012458"/>
                <a:ext cx="184777" cy="164367"/>
              </a:xfrm>
              <a:prstGeom prst="rightArrow">
                <a:avLst/>
              </a:prstGeom>
              <a:solidFill>
                <a:srgbClr val="3366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3" name="フリーフォーム: 図形 42">
                <a:extLst>
                  <a:ext uri="{FF2B5EF4-FFF2-40B4-BE49-F238E27FC236}">
                    <a16:creationId xmlns:a16="http://schemas.microsoft.com/office/drawing/2014/main" id="{CD70A8A1-0DE9-653F-395B-99AB64E7FF61}"/>
                  </a:ext>
                </a:extLst>
              </p:cNvPr>
              <p:cNvSpPr/>
              <p:nvPr/>
            </p:nvSpPr>
            <p:spPr>
              <a:xfrm>
                <a:off x="2460218" y="4242317"/>
                <a:ext cx="4477350" cy="989198"/>
              </a:xfrm>
              <a:custGeom>
                <a:avLst/>
                <a:gdLst>
                  <a:gd name="connsiteX0" fmla="*/ 28575 w 4629150"/>
                  <a:gd name="connsiteY0" fmla="*/ 1047750 h 1076325"/>
                  <a:gd name="connsiteX1" fmla="*/ 0 w 4629150"/>
                  <a:gd name="connsiteY1" fmla="*/ 1000125 h 1076325"/>
                  <a:gd name="connsiteX2" fmla="*/ 1809750 w 4629150"/>
                  <a:gd name="connsiteY2" fmla="*/ 0 h 1076325"/>
                  <a:gd name="connsiteX3" fmla="*/ 2819400 w 4629150"/>
                  <a:gd name="connsiteY3" fmla="*/ 0 h 1076325"/>
                  <a:gd name="connsiteX4" fmla="*/ 4629150 w 4629150"/>
                  <a:gd name="connsiteY4" fmla="*/ 1028700 h 1076325"/>
                  <a:gd name="connsiteX5" fmla="*/ 4572000 w 4629150"/>
                  <a:gd name="connsiteY5" fmla="*/ 1076325 h 1076325"/>
                  <a:gd name="connsiteX6" fmla="*/ 2809875 w 4629150"/>
                  <a:gd name="connsiteY6" fmla="*/ 76200 h 1076325"/>
                  <a:gd name="connsiteX7" fmla="*/ 1847850 w 4629150"/>
                  <a:gd name="connsiteY7" fmla="*/ 57150 h 1076325"/>
                  <a:gd name="connsiteX8" fmla="*/ 28575 w 4629150"/>
                  <a:gd name="connsiteY8" fmla="*/ 1047750 h 1076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29150" h="1076325">
                    <a:moveTo>
                      <a:pt x="28575" y="1047750"/>
                    </a:moveTo>
                    <a:lnTo>
                      <a:pt x="0" y="1000125"/>
                    </a:lnTo>
                    <a:lnTo>
                      <a:pt x="1809750" y="0"/>
                    </a:lnTo>
                    <a:lnTo>
                      <a:pt x="2819400" y="0"/>
                    </a:lnTo>
                    <a:lnTo>
                      <a:pt x="4629150" y="1028700"/>
                    </a:lnTo>
                    <a:lnTo>
                      <a:pt x="4572000" y="1076325"/>
                    </a:lnTo>
                    <a:lnTo>
                      <a:pt x="2809875" y="76200"/>
                    </a:lnTo>
                    <a:lnTo>
                      <a:pt x="1847850" y="57150"/>
                    </a:lnTo>
                    <a:lnTo>
                      <a:pt x="28575" y="1047750"/>
                    </a:lnTo>
                    <a:close/>
                  </a:path>
                </a:pathLst>
              </a:cu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xmlns:a14="http://schemas.microsoft.com/office/drawing/2010/main">
            <mc:Choice Requires="a14">
              <p:sp>
                <p:nvSpPr>
                  <p:cNvPr id="44" name="テキスト ボックス 43">
                    <a:extLst>
                      <a:ext uri="{FF2B5EF4-FFF2-40B4-BE49-F238E27FC236}">
                        <a16:creationId xmlns:a16="http://schemas.microsoft.com/office/drawing/2014/main" id="{66713B32-E882-9835-895E-9CB984C38C44}"/>
                      </a:ext>
                    </a:extLst>
                  </p:cNvPr>
                  <p:cNvSpPr txBox="1"/>
                  <p:nvPr/>
                </p:nvSpPr>
                <p:spPr>
                  <a:xfrm>
                    <a:off x="1429441" y="3957495"/>
                    <a:ext cx="1225283" cy="369332"/>
                  </a:xfrm>
                  <a:prstGeom prst="rect">
                    <a:avLst/>
                  </a:prstGeom>
                  <a:noFill/>
                  <a:ln>
                    <a:noFill/>
                  </a:ln>
                </p:spPr>
                <p:txBody>
                  <a:bodyPr wrap="square" rtlCol="0">
                    <a:spAutoFit/>
                  </a:bodyPr>
                  <a:lstStyle/>
                  <a:p>
                    <a:pPr algn="ctr"/>
                    <a:r>
                      <a:rPr lang="ja-JP" altLang="en-US" sz="1800" dirty="0"/>
                      <a:t>降雨量</a:t>
                    </a:r>
                    <a14:m>
                      <m:oMath xmlns:m="http://schemas.openxmlformats.org/officeDocument/2006/math">
                        <m:sSub>
                          <m:sSubPr>
                            <m:ctrlPr>
                              <a:rPr lang="en-US"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𝑎</m:t>
                            </m:r>
                          </m:sub>
                        </m:sSub>
                      </m:oMath>
                    </a14:m>
                    <a:endParaRPr lang="ja-JP" altLang="en-US" sz="1800" dirty="0"/>
                  </a:p>
                </p:txBody>
              </p:sp>
            </mc:Choice>
            <mc:Fallback xmlns="">
              <p:sp>
                <p:nvSpPr>
                  <p:cNvPr id="44" name="テキスト ボックス 43">
                    <a:extLst>
                      <a:ext uri="{FF2B5EF4-FFF2-40B4-BE49-F238E27FC236}">
                        <a16:creationId xmlns:a16="http://schemas.microsoft.com/office/drawing/2014/main" id="{66713B32-E882-9835-895E-9CB984C38C44}"/>
                      </a:ext>
                    </a:extLst>
                  </p:cNvPr>
                  <p:cNvSpPr txBox="1">
                    <a:spLocks noRot="1" noChangeAspect="1" noMove="1" noResize="1" noEditPoints="1" noAdjustHandles="1" noChangeArrowheads="1" noChangeShapeType="1" noTextEdit="1"/>
                  </p:cNvSpPr>
                  <p:nvPr/>
                </p:nvSpPr>
                <p:spPr>
                  <a:xfrm>
                    <a:off x="1429441" y="3957495"/>
                    <a:ext cx="1225283" cy="369332"/>
                  </a:xfrm>
                  <a:prstGeom prst="rect">
                    <a:avLst/>
                  </a:prstGeom>
                  <a:blipFill>
                    <a:blip r:embed="rId3"/>
                    <a:stretch>
                      <a:fillRect l="-498" t="-11475" b="-21311"/>
                    </a:stretch>
                  </a:blipFill>
                  <a:ln>
                    <a:noFill/>
                  </a:ln>
                </p:spPr>
                <p:txBody>
                  <a:bodyPr/>
                  <a:lstStyle/>
                  <a:p>
                    <a:r>
                      <a:rPr lang="ja-JP" altLang="en-US">
                        <a:noFill/>
                      </a:rPr>
                      <a:t> </a:t>
                    </a:r>
                  </a:p>
                </p:txBody>
              </p:sp>
            </mc:Fallback>
          </mc:AlternateContent>
          <p:sp>
            <p:nvSpPr>
              <p:cNvPr id="45" name="テキスト ボックス 44">
                <a:extLst>
                  <a:ext uri="{FF2B5EF4-FFF2-40B4-BE49-F238E27FC236}">
                    <a16:creationId xmlns:a16="http://schemas.microsoft.com/office/drawing/2014/main" id="{4D7280A6-2F0A-167A-99F7-C30D6DF10435}"/>
                  </a:ext>
                </a:extLst>
              </p:cNvPr>
              <p:cNvSpPr txBox="1"/>
              <p:nvPr/>
            </p:nvSpPr>
            <p:spPr>
              <a:xfrm rot="1800000">
                <a:off x="5743310" y="4373130"/>
                <a:ext cx="957932" cy="369332"/>
              </a:xfrm>
              <a:prstGeom prst="rect">
                <a:avLst/>
              </a:prstGeom>
              <a:noFill/>
              <a:ln>
                <a:noFill/>
              </a:ln>
            </p:spPr>
            <p:txBody>
              <a:bodyPr wrap="square" rtlCol="0">
                <a:spAutoFit/>
              </a:bodyPr>
              <a:lstStyle/>
              <a:p>
                <a:pPr algn="ctr"/>
                <a:r>
                  <a:rPr lang="ja-JP" altLang="en-US" sz="1800" dirty="0"/>
                  <a:t>表面流</a:t>
                </a:r>
              </a:p>
            </p:txBody>
          </p:sp>
          <p:sp>
            <p:nvSpPr>
              <p:cNvPr id="46" name="テキスト ボックス 45">
                <a:extLst>
                  <a:ext uri="{FF2B5EF4-FFF2-40B4-BE49-F238E27FC236}">
                    <a16:creationId xmlns:a16="http://schemas.microsoft.com/office/drawing/2014/main" id="{D48D4A70-2DDF-E38B-D8E6-AEF62E75D0F8}"/>
                  </a:ext>
                </a:extLst>
              </p:cNvPr>
              <p:cNvSpPr txBox="1"/>
              <p:nvPr/>
            </p:nvSpPr>
            <p:spPr>
              <a:xfrm>
                <a:off x="6787977" y="4803745"/>
                <a:ext cx="2083381" cy="369332"/>
              </a:xfrm>
              <a:prstGeom prst="rect">
                <a:avLst/>
              </a:prstGeom>
              <a:noFill/>
              <a:ln>
                <a:noFill/>
              </a:ln>
            </p:spPr>
            <p:txBody>
              <a:bodyPr wrap="square" rtlCol="0">
                <a:spAutoFit/>
              </a:bodyPr>
              <a:lstStyle/>
              <a:p>
                <a:r>
                  <a:rPr lang="ja-JP" altLang="en-US" sz="1800" dirty="0"/>
                  <a:t>堤体からの流出量</a:t>
                </a:r>
              </a:p>
            </p:txBody>
          </p:sp>
          <p:sp>
            <p:nvSpPr>
              <p:cNvPr id="47" name="フリーフォーム: 図形 46">
                <a:extLst>
                  <a:ext uri="{FF2B5EF4-FFF2-40B4-BE49-F238E27FC236}">
                    <a16:creationId xmlns:a16="http://schemas.microsoft.com/office/drawing/2014/main" id="{62CB696C-0DB1-D1A4-423B-CB8CD1C6094C}"/>
                  </a:ext>
                </a:extLst>
              </p:cNvPr>
              <p:cNvSpPr/>
              <p:nvPr/>
            </p:nvSpPr>
            <p:spPr>
              <a:xfrm>
                <a:off x="399216" y="4307063"/>
                <a:ext cx="8928619" cy="1429011"/>
              </a:xfrm>
              <a:custGeom>
                <a:avLst/>
                <a:gdLst>
                  <a:gd name="connsiteX0" fmla="*/ 2108719 w 2108719"/>
                  <a:gd name="connsiteY0" fmla="*/ 18662 h 513184"/>
                  <a:gd name="connsiteX1" fmla="*/ 1007706 w 2108719"/>
                  <a:gd name="connsiteY1" fmla="*/ 0 h 513184"/>
                  <a:gd name="connsiteX2" fmla="*/ 905070 w 2108719"/>
                  <a:gd name="connsiteY2" fmla="*/ 233266 h 513184"/>
                  <a:gd name="connsiteX3" fmla="*/ 802433 w 2108719"/>
                  <a:gd name="connsiteY3" fmla="*/ 345233 h 513184"/>
                  <a:gd name="connsiteX4" fmla="*/ 457200 w 2108719"/>
                  <a:gd name="connsiteY4" fmla="*/ 410547 h 513184"/>
                  <a:gd name="connsiteX5" fmla="*/ 279919 w 2108719"/>
                  <a:gd name="connsiteY5" fmla="*/ 475862 h 513184"/>
                  <a:gd name="connsiteX6" fmla="*/ 0 w 2108719"/>
                  <a:gd name="connsiteY6" fmla="*/ 513184 h 513184"/>
                  <a:gd name="connsiteX0" fmla="*/ 8882899 w 8882899"/>
                  <a:gd name="connsiteY0" fmla="*/ 361562 h 513184"/>
                  <a:gd name="connsiteX1" fmla="*/ 1007706 w 8882899"/>
                  <a:gd name="connsiteY1" fmla="*/ 0 h 513184"/>
                  <a:gd name="connsiteX2" fmla="*/ 905070 w 8882899"/>
                  <a:gd name="connsiteY2" fmla="*/ 233266 h 513184"/>
                  <a:gd name="connsiteX3" fmla="*/ 802433 w 8882899"/>
                  <a:gd name="connsiteY3" fmla="*/ 345233 h 513184"/>
                  <a:gd name="connsiteX4" fmla="*/ 457200 w 8882899"/>
                  <a:gd name="connsiteY4" fmla="*/ 410547 h 513184"/>
                  <a:gd name="connsiteX5" fmla="*/ 279919 w 8882899"/>
                  <a:gd name="connsiteY5" fmla="*/ 475862 h 513184"/>
                  <a:gd name="connsiteX6" fmla="*/ 0 w 8882899"/>
                  <a:gd name="connsiteY6" fmla="*/ 513184 h 513184"/>
                  <a:gd name="connsiteX0" fmla="*/ 8928619 w 8928619"/>
                  <a:gd name="connsiteY0" fmla="*/ 0 h 517382"/>
                  <a:gd name="connsiteX1" fmla="*/ 1007706 w 8928619"/>
                  <a:gd name="connsiteY1" fmla="*/ 4198 h 517382"/>
                  <a:gd name="connsiteX2" fmla="*/ 905070 w 8928619"/>
                  <a:gd name="connsiteY2" fmla="*/ 237464 h 517382"/>
                  <a:gd name="connsiteX3" fmla="*/ 802433 w 8928619"/>
                  <a:gd name="connsiteY3" fmla="*/ 349431 h 517382"/>
                  <a:gd name="connsiteX4" fmla="*/ 457200 w 8928619"/>
                  <a:gd name="connsiteY4" fmla="*/ 414745 h 517382"/>
                  <a:gd name="connsiteX5" fmla="*/ 279919 w 8928619"/>
                  <a:gd name="connsiteY5" fmla="*/ 480060 h 517382"/>
                  <a:gd name="connsiteX6" fmla="*/ 0 w 8928619"/>
                  <a:gd name="connsiteY6" fmla="*/ 517382 h 517382"/>
                  <a:gd name="connsiteX0" fmla="*/ 8928619 w 8928619"/>
                  <a:gd name="connsiteY0" fmla="*/ 12469 h 529851"/>
                  <a:gd name="connsiteX1" fmla="*/ 5976915 w 8928619"/>
                  <a:gd name="connsiteY1" fmla="*/ 0 h 529851"/>
                  <a:gd name="connsiteX2" fmla="*/ 1007706 w 8928619"/>
                  <a:gd name="connsiteY2" fmla="*/ 16667 h 529851"/>
                  <a:gd name="connsiteX3" fmla="*/ 905070 w 8928619"/>
                  <a:gd name="connsiteY3" fmla="*/ 249933 h 529851"/>
                  <a:gd name="connsiteX4" fmla="*/ 802433 w 8928619"/>
                  <a:gd name="connsiteY4" fmla="*/ 361900 h 529851"/>
                  <a:gd name="connsiteX5" fmla="*/ 457200 w 8928619"/>
                  <a:gd name="connsiteY5" fmla="*/ 427214 h 529851"/>
                  <a:gd name="connsiteX6" fmla="*/ 279919 w 8928619"/>
                  <a:gd name="connsiteY6" fmla="*/ 492529 h 529851"/>
                  <a:gd name="connsiteX7" fmla="*/ 0 w 8928619"/>
                  <a:gd name="connsiteY7" fmla="*/ 529851 h 529851"/>
                  <a:gd name="connsiteX0" fmla="*/ 8928619 w 8928619"/>
                  <a:gd name="connsiteY0" fmla="*/ 949729 h 1467111"/>
                  <a:gd name="connsiteX1" fmla="*/ 4795815 w 8928619"/>
                  <a:gd name="connsiteY1" fmla="*/ 0 h 1467111"/>
                  <a:gd name="connsiteX2" fmla="*/ 1007706 w 8928619"/>
                  <a:gd name="connsiteY2" fmla="*/ 953927 h 1467111"/>
                  <a:gd name="connsiteX3" fmla="*/ 905070 w 8928619"/>
                  <a:gd name="connsiteY3" fmla="*/ 1187193 h 1467111"/>
                  <a:gd name="connsiteX4" fmla="*/ 802433 w 8928619"/>
                  <a:gd name="connsiteY4" fmla="*/ 1299160 h 1467111"/>
                  <a:gd name="connsiteX5" fmla="*/ 457200 w 8928619"/>
                  <a:gd name="connsiteY5" fmla="*/ 1364474 h 1467111"/>
                  <a:gd name="connsiteX6" fmla="*/ 279919 w 8928619"/>
                  <a:gd name="connsiteY6" fmla="*/ 1429789 h 1467111"/>
                  <a:gd name="connsiteX7" fmla="*/ 0 w 8928619"/>
                  <a:gd name="connsiteY7" fmla="*/ 1467111 h 1467111"/>
                  <a:gd name="connsiteX0" fmla="*/ 8928619 w 8928619"/>
                  <a:gd name="connsiteY0" fmla="*/ 949729 h 1467111"/>
                  <a:gd name="connsiteX1" fmla="*/ 6312195 w 8928619"/>
                  <a:gd name="connsiteY1" fmla="*/ 350521 h 1467111"/>
                  <a:gd name="connsiteX2" fmla="*/ 4795815 w 8928619"/>
                  <a:gd name="connsiteY2" fmla="*/ 0 h 1467111"/>
                  <a:gd name="connsiteX3" fmla="*/ 1007706 w 8928619"/>
                  <a:gd name="connsiteY3" fmla="*/ 953927 h 1467111"/>
                  <a:gd name="connsiteX4" fmla="*/ 905070 w 8928619"/>
                  <a:gd name="connsiteY4" fmla="*/ 1187193 h 1467111"/>
                  <a:gd name="connsiteX5" fmla="*/ 802433 w 8928619"/>
                  <a:gd name="connsiteY5" fmla="*/ 1299160 h 1467111"/>
                  <a:gd name="connsiteX6" fmla="*/ 457200 w 8928619"/>
                  <a:gd name="connsiteY6" fmla="*/ 1364474 h 1467111"/>
                  <a:gd name="connsiteX7" fmla="*/ 279919 w 8928619"/>
                  <a:gd name="connsiteY7" fmla="*/ 1429789 h 1467111"/>
                  <a:gd name="connsiteX8" fmla="*/ 0 w 8928619"/>
                  <a:gd name="connsiteY8" fmla="*/ 1467111 h 1467111"/>
                  <a:gd name="connsiteX0" fmla="*/ 8928619 w 8928619"/>
                  <a:gd name="connsiteY0" fmla="*/ 949729 h 1467111"/>
                  <a:gd name="connsiteX1" fmla="*/ 6456975 w 8928619"/>
                  <a:gd name="connsiteY1" fmla="*/ 952501 h 1467111"/>
                  <a:gd name="connsiteX2" fmla="*/ 4795815 w 8928619"/>
                  <a:gd name="connsiteY2" fmla="*/ 0 h 1467111"/>
                  <a:gd name="connsiteX3" fmla="*/ 1007706 w 8928619"/>
                  <a:gd name="connsiteY3" fmla="*/ 953927 h 1467111"/>
                  <a:gd name="connsiteX4" fmla="*/ 905070 w 8928619"/>
                  <a:gd name="connsiteY4" fmla="*/ 1187193 h 1467111"/>
                  <a:gd name="connsiteX5" fmla="*/ 802433 w 8928619"/>
                  <a:gd name="connsiteY5" fmla="*/ 1299160 h 1467111"/>
                  <a:gd name="connsiteX6" fmla="*/ 457200 w 8928619"/>
                  <a:gd name="connsiteY6" fmla="*/ 1364474 h 1467111"/>
                  <a:gd name="connsiteX7" fmla="*/ 279919 w 8928619"/>
                  <a:gd name="connsiteY7" fmla="*/ 1429789 h 1467111"/>
                  <a:gd name="connsiteX8" fmla="*/ 0 w 8928619"/>
                  <a:gd name="connsiteY8" fmla="*/ 1467111 h 1467111"/>
                  <a:gd name="connsiteX0" fmla="*/ 8928619 w 8928619"/>
                  <a:gd name="connsiteY0" fmla="*/ 911629 h 1429011"/>
                  <a:gd name="connsiteX1" fmla="*/ 6456975 w 8928619"/>
                  <a:gd name="connsiteY1" fmla="*/ 914401 h 1429011"/>
                  <a:gd name="connsiteX2" fmla="*/ 4750095 w 8928619"/>
                  <a:gd name="connsiteY2" fmla="*/ 0 h 1429011"/>
                  <a:gd name="connsiteX3" fmla="*/ 1007706 w 8928619"/>
                  <a:gd name="connsiteY3" fmla="*/ 915827 h 1429011"/>
                  <a:gd name="connsiteX4" fmla="*/ 905070 w 8928619"/>
                  <a:gd name="connsiteY4" fmla="*/ 1149093 h 1429011"/>
                  <a:gd name="connsiteX5" fmla="*/ 802433 w 8928619"/>
                  <a:gd name="connsiteY5" fmla="*/ 1261060 h 1429011"/>
                  <a:gd name="connsiteX6" fmla="*/ 457200 w 8928619"/>
                  <a:gd name="connsiteY6" fmla="*/ 1326374 h 1429011"/>
                  <a:gd name="connsiteX7" fmla="*/ 279919 w 8928619"/>
                  <a:gd name="connsiteY7" fmla="*/ 1391689 h 1429011"/>
                  <a:gd name="connsiteX8" fmla="*/ 0 w 8928619"/>
                  <a:gd name="connsiteY8" fmla="*/ 1429011 h 1429011"/>
                  <a:gd name="connsiteX0" fmla="*/ 8928619 w 8928619"/>
                  <a:gd name="connsiteY0" fmla="*/ 911629 h 1429011"/>
                  <a:gd name="connsiteX1" fmla="*/ 6456975 w 8928619"/>
                  <a:gd name="connsiteY1" fmla="*/ 914401 h 1429011"/>
                  <a:gd name="connsiteX2" fmla="*/ 4750095 w 8928619"/>
                  <a:gd name="connsiteY2" fmla="*/ 0 h 1429011"/>
                  <a:gd name="connsiteX3" fmla="*/ 4140495 w 8928619"/>
                  <a:gd name="connsiteY3" fmla="*/ 144781 h 1429011"/>
                  <a:gd name="connsiteX4" fmla="*/ 1007706 w 8928619"/>
                  <a:gd name="connsiteY4" fmla="*/ 915827 h 1429011"/>
                  <a:gd name="connsiteX5" fmla="*/ 905070 w 8928619"/>
                  <a:gd name="connsiteY5" fmla="*/ 1149093 h 1429011"/>
                  <a:gd name="connsiteX6" fmla="*/ 802433 w 8928619"/>
                  <a:gd name="connsiteY6" fmla="*/ 1261060 h 1429011"/>
                  <a:gd name="connsiteX7" fmla="*/ 457200 w 8928619"/>
                  <a:gd name="connsiteY7" fmla="*/ 1326374 h 1429011"/>
                  <a:gd name="connsiteX8" fmla="*/ 279919 w 8928619"/>
                  <a:gd name="connsiteY8" fmla="*/ 1391689 h 1429011"/>
                  <a:gd name="connsiteX9" fmla="*/ 0 w 8928619"/>
                  <a:gd name="connsiteY9" fmla="*/ 1429011 h 1429011"/>
                  <a:gd name="connsiteX0" fmla="*/ 8928619 w 8928619"/>
                  <a:gd name="connsiteY0" fmla="*/ 911629 h 1429011"/>
                  <a:gd name="connsiteX1" fmla="*/ 6456975 w 8928619"/>
                  <a:gd name="connsiteY1" fmla="*/ 914401 h 1429011"/>
                  <a:gd name="connsiteX2" fmla="*/ 4750095 w 8928619"/>
                  <a:gd name="connsiteY2" fmla="*/ 0 h 1429011"/>
                  <a:gd name="connsiteX3" fmla="*/ 3843315 w 8928619"/>
                  <a:gd name="connsiteY3" fmla="*/ 7621 h 1429011"/>
                  <a:gd name="connsiteX4" fmla="*/ 1007706 w 8928619"/>
                  <a:gd name="connsiteY4" fmla="*/ 915827 h 1429011"/>
                  <a:gd name="connsiteX5" fmla="*/ 905070 w 8928619"/>
                  <a:gd name="connsiteY5" fmla="*/ 1149093 h 1429011"/>
                  <a:gd name="connsiteX6" fmla="*/ 802433 w 8928619"/>
                  <a:gd name="connsiteY6" fmla="*/ 1261060 h 1429011"/>
                  <a:gd name="connsiteX7" fmla="*/ 457200 w 8928619"/>
                  <a:gd name="connsiteY7" fmla="*/ 1326374 h 1429011"/>
                  <a:gd name="connsiteX8" fmla="*/ 279919 w 8928619"/>
                  <a:gd name="connsiteY8" fmla="*/ 1391689 h 1429011"/>
                  <a:gd name="connsiteX9" fmla="*/ 0 w 8928619"/>
                  <a:gd name="connsiteY9" fmla="*/ 1429011 h 1429011"/>
                  <a:gd name="connsiteX0" fmla="*/ 8928619 w 8928619"/>
                  <a:gd name="connsiteY0" fmla="*/ 911629 h 1429011"/>
                  <a:gd name="connsiteX1" fmla="*/ 6456975 w 8928619"/>
                  <a:gd name="connsiteY1" fmla="*/ 914401 h 1429011"/>
                  <a:gd name="connsiteX2" fmla="*/ 4750095 w 8928619"/>
                  <a:gd name="connsiteY2" fmla="*/ 0 h 1429011"/>
                  <a:gd name="connsiteX3" fmla="*/ 3843315 w 8928619"/>
                  <a:gd name="connsiteY3" fmla="*/ 7621 h 1429011"/>
                  <a:gd name="connsiteX4" fmla="*/ 2380275 w 8928619"/>
                  <a:gd name="connsiteY4" fmla="*/ 472441 h 1429011"/>
                  <a:gd name="connsiteX5" fmla="*/ 1007706 w 8928619"/>
                  <a:gd name="connsiteY5" fmla="*/ 915827 h 1429011"/>
                  <a:gd name="connsiteX6" fmla="*/ 905070 w 8928619"/>
                  <a:gd name="connsiteY6" fmla="*/ 1149093 h 1429011"/>
                  <a:gd name="connsiteX7" fmla="*/ 802433 w 8928619"/>
                  <a:gd name="connsiteY7" fmla="*/ 1261060 h 1429011"/>
                  <a:gd name="connsiteX8" fmla="*/ 457200 w 8928619"/>
                  <a:gd name="connsiteY8" fmla="*/ 1326374 h 1429011"/>
                  <a:gd name="connsiteX9" fmla="*/ 279919 w 8928619"/>
                  <a:gd name="connsiteY9" fmla="*/ 1391689 h 1429011"/>
                  <a:gd name="connsiteX10" fmla="*/ 0 w 8928619"/>
                  <a:gd name="connsiteY10" fmla="*/ 1429011 h 1429011"/>
                  <a:gd name="connsiteX0" fmla="*/ 8928619 w 8928619"/>
                  <a:gd name="connsiteY0" fmla="*/ 911629 h 1429011"/>
                  <a:gd name="connsiteX1" fmla="*/ 6456975 w 8928619"/>
                  <a:gd name="connsiteY1" fmla="*/ 914401 h 1429011"/>
                  <a:gd name="connsiteX2" fmla="*/ 4750095 w 8928619"/>
                  <a:gd name="connsiteY2" fmla="*/ 0 h 1429011"/>
                  <a:gd name="connsiteX3" fmla="*/ 3843315 w 8928619"/>
                  <a:gd name="connsiteY3" fmla="*/ 7621 h 1429011"/>
                  <a:gd name="connsiteX4" fmla="*/ 2083095 w 8928619"/>
                  <a:gd name="connsiteY4" fmla="*/ 914401 h 1429011"/>
                  <a:gd name="connsiteX5" fmla="*/ 1007706 w 8928619"/>
                  <a:gd name="connsiteY5" fmla="*/ 915827 h 1429011"/>
                  <a:gd name="connsiteX6" fmla="*/ 905070 w 8928619"/>
                  <a:gd name="connsiteY6" fmla="*/ 1149093 h 1429011"/>
                  <a:gd name="connsiteX7" fmla="*/ 802433 w 8928619"/>
                  <a:gd name="connsiteY7" fmla="*/ 1261060 h 1429011"/>
                  <a:gd name="connsiteX8" fmla="*/ 457200 w 8928619"/>
                  <a:gd name="connsiteY8" fmla="*/ 1326374 h 1429011"/>
                  <a:gd name="connsiteX9" fmla="*/ 279919 w 8928619"/>
                  <a:gd name="connsiteY9" fmla="*/ 1391689 h 1429011"/>
                  <a:gd name="connsiteX10" fmla="*/ 0 w 8928619"/>
                  <a:gd name="connsiteY10" fmla="*/ 1429011 h 1429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928619" h="1429011">
                    <a:moveTo>
                      <a:pt x="8928619" y="911629"/>
                    </a:moveTo>
                    <a:lnTo>
                      <a:pt x="6456975" y="914401"/>
                    </a:lnTo>
                    <a:lnTo>
                      <a:pt x="4750095" y="0"/>
                    </a:lnTo>
                    <a:lnTo>
                      <a:pt x="3843315" y="7621"/>
                    </a:lnTo>
                    <a:lnTo>
                      <a:pt x="2083095" y="914401"/>
                    </a:lnTo>
                    <a:lnTo>
                      <a:pt x="1007706" y="915827"/>
                    </a:lnTo>
                    <a:lnTo>
                      <a:pt x="905070" y="1149093"/>
                    </a:lnTo>
                    <a:lnTo>
                      <a:pt x="802433" y="1261060"/>
                    </a:lnTo>
                    <a:lnTo>
                      <a:pt x="457200" y="1326374"/>
                    </a:lnTo>
                    <a:lnTo>
                      <a:pt x="279919" y="1391689"/>
                    </a:lnTo>
                    <a:lnTo>
                      <a:pt x="0" y="1429011"/>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二等辺三角形 47">
                <a:extLst>
                  <a:ext uri="{FF2B5EF4-FFF2-40B4-BE49-F238E27FC236}">
                    <a16:creationId xmlns:a16="http://schemas.microsoft.com/office/drawing/2014/main" id="{B40061B8-F08E-9229-D9B8-D94DF7D34684}"/>
                  </a:ext>
                </a:extLst>
              </p:cNvPr>
              <p:cNvSpPr/>
              <p:nvPr/>
            </p:nvSpPr>
            <p:spPr>
              <a:xfrm flipV="1">
                <a:off x="878464" y="5146672"/>
                <a:ext cx="139504" cy="104211"/>
              </a:xfrm>
              <a:prstGeom prst="triangle">
                <a:avLst/>
              </a:prstGeom>
              <a:solidFill>
                <a:schemeClr val="bg1"/>
              </a:solidFill>
              <a:ln w="9525">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ja-JP" altLang="en-US"/>
              </a:p>
            </p:txBody>
          </p:sp>
          <p:cxnSp>
            <p:nvCxnSpPr>
              <p:cNvPr id="51" name="直線コネクタ 50">
                <a:extLst>
                  <a:ext uri="{FF2B5EF4-FFF2-40B4-BE49-F238E27FC236}">
                    <a16:creationId xmlns:a16="http://schemas.microsoft.com/office/drawing/2014/main" id="{D1A3D346-28D7-A79F-238C-9F40037E6052}"/>
                  </a:ext>
                </a:extLst>
              </p:cNvPr>
              <p:cNvCxnSpPr/>
              <p:nvPr/>
            </p:nvCxnSpPr>
            <p:spPr>
              <a:xfrm>
                <a:off x="887914" y="5287197"/>
                <a:ext cx="13950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FE9A82BA-F561-F5E1-A1F7-66524BE04E26}"/>
                  </a:ext>
                </a:extLst>
              </p:cNvPr>
              <p:cNvCxnSpPr>
                <a:cxnSpLocks/>
              </p:cNvCxnSpPr>
              <p:nvPr/>
            </p:nvCxnSpPr>
            <p:spPr>
              <a:xfrm>
                <a:off x="909672" y="5324570"/>
                <a:ext cx="10829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矢印コネクタ 54">
                <a:extLst>
                  <a:ext uri="{FF2B5EF4-FFF2-40B4-BE49-F238E27FC236}">
                    <a16:creationId xmlns:a16="http://schemas.microsoft.com/office/drawing/2014/main" id="{1A2F1D43-0EC7-FD61-372C-8A5A1A1B6AA5}"/>
                  </a:ext>
                </a:extLst>
              </p:cNvPr>
              <p:cNvCxnSpPr>
                <a:cxnSpLocks/>
              </p:cNvCxnSpPr>
              <p:nvPr/>
            </p:nvCxnSpPr>
            <p:spPr>
              <a:xfrm>
                <a:off x="5494253" y="4459545"/>
                <a:ext cx="325618" cy="161934"/>
              </a:xfrm>
              <a:prstGeom prst="straightConnector1">
                <a:avLst/>
              </a:prstGeom>
              <a:ln w="28575">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57" name="直線矢印コネクタ 56">
                <a:extLst>
                  <a:ext uri="{FF2B5EF4-FFF2-40B4-BE49-F238E27FC236}">
                    <a16:creationId xmlns:a16="http://schemas.microsoft.com/office/drawing/2014/main" id="{FC42B4F4-25AB-0CB4-34B4-9F8F95A105AA}"/>
                  </a:ext>
                </a:extLst>
              </p:cNvPr>
              <p:cNvCxnSpPr>
                <a:cxnSpLocks/>
              </p:cNvCxnSpPr>
              <p:nvPr/>
            </p:nvCxnSpPr>
            <p:spPr>
              <a:xfrm>
                <a:off x="6276650" y="4878736"/>
                <a:ext cx="325618" cy="161934"/>
              </a:xfrm>
              <a:prstGeom prst="straightConnector1">
                <a:avLst/>
              </a:prstGeom>
              <a:ln w="28575">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59" name="直線矢印コネクタ 58">
                <a:extLst>
                  <a:ext uri="{FF2B5EF4-FFF2-40B4-BE49-F238E27FC236}">
                    <a16:creationId xmlns:a16="http://schemas.microsoft.com/office/drawing/2014/main" id="{E08E0DAC-654D-CEE9-5698-EE442F480EC8}"/>
                  </a:ext>
                </a:extLst>
              </p:cNvPr>
              <p:cNvCxnSpPr>
                <a:cxnSpLocks/>
              </p:cNvCxnSpPr>
              <p:nvPr/>
            </p:nvCxnSpPr>
            <p:spPr>
              <a:xfrm flipH="1">
                <a:off x="3703540" y="4387417"/>
                <a:ext cx="325618" cy="161934"/>
              </a:xfrm>
              <a:prstGeom prst="straightConnector1">
                <a:avLst/>
              </a:prstGeom>
              <a:ln w="28575">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0240" name="直線矢印コネクタ 10239">
                <a:extLst>
                  <a:ext uri="{FF2B5EF4-FFF2-40B4-BE49-F238E27FC236}">
                    <a16:creationId xmlns:a16="http://schemas.microsoft.com/office/drawing/2014/main" id="{AF27A03A-D6A0-EA98-FC69-B7166E8E6CA4}"/>
                  </a:ext>
                </a:extLst>
              </p:cNvPr>
              <p:cNvCxnSpPr>
                <a:cxnSpLocks/>
              </p:cNvCxnSpPr>
              <p:nvPr/>
            </p:nvCxnSpPr>
            <p:spPr>
              <a:xfrm flipH="1">
                <a:off x="2961568" y="4765474"/>
                <a:ext cx="325618" cy="161934"/>
              </a:xfrm>
              <a:prstGeom prst="straightConnector1">
                <a:avLst/>
              </a:prstGeom>
              <a:ln w="28575">
                <a:solidFill>
                  <a:srgbClr val="FF3300"/>
                </a:solidFill>
                <a:tailEnd type="arrow"/>
              </a:ln>
            </p:spPr>
            <p:style>
              <a:lnRef idx="1">
                <a:schemeClr val="accent1"/>
              </a:lnRef>
              <a:fillRef idx="0">
                <a:schemeClr val="accent1"/>
              </a:fillRef>
              <a:effectRef idx="0">
                <a:schemeClr val="accent1"/>
              </a:effectRef>
              <a:fontRef idx="minor">
                <a:schemeClr val="tx1"/>
              </a:fontRef>
            </p:style>
          </p:cxnSp>
          <p:cxnSp>
            <p:nvCxnSpPr>
              <p:cNvPr id="10241" name="直線矢印コネクタ 10240">
                <a:extLst>
                  <a:ext uri="{FF2B5EF4-FFF2-40B4-BE49-F238E27FC236}">
                    <a16:creationId xmlns:a16="http://schemas.microsoft.com/office/drawing/2014/main" id="{D443E824-F115-3D2F-4EE9-899ABBA58D08}"/>
                  </a:ext>
                </a:extLst>
              </p:cNvPr>
              <p:cNvCxnSpPr>
                <a:cxnSpLocks/>
              </p:cNvCxnSpPr>
              <p:nvPr/>
            </p:nvCxnSpPr>
            <p:spPr>
              <a:xfrm>
                <a:off x="5075496" y="4468384"/>
                <a:ext cx="0" cy="301954"/>
              </a:xfrm>
              <a:prstGeom prst="straightConnector1">
                <a:avLst/>
              </a:prstGeom>
              <a:ln w="19050">
                <a:solidFill>
                  <a:srgbClr val="0070C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247" name="直線矢印コネクタ 10246">
                <a:extLst>
                  <a:ext uri="{FF2B5EF4-FFF2-40B4-BE49-F238E27FC236}">
                    <a16:creationId xmlns:a16="http://schemas.microsoft.com/office/drawing/2014/main" id="{C974DF27-99C3-B204-7A61-24CBD151237E}"/>
                  </a:ext>
                </a:extLst>
              </p:cNvPr>
              <p:cNvCxnSpPr>
                <a:cxnSpLocks/>
              </p:cNvCxnSpPr>
              <p:nvPr/>
            </p:nvCxnSpPr>
            <p:spPr>
              <a:xfrm>
                <a:off x="5637644" y="4719614"/>
                <a:ext cx="0" cy="301954"/>
              </a:xfrm>
              <a:prstGeom prst="straightConnector1">
                <a:avLst/>
              </a:prstGeom>
              <a:ln w="19050">
                <a:solidFill>
                  <a:srgbClr val="0070C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248" name="直線矢印コネクタ 10247">
                <a:extLst>
                  <a:ext uri="{FF2B5EF4-FFF2-40B4-BE49-F238E27FC236}">
                    <a16:creationId xmlns:a16="http://schemas.microsoft.com/office/drawing/2014/main" id="{AC00CA86-3383-04DD-1141-5610F8644CDD}"/>
                  </a:ext>
                </a:extLst>
              </p:cNvPr>
              <p:cNvCxnSpPr>
                <a:cxnSpLocks/>
              </p:cNvCxnSpPr>
              <p:nvPr/>
            </p:nvCxnSpPr>
            <p:spPr>
              <a:xfrm>
                <a:off x="6142296" y="4940727"/>
                <a:ext cx="0" cy="301954"/>
              </a:xfrm>
              <a:prstGeom prst="straightConnector1">
                <a:avLst/>
              </a:prstGeom>
              <a:ln w="19050">
                <a:solidFill>
                  <a:srgbClr val="0070C0"/>
                </a:solidFill>
                <a:prstDash val="dash"/>
                <a:tailEnd type="arrow"/>
              </a:ln>
            </p:spPr>
            <p:style>
              <a:lnRef idx="1">
                <a:schemeClr val="accent1"/>
              </a:lnRef>
              <a:fillRef idx="0">
                <a:schemeClr val="accent1"/>
              </a:fillRef>
              <a:effectRef idx="0">
                <a:schemeClr val="accent1"/>
              </a:effectRef>
              <a:fontRef idx="minor">
                <a:schemeClr val="tx1"/>
              </a:fontRef>
            </p:style>
          </p:cxnSp>
          <p:grpSp>
            <p:nvGrpSpPr>
              <p:cNvPr id="10249" name="グループ化 10248">
                <a:extLst>
                  <a:ext uri="{FF2B5EF4-FFF2-40B4-BE49-F238E27FC236}">
                    <a16:creationId xmlns:a16="http://schemas.microsoft.com/office/drawing/2014/main" id="{948CBC9F-04AD-B903-C966-BB292B776D53}"/>
                  </a:ext>
                </a:extLst>
              </p:cNvPr>
              <p:cNvGrpSpPr/>
              <p:nvPr/>
            </p:nvGrpSpPr>
            <p:grpSpPr>
              <a:xfrm flipH="1">
                <a:off x="3241209" y="4468384"/>
                <a:ext cx="1066800" cy="755247"/>
                <a:chOff x="5046825" y="2157760"/>
                <a:chExt cx="1066800" cy="755247"/>
              </a:xfrm>
            </p:grpSpPr>
            <p:cxnSp>
              <p:nvCxnSpPr>
                <p:cNvPr id="10251" name="直線矢印コネクタ 10250">
                  <a:extLst>
                    <a:ext uri="{FF2B5EF4-FFF2-40B4-BE49-F238E27FC236}">
                      <a16:creationId xmlns:a16="http://schemas.microsoft.com/office/drawing/2014/main" id="{D4591885-72AE-3454-9A4E-F3072A69EEBB}"/>
                    </a:ext>
                  </a:extLst>
                </p:cNvPr>
                <p:cNvCxnSpPr>
                  <a:cxnSpLocks/>
                </p:cNvCxnSpPr>
                <p:nvPr/>
              </p:nvCxnSpPr>
              <p:spPr>
                <a:xfrm>
                  <a:off x="5046825" y="2157760"/>
                  <a:ext cx="0" cy="301954"/>
                </a:xfrm>
                <a:prstGeom prst="straightConnector1">
                  <a:avLst/>
                </a:prstGeom>
                <a:ln w="19050">
                  <a:solidFill>
                    <a:srgbClr val="0070C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252" name="直線矢印コネクタ 10251">
                  <a:extLst>
                    <a:ext uri="{FF2B5EF4-FFF2-40B4-BE49-F238E27FC236}">
                      <a16:creationId xmlns:a16="http://schemas.microsoft.com/office/drawing/2014/main" id="{33EDE75A-A64A-7E9C-3590-97A45F7C97AC}"/>
                    </a:ext>
                  </a:extLst>
                </p:cNvPr>
                <p:cNvCxnSpPr>
                  <a:cxnSpLocks/>
                </p:cNvCxnSpPr>
                <p:nvPr/>
              </p:nvCxnSpPr>
              <p:spPr>
                <a:xfrm>
                  <a:off x="5608973" y="2408990"/>
                  <a:ext cx="0" cy="301954"/>
                </a:xfrm>
                <a:prstGeom prst="straightConnector1">
                  <a:avLst/>
                </a:prstGeom>
                <a:ln w="19050">
                  <a:solidFill>
                    <a:srgbClr val="0070C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253" name="直線矢印コネクタ 10252">
                  <a:extLst>
                    <a:ext uri="{FF2B5EF4-FFF2-40B4-BE49-F238E27FC236}">
                      <a16:creationId xmlns:a16="http://schemas.microsoft.com/office/drawing/2014/main" id="{252E078A-6116-7640-CAEF-A87CB38178C1}"/>
                    </a:ext>
                  </a:extLst>
                </p:cNvPr>
                <p:cNvCxnSpPr>
                  <a:cxnSpLocks/>
                </p:cNvCxnSpPr>
                <p:nvPr/>
              </p:nvCxnSpPr>
              <p:spPr>
                <a:xfrm>
                  <a:off x="6113625" y="2611053"/>
                  <a:ext cx="0" cy="301954"/>
                </a:xfrm>
                <a:prstGeom prst="straightConnector1">
                  <a:avLst/>
                </a:prstGeom>
                <a:ln w="19050">
                  <a:solidFill>
                    <a:srgbClr val="0070C0"/>
                  </a:solidFill>
                  <a:prstDash val="dash"/>
                  <a:tailEnd type="arrow"/>
                </a:ln>
              </p:spPr>
              <p:style>
                <a:lnRef idx="1">
                  <a:schemeClr val="accent1"/>
                </a:lnRef>
                <a:fillRef idx="0">
                  <a:schemeClr val="accent1"/>
                </a:fillRef>
                <a:effectRef idx="0">
                  <a:schemeClr val="accent1"/>
                </a:effectRef>
                <a:fontRef idx="minor">
                  <a:schemeClr val="tx1"/>
                </a:fontRef>
              </p:style>
            </p:cxnSp>
          </p:grpSp>
          <p:cxnSp>
            <p:nvCxnSpPr>
              <p:cNvPr id="10254" name="直線矢印コネクタ 10253">
                <a:extLst>
                  <a:ext uri="{FF2B5EF4-FFF2-40B4-BE49-F238E27FC236}">
                    <a16:creationId xmlns:a16="http://schemas.microsoft.com/office/drawing/2014/main" id="{AF6AF244-6A37-1EBA-E89B-2B8B6B5E0012}"/>
                  </a:ext>
                </a:extLst>
              </p:cNvPr>
              <p:cNvCxnSpPr/>
              <p:nvPr/>
            </p:nvCxnSpPr>
            <p:spPr>
              <a:xfrm flipV="1">
                <a:off x="6526068" y="5004741"/>
                <a:ext cx="243629" cy="243629"/>
              </a:xfrm>
              <a:prstGeom prst="straightConnector1">
                <a:avLst/>
              </a:prstGeom>
              <a:ln w="127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0256" name="直線コネクタ 10255">
                <a:extLst>
                  <a:ext uri="{FF2B5EF4-FFF2-40B4-BE49-F238E27FC236}">
                    <a16:creationId xmlns:a16="http://schemas.microsoft.com/office/drawing/2014/main" id="{5A572BCB-D1C8-E57F-5842-1BA4D289D4F3}"/>
                  </a:ext>
                </a:extLst>
              </p:cNvPr>
              <p:cNvCxnSpPr>
                <a:stCxn id="47" idx="4"/>
                <a:endCxn id="47" idx="1"/>
              </p:cNvCxnSpPr>
              <p:nvPr/>
            </p:nvCxnSpPr>
            <p:spPr>
              <a:xfrm>
                <a:off x="2482311" y="5221464"/>
                <a:ext cx="43738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58" name="テキスト ボックス 10257">
                    <a:extLst>
                      <a:ext uri="{FF2B5EF4-FFF2-40B4-BE49-F238E27FC236}">
                        <a16:creationId xmlns:a16="http://schemas.microsoft.com/office/drawing/2014/main" id="{2382A766-A187-F37F-7FAF-B0509FFB1921}"/>
                      </a:ext>
                    </a:extLst>
                  </p:cNvPr>
                  <p:cNvSpPr txBox="1"/>
                  <p:nvPr/>
                </p:nvSpPr>
                <p:spPr>
                  <a:xfrm>
                    <a:off x="6797599" y="4330175"/>
                    <a:ext cx="1943320" cy="4001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2000" i="1" dirty="0" smtClean="0">
                                  <a:solidFill>
                                    <a:schemeClr val="tx1"/>
                                  </a:solidFill>
                                  <a:latin typeface="Cambria Math" panose="02040503050406030204" pitchFamily="18" charset="0"/>
                                  <a:ea typeface="Cambria Math" panose="02040503050406030204" pitchFamily="18" charset="0"/>
                                </a:rPr>
                              </m:ctrlPr>
                            </m:sSubPr>
                            <m:e>
                              <m:r>
                                <a:rPr lang="en-US" altLang="ja-JP" sz="2000" i="1" dirty="0">
                                  <a:solidFill>
                                    <a:schemeClr val="tx1"/>
                                  </a:solidFill>
                                  <a:latin typeface="Cambria Math" panose="02040503050406030204" pitchFamily="18" charset="0"/>
                                  <a:ea typeface="Cambria Math" panose="02040503050406030204" pitchFamily="18" charset="0"/>
                                </a:rPr>
                                <m:t>𝑄</m:t>
                              </m:r>
                            </m:e>
                            <m:sub>
                              <m:r>
                                <a:rPr lang="en-US" altLang="ja-JP" sz="2000" i="1" dirty="0">
                                  <a:solidFill>
                                    <a:schemeClr val="tx1"/>
                                  </a:solidFill>
                                  <a:latin typeface="Cambria Math" panose="02040503050406030204" pitchFamily="18" charset="0"/>
                                  <a:ea typeface="Cambria Math" panose="02040503050406030204" pitchFamily="18" charset="0"/>
                                </a:rPr>
                                <m:t>𝑜𝑢𝑡</m:t>
                              </m:r>
                              <m:r>
                                <a:rPr lang="en-US" altLang="ja-JP" sz="2000" i="1" dirty="0">
                                  <a:solidFill>
                                    <a:schemeClr val="tx1"/>
                                  </a:solidFill>
                                  <a:latin typeface="Cambria Math" panose="02040503050406030204" pitchFamily="18" charset="0"/>
                                  <a:ea typeface="Cambria Math" panose="02040503050406030204" pitchFamily="18" charset="0"/>
                                </a:rPr>
                                <m:t>1</m:t>
                              </m:r>
                            </m:sub>
                          </m:sSub>
                        </m:oMath>
                      </m:oMathPara>
                    </a14:m>
                    <a:endParaRPr lang="ja-JP" altLang="en-US" sz="2000" dirty="0"/>
                  </a:p>
                </p:txBody>
              </p:sp>
            </mc:Choice>
            <mc:Fallback xmlns="">
              <p:sp>
                <p:nvSpPr>
                  <p:cNvPr id="10258" name="テキスト ボックス 10257">
                    <a:extLst>
                      <a:ext uri="{FF2B5EF4-FFF2-40B4-BE49-F238E27FC236}">
                        <a16:creationId xmlns:a16="http://schemas.microsoft.com/office/drawing/2014/main" id="{2382A766-A187-F37F-7FAF-B0509FFB1921}"/>
                      </a:ext>
                    </a:extLst>
                  </p:cNvPr>
                  <p:cNvSpPr txBox="1">
                    <a:spLocks noRot="1" noChangeAspect="1" noMove="1" noResize="1" noEditPoints="1" noAdjustHandles="1" noChangeArrowheads="1" noChangeShapeType="1" noTextEdit="1"/>
                  </p:cNvSpPr>
                  <p:nvPr/>
                </p:nvSpPr>
                <p:spPr>
                  <a:xfrm>
                    <a:off x="6797599" y="4330175"/>
                    <a:ext cx="1943320" cy="400110"/>
                  </a:xfrm>
                  <a:prstGeom prst="rect">
                    <a:avLst/>
                  </a:prstGeom>
                  <a:blipFill>
                    <a:blip r:embed="rId4"/>
                    <a:stretch>
                      <a:fillRect b="-1060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7E10EFEB-A278-51B4-8F8A-61E7FA32AF8B}"/>
                      </a:ext>
                    </a:extLst>
                  </p:cNvPr>
                  <p:cNvSpPr txBox="1"/>
                  <p:nvPr/>
                </p:nvSpPr>
                <p:spPr>
                  <a:xfrm>
                    <a:off x="2337779" y="5364853"/>
                    <a:ext cx="5468998" cy="618246"/>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ja-JP" altLang="en-US" sz="1800" i="1">
                              <a:latin typeface="Cambria Math" panose="02040503050406030204" pitchFamily="18" charset="0"/>
                            </a:rPr>
                            <m:t>　</m:t>
                          </m:r>
                          <m:r>
                            <a:rPr lang="ja-JP" altLang="en-US" sz="1800" i="1" smtClean="0">
                              <a:latin typeface="Cambria Math" panose="02040503050406030204" pitchFamily="18" charset="0"/>
                            </a:rPr>
                            <m:t>　</m:t>
                          </m:r>
                          <m:r>
                            <a:rPr lang="ja-JP" altLang="en-US" sz="1800" i="1">
                              <a:latin typeface="Cambria Math" panose="02040503050406030204" pitchFamily="18" charset="0"/>
                            </a:rPr>
                            <m:t>　</m:t>
                          </m:r>
                          <m:f>
                            <m:fPr>
                              <m:ctrlPr>
                                <a:rPr lang="en-US" altLang="ja-JP" sz="1800" i="1" smtClean="0">
                                  <a:solidFill>
                                    <a:schemeClr val="tx1"/>
                                  </a:solidFill>
                                  <a:latin typeface="Cambria Math" panose="02040503050406030204" pitchFamily="18" charset="0"/>
                                </a:rPr>
                              </m:ctrlPr>
                            </m:fPr>
                            <m:num>
                              <m:r>
                                <a:rPr lang="en-US" altLang="ja-JP" sz="1800" i="1">
                                  <a:solidFill>
                                    <a:schemeClr val="tx1"/>
                                  </a:solidFill>
                                  <a:latin typeface="Cambria Math" panose="02040503050406030204" pitchFamily="18" charset="0"/>
                                </a:rPr>
                                <m:t>𝑑</m:t>
                              </m:r>
                              <m:sSub>
                                <m:sSubPr>
                                  <m:ctrlPr>
                                    <a:rPr lang="en-US" altLang="ja-JP" sz="1800" i="1" smtClean="0">
                                      <a:solidFill>
                                        <a:schemeClr val="tx1"/>
                                      </a:solidFill>
                                      <a:latin typeface="Cambria Math" panose="02040503050406030204" pitchFamily="18" charset="0"/>
                                    </a:rPr>
                                  </m:ctrlPr>
                                </m:sSubPr>
                                <m:e>
                                  <m:r>
                                    <a:rPr lang="en-US" altLang="ja-JP" sz="1800" i="1">
                                      <a:solidFill>
                                        <a:schemeClr val="tx1"/>
                                      </a:solidFill>
                                      <a:latin typeface="Cambria Math" panose="02040503050406030204" pitchFamily="18" charset="0"/>
                                    </a:rPr>
                                    <m:t>𝑆</m:t>
                                  </m:r>
                                </m:e>
                                <m:sub>
                                  <m:r>
                                    <a:rPr lang="en-US" altLang="ja-JP" sz="1800" i="1">
                                      <a:solidFill>
                                        <a:schemeClr val="tx1"/>
                                      </a:solidFill>
                                      <a:latin typeface="Cambria Math" panose="02040503050406030204" pitchFamily="18" charset="0"/>
                                    </a:rPr>
                                    <m:t>𝑒</m:t>
                                  </m:r>
                                </m:sub>
                              </m:sSub>
                            </m:num>
                            <m:den>
                              <m:r>
                                <a:rPr lang="en-US" altLang="ja-JP" sz="1800" i="1">
                                  <a:solidFill>
                                    <a:schemeClr val="tx1"/>
                                  </a:solidFill>
                                  <a:latin typeface="Cambria Math" panose="02040503050406030204" pitchFamily="18" charset="0"/>
                                </a:rPr>
                                <m:t>𝑑𝑡</m:t>
                              </m:r>
                            </m:den>
                          </m:f>
                          <m:r>
                            <a:rPr lang="en-US" altLang="ja-JP" sz="1800" i="1">
                              <a:solidFill>
                                <a:schemeClr val="tx1"/>
                              </a:solidFill>
                              <a:latin typeface="Cambria Math" panose="02040503050406030204" pitchFamily="18" charset="0"/>
                            </a:rPr>
                            <m:t>+</m:t>
                          </m:r>
                          <m:f>
                            <m:fPr>
                              <m:ctrlPr>
                                <a:rPr lang="en-US" altLang="ja-JP" sz="1800" i="1">
                                  <a:solidFill>
                                    <a:schemeClr val="tx1"/>
                                  </a:solidFill>
                                  <a:latin typeface="Cambria Math" panose="02040503050406030204" pitchFamily="18" charset="0"/>
                                </a:rPr>
                              </m:ctrlPr>
                            </m:fPr>
                            <m:num>
                              <m:r>
                                <a:rPr lang="en-US" altLang="ja-JP" sz="1800" i="1">
                                  <a:solidFill>
                                    <a:schemeClr val="tx1"/>
                                  </a:solidFill>
                                  <a:latin typeface="Cambria Math" panose="02040503050406030204" pitchFamily="18" charset="0"/>
                                </a:rPr>
                                <m:t>𝑑</m:t>
                              </m:r>
                              <m:sSub>
                                <m:sSubPr>
                                  <m:ctrlPr>
                                    <a:rPr lang="en-US" altLang="ja-JP" sz="1800" i="1" smtClean="0">
                                      <a:solidFill>
                                        <a:schemeClr val="tx1"/>
                                      </a:solidFill>
                                      <a:latin typeface="Cambria Math" panose="02040503050406030204" pitchFamily="18" charset="0"/>
                                    </a:rPr>
                                  </m:ctrlPr>
                                </m:sSubPr>
                                <m:e>
                                  <m:r>
                                    <a:rPr lang="en-US" altLang="ja-JP" sz="1800" i="1">
                                      <a:solidFill>
                                        <a:schemeClr val="tx1"/>
                                      </a:solidFill>
                                      <a:latin typeface="Cambria Math" panose="02040503050406030204" pitchFamily="18" charset="0"/>
                                    </a:rPr>
                                    <m:t>𝑆</m:t>
                                  </m:r>
                                </m:e>
                                <m:sub>
                                  <m:r>
                                    <a:rPr lang="en-US" altLang="ja-JP" sz="1800" i="1">
                                      <a:solidFill>
                                        <a:schemeClr val="tx1"/>
                                      </a:solidFill>
                                      <a:latin typeface="Cambria Math" panose="02040503050406030204" pitchFamily="18" charset="0"/>
                                    </a:rPr>
                                    <m:t>𝑠</m:t>
                                  </m:r>
                                </m:sub>
                              </m:sSub>
                            </m:num>
                            <m:den>
                              <m:r>
                                <a:rPr lang="en-US" altLang="ja-JP" sz="1800" i="1">
                                  <a:solidFill>
                                    <a:schemeClr val="tx1"/>
                                  </a:solidFill>
                                  <a:latin typeface="Cambria Math" panose="02040503050406030204" pitchFamily="18" charset="0"/>
                                </a:rPr>
                                <m:t>𝑑𝑡</m:t>
                              </m:r>
                            </m:den>
                          </m:f>
                          <m:r>
                            <a:rPr lang="ja-JP" altLang="en-US" sz="1800" i="1">
                              <a:solidFill>
                                <a:schemeClr val="tx1"/>
                              </a:solidFill>
                              <a:latin typeface="Cambria Math" panose="02040503050406030204" pitchFamily="18" charset="0"/>
                            </a:rPr>
                            <m:t>　</m:t>
                          </m:r>
                          <m:r>
                            <a:rPr lang="en-US" altLang="ja-JP" sz="1800" i="1">
                              <a:solidFill>
                                <a:schemeClr val="tx1"/>
                              </a:solidFill>
                              <a:latin typeface="Cambria Math" panose="02040503050406030204" pitchFamily="18" charset="0"/>
                            </a:rPr>
                            <m:t>=</m:t>
                          </m:r>
                          <m:r>
                            <a:rPr lang="ja-JP" altLang="en-US" sz="1800" i="1">
                              <a:solidFill>
                                <a:schemeClr val="tx1"/>
                              </a:solidFill>
                              <a:latin typeface="Cambria Math" panose="02040503050406030204" pitchFamily="18" charset="0"/>
                            </a:rPr>
                            <m:t>　</m:t>
                          </m:r>
                          <m:f>
                            <m:fPr>
                              <m:ctrlPr>
                                <a:rPr lang="en-US" altLang="ja-JP" sz="1800" i="1">
                                  <a:solidFill>
                                    <a:schemeClr val="tx1"/>
                                  </a:solidFill>
                                  <a:latin typeface="Cambria Math" panose="02040503050406030204" pitchFamily="18" charset="0"/>
                                </a:rPr>
                              </m:ctrlPr>
                            </m:fPr>
                            <m:num>
                              <m:r>
                                <a:rPr lang="en-US" altLang="ja-JP" sz="1800" i="1">
                                  <a:solidFill>
                                    <a:schemeClr val="tx1"/>
                                  </a:solidFill>
                                  <a:latin typeface="Cambria Math" panose="02040503050406030204" pitchFamily="18" charset="0"/>
                                </a:rPr>
                                <m:t>1</m:t>
                              </m:r>
                            </m:num>
                            <m:den>
                              <m:r>
                                <a:rPr lang="en-US" altLang="ja-JP" sz="1800" i="1">
                                  <a:solidFill>
                                    <a:schemeClr val="tx1"/>
                                  </a:solidFill>
                                  <a:latin typeface="Cambria Math" panose="02040503050406030204" pitchFamily="18" charset="0"/>
                                </a:rPr>
                                <m:t>3.6</m:t>
                              </m:r>
                              <m:r>
                                <a:rPr lang="en-US" altLang="ja-JP" sz="1800" i="1">
                                  <a:solidFill>
                                    <a:schemeClr val="tx1"/>
                                  </a:solidFill>
                                  <a:latin typeface="Cambria Math" panose="02040503050406030204" pitchFamily="18" charset="0"/>
                                  <a:ea typeface="Cambria Math" panose="02040503050406030204" pitchFamily="18" charset="0"/>
                                </a:rPr>
                                <m:t>×</m:t>
                              </m:r>
                              <m:sSup>
                                <m:sSupPr>
                                  <m:ctrlPr>
                                    <a:rPr lang="en-US" altLang="ja-JP" sz="1800" i="1">
                                      <a:solidFill>
                                        <a:schemeClr val="tx1"/>
                                      </a:solidFill>
                                      <a:latin typeface="Cambria Math" panose="02040503050406030204" pitchFamily="18" charset="0"/>
                                      <a:ea typeface="Cambria Math" panose="02040503050406030204" pitchFamily="18" charset="0"/>
                                    </a:rPr>
                                  </m:ctrlPr>
                                </m:sSupPr>
                                <m:e>
                                  <m:r>
                                    <a:rPr lang="en-US" altLang="ja-JP" sz="1800" i="1">
                                      <a:solidFill>
                                        <a:schemeClr val="tx1"/>
                                      </a:solidFill>
                                      <a:latin typeface="Cambria Math" panose="02040503050406030204" pitchFamily="18" charset="0"/>
                                      <a:ea typeface="Cambria Math" panose="02040503050406030204" pitchFamily="18" charset="0"/>
                                    </a:rPr>
                                    <m:t>10</m:t>
                                  </m:r>
                                </m:e>
                                <m:sup>
                                  <m:r>
                                    <a:rPr lang="en-US" altLang="ja-JP" sz="1800" i="1">
                                      <a:solidFill>
                                        <a:schemeClr val="tx1"/>
                                      </a:solidFill>
                                      <a:latin typeface="Cambria Math" panose="02040503050406030204" pitchFamily="18" charset="0"/>
                                      <a:ea typeface="Cambria Math" panose="02040503050406030204" pitchFamily="18" charset="0"/>
                                    </a:rPr>
                                    <m:t>6</m:t>
                                  </m:r>
                                </m:sup>
                              </m:sSup>
                            </m:den>
                          </m:f>
                          <m:sSub>
                            <m:sSubPr>
                              <m:ctrlPr>
                                <a:rPr lang="en-US" altLang="ja-JP" sz="1800" i="1" smtClean="0">
                                  <a:solidFill>
                                    <a:schemeClr val="tx1"/>
                                  </a:solidFill>
                                  <a:latin typeface="Cambria Math" panose="02040503050406030204" pitchFamily="18" charset="0"/>
                                </a:rPr>
                              </m:ctrlPr>
                            </m:sSubPr>
                            <m:e>
                              <m:r>
                                <a:rPr lang="en-US" altLang="ja-JP" sz="1800" i="1">
                                  <a:solidFill>
                                    <a:schemeClr val="tx1"/>
                                  </a:solidFill>
                                  <a:latin typeface="Cambria Math" panose="02040503050406030204" pitchFamily="18" charset="0"/>
                                </a:rPr>
                                <m:t>𝑅</m:t>
                              </m:r>
                            </m:e>
                            <m:sub>
                              <m:r>
                                <a:rPr lang="en-US" altLang="ja-JP" sz="1800" i="1">
                                  <a:solidFill>
                                    <a:schemeClr val="tx1"/>
                                  </a:solidFill>
                                  <a:latin typeface="Cambria Math" panose="02040503050406030204" pitchFamily="18" charset="0"/>
                                </a:rPr>
                                <m:t>𝑎</m:t>
                              </m:r>
                            </m:sub>
                          </m:sSub>
                          <m:r>
                            <a:rPr lang="en-US" altLang="ja-JP" sz="1800" i="1">
                              <a:solidFill>
                                <a:schemeClr val="tx1"/>
                              </a:solidFill>
                              <a:latin typeface="Cambria Math" panose="02040503050406030204" pitchFamily="18" charset="0"/>
                              <a:ea typeface="Cambria Math" panose="02040503050406030204" pitchFamily="18" charset="0"/>
                            </a:rPr>
                            <m:t>∙</m:t>
                          </m:r>
                          <m:r>
                            <a:rPr lang="en-US" altLang="ja-JP" sz="1800" i="1">
                              <a:solidFill>
                                <a:schemeClr val="tx1"/>
                              </a:solidFill>
                              <a:latin typeface="Cambria Math" panose="02040503050406030204" pitchFamily="18" charset="0"/>
                              <a:ea typeface="Cambria Math" panose="02040503050406030204" pitchFamily="18" charset="0"/>
                            </a:rPr>
                            <m:t>𝐴</m:t>
                          </m:r>
                          <m:r>
                            <a:rPr lang="en-US" altLang="ja-JP" sz="1800" i="1" dirty="0">
                              <a:solidFill>
                                <a:schemeClr val="tx1"/>
                              </a:solidFill>
                              <a:latin typeface="Cambria Math" panose="02040503050406030204" pitchFamily="18" charset="0"/>
                              <a:ea typeface="Cambria Math" panose="02040503050406030204" pitchFamily="18" charset="0"/>
                            </a:rPr>
                            <m:t>−</m:t>
                          </m:r>
                          <m:sSub>
                            <m:sSubPr>
                              <m:ctrlPr>
                                <a:rPr lang="en-US" altLang="ja-JP" sz="1800" i="1" dirty="0">
                                  <a:solidFill>
                                    <a:schemeClr val="tx1"/>
                                  </a:solidFill>
                                  <a:latin typeface="Cambria Math" panose="02040503050406030204" pitchFamily="18" charset="0"/>
                                  <a:ea typeface="Cambria Math" panose="02040503050406030204" pitchFamily="18" charset="0"/>
                                </a:rPr>
                              </m:ctrlPr>
                            </m:sSubPr>
                            <m:e>
                              <m:r>
                                <a:rPr lang="en-US" altLang="ja-JP" sz="1800" i="1" dirty="0">
                                  <a:solidFill>
                                    <a:schemeClr val="tx1"/>
                                  </a:solidFill>
                                  <a:latin typeface="Cambria Math" panose="02040503050406030204" pitchFamily="18" charset="0"/>
                                  <a:ea typeface="Cambria Math" panose="02040503050406030204" pitchFamily="18" charset="0"/>
                                </a:rPr>
                                <m:t>𝑄</m:t>
                              </m:r>
                            </m:e>
                            <m:sub>
                              <m:r>
                                <a:rPr lang="en-US" altLang="ja-JP" sz="1800" i="1" dirty="0">
                                  <a:solidFill>
                                    <a:schemeClr val="tx1"/>
                                  </a:solidFill>
                                  <a:latin typeface="Cambria Math" panose="02040503050406030204" pitchFamily="18" charset="0"/>
                                  <a:ea typeface="Cambria Math" panose="02040503050406030204" pitchFamily="18" charset="0"/>
                                </a:rPr>
                                <m:t>𝑜𝑢𝑡</m:t>
                              </m:r>
                              <m:r>
                                <a:rPr lang="en-US" altLang="ja-JP" sz="1800" i="1" dirty="0">
                                  <a:solidFill>
                                    <a:schemeClr val="tx1"/>
                                  </a:solidFill>
                                  <a:latin typeface="Cambria Math" panose="02040503050406030204" pitchFamily="18" charset="0"/>
                                  <a:ea typeface="Cambria Math" panose="02040503050406030204" pitchFamily="18" charset="0"/>
                                </a:rPr>
                                <m:t>1</m:t>
                              </m:r>
                            </m:sub>
                          </m:sSub>
                          <m:r>
                            <a:rPr lang="ja-JP" altLang="en-US" sz="1800" i="1" dirty="0">
                              <a:latin typeface="Cambria Math" panose="02040503050406030204" pitchFamily="18" charset="0"/>
                              <a:ea typeface="Cambria Math" panose="02040503050406030204" pitchFamily="18" charset="0"/>
                            </a:rPr>
                            <m:t>　　</m:t>
                          </m:r>
                          <m:r>
                            <a:rPr lang="ja-JP" altLang="en-US" sz="1800" i="1">
                              <a:latin typeface="Cambria Math" panose="02040503050406030204" pitchFamily="18" charset="0"/>
                              <a:ea typeface="Cambria Math" panose="02040503050406030204" pitchFamily="18" charset="0"/>
                            </a:rPr>
                            <m:t>　</m:t>
                          </m:r>
                        </m:oMath>
                      </m:oMathPara>
                    </a14:m>
                    <a:endParaRPr lang="ja-JP" altLang="en-US" sz="1800" dirty="0"/>
                  </a:p>
                </p:txBody>
              </p:sp>
            </mc:Choice>
            <mc:Fallback xmlns="">
              <p:sp>
                <p:nvSpPr>
                  <p:cNvPr id="8" name="テキスト ボックス 7">
                    <a:extLst>
                      <a:ext uri="{FF2B5EF4-FFF2-40B4-BE49-F238E27FC236}">
                        <a16:creationId xmlns:a16="http://schemas.microsoft.com/office/drawing/2014/main" id="{7E10EFEB-A278-51B4-8F8A-61E7FA32AF8B}"/>
                      </a:ext>
                    </a:extLst>
                  </p:cNvPr>
                  <p:cNvSpPr txBox="1">
                    <a:spLocks noRot="1" noChangeAspect="1" noMove="1" noResize="1" noEditPoints="1" noAdjustHandles="1" noChangeArrowheads="1" noChangeShapeType="1" noTextEdit="1"/>
                  </p:cNvSpPr>
                  <p:nvPr/>
                </p:nvSpPr>
                <p:spPr>
                  <a:xfrm>
                    <a:off x="2337779" y="5364853"/>
                    <a:ext cx="5468998" cy="618246"/>
                  </a:xfrm>
                  <a:prstGeom prst="rect">
                    <a:avLst/>
                  </a:prstGeom>
                  <a:blipFill>
                    <a:blip r:embed="rId5"/>
                    <a:stretch>
                      <a:fillRect/>
                    </a:stretch>
                  </a:blipFill>
                </p:spPr>
                <p:txBody>
                  <a:bodyPr/>
                  <a:lstStyle/>
                  <a:p>
                    <a:r>
                      <a:rPr lang="ja-JP" altLang="en-US">
                        <a:noFill/>
                      </a:rPr>
                      <a:t> </a:t>
                    </a:r>
                  </a:p>
                </p:txBody>
              </p:sp>
            </mc:Fallback>
          </mc:AlternateContent>
        </p:grpSp>
        <p:sp>
          <p:nvSpPr>
            <p:cNvPr id="63" name="テキスト ボックス 62">
              <a:extLst>
                <a:ext uri="{FF2B5EF4-FFF2-40B4-BE49-F238E27FC236}">
                  <a16:creationId xmlns:a16="http://schemas.microsoft.com/office/drawing/2014/main" id="{8502E031-7385-B09E-BAE2-922E87006AB8}"/>
                </a:ext>
              </a:extLst>
            </p:cNvPr>
            <p:cNvSpPr txBox="1"/>
            <p:nvPr/>
          </p:nvSpPr>
          <p:spPr>
            <a:xfrm>
              <a:off x="4192638" y="4806671"/>
              <a:ext cx="1217561" cy="369332"/>
            </a:xfrm>
            <a:prstGeom prst="rect">
              <a:avLst/>
            </a:prstGeom>
            <a:noFill/>
            <a:ln>
              <a:noFill/>
            </a:ln>
          </p:spPr>
          <p:txBody>
            <a:bodyPr wrap="square" rtlCol="0">
              <a:spAutoFit/>
            </a:bodyPr>
            <a:lstStyle/>
            <a:p>
              <a:pPr algn="ctr"/>
              <a:r>
                <a:rPr lang="ja-JP" altLang="en-US" sz="1800" dirty="0"/>
                <a:t>堤体浸透</a:t>
              </a:r>
            </a:p>
          </p:txBody>
        </p:sp>
      </p:grpSp>
      <p:sp>
        <p:nvSpPr>
          <p:cNvPr id="5" name="テキスト ボックス 4">
            <a:extLst>
              <a:ext uri="{FF2B5EF4-FFF2-40B4-BE49-F238E27FC236}">
                <a16:creationId xmlns:a16="http://schemas.microsoft.com/office/drawing/2014/main" id="{759EDC1D-AD0F-5AD7-00FE-07BB8F464601}"/>
              </a:ext>
            </a:extLst>
          </p:cNvPr>
          <p:cNvSpPr txBox="1"/>
          <p:nvPr/>
        </p:nvSpPr>
        <p:spPr>
          <a:xfrm>
            <a:off x="1382679" y="3131782"/>
            <a:ext cx="877163" cy="369332"/>
          </a:xfrm>
          <a:prstGeom prst="rect">
            <a:avLst/>
          </a:prstGeom>
          <a:noFill/>
          <a:ln>
            <a:noFill/>
          </a:ln>
        </p:spPr>
        <p:txBody>
          <a:bodyPr wrap="none" rtlCol="0">
            <a:spAutoFit/>
          </a:bodyPr>
          <a:lstStyle/>
          <a:p>
            <a:r>
              <a:rPr kumimoji="1" lang="ja-JP" altLang="en-US" sz="1800" dirty="0">
                <a:solidFill>
                  <a:schemeClr val="bg1">
                    <a:lumMod val="65000"/>
                  </a:schemeClr>
                </a:solidFill>
              </a:rPr>
              <a:t>基盤層</a:t>
            </a:r>
          </a:p>
        </p:txBody>
      </p:sp>
      <p:sp>
        <p:nvSpPr>
          <p:cNvPr id="4" name="テキスト ボックス 3">
            <a:extLst>
              <a:ext uri="{FF2B5EF4-FFF2-40B4-BE49-F238E27FC236}">
                <a16:creationId xmlns:a16="http://schemas.microsoft.com/office/drawing/2014/main" id="{1C005857-3BFB-C757-C0E5-5119B54785EC}"/>
              </a:ext>
            </a:extLst>
          </p:cNvPr>
          <p:cNvSpPr txBox="1"/>
          <p:nvPr/>
        </p:nvSpPr>
        <p:spPr>
          <a:xfrm>
            <a:off x="1884784" y="672205"/>
            <a:ext cx="7921689" cy="923330"/>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流域水収支</a:t>
            </a:r>
            <a:r>
              <a:rPr lang="en-US" altLang="ja-JP" sz="1800" baseline="30000" dirty="0">
                <a:latin typeface="メイリオ" panose="020B0604030504040204" pitchFamily="50" charset="-128"/>
                <a:ea typeface="メイリオ" panose="020B0604030504040204" pitchFamily="50" charset="-128"/>
                <a:cs typeface="ＭＳ 明朝" panose="02020609040205080304" pitchFamily="17" charset="-128"/>
              </a:rPr>
              <a:t>2)3)</a:t>
            </a: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の考え方を堤防の浸透問題に適用</a:t>
            </a: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降雨量，堤防表面からの流出量，堤体内の水分量の時空間変化の観測値がわかれば水収支分布解析によって新たに解析法を構築できる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p:sp>
        <p:nvSpPr>
          <p:cNvPr id="6" name="Rectangle 2">
            <a:extLst>
              <a:ext uri="{FF2B5EF4-FFF2-40B4-BE49-F238E27FC236}">
                <a16:creationId xmlns:a16="http://schemas.microsoft.com/office/drawing/2014/main" id="{275F113E-DCFE-1901-0746-70CC7A4335D9}"/>
              </a:ext>
            </a:extLst>
          </p:cNvPr>
          <p:cNvSpPr txBox="1">
            <a:spLocks noChangeArrowheads="1"/>
          </p:cNvSpPr>
          <p:nvPr/>
        </p:nvSpPr>
        <p:spPr bwMode="auto">
          <a:xfrm>
            <a:off x="0" y="630314"/>
            <a:ext cx="1952801"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■水収支の</a:t>
            </a:r>
            <a:endParaRPr lang="en-US" altLang="ja-JP" sz="2400" u="sng" kern="0" dirty="0">
              <a:solidFill>
                <a:schemeClr val="tx1"/>
              </a:solidFill>
              <a:latin typeface="Meiryo UI" panose="020B0604030504040204" pitchFamily="50" charset="-128"/>
              <a:ea typeface="Meiryo UI" panose="020B0604030504040204" pitchFamily="50" charset="-128"/>
            </a:endParaRPr>
          </a:p>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　考え方</a:t>
            </a:r>
            <a:endParaRPr lang="en-US" altLang="ja-JP" sz="2400" kern="0" dirty="0">
              <a:solidFill>
                <a:schemeClr val="tx1"/>
              </a:solidFill>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A4DD07A7-24DD-86AC-9192-55116C5885F8}"/>
              </a:ext>
            </a:extLst>
          </p:cNvPr>
          <p:cNvGrpSpPr/>
          <p:nvPr/>
        </p:nvGrpSpPr>
        <p:grpSpPr>
          <a:xfrm>
            <a:off x="6315075" y="4143375"/>
            <a:ext cx="3404700" cy="722724"/>
            <a:chOff x="426720" y="1729994"/>
            <a:chExt cx="7635241" cy="1327531"/>
          </a:xfrm>
        </p:grpSpPr>
        <p:grpSp>
          <p:nvGrpSpPr>
            <p:cNvPr id="9" name="グループ化 8">
              <a:extLst>
                <a:ext uri="{FF2B5EF4-FFF2-40B4-BE49-F238E27FC236}">
                  <a16:creationId xmlns:a16="http://schemas.microsoft.com/office/drawing/2014/main" id="{B3F3D905-1F40-7E89-9C38-4B2226C6C32E}"/>
                </a:ext>
              </a:extLst>
            </p:cNvPr>
            <p:cNvGrpSpPr/>
            <p:nvPr/>
          </p:nvGrpSpPr>
          <p:grpSpPr>
            <a:xfrm>
              <a:off x="4235341" y="1733804"/>
              <a:ext cx="3826620" cy="1323721"/>
              <a:chOff x="6346532" y="1245700"/>
              <a:chExt cx="3398756" cy="1137759"/>
            </a:xfrm>
          </p:grpSpPr>
          <p:grpSp>
            <p:nvGrpSpPr>
              <p:cNvPr id="24" name="グループ化 23">
                <a:extLst>
                  <a:ext uri="{FF2B5EF4-FFF2-40B4-BE49-F238E27FC236}">
                    <a16:creationId xmlns:a16="http://schemas.microsoft.com/office/drawing/2014/main" id="{54DE38AC-FDB6-C846-E7D4-5942BED047CB}"/>
                  </a:ext>
                </a:extLst>
              </p:cNvPr>
              <p:cNvGrpSpPr/>
              <p:nvPr/>
            </p:nvGrpSpPr>
            <p:grpSpPr>
              <a:xfrm>
                <a:off x="6346532" y="1245700"/>
                <a:ext cx="3398756" cy="1137759"/>
                <a:chOff x="6540373" y="742644"/>
                <a:chExt cx="2686051" cy="899175"/>
              </a:xfrm>
            </p:grpSpPr>
            <p:sp>
              <p:nvSpPr>
                <p:cNvPr id="26" name="フリーフォーム: 図形 25">
                  <a:extLst>
                    <a:ext uri="{FF2B5EF4-FFF2-40B4-BE49-F238E27FC236}">
                      <a16:creationId xmlns:a16="http://schemas.microsoft.com/office/drawing/2014/main" id="{F46BFD5C-9559-DFC5-BE2F-B127B0FBFF93}"/>
                    </a:ext>
                  </a:extLst>
                </p:cNvPr>
                <p:cNvSpPr/>
                <p:nvPr/>
              </p:nvSpPr>
              <p:spPr>
                <a:xfrm>
                  <a:off x="6543301" y="751460"/>
                  <a:ext cx="2660650" cy="878181"/>
                </a:xfrm>
                <a:custGeom>
                  <a:avLst/>
                  <a:gdLst>
                    <a:gd name="connsiteX0" fmla="*/ 0 w 2641600"/>
                    <a:gd name="connsiteY0" fmla="*/ 12700 h 876300"/>
                    <a:gd name="connsiteX1" fmla="*/ 0 w 2641600"/>
                    <a:gd name="connsiteY1" fmla="*/ 876300 h 876300"/>
                    <a:gd name="connsiteX2" fmla="*/ 2641600 w 2641600"/>
                    <a:gd name="connsiteY2" fmla="*/ 876300 h 876300"/>
                    <a:gd name="connsiteX3" fmla="*/ 977900 w 2641600"/>
                    <a:gd name="connsiteY3" fmla="*/ 0 h 876300"/>
                    <a:gd name="connsiteX4" fmla="*/ 0 w 2641600"/>
                    <a:gd name="connsiteY4" fmla="*/ 12700 h 876300"/>
                    <a:gd name="connsiteX0" fmla="*/ 0 w 2641600"/>
                    <a:gd name="connsiteY0" fmla="*/ 0 h 892175"/>
                    <a:gd name="connsiteX1" fmla="*/ 0 w 2641600"/>
                    <a:gd name="connsiteY1" fmla="*/ 892175 h 892175"/>
                    <a:gd name="connsiteX2" fmla="*/ 2641600 w 2641600"/>
                    <a:gd name="connsiteY2" fmla="*/ 892175 h 892175"/>
                    <a:gd name="connsiteX3" fmla="*/ 977900 w 2641600"/>
                    <a:gd name="connsiteY3" fmla="*/ 15875 h 892175"/>
                    <a:gd name="connsiteX4" fmla="*/ 0 w 2641600"/>
                    <a:gd name="connsiteY4" fmla="*/ 0 h 892175"/>
                    <a:gd name="connsiteX0" fmla="*/ 0 w 2641600"/>
                    <a:gd name="connsiteY0" fmla="*/ 12700 h 876300"/>
                    <a:gd name="connsiteX1" fmla="*/ 0 w 2641600"/>
                    <a:gd name="connsiteY1" fmla="*/ 876300 h 876300"/>
                    <a:gd name="connsiteX2" fmla="*/ 2641600 w 2641600"/>
                    <a:gd name="connsiteY2" fmla="*/ 876300 h 876300"/>
                    <a:gd name="connsiteX3" fmla="*/ 977900 w 2641600"/>
                    <a:gd name="connsiteY3" fmla="*/ 0 h 876300"/>
                    <a:gd name="connsiteX4" fmla="*/ 0 w 2641600"/>
                    <a:gd name="connsiteY4" fmla="*/ 12700 h 876300"/>
                    <a:gd name="connsiteX0" fmla="*/ 0 w 2660650"/>
                    <a:gd name="connsiteY0" fmla="*/ 3175 h 876300"/>
                    <a:gd name="connsiteX1" fmla="*/ 19050 w 2660650"/>
                    <a:gd name="connsiteY1" fmla="*/ 876300 h 876300"/>
                    <a:gd name="connsiteX2" fmla="*/ 2660650 w 2660650"/>
                    <a:gd name="connsiteY2" fmla="*/ 876300 h 876300"/>
                    <a:gd name="connsiteX3" fmla="*/ 996950 w 2660650"/>
                    <a:gd name="connsiteY3" fmla="*/ 0 h 876300"/>
                    <a:gd name="connsiteX4" fmla="*/ 0 w 2660650"/>
                    <a:gd name="connsiteY4" fmla="*/ 3175 h 876300"/>
                    <a:gd name="connsiteX0" fmla="*/ 0 w 2660650"/>
                    <a:gd name="connsiteY0" fmla="*/ 3175 h 876300"/>
                    <a:gd name="connsiteX1" fmla="*/ 19050 w 2660650"/>
                    <a:gd name="connsiteY1" fmla="*/ 876300 h 876300"/>
                    <a:gd name="connsiteX2" fmla="*/ 2660650 w 2660650"/>
                    <a:gd name="connsiteY2" fmla="*/ 876300 h 876300"/>
                    <a:gd name="connsiteX3" fmla="*/ 631190 w 2660650"/>
                    <a:gd name="connsiteY3" fmla="*/ 0 h 876300"/>
                    <a:gd name="connsiteX4" fmla="*/ 0 w 2660650"/>
                    <a:gd name="connsiteY4" fmla="*/ 3175 h 876300"/>
                    <a:gd name="connsiteX0" fmla="*/ 0 w 2660650"/>
                    <a:gd name="connsiteY0" fmla="*/ 3175 h 878182"/>
                    <a:gd name="connsiteX1" fmla="*/ 3995 w 2660650"/>
                    <a:gd name="connsiteY1" fmla="*/ 878182 h 878182"/>
                    <a:gd name="connsiteX2" fmla="*/ 2660650 w 2660650"/>
                    <a:gd name="connsiteY2" fmla="*/ 876300 h 878182"/>
                    <a:gd name="connsiteX3" fmla="*/ 631190 w 2660650"/>
                    <a:gd name="connsiteY3" fmla="*/ 0 h 878182"/>
                    <a:gd name="connsiteX4" fmla="*/ 0 w 2660650"/>
                    <a:gd name="connsiteY4" fmla="*/ 3175 h 878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0650" h="878182">
                      <a:moveTo>
                        <a:pt x="0" y="3175"/>
                      </a:moveTo>
                      <a:cubicBezTo>
                        <a:pt x="1332" y="294844"/>
                        <a:pt x="2663" y="586513"/>
                        <a:pt x="3995" y="878182"/>
                      </a:cubicBezTo>
                      <a:lnTo>
                        <a:pt x="2660650" y="876300"/>
                      </a:lnTo>
                      <a:lnTo>
                        <a:pt x="631190" y="0"/>
                      </a:lnTo>
                      <a:lnTo>
                        <a:pt x="0" y="3175"/>
                      </a:lnTo>
                      <a:close/>
                    </a:path>
                  </a:pathLst>
                </a:custGeom>
                <a:solidFill>
                  <a:srgbClr val="C2D1E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7" name="フリーフォーム: 図形 26">
                  <a:extLst>
                    <a:ext uri="{FF2B5EF4-FFF2-40B4-BE49-F238E27FC236}">
                      <a16:creationId xmlns:a16="http://schemas.microsoft.com/office/drawing/2014/main" id="{9BA2FB12-4C41-73F5-79D3-C7D4D0959B9D}"/>
                    </a:ext>
                  </a:extLst>
                </p:cNvPr>
                <p:cNvSpPr/>
                <p:nvPr/>
              </p:nvSpPr>
              <p:spPr>
                <a:xfrm>
                  <a:off x="6549899" y="981111"/>
                  <a:ext cx="2676525" cy="647700"/>
                </a:xfrm>
                <a:custGeom>
                  <a:avLst/>
                  <a:gdLst>
                    <a:gd name="connsiteX0" fmla="*/ 0 w 2676525"/>
                    <a:gd name="connsiteY0" fmla="*/ 0 h 647700"/>
                    <a:gd name="connsiteX1" fmla="*/ 619125 w 2676525"/>
                    <a:gd name="connsiteY1" fmla="*/ 0 h 647700"/>
                    <a:gd name="connsiteX2" fmla="*/ 2676525 w 2676525"/>
                    <a:gd name="connsiteY2" fmla="*/ 647700 h 647700"/>
                  </a:gdLst>
                  <a:ahLst/>
                  <a:cxnLst>
                    <a:cxn ang="0">
                      <a:pos x="connsiteX0" y="connsiteY0"/>
                    </a:cxn>
                    <a:cxn ang="0">
                      <a:pos x="connsiteX1" y="connsiteY1"/>
                    </a:cxn>
                    <a:cxn ang="0">
                      <a:pos x="connsiteX2" y="connsiteY2"/>
                    </a:cxn>
                  </a:cxnLst>
                  <a:rect l="l" t="t" r="r" b="b"/>
                  <a:pathLst>
                    <a:path w="2676525" h="647700">
                      <a:moveTo>
                        <a:pt x="0" y="0"/>
                      </a:moveTo>
                      <a:lnTo>
                        <a:pt x="619125" y="0"/>
                      </a:lnTo>
                      <a:lnTo>
                        <a:pt x="2676525" y="6477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8" name="フリーフォーム: 図形 27">
                  <a:extLst>
                    <a:ext uri="{FF2B5EF4-FFF2-40B4-BE49-F238E27FC236}">
                      <a16:creationId xmlns:a16="http://schemas.microsoft.com/office/drawing/2014/main" id="{31682B5D-DB64-ECE0-9404-B82A0A34BC11}"/>
                    </a:ext>
                  </a:extLst>
                </p:cNvPr>
                <p:cNvSpPr/>
                <p:nvPr/>
              </p:nvSpPr>
              <p:spPr>
                <a:xfrm>
                  <a:off x="6540373" y="1200187"/>
                  <a:ext cx="2667000" cy="428625"/>
                </a:xfrm>
                <a:custGeom>
                  <a:avLst/>
                  <a:gdLst>
                    <a:gd name="connsiteX0" fmla="*/ 0 w 2667000"/>
                    <a:gd name="connsiteY0" fmla="*/ 0 h 428625"/>
                    <a:gd name="connsiteX1" fmla="*/ 657225 w 2667000"/>
                    <a:gd name="connsiteY1" fmla="*/ 0 h 428625"/>
                    <a:gd name="connsiteX2" fmla="*/ 2667000 w 2667000"/>
                    <a:gd name="connsiteY2" fmla="*/ 428625 h 428625"/>
                  </a:gdLst>
                  <a:ahLst/>
                  <a:cxnLst>
                    <a:cxn ang="0">
                      <a:pos x="connsiteX0" y="connsiteY0"/>
                    </a:cxn>
                    <a:cxn ang="0">
                      <a:pos x="connsiteX1" y="connsiteY1"/>
                    </a:cxn>
                    <a:cxn ang="0">
                      <a:pos x="connsiteX2" y="connsiteY2"/>
                    </a:cxn>
                  </a:cxnLst>
                  <a:rect l="l" t="t" r="r" b="b"/>
                  <a:pathLst>
                    <a:path w="2667000" h="428625">
                      <a:moveTo>
                        <a:pt x="0" y="0"/>
                      </a:moveTo>
                      <a:lnTo>
                        <a:pt x="657225" y="0"/>
                      </a:lnTo>
                      <a:lnTo>
                        <a:pt x="2667000" y="428625"/>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9" name="フリーフォーム: 図形 28">
                  <a:extLst>
                    <a:ext uri="{FF2B5EF4-FFF2-40B4-BE49-F238E27FC236}">
                      <a16:creationId xmlns:a16="http://schemas.microsoft.com/office/drawing/2014/main" id="{8A98619A-43D8-FE5D-7740-9D3F8671087A}"/>
                    </a:ext>
                  </a:extLst>
                </p:cNvPr>
                <p:cNvSpPr/>
                <p:nvPr/>
              </p:nvSpPr>
              <p:spPr>
                <a:xfrm>
                  <a:off x="6549899" y="1428786"/>
                  <a:ext cx="2619375" cy="190500"/>
                </a:xfrm>
                <a:custGeom>
                  <a:avLst/>
                  <a:gdLst>
                    <a:gd name="connsiteX0" fmla="*/ 0 w 2619375"/>
                    <a:gd name="connsiteY0" fmla="*/ 0 h 190500"/>
                    <a:gd name="connsiteX1" fmla="*/ 647700 w 2619375"/>
                    <a:gd name="connsiteY1" fmla="*/ 0 h 190500"/>
                    <a:gd name="connsiteX2" fmla="*/ 2619375 w 2619375"/>
                    <a:gd name="connsiteY2" fmla="*/ 190500 h 190500"/>
                  </a:gdLst>
                  <a:ahLst/>
                  <a:cxnLst>
                    <a:cxn ang="0">
                      <a:pos x="connsiteX0" y="connsiteY0"/>
                    </a:cxn>
                    <a:cxn ang="0">
                      <a:pos x="connsiteX1" y="connsiteY1"/>
                    </a:cxn>
                    <a:cxn ang="0">
                      <a:pos x="connsiteX2" y="connsiteY2"/>
                    </a:cxn>
                  </a:cxnLst>
                  <a:rect l="l" t="t" r="r" b="b"/>
                  <a:pathLst>
                    <a:path w="2619375" h="190500">
                      <a:moveTo>
                        <a:pt x="0" y="0"/>
                      </a:moveTo>
                      <a:lnTo>
                        <a:pt x="647700" y="0"/>
                      </a:lnTo>
                      <a:lnTo>
                        <a:pt x="2619375" y="1905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30" name="直線コネクタ 29">
                  <a:extLst>
                    <a:ext uri="{FF2B5EF4-FFF2-40B4-BE49-F238E27FC236}">
                      <a16:creationId xmlns:a16="http://schemas.microsoft.com/office/drawing/2014/main" id="{CF3DCDAA-5D2C-176D-5E36-16E9CBC34064}"/>
                    </a:ext>
                  </a:extLst>
                </p:cNvPr>
                <p:cNvCxnSpPr>
                  <a:cxnSpLocks/>
                </p:cNvCxnSpPr>
                <p:nvPr/>
              </p:nvCxnSpPr>
              <p:spPr>
                <a:xfrm>
                  <a:off x="6854235" y="742644"/>
                  <a:ext cx="0" cy="8851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ED7E2227-90F7-1E1A-CA52-10E1784A65D2}"/>
                    </a:ext>
                  </a:extLst>
                </p:cNvPr>
                <p:cNvCxnSpPr>
                  <a:cxnSpLocks/>
                </p:cNvCxnSpPr>
                <p:nvPr/>
              </p:nvCxnSpPr>
              <p:spPr>
                <a:xfrm>
                  <a:off x="7180433" y="753796"/>
                  <a:ext cx="0" cy="8851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380280DB-B970-10C2-8F70-80B30B2ECD33}"/>
                    </a:ext>
                  </a:extLst>
                </p:cNvPr>
                <p:cNvCxnSpPr>
                  <a:cxnSpLocks/>
                </p:cNvCxnSpPr>
                <p:nvPr/>
              </p:nvCxnSpPr>
              <p:spPr>
                <a:xfrm>
                  <a:off x="7443624" y="869652"/>
                  <a:ext cx="0" cy="7665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0CD4A559-2DE5-7E26-D6E9-BCB086B143A7}"/>
                    </a:ext>
                  </a:extLst>
                </p:cNvPr>
                <p:cNvCxnSpPr>
                  <a:cxnSpLocks/>
                </p:cNvCxnSpPr>
                <p:nvPr/>
              </p:nvCxnSpPr>
              <p:spPr>
                <a:xfrm>
                  <a:off x="7715827" y="981112"/>
                  <a:ext cx="0" cy="6466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FF313A6C-B948-91BA-C6AB-883ECBF157D7}"/>
                    </a:ext>
                  </a:extLst>
                </p:cNvPr>
                <p:cNvCxnSpPr>
                  <a:cxnSpLocks/>
                </p:cNvCxnSpPr>
                <p:nvPr/>
              </p:nvCxnSpPr>
              <p:spPr>
                <a:xfrm>
                  <a:off x="7997534" y="1098806"/>
                  <a:ext cx="0" cy="5430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10C740D3-35E8-06AE-C6BB-D6EA5DC75C45}"/>
                    </a:ext>
                  </a:extLst>
                </p:cNvPr>
                <p:cNvCxnSpPr>
                  <a:cxnSpLocks/>
                </p:cNvCxnSpPr>
                <p:nvPr/>
              </p:nvCxnSpPr>
              <p:spPr>
                <a:xfrm>
                  <a:off x="8246201" y="1222581"/>
                  <a:ext cx="0" cy="412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817621FA-C852-7BE9-195E-C057D387DBDC}"/>
                    </a:ext>
                  </a:extLst>
                </p:cNvPr>
                <p:cNvCxnSpPr>
                  <a:cxnSpLocks/>
                </p:cNvCxnSpPr>
                <p:nvPr/>
              </p:nvCxnSpPr>
              <p:spPr>
                <a:xfrm>
                  <a:off x="8486707" y="1304435"/>
                  <a:ext cx="0" cy="3243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5" name="直線コネクタ 24">
                <a:extLst>
                  <a:ext uri="{FF2B5EF4-FFF2-40B4-BE49-F238E27FC236}">
                    <a16:creationId xmlns:a16="http://schemas.microsoft.com/office/drawing/2014/main" id="{1FD11014-1A07-1BA9-A934-F2FBC81D79A9}"/>
                  </a:ext>
                </a:extLst>
              </p:cNvPr>
              <p:cNvCxnSpPr>
                <a:cxnSpLocks/>
              </p:cNvCxnSpPr>
              <p:nvPr/>
            </p:nvCxnSpPr>
            <p:spPr>
              <a:xfrm>
                <a:off x="9130767" y="2108955"/>
                <a:ext cx="0" cy="262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グループ化 9">
              <a:extLst>
                <a:ext uri="{FF2B5EF4-FFF2-40B4-BE49-F238E27FC236}">
                  <a16:creationId xmlns:a16="http://schemas.microsoft.com/office/drawing/2014/main" id="{C1C63CD6-0065-559D-482F-D7F33E370D80}"/>
                </a:ext>
              </a:extLst>
            </p:cNvPr>
            <p:cNvGrpSpPr/>
            <p:nvPr/>
          </p:nvGrpSpPr>
          <p:grpSpPr>
            <a:xfrm flipH="1">
              <a:off x="426720" y="1729994"/>
              <a:ext cx="3826620" cy="1323721"/>
              <a:chOff x="6346532" y="1245700"/>
              <a:chExt cx="3398756" cy="1137759"/>
            </a:xfrm>
          </p:grpSpPr>
          <p:grpSp>
            <p:nvGrpSpPr>
              <p:cNvPr id="11" name="グループ化 10">
                <a:extLst>
                  <a:ext uri="{FF2B5EF4-FFF2-40B4-BE49-F238E27FC236}">
                    <a16:creationId xmlns:a16="http://schemas.microsoft.com/office/drawing/2014/main" id="{2F0F2E19-0866-E967-E32D-7A0A0BD28F60}"/>
                  </a:ext>
                </a:extLst>
              </p:cNvPr>
              <p:cNvGrpSpPr/>
              <p:nvPr/>
            </p:nvGrpSpPr>
            <p:grpSpPr>
              <a:xfrm>
                <a:off x="6346532" y="1245700"/>
                <a:ext cx="3398756" cy="1137759"/>
                <a:chOff x="6540373" y="742644"/>
                <a:chExt cx="2686051" cy="899175"/>
              </a:xfrm>
            </p:grpSpPr>
            <p:sp>
              <p:nvSpPr>
                <p:cNvPr id="13" name="フリーフォーム: 図形 12">
                  <a:extLst>
                    <a:ext uri="{FF2B5EF4-FFF2-40B4-BE49-F238E27FC236}">
                      <a16:creationId xmlns:a16="http://schemas.microsoft.com/office/drawing/2014/main" id="{318D5137-F1D5-D4EB-7D0A-5E62A5FCE344}"/>
                    </a:ext>
                  </a:extLst>
                </p:cNvPr>
                <p:cNvSpPr/>
                <p:nvPr/>
              </p:nvSpPr>
              <p:spPr>
                <a:xfrm>
                  <a:off x="6543301" y="751460"/>
                  <a:ext cx="2660650" cy="878181"/>
                </a:xfrm>
                <a:custGeom>
                  <a:avLst/>
                  <a:gdLst>
                    <a:gd name="connsiteX0" fmla="*/ 0 w 2641600"/>
                    <a:gd name="connsiteY0" fmla="*/ 12700 h 876300"/>
                    <a:gd name="connsiteX1" fmla="*/ 0 w 2641600"/>
                    <a:gd name="connsiteY1" fmla="*/ 876300 h 876300"/>
                    <a:gd name="connsiteX2" fmla="*/ 2641600 w 2641600"/>
                    <a:gd name="connsiteY2" fmla="*/ 876300 h 876300"/>
                    <a:gd name="connsiteX3" fmla="*/ 977900 w 2641600"/>
                    <a:gd name="connsiteY3" fmla="*/ 0 h 876300"/>
                    <a:gd name="connsiteX4" fmla="*/ 0 w 2641600"/>
                    <a:gd name="connsiteY4" fmla="*/ 12700 h 876300"/>
                    <a:gd name="connsiteX0" fmla="*/ 0 w 2641600"/>
                    <a:gd name="connsiteY0" fmla="*/ 0 h 892175"/>
                    <a:gd name="connsiteX1" fmla="*/ 0 w 2641600"/>
                    <a:gd name="connsiteY1" fmla="*/ 892175 h 892175"/>
                    <a:gd name="connsiteX2" fmla="*/ 2641600 w 2641600"/>
                    <a:gd name="connsiteY2" fmla="*/ 892175 h 892175"/>
                    <a:gd name="connsiteX3" fmla="*/ 977900 w 2641600"/>
                    <a:gd name="connsiteY3" fmla="*/ 15875 h 892175"/>
                    <a:gd name="connsiteX4" fmla="*/ 0 w 2641600"/>
                    <a:gd name="connsiteY4" fmla="*/ 0 h 892175"/>
                    <a:gd name="connsiteX0" fmla="*/ 0 w 2641600"/>
                    <a:gd name="connsiteY0" fmla="*/ 12700 h 876300"/>
                    <a:gd name="connsiteX1" fmla="*/ 0 w 2641600"/>
                    <a:gd name="connsiteY1" fmla="*/ 876300 h 876300"/>
                    <a:gd name="connsiteX2" fmla="*/ 2641600 w 2641600"/>
                    <a:gd name="connsiteY2" fmla="*/ 876300 h 876300"/>
                    <a:gd name="connsiteX3" fmla="*/ 977900 w 2641600"/>
                    <a:gd name="connsiteY3" fmla="*/ 0 h 876300"/>
                    <a:gd name="connsiteX4" fmla="*/ 0 w 2641600"/>
                    <a:gd name="connsiteY4" fmla="*/ 12700 h 876300"/>
                    <a:gd name="connsiteX0" fmla="*/ 0 w 2660650"/>
                    <a:gd name="connsiteY0" fmla="*/ 3175 h 876300"/>
                    <a:gd name="connsiteX1" fmla="*/ 19050 w 2660650"/>
                    <a:gd name="connsiteY1" fmla="*/ 876300 h 876300"/>
                    <a:gd name="connsiteX2" fmla="*/ 2660650 w 2660650"/>
                    <a:gd name="connsiteY2" fmla="*/ 876300 h 876300"/>
                    <a:gd name="connsiteX3" fmla="*/ 996950 w 2660650"/>
                    <a:gd name="connsiteY3" fmla="*/ 0 h 876300"/>
                    <a:gd name="connsiteX4" fmla="*/ 0 w 2660650"/>
                    <a:gd name="connsiteY4" fmla="*/ 3175 h 876300"/>
                    <a:gd name="connsiteX0" fmla="*/ 0 w 2660650"/>
                    <a:gd name="connsiteY0" fmla="*/ 3175 h 876300"/>
                    <a:gd name="connsiteX1" fmla="*/ 19050 w 2660650"/>
                    <a:gd name="connsiteY1" fmla="*/ 876300 h 876300"/>
                    <a:gd name="connsiteX2" fmla="*/ 2660650 w 2660650"/>
                    <a:gd name="connsiteY2" fmla="*/ 876300 h 876300"/>
                    <a:gd name="connsiteX3" fmla="*/ 631190 w 2660650"/>
                    <a:gd name="connsiteY3" fmla="*/ 0 h 876300"/>
                    <a:gd name="connsiteX4" fmla="*/ 0 w 2660650"/>
                    <a:gd name="connsiteY4" fmla="*/ 3175 h 876300"/>
                    <a:gd name="connsiteX0" fmla="*/ 0 w 2660650"/>
                    <a:gd name="connsiteY0" fmla="*/ 3175 h 878182"/>
                    <a:gd name="connsiteX1" fmla="*/ 3995 w 2660650"/>
                    <a:gd name="connsiteY1" fmla="*/ 878182 h 878182"/>
                    <a:gd name="connsiteX2" fmla="*/ 2660650 w 2660650"/>
                    <a:gd name="connsiteY2" fmla="*/ 876300 h 878182"/>
                    <a:gd name="connsiteX3" fmla="*/ 631190 w 2660650"/>
                    <a:gd name="connsiteY3" fmla="*/ 0 h 878182"/>
                    <a:gd name="connsiteX4" fmla="*/ 0 w 2660650"/>
                    <a:gd name="connsiteY4" fmla="*/ 3175 h 878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0650" h="878182">
                      <a:moveTo>
                        <a:pt x="0" y="3175"/>
                      </a:moveTo>
                      <a:cubicBezTo>
                        <a:pt x="1332" y="294844"/>
                        <a:pt x="2663" y="586513"/>
                        <a:pt x="3995" y="878182"/>
                      </a:cubicBezTo>
                      <a:lnTo>
                        <a:pt x="2660650" y="876300"/>
                      </a:lnTo>
                      <a:lnTo>
                        <a:pt x="631190" y="0"/>
                      </a:lnTo>
                      <a:lnTo>
                        <a:pt x="0" y="3175"/>
                      </a:lnTo>
                      <a:close/>
                    </a:path>
                  </a:pathLst>
                </a:custGeom>
                <a:solidFill>
                  <a:srgbClr val="C2D1E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フリーフォーム: 図形 13">
                  <a:extLst>
                    <a:ext uri="{FF2B5EF4-FFF2-40B4-BE49-F238E27FC236}">
                      <a16:creationId xmlns:a16="http://schemas.microsoft.com/office/drawing/2014/main" id="{51A526BA-EA19-1C99-4979-4C79DD843203}"/>
                    </a:ext>
                  </a:extLst>
                </p:cNvPr>
                <p:cNvSpPr/>
                <p:nvPr/>
              </p:nvSpPr>
              <p:spPr>
                <a:xfrm>
                  <a:off x="6549899" y="981111"/>
                  <a:ext cx="2676525" cy="647700"/>
                </a:xfrm>
                <a:custGeom>
                  <a:avLst/>
                  <a:gdLst>
                    <a:gd name="connsiteX0" fmla="*/ 0 w 2676525"/>
                    <a:gd name="connsiteY0" fmla="*/ 0 h 647700"/>
                    <a:gd name="connsiteX1" fmla="*/ 619125 w 2676525"/>
                    <a:gd name="connsiteY1" fmla="*/ 0 h 647700"/>
                    <a:gd name="connsiteX2" fmla="*/ 2676525 w 2676525"/>
                    <a:gd name="connsiteY2" fmla="*/ 647700 h 647700"/>
                  </a:gdLst>
                  <a:ahLst/>
                  <a:cxnLst>
                    <a:cxn ang="0">
                      <a:pos x="connsiteX0" y="connsiteY0"/>
                    </a:cxn>
                    <a:cxn ang="0">
                      <a:pos x="connsiteX1" y="connsiteY1"/>
                    </a:cxn>
                    <a:cxn ang="0">
                      <a:pos x="connsiteX2" y="connsiteY2"/>
                    </a:cxn>
                  </a:cxnLst>
                  <a:rect l="l" t="t" r="r" b="b"/>
                  <a:pathLst>
                    <a:path w="2676525" h="647700">
                      <a:moveTo>
                        <a:pt x="0" y="0"/>
                      </a:moveTo>
                      <a:lnTo>
                        <a:pt x="619125" y="0"/>
                      </a:lnTo>
                      <a:lnTo>
                        <a:pt x="2676525" y="6477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フリーフォーム: 図形 14">
                  <a:extLst>
                    <a:ext uri="{FF2B5EF4-FFF2-40B4-BE49-F238E27FC236}">
                      <a16:creationId xmlns:a16="http://schemas.microsoft.com/office/drawing/2014/main" id="{2F02E178-611D-D59F-2DF9-B82BBDDE043C}"/>
                    </a:ext>
                  </a:extLst>
                </p:cNvPr>
                <p:cNvSpPr/>
                <p:nvPr/>
              </p:nvSpPr>
              <p:spPr>
                <a:xfrm>
                  <a:off x="6540373" y="1200187"/>
                  <a:ext cx="2667000" cy="428625"/>
                </a:xfrm>
                <a:custGeom>
                  <a:avLst/>
                  <a:gdLst>
                    <a:gd name="connsiteX0" fmla="*/ 0 w 2667000"/>
                    <a:gd name="connsiteY0" fmla="*/ 0 h 428625"/>
                    <a:gd name="connsiteX1" fmla="*/ 657225 w 2667000"/>
                    <a:gd name="connsiteY1" fmla="*/ 0 h 428625"/>
                    <a:gd name="connsiteX2" fmla="*/ 2667000 w 2667000"/>
                    <a:gd name="connsiteY2" fmla="*/ 428625 h 428625"/>
                  </a:gdLst>
                  <a:ahLst/>
                  <a:cxnLst>
                    <a:cxn ang="0">
                      <a:pos x="connsiteX0" y="connsiteY0"/>
                    </a:cxn>
                    <a:cxn ang="0">
                      <a:pos x="connsiteX1" y="connsiteY1"/>
                    </a:cxn>
                    <a:cxn ang="0">
                      <a:pos x="connsiteX2" y="connsiteY2"/>
                    </a:cxn>
                  </a:cxnLst>
                  <a:rect l="l" t="t" r="r" b="b"/>
                  <a:pathLst>
                    <a:path w="2667000" h="428625">
                      <a:moveTo>
                        <a:pt x="0" y="0"/>
                      </a:moveTo>
                      <a:lnTo>
                        <a:pt x="657225" y="0"/>
                      </a:lnTo>
                      <a:lnTo>
                        <a:pt x="2667000" y="428625"/>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 name="フリーフォーム: 図形 15">
                  <a:extLst>
                    <a:ext uri="{FF2B5EF4-FFF2-40B4-BE49-F238E27FC236}">
                      <a16:creationId xmlns:a16="http://schemas.microsoft.com/office/drawing/2014/main" id="{6887DC1B-C989-4E4B-609C-92D32089D5E6}"/>
                    </a:ext>
                  </a:extLst>
                </p:cNvPr>
                <p:cNvSpPr/>
                <p:nvPr/>
              </p:nvSpPr>
              <p:spPr>
                <a:xfrm>
                  <a:off x="6549899" y="1428786"/>
                  <a:ext cx="2619375" cy="190500"/>
                </a:xfrm>
                <a:custGeom>
                  <a:avLst/>
                  <a:gdLst>
                    <a:gd name="connsiteX0" fmla="*/ 0 w 2619375"/>
                    <a:gd name="connsiteY0" fmla="*/ 0 h 190500"/>
                    <a:gd name="connsiteX1" fmla="*/ 647700 w 2619375"/>
                    <a:gd name="connsiteY1" fmla="*/ 0 h 190500"/>
                    <a:gd name="connsiteX2" fmla="*/ 2619375 w 2619375"/>
                    <a:gd name="connsiteY2" fmla="*/ 190500 h 190500"/>
                  </a:gdLst>
                  <a:ahLst/>
                  <a:cxnLst>
                    <a:cxn ang="0">
                      <a:pos x="connsiteX0" y="connsiteY0"/>
                    </a:cxn>
                    <a:cxn ang="0">
                      <a:pos x="connsiteX1" y="connsiteY1"/>
                    </a:cxn>
                    <a:cxn ang="0">
                      <a:pos x="connsiteX2" y="connsiteY2"/>
                    </a:cxn>
                  </a:cxnLst>
                  <a:rect l="l" t="t" r="r" b="b"/>
                  <a:pathLst>
                    <a:path w="2619375" h="190500">
                      <a:moveTo>
                        <a:pt x="0" y="0"/>
                      </a:moveTo>
                      <a:lnTo>
                        <a:pt x="647700" y="0"/>
                      </a:lnTo>
                      <a:lnTo>
                        <a:pt x="2619375" y="1905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7" name="直線コネクタ 16">
                  <a:extLst>
                    <a:ext uri="{FF2B5EF4-FFF2-40B4-BE49-F238E27FC236}">
                      <a16:creationId xmlns:a16="http://schemas.microsoft.com/office/drawing/2014/main" id="{0C5836F6-5520-B91E-E530-049006B0EEFC}"/>
                    </a:ext>
                  </a:extLst>
                </p:cNvPr>
                <p:cNvCxnSpPr>
                  <a:cxnSpLocks/>
                </p:cNvCxnSpPr>
                <p:nvPr/>
              </p:nvCxnSpPr>
              <p:spPr>
                <a:xfrm>
                  <a:off x="6854235" y="742644"/>
                  <a:ext cx="0" cy="8851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線コネクタ 17">
                  <a:extLst>
                    <a:ext uri="{FF2B5EF4-FFF2-40B4-BE49-F238E27FC236}">
                      <a16:creationId xmlns:a16="http://schemas.microsoft.com/office/drawing/2014/main" id="{E5AF839A-2A7C-B0DF-4D24-E317BFD34249}"/>
                    </a:ext>
                  </a:extLst>
                </p:cNvPr>
                <p:cNvCxnSpPr>
                  <a:cxnSpLocks/>
                </p:cNvCxnSpPr>
                <p:nvPr/>
              </p:nvCxnSpPr>
              <p:spPr>
                <a:xfrm>
                  <a:off x="7180433" y="753796"/>
                  <a:ext cx="0" cy="8851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線コネクタ 18">
                  <a:extLst>
                    <a:ext uri="{FF2B5EF4-FFF2-40B4-BE49-F238E27FC236}">
                      <a16:creationId xmlns:a16="http://schemas.microsoft.com/office/drawing/2014/main" id="{28107193-D63A-9F24-0B6F-248E9C660E5E}"/>
                    </a:ext>
                  </a:extLst>
                </p:cNvPr>
                <p:cNvCxnSpPr>
                  <a:cxnSpLocks/>
                </p:cNvCxnSpPr>
                <p:nvPr/>
              </p:nvCxnSpPr>
              <p:spPr>
                <a:xfrm>
                  <a:off x="7443624" y="869652"/>
                  <a:ext cx="0" cy="7665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AB2F32F0-83E9-D454-BF5F-A860E6B8E765}"/>
                    </a:ext>
                  </a:extLst>
                </p:cNvPr>
                <p:cNvCxnSpPr>
                  <a:cxnSpLocks/>
                </p:cNvCxnSpPr>
                <p:nvPr/>
              </p:nvCxnSpPr>
              <p:spPr>
                <a:xfrm>
                  <a:off x="7715827" y="981112"/>
                  <a:ext cx="0" cy="6466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線コネクタ 20">
                  <a:extLst>
                    <a:ext uri="{FF2B5EF4-FFF2-40B4-BE49-F238E27FC236}">
                      <a16:creationId xmlns:a16="http://schemas.microsoft.com/office/drawing/2014/main" id="{03EB6135-3A0D-8826-9A54-C266C13306EB}"/>
                    </a:ext>
                  </a:extLst>
                </p:cNvPr>
                <p:cNvCxnSpPr>
                  <a:cxnSpLocks/>
                </p:cNvCxnSpPr>
                <p:nvPr/>
              </p:nvCxnSpPr>
              <p:spPr>
                <a:xfrm>
                  <a:off x="7997534" y="1098806"/>
                  <a:ext cx="0" cy="5430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CCE475C3-6FA5-5818-A8C3-E2A92780F171}"/>
                    </a:ext>
                  </a:extLst>
                </p:cNvPr>
                <p:cNvCxnSpPr>
                  <a:cxnSpLocks/>
                </p:cNvCxnSpPr>
                <p:nvPr/>
              </p:nvCxnSpPr>
              <p:spPr>
                <a:xfrm>
                  <a:off x="8246201" y="1222581"/>
                  <a:ext cx="0" cy="412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8C27D68C-FFA4-A866-9C9C-18B67E24747A}"/>
                    </a:ext>
                  </a:extLst>
                </p:cNvPr>
                <p:cNvCxnSpPr>
                  <a:cxnSpLocks/>
                </p:cNvCxnSpPr>
                <p:nvPr/>
              </p:nvCxnSpPr>
              <p:spPr>
                <a:xfrm>
                  <a:off x="8486707" y="1304435"/>
                  <a:ext cx="0" cy="3243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2" name="直線コネクタ 11">
                <a:extLst>
                  <a:ext uri="{FF2B5EF4-FFF2-40B4-BE49-F238E27FC236}">
                    <a16:creationId xmlns:a16="http://schemas.microsoft.com/office/drawing/2014/main" id="{2B5DE882-1B5D-1A31-D400-FBBD778C2637}"/>
                  </a:ext>
                </a:extLst>
              </p:cNvPr>
              <p:cNvCxnSpPr>
                <a:cxnSpLocks/>
              </p:cNvCxnSpPr>
              <p:nvPr/>
            </p:nvCxnSpPr>
            <p:spPr>
              <a:xfrm>
                <a:off x="9130767" y="2108955"/>
                <a:ext cx="0" cy="262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50" name="テキスト ボックス 49">
            <a:extLst>
              <a:ext uri="{FF2B5EF4-FFF2-40B4-BE49-F238E27FC236}">
                <a16:creationId xmlns:a16="http://schemas.microsoft.com/office/drawing/2014/main" id="{9426898C-3D3E-43FE-358F-5361E2E8C593}"/>
              </a:ext>
            </a:extLst>
          </p:cNvPr>
          <p:cNvSpPr txBox="1"/>
          <p:nvPr/>
        </p:nvSpPr>
        <p:spPr>
          <a:xfrm>
            <a:off x="1949259" y="4012563"/>
            <a:ext cx="4823016" cy="923330"/>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堤体内部を複数のタンク群とする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間隙空気やサクションによる浸潤の遅れ現象をタンクの貯留と捉える</a:t>
            </a:r>
          </a:p>
        </p:txBody>
      </p:sp>
      <p:sp>
        <p:nvSpPr>
          <p:cNvPr id="54" name="Rectangle 2">
            <a:extLst>
              <a:ext uri="{FF2B5EF4-FFF2-40B4-BE49-F238E27FC236}">
                <a16:creationId xmlns:a16="http://schemas.microsoft.com/office/drawing/2014/main" id="{C6E05ED5-AF06-E090-3C7A-F10F80F6A551}"/>
              </a:ext>
            </a:extLst>
          </p:cNvPr>
          <p:cNvSpPr txBox="1">
            <a:spLocks noChangeArrowheads="1"/>
          </p:cNvSpPr>
          <p:nvPr/>
        </p:nvSpPr>
        <p:spPr bwMode="auto">
          <a:xfrm>
            <a:off x="0" y="3889807"/>
            <a:ext cx="1773656"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■降雨浸透</a:t>
            </a:r>
            <a:endParaRPr lang="en-US" altLang="ja-JP" sz="2400" u="sng" kern="0" dirty="0">
              <a:solidFill>
                <a:schemeClr val="tx1"/>
              </a:solidFill>
              <a:latin typeface="Meiryo UI" panose="020B0604030504040204" pitchFamily="50" charset="-128"/>
              <a:ea typeface="Meiryo UI" panose="020B0604030504040204" pitchFamily="50" charset="-128"/>
            </a:endParaRPr>
          </a:p>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　の考え方</a:t>
            </a:r>
            <a:endParaRPr lang="en-US" altLang="ja-JP" sz="2400" kern="0" dirty="0">
              <a:solidFill>
                <a:schemeClr val="tx1"/>
              </a:solidFill>
              <a:latin typeface="Meiryo UI" panose="020B0604030504040204" pitchFamily="50" charset="-128"/>
              <a:ea typeface="Meiryo UI" panose="020B0604030504040204" pitchFamily="50" charset="-128"/>
            </a:endParaRPr>
          </a:p>
        </p:txBody>
      </p:sp>
      <p:sp>
        <p:nvSpPr>
          <p:cNvPr id="56" name="Rectangle 2">
            <a:extLst>
              <a:ext uri="{FF2B5EF4-FFF2-40B4-BE49-F238E27FC236}">
                <a16:creationId xmlns:a16="http://schemas.microsoft.com/office/drawing/2014/main" id="{F9E22FD9-04DA-EFBD-0A89-4BC9020D005C}"/>
              </a:ext>
            </a:extLst>
          </p:cNvPr>
          <p:cNvSpPr txBox="1">
            <a:spLocks noChangeArrowheads="1"/>
          </p:cNvSpPr>
          <p:nvPr/>
        </p:nvSpPr>
        <p:spPr bwMode="auto">
          <a:xfrm>
            <a:off x="0" y="5164026"/>
            <a:ext cx="2581451"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■研究の目的</a:t>
            </a:r>
            <a:endParaRPr lang="en-US" altLang="ja-JP" sz="2400" kern="0" dirty="0">
              <a:solidFill>
                <a:schemeClr val="tx1"/>
              </a:solidFill>
              <a:latin typeface="Meiryo UI" panose="020B0604030504040204" pitchFamily="50" charset="-128"/>
              <a:ea typeface="Meiryo UI" panose="020B0604030504040204" pitchFamily="50" charset="-128"/>
            </a:endParaRPr>
          </a:p>
        </p:txBody>
      </p:sp>
      <p:sp>
        <p:nvSpPr>
          <p:cNvPr id="58" name="テキスト ボックス 57">
            <a:extLst>
              <a:ext uri="{FF2B5EF4-FFF2-40B4-BE49-F238E27FC236}">
                <a16:creationId xmlns:a16="http://schemas.microsoft.com/office/drawing/2014/main" id="{D6E27962-1454-8E37-6542-AA89C919A317}"/>
              </a:ext>
            </a:extLst>
          </p:cNvPr>
          <p:cNvSpPr txBox="1"/>
          <p:nvPr/>
        </p:nvSpPr>
        <p:spPr>
          <a:xfrm>
            <a:off x="2105025" y="5128195"/>
            <a:ext cx="7629525" cy="1200329"/>
          </a:xfrm>
          <a:prstGeom prst="rect">
            <a:avLst/>
          </a:prstGeom>
          <a:solidFill>
            <a:srgbClr val="FFFFCC"/>
          </a:solidFill>
          <a:ln>
            <a:solidFill>
              <a:schemeClr val="tx1"/>
            </a:solidFill>
          </a:ln>
        </p:spPr>
        <p:txBody>
          <a:bodyPr wrap="square">
            <a:spAutoFit/>
          </a:bodyPr>
          <a:lstStyle/>
          <a:p>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土木研究所の大型模型堤防を用いて水収支解析に基づく飽和不飽和流れの解析法を構築し，鉄道総研等の他の実験に適用しパラメータの比較・検証を通じて，降雨浸透過程と不飽和特性について考察する．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また，実堤防の水分分布を再現を試みる．</a:t>
            </a:r>
            <a:endParaRPr lang="ja-JP" altLang="en-US" sz="2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BE1BE910-44D7-495B-B822-940A3CFF9BC0}"/>
              </a:ext>
            </a:extLst>
          </p:cNvPr>
          <p:cNvSpPr txBox="1"/>
          <p:nvPr/>
        </p:nvSpPr>
        <p:spPr>
          <a:xfrm>
            <a:off x="111967" y="6457890"/>
            <a:ext cx="9619862" cy="400110"/>
          </a:xfrm>
          <a:prstGeom prst="rect">
            <a:avLst/>
          </a:prstGeom>
          <a:noFill/>
        </p:spPr>
        <p:txBody>
          <a:bodyPr wrap="square">
            <a:spAutoFit/>
          </a:bodyPr>
          <a:lstStyle/>
          <a:p>
            <a:pPr lvl="0" algn="just">
              <a:lnSpc>
                <a:spcPts val="1200"/>
              </a:lnSpc>
              <a:tabLst>
                <a:tab pos="123825" algn="l"/>
                <a:tab pos="180340" algn="l"/>
              </a:tabLst>
            </a:pP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2)</a:t>
            </a:r>
            <a:r>
              <a:rPr lang="ja-JP" altLang="en-US" sz="105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福岡捷二：近年の洪水災害を踏まえた流域治水を考える，河川技術論文集，第</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28</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巻</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,pp.457-462,2022.</a:t>
            </a:r>
            <a:endParaRPr lang="ja-JP" altLang="ja-JP" sz="1050" dirty="0">
              <a:effectLst/>
              <a:latin typeface="ＭＳ 明朝" panose="02020609040205080304" pitchFamily="17" charset="-128"/>
              <a:ea typeface="ＭＳ 明朝" panose="02020609040205080304" pitchFamily="17" charset="-128"/>
              <a:cs typeface="Times New Roman" panose="02020603050405020304" pitchFamily="18" charset="0"/>
            </a:endParaRPr>
          </a:p>
          <a:p>
            <a:pPr lvl="0" algn="just">
              <a:lnSpc>
                <a:spcPts val="1200"/>
              </a:lnSpc>
              <a:tabLst>
                <a:tab pos="123825" algn="l"/>
                <a:tab pos="180340" algn="l"/>
              </a:tabLst>
            </a:pP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3)</a:t>
            </a:r>
            <a:r>
              <a:rPr lang="ja-JP" altLang="en-US" sz="105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石井優太朗，福岡捷二：降雨流出と河道洪水流の一体解析による流域水収支分布図の作成ととの応用，土木学会論文集</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  Vol.81,No.7, 2025.</a:t>
            </a:r>
            <a:endParaRPr lang="ja-JP" altLang="ja-JP" sz="105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1465415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8">
            <a:extLst>
              <a:ext uri="{FF2B5EF4-FFF2-40B4-BE49-F238E27FC236}">
                <a16:creationId xmlns:a16="http://schemas.microsoft.com/office/drawing/2014/main" id="{1B48792C-A057-AF2C-8831-400F390E97D3}"/>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chemeClr val="bg1"/>
                </a:solidFill>
                <a:latin typeface="Meiryo UI" panose="020B0604030504040204" pitchFamily="50" charset="-128"/>
                <a:ea typeface="Meiryo UI" panose="020B0604030504040204" pitchFamily="50" charset="-128"/>
              </a:rPr>
              <a:t>２</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土木研究所の堤防大型模型の降雨実験</a:t>
            </a:r>
          </a:p>
        </p:txBody>
      </p:sp>
      <p:sp>
        <p:nvSpPr>
          <p:cNvPr id="66" name="スライド番号プレースホルダー 1">
            <a:extLst>
              <a:ext uri="{FF2B5EF4-FFF2-40B4-BE49-F238E27FC236}">
                <a16:creationId xmlns:a16="http://schemas.microsoft.com/office/drawing/2014/main" id="{9D26DBAD-D626-A299-821D-7CD81A598EEF}"/>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4</a:t>
            </a:fld>
            <a:endParaRPr lang="en-US" altLang="ja-JP" sz="2000" b="1" dirty="0">
              <a:solidFill>
                <a:schemeClr val="bg1"/>
              </a:solidFill>
              <a:latin typeface="Meiryo UI" panose="020B0604030504040204" pitchFamily="50" charset="-128"/>
              <a:ea typeface="Meiryo UI" panose="020B0604030504040204" pitchFamily="50" charset="-128"/>
            </a:endParaRPr>
          </a:p>
        </p:txBody>
      </p:sp>
      <p:pic>
        <p:nvPicPr>
          <p:cNvPr id="71" name="図 70">
            <a:extLst>
              <a:ext uri="{FF2B5EF4-FFF2-40B4-BE49-F238E27FC236}">
                <a16:creationId xmlns:a16="http://schemas.microsoft.com/office/drawing/2014/main" id="{91286A76-1FCA-5377-F10A-230EB540DB32}"/>
              </a:ext>
            </a:extLst>
          </p:cNvPr>
          <p:cNvPicPr>
            <a:picLocks noChangeAspect="1"/>
          </p:cNvPicPr>
          <p:nvPr/>
        </p:nvPicPr>
        <p:blipFill>
          <a:blip r:embed="rId2"/>
          <a:stretch>
            <a:fillRect/>
          </a:stretch>
        </p:blipFill>
        <p:spPr>
          <a:xfrm>
            <a:off x="6041466" y="1440259"/>
            <a:ext cx="3645459" cy="3902786"/>
          </a:xfrm>
          <a:prstGeom prst="rect">
            <a:avLst/>
          </a:prstGeom>
        </p:spPr>
      </p:pic>
      <p:grpSp>
        <p:nvGrpSpPr>
          <p:cNvPr id="99" name="グループ化 98">
            <a:extLst>
              <a:ext uri="{FF2B5EF4-FFF2-40B4-BE49-F238E27FC236}">
                <a16:creationId xmlns:a16="http://schemas.microsoft.com/office/drawing/2014/main" id="{340C6BE9-7989-D178-CF69-D8007D974211}"/>
              </a:ext>
            </a:extLst>
          </p:cNvPr>
          <p:cNvGrpSpPr/>
          <p:nvPr/>
        </p:nvGrpSpPr>
        <p:grpSpPr>
          <a:xfrm>
            <a:off x="8705890" y="1719735"/>
            <a:ext cx="563840" cy="502920"/>
            <a:chOff x="6835180" y="6096000"/>
            <a:chExt cx="708620" cy="624840"/>
          </a:xfrm>
        </p:grpSpPr>
        <p:cxnSp>
          <p:nvCxnSpPr>
            <p:cNvPr id="79" name="直線矢印コネクタ 78">
              <a:extLst>
                <a:ext uri="{FF2B5EF4-FFF2-40B4-BE49-F238E27FC236}">
                  <a16:creationId xmlns:a16="http://schemas.microsoft.com/office/drawing/2014/main" id="{43BC0B55-F75C-6B5A-D0A7-DB0C8D2DE679}"/>
                </a:ext>
              </a:extLst>
            </p:cNvPr>
            <p:cNvCxnSpPr>
              <a:cxnSpLocks/>
            </p:cNvCxnSpPr>
            <p:nvPr/>
          </p:nvCxnSpPr>
          <p:spPr>
            <a:xfrm flipV="1">
              <a:off x="7050466" y="6096000"/>
              <a:ext cx="0" cy="467023"/>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1" name="テキスト ボックス 80">
              <a:extLst>
                <a:ext uri="{FF2B5EF4-FFF2-40B4-BE49-F238E27FC236}">
                  <a16:creationId xmlns:a16="http://schemas.microsoft.com/office/drawing/2014/main" id="{6EACFF08-4FC6-D73B-5FF7-5C49EB0C78BB}"/>
                </a:ext>
              </a:extLst>
            </p:cNvPr>
            <p:cNvSpPr txBox="1"/>
            <p:nvPr/>
          </p:nvSpPr>
          <p:spPr>
            <a:xfrm>
              <a:off x="6835180" y="6109339"/>
              <a:ext cx="187534" cy="268850"/>
            </a:xfrm>
            <a:prstGeom prst="rect">
              <a:avLst/>
            </a:prstGeom>
            <a:noFill/>
          </p:spPr>
          <p:txBody>
            <a:bodyPr wrap="none" rtlCol="0">
              <a:spAutoFit/>
            </a:bodyPr>
            <a:lstStyle/>
            <a:p>
              <a:r>
                <a:rPr kumimoji="1" lang="en-US" altLang="ja-JP" sz="1600" dirty="0"/>
                <a:t>z</a:t>
              </a:r>
              <a:endParaRPr kumimoji="1" lang="ja-JP" altLang="en-US" sz="1600" dirty="0"/>
            </a:p>
          </p:txBody>
        </p:sp>
        <p:sp>
          <p:nvSpPr>
            <p:cNvPr id="83" name="テキスト ボックス 82">
              <a:extLst>
                <a:ext uri="{FF2B5EF4-FFF2-40B4-BE49-F238E27FC236}">
                  <a16:creationId xmlns:a16="http://schemas.microsoft.com/office/drawing/2014/main" id="{F3E8DEF3-DFC6-9177-73D4-9248994757A5}"/>
                </a:ext>
              </a:extLst>
            </p:cNvPr>
            <p:cNvSpPr txBox="1"/>
            <p:nvPr/>
          </p:nvSpPr>
          <p:spPr>
            <a:xfrm>
              <a:off x="7140426" y="6451990"/>
              <a:ext cx="195157" cy="268850"/>
            </a:xfrm>
            <a:prstGeom prst="rect">
              <a:avLst/>
            </a:prstGeom>
            <a:noFill/>
          </p:spPr>
          <p:txBody>
            <a:bodyPr wrap="none" rtlCol="0">
              <a:spAutoFit/>
            </a:bodyPr>
            <a:lstStyle/>
            <a:p>
              <a:r>
                <a:rPr lang="en-US" altLang="ja-JP" sz="1600" dirty="0"/>
                <a:t>x</a:t>
              </a:r>
              <a:endParaRPr kumimoji="1" lang="ja-JP" altLang="en-US" sz="1600" dirty="0"/>
            </a:p>
          </p:txBody>
        </p:sp>
        <p:cxnSp>
          <p:nvCxnSpPr>
            <p:cNvPr id="84" name="直線矢印コネクタ 83">
              <a:extLst>
                <a:ext uri="{FF2B5EF4-FFF2-40B4-BE49-F238E27FC236}">
                  <a16:creationId xmlns:a16="http://schemas.microsoft.com/office/drawing/2014/main" id="{7884F820-E138-0207-AB9A-405CCF9285F8}"/>
                </a:ext>
              </a:extLst>
            </p:cNvPr>
            <p:cNvCxnSpPr>
              <a:cxnSpLocks/>
            </p:cNvCxnSpPr>
            <p:nvPr/>
          </p:nvCxnSpPr>
          <p:spPr>
            <a:xfrm>
              <a:off x="7049974" y="6560615"/>
              <a:ext cx="493826" cy="0"/>
            </a:xfrm>
            <a:prstGeom prst="straightConnector1">
              <a:avLst/>
            </a:prstGeom>
            <a:ln w="952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75" name="テキスト ボックス 74">
            <a:extLst>
              <a:ext uri="{FF2B5EF4-FFF2-40B4-BE49-F238E27FC236}">
                <a16:creationId xmlns:a16="http://schemas.microsoft.com/office/drawing/2014/main" id="{4544F232-EF6D-EE97-FD73-B8E82A65A602}"/>
              </a:ext>
            </a:extLst>
          </p:cNvPr>
          <p:cNvSpPr txBox="1"/>
          <p:nvPr/>
        </p:nvSpPr>
        <p:spPr>
          <a:xfrm>
            <a:off x="1884784" y="672205"/>
            <a:ext cx="8021216" cy="1200329"/>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土木研究所で湛水実験及び降雨実験を行い，破堤防止の研究を実施</a:t>
            </a:r>
            <a:r>
              <a:rPr lang="en-US" altLang="ja-JP" sz="1800" baseline="30000" dirty="0">
                <a:latin typeface="メイリオ" panose="020B0604030504040204" pitchFamily="50" charset="-128"/>
                <a:ea typeface="メイリオ" panose="020B0604030504040204" pitchFamily="50" charset="-128"/>
                <a:cs typeface="ＭＳ 明朝" panose="02020609040205080304" pitchFamily="17" charset="-128"/>
              </a:rPr>
              <a:t>4)</a:t>
            </a: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無処理堤防での降雨ハイエト・飽和度変化より，ほとんど水が移動しない段階，下向きに移動しにくい段階がある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p:sp>
        <p:nvSpPr>
          <p:cNvPr id="78" name="Rectangle 2">
            <a:extLst>
              <a:ext uri="{FF2B5EF4-FFF2-40B4-BE49-F238E27FC236}">
                <a16:creationId xmlns:a16="http://schemas.microsoft.com/office/drawing/2014/main" id="{B1ED5070-6B9E-B29B-2AAD-4C0229F96BA5}"/>
              </a:ext>
            </a:extLst>
          </p:cNvPr>
          <p:cNvSpPr txBox="1">
            <a:spLocks noChangeArrowheads="1"/>
          </p:cNvSpPr>
          <p:nvPr/>
        </p:nvSpPr>
        <p:spPr bwMode="auto">
          <a:xfrm>
            <a:off x="0" y="630314"/>
            <a:ext cx="1952801"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■実験概要</a:t>
            </a:r>
            <a:endParaRPr lang="en-US" altLang="ja-JP" sz="2400" kern="0" dirty="0">
              <a:solidFill>
                <a:schemeClr val="tx1"/>
              </a:solidFill>
              <a:latin typeface="Meiryo UI" panose="020B0604030504040204" pitchFamily="50" charset="-128"/>
              <a:ea typeface="Meiryo UI" panose="020B0604030504040204" pitchFamily="50" charset="-128"/>
            </a:endParaRPr>
          </a:p>
        </p:txBody>
      </p:sp>
      <p:grpSp>
        <p:nvGrpSpPr>
          <p:cNvPr id="104" name="グループ化 103">
            <a:extLst>
              <a:ext uri="{FF2B5EF4-FFF2-40B4-BE49-F238E27FC236}">
                <a16:creationId xmlns:a16="http://schemas.microsoft.com/office/drawing/2014/main" id="{8BD9CB41-A968-1D0A-40FA-9ECE871D6BF5}"/>
              </a:ext>
            </a:extLst>
          </p:cNvPr>
          <p:cNvGrpSpPr/>
          <p:nvPr/>
        </p:nvGrpSpPr>
        <p:grpSpPr>
          <a:xfrm>
            <a:off x="0" y="3618271"/>
            <a:ext cx="5844540" cy="1384876"/>
            <a:chOff x="0" y="4664273"/>
            <a:chExt cx="5545709" cy="1384876"/>
          </a:xfrm>
        </p:grpSpPr>
        <p:graphicFrame>
          <p:nvGraphicFramePr>
            <p:cNvPr id="88" name="グラフ 87">
              <a:extLst>
                <a:ext uri="{FF2B5EF4-FFF2-40B4-BE49-F238E27FC236}">
                  <a16:creationId xmlns:a16="http://schemas.microsoft.com/office/drawing/2014/main" id="{C78EA0E6-C658-9E11-0B85-E9A11754DDB2}"/>
                </a:ext>
              </a:extLst>
            </p:cNvPr>
            <p:cNvGraphicFramePr>
              <a:graphicFrameLocks/>
            </p:cNvGraphicFramePr>
            <p:nvPr>
              <p:extLst>
                <p:ext uri="{D42A27DB-BD31-4B8C-83A1-F6EECF244321}">
                  <p14:modId xmlns:p14="http://schemas.microsoft.com/office/powerpoint/2010/main" val="2457406237"/>
                </p:ext>
              </p:extLst>
            </p:nvPr>
          </p:nvGraphicFramePr>
          <p:xfrm>
            <a:off x="0" y="4721697"/>
            <a:ext cx="5543549" cy="1293051"/>
          </p:xfrm>
          <a:graphic>
            <a:graphicData uri="http://schemas.openxmlformats.org/drawingml/2006/chart">
              <c:chart xmlns:c="http://schemas.openxmlformats.org/drawingml/2006/chart" xmlns:r="http://schemas.openxmlformats.org/officeDocument/2006/relationships" r:id="rId3"/>
            </a:graphicData>
          </a:graphic>
        </p:graphicFrame>
        <p:sp>
          <p:nvSpPr>
            <p:cNvPr id="94" name="テキスト ボックス 93">
              <a:extLst>
                <a:ext uri="{FF2B5EF4-FFF2-40B4-BE49-F238E27FC236}">
                  <a16:creationId xmlns:a16="http://schemas.microsoft.com/office/drawing/2014/main" id="{5177E47F-2F9B-6CB3-5AC5-ADA5B21CB8D1}"/>
                </a:ext>
              </a:extLst>
            </p:cNvPr>
            <p:cNvSpPr txBox="1"/>
            <p:nvPr/>
          </p:nvSpPr>
          <p:spPr>
            <a:xfrm>
              <a:off x="5191125" y="5772150"/>
              <a:ext cx="354584" cy="276999"/>
            </a:xfrm>
            <a:prstGeom prst="rect">
              <a:avLst/>
            </a:prstGeom>
            <a:noFill/>
          </p:spPr>
          <p:txBody>
            <a:bodyPr wrap="none" rtlCol="0">
              <a:spAutoFit/>
            </a:bodyPr>
            <a:lstStyle/>
            <a:p>
              <a:r>
                <a:rPr kumimoji="1" lang="en-US" altLang="ja-JP" sz="1200" dirty="0">
                  <a:latin typeface="+mn-ea"/>
                  <a:ea typeface="+mn-ea"/>
                </a:rPr>
                <a:t>(h)</a:t>
              </a:r>
              <a:endParaRPr kumimoji="1" lang="ja-JP" altLang="en-US" sz="1200" dirty="0">
                <a:latin typeface="+mn-ea"/>
                <a:ea typeface="+mn-ea"/>
              </a:endParaRPr>
            </a:p>
          </p:txBody>
        </p:sp>
        <p:sp>
          <p:nvSpPr>
            <p:cNvPr id="102" name="テキスト ボックス 101">
              <a:extLst>
                <a:ext uri="{FF2B5EF4-FFF2-40B4-BE49-F238E27FC236}">
                  <a16:creationId xmlns:a16="http://schemas.microsoft.com/office/drawing/2014/main" id="{9546304A-704B-7371-7C97-2D8718B21C95}"/>
                </a:ext>
              </a:extLst>
            </p:cNvPr>
            <p:cNvSpPr txBox="1"/>
            <p:nvPr/>
          </p:nvSpPr>
          <p:spPr>
            <a:xfrm>
              <a:off x="663764" y="4664273"/>
              <a:ext cx="1640923" cy="276999"/>
            </a:xfrm>
            <a:prstGeom prst="rect">
              <a:avLst/>
            </a:prstGeom>
            <a:noFill/>
          </p:spPr>
          <p:txBody>
            <a:bodyPr wrap="square">
              <a:spAutoFit/>
            </a:bodyPr>
            <a:lstStyle/>
            <a:p>
              <a:r>
                <a:rPr lang="ja-JP" altLang="en-US" sz="1200" dirty="0"/>
                <a:t>①降雨ハイエトグラフ</a:t>
              </a:r>
            </a:p>
          </p:txBody>
        </p:sp>
      </p:grpSp>
      <p:pic>
        <p:nvPicPr>
          <p:cNvPr id="103" name="図 102">
            <a:extLst>
              <a:ext uri="{FF2B5EF4-FFF2-40B4-BE49-F238E27FC236}">
                <a16:creationId xmlns:a16="http://schemas.microsoft.com/office/drawing/2014/main" id="{8EEB50B6-ED92-486B-C88A-72218731D3B0}"/>
              </a:ext>
            </a:extLst>
          </p:cNvPr>
          <p:cNvPicPr>
            <a:picLocks noChangeAspect="1"/>
          </p:cNvPicPr>
          <p:nvPr/>
        </p:nvPicPr>
        <p:blipFill>
          <a:blip r:embed="rId4"/>
          <a:srcRect t="17248"/>
          <a:stretch>
            <a:fillRect/>
          </a:stretch>
        </p:blipFill>
        <p:spPr>
          <a:xfrm>
            <a:off x="6506376" y="5478631"/>
            <a:ext cx="2708744" cy="1379369"/>
          </a:xfrm>
          <a:prstGeom prst="rect">
            <a:avLst/>
          </a:prstGeom>
        </p:spPr>
      </p:pic>
      <p:graphicFrame>
        <p:nvGraphicFramePr>
          <p:cNvPr id="105" name="グラフ 104">
            <a:extLst>
              <a:ext uri="{FF2B5EF4-FFF2-40B4-BE49-F238E27FC236}">
                <a16:creationId xmlns:a16="http://schemas.microsoft.com/office/drawing/2014/main" id="{313F6330-DBB1-934C-1C29-BCD3B730A87D}"/>
              </a:ext>
            </a:extLst>
          </p:cNvPr>
          <p:cNvGraphicFramePr>
            <a:graphicFrameLocks/>
          </p:cNvGraphicFramePr>
          <p:nvPr>
            <p:extLst>
              <p:ext uri="{D42A27DB-BD31-4B8C-83A1-F6EECF244321}">
                <p14:modId xmlns:p14="http://schemas.microsoft.com/office/powerpoint/2010/main" val="2493112300"/>
              </p:ext>
            </p:extLst>
          </p:nvPr>
        </p:nvGraphicFramePr>
        <p:xfrm>
          <a:off x="76200" y="4817449"/>
          <a:ext cx="6121399" cy="1924209"/>
        </p:xfrm>
        <a:graphic>
          <a:graphicData uri="http://schemas.openxmlformats.org/drawingml/2006/chart">
            <c:chart xmlns:c="http://schemas.openxmlformats.org/drawingml/2006/chart" xmlns:r="http://schemas.openxmlformats.org/officeDocument/2006/relationships" r:id="rId5"/>
          </a:graphicData>
        </a:graphic>
      </p:graphicFrame>
      <p:pic>
        <p:nvPicPr>
          <p:cNvPr id="86" name="図 85" descr="グラフ&#10;&#10;自動的に生成された説明">
            <a:extLst>
              <a:ext uri="{FF2B5EF4-FFF2-40B4-BE49-F238E27FC236}">
                <a16:creationId xmlns:a16="http://schemas.microsoft.com/office/drawing/2014/main" id="{3DF7B2CE-AB94-9DAC-5CAE-CDC082F5A7E6}"/>
              </a:ext>
            </a:extLst>
          </p:cNvPr>
          <p:cNvPicPr>
            <a:picLocks noChangeAspect="1"/>
          </p:cNvPicPr>
          <p:nvPr/>
        </p:nvPicPr>
        <p:blipFill>
          <a:blip r:embed="rId6">
            <a:extLst>
              <a:ext uri="{28A0092B-C50C-407E-A947-70E740481C1C}">
                <a14:useLocalDpi xmlns:a14="http://schemas.microsoft.com/office/drawing/2010/main" val="0"/>
              </a:ext>
            </a:extLst>
          </a:blip>
          <a:srcRect l="83190" t="2865" r="1146" b="23496"/>
          <a:stretch/>
        </p:blipFill>
        <p:spPr>
          <a:xfrm>
            <a:off x="9322233" y="5269076"/>
            <a:ext cx="380134" cy="1588924"/>
          </a:xfrm>
          <a:prstGeom prst="rect">
            <a:avLst/>
          </a:prstGeom>
        </p:spPr>
      </p:pic>
      <p:sp>
        <p:nvSpPr>
          <p:cNvPr id="106" name="正方形/長方形 105">
            <a:extLst>
              <a:ext uri="{FF2B5EF4-FFF2-40B4-BE49-F238E27FC236}">
                <a16:creationId xmlns:a16="http://schemas.microsoft.com/office/drawing/2014/main" id="{79CB81F6-AE48-DDDA-2170-07CDCC15174F}"/>
              </a:ext>
            </a:extLst>
          </p:cNvPr>
          <p:cNvSpPr/>
          <p:nvPr/>
        </p:nvSpPr>
        <p:spPr>
          <a:xfrm>
            <a:off x="7134225" y="5762625"/>
            <a:ext cx="219075" cy="98107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テキスト ボックス 106">
            <a:extLst>
              <a:ext uri="{FF2B5EF4-FFF2-40B4-BE49-F238E27FC236}">
                <a16:creationId xmlns:a16="http://schemas.microsoft.com/office/drawing/2014/main" id="{8948A86E-7EB3-D8E0-C3F6-97C9BEA5693A}"/>
              </a:ext>
            </a:extLst>
          </p:cNvPr>
          <p:cNvSpPr txBox="1"/>
          <p:nvPr/>
        </p:nvSpPr>
        <p:spPr>
          <a:xfrm>
            <a:off x="7216775" y="5527675"/>
            <a:ext cx="954107" cy="276999"/>
          </a:xfrm>
          <a:prstGeom prst="rect">
            <a:avLst/>
          </a:prstGeom>
          <a:noFill/>
        </p:spPr>
        <p:txBody>
          <a:bodyPr wrap="none" rtlCol="0">
            <a:spAutoFit/>
          </a:bodyPr>
          <a:lstStyle/>
          <a:p>
            <a:r>
              <a:rPr kumimoji="1" lang="en-US" altLang="ja-JP" sz="1200" dirty="0">
                <a:solidFill>
                  <a:srgbClr val="FF0000"/>
                </a:solidFill>
              </a:rPr>
              <a:t>RI</a:t>
            </a:r>
            <a:r>
              <a:rPr kumimoji="1" lang="ja-JP" altLang="en-US" sz="1200" dirty="0">
                <a:solidFill>
                  <a:srgbClr val="FF0000"/>
                </a:solidFill>
              </a:rPr>
              <a:t>計の位置</a:t>
            </a:r>
          </a:p>
        </p:txBody>
      </p:sp>
      <p:sp>
        <p:nvSpPr>
          <p:cNvPr id="108" name="正方形/長方形 107">
            <a:extLst>
              <a:ext uri="{FF2B5EF4-FFF2-40B4-BE49-F238E27FC236}">
                <a16:creationId xmlns:a16="http://schemas.microsoft.com/office/drawing/2014/main" id="{0542EEEC-A80E-96ED-C7EF-C93489F33C09}"/>
              </a:ext>
            </a:extLst>
          </p:cNvPr>
          <p:cNvSpPr/>
          <p:nvPr/>
        </p:nvSpPr>
        <p:spPr>
          <a:xfrm>
            <a:off x="6829425" y="3362325"/>
            <a:ext cx="276225" cy="1905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87" name="テキスト ボックス 86">
                <a:extLst>
                  <a:ext uri="{FF2B5EF4-FFF2-40B4-BE49-F238E27FC236}">
                    <a16:creationId xmlns:a16="http://schemas.microsoft.com/office/drawing/2014/main" id="{243A55C8-D6B1-BD06-CF5E-6EBF854070C2}"/>
                  </a:ext>
                </a:extLst>
              </p:cNvPr>
              <p:cNvSpPr txBox="1"/>
              <p:nvPr/>
            </p:nvSpPr>
            <p:spPr>
              <a:xfrm>
                <a:off x="8707599" y="5322747"/>
                <a:ext cx="760251" cy="261610"/>
              </a:xfrm>
              <a:prstGeom prst="rect">
                <a:avLst/>
              </a:prstGeom>
              <a:noFill/>
            </p:spPr>
            <p:txBody>
              <a:bodyPr wrap="square" rtlCol="0">
                <a:spAutoFit/>
              </a:bodyPr>
              <a:lstStyle/>
              <a:p>
                <a:r>
                  <a:rPr lang="ja-JP" altLang="en-US" sz="1100" dirty="0"/>
                  <a:t>飽和度</a:t>
                </a:r>
                <a14:m>
                  <m:oMath xmlns:m="http://schemas.openxmlformats.org/officeDocument/2006/math">
                    <m:sSub>
                      <m:sSubPr>
                        <m:ctrlPr>
                          <a:rPr lang="en-US" altLang="ja-JP" sz="1100" i="1">
                            <a:latin typeface="Cambria Math" panose="02040503050406030204" pitchFamily="18" charset="0"/>
                            <a:ea typeface="ＭＳ 明朝" panose="02020609040205080304" pitchFamily="17" charset="-128"/>
                            <a:cs typeface="Times New Roman" panose="02020603050405020304" pitchFamily="18" charset="0"/>
                          </a:rPr>
                        </m:ctrlPr>
                      </m:sSubPr>
                      <m:e>
                        <m:r>
                          <a:rPr lang="en-US" altLang="ja-JP" sz="1100" i="1">
                            <a:latin typeface="Cambria Math" panose="02040503050406030204" pitchFamily="18" charset="0"/>
                            <a:ea typeface="ＭＳ 明朝" panose="02020609040205080304" pitchFamily="17" charset="-128"/>
                            <a:cs typeface="Times New Roman" panose="02020603050405020304" pitchFamily="18" charset="0"/>
                          </a:rPr>
                          <m:t>𝑆</m:t>
                        </m:r>
                      </m:e>
                      <m:sub>
                        <m:r>
                          <a:rPr lang="en-US" altLang="ja-JP" sz="1100" i="1">
                            <a:latin typeface="Cambria Math" panose="02040503050406030204" pitchFamily="18" charset="0"/>
                            <a:ea typeface="ＭＳ 明朝" panose="02020609040205080304" pitchFamily="17" charset="-128"/>
                            <a:cs typeface="Times New Roman" panose="02020603050405020304" pitchFamily="18" charset="0"/>
                          </a:rPr>
                          <m:t>𝑟</m:t>
                        </m:r>
                      </m:sub>
                    </m:sSub>
                  </m:oMath>
                </a14:m>
                <a:endParaRPr lang="ja-JP" altLang="en-US" sz="1100" dirty="0"/>
              </a:p>
            </p:txBody>
          </p:sp>
        </mc:Choice>
        <mc:Fallback xmlns="">
          <p:sp>
            <p:nvSpPr>
              <p:cNvPr id="87" name="テキスト ボックス 86">
                <a:extLst>
                  <a:ext uri="{FF2B5EF4-FFF2-40B4-BE49-F238E27FC236}">
                    <a16:creationId xmlns:a16="http://schemas.microsoft.com/office/drawing/2014/main" id="{243A55C8-D6B1-BD06-CF5E-6EBF854070C2}"/>
                  </a:ext>
                </a:extLst>
              </p:cNvPr>
              <p:cNvSpPr txBox="1">
                <a:spLocks noRot="1" noChangeAspect="1" noMove="1" noResize="1" noEditPoints="1" noAdjustHandles="1" noChangeArrowheads="1" noChangeShapeType="1" noTextEdit="1"/>
              </p:cNvSpPr>
              <p:nvPr/>
            </p:nvSpPr>
            <p:spPr>
              <a:xfrm>
                <a:off x="8707599" y="5322747"/>
                <a:ext cx="760251" cy="261610"/>
              </a:xfrm>
              <a:prstGeom prst="rect">
                <a:avLst/>
              </a:prstGeom>
              <a:blipFill>
                <a:blip r:embed="rId7"/>
                <a:stretch>
                  <a:fillRect t="-4651" b="-11628"/>
                </a:stretch>
              </a:blipFill>
            </p:spPr>
            <p:txBody>
              <a:bodyPr/>
              <a:lstStyle/>
              <a:p>
                <a:r>
                  <a:rPr lang="ja-JP" altLang="en-US">
                    <a:noFill/>
                  </a:rPr>
                  <a:t> </a:t>
                </a:r>
              </a:p>
            </p:txBody>
          </p:sp>
        </mc:Fallback>
      </mc:AlternateContent>
      <p:sp>
        <p:nvSpPr>
          <p:cNvPr id="69" name="テキスト ボックス 101">
            <a:extLst>
              <a:ext uri="{FF2B5EF4-FFF2-40B4-BE49-F238E27FC236}">
                <a16:creationId xmlns:a16="http://schemas.microsoft.com/office/drawing/2014/main" id="{FDD80B5E-38E8-F134-F64E-48C124AEFF3E}"/>
              </a:ext>
            </a:extLst>
          </p:cNvPr>
          <p:cNvSpPr txBox="1"/>
          <p:nvPr/>
        </p:nvSpPr>
        <p:spPr>
          <a:xfrm>
            <a:off x="6128890" y="5316155"/>
            <a:ext cx="1713360" cy="276999"/>
          </a:xfrm>
          <a:prstGeom prst="rect">
            <a:avLst/>
          </a:prstGeom>
          <a:noFill/>
        </p:spPr>
        <p:txBody>
          <a:bodyPr wrap="square">
            <a:spAutoFit/>
          </a:bodyPr>
          <a:lstStyle>
            <a:defPPr>
              <a:defRPr lang="ja-JP"/>
            </a:defPPr>
            <a:lvl1pPr marL="0" indent="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1pPr>
            <a:lvl2pPr marL="457200" indent="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2pPr>
            <a:lvl3pPr marL="914400" indent="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3pPr>
            <a:lvl4pPr marL="1371600" indent="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4pPr>
            <a:lvl5pPr marL="1828800" indent="0" algn="l" rtl="0" eaLnBrk="0" fontAlgn="base" hangingPunct="0">
              <a:spcBef>
                <a:spcPct val="0"/>
              </a:spcBef>
              <a:spcAft>
                <a:spcPct val="0"/>
              </a:spcAft>
              <a:defRPr kumimoji="1" sz="2400" kern="1200">
                <a:solidFill>
                  <a:schemeClr val="tx1"/>
                </a:solidFill>
                <a:latin typeface="Times New Roman" panose="02020603050405020304" pitchFamily="18" charset="0"/>
                <a:ea typeface="ＭＳ Ｐゴシック" panose="020B0600070205080204" pitchFamily="50" charset="-128"/>
                <a:cs typeface="+mn-cs"/>
              </a:defRPr>
            </a:lvl5pPr>
            <a:lvl6pPr marL="2286000" indent="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6pPr>
            <a:lvl7pPr marL="2743200" indent="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7pPr>
            <a:lvl8pPr marL="3200400" indent="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8pPr>
            <a:lvl9pPr marL="3657600" indent="0" algn="l" defTabSz="914400" rtl="0" eaLnBrk="1" latinLnBrk="0" hangingPunct="1">
              <a:defRPr kumimoji="1" sz="2400" kern="1200">
                <a:solidFill>
                  <a:schemeClr val="tx1"/>
                </a:solidFill>
                <a:latin typeface="Times New Roman" panose="02020603050405020304" pitchFamily="18" charset="0"/>
                <a:ea typeface="ＭＳ Ｐゴシック" panose="020B0600070205080204" pitchFamily="50" charset="-128"/>
                <a:cs typeface="+mn-cs"/>
              </a:defRPr>
            </a:lvl9pPr>
          </a:lstStyle>
          <a:p>
            <a:r>
              <a:rPr lang="ja-JP" altLang="en-US" sz="1200" dirty="0"/>
              <a:t>③初期飽和度分布</a:t>
            </a:r>
          </a:p>
        </p:txBody>
      </p:sp>
      <p:sp>
        <p:nvSpPr>
          <p:cNvPr id="82" name="テキスト ボックス 81">
            <a:extLst>
              <a:ext uri="{FF2B5EF4-FFF2-40B4-BE49-F238E27FC236}">
                <a16:creationId xmlns:a16="http://schemas.microsoft.com/office/drawing/2014/main" id="{A48ABF87-BA56-E92F-A7D6-B28CF6F04F9A}"/>
              </a:ext>
            </a:extLst>
          </p:cNvPr>
          <p:cNvSpPr txBox="1"/>
          <p:nvPr/>
        </p:nvSpPr>
        <p:spPr>
          <a:xfrm>
            <a:off x="674650" y="1503334"/>
            <a:ext cx="1729344" cy="276999"/>
          </a:xfrm>
          <a:prstGeom prst="rect">
            <a:avLst/>
          </a:prstGeom>
          <a:noFill/>
        </p:spPr>
        <p:txBody>
          <a:bodyPr wrap="square">
            <a:spAutoFit/>
          </a:bodyPr>
          <a:lstStyle/>
          <a:p>
            <a:r>
              <a:rPr lang="ja-JP" altLang="en-US" sz="1200" dirty="0"/>
              <a:t>立体図</a:t>
            </a:r>
          </a:p>
        </p:txBody>
      </p:sp>
      <p:sp>
        <p:nvSpPr>
          <p:cNvPr id="101" name="テキスト ボックス 100">
            <a:extLst>
              <a:ext uri="{FF2B5EF4-FFF2-40B4-BE49-F238E27FC236}">
                <a16:creationId xmlns:a16="http://schemas.microsoft.com/office/drawing/2014/main" id="{5E3DB16F-92D6-B45E-1AAF-C0DD4E3C76C5}"/>
              </a:ext>
            </a:extLst>
          </p:cNvPr>
          <p:cNvSpPr txBox="1"/>
          <p:nvPr/>
        </p:nvSpPr>
        <p:spPr>
          <a:xfrm>
            <a:off x="-74647" y="6653834"/>
            <a:ext cx="6811347" cy="246221"/>
          </a:xfrm>
          <a:prstGeom prst="rect">
            <a:avLst/>
          </a:prstGeom>
          <a:noFill/>
        </p:spPr>
        <p:txBody>
          <a:bodyPr wrap="square">
            <a:spAutoFit/>
          </a:bodyPr>
          <a:lstStyle/>
          <a:p>
            <a:pPr lvl="0" algn="just">
              <a:lnSpc>
                <a:spcPts val="1200"/>
              </a:lnSpc>
              <a:tabLst>
                <a:tab pos="123825" algn="l"/>
                <a:tab pos="180340" algn="l"/>
              </a:tabLst>
            </a:pPr>
            <a:r>
              <a:rPr lang="en-US" altLang="ja-JP" sz="1050" dirty="0">
                <a:ea typeface="ＭＳ 明朝" panose="02020609040205080304" pitchFamily="17" charset="-128"/>
                <a:cs typeface="Times New Roman" panose="02020603050405020304" pitchFamily="18" charset="0"/>
              </a:rPr>
              <a:t>4</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久楽勝行，丹羽薫，斉藤義章，石塚廣史：堤防補強に関する大型模型実験</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(1),</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土木研究所資料</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第</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1772</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号</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 1982.</a:t>
            </a:r>
            <a:endParaRPr lang="ja-JP" altLang="ja-JP" sz="105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pic>
        <p:nvPicPr>
          <p:cNvPr id="77" name="図 76">
            <a:extLst>
              <a:ext uri="{FF2B5EF4-FFF2-40B4-BE49-F238E27FC236}">
                <a16:creationId xmlns:a16="http://schemas.microsoft.com/office/drawing/2014/main" id="{849DC037-3E3C-6430-FE67-EFC1040B448B}"/>
              </a:ext>
            </a:extLst>
          </p:cNvPr>
          <p:cNvPicPr>
            <a:picLocks noChangeAspect="1"/>
          </p:cNvPicPr>
          <p:nvPr/>
        </p:nvPicPr>
        <p:blipFill>
          <a:blip r:embed="rId8"/>
          <a:stretch>
            <a:fillRect/>
          </a:stretch>
        </p:blipFill>
        <p:spPr>
          <a:xfrm>
            <a:off x="802821" y="1542280"/>
            <a:ext cx="4338346" cy="2315115"/>
          </a:xfrm>
          <a:prstGeom prst="rect">
            <a:avLst/>
          </a:prstGeom>
        </p:spPr>
      </p:pic>
    </p:spTree>
    <p:extLst>
      <p:ext uri="{BB962C8B-B14F-4D97-AF65-F5344CB8AC3E}">
        <p14:creationId xmlns:p14="http://schemas.microsoft.com/office/powerpoint/2010/main" val="3637427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34B11-B9F6-96FC-C2A5-55B7A2E8364B}"/>
            </a:ext>
          </a:extLst>
        </p:cNvPr>
        <p:cNvGrpSpPr/>
        <p:nvPr/>
      </p:nvGrpSpPr>
      <p:grpSpPr>
        <a:xfrm>
          <a:off x="0" y="0"/>
          <a:ext cx="0" cy="0"/>
          <a:chOff x="0" y="0"/>
          <a:chExt cx="0" cy="0"/>
        </a:xfrm>
      </p:grpSpPr>
      <p:sp>
        <p:nvSpPr>
          <p:cNvPr id="16" name="Rectangle 48">
            <a:extLst>
              <a:ext uri="{FF2B5EF4-FFF2-40B4-BE49-F238E27FC236}">
                <a16:creationId xmlns:a16="http://schemas.microsoft.com/office/drawing/2014/main" id="{A1B43078-50A2-86F4-DDD1-DD1DB2EB5B35}"/>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chemeClr val="bg1"/>
                </a:solidFill>
                <a:latin typeface="Meiryo UI" panose="020B0604030504040204" pitchFamily="50" charset="-128"/>
                <a:ea typeface="Meiryo UI" panose="020B0604030504040204" pitchFamily="50" charset="-128"/>
              </a:rPr>
              <a:t>２</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水収支分布に基づく新しい水理解析モデル（考え方）</a:t>
            </a:r>
          </a:p>
        </p:txBody>
      </p:sp>
      <p:sp>
        <p:nvSpPr>
          <p:cNvPr id="17" name="スライド番号プレースホルダー 1">
            <a:extLst>
              <a:ext uri="{FF2B5EF4-FFF2-40B4-BE49-F238E27FC236}">
                <a16:creationId xmlns:a16="http://schemas.microsoft.com/office/drawing/2014/main" id="{3C1A5FAF-9F04-4B8E-CBD1-185111AD78F3}"/>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5</a:t>
            </a:fld>
            <a:endParaRPr lang="en-US" altLang="ja-JP" sz="2000" b="1" dirty="0">
              <a:solidFill>
                <a:schemeClr val="bg1"/>
              </a:solidFill>
              <a:latin typeface="Meiryo UI" panose="020B0604030504040204" pitchFamily="50" charset="-128"/>
              <a:ea typeface="Meiryo UI" panose="020B0604030504040204" pitchFamily="50" charset="-128"/>
            </a:endParaRPr>
          </a:p>
        </p:txBody>
      </p:sp>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724B9D33-074F-6DA5-BA9D-540147A9FB3B}"/>
                  </a:ext>
                </a:extLst>
              </p:cNvPr>
              <p:cNvSpPr txBox="1"/>
              <p:nvPr/>
            </p:nvSpPr>
            <p:spPr>
              <a:xfrm>
                <a:off x="1583094" y="1138736"/>
                <a:ext cx="8322906" cy="1477328"/>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有限要素法や有限体積法により飽和・不飽和浸透流方程式を直接離散化して解く手法が一般的</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状態量を飽和度</a:t>
                </a: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𝑆</m:t>
                        </m:r>
                      </m:e>
                      <m:sub>
                        <m:r>
                          <a:rPr lang="en-US" altLang="ja-JP" sz="1800" i="1">
                            <a:latin typeface="Cambria Math" panose="02040503050406030204" pitchFamily="18" charset="0"/>
                          </a:rPr>
                          <m:t>𝑟</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として扱うことで，質量保存の精度を高め，飽和度の空間分布を多数のタンクによって表現し，これを貯留高</a:t>
                </a: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𝑡</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に換算することで，堤体内の水移動を簡潔に解く</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mc:Choice>
        <mc:Fallback xmlns="">
          <p:sp>
            <p:nvSpPr>
              <p:cNvPr id="3" name="テキスト ボックス 2">
                <a:extLst>
                  <a:ext uri="{FF2B5EF4-FFF2-40B4-BE49-F238E27FC236}">
                    <a16:creationId xmlns:a16="http://schemas.microsoft.com/office/drawing/2014/main" id="{724B9D33-074F-6DA5-BA9D-540147A9FB3B}"/>
                  </a:ext>
                </a:extLst>
              </p:cNvPr>
              <p:cNvSpPr txBox="1">
                <a:spLocks noRot="1" noChangeAspect="1" noMove="1" noResize="1" noEditPoints="1" noAdjustHandles="1" noChangeArrowheads="1" noChangeShapeType="1" noTextEdit="1"/>
              </p:cNvSpPr>
              <p:nvPr/>
            </p:nvSpPr>
            <p:spPr>
              <a:xfrm>
                <a:off x="1583094" y="1138736"/>
                <a:ext cx="8322906" cy="1477328"/>
              </a:xfrm>
              <a:prstGeom prst="rect">
                <a:avLst/>
              </a:prstGeom>
              <a:blipFill>
                <a:blip r:embed="rId2"/>
                <a:stretch>
                  <a:fillRect l="-513" t="-2479" b="-6198"/>
                </a:stretch>
              </a:blipFill>
            </p:spPr>
            <p:txBody>
              <a:bodyPr/>
              <a:lstStyle/>
              <a:p>
                <a:r>
                  <a:rPr lang="ja-JP" altLang="en-US">
                    <a:noFill/>
                  </a:rPr>
                  <a:t> </a:t>
                </a:r>
              </a:p>
            </p:txBody>
          </p:sp>
        </mc:Fallback>
      </mc:AlternateContent>
      <p:sp>
        <p:nvSpPr>
          <p:cNvPr id="4" name="Rectangle 2">
            <a:extLst>
              <a:ext uri="{FF2B5EF4-FFF2-40B4-BE49-F238E27FC236}">
                <a16:creationId xmlns:a16="http://schemas.microsoft.com/office/drawing/2014/main" id="{5612D95C-9411-4B22-6A06-237364D66ADF}"/>
              </a:ext>
            </a:extLst>
          </p:cNvPr>
          <p:cNvSpPr txBox="1">
            <a:spLocks noChangeArrowheads="1"/>
          </p:cNvSpPr>
          <p:nvPr/>
        </p:nvSpPr>
        <p:spPr bwMode="auto">
          <a:xfrm>
            <a:off x="130628" y="1050191"/>
            <a:ext cx="1362269"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■考え方</a:t>
            </a:r>
            <a:endParaRPr lang="en-US" altLang="ja-JP" sz="2400" kern="0" dirty="0">
              <a:solidFill>
                <a:schemeClr val="tx1"/>
              </a:solidFill>
              <a:latin typeface="Meiryo UI" panose="020B0604030504040204" pitchFamily="50" charset="-128"/>
              <a:ea typeface="Meiryo UI" panose="020B0604030504040204" pitchFamily="50" charset="-128"/>
            </a:endParaRPr>
          </a:p>
        </p:txBody>
      </p:sp>
      <p:grpSp>
        <p:nvGrpSpPr>
          <p:cNvPr id="5" name="グループ化 4">
            <a:extLst>
              <a:ext uri="{FF2B5EF4-FFF2-40B4-BE49-F238E27FC236}">
                <a16:creationId xmlns:a16="http://schemas.microsoft.com/office/drawing/2014/main" id="{A1D3D1D7-FAE1-2CFF-F419-5D398F1CE9EE}"/>
              </a:ext>
            </a:extLst>
          </p:cNvPr>
          <p:cNvGrpSpPr/>
          <p:nvPr/>
        </p:nvGrpSpPr>
        <p:grpSpPr>
          <a:xfrm>
            <a:off x="2140048" y="4527824"/>
            <a:ext cx="4083471" cy="1526205"/>
            <a:chOff x="5940425" y="991925"/>
            <a:chExt cx="4348517" cy="1625266"/>
          </a:xfrm>
        </p:grpSpPr>
        <p:grpSp>
          <p:nvGrpSpPr>
            <p:cNvPr id="6" name="グループ化 5">
              <a:extLst>
                <a:ext uri="{FF2B5EF4-FFF2-40B4-BE49-F238E27FC236}">
                  <a16:creationId xmlns:a16="http://schemas.microsoft.com/office/drawing/2014/main" id="{EE2D92DB-28AB-A697-6190-4E0B91E9355A}"/>
                </a:ext>
              </a:extLst>
            </p:cNvPr>
            <p:cNvGrpSpPr/>
            <p:nvPr/>
          </p:nvGrpSpPr>
          <p:grpSpPr>
            <a:xfrm>
              <a:off x="5940425" y="991925"/>
              <a:ext cx="4348517" cy="1625266"/>
              <a:chOff x="6114166" y="740836"/>
              <a:chExt cx="4348517" cy="1625266"/>
            </a:xfrm>
          </p:grpSpPr>
          <mc:AlternateContent xmlns:mc="http://schemas.openxmlformats.org/markup-compatibility/2006" xmlns:a14="http://schemas.microsoft.com/office/drawing/2010/main">
            <mc:Choice Requires="a14">
              <p:sp>
                <p:nvSpPr>
                  <p:cNvPr id="8" name="テキスト ボックス 7">
                    <a:extLst>
                      <a:ext uri="{FF2B5EF4-FFF2-40B4-BE49-F238E27FC236}">
                        <a16:creationId xmlns:a16="http://schemas.microsoft.com/office/drawing/2014/main" id="{903C79E2-264B-0D3C-DD10-88B9019CB094}"/>
                      </a:ext>
                    </a:extLst>
                  </p:cNvPr>
                  <p:cNvSpPr txBox="1"/>
                  <p:nvPr/>
                </p:nvSpPr>
                <p:spPr>
                  <a:xfrm>
                    <a:off x="6297578" y="2027548"/>
                    <a:ext cx="41166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a:latin typeface="Cambria Math" panose="02040503050406030204" pitchFamily="18" charset="0"/>
                                </a:rPr>
                              </m:ctrlPr>
                            </m:sSubPr>
                            <m:e>
                              <m:r>
                                <a:rPr lang="en-US" altLang="ja-JP" sz="1600" i="1">
                                  <a:latin typeface="Cambria Math" panose="02040503050406030204" pitchFamily="18" charset="0"/>
                                </a:rPr>
                                <m:t>𝑧</m:t>
                              </m:r>
                            </m:e>
                            <m:sub>
                              <m:r>
                                <a:rPr lang="en-US" altLang="ja-JP" sz="1600" i="1">
                                  <a:latin typeface="Cambria Math" panose="02040503050406030204" pitchFamily="18" charset="0"/>
                                </a:rPr>
                                <m:t>0</m:t>
                              </m:r>
                            </m:sub>
                          </m:sSub>
                        </m:oMath>
                      </m:oMathPara>
                    </a14:m>
                    <a:endParaRPr lang="ja-JP" altLang="en-US" sz="1600" dirty="0"/>
                  </a:p>
                </p:txBody>
              </p:sp>
            </mc:Choice>
            <mc:Fallback xmlns="">
              <p:sp>
                <p:nvSpPr>
                  <p:cNvPr id="8" name="テキスト ボックス 7">
                    <a:extLst>
                      <a:ext uri="{FF2B5EF4-FFF2-40B4-BE49-F238E27FC236}">
                        <a16:creationId xmlns:a16="http://schemas.microsoft.com/office/drawing/2014/main" id="{903C79E2-264B-0D3C-DD10-88B9019CB094}"/>
                      </a:ext>
                    </a:extLst>
                  </p:cNvPr>
                  <p:cNvSpPr txBox="1">
                    <a:spLocks noRot="1" noChangeAspect="1" noMove="1" noResize="1" noEditPoints="1" noAdjustHandles="1" noChangeArrowheads="1" noChangeShapeType="1" noTextEdit="1"/>
                  </p:cNvSpPr>
                  <p:nvPr/>
                </p:nvSpPr>
                <p:spPr>
                  <a:xfrm>
                    <a:off x="6297578" y="2027548"/>
                    <a:ext cx="411668" cy="338554"/>
                  </a:xfrm>
                  <a:prstGeom prst="rect">
                    <a:avLst/>
                  </a:prstGeom>
                  <a:blipFill>
                    <a:blip r:embed="rId3"/>
                    <a:stretch>
                      <a:fillRect b="-384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CDFB1ACA-3400-1EAF-989A-8A6C04F1EA66}"/>
                      </a:ext>
                    </a:extLst>
                  </p:cNvPr>
                  <p:cNvSpPr txBox="1"/>
                  <p:nvPr/>
                </p:nvSpPr>
                <p:spPr>
                  <a:xfrm>
                    <a:off x="6282857" y="740836"/>
                    <a:ext cx="252648"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600" i="1">
                              <a:latin typeface="Cambria Math" panose="02040503050406030204" pitchFamily="18" charset="0"/>
                            </a:rPr>
                            <m:t>𝑧</m:t>
                          </m:r>
                        </m:oMath>
                      </m:oMathPara>
                    </a14:m>
                    <a:endParaRPr lang="ja-JP" altLang="en-US" sz="1600" dirty="0"/>
                  </a:p>
                </p:txBody>
              </p:sp>
            </mc:Choice>
            <mc:Fallback xmlns="">
              <p:sp>
                <p:nvSpPr>
                  <p:cNvPr id="9" name="テキスト ボックス 8">
                    <a:extLst>
                      <a:ext uri="{FF2B5EF4-FFF2-40B4-BE49-F238E27FC236}">
                        <a16:creationId xmlns:a16="http://schemas.microsoft.com/office/drawing/2014/main" id="{CDFB1ACA-3400-1EAF-989A-8A6C04F1EA66}"/>
                      </a:ext>
                    </a:extLst>
                  </p:cNvPr>
                  <p:cNvSpPr txBox="1">
                    <a:spLocks noRot="1" noChangeAspect="1" noMove="1" noResize="1" noEditPoints="1" noAdjustHandles="1" noChangeArrowheads="1" noChangeShapeType="1" noTextEdit="1"/>
                  </p:cNvSpPr>
                  <p:nvPr/>
                </p:nvSpPr>
                <p:spPr>
                  <a:xfrm>
                    <a:off x="6282857" y="740836"/>
                    <a:ext cx="252648" cy="338554"/>
                  </a:xfrm>
                  <a:prstGeom prst="rect">
                    <a:avLst/>
                  </a:prstGeom>
                  <a:blipFill>
                    <a:blip r:embed="rId4"/>
                    <a:stretch>
                      <a:fillRect r="-256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1AF03ACA-56B2-5D7D-30B3-A13CC90389C0}"/>
                      </a:ext>
                    </a:extLst>
                  </p:cNvPr>
                  <p:cNvSpPr txBox="1"/>
                  <p:nvPr/>
                </p:nvSpPr>
                <p:spPr>
                  <a:xfrm>
                    <a:off x="6114166" y="1391750"/>
                    <a:ext cx="259895"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600" i="1">
                              <a:latin typeface="Cambria Math" panose="02040503050406030204" pitchFamily="18" charset="0"/>
                            </a:rPr>
                            <m:t>𝐷</m:t>
                          </m:r>
                        </m:oMath>
                      </m:oMathPara>
                    </a14:m>
                    <a:endParaRPr lang="ja-JP" altLang="en-US" sz="1600" dirty="0"/>
                  </a:p>
                </p:txBody>
              </p:sp>
            </mc:Choice>
            <mc:Fallback xmlns="">
              <p:sp>
                <p:nvSpPr>
                  <p:cNvPr id="21" name="テキスト ボックス 20">
                    <a:extLst>
                      <a:ext uri="{FF2B5EF4-FFF2-40B4-BE49-F238E27FC236}">
                        <a16:creationId xmlns:a16="http://schemas.microsoft.com/office/drawing/2014/main" id="{845D0286-6D4A-9475-CFBE-A59B766DBB31}"/>
                      </a:ext>
                    </a:extLst>
                  </p:cNvPr>
                  <p:cNvSpPr txBox="1">
                    <a:spLocks noRot="1" noChangeAspect="1" noMove="1" noResize="1" noEditPoints="1" noAdjustHandles="1" noChangeArrowheads="1" noChangeShapeType="1" noTextEdit="1"/>
                  </p:cNvSpPr>
                  <p:nvPr/>
                </p:nvSpPr>
                <p:spPr>
                  <a:xfrm>
                    <a:off x="6114166" y="1391750"/>
                    <a:ext cx="259895" cy="338554"/>
                  </a:xfrm>
                  <a:prstGeom prst="rect">
                    <a:avLst/>
                  </a:prstGeom>
                  <a:blipFill>
                    <a:blip r:embed="rId10"/>
                    <a:stretch>
                      <a:fillRect r="-16667"/>
                    </a:stretch>
                  </a:blipFill>
                </p:spPr>
                <p:txBody>
                  <a:bodyPr/>
                  <a:lstStyle/>
                  <a:p>
                    <a:r>
                      <a:rPr lang="ja-JP" altLang="en-US">
                        <a:noFill/>
                      </a:rPr>
                      <a:t> </a:t>
                    </a:r>
                  </a:p>
                </p:txBody>
              </p:sp>
            </mc:Fallback>
          </mc:AlternateContent>
          <p:grpSp>
            <p:nvGrpSpPr>
              <p:cNvPr id="11" name="グループ化 10">
                <a:extLst>
                  <a:ext uri="{FF2B5EF4-FFF2-40B4-BE49-F238E27FC236}">
                    <a16:creationId xmlns:a16="http://schemas.microsoft.com/office/drawing/2014/main" id="{7294B9F3-6A8E-3B79-1429-17B541C9634B}"/>
                  </a:ext>
                </a:extLst>
              </p:cNvPr>
              <p:cNvGrpSpPr/>
              <p:nvPr/>
            </p:nvGrpSpPr>
            <p:grpSpPr>
              <a:xfrm>
                <a:off x="9475335" y="1217277"/>
                <a:ext cx="987348" cy="993475"/>
                <a:chOff x="6046970" y="1410122"/>
                <a:chExt cx="987348" cy="993475"/>
              </a:xfrm>
            </p:grpSpPr>
            <p:cxnSp>
              <p:nvCxnSpPr>
                <p:cNvPr id="27" name="直線矢印コネクタ 26">
                  <a:extLst>
                    <a:ext uri="{FF2B5EF4-FFF2-40B4-BE49-F238E27FC236}">
                      <a16:creationId xmlns:a16="http://schemas.microsoft.com/office/drawing/2014/main" id="{046547E3-6B42-7EAC-D6A2-652B062D02BA}"/>
                    </a:ext>
                  </a:extLst>
                </p:cNvPr>
                <p:cNvCxnSpPr>
                  <a:cxnSpLocks/>
                </p:cNvCxnSpPr>
                <p:nvPr/>
              </p:nvCxnSpPr>
              <p:spPr>
                <a:xfrm flipV="1">
                  <a:off x="6361440" y="1594385"/>
                  <a:ext cx="0" cy="5238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直線矢印コネクタ 27">
                  <a:extLst>
                    <a:ext uri="{FF2B5EF4-FFF2-40B4-BE49-F238E27FC236}">
                      <a16:creationId xmlns:a16="http://schemas.microsoft.com/office/drawing/2014/main" id="{97999597-02D1-0B24-FA06-900D88F6DF52}"/>
                    </a:ext>
                  </a:extLst>
                </p:cNvPr>
                <p:cNvCxnSpPr>
                  <a:cxnSpLocks/>
                </p:cNvCxnSpPr>
                <p:nvPr/>
              </p:nvCxnSpPr>
              <p:spPr>
                <a:xfrm>
                  <a:off x="6361440" y="2118259"/>
                  <a:ext cx="535062"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テキスト ボックス 28">
                      <a:extLst>
                        <a:ext uri="{FF2B5EF4-FFF2-40B4-BE49-F238E27FC236}">
                          <a16:creationId xmlns:a16="http://schemas.microsoft.com/office/drawing/2014/main" id="{DE5E3099-A383-59BF-3EE4-044314926D11}"/>
                        </a:ext>
                      </a:extLst>
                    </p:cNvPr>
                    <p:cNvSpPr txBox="1"/>
                    <p:nvPr/>
                  </p:nvSpPr>
                  <p:spPr>
                    <a:xfrm>
                      <a:off x="6622651" y="2065043"/>
                      <a:ext cx="41166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600" i="1">
                                <a:latin typeface="Cambria Math" panose="02040503050406030204" pitchFamily="18" charset="0"/>
                              </a:rPr>
                              <m:t>𝑥</m:t>
                            </m:r>
                          </m:oMath>
                        </m:oMathPara>
                      </a14:m>
                      <a:endParaRPr lang="ja-JP" altLang="en-US" sz="1600" dirty="0"/>
                    </a:p>
                  </p:txBody>
                </p:sp>
              </mc:Choice>
              <mc:Fallback xmlns="">
                <p:sp>
                  <p:nvSpPr>
                    <p:cNvPr id="60" name="テキスト ボックス 59">
                      <a:extLst>
                        <a:ext uri="{FF2B5EF4-FFF2-40B4-BE49-F238E27FC236}">
                          <a16:creationId xmlns:a16="http://schemas.microsoft.com/office/drawing/2014/main" id="{C1F44859-537E-7209-8B28-E2DE44DC58DB}"/>
                        </a:ext>
                      </a:extLst>
                    </p:cNvPr>
                    <p:cNvSpPr txBox="1">
                      <a:spLocks noRot="1" noChangeAspect="1" noMove="1" noResize="1" noEditPoints="1" noAdjustHandles="1" noChangeArrowheads="1" noChangeShapeType="1" noTextEdit="1"/>
                    </p:cNvSpPr>
                    <p:nvPr/>
                  </p:nvSpPr>
                  <p:spPr>
                    <a:xfrm>
                      <a:off x="6622651" y="2065043"/>
                      <a:ext cx="411667" cy="338554"/>
                    </a:xfrm>
                    <a:prstGeom prst="rect">
                      <a:avLst/>
                    </a:prstGeom>
                    <a:blipFill>
                      <a:blip r:embed="rId11"/>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FC8A8C9A-AE22-4D52-B62F-81FDB3D6E68F}"/>
                        </a:ext>
                      </a:extLst>
                    </p:cNvPr>
                    <p:cNvSpPr txBox="1"/>
                    <p:nvPr/>
                  </p:nvSpPr>
                  <p:spPr>
                    <a:xfrm>
                      <a:off x="6046970" y="1410122"/>
                      <a:ext cx="411667" cy="3385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ja-JP" sz="1600" i="1">
                                <a:latin typeface="Cambria Math" panose="02040503050406030204" pitchFamily="18" charset="0"/>
                              </a:rPr>
                              <m:t>𝑧</m:t>
                            </m:r>
                          </m:oMath>
                        </m:oMathPara>
                      </a14:m>
                      <a:endParaRPr lang="ja-JP" altLang="en-US" sz="1600"/>
                    </a:p>
                  </p:txBody>
                </p:sp>
              </mc:Choice>
              <mc:Fallback xmlns="">
                <p:sp>
                  <p:nvSpPr>
                    <p:cNvPr id="61" name="テキスト ボックス 60">
                      <a:extLst>
                        <a:ext uri="{FF2B5EF4-FFF2-40B4-BE49-F238E27FC236}">
                          <a16:creationId xmlns:a16="http://schemas.microsoft.com/office/drawing/2014/main" id="{C0D25D72-3FAB-BAE7-3D62-19281B7E298D}"/>
                        </a:ext>
                      </a:extLst>
                    </p:cNvPr>
                    <p:cNvSpPr txBox="1">
                      <a:spLocks noRot="1" noChangeAspect="1" noMove="1" noResize="1" noEditPoints="1" noAdjustHandles="1" noChangeArrowheads="1" noChangeShapeType="1" noTextEdit="1"/>
                    </p:cNvSpPr>
                    <p:nvPr/>
                  </p:nvSpPr>
                  <p:spPr>
                    <a:xfrm>
                      <a:off x="6046970" y="1410122"/>
                      <a:ext cx="411667" cy="338554"/>
                    </a:xfrm>
                    <a:prstGeom prst="rect">
                      <a:avLst/>
                    </a:prstGeom>
                    <a:blipFill>
                      <a:blip r:embed="rId12"/>
                      <a:stretch>
                        <a:fillRect/>
                      </a:stretch>
                    </a:blipFill>
                  </p:spPr>
                  <p:txBody>
                    <a:bodyPr/>
                    <a:lstStyle/>
                    <a:p>
                      <a:r>
                        <a:rPr lang="ja-JP" altLang="en-US">
                          <a:noFill/>
                        </a:rPr>
                        <a:t> </a:t>
                      </a:r>
                    </a:p>
                  </p:txBody>
                </p:sp>
              </mc:Fallback>
            </mc:AlternateContent>
          </p:grpSp>
          <p:grpSp>
            <p:nvGrpSpPr>
              <p:cNvPr id="12" name="グループ化 11">
                <a:extLst>
                  <a:ext uri="{FF2B5EF4-FFF2-40B4-BE49-F238E27FC236}">
                    <a16:creationId xmlns:a16="http://schemas.microsoft.com/office/drawing/2014/main" id="{74B02170-3706-2E20-00BA-3C735D580F39}"/>
                  </a:ext>
                </a:extLst>
              </p:cNvPr>
              <p:cNvGrpSpPr/>
              <p:nvPr/>
            </p:nvGrpSpPr>
            <p:grpSpPr>
              <a:xfrm>
                <a:off x="6520273" y="994611"/>
                <a:ext cx="3398756" cy="1137759"/>
                <a:chOff x="6540373" y="742644"/>
                <a:chExt cx="2686051" cy="899175"/>
              </a:xfrm>
            </p:grpSpPr>
            <p:sp>
              <p:nvSpPr>
                <p:cNvPr id="13" name="フリーフォーム: 図形 12">
                  <a:extLst>
                    <a:ext uri="{FF2B5EF4-FFF2-40B4-BE49-F238E27FC236}">
                      <a16:creationId xmlns:a16="http://schemas.microsoft.com/office/drawing/2014/main" id="{AF515821-A2DC-6AD1-2EBF-607324DD4EB3}"/>
                    </a:ext>
                  </a:extLst>
                </p:cNvPr>
                <p:cNvSpPr/>
                <p:nvPr/>
              </p:nvSpPr>
              <p:spPr>
                <a:xfrm>
                  <a:off x="6543301" y="751460"/>
                  <a:ext cx="2660650" cy="878181"/>
                </a:xfrm>
                <a:custGeom>
                  <a:avLst/>
                  <a:gdLst>
                    <a:gd name="connsiteX0" fmla="*/ 0 w 2641600"/>
                    <a:gd name="connsiteY0" fmla="*/ 12700 h 876300"/>
                    <a:gd name="connsiteX1" fmla="*/ 0 w 2641600"/>
                    <a:gd name="connsiteY1" fmla="*/ 876300 h 876300"/>
                    <a:gd name="connsiteX2" fmla="*/ 2641600 w 2641600"/>
                    <a:gd name="connsiteY2" fmla="*/ 876300 h 876300"/>
                    <a:gd name="connsiteX3" fmla="*/ 977900 w 2641600"/>
                    <a:gd name="connsiteY3" fmla="*/ 0 h 876300"/>
                    <a:gd name="connsiteX4" fmla="*/ 0 w 2641600"/>
                    <a:gd name="connsiteY4" fmla="*/ 12700 h 876300"/>
                    <a:gd name="connsiteX0" fmla="*/ 0 w 2641600"/>
                    <a:gd name="connsiteY0" fmla="*/ 0 h 892175"/>
                    <a:gd name="connsiteX1" fmla="*/ 0 w 2641600"/>
                    <a:gd name="connsiteY1" fmla="*/ 892175 h 892175"/>
                    <a:gd name="connsiteX2" fmla="*/ 2641600 w 2641600"/>
                    <a:gd name="connsiteY2" fmla="*/ 892175 h 892175"/>
                    <a:gd name="connsiteX3" fmla="*/ 977900 w 2641600"/>
                    <a:gd name="connsiteY3" fmla="*/ 15875 h 892175"/>
                    <a:gd name="connsiteX4" fmla="*/ 0 w 2641600"/>
                    <a:gd name="connsiteY4" fmla="*/ 0 h 892175"/>
                    <a:gd name="connsiteX0" fmla="*/ 0 w 2641600"/>
                    <a:gd name="connsiteY0" fmla="*/ 12700 h 876300"/>
                    <a:gd name="connsiteX1" fmla="*/ 0 w 2641600"/>
                    <a:gd name="connsiteY1" fmla="*/ 876300 h 876300"/>
                    <a:gd name="connsiteX2" fmla="*/ 2641600 w 2641600"/>
                    <a:gd name="connsiteY2" fmla="*/ 876300 h 876300"/>
                    <a:gd name="connsiteX3" fmla="*/ 977900 w 2641600"/>
                    <a:gd name="connsiteY3" fmla="*/ 0 h 876300"/>
                    <a:gd name="connsiteX4" fmla="*/ 0 w 2641600"/>
                    <a:gd name="connsiteY4" fmla="*/ 12700 h 876300"/>
                    <a:gd name="connsiteX0" fmla="*/ 0 w 2660650"/>
                    <a:gd name="connsiteY0" fmla="*/ 3175 h 876300"/>
                    <a:gd name="connsiteX1" fmla="*/ 19050 w 2660650"/>
                    <a:gd name="connsiteY1" fmla="*/ 876300 h 876300"/>
                    <a:gd name="connsiteX2" fmla="*/ 2660650 w 2660650"/>
                    <a:gd name="connsiteY2" fmla="*/ 876300 h 876300"/>
                    <a:gd name="connsiteX3" fmla="*/ 996950 w 2660650"/>
                    <a:gd name="connsiteY3" fmla="*/ 0 h 876300"/>
                    <a:gd name="connsiteX4" fmla="*/ 0 w 2660650"/>
                    <a:gd name="connsiteY4" fmla="*/ 3175 h 876300"/>
                    <a:gd name="connsiteX0" fmla="*/ 0 w 2660650"/>
                    <a:gd name="connsiteY0" fmla="*/ 3175 h 876300"/>
                    <a:gd name="connsiteX1" fmla="*/ 19050 w 2660650"/>
                    <a:gd name="connsiteY1" fmla="*/ 876300 h 876300"/>
                    <a:gd name="connsiteX2" fmla="*/ 2660650 w 2660650"/>
                    <a:gd name="connsiteY2" fmla="*/ 876300 h 876300"/>
                    <a:gd name="connsiteX3" fmla="*/ 631190 w 2660650"/>
                    <a:gd name="connsiteY3" fmla="*/ 0 h 876300"/>
                    <a:gd name="connsiteX4" fmla="*/ 0 w 2660650"/>
                    <a:gd name="connsiteY4" fmla="*/ 3175 h 876300"/>
                    <a:gd name="connsiteX0" fmla="*/ 0 w 2660650"/>
                    <a:gd name="connsiteY0" fmla="*/ 3175 h 878182"/>
                    <a:gd name="connsiteX1" fmla="*/ 3995 w 2660650"/>
                    <a:gd name="connsiteY1" fmla="*/ 878182 h 878182"/>
                    <a:gd name="connsiteX2" fmla="*/ 2660650 w 2660650"/>
                    <a:gd name="connsiteY2" fmla="*/ 876300 h 878182"/>
                    <a:gd name="connsiteX3" fmla="*/ 631190 w 2660650"/>
                    <a:gd name="connsiteY3" fmla="*/ 0 h 878182"/>
                    <a:gd name="connsiteX4" fmla="*/ 0 w 2660650"/>
                    <a:gd name="connsiteY4" fmla="*/ 3175 h 8781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0650" h="878182">
                      <a:moveTo>
                        <a:pt x="0" y="3175"/>
                      </a:moveTo>
                      <a:cubicBezTo>
                        <a:pt x="1332" y="294844"/>
                        <a:pt x="2663" y="586513"/>
                        <a:pt x="3995" y="878182"/>
                      </a:cubicBezTo>
                      <a:lnTo>
                        <a:pt x="2660650" y="876300"/>
                      </a:lnTo>
                      <a:lnTo>
                        <a:pt x="631190" y="0"/>
                      </a:lnTo>
                      <a:lnTo>
                        <a:pt x="0" y="3175"/>
                      </a:lnTo>
                      <a:close/>
                    </a:path>
                  </a:pathLst>
                </a:custGeom>
                <a:solidFill>
                  <a:srgbClr val="C2D1EC"/>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4" name="フリーフォーム: 図形 13">
                  <a:extLst>
                    <a:ext uri="{FF2B5EF4-FFF2-40B4-BE49-F238E27FC236}">
                      <a16:creationId xmlns:a16="http://schemas.microsoft.com/office/drawing/2014/main" id="{FBB17C09-7896-2E43-A43E-849D9F0EE3F5}"/>
                    </a:ext>
                  </a:extLst>
                </p:cNvPr>
                <p:cNvSpPr/>
                <p:nvPr/>
              </p:nvSpPr>
              <p:spPr>
                <a:xfrm>
                  <a:off x="6549899" y="981111"/>
                  <a:ext cx="2676525" cy="647700"/>
                </a:xfrm>
                <a:custGeom>
                  <a:avLst/>
                  <a:gdLst>
                    <a:gd name="connsiteX0" fmla="*/ 0 w 2676525"/>
                    <a:gd name="connsiteY0" fmla="*/ 0 h 647700"/>
                    <a:gd name="connsiteX1" fmla="*/ 619125 w 2676525"/>
                    <a:gd name="connsiteY1" fmla="*/ 0 h 647700"/>
                    <a:gd name="connsiteX2" fmla="*/ 2676525 w 2676525"/>
                    <a:gd name="connsiteY2" fmla="*/ 647700 h 647700"/>
                  </a:gdLst>
                  <a:ahLst/>
                  <a:cxnLst>
                    <a:cxn ang="0">
                      <a:pos x="connsiteX0" y="connsiteY0"/>
                    </a:cxn>
                    <a:cxn ang="0">
                      <a:pos x="connsiteX1" y="connsiteY1"/>
                    </a:cxn>
                    <a:cxn ang="0">
                      <a:pos x="connsiteX2" y="connsiteY2"/>
                    </a:cxn>
                  </a:cxnLst>
                  <a:rect l="l" t="t" r="r" b="b"/>
                  <a:pathLst>
                    <a:path w="2676525" h="647700">
                      <a:moveTo>
                        <a:pt x="0" y="0"/>
                      </a:moveTo>
                      <a:lnTo>
                        <a:pt x="619125" y="0"/>
                      </a:lnTo>
                      <a:lnTo>
                        <a:pt x="2676525" y="6477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 name="フリーフォーム: 図形 14">
                  <a:extLst>
                    <a:ext uri="{FF2B5EF4-FFF2-40B4-BE49-F238E27FC236}">
                      <a16:creationId xmlns:a16="http://schemas.microsoft.com/office/drawing/2014/main" id="{9873F1D8-9A2A-DD12-7E36-84338514288C}"/>
                    </a:ext>
                  </a:extLst>
                </p:cNvPr>
                <p:cNvSpPr/>
                <p:nvPr/>
              </p:nvSpPr>
              <p:spPr>
                <a:xfrm>
                  <a:off x="6540373" y="1200187"/>
                  <a:ext cx="2667000" cy="428625"/>
                </a:xfrm>
                <a:custGeom>
                  <a:avLst/>
                  <a:gdLst>
                    <a:gd name="connsiteX0" fmla="*/ 0 w 2667000"/>
                    <a:gd name="connsiteY0" fmla="*/ 0 h 428625"/>
                    <a:gd name="connsiteX1" fmla="*/ 657225 w 2667000"/>
                    <a:gd name="connsiteY1" fmla="*/ 0 h 428625"/>
                    <a:gd name="connsiteX2" fmla="*/ 2667000 w 2667000"/>
                    <a:gd name="connsiteY2" fmla="*/ 428625 h 428625"/>
                  </a:gdLst>
                  <a:ahLst/>
                  <a:cxnLst>
                    <a:cxn ang="0">
                      <a:pos x="connsiteX0" y="connsiteY0"/>
                    </a:cxn>
                    <a:cxn ang="0">
                      <a:pos x="connsiteX1" y="connsiteY1"/>
                    </a:cxn>
                    <a:cxn ang="0">
                      <a:pos x="connsiteX2" y="connsiteY2"/>
                    </a:cxn>
                  </a:cxnLst>
                  <a:rect l="l" t="t" r="r" b="b"/>
                  <a:pathLst>
                    <a:path w="2667000" h="428625">
                      <a:moveTo>
                        <a:pt x="0" y="0"/>
                      </a:moveTo>
                      <a:lnTo>
                        <a:pt x="657225" y="0"/>
                      </a:lnTo>
                      <a:lnTo>
                        <a:pt x="2667000" y="428625"/>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8" name="フリーフォーム: 図形 17">
                  <a:extLst>
                    <a:ext uri="{FF2B5EF4-FFF2-40B4-BE49-F238E27FC236}">
                      <a16:creationId xmlns:a16="http://schemas.microsoft.com/office/drawing/2014/main" id="{6F49522C-DE61-1A3A-1F29-8A64434051C7}"/>
                    </a:ext>
                  </a:extLst>
                </p:cNvPr>
                <p:cNvSpPr/>
                <p:nvPr/>
              </p:nvSpPr>
              <p:spPr>
                <a:xfrm>
                  <a:off x="6549899" y="1428786"/>
                  <a:ext cx="2619375" cy="190500"/>
                </a:xfrm>
                <a:custGeom>
                  <a:avLst/>
                  <a:gdLst>
                    <a:gd name="connsiteX0" fmla="*/ 0 w 2619375"/>
                    <a:gd name="connsiteY0" fmla="*/ 0 h 190500"/>
                    <a:gd name="connsiteX1" fmla="*/ 647700 w 2619375"/>
                    <a:gd name="connsiteY1" fmla="*/ 0 h 190500"/>
                    <a:gd name="connsiteX2" fmla="*/ 2619375 w 2619375"/>
                    <a:gd name="connsiteY2" fmla="*/ 190500 h 190500"/>
                  </a:gdLst>
                  <a:ahLst/>
                  <a:cxnLst>
                    <a:cxn ang="0">
                      <a:pos x="connsiteX0" y="connsiteY0"/>
                    </a:cxn>
                    <a:cxn ang="0">
                      <a:pos x="connsiteX1" y="connsiteY1"/>
                    </a:cxn>
                    <a:cxn ang="0">
                      <a:pos x="connsiteX2" y="connsiteY2"/>
                    </a:cxn>
                  </a:cxnLst>
                  <a:rect l="l" t="t" r="r" b="b"/>
                  <a:pathLst>
                    <a:path w="2619375" h="190500">
                      <a:moveTo>
                        <a:pt x="0" y="0"/>
                      </a:moveTo>
                      <a:lnTo>
                        <a:pt x="647700" y="0"/>
                      </a:lnTo>
                      <a:lnTo>
                        <a:pt x="2619375" y="1905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cxnSp>
              <p:nvCxnSpPr>
                <p:cNvPr id="19" name="直線コネクタ 18">
                  <a:extLst>
                    <a:ext uri="{FF2B5EF4-FFF2-40B4-BE49-F238E27FC236}">
                      <a16:creationId xmlns:a16="http://schemas.microsoft.com/office/drawing/2014/main" id="{A125E90D-032A-3353-83B7-F6CF5AF6E56F}"/>
                    </a:ext>
                  </a:extLst>
                </p:cNvPr>
                <p:cNvCxnSpPr>
                  <a:cxnSpLocks/>
                </p:cNvCxnSpPr>
                <p:nvPr/>
              </p:nvCxnSpPr>
              <p:spPr>
                <a:xfrm>
                  <a:off x="6854235" y="742644"/>
                  <a:ext cx="0" cy="8851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96125D68-2EF2-D445-AE0B-862B3F67B663}"/>
                    </a:ext>
                  </a:extLst>
                </p:cNvPr>
                <p:cNvCxnSpPr>
                  <a:cxnSpLocks/>
                </p:cNvCxnSpPr>
                <p:nvPr/>
              </p:nvCxnSpPr>
              <p:spPr>
                <a:xfrm>
                  <a:off x="7180433" y="753796"/>
                  <a:ext cx="0" cy="8851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3E97AD57-355F-3B37-0FB0-16CB461A104F}"/>
                    </a:ext>
                  </a:extLst>
                </p:cNvPr>
                <p:cNvCxnSpPr>
                  <a:cxnSpLocks/>
                </p:cNvCxnSpPr>
                <p:nvPr/>
              </p:nvCxnSpPr>
              <p:spPr>
                <a:xfrm>
                  <a:off x="7443624" y="869652"/>
                  <a:ext cx="0" cy="7665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線コネクタ 22">
                  <a:extLst>
                    <a:ext uri="{FF2B5EF4-FFF2-40B4-BE49-F238E27FC236}">
                      <a16:creationId xmlns:a16="http://schemas.microsoft.com/office/drawing/2014/main" id="{CA4D975A-B0BA-CEBB-099C-5C0CB38E140A}"/>
                    </a:ext>
                  </a:extLst>
                </p:cNvPr>
                <p:cNvCxnSpPr>
                  <a:cxnSpLocks/>
                </p:cNvCxnSpPr>
                <p:nvPr/>
              </p:nvCxnSpPr>
              <p:spPr>
                <a:xfrm>
                  <a:off x="7715827" y="981112"/>
                  <a:ext cx="0" cy="6466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7EA6AB3A-BBEC-1FDE-D6EA-31CCBF9351C6}"/>
                    </a:ext>
                  </a:extLst>
                </p:cNvPr>
                <p:cNvCxnSpPr>
                  <a:cxnSpLocks/>
                </p:cNvCxnSpPr>
                <p:nvPr/>
              </p:nvCxnSpPr>
              <p:spPr>
                <a:xfrm>
                  <a:off x="7997534" y="1098806"/>
                  <a:ext cx="0" cy="54301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38C35B28-6099-FE93-B758-A2469FFF514B}"/>
                    </a:ext>
                  </a:extLst>
                </p:cNvPr>
                <p:cNvCxnSpPr>
                  <a:cxnSpLocks/>
                </p:cNvCxnSpPr>
                <p:nvPr/>
              </p:nvCxnSpPr>
              <p:spPr>
                <a:xfrm>
                  <a:off x="8246201" y="1222581"/>
                  <a:ext cx="0" cy="4121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71BFD2E5-8A3D-EB9D-03F8-8611D9600143}"/>
                    </a:ext>
                  </a:extLst>
                </p:cNvPr>
                <p:cNvCxnSpPr>
                  <a:cxnSpLocks/>
                </p:cNvCxnSpPr>
                <p:nvPr/>
              </p:nvCxnSpPr>
              <p:spPr>
                <a:xfrm>
                  <a:off x="8486707" y="1304435"/>
                  <a:ext cx="0" cy="3243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7" name="直線コネクタ 6">
              <a:extLst>
                <a:ext uri="{FF2B5EF4-FFF2-40B4-BE49-F238E27FC236}">
                  <a16:creationId xmlns:a16="http://schemas.microsoft.com/office/drawing/2014/main" id="{7881F81E-2B39-679F-DABB-AE6F8A37C229}"/>
                </a:ext>
              </a:extLst>
            </p:cNvPr>
            <p:cNvCxnSpPr>
              <a:cxnSpLocks/>
            </p:cNvCxnSpPr>
            <p:nvPr/>
          </p:nvCxnSpPr>
          <p:spPr>
            <a:xfrm>
              <a:off x="9130767" y="2108955"/>
              <a:ext cx="0" cy="2627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82B668A3-E9BB-F24B-44CD-C6E1402EC01F}"/>
                  </a:ext>
                </a:extLst>
              </p:cNvPr>
              <p:cNvSpPr txBox="1"/>
              <p:nvPr/>
            </p:nvSpPr>
            <p:spPr>
              <a:xfrm>
                <a:off x="2600509" y="3582654"/>
                <a:ext cx="5018442" cy="5713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sz="1800" i="1" smtClean="0">
                              <a:latin typeface="Cambria Math" panose="02040503050406030204" pitchFamily="18" charset="0"/>
                            </a:rPr>
                          </m:ctrlPr>
                        </m:sSubPr>
                        <m:e>
                          <m:r>
                            <a:rPr lang="ja-JP" altLang="en-US" sz="1800" i="1">
                              <a:latin typeface="Cambria Math" panose="02040503050406030204" pitchFamily="18" charset="0"/>
                            </a:rPr>
                            <m:t>h</m:t>
                          </m:r>
                        </m:e>
                        <m:sub>
                          <m:r>
                            <a:rPr lang="ja-JP" altLang="en-US" sz="1800" i="1">
                              <a:latin typeface="Cambria Math" panose="02040503050406030204" pitchFamily="18" charset="0"/>
                            </a:rPr>
                            <m:t>𝑡</m:t>
                          </m:r>
                        </m:sub>
                      </m:sSub>
                      <m:r>
                        <a:rPr lang="ja-JP" altLang="en-US" sz="1800" i="0">
                          <a:latin typeface="Cambria Math" panose="02040503050406030204" pitchFamily="18" charset="0"/>
                        </a:rPr>
                        <m:t>=</m:t>
                      </m:r>
                      <m:sSub>
                        <m:sSubPr>
                          <m:ctrlPr>
                            <a:rPr lang="ja-JP" altLang="en-US" sz="1800" i="1">
                              <a:latin typeface="Cambria Math" panose="02040503050406030204" pitchFamily="18" charset="0"/>
                            </a:rPr>
                          </m:ctrlPr>
                        </m:sSubPr>
                        <m:e>
                          <m:r>
                            <a:rPr lang="ja-JP" altLang="en-US" sz="1800" i="1">
                              <a:latin typeface="Cambria Math" panose="02040503050406030204" pitchFamily="18" charset="0"/>
                            </a:rPr>
                            <m:t>𝑆</m:t>
                          </m:r>
                        </m:e>
                        <m:sub>
                          <m:r>
                            <a:rPr lang="ja-JP" altLang="en-US" sz="1800" i="1">
                              <a:latin typeface="Cambria Math" panose="02040503050406030204" pitchFamily="18" charset="0"/>
                            </a:rPr>
                            <m:t>𝑟</m:t>
                          </m:r>
                        </m:sub>
                      </m:sSub>
                      <m:f>
                        <m:fPr>
                          <m:ctrlPr>
                            <a:rPr lang="ja-JP" altLang="en-US" sz="1800" i="1">
                              <a:latin typeface="Cambria Math" panose="02040503050406030204" pitchFamily="18" charset="0"/>
                            </a:rPr>
                          </m:ctrlPr>
                        </m:fPr>
                        <m:num>
                          <m:r>
                            <a:rPr lang="ja-JP" altLang="en-US" sz="1800" i="1">
                              <a:latin typeface="Cambria Math" panose="02040503050406030204" pitchFamily="18" charset="0"/>
                            </a:rPr>
                            <m:t>𝑒</m:t>
                          </m:r>
                        </m:num>
                        <m:den>
                          <m:r>
                            <a:rPr lang="ja-JP" altLang="en-US" sz="1800" i="0">
                              <a:latin typeface="Cambria Math" panose="02040503050406030204" pitchFamily="18" charset="0"/>
                            </a:rPr>
                            <m:t>1+</m:t>
                          </m:r>
                          <m:r>
                            <a:rPr lang="ja-JP" altLang="en-US" sz="1800" i="1">
                              <a:latin typeface="Cambria Math" panose="02040503050406030204" pitchFamily="18" charset="0"/>
                            </a:rPr>
                            <m:t>𝑒</m:t>
                          </m:r>
                        </m:den>
                      </m:f>
                      <m:r>
                        <a:rPr lang="ja-JP" altLang="en-US" sz="1800" i="1">
                          <a:latin typeface="Cambria Math" panose="02040503050406030204" pitchFamily="18" charset="0"/>
                        </a:rPr>
                        <m:t>𝜎</m:t>
                      </m:r>
                      <m:r>
                        <a:rPr lang="ja-JP" altLang="en-US" sz="1800" i="1">
                          <a:latin typeface="Cambria Math" panose="02040503050406030204" pitchFamily="18" charset="0"/>
                        </a:rPr>
                        <m:t>𝐷</m:t>
                      </m:r>
                      <m:r>
                        <a:rPr lang="ja-JP" altLang="en-US" sz="1800" i="0">
                          <a:latin typeface="Cambria Math" panose="02040503050406030204" pitchFamily="18" charset="0"/>
                        </a:rPr>
                        <m:t>             </m:t>
                      </m:r>
                      <m:r>
                        <a:rPr lang="ja-JP" altLang="en-US" sz="1800" i="0">
                          <a:latin typeface="Cambria Math" panose="02040503050406030204" pitchFamily="18" charset="0"/>
                        </a:rPr>
                        <m:t>　　</m:t>
                      </m:r>
                      <m:r>
                        <a:rPr lang="ja-JP" altLang="en-US" sz="1800" i="0">
                          <a:latin typeface="Cambria Math" panose="02040503050406030204" pitchFamily="18" charset="0"/>
                        </a:rPr>
                        <m:t> </m:t>
                      </m:r>
                      <m:d>
                        <m:dPr>
                          <m:ctrlPr>
                            <a:rPr lang="ja-JP" altLang="en-US" sz="1800" i="1">
                              <a:latin typeface="Cambria Math" panose="02040503050406030204" pitchFamily="18" charset="0"/>
                            </a:rPr>
                          </m:ctrlPr>
                        </m:dPr>
                        <m:e>
                          <m:r>
                            <a:rPr lang="ja-JP" altLang="en-US" sz="1800" i="0">
                              <a:latin typeface="Cambria Math" panose="02040503050406030204" pitchFamily="18" charset="0"/>
                            </a:rPr>
                            <m:t>1</m:t>
                          </m:r>
                        </m:e>
                      </m:d>
                    </m:oMath>
                  </m:oMathPara>
                </a14:m>
                <a:endParaRPr lang="ja-JP" altLang="en-US" sz="1800" dirty="0"/>
              </a:p>
            </p:txBody>
          </p:sp>
        </mc:Choice>
        <mc:Fallback xmlns="">
          <p:sp>
            <p:nvSpPr>
              <p:cNvPr id="31" name="テキスト ボックス 30">
                <a:extLst>
                  <a:ext uri="{FF2B5EF4-FFF2-40B4-BE49-F238E27FC236}">
                    <a16:creationId xmlns:a16="http://schemas.microsoft.com/office/drawing/2014/main" id="{82B668A3-E9BB-F24B-44CD-C6E1402EC01F}"/>
                  </a:ext>
                </a:extLst>
              </p:cNvPr>
              <p:cNvSpPr txBox="1">
                <a:spLocks noRot="1" noChangeAspect="1" noMove="1" noResize="1" noEditPoints="1" noAdjustHandles="1" noChangeArrowheads="1" noChangeShapeType="1" noTextEdit="1"/>
              </p:cNvSpPr>
              <p:nvPr/>
            </p:nvSpPr>
            <p:spPr>
              <a:xfrm>
                <a:off x="2600509" y="3582654"/>
                <a:ext cx="5018442" cy="571310"/>
              </a:xfrm>
              <a:prstGeom prst="rect">
                <a:avLst/>
              </a:prstGeom>
              <a:blipFill>
                <a:blip r:embed="rId13"/>
                <a:stretch>
                  <a:fillRect/>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2" name="テキスト ボックス 31">
                <a:extLst>
                  <a:ext uri="{FF2B5EF4-FFF2-40B4-BE49-F238E27FC236}">
                    <a16:creationId xmlns:a16="http://schemas.microsoft.com/office/drawing/2014/main" id="{3EE172DA-D58F-3612-EF47-71AE72F82099}"/>
                  </a:ext>
                </a:extLst>
              </p:cNvPr>
              <p:cNvSpPr txBox="1"/>
              <p:nvPr/>
            </p:nvSpPr>
            <p:spPr>
              <a:xfrm>
                <a:off x="7135598" y="4798922"/>
                <a:ext cx="2689537" cy="1815882"/>
              </a:xfrm>
              <a:prstGeom prst="rect">
                <a:avLst/>
              </a:prstGeom>
              <a:noFill/>
            </p:spPr>
            <p:txBody>
              <a:bodyPr wrap="square" rtlCol="0">
                <a:spAutoFit/>
              </a:bodyPr>
              <a:lstStyle/>
              <a:p>
                <a14:m>
                  <m:oMath xmlns:m="http://schemas.openxmlformats.org/officeDocument/2006/math">
                    <m:r>
                      <a:rPr lang="ja-JP" altLang="ja-JP" sz="1600" i="1" smtClean="0">
                        <a:latin typeface="Cambria Math" panose="02040503050406030204" pitchFamily="18" charset="0"/>
                      </a:rPr>
                      <m:t> </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𝑡</m:t>
                        </m:r>
                      </m:sub>
                    </m:sSub>
                  </m:oMath>
                </a14:m>
                <a:r>
                  <a:rPr lang="en-US" altLang="ja-JP" sz="1600" dirty="0"/>
                  <a:t>:</a:t>
                </a:r>
                <a:r>
                  <a:rPr lang="ja-JP" altLang="ja-JP" sz="1600" dirty="0"/>
                  <a:t>タンク貯留高</a:t>
                </a:r>
                <a:r>
                  <a:rPr lang="en-US" altLang="ja-JP" sz="1600" dirty="0"/>
                  <a:t>(m)</a:t>
                </a:r>
                <a:r>
                  <a:rPr lang="ja-JP" altLang="ja-JP" sz="1600" dirty="0"/>
                  <a:t>，</a:t>
                </a:r>
                <a:endParaRPr lang="en-US" altLang="ja-JP" sz="1600"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𝑆</m:t>
                        </m:r>
                      </m:e>
                      <m:sub>
                        <m:r>
                          <a:rPr lang="en-US" altLang="ja-JP" sz="1600" i="1">
                            <a:latin typeface="Cambria Math" panose="02040503050406030204" pitchFamily="18" charset="0"/>
                          </a:rPr>
                          <m:t>𝑟</m:t>
                        </m:r>
                      </m:sub>
                    </m:sSub>
                  </m:oMath>
                </a14:m>
                <a:r>
                  <a:rPr lang="en-US" altLang="ja-JP" sz="1600" dirty="0"/>
                  <a:t>:</a:t>
                </a:r>
                <a:r>
                  <a:rPr lang="ja-JP" altLang="ja-JP" sz="1600" dirty="0"/>
                  <a:t>タンク内の飽和度</a:t>
                </a:r>
                <a:r>
                  <a:rPr lang="en-US" altLang="ja-JP" sz="1600" dirty="0"/>
                  <a:t>(%)</a:t>
                </a:r>
                <a:r>
                  <a:rPr lang="ja-JP" altLang="ja-JP" sz="1600" dirty="0"/>
                  <a:t>，</a:t>
                </a:r>
                <a:endParaRPr lang="en-US" altLang="ja-JP" sz="1600" dirty="0"/>
              </a:p>
              <a:p>
                <a14:m>
                  <m:oMath xmlns:m="http://schemas.openxmlformats.org/officeDocument/2006/math">
                    <m:r>
                      <a:rPr lang="en-US" altLang="ja-JP" sz="1600" i="1">
                        <a:latin typeface="Cambria Math" panose="02040503050406030204" pitchFamily="18" charset="0"/>
                      </a:rPr>
                      <m:t>𝑒</m:t>
                    </m:r>
                  </m:oMath>
                </a14:m>
                <a:r>
                  <a:rPr lang="en-US" altLang="ja-JP" sz="1600" dirty="0"/>
                  <a:t>:</a:t>
                </a:r>
                <a:r>
                  <a:rPr lang="ja-JP" altLang="ja-JP" sz="1600" dirty="0"/>
                  <a:t>タンク内の間隙比</a:t>
                </a:r>
                <a:r>
                  <a:rPr lang="en-US" altLang="ja-JP" sz="1600" dirty="0"/>
                  <a:t>, </a:t>
                </a:r>
              </a:p>
              <a:p>
                <a14:m>
                  <m:oMath xmlns:m="http://schemas.openxmlformats.org/officeDocument/2006/math">
                    <m:r>
                      <a:rPr lang="en-US" altLang="ja-JP" sz="1600" i="1">
                        <a:latin typeface="Cambria Math" panose="02040503050406030204" pitchFamily="18" charset="0"/>
                      </a:rPr>
                      <m:t> </m:t>
                    </m:r>
                    <m:r>
                      <a:rPr lang="en-US" altLang="ja-JP" sz="1600" i="1">
                        <a:latin typeface="Cambria Math" panose="02040503050406030204" pitchFamily="18" charset="0"/>
                      </a:rPr>
                      <m:t>𝐷</m:t>
                    </m:r>
                  </m:oMath>
                </a14:m>
                <a:r>
                  <a:rPr lang="en-US" altLang="ja-JP" sz="1600" dirty="0"/>
                  <a:t>:</a:t>
                </a:r>
                <a:r>
                  <a:rPr lang="ja-JP" altLang="ja-JP" sz="1600" dirty="0"/>
                  <a:t>各地点での堤体厚</a:t>
                </a:r>
                <a:r>
                  <a:rPr lang="en-US" altLang="ja-JP" sz="1600" dirty="0"/>
                  <a:t>(m)</a:t>
                </a:r>
                <a:r>
                  <a:rPr lang="ja-JP" altLang="ja-JP" sz="1600" dirty="0"/>
                  <a:t>，</a:t>
                </a:r>
                <a:endParaRPr lang="en-US" altLang="ja-JP" sz="1600" dirty="0"/>
              </a:p>
              <a:p>
                <a14:m>
                  <m:oMath xmlns:m="http://schemas.openxmlformats.org/officeDocument/2006/math">
                    <m:r>
                      <a:rPr lang="en-US" altLang="ja-JP" sz="1600" i="1">
                        <a:latin typeface="Cambria Math" panose="02040503050406030204" pitchFamily="18" charset="0"/>
                      </a:rPr>
                      <m:t>𝜎</m:t>
                    </m:r>
                  </m:oMath>
                </a14:m>
                <a:r>
                  <a:rPr lang="en-US" altLang="ja-JP" sz="1600" i="1" dirty="0"/>
                  <a:t>=</a:t>
                </a:r>
                <a14:m>
                  <m:oMath xmlns:m="http://schemas.openxmlformats.org/officeDocument/2006/math">
                    <m:d>
                      <m:dPr>
                        <m:ctrlPr>
                          <a:rPr lang="ja-JP" altLang="ja-JP" sz="1600" i="1">
                            <a:latin typeface="Cambria Math" panose="02040503050406030204" pitchFamily="18" charset="0"/>
                          </a:rPr>
                        </m:ctrlPr>
                      </m:dPr>
                      <m:e>
                        <m:r>
                          <a:rPr lang="en-US" altLang="ja-JP" sz="1600" i="1">
                            <a:latin typeface="Cambria Math" panose="02040503050406030204" pitchFamily="18" charset="0"/>
                          </a:rPr>
                          <m:t>𝑧</m:t>
                        </m:r>
                        <m:r>
                          <a:rPr lang="en-US" altLang="ja-JP" sz="1600" i="1">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𝑧</m:t>
                            </m:r>
                          </m:e>
                          <m:sub>
                            <m:r>
                              <a:rPr lang="en-US" altLang="ja-JP" sz="1600" i="1">
                                <a:latin typeface="Cambria Math" panose="02040503050406030204" pitchFamily="18" charset="0"/>
                              </a:rPr>
                              <m:t>0</m:t>
                            </m:r>
                          </m:sub>
                        </m:sSub>
                      </m:e>
                    </m:d>
                    <m:r>
                      <a:rPr lang="en-US" altLang="ja-JP" sz="1600" i="1">
                        <a:latin typeface="Cambria Math" panose="02040503050406030204" pitchFamily="18" charset="0"/>
                      </a:rPr>
                      <m:t>/</m:t>
                    </m:r>
                    <m:r>
                      <a:rPr lang="en-US" altLang="ja-JP" sz="1600" i="1">
                        <a:latin typeface="Cambria Math" panose="02040503050406030204" pitchFamily="18" charset="0"/>
                      </a:rPr>
                      <m:t>𝐷</m:t>
                    </m:r>
                  </m:oMath>
                </a14:m>
                <a:r>
                  <a:rPr lang="ja-JP" altLang="ja-JP" sz="1600" dirty="0"/>
                  <a:t>，</a:t>
                </a:r>
                <a:endParaRPr lang="en-US" altLang="ja-JP" sz="1600" dirty="0"/>
              </a:p>
              <a:p>
                <a14:m>
                  <m:oMath xmlns:m="http://schemas.openxmlformats.org/officeDocument/2006/math">
                    <m:r>
                      <a:rPr lang="en-US" altLang="ja-JP" sz="1600" i="1">
                        <a:latin typeface="Cambria Math" panose="02040503050406030204" pitchFamily="18" charset="0"/>
                      </a:rPr>
                      <m:t>𝑧</m:t>
                    </m:r>
                  </m:oMath>
                </a14:m>
                <a:r>
                  <a:rPr lang="ja-JP" altLang="ja-JP" sz="1600" dirty="0"/>
                  <a:t>は鉛直座標，</a:t>
                </a:r>
                <a:endParaRPr lang="en-US" altLang="ja-JP" sz="1600"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𝑧</m:t>
                        </m:r>
                      </m:e>
                      <m:sub>
                        <m:r>
                          <a:rPr lang="en-US" altLang="ja-JP" sz="1600" i="1">
                            <a:latin typeface="Cambria Math" panose="02040503050406030204" pitchFamily="18" charset="0"/>
                          </a:rPr>
                          <m:t>0</m:t>
                        </m:r>
                      </m:sub>
                    </m:sSub>
                  </m:oMath>
                </a14:m>
                <a:r>
                  <a:rPr lang="ja-JP" altLang="ja-JP" sz="1600" dirty="0"/>
                  <a:t>は堤体底面の基準高さ</a:t>
                </a:r>
              </a:p>
            </p:txBody>
          </p:sp>
        </mc:Choice>
        <mc:Fallback xmlns="">
          <p:sp>
            <p:nvSpPr>
              <p:cNvPr id="32" name="テキスト ボックス 31">
                <a:extLst>
                  <a:ext uri="{FF2B5EF4-FFF2-40B4-BE49-F238E27FC236}">
                    <a16:creationId xmlns:a16="http://schemas.microsoft.com/office/drawing/2014/main" id="{3EE172DA-D58F-3612-EF47-71AE72F82099}"/>
                  </a:ext>
                </a:extLst>
              </p:cNvPr>
              <p:cNvSpPr txBox="1">
                <a:spLocks noRot="1" noChangeAspect="1" noMove="1" noResize="1" noEditPoints="1" noAdjustHandles="1" noChangeArrowheads="1" noChangeShapeType="1" noTextEdit="1"/>
              </p:cNvSpPr>
              <p:nvPr/>
            </p:nvSpPr>
            <p:spPr>
              <a:xfrm>
                <a:off x="7135598" y="4798922"/>
                <a:ext cx="2689537" cy="1815882"/>
              </a:xfrm>
              <a:prstGeom prst="rect">
                <a:avLst/>
              </a:prstGeom>
              <a:blipFill>
                <a:blip r:embed="rId14"/>
                <a:stretch>
                  <a:fillRect t="-1342" b="-3020"/>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99174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79449-DD58-1122-CC6F-0EBF902D59EE}"/>
            </a:ext>
          </a:extLst>
        </p:cNvPr>
        <p:cNvGrpSpPr/>
        <p:nvPr/>
      </p:nvGrpSpPr>
      <p:grpSpPr>
        <a:xfrm>
          <a:off x="0" y="0"/>
          <a:ext cx="0" cy="0"/>
          <a:chOff x="0" y="0"/>
          <a:chExt cx="0" cy="0"/>
        </a:xfrm>
      </p:grpSpPr>
      <p:sp>
        <p:nvSpPr>
          <p:cNvPr id="16" name="Rectangle 48">
            <a:extLst>
              <a:ext uri="{FF2B5EF4-FFF2-40B4-BE49-F238E27FC236}">
                <a16:creationId xmlns:a16="http://schemas.microsoft.com/office/drawing/2014/main" id="{5E7994ED-510D-3A36-A791-F5227BF8090A}"/>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chemeClr val="bg1"/>
                </a:solidFill>
                <a:latin typeface="Meiryo UI" panose="020B0604030504040204" pitchFamily="50" charset="-128"/>
                <a:ea typeface="Meiryo UI" panose="020B0604030504040204" pitchFamily="50" charset="-128"/>
              </a:rPr>
              <a:t>２</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水収支分布に基づく新しい水理解析モデル（表面・表層）</a:t>
            </a:r>
          </a:p>
        </p:txBody>
      </p:sp>
      <p:sp>
        <p:nvSpPr>
          <p:cNvPr id="17" name="スライド番号プレースホルダー 1">
            <a:extLst>
              <a:ext uri="{FF2B5EF4-FFF2-40B4-BE49-F238E27FC236}">
                <a16:creationId xmlns:a16="http://schemas.microsoft.com/office/drawing/2014/main" id="{C4297FD0-99BC-9416-D6F5-9DAE02FBFD76}"/>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6</a:t>
            </a:fld>
            <a:endParaRPr lang="en-US" altLang="ja-JP" sz="2000" b="1" dirty="0">
              <a:solidFill>
                <a:schemeClr val="bg1"/>
              </a:solidFill>
              <a:latin typeface="Meiryo UI" panose="020B0604030504040204" pitchFamily="50" charset="-128"/>
              <a:ea typeface="Meiryo UI" panose="020B0604030504040204" pitchFamily="50" charset="-128"/>
            </a:endParaRPr>
          </a:p>
        </p:txBody>
      </p:sp>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8CD3A0FF-C653-5F44-1F66-FDF2A5C28F4D}"/>
                  </a:ext>
                </a:extLst>
              </p:cNvPr>
              <p:cNvSpPr txBox="1"/>
              <p:nvPr/>
            </p:nvSpPr>
            <p:spPr>
              <a:xfrm>
                <a:off x="6238875" y="3318570"/>
                <a:ext cx="4162425" cy="3539430"/>
              </a:xfrm>
              <a:prstGeom prst="rect">
                <a:avLst/>
              </a:prstGeom>
              <a:noFill/>
            </p:spPr>
            <p:txBody>
              <a:bodyPr wrap="square" rtlCol="0">
                <a:spAutoFit/>
              </a:bodyPr>
              <a:lstStyle/>
              <a:p>
                <a14:m>
                  <m:oMath xmlns:m="http://schemas.openxmlformats.org/officeDocument/2006/math">
                    <m:sSub>
                      <m:sSubPr>
                        <m:ctrlPr>
                          <a:rPr lang="ja-JP" altLang="ja-JP" sz="1600" i="1" smtClean="0">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𝑠</m:t>
                        </m:r>
                      </m:sub>
                    </m:sSub>
                  </m:oMath>
                </a14:m>
                <a:r>
                  <a:rPr lang="en-US" altLang="ja-JP" sz="1600" dirty="0"/>
                  <a:t>:</a:t>
                </a:r>
                <a:r>
                  <a:rPr lang="ja-JP" altLang="ja-JP" sz="1600" dirty="0"/>
                  <a:t>表面流の水深</a:t>
                </a:r>
                <a:r>
                  <a:rPr lang="en-US" altLang="ja-JP" sz="1600" dirty="0"/>
                  <a:t>(m)</a:t>
                </a:r>
                <a:r>
                  <a:rPr lang="ja-JP" altLang="ja-JP" sz="1600" dirty="0"/>
                  <a:t>，</a:t>
                </a:r>
                <a:endParaRPr lang="en-US" altLang="ja-JP" sz="1600"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𝑈</m:t>
                        </m:r>
                      </m:e>
                      <m:sub>
                        <m:r>
                          <a:rPr lang="en-US" altLang="ja-JP" sz="1600" i="1">
                            <a:latin typeface="Cambria Math" panose="02040503050406030204" pitchFamily="18" charset="0"/>
                          </a:rPr>
                          <m:t>𝑠</m:t>
                        </m:r>
                      </m:sub>
                    </m:sSub>
                  </m:oMath>
                </a14:m>
                <a:r>
                  <a:rPr lang="en-US" altLang="ja-JP" sz="1600" dirty="0"/>
                  <a:t>:</a:t>
                </a:r>
                <a:r>
                  <a:rPr lang="ja-JP" altLang="ja-JP" sz="1600" dirty="0"/>
                  <a:t>表面流の流速</a:t>
                </a:r>
                <a:r>
                  <a:rPr lang="en-US" altLang="ja-JP" sz="1600" dirty="0"/>
                  <a:t>(m/s)</a:t>
                </a:r>
                <a:r>
                  <a:rPr lang="ja-JP" altLang="ja-JP" sz="1600" dirty="0"/>
                  <a:t>，</a:t>
                </a:r>
                <a:endParaRPr lang="en-US" altLang="ja-JP" sz="1600"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𝑅</m:t>
                        </m:r>
                      </m:e>
                      <m:sub>
                        <m:r>
                          <a:rPr lang="en-US" altLang="ja-JP" sz="1600" i="1">
                            <a:latin typeface="Cambria Math" panose="02040503050406030204" pitchFamily="18" charset="0"/>
                          </a:rPr>
                          <m:t>𝑎</m:t>
                        </m:r>
                      </m:sub>
                    </m:sSub>
                  </m:oMath>
                </a14:m>
                <a:r>
                  <a:rPr lang="en-US" altLang="ja-JP" sz="1600" dirty="0"/>
                  <a:t>:</a:t>
                </a:r>
                <a:r>
                  <a:rPr lang="ja-JP" altLang="ja-JP" sz="1600" dirty="0"/>
                  <a:t>降雨量</a:t>
                </a:r>
                <a:r>
                  <a:rPr lang="en-US" altLang="ja-JP" sz="1600" dirty="0"/>
                  <a:t>(mm/h)</a:t>
                </a:r>
                <a:r>
                  <a:rPr lang="ja-JP" altLang="ja-JP" sz="1600" dirty="0"/>
                  <a:t>，</a:t>
                </a:r>
                <a:endParaRPr lang="en-US" altLang="ja-JP" sz="1600"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𝑅</m:t>
                        </m:r>
                      </m:e>
                      <m:sub>
                        <m:r>
                          <a:rPr lang="en-US" altLang="ja-JP" sz="1600" i="1">
                            <a:latin typeface="Cambria Math" panose="02040503050406030204" pitchFamily="18" charset="0"/>
                          </a:rPr>
                          <m:t>𝑖</m:t>
                        </m:r>
                      </m:sub>
                    </m:sSub>
                  </m:oMath>
                </a14:m>
                <a:r>
                  <a:rPr lang="en-US" altLang="ja-JP" sz="1600" dirty="0"/>
                  <a:t>:</a:t>
                </a:r>
                <a:r>
                  <a:rPr lang="ja-JP" altLang="ja-JP" sz="1600" dirty="0"/>
                  <a:t>堤体への雨水浸透・滲出量</a:t>
                </a:r>
                <a:r>
                  <a:rPr lang="en-US" altLang="ja-JP" sz="1600" dirty="0"/>
                  <a:t>(mm/h)</a:t>
                </a:r>
                <a:r>
                  <a:rPr lang="ja-JP" altLang="ja-JP" sz="1600" dirty="0"/>
                  <a:t>，</a:t>
                </a:r>
                <a:endParaRPr lang="en-US" altLang="ja-JP" sz="1600"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𝑅</m:t>
                        </m:r>
                      </m:e>
                      <m:sub>
                        <m:r>
                          <a:rPr lang="en-US" altLang="ja-JP" sz="1600" i="1">
                            <a:latin typeface="Cambria Math" panose="02040503050406030204" pitchFamily="18" charset="0"/>
                          </a:rPr>
                          <m:t>𝑠</m:t>
                        </m:r>
                      </m:sub>
                    </m:sSub>
                  </m:oMath>
                </a14:m>
                <a:r>
                  <a:rPr lang="en-US" altLang="ja-JP" sz="1600" dirty="0"/>
                  <a:t>:</a:t>
                </a:r>
                <a:r>
                  <a:rPr lang="ja-JP" altLang="ja-JP" sz="1600" dirty="0"/>
                  <a:t>単位時間あたりの表層浸透量</a:t>
                </a:r>
                <a:r>
                  <a:rPr lang="en-US" altLang="ja-JP" sz="1600" dirty="0"/>
                  <a:t>(mm/h), </a:t>
                </a:r>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𝑧</m:t>
                        </m:r>
                      </m:e>
                      <m:sub>
                        <m:r>
                          <a:rPr lang="en-US" altLang="ja-JP" sz="1600" i="1">
                            <a:latin typeface="Cambria Math" panose="02040503050406030204" pitchFamily="18" charset="0"/>
                          </a:rPr>
                          <m:t>𝑠</m:t>
                        </m:r>
                      </m:sub>
                    </m:sSub>
                  </m:oMath>
                </a14:m>
                <a:r>
                  <a:rPr lang="en-US" altLang="ja-JP" sz="1600" dirty="0"/>
                  <a:t>:</a:t>
                </a:r>
                <a:r>
                  <a:rPr lang="ja-JP" altLang="ja-JP" sz="1600" dirty="0"/>
                  <a:t>表面流の水面高</a:t>
                </a:r>
                <a:r>
                  <a:rPr lang="en-US" altLang="ja-JP" sz="1600" dirty="0"/>
                  <a:t>(m)</a:t>
                </a:r>
                <a:r>
                  <a:rPr lang="ja-JP" altLang="ja-JP" sz="1600" dirty="0"/>
                  <a:t>，</a:t>
                </a:r>
                <a:endParaRPr lang="en-US" altLang="ja-JP" sz="1600" dirty="0"/>
              </a:p>
              <a:p>
                <a14:m>
                  <m:oMath xmlns:m="http://schemas.openxmlformats.org/officeDocument/2006/math">
                    <m:r>
                      <a:rPr lang="en-US" altLang="ja-JP" sz="1600" i="1">
                        <a:latin typeface="Cambria Math" panose="02040503050406030204" pitchFamily="18" charset="0"/>
                      </a:rPr>
                      <m:t>𝑛</m:t>
                    </m:r>
                  </m:oMath>
                </a14:m>
                <a:r>
                  <a:rPr lang="en-US" altLang="ja-JP" sz="1600" dirty="0"/>
                  <a:t>:</a:t>
                </a:r>
                <a:r>
                  <a:rPr lang="ja-JP" altLang="ja-JP" sz="1600" dirty="0"/>
                  <a:t>マニングの粗度係数</a:t>
                </a:r>
                <a:r>
                  <a:rPr lang="en-US" altLang="ja-JP" sz="1600" dirty="0"/>
                  <a:t>(m</a:t>
                </a:r>
                <a:r>
                  <a:rPr lang="en-US" altLang="ja-JP" sz="1600" baseline="30000" dirty="0"/>
                  <a:t>-1/3</a:t>
                </a:r>
                <a:r>
                  <a:rPr lang="en-US" altLang="ja-JP" sz="1600" dirty="0"/>
                  <a:t> s)</a:t>
                </a:r>
                <a:r>
                  <a:rPr lang="ja-JP" altLang="ja-JP" sz="1600" dirty="0"/>
                  <a:t>，</a:t>
                </a:r>
                <a:endParaRPr lang="en-US" altLang="ja-JP" sz="1600" dirty="0"/>
              </a:p>
              <a:p>
                <a14:m>
                  <m:oMath xmlns:m="http://schemas.openxmlformats.org/officeDocument/2006/math">
                    <m:r>
                      <a:rPr lang="en-US" altLang="ja-JP" sz="1600" i="1">
                        <a:latin typeface="Cambria Math" panose="02040503050406030204" pitchFamily="18" charset="0"/>
                      </a:rPr>
                      <m:t>𝑔</m:t>
                    </m:r>
                  </m:oMath>
                </a14:m>
                <a:r>
                  <a:rPr lang="en-US" altLang="ja-JP" sz="1600" dirty="0"/>
                  <a:t>:</a:t>
                </a:r>
                <a:r>
                  <a:rPr lang="ja-JP" altLang="ja-JP" sz="1600" dirty="0"/>
                  <a:t>重力加速度</a:t>
                </a:r>
                <a:r>
                  <a:rPr lang="en-US" altLang="ja-JP" sz="1600" dirty="0"/>
                  <a:t>(m/s</a:t>
                </a:r>
                <a:r>
                  <a:rPr lang="en-US" altLang="ja-JP" sz="1600" baseline="30000" dirty="0"/>
                  <a:t>2</a:t>
                </a:r>
                <a:r>
                  <a:rPr lang="en-US" altLang="ja-JP" sz="1600" dirty="0"/>
                  <a:t>)</a:t>
                </a:r>
                <a:r>
                  <a:rPr lang="ja-JP" altLang="ja-JP" sz="1600" dirty="0"/>
                  <a:t>，</a:t>
                </a:r>
                <a:endParaRPr lang="en-US" altLang="ja-JP" sz="1600" i="1"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𝜃</m:t>
                        </m:r>
                      </m:e>
                      <m:sub>
                        <m:r>
                          <a:rPr lang="en-US" altLang="ja-JP" sz="1600" i="1">
                            <a:latin typeface="Cambria Math" panose="02040503050406030204" pitchFamily="18" charset="0"/>
                          </a:rPr>
                          <m:t>𝑏</m:t>
                        </m:r>
                      </m:sub>
                    </m:sSub>
                  </m:oMath>
                </a14:m>
                <a:r>
                  <a:rPr lang="en-US" altLang="ja-JP" sz="1600" dirty="0"/>
                  <a:t>:</a:t>
                </a:r>
                <a:r>
                  <a:rPr lang="ja-JP" altLang="ja-JP" sz="1600" dirty="0"/>
                  <a:t>堤防表面の角度，</a:t>
                </a:r>
                <a:endParaRPr lang="en-US" altLang="ja-JP" sz="1600" i="1"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𝑡</m:t>
                        </m:r>
                      </m:sub>
                    </m:sSub>
                  </m:oMath>
                </a14:m>
                <a:r>
                  <a:rPr lang="en-US" altLang="ja-JP" sz="1600" dirty="0"/>
                  <a:t>:</a:t>
                </a:r>
                <a:r>
                  <a:rPr lang="ja-JP" altLang="ja-JP" sz="1600" dirty="0"/>
                  <a:t>タンク貯留高</a:t>
                </a:r>
                <a:r>
                  <a:rPr lang="en-US" altLang="ja-JP" sz="1600" dirty="0"/>
                  <a:t>(m)</a:t>
                </a:r>
                <a:r>
                  <a:rPr lang="ja-JP" altLang="ja-JP" sz="1600" dirty="0"/>
                  <a:t>，</a:t>
                </a:r>
                <a:endParaRPr lang="en-US" altLang="ja-JP" sz="1600" dirty="0"/>
              </a:p>
              <a:p>
                <a14:m>
                  <m:oMath xmlns:m="http://schemas.openxmlformats.org/officeDocument/2006/math">
                    <m:r>
                      <a:rPr lang="en-US" altLang="ja-JP" sz="1600" i="1">
                        <a:latin typeface="Cambria Math" panose="02040503050406030204" pitchFamily="18" charset="0"/>
                      </a:rPr>
                      <m:t>𝑈</m:t>
                    </m:r>
                  </m:oMath>
                </a14:m>
                <a:r>
                  <a:rPr lang="en-US" altLang="ja-JP" sz="1600" dirty="0"/>
                  <a:t>:</a:t>
                </a:r>
                <a:r>
                  <a:rPr lang="ja-JP" altLang="ja-JP" sz="1600" dirty="0"/>
                  <a:t>堤体内の水平方向流速</a:t>
                </a:r>
                <a:r>
                  <a:rPr lang="en-US" altLang="ja-JP" sz="1600" dirty="0"/>
                  <a:t>(m/s)</a:t>
                </a:r>
                <a:r>
                  <a:rPr lang="ja-JP" altLang="ja-JP" sz="1600" dirty="0"/>
                  <a:t>，</a:t>
                </a:r>
                <a:endParaRPr lang="en-US" altLang="ja-JP" sz="1600" dirty="0"/>
              </a:p>
              <a:p>
                <a14:m>
                  <m:oMath xmlns:m="http://schemas.openxmlformats.org/officeDocument/2006/math">
                    <m:r>
                      <a:rPr lang="en-US" altLang="ja-JP" sz="1600" i="1">
                        <a:latin typeface="Cambria Math" panose="02040503050406030204" pitchFamily="18" charset="0"/>
                      </a:rPr>
                      <m:t>𝑤</m:t>
                    </m:r>
                  </m:oMath>
                </a14:m>
                <a:r>
                  <a:rPr lang="en-US" altLang="ja-JP" sz="1600" dirty="0"/>
                  <a:t>:</a:t>
                </a:r>
                <a:r>
                  <a:rPr lang="ja-JP" altLang="ja-JP" sz="1600" dirty="0"/>
                  <a:t>堤体内の鉛直方向流速，</a:t>
                </a:r>
                <a:endParaRPr lang="en-US" altLang="ja-JP" sz="1600"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𝑤</m:t>
                        </m:r>
                      </m:e>
                      <m:sub>
                        <m:r>
                          <a:rPr lang="en-US" altLang="ja-JP" sz="1600" i="1">
                            <a:latin typeface="Cambria Math" panose="02040503050406030204" pitchFamily="18" charset="0"/>
                          </a:rPr>
                          <m:t>𝑡</m:t>
                        </m:r>
                        <m:r>
                          <a:rPr lang="en-US" altLang="ja-JP" sz="1600" i="1">
                            <a:latin typeface="Cambria Math" panose="02040503050406030204" pitchFamily="18" charset="0"/>
                          </a:rPr>
                          <m:t>𝜎</m:t>
                        </m:r>
                      </m:sub>
                    </m:sSub>
                  </m:oMath>
                </a14:m>
                <a:r>
                  <a:rPr lang="en-US" altLang="ja-JP" sz="1600" dirty="0"/>
                  <a:t>:</a:t>
                </a:r>
                <a:r>
                  <a:rPr lang="ja-JP" altLang="ja-JP" sz="1600" dirty="0"/>
                  <a:t>タンク上面に垂直方向の流速</a:t>
                </a:r>
                <a:r>
                  <a:rPr lang="en-US" altLang="ja-JP" sz="1600" dirty="0"/>
                  <a:t>(m/s)</a:t>
                </a:r>
                <a:r>
                  <a:rPr lang="ja-JP" altLang="ja-JP" sz="1600" dirty="0"/>
                  <a:t>，</a:t>
                </a:r>
                <a:endParaRPr lang="en-US" altLang="ja-JP" sz="1600" dirty="0"/>
              </a:p>
              <a:p>
                <a14:m>
                  <m:oMath xmlns:m="http://schemas.openxmlformats.org/officeDocument/2006/math">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𝑤</m:t>
                        </m:r>
                      </m:e>
                      <m:sub>
                        <m:r>
                          <a:rPr lang="en-US" altLang="ja-JP" sz="1600" i="1">
                            <a:latin typeface="Cambria Math" panose="02040503050406030204" pitchFamily="18" charset="0"/>
                          </a:rPr>
                          <m:t>𝜎</m:t>
                        </m:r>
                        <m:r>
                          <a:rPr lang="en-US" altLang="ja-JP" sz="1600" i="1">
                            <a:latin typeface="Cambria Math" panose="02040503050406030204" pitchFamily="18" charset="0"/>
                          </a:rPr>
                          <m:t>𝑏</m:t>
                        </m:r>
                      </m:sub>
                    </m:sSub>
                  </m:oMath>
                </a14:m>
                <a:r>
                  <a:rPr lang="en-US" altLang="ja-JP" sz="1600" dirty="0"/>
                  <a:t>:</a:t>
                </a:r>
                <a:r>
                  <a:rPr lang="ja-JP" altLang="ja-JP" sz="1600" dirty="0"/>
                  <a:t>タンク底面に垂直方向の流速</a:t>
                </a:r>
                <a:r>
                  <a:rPr lang="en-US" altLang="ja-JP" sz="1600" dirty="0"/>
                  <a:t>(m/s)</a:t>
                </a:r>
                <a:r>
                  <a:rPr lang="ja-JP" altLang="ja-JP" sz="1600" dirty="0"/>
                  <a:t>，</a:t>
                </a:r>
                <a:endParaRPr kumimoji="1" lang="ja-JP" altLang="en-US" sz="1600" dirty="0"/>
              </a:p>
            </p:txBody>
          </p:sp>
        </mc:Choice>
        <mc:Fallback xmlns="">
          <p:sp>
            <p:nvSpPr>
              <p:cNvPr id="36" name="テキスト ボックス 35">
                <a:extLst>
                  <a:ext uri="{FF2B5EF4-FFF2-40B4-BE49-F238E27FC236}">
                    <a16:creationId xmlns:a16="http://schemas.microsoft.com/office/drawing/2014/main" id="{8CD3A0FF-C653-5F44-1F66-FDF2A5C28F4D}"/>
                  </a:ext>
                </a:extLst>
              </p:cNvPr>
              <p:cNvSpPr txBox="1">
                <a:spLocks noRot="1" noChangeAspect="1" noMove="1" noResize="1" noEditPoints="1" noAdjustHandles="1" noChangeArrowheads="1" noChangeShapeType="1" noTextEdit="1"/>
              </p:cNvSpPr>
              <p:nvPr/>
            </p:nvSpPr>
            <p:spPr>
              <a:xfrm>
                <a:off x="6238875" y="3318570"/>
                <a:ext cx="4162425" cy="3539430"/>
              </a:xfrm>
              <a:prstGeom prst="rect">
                <a:avLst/>
              </a:prstGeom>
              <a:blipFill>
                <a:blip r:embed="rId2"/>
                <a:stretch>
                  <a:fillRect t="-688" b="-137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6" name="テキスト ボックス 25">
                <a:extLst>
                  <a:ext uri="{FF2B5EF4-FFF2-40B4-BE49-F238E27FC236}">
                    <a16:creationId xmlns:a16="http://schemas.microsoft.com/office/drawing/2014/main" id="{1D975583-D0E3-A427-39CA-7C5682AB1BE6}"/>
                  </a:ext>
                </a:extLst>
              </p:cNvPr>
              <p:cNvSpPr txBox="1"/>
              <p:nvPr/>
            </p:nvSpPr>
            <p:spPr>
              <a:xfrm>
                <a:off x="170607" y="1759783"/>
                <a:ext cx="8529021" cy="1342419"/>
              </a:xfrm>
              <a:prstGeom prst="rect">
                <a:avLst/>
              </a:prstGeom>
              <a:noFill/>
            </p:spPr>
            <p:txBody>
              <a:bodyPr wrap="square" rtlCol="0">
                <a:spAutoFit/>
              </a:bodyPr>
              <a:lstStyle/>
              <a:p>
                <a:r>
                  <a:rPr lang="en-US" altLang="ja-JP" sz="1600" dirty="0"/>
                  <a:t>(</a:t>
                </a:r>
                <a:r>
                  <a:rPr lang="ja-JP" altLang="ja-JP" sz="1600" dirty="0"/>
                  <a:t>表面流の連続式と運動方程式</a:t>
                </a:r>
                <a:r>
                  <a:rPr lang="en-US" altLang="ja-JP" sz="1600" dirty="0"/>
                  <a:t>)</a:t>
                </a:r>
                <a:endParaRPr lang="ja-JP" altLang="ja-JP" sz="1600" dirty="0"/>
              </a:p>
              <a:p>
                <a:pPr/>
                <a14:m>
                  <m:oMathPara xmlns:m="http://schemas.openxmlformats.org/officeDocument/2006/math">
                    <m:oMathParaPr>
                      <m:jc m:val="centerGroup"/>
                    </m:oMathParaPr>
                    <m:oMath xmlns:m="http://schemas.openxmlformats.org/officeDocument/2006/math">
                      <m:f>
                        <m:fPr>
                          <m:ctrlPr>
                            <a:rPr lang="ja-JP" altLang="ja-JP" sz="1600" i="1">
                              <a:latin typeface="Cambria Math" panose="02040503050406030204" pitchFamily="18" charset="0"/>
                            </a:rPr>
                          </m:ctrlPr>
                        </m:fPr>
                        <m:num>
                          <m:r>
                            <a:rPr lang="en-US" altLang="ja-JP" sz="1600" i="1">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𝑠</m:t>
                              </m:r>
                            </m:sub>
                          </m:sSub>
                        </m:num>
                        <m:den>
                          <m:r>
                            <a:rPr lang="en-US" altLang="ja-JP" sz="1600" i="1">
                              <a:latin typeface="Cambria Math" panose="02040503050406030204" pitchFamily="18" charset="0"/>
                            </a:rPr>
                            <m:t>𝜕</m:t>
                          </m:r>
                          <m:r>
                            <a:rPr lang="en-US" altLang="ja-JP" sz="1600" i="1">
                              <a:latin typeface="Cambria Math" panose="02040503050406030204" pitchFamily="18" charset="0"/>
                            </a:rPr>
                            <m:t>𝑡</m:t>
                          </m:r>
                        </m:den>
                      </m:f>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r>
                            <a:rPr lang="en-US" altLang="ja-JP" sz="1600" i="1">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𝑈</m:t>
                              </m:r>
                            </m:e>
                            <m:sub>
                              <m:r>
                                <a:rPr lang="en-US" altLang="ja-JP" sz="1600" i="1">
                                  <a:latin typeface="Cambria Math" panose="02040503050406030204" pitchFamily="18" charset="0"/>
                                </a:rPr>
                                <m:t>𝑠</m:t>
                              </m:r>
                            </m:sub>
                          </m:sSub>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𝑠</m:t>
                              </m:r>
                            </m:sub>
                          </m:sSub>
                        </m:num>
                        <m:den>
                          <m:r>
                            <a:rPr lang="en-US" altLang="ja-JP" sz="1600" i="1">
                              <a:latin typeface="Cambria Math" panose="02040503050406030204" pitchFamily="18" charset="0"/>
                            </a:rPr>
                            <m:t>𝜕</m:t>
                          </m:r>
                          <m:r>
                            <a:rPr lang="en-US" altLang="ja-JP" sz="1600" i="1">
                              <a:latin typeface="Cambria Math" panose="02040503050406030204" pitchFamily="18" charset="0"/>
                            </a:rPr>
                            <m:t>𝑥</m:t>
                          </m:r>
                        </m:den>
                      </m:f>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r>
                            <a:rPr lang="en-US" altLang="ja-JP" sz="1600">
                              <a:latin typeface="Cambria Math" panose="02040503050406030204" pitchFamily="18" charset="0"/>
                            </a:rPr>
                            <m:t>1</m:t>
                          </m:r>
                        </m:num>
                        <m:den>
                          <m:r>
                            <a:rPr lang="en-US" altLang="ja-JP" sz="1600">
                              <a:latin typeface="Cambria Math" panose="02040503050406030204" pitchFamily="18" charset="0"/>
                            </a:rPr>
                            <m:t>3.6×</m:t>
                          </m:r>
                          <m:sSup>
                            <m:sSupPr>
                              <m:ctrlPr>
                                <a:rPr lang="ja-JP" altLang="ja-JP" sz="1600" i="1">
                                  <a:latin typeface="Cambria Math" panose="02040503050406030204" pitchFamily="18" charset="0"/>
                                </a:rPr>
                              </m:ctrlPr>
                            </m:sSupPr>
                            <m:e>
                              <m:r>
                                <a:rPr lang="en-US" altLang="ja-JP" sz="1600">
                                  <a:latin typeface="Cambria Math" panose="02040503050406030204" pitchFamily="18" charset="0"/>
                                </a:rPr>
                                <m:t>10</m:t>
                              </m:r>
                            </m:e>
                            <m:sup>
                              <m:r>
                                <a:rPr lang="en-US" altLang="ja-JP" sz="1600">
                                  <a:latin typeface="Cambria Math" panose="02040503050406030204" pitchFamily="18" charset="0"/>
                                </a:rPr>
                                <m:t>6</m:t>
                              </m:r>
                            </m:sup>
                          </m:sSup>
                        </m:den>
                      </m:f>
                      <m:d>
                        <m:dPr>
                          <m:ctrlPr>
                            <a:rPr lang="ja-JP" altLang="ja-JP" sz="1600" i="1">
                              <a:latin typeface="Cambria Math" panose="02040503050406030204" pitchFamily="18" charset="0"/>
                            </a:rPr>
                          </m:ctrlPr>
                        </m:dPr>
                        <m:e>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𝑅</m:t>
                              </m:r>
                            </m:e>
                            <m:sub>
                              <m:r>
                                <a:rPr lang="en-US" altLang="ja-JP" sz="1600" i="1">
                                  <a:latin typeface="Cambria Math" panose="02040503050406030204" pitchFamily="18" charset="0"/>
                                </a:rPr>
                                <m:t>𝑖</m:t>
                              </m:r>
                            </m:sub>
                          </m:sSub>
                          <m:r>
                            <a:rPr lang="en-US" altLang="ja-JP" sz="1600">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𝑅</m:t>
                              </m:r>
                            </m:e>
                            <m:sub>
                              <m:r>
                                <a:rPr lang="en-US" altLang="ja-JP" sz="1600" i="1">
                                  <a:latin typeface="Cambria Math" panose="02040503050406030204" pitchFamily="18" charset="0"/>
                                </a:rPr>
                                <m:t>𝑎</m:t>
                              </m:r>
                            </m:sub>
                          </m:sSub>
                        </m:e>
                      </m:d>
                      <m:r>
                        <a:rPr lang="en-US" altLang="ja-JP" sz="1600">
                          <a:latin typeface="Cambria Math" panose="02040503050406030204" pitchFamily="18" charset="0"/>
                        </a:rPr>
                        <m:t>=0 </m:t>
                      </m:r>
                      <m:r>
                        <a:rPr lang="ja-JP" altLang="en-US" sz="1600" i="1">
                          <a:latin typeface="Cambria Math" panose="02040503050406030204" pitchFamily="18" charset="0"/>
                        </a:rPr>
                        <m:t>　　　　　　　　　　　　　　　　　　　　　　</m:t>
                      </m:r>
                      <m:r>
                        <a:rPr lang="ja-JP" altLang="ja-JP" sz="1600">
                          <a:latin typeface="Cambria Math" panose="02040503050406030204" pitchFamily="18" charset="0"/>
                        </a:rPr>
                        <m:t>　　　</m:t>
                      </m:r>
                      <m:d>
                        <m:dPr>
                          <m:ctrlPr>
                            <a:rPr lang="ja-JP" altLang="ja-JP" sz="1600" i="1">
                              <a:latin typeface="Cambria Math" panose="02040503050406030204" pitchFamily="18" charset="0"/>
                            </a:rPr>
                          </m:ctrlPr>
                        </m:dPr>
                        <m:e>
                          <m:r>
                            <a:rPr lang="en-US" altLang="ja-JP" sz="1600">
                              <a:latin typeface="Cambria Math" panose="02040503050406030204" pitchFamily="18" charset="0"/>
                            </a:rPr>
                            <m:t>2</m:t>
                          </m:r>
                        </m:e>
                      </m:d>
                    </m:oMath>
                  </m:oMathPara>
                </a14:m>
                <a:endParaRPr lang="ja-JP" altLang="ja-JP" sz="1600" dirty="0"/>
              </a:p>
              <a:p>
                <a:pPr/>
                <a14:m>
                  <m:oMathPara xmlns:m="http://schemas.openxmlformats.org/officeDocument/2006/math">
                    <m:oMathParaPr>
                      <m:jc m:val="centerGroup"/>
                    </m:oMathParaPr>
                    <m:oMath xmlns:m="http://schemas.openxmlformats.org/officeDocument/2006/math">
                      <m:f>
                        <m:fPr>
                          <m:ctrlPr>
                            <a:rPr lang="ja-JP" altLang="ja-JP" sz="1600" i="1">
                              <a:latin typeface="Cambria Math" panose="02040503050406030204" pitchFamily="18" charset="0"/>
                            </a:rPr>
                          </m:ctrlPr>
                        </m:fPr>
                        <m:num>
                          <m:r>
                            <a:rPr lang="en-US" altLang="ja-JP" sz="1600" i="1">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𝑈</m:t>
                              </m:r>
                            </m:e>
                            <m:sub>
                              <m:r>
                                <a:rPr lang="en-US" altLang="ja-JP" sz="1600" i="1">
                                  <a:latin typeface="Cambria Math" panose="02040503050406030204" pitchFamily="18" charset="0"/>
                                </a:rPr>
                                <m:t>𝑠</m:t>
                              </m:r>
                            </m:sub>
                          </m:sSub>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𝑠</m:t>
                              </m:r>
                            </m:sub>
                          </m:sSub>
                        </m:num>
                        <m:den>
                          <m:r>
                            <a:rPr lang="en-US" altLang="ja-JP" sz="1600" i="1">
                              <a:latin typeface="Cambria Math" panose="02040503050406030204" pitchFamily="18" charset="0"/>
                            </a:rPr>
                            <m:t>𝜕</m:t>
                          </m:r>
                          <m:r>
                            <a:rPr lang="en-US" altLang="ja-JP" sz="1600" i="1">
                              <a:latin typeface="Cambria Math" panose="02040503050406030204" pitchFamily="18" charset="0"/>
                            </a:rPr>
                            <m:t>𝑡</m:t>
                          </m:r>
                        </m:den>
                      </m:f>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r>
                            <a:rPr lang="en-US" altLang="ja-JP" sz="1600" i="1">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𝑈</m:t>
                              </m:r>
                            </m:e>
                            <m:sub>
                              <m:r>
                                <a:rPr lang="en-US" altLang="ja-JP" sz="1600" i="1">
                                  <a:latin typeface="Cambria Math" panose="02040503050406030204" pitchFamily="18" charset="0"/>
                                </a:rPr>
                                <m:t>𝑠</m:t>
                              </m:r>
                            </m:sub>
                          </m:sSub>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𝑈</m:t>
                              </m:r>
                            </m:e>
                            <m:sub>
                              <m:r>
                                <a:rPr lang="en-US" altLang="ja-JP" sz="1600" i="1">
                                  <a:latin typeface="Cambria Math" panose="02040503050406030204" pitchFamily="18" charset="0"/>
                                </a:rPr>
                                <m:t>𝑠</m:t>
                              </m:r>
                            </m:sub>
                          </m:sSub>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𝑠</m:t>
                              </m:r>
                            </m:sub>
                          </m:sSub>
                        </m:num>
                        <m:den>
                          <m:r>
                            <a:rPr lang="en-US" altLang="ja-JP" sz="1600" i="1">
                              <a:latin typeface="Cambria Math" panose="02040503050406030204" pitchFamily="18" charset="0"/>
                            </a:rPr>
                            <m:t>𝜕</m:t>
                          </m:r>
                          <m:r>
                            <a:rPr lang="en-US" altLang="ja-JP" sz="1600" i="1">
                              <a:latin typeface="Cambria Math" panose="02040503050406030204" pitchFamily="18" charset="0"/>
                            </a:rPr>
                            <m:t>𝑥</m:t>
                          </m:r>
                        </m:den>
                      </m:f>
                      <m:r>
                        <a:rPr lang="en-US" altLang="ja-JP" sz="1600">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𝑈</m:t>
                          </m:r>
                        </m:e>
                        <m:sub>
                          <m:r>
                            <a:rPr lang="en-US" altLang="ja-JP" sz="1600" i="1">
                              <a:latin typeface="Cambria Math" panose="02040503050406030204" pitchFamily="18" charset="0"/>
                            </a:rPr>
                            <m:t>𝑠</m:t>
                          </m:r>
                        </m:sub>
                      </m:sSub>
                      <m:f>
                        <m:fPr>
                          <m:ctrlPr>
                            <a:rPr lang="ja-JP" altLang="ja-JP" sz="1600" i="1">
                              <a:latin typeface="Cambria Math" panose="02040503050406030204" pitchFamily="18" charset="0"/>
                            </a:rPr>
                          </m:ctrlPr>
                        </m:fPr>
                        <m:num>
                          <m:r>
                            <a:rPr lang="en-US" altLang="ja-JP" sz="1600">
                              <a:latin typeface="Cambria Math" panose="02040503050406030204" pitchFamily="18" charset="0"/>
                            </a:rPr>
                            <m:t>1</m:t>
                          </m:r>
                        </m:num>
                        <m:den>
                          <m:r>
                            <a:rPr lang="en-US" altLang="ja-JP" sz="1600">
                              <a:latin typeface="Cambria Math" panose="02040503050406030204" pitchFamily="18" charset="0"/>
                            </a:rPr>
                            <m:t>3.6×</m:t>
                          </m:r>
                          <m:sSup>
                            <m:sSupPr>
                              <m:ctrlPr>
                                <a:rPr lang="ja-JP" altLang="ja-JP" sz="1600" i="1">
                                  <a:latin typeface="Cambria Math" panose="02040503050406030204" pitchFamily="18" charset="0"/>
                                </a:rPr>
                              </m:ctrlPr>
                            </m:sSupPr>
                            <m:e>
                              <m:r>
                                <a:rPr lang="en-US" altLang="ja-JP" sz="1600">
                                  <a:latin typeface="Cambria Math" panose="02040503050406030204" pitchFamily="18" charset="0"/>
                                </a:rPr>
                                <m:t>10</m:t>
                              </m:r>
                            </m:e>
                            <m:sup>
                              <m:r>
                                <a:rPr lang="en-US" altLang="ja-JP" sz="1600">
                                  <a:latin typeface="Cambria Math" panose="02040503050406030204" pitchFamily="18" charset="0"/>
                                </a:rPr>
                                <m:t>6</m:t>
                              </m:r>
                            </m:sup>
                          </m:sSup>
                        </m:den>
                      </m:f>
                      <m:d>
                        <m:dPr>
                          <m:ctrlPr>
                            <a:rPr lang="ja-JP" altLang="ja-JP" sz="1600" i="1">
                              <a:latin typeface="Cambria Math" panose="02040503050406030204" pitchFamily="18" charset="0"/>
                            </a:rPr>
                          </m:ctrlPr>
                        </m:dPr>
                        <m:e>
                          <m:r>
                            <a:rPr lang="en-US" altLang="ja-JP" sz="1600">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𝑅</m:t>
                              </m:r>
                            </m:e>
                            <m:sub>
                              <m:r>
                                <a:rPr lang="en-US" altLang="ja-JP" sz="1600" i="1">
                                  <a:latin typeface="Cambria Math" panose="02040503050406030204" pitchFamily="18" charset="0"/>
                                </a:rPr>
                                <m:t>𝑎</m:t>
                              </m:r>
                            </m:sub>
                          </m:sSub>
                          <m:r>
                            <a:rPr lang="en-US" altLang="ja-JP" sz="1600">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𝑅</m:t>
                              </m:r>
                            </m:e>
                            <m:sub>
                              <m:r>
                                <a:rPr lang="en-US" altLang="ja-JP" sz="1600" i="1">
                                  <a:latin typeface="Cambria Math" panose="02040503050406030204" pitchFamily="18" charset="0"/>
                                </a:rPr>
                                <m:t>𝑖</m:t>
                              </m:r>
                            </m:sub>
                          </m:sSub>
                        </m:e>
                      </m:d>
                      <m:r>
                        <a:rPr lang="en-US" altLang="ja-JP" sz="1600">
                          <a:latin typeface="Cambria Math" panose="02040503050406030204" pitchFamily="18" charset="0"/>
                        </a:rPr>
                        <m:t>=−</m:t>
                      </m:r>
                      <m:r>
                        <a:rPr lang="en-US" altLang="ja-JP" sz="1600" i="1">
                          <a:latin typeface="Cambria Math" panose="02040503050406030204" pitchFamily="18" charset="0"/>
                        </a:rPr>
                        <m:t>𝑔</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𝑠</m:t>
                          </m:r>
                        </m:sub>
                      </m:sSub>
                      <m:f>
                        <m:fPr>
                          <m:ctrlPr>
                            <a:rPr lang="ja-JP" altLang="ja-JP" sz="1600" i="1">
                              <a:latin typeface="Cambria Math" panose="02040503050406030204" pitchFamily="18" charset="0"/>
                            </a:rPr>
                          </m:ctrlPr>
                        </m:fPr>
                        <m:num>
                          <m:r>
                            <a:rPr lang="en-US" altLang="ja-JP" sz="1600" i="1">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𝑧</m:t>
                              </m:r>
                            </m:e>
                            <m:sub>
                              <m:r>
                                <a:rPr lang="en-US" altLang="ja-JP" sz="1600" i="1">
                                  <a:latin typeface="Cambria Math" panose="02040503050406030204" pitchFamily="18" charset="0"/>
                                </a:rPr>
                                <m:t>𝑠</m:t>
                              </m:r>
                            </m:sub>
                          </m:sSub>
                        </m:num>
                        <m:den>
                          <m:r>
                            <a:rPr lang="en-US" altLang="ja-JP" sz="1600" i="1">
                              <a:latin typeface="Cambria Math" panose="02040503050406030204" pitchFamily="18" charset="0"/>
                            </a:rPr>
                            <m:t>𝜕</m:t>
                          </m:r>
                          <m:r>
                            <a:rPr lang="en-US" altLang="ja-JP" sz="1600" i="1">
                              <a:latin typeface="Cambria Math" panose="02040503050406030204" pitchFamily="18" charset="0"/>
                            </a:rPr>
                            <m:t>𝑥</m:t>
                          </m:r>
                        </m:den>
                      </m:f>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r>
                            <a:rPr lang="en-US" altLang="ja-JP" sz="1600">
                              <a:latin typeface="Cambria Math" panose="02040503050406030204" pitchFamily="18" charset="0"/>
                            </a:rPr>
                            <m:t>1</m:t>
                          </m:r>
                        </m:num>
                        <m:den>
                          <m:r>
                            <a:rPr lang="en-US" altLang="ja-JP" sz="1600" i="1">
                              <a:latin typeface="Cambria Math" panose="02040503050406030204" pitchFamily="18" charset="0"/>
                            </a:rPr>
                            <m:t>𝑐𝑜𝑠</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𝜃</m:t>
                              </m:r>
                            </m:e>
                            <m:sub>
                              <m:r>
                                <a:rPr lang="en-US" altLang="ja-JP" sz="1600" i="1">
                                  <a:latin typeface="Cambria Math" panose="02040503050406030204" pitchFamily="18" charset="0"/>
                                </a:rPr>
                                <m:t>𝑏</m:t>
                              </m:r>
                            </m:sub>
                          </m:sSub>
                        </m:den>
                      </m:f>
                      <m:f>
                        <m:fPr>
                          <m:ctrlPr>
                            <a:rPr lang="ja-JP" altLang="ja-JP" sz="1600" i="1">
                              <a:latin typeface="Cambria Math" panose="02040503050406030204" pitchFamily="18" charset="0"/>
                            </a:rPr>
                          </m:ctrlPr>
                        </m:fPr>
                        <m:num>
                          <m:r>
                            <a:rPr lang="en-US" altLang="ja-JP" sz="1600" i="1">
                              <a:latin typeface="Cambria Math" panose="02040503050406030204" pitchFamily="18" charset="0"/>
                            </a:rPr>
                            <m:t>𝑔</m:t>
                          </m:r>
                          <m:sSup>
                            <m:sSupPr>
                              <m:ctrlPr>
                                <a:rPr lang="ja-JP" altLang="ja-JP" sz="1600" i="1">
                                  <a:latin typeface="Cambria Math" panose="02040503050406030204" pitchFamily="18" charset="0"/>
                                </a:rPr>
                              </m:ctrlPr>
                            </m:sSupPr>
                            <m:e>
                              <m:r>
                                <a:rPr lang="en-US" altLang="ja-JP" sz="1600" i="1">
                                  <a:latin typeface="Cambria Math" panose="02040503050406030204" pitchFamily="18" charset="0"/>
                                </a:rPr>
                                <m:t>𝑛</m:t>
                              </m:r>
                            </m:e>
                            <m:sup>
                              <m:r>
                                <a:rPr lang="en-US" altLang="ja-JP" sz="1600">
                                  <a:latin typeface="Cambria Math" panose="02040503050406030204" pitchFamily="18" charset="0"/>
                                </a:rPr>
                                <m:t>2</m:t>
                              </m:r>
                            </m:sup>
                          </m:sSup>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𝑈</m:t>
                              </m:r>
                            </m:e>
                            <m:sub>
                              <m:r>
                                <a:rPr lang="en-US" altLang="ja-JP" sz="1600" i="1">
                                  <a:latin typeface="Cambria Math" panose="02040503050406030204" pitchFamily="18" charset="0"/>
                                </a:rPr>
                                <m:t>𝑠</m:t>
                              </m:r>
                            </m:sub>
                          </m:sSub>
                          <m:d>
                            <m:dPr>
                              <m:begChr m:val="|"/>
                              <m:endChr m:val="|"/>
                              <m:ctrlPr>
                                <a:rPr lang="ja-JP" altLang="ja-JP" sz="1600" i="1">
                                  <a:latin typeface="Cambria Math" panose="02040503050406030204" pitchFamily="18" charset="0"/>
                                </a:rPr>
                              </m:ctrlPr>
                            </m:dPr>
                            <m:e>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𝑈</m:t>
                                  </m:r>
                                </m:e>
                                <m:sub>
                                  <m:r>
                                    <a:rPr lang="en-US" altLang="ja-JP" sz="1600" i="1">
                                      <a:latin typeface="Cambria Math" panose="02040503050406030204" pitchFamily="18" charset="0"/>
                                    </a:rPr>
                                    <m:t>𝑠</m:t>
                                  </m:r>
                                </m:sub>
                              </m:sSub>
                            </m:e>
                          </m:d>
                        </m:num>
                        <m:den>
                          <m:sSup>
                            <m:sSupPr>
                              <m:ctrlPr>
                                <a:rPr lang="ja-JP" altLang="ja-JP" sz="1600" i="1">
                                  <a:latin typeface="Cambria Math" panose="02040503050406030204" pitchFamily="18" charset="0"/>
                                </a:rPr>
                              </m:ctrlPr>
                            </m:sSupPr>
                            <m:e>
                              <m:r>
                                <a:rPr lang="en-US" altLang="ja-JP" sz="1600" i="1">
                                  <a:latin typeface="Cambria Math" panose="02040503050406030204" pitchFamily="18" charset="0"/>
                                </a:rPr>
                                <m:t>h</m:t>
                              </m:r>
                            </m:e>
                            <m:sup>
                              <m:r>
                                <a:rPr lang="en-US" altLang="ja-JP" sz="1600">
                                  <a:latin typeface="Cambria Math" panose="02040503050406030204" pitchFamily="18" charset="0"/>
                                </a:rPr>
                                <m:t>1/3</m:t>
                              </m:r>
                            </m:sup>
                          </m:sSup>
                        </m:den>
                      </m:f>
                      <m:r>
                        <a:rPr lang="ja-JP" altLang="en-US" sz="1600" i="1">
                          <a:latin typeface="Cambria Math" panose="02040503050406030204" pitchFamily="18" charset="0"/>
                        </a:rPr>
                        <m:t>　　</m:t>
                      </m:r>
                      <m:d>
                        <m:dPr>
                          <m:ctrlPr>
                            <a:rPr lang="ja-JP" altLang="ja-JP" sz="1600" i="1">
                              <a:latin typeface="Cambria Math" panose="02040503050406030204" pitchFamily="18" charset="0"/>
                            </a:rPr>
                          </m:ctrlPr>
                        </m:dPr>
                        <m:e>
                          <m:r>
                            <a:rPr lang="en-US" altLang="ja-JP" sz="1600">
                              <a:latin typeface="Cambria Math" panose="02040503050406030204" pitchFamily="18" charset="0"/>
                            </a:rPr>
                            <m:t>3</m:t>
                          </m:r>
                        </m:e>
                      </m:d>
                    </m:oMath>
                  </m:oMathPara>
                </a14:m>
                <a:endParaRPr lang="ja-JP" altLang="ja-JP" sz="1600" dirty="0"/>
              </a:p>
            </p:txBody>
          </p:sp>
        </mc:Choice>
        <mc:Fallback xmlns="">
          <p:sp>
            <p:nvSpPr>
              <p:cNvPr id="26" name="テキスト ボックス 25">
                <a:extLst>
                  <a:ext uri="{FF2B5EF4-FFF2-40B4-BE49-F238E27FC236}">
                    <a16:creationId xmlns:a16="http://schemas.microsoft.com/office/drawing/2014/main" id="{1D975583-D0E3-A427-39CA-7C5682AB1BE6}"/>
                  </a:ext>
                </a:extLst>
              </p:cNvPr>
              <p:cNvSpPr txBox="1">
                <a:spLocks noRot="1" noChangeAspect="1" noMove="1" noResize="1" noEditPoints="1" noAdjustHandles="1" noChangeArrowheads="1" noChangeShapeType="1" noTextEdit="1"/>
              </p:cNvSpPr>
              <p:nvPr/>
            </p:nvSpPr>
            <p:spPr>
              <a:xfrm>
                <a:off x="170607" y="1759783"/>
                <a:ext cx="8529021" cy="1342419"/>
              </a:xfrm>
              <a:prstGeom prst="rect">
                <a:avLst/>
              </a:prstGeom>
              <a:blipFill>
                <a:blip r:embed="rId3"/>
                <a:stretch>
                  <a:fillRect l="-429" t="-181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1" name="テキスト ボックス 30">
                <a:extLst>
                  <a:ext uri="{FF2B5EF4-FFF2-40B4-BE49-F238E27FC236}">
                    <a16:creationId xmlns:a16="http://schemas.microsoft.com/office/drawing/2014/main" id="{90A9BE9E-45FD-0F4F-C3F8-ACCCE43318CA}"/>
                  </a:ext>
                </a:extLst>
              </p:cNvPr>
              <p:cNvSpPr txBox="1"/>
              <p:nvPr/>
            </p:nvSpPr>
            <p:spPr>
              <a:xfrm>
                <a:off x="213348" y="3188455"/>
                <a:ext cx="5644852" cy="848309"/>
              </a:xfrm>
              <a:prstGeom prst="rect">
                <a:avLst/>
              </a:prstGeom>
              <a:noFill/>
            </p:spPr>
            <p:txBody>
              <a:bodyPr wrap="square" rtlCol="0">
                <a:spAutoFit/>
              </a:bodyPr>
              <a:lstStyle/>
              <a:p>
                <a:r>
                  <a:rPr lang="ja-JP" altLang="en-US" sz="1600" dirty="0"/>
                  <a:t>（表層</a:t>
                </a:r>
                <a:r>
                  <a:rPr lang="ja-JP" altLang="ja-JP" sz="1600" dirty="0"/>
                  <a:t>の連続式と運動方程式</a:t>
                </a:r>
                <a:r>
                  <a:rPr lang="en-US" altLang="ja-JP" sz="1600" dirty="0"/>
                  <a:t>)</a:t>
                </a:r>
                <a:endParaRPr lang="ja-JP" altLang="ja-JP" sz="1600" dirty="0"/>
              </a:p>
              <a:p>
                <a:pPr/>
                <a14:m>
                  <m:oMathPara xmlns:m="http://schemas.openxmlformats.org/officeDocument/2006/math">
                    <m:oMathParaPr>
                      <m:jc m:val="centerGroup"/>
                    </m:oMathParaPr>
                    <m:oMath xmlns:m="http://schemas.openxmlformats.org/officeDocument/2006/math">
                      <m:r>
                        <a:rPr lang="ja-JP" altLang="en-US" sz="1600" i="1" dirty="0">
                          <a:latin typeface="Cambria Math" panose="02040503050406030204" pitchFamily="18" charset="0"/>
                        </a:rPr>
                        <m:t>　</m:t>
                      </m:r>
                      <m:f>
                        <m:fPr>
                          <m:ctrlPr>
                            <a:rPr lang="ja-JP" altLang="ja-JP" sz="1600" i="1">
                              <a:latin typeface="Cambria Math" panose="02040503050406030204" pitchFamily="18" charset="0"/>
                            </a:rPr>
                          </m:ctrlPr>
                        </m:fPr>
                        <m:num>
                          <m:r>
                            <a:rPr lang="en-US" altLang="ja-JP" sz="1600" i="1">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𝑡</m:t>
                              </m:r>
                            </m:sub>
                          </m:sSub>
                        </m:num>
                        <m:den>
                          <m:r>
                            <a:rPr lang="en-US" altLang="ja-JP" sz="1600" i="1">
                              <a:latin typeface="Cambria Math" panose="02040503050406030204" pitchFamily="18" charset="0"/>
                            </a:rPr>
                            <m:t>𝜕</m:t>
                          </m:r>
                          <m:r>
                            <a:rPr lang="en-US" altLang="ja-JP" sz="1600" i="1">
                              <a:latin typeface="Cambria Math" panose="02040503050406030204" pitchFamily="18" charset="0"/>
                            </a:rPr>
                            <m:t>𝑡</m:t>
                          </m:r>
                        </m:den>
                      </m:f>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r>
                            <a:rPr lang="en-US" altLang="ja-JP" sz="1600" i="1">
                              <a:latin typeface="Cambria Math" panose="02040503050406030204" pitchFamily="18" charset="0"/>
                            </a:rPr>
                            <m:t>𝜕</m:t>
                          </m:r>
                          <m:r>
                            <a:rPr lang="en-US" altLang="ja-JP" sz="1600" i="1">
                              <a:latin typeface="Cambria Math" panose="02040503050406030204" pitchFamily="18" charset="0"/>
                            </a:rPr>
                            <m:t>𝑈</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𝑡</m:t>
                              </m:r>
                            </m:sub>
                          </m:sSub>
                        </m:num>
                        <m:den>
                          <m:r>
                            <a:rPr lang="en-US" altLang="ja-JP" sz="1600" i="1">
                              <a:latin typeface="Cambria Math" panose="02040503050406030204" pitchFamily="18" charset="0"/>
                            </a:rPr>
                            <m:t>𝜕</m:t>
                          </m:r>
                          <m:r>
                            <a:rPr lang="en-US" altLang="ja-JP" sz="1600" i="1">
                              <a:latin typeface="Cambria Math" panose="02040503050406030204" pitchFamily="18" charset="0"/>
                            </a:rPr>
                            <m:t>𝑥</m:t>
                          </m:r>
                        </m:den>
                      </m:f>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r>
                            <a:rPr lang="en-US" altLang="ja-JP" sz="1600">
                              <a:latin typeface="Cambria Math" panose="02040503050406030204" pitchFamily="18" charset="0"/>
                            </a:rPr>
                            <m:t>1</m:t>
                          </m:r>
                        </m:num>
                        <m:den>
                          <m:r>
                            <a:rPr lang="en-US" altLang="ja-JP" sz="1600">
                              <a:latin typeface="Cambria Math" panose="02040503050406030204" pitchFamily="18" charset="0"/>
                            </a:rPr>
                            <m:t>3.6×</m:t>
                          </m:r>
                          <m:sSup>
                            <m:sSupPr>
                              <m:ctrlPr>
                                <a:rPr lang="ja-JP" altLang="ja-JP" sz="1600" i="1">
                                  <a:latin typeface="Cambria Math" panose="02040503050406030204" pitchFamily="18" charset="0"/>
                                </a:rPr>
                              </m:ctrlPr>
                            </m:sSupPr>
                            <m:e>
                              <m:r>
                                <a:rPr lang="en-US" altLang="ja-JP" sz="1600">
                                  <a:latin typeface="Cambria Math" panose="02040503050406030204" pitchFamily="18" charset="0"/>
                                </a:rPr>
                                <m:t>10</m:t>
                              </m:r>
                            </m:e>
                            <m:sup>
                              <m:r>
                                <a:rPr lang="en-US" altLang="ja-JP" sz="1600">
                                  <a:latin typeface="Cambria Math" panose="02040503050406030204" pitchFamily="18" charset="0"/>
                                </a:rPr>
                                <m:t>6</m:t>
                              </m:r>
                            </m:sup>
                          </m:sSup>
                        </m:den>
                      </m:f>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𝑅</m:t>
                          </m:r>
                        </m:e>
                        <m:sub>
                          <m:r>
                            <a:rPr lang="en-US" altLang="ja-JP" sz="1600" i="1">
                              <a:latin typeface="Cambria Math" panose="02040503050406030204" pitchFamily="18" charset="0"/>
                            </a:rPr>
                            <m:t>𝑖</m:t>
                          </m:r>
                        </m:sub>
                      </m:sSub>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𝑤</m:t>
                              </m:r>
                            </m:e>
                            <m:sub>
                              <m:r>
                                <a:rPr lang="en-US" altLang="ja-JP" sz="1600" i="1">
                                  <a:latin typeface="Cambria Math" panose="02040503050406030204" pitchFamily="18" charset="0"/>
                                </a:rPr>
                                <m:t>𝑏</m:t>
                              </m:r>
                              <m:r>
                                <a:rPr lang="en-US" altLang="ja-JP" sz="1600" i="1">
                                  <a:latin typeface="Cambria Math" panose="02040503050406030204" pitchFamily="18" charset="0"/>
                                </a:rPr>
                                <m:t>𝜎</m:t>
                              </m:r>
                            </m:sub>
                          </m:sSub>
                        </m:num>
                        <m:den>
                          <m:r>
                            <a:rPr lang="en-US" altLang="ja-JP" sz="1600" i="1">
                              <a:latin typeface="Cambria Math" panose="02040503050406030204" pitchFamily="18" charset="0"/>
                            </a:rPr>
                            <m:t>𝑐𝑜𝑠</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𝜃</m:t>
                              </m:r>
                            </m:e>
                            <m:sub>
                              <m:r>
                                <a:rPr lang="en-US" altLang="ja-JP" sz="1600" i="1">
                                  <a:latin typeface="Cambria Math" panose="02040503050406030204" pitchFamily="18" charset="0"/>
                                </a:rPr>
                                <m:t>𝑏</m:t>
                              </m:r>
                            </m:sub>
                          </m:sSub>
                        </m:den>
                      </m:f>
                      <m:r>
                        <a:rPr lang="en-US" altLang="ja-JP" sz="1600">
                          <a:latin typeface="Cambria Math" panose="02040503050406030204" pitchFamily="18" charset="0"/>
                        </a:rPr>
                        <m:t>=0</m:t>
                      </m:r>
                      <m:r>
                        <a:rPr lang="ja-JP" altLang="en-US" sz="1600" i="1">
                          <a:latin typeface="Cambria Math" panose="02040503050406030204" pitchFamily="18" charset="0"/>
                        </a:rPr>
                        <m:t>　　　　　</m:t>
                      </m:r>
                      <m:r>
                        <a:rPr lang="en-US" altLang="ja-JP" sz="1600">
                          <a:latin typeface="Cambria Math" panose="02040503050406030204" pitchFamily="18" charset="0"/>
                        </a:rPr>
                        <m:t> </m:t>
                      </m:r>
                      <m:d>
                        <m:dPr>
                          <m:ctrlPr>
                            <a:rPr lang="ja-JP" altLang="ja-JP" sz="1600" i="1">
                              <a:latin typeface="Cambria Math" panose="02040503050406030204" pitchFamily="18" charset="0"/>
                            </a:rPr>
                          </m:ctrlPr>
                        </m:dPr>
                        <m:e>
                          <m:r>
                            <a:rPr lang="en-US" altLang="ja-JP" sz="1600">
                              <a:latin typeface="Cambria Math" panose="02040503050406030204" pitchFamily="18" charset="0"/>
                            </a:rPr>
                            <m:t>4</m:t>
                          </m:r>
                        </m:e>
                      </m:d>
                    </m:oMath>
                  </m:oMathPara>
                </a14:m>
                <a:endParaRPr lang="ja-JP" altLang="ja-JP" sz="1600" dirty="0"/>
              </a:p>
            </p:txBody>
          </p:sp>
        </mc:Choice>
        <mc:Fallback xmlns="">
          <p:sp>
            <p:nvSpPr>
              <p:cNvPr id="31" name="テキスト ボックス 30">
                <a:extLst>
                  <a:ext uri="{FF2B5EF4-FFF2-40B4-BE49-F238E27FC236}">
                    <a16:creationId xmlns:a16="http://schemas.microsoft.com/office/drawing/2014/main" id="{90A9BE9E-45FD-0F4F-C3F8-ACCCE43318CA}"/>
                  </a:ext>
                </a:extLst>
              </p:cNvPr>
              <p:cNvSpPr txBox="1">
                <a:spLocks noRot="1" noChangeAspect="1" noMove="1" noResize="1" noEditPoints="1" noAdjustHandles="1" noChangeArrowheads="1" noChangeShapeType="1" noTextEdit="1"/>
              </p:cNvSpPr>
              <p:nvPr/>
            </p:nvSpPr>
            <p:spPr>
              <a:xfrm>
                <a:off x="213348" y="3188455"/>
                <a:ext cx="5644852" cy="848309"/>
              </a:xfrm>
              <a:prstGeom prst="rect">
                <a:avLst/>
              </a:prstGeom>
              <a:blipFill>
                <a:blip r:embed="rId4"/>
                <a:stretch>
                  <a:fillRect l="-648" t="-2878"/>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306AF308-F699-0C08-6546-11E073A96ABA}"/>
                  </a:ext>
                </a:extLst>
              </p:cNvPr>
              <p:cNvSpPr txBox="1"/>
              <p:nvPr/>
            </p:nvSpPr>
            <p:spPr>
              <a:xfrm>
                <a:off x="0" y="4604009"/>
                <a:ext cx="5797550" cy="4154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𝑖</m:t>
                          </m:r>
                        </m:sub>
                      </m:sSub>
                      <m:r>
                        <a:rPr lang="en-US" altLang="ja-JP" sz="1800">
                          <a:latin typeface="Cambria Math" panose="02040503050406030204" pitchFamily="18" charset="0"/>
                        </a:rPr>
                        <m:t>=</m:t>
                      </m:r>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𝑠</m:t>
                          </m:r>
                        </m:sub>
                      </m:sSub>
                      <m:r>
                        <a:rPr lang="en-US" altLang="ja-JP" sz="1800">
                          <a:latin typeface="Cambria Math" panose="02040503050406030204" pitchFamily="18" charset="0"/>
                        </a:rPr>
                        <m:t> </m:t>
                      </m:r>
                      <m:d>
                        <m:dPr>
                          <m:ctrlPr>
                            <a:rPr lang="ja-JP" altLang="ja-JP" sz="1800" i="1">
                              <a:latin typeface="Cambria Math" panose="02040503050406030204" pitchFamily="18" charset="0"/>
                            </a:rPr>
                          </m:ctrlPr>
                        </m:dPr>
                        <m:e>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𝑎</m:t>
                              </m:r>
                            </m:sub>
                          </m:sSub>
                          <m:r>
                            <a:rPr lang="en-US" altLang="ja-JP" sz="1800">
                              <a:latin typeface="Cambria Math" panose="02040503050406030204" pitchFamily="18" charset="0"/>
                            </a:rPr>
                            <m:t>≥</m:t>
                          </m:r>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𝑠</m:t>
                              </m:r>
                            </m:sub>
                          </m:sSub>
                        </m:e>
                      </m:d>
                      <m:r>
                        <a:rPr lang="en-US" altLang="ja-JP" sz="1800">
                          <a:latin typeface="Cambria Math" panose="02040503050406030204" pitchFamily="18" charset="0"/>
                        </a:rPr>
                        <m:t>, </m:t>
                      </m:r>
                      <m:r>
                        <a:rPr lang="ja-JP" altLang="en-US" sz="1800" i="1">
                          <a:latin typeface="Cambria Math" panose="02040503050406030204" pitchFamily="18" charset="0"/>
                        </a:rPr>
                        <m:t>　　　　</m:t>
                      </m:r>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𝑖</m:t>
                          </m:r>
                        </m:sub>
                      </m:sSub>
                      <m:r>
                        <a:rPr lang="en-US" altLang="ja-JP" sz="1800">
                          <a:latin typeface="Cambria Math" panose="02040503050406030204" pitchFamily="18" charset="0"/>
                        </a:rPr>
                        <m:t>=</m:t>
                      </m:r>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𝑎</m:t>
                          </m:r>
                        </m:sub>
                      </m:sSub>
                      <m:r>
                        <a:rPr lang="en-US" altLang="ja-JP" sz="1800">
                          <a:latin typeface="Cambria Math" panose="02040503050406030204" pitchFamily="18" charset="0"/>
                        </a:rPr>
                        <m:t> </m:t>
                      </m:r>
                      <m:d>
                        <m:dPr>
                          <m:ctrlPr>
                            <a:rPr lang="ja-JP" altLang="ja-JP" sz="1800" i="1">
                              <a:latin typeface="Cambria Math" panose="02040503050406030204" pitchFamily="18" charset="0"/>
                            </a:rPr>
                          </m:ctrlPr>
                        </m:dPr>
                        <m:e>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𝑎</m:t>
                              </m:r>
                            </m:sub>
                          </m:sSub>
                          <m:r>
                            <a:rPr lang="en-US" altLang="ja-JP" sz="1800">
                              <a:latin typeface="Cambria Math" panose="02040503050406030204" pitchFamily="18" charset="0"/>
                            </a:rPr>
                            <m:t>&lt;</m:t>
                          </m:r>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𝑠</m:t>
                              </m:r>
                            </m:sub>
                          </m:sSub>
                        </m:e>
                      </m:d>
                      <m:r>
                        <a:rPr lang="en-US" altLang="ja-JP" sz="1800">
                          <a:latin typeface="Cambria Math" panose="02040503050406030204" pitchFamily="18" charset="0"/>
                        </a:rPr>
                        <m:t>  </m:t>
                      </m:r>
                    </m:oMath>
                  </m:oMathPara>
                </a14:m>
                <a:endParaRPr kumimoji="1" lang="ja-JP" altLang="en-US" sz="1800" dirty="0"/>
              </a:p>
            </p:txBody>
          </p:sp>
        </mc:Choice>
        <mc:Fallback xmlns="">
          <p:sp>
            <p:nvSpPr>
              <p:cNvPr id="37" name="テキスト ボックス 36">
                <a:extLst>
                  <a:ext uri="{FF2B5EF4-FFF2-40B4-BE49-F238E27FC236}">
                    <a16:creationId xmlns:a16="http://schemas.microsoft.com/office/drawing/2014/main" id="{306AF308-F699-0C08-6546-11E073A96ABA}"/>
                  </a:ext>
                </a:extLst>
              </p:cNvPr>
              <p:cNvSpPr txBox="1">
                <a:spLocks noRot="1" noChangeAspect="1" noMove="1" noResize="1" noEditPoints="1" noAdjustHandles="1" noChangeArrowheads="1" noChangeShapeType="1" noTextEdit="1"/>
              </p:cNvSpPr>
              <p:nvPr/>
            </p:nvSpPr>
            <p:spPr>
              <a:xfrm>
                <a:off x="0" y="4604009"/>
                <a:ext cx="5797550" cy="415498"/>
              </a:xfrm>
              <a:prstGeom prst="rect">
                <a:avLst/>
              </a:prstGeom>
              <a:blipFill>
                <a:blip r:embed="rId5"/>
                <a:stretch>
                  <a:fillRect b="-1471"/>
                </a:stretch>
              </a:blipFill>
            </p:spPr>
            <p:txBody>
              <a:bodyPr/>
              <a:lstStyle/>
              <a:p>
                <a:r>
                  <a:rPr lang="ja-JP" altLang="en-US">
                    <a:noFill/>
                  </a:rPr>
                  <a:t> </a:t>
                </a:r>
              </a:p>
            </p:txBody>
          </p:sp>
        </mc:Fallback>
      </mc:AlternateContent>
      <p:sp>
        <p:nvSpPr>
          <p:cNvPr id="38" name="正方形/長方形 37">
            <a:extLst>
              <a:ext uri="{FF2B5EF4-FFF2-40B4-BE49-F238E27FC236}">
                <a16:creationId xmlns:a16="http://schemas.microsoft.com/office/drawing/2014/main" id="{0F7360AD-AD48-F38E-6620-CA0545507E70}"/>
              </a:ext>
            </a:extLst>
          </p:cNvPr>
          <p:cNvSpPr/>
          <p:nvPr/>
        </p:nvSpPr>
        <p:spPr>
          <a:xfrm>
            <a:off x="1003935" y="5584190"/>
            <a:ext cx="1493520" cy="891540"/>
          </a:xfrm>
          <a:prstGeom prst="rect">
            <a:avLst/>
          </a:prstGeom>
          <a:solidFill>
            <a:srgbClr val="FDEAD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a:extLst>
              <a:ext uri="{FF2B5EF4-FFF2-40B4-BE49-F238E27FC236}">
                <a16:creationId xmlns:a16="http://schemas.microsoft.com/office/drawing/2014/main" id="{D1779FB1-E0FF-ED4B-0CF4-24F917E219A8}"/>
              </a:ext>
            </a:extLst>
          </p:cNvPr>
          <p:cNvSpPr/>
          <p:nvPr/>
        </p:nvSpPr>
        <p:spPr>
          <a:xfrm>
            <a:off x="1003935" y="6201410"/>
            <a:ext cx="1493520" cy="274320"/>
          </a:xfrm>
          <a:prstGeom prst="rect">
            <a:avLst/>
          </a:prstGeom>
          <a:solidFill>
            <a:srgbClr val="B9CD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1" name="直線コネクタ 40">
            <a:extLst>
              <a:ext uri="{FF2B5EF4-FFF2-40B4-BE49-F238E27FC236}">
                <a16:creationId xmlns:a16="http://schemas.microsoft.com/office/drawing/2014/main" id="{5D52D064-583C-1D79-3CFD-EA8D0E06EA6D}"/>
              </a:ext>
            </a:extLst>
          </p:cNvPr>
          <p:cNvCxnSpPr/>
          <p:nvPr/>
        </p:nvCxnSpPr>
        <p:spPr>
          <a:xfrm>
            <a:off x="988695" y="5759450"/>
            <a:ext cx="1501140" cy="0"/>
          </a:xfrm>
          <a:prstGeom prst="line">
            <a:avLst/>
          </a:prstGeom>
          <a:ln w="19050">
            <a:solidFill>
              <a:srgbClr val="FF330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2" name="テキスト ボックス 41">
                <a:extLst>
                  <a:ext uri="{FF2B5EF4-FFF2-40B4-BE49-F238E27FC236}">
                    <a16:creationId xmlns:a16="http://schemas.microsoft.com/office/drawing/2014/main" id="{D919B4B5-76B8-9360-7155-1C09FEA0BF9E}"/>
                  </a:ext>
                </a:extLst>
              </p:cNvPr>
              <p:cNvSpPr txBox="1"/>
              <p:nvPr/>
            </p:nvSpPr>
            <p:spPr>
              <a:xfrm>
                <a:off x="2413000" y="5540048"/>
                <a:ext cx="561975"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1400" i="1" smtClean="0">
                              <a:solidFill>
                                <a:srgbClr val="FF0000"/>
                              </a:solidFill>
                              <a:latin typeface="Cambria Math" panose="02040503050406030204" pitchFamily="18" charset="0"/>
                            </a:rPr>
                          </m:ctrlPr>
                        </m:sSubPr>
                        <m:e>
                          <m:r>
                            <a:rPr lang="en-US" altLang="ja-JP" sz="1400" b="0" i="1" smtClean="0">
                              <a:solidFill>
                                <a:srgbClr val="FF0000"/>
                              </a:solidFill>
                              <a:latin typeface="Cambria Math" panose="02040503050406030204" pitchFamily="18" charset="0"/>
                            </a:rPr>
                            <m:t>h</m:t>
                          </m:r>
                        </m:e>
                        <m:sub>
                          <m:r>
                            <a:rPr lang="en-US" altLang="ja-JP" sz="1400" b="0" i="1" smtClean="0">
                              <a:solidFill>
                                <a:srgbClr val="FF0000"/>
                              </a:solidFill>
                              <a:latin typeface="Cambria Math" panose="02040503050406030204" pitchFamily="18" charset="0"/>
                            </a:rPr>
                            <m:t>𝑚𝑎</m:t>
                          </m:r>
                        </m:sub>
                      </m:sSub>
                      <m:r>
                        <a:rPr lang="en-US" altLang="ja-JP" sz="1400" i="1" smtClean="0">
                          <a:solidFill>
                            <a:srgbClr val="FF0000"/>
                          </a:solidFill>
                          <a:latin typeface="Cambria Math" panose="02040503050406030204" pitchFamily="18" charset="0"/>
                        </a:rPr>
                        <m:t> </m:t>
                      </m:r>
                    </m:oMath>
                  </m:oMathPara>
                </a14:m>
                <a:endParaRPr lang="ja-JP" altLang="en-US" sz="1400" dirty="0"/>
              </a:p>
            </p:txBody>
          </p:sp>
        </mc:Choice>
        <mc:Fallback xmlns="">
          <p:sp>
            <p:nvSpPr>
              <p:cNvPr id="42" name="テキスト ボックス 41">
                <a:extLst>
                  <a:ext uri="{FF2B5EF4-FFF2-40B4-BE49-F238E27FC236}">
                    <a16:creationId xmlns:a16="http://schemas.microsoft.com/office/drawing/2014/main" id="{D919B4B5-76B8-9360-7155-1C09FEA0BF9E}"/>
                  </a:ext>
                </a:extLst>
              </p:cNvPr>
              <p:cNvSpPr txBox="1">
                <a:spLocks noRot="1" noChangeAspect="1" noMove="1" noResize="1" noEditPoints="1" noAdjustHandles="1" noChangeArrowheads="1" noChangeShapeType="1" noTextEdit="1"/>
              </p:cNvSpPr>
              <p:nvPr/>
            </p:nvSpPr>
            <p:spPr>
              <a:xfrm>
                <a:off x="2413000" y="5540048"/>
                <a:ext cx="561975" cy="307777"/>
              </a:xfrm>
              <a:prstGeom prst="rect">
                <a:avLst/>
              </a:prstGeom>
              <a:blipFill>
                <a:blip r:embed="rId6"/>
                <a:stretch>
                  <a:fillRect/>
                </a:stretch>
              </a:blipFill>
            </p:spPr>
            <p:txBody>
              <a:bodyPr/>
              <a:lstStyle/>
              <a:p>
                <a:r>
                  <a:rPr lang="ja-JP" altLang="en-US">
                    <a:noFill/>
                  </a:rPr>
                  <a:t> </a:t>
                </a:r>
              </a:p>
            </p:txBody>
          </p:sp>
        </mc:Fallback>
      </mc:AlternateContent>
      <p:grpSp>
        <p:nvGrpSpPr>
          <p:cNvPr id="43" name="グループ化 42">
            <a:extLst>
              <a:ext uri="{FF2B5EF4-FFF2-40B4-BE49-F238E27FC236}">
                <a16:creationId xmlns:a16="http://schemas.microsoft.com/office/drawing/2014/main" id="{361001E1-17FC-7064-C122-3324B62559AC}"/>
              </a:ext>
            </a:extLst>
          </p:cNvPr>
          <p:cNvGrpSpPr/>
          <p:nvPr/>
        </p:nvGrpSpPr>
        <p:grpSpPr>
          <a:xfrm>
            <a:off x="1155348" y="6072878"/>
            <a:ext cx="135049" cy="161314"/>
            <a:chOff x="11015878" y="2797398"/>
            <a:chExt cx="100075" cy="119537"/>
          </a:xfrm>
        </p:grpSpPr>
        <p:sp>
          <p:nvSpPr>
            <p:cNvPr id="44" name="二等辺三角形 43">
              <a:extLst>
                <a:ext uri="{FF2B5EF4-FFF2-40B4-BE49-F238E27FC236}">
                  <a16:creationId xmlns:a16="http://schemas.microsoft.com/office/drawing/2014/main" id="{D77C94CF-41EB-1D3B-FFBD-6DEA82A7D289}"/>
                </a:ext>
              </a:extLst>
            </p:cNvPr>
            <p:cNvSpPr/>
            <p:nvPr/>
          </p:nvSpPr>
          <p:spPr>
            <a:xfrm flipV="1">
              <a:off x="11015878" y="2797398"/>
              <a:ext cx="93726" cy="70014"/>
            </a:xfrm>
            <a:prstGeom prst="triangle">
              <a:avLst/>
            </a:prstGeom>
            <a:solidFill>
              <a:schemeClr val="bg1"/>
            </a:solidFill>
            <a:ln w="9525">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ja-JP" altLang="en-US"/>
            </a:p>
          </p:txBody>
        </p:sp>
        <p:cxnSp>
          <p:nvCxnSpPr>
            <p:cNvPr id="45" name="直線コネクタ 44">
              <a:extLst>
                <a:ext uri="{FF2B5EF4-FFF2-40B4-BE49-F238E27FC236}">
                  <a16:creationId xmlns:a16="http://schemas.microsoft.com/office/drawing/2014/main" id="{3C72AF24-173C-3008-B0A9-C20C3B2566D1}"/>
                </a:ext>
              </a:extLst>
            </p:cNvPr>
            <p:cNvCxnSpPr/>
            <p:nvPr/>
          </p:nvCxnSpPr>
          <p:spPr>
            <a:xfrm>
              <a:off x="11022227" y="2891824"/>
              <a:ext cx="937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8712D6AB-2C39-E14A-C37C-7C657D01C901}"/>
                </a:ext>
              </a:extLst>
            </p:cNvPr>
            <p:cNvCxnSpPr>
              <a:cxnSpLocks/>
            </p:cNvCxnSpPr>
            <p:nvPr/>
          </p:nvCxnSpPr>
          <p:spPr>
            <a:xfrm>
              <a:off x="11036845" y="2916935"/>
              <a:ext cx="7275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47" name="直線矢印コネクタ 46">
            <a:extLst>
              <a:ext uri="{FF2B5EF4-FFF2-40B4-BE49-F238E27FC236}">
                <a16:creationId xmlns:a16="http://schemas.microsoft.com/office/drawing/2014/main" id="{3316626E-3931-03FD-AC44-15DF92572E43}"/>
              </a:ext>
            </a:extLst>
          </p:cNvPr>
          <p:cNvCxnSpPr>
            <a:cxnSpLocks/>
          </p:cNvCxnSpPr>
          <p:nvPr/>
        </p:nvCxnSpPr>
        <p:spPr>
          <a:xfrm>
            <a:off x="1727835" y="5675630"/>
            <a:ext cx="0" cy="396240"/>
          </a:xfrm>
          <a:prstGeom prst="straightConnector1">
            <a:avLst/>
          </a:prstGeom>
          <a:ln w="1905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テキスト ボックス 47">
                <a:extLst>
                  <a:ext uri="{FF2B5EF4-FFF2-40B4-BE49-F238E27FC236}">
                    <a16:creationId xmlns:a16="http://schemas.microsoft.com/office/drawing/2014/main" id="{FEA5E0D4-8025-D166-80D4-857B52FB1F4B}"/>
                  </a:ext>
                </a:extLst>
              </p:cNvPr>
              <p:cNvSpPr txBox="1"/>
              <p:nvPr/>
            </p:nvSpPr>
            <p:spPr>
              <a:xfrm>
                <a:off x="1739265" y="5808980"/>
                <a:ext cx="507382" cy="33855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a:solidFill>
                                <a:srgbClr val="00B050"/>
                              </a:solidFill>
                              <a:latin typeface="Cambria Math" panose="02040503050406030204" pitchFamily="18" charset="0"/>
                            </a:rPr>
                          </m:ctrlPr>
                        </m:sSubPr>
                        <m:e>
                          <m:r>
                            <a:rPr lang="en-US" altLang="ja-JP" sz="1600" b="0" i="1">
                              <a:solidFill>
                                <a:srgbClr val="00B050"/>
                              </a:solidFill>
                              <a:latin typeface="Cambria Math" panose="02040503050406030204" pitchFamily="18" charset="0"/>
                            </a:rPr>
                            <m:t>𝑅</m:t>
                          </m:r>
                        </m:e>
                        <m:sub>
                          <m:r>
                            <a:rPr lang="en-US" altLang="ja-JP" sz="1600" b="0" i="1">
                              <a:solidFill>
                                <a:srgbClr val="00B050"/>
                              </a:solidFill>
                              <a:latin typeface="Cambria Math" panose="02040503050406030204" pitchFamily="18" charset="0"/>
                            </a:rPr>
                            <m:t>𝑠</m:t>
                          </m:r>
                        </m:sub>
                      </m:sSub>
                      <m:r>
                        <a:rPr lang="en-US" altLang="ja-JP" sz="1600" b="0" i="1">
                          <a:solidFill>
                            <a:srgbClr val="00B050"/>
                          </a:solidFill>
                          <a:latin typeface="Cambria Math" panose="02040503050406030204" pitchFamily="18" charset="0"/>
                        </a:rPr>
                        <m:t> </m:t>
                      </m:r>
                    </m:oMath>
                  </m:oMathPara>
                </a14:m>
                <a:endParaRPr kumimoji="1" lang="ja-JP" altLang="en-US" sz="1600" dirty="0">
                  <a:solidFill>
                    <a:srgbClr val="00B050"/>
                  </a:solidFill>
                </a:endParaRPr>
              </a:p>
            </p:txBody>
          </p:sp>
        </mc:Choice>
        <mc:Fallback xmlns="">
          <p:sp>
            <p:nvSpPr>
              <p:cNvPr id="48" name="テキスト ボックス 47">
                <a:extLst>
                  <a:ext uri="{FF2B5EF4-FFF2-40B4-BE49-F238E27FC236}">
                    <a16:creationId xmlns:a16="http://schemas.microsoft.com/office/drawing/2014/main" id="{FEA5E0D4-8025-D166-80D4-857B52FB1F4B}"/>
                  </a:ext>
                </a:extLst>
              </p:cNvPr>
              <p:cNvSpPr txBox="1">
                <a:spLocks noRot="1" noChangeAspect="1" noMove="1" noResize="1" noEditPoints="1" noAdjustHandles="1" noChangeArrowheads="1" noChangeShapeType="1" noTextEdit="1"/>
              </p:cNvSpPr>
              <p:nvPr/>
            </p:nvSpPr>
            <p:spPr>
              <a:xfrm>
                <a:off x="1739265" y="5808980"/>
                <a:ext cx="507382" cy="338554"/>
              </a:xfrm>
              <a:prstGeom prst="rect">
                <a:avLst/>
              </a:prstGeom>
              <a:blipFill>
                <a:blip r:embed="rId7"/>
                <a:stretch>
                  <a:fillRect/>
                </a:stretch>
              </a:blipFill>
            </p:spPr>
            <p:txBody>
              <a:bodyPr/>
              <a:lstStyle/>
              <a:p>
                <a:r>
                  <a:rPr lang="ja-JP" altLang="en-US">
                    <a:noFill/>
                  </a:rPr>
                  <a:t> </a:t>
                </a:r>
              </a:p>
            </p:txBody>
          </p:sp>
        </mc:Fallback>
      </mc:AlternateContent>
      <p:sp>
        <p:nvSpPr>
          <p:cNvPr id="49" name="矢印: 右 48">
            <a:extLst>
              <a:ext uri="{FF2B5EF4-FFF2-40B4-BE49-F238E27FC236}">
                <a16:creationId xmlns:a16="http://schemas.microsoft.com/office/drawing/2014/main" id="{149D00FD-A1EA-AA39-DB4F-BDF728B5E694}"/>
              </a:ext>
            </a:extLst>
          </p:cNvPr>
          <p:cNvSpPr/>
          <p:nvPr/>
        </p:nvSpPr>
        <p:spPr>
          <a:xfrm>
            <a:off x="2992392" y="5852601"/>
            <a:ext cx="220980" cy="518160"/>
          </a:xfrm>
          <a:prstGeom prst="rightArrow">
            <a:avLst/>
          </a:prstGeom>
          <a:solidFill>
            <a:schemeClr val="bg1">
              <a:lumMod val="65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a:extLst>
              <a:ext uri="{FF2B5EF4-FFF2-40B4-BE49-F238E27FC236}">
                <a16:creationId xmlns:a16="http://schemas.microsoft.com/office/drawing/2014/main" id="{C8DEDC73-778D-9AFE-387D-F2410E6EC3C5}"/>
              </a:ext>
            </a:extLst>
          </p:cNvPr>
          <p:cNvSpPr/>
          <p:nvPr/>
        </p:nvSpPr>
        <p:spPr>
          <a:xfrm>
            <a:off x="3634986" y="5601581"/>
            <a:ext cx="1493520" cy="891540"/>
          </a:xfrm>
          <a:prstGeom prst="rect">
            <a:avLst/>
          </a:prstGeom>
          <a:solidFill>
            <a:srgbClr val="FDEAD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a:extLst>
              <a:ext uri="{FF2B5EF4-FFF2-40B4-BE49-F238E27FC236}">
                <a16:creationId xmlns:a16="http://schemas.microsoft.com/office/drawing/2014/main" id="{FFF0DD9E-4618-FCF5-FB51-ABEBE82E4BA4}"/>
              </a:ext>
            </a:extLst>
          </p:cNvPr>
          <p:cNvSpPr/>
          <p:nvPr/>
        </p:nvSpPr>
        <p:spPr>
          <a:xfrm>
            <a:off x="3634986" y="5746361"/>
            <a:ext cx="1493520" cy="746760"/>
          </a:xfrm>
          <a:prstGeom prst="rect">
            <a:avLst/>
          </a:prstGeom>
          <a:solidFill>
            <a:srgbClr val="B9CDE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2" name="直線コネクタ 51">
            <a:extLst>
              <a:ext uri="{FF2B5EF4-FFF2-40B4-BE49-F238E27FC236}">
                <a16:creationId xmlns:a16="http://schemas.microsoft.com/office/drawing/2014/main" id="{215A872F-45E0-1F92-023A-9A577601FB17}"/>
              </a:ext>
            </a:extLst>
          </p:cNvPr>
          <p:cNvCxnSpPr/>
          <p:nvPr/>
        </p:nvCxnSpPr>
        <p:spPr>
          <a:xfrm>
            <a:off x="3619746" y="5776841"/>
            <a:ext cx="1501140" cy="0"/>
          </a:xfrm>
          <a:prstGeom prst="line">
            <a:avLst/>
          </a:prstGeom>
          <a:ln w="15875">
            <a:solidFill>
              <a:srgbClr val="FF3300"/>
            </a:solidFill>
            <a:prstDash val="dash"/>
          </a:ln>
        </p:spPr>
        <p:style>
          <a:lnRef idx="1">
            <a:schemeClr val="accent1"/>
          </a:lnRef>
          <a:fillRef idx="0">
            <a:schemeClr val="accent1"/>
          </a:fillRef>
          <a:effectRef idx="0">
            <a:schemeClr val="accent1"/>
          </a:effectRef>
          <a:fontRef idx="minor">
            <a:schemeClr val="tx1"/>
          </a:fontRef>
        </p:style>
      </p:cxnSp>
      <p:grpSp>
        <p:nvGrpSpPr>
          <p:cNvPr id="53" name="グループ化 52">
            <a:extLst>
              <a:ext uri="{FF2B5EF4-FFF2-40B4-BE49-F238E27FC236}">
                <a16:creationId xmlns:a16="http://schemas.microsoft.com/office/drawing/2014/main" id="{B081EC18-E2F8-FB4E-C941-E8BA15D735E6}"/>
              </a:ext>
            </a:extLst>
          </p:cNvPr>
          <p:cNvGrpSpPr/>
          <p:nvPr/>
        </p:nvGrpSpPr>
        <p:grpSpPr>
          <a:xfrm>
            <a:off x="3786399" y="5640689"/>
            <a:ext cx="135049" cy="161314"/>
            <a:chOff x="11015878" y="2797398"/>
            <a:chExt cx="100075" cy="119537"/>
          </a:xfrm>
        </p:grpSpPr>
        <p:sp>
          <p:nvSpPr>
            <p:cNvPr id="54" name="二等辺三角形 53">
              <a:extLst>
                <a:ext uri="{FF2B5EF4-FFF2-40B4-BE49-F238E27FC236}">
                  <a16:creationId xmlns:a16="http://schemas.microsoft.com/office/drawing/2014/main" id="{461883AC-F240-4F64-648C-C68D61519BB2}"/>
                </a:ext>
              </a:extLst>
            </p:cNvPr>
            <p:cNvSpPr/>
            <p:nvPr/>
          </p:nvSpPr>
          <p:spPr>
            <a:xfrm flipV="1">
              <a:off x="11015878" y="2797398"/>
              <a:ext cx="93726" cy="70014"/>
            </a:xfrm>
            <a:prstGeom prst="triangle">
              <a:avLst/>
            </a:prstGeom>
            <a:solidFill>
              <a:schemeClr val="bg1"/>
            </a:solidFill>
            <a:ln w="9525">
              <a:solidFill>
                <a:schemeClr val="tx1"/>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ja-JP" altLang="en-US"/>
            </a:p>
          </p:txBody>
        </p:sp>
        <p:cxnSp>
          <p:nvCxnSpPr>
            <p:cNvPr id="55" name="直線コネクタ 54">
              <a:extLst>
                <a:ext uri="{FF2B5EF4-FFF2-40B4-BE49-F238E27FC236}">
                  <a16:creationId xmlns:a16="http://schemas.microsoft.com/office/drawing/2014/main" id="{72D7107A-8BD8-B6E7-5926-F4EE1DE1A42B}"/>
                </a:ext>
              </a:extLst>
            </p:cNvPr>
            <p:cNvCxnSpPr/>
            <p:nvPr/>
          </p:nvCxnSpPr>
          <p:spPr>
            <a:xfrm>
              <a:off x="11022227" y="2891824"/>
              <a:ext cx="9372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69420923-A0EF-0138-087E-91E51C1EC7BB}"/>
                </a:ext>
              </a:extLst>
            </p:cNvPr>
            <p:cNvCxnSpPr>
              <a:cxnSpLocks/>
            </p:cNvCxnSpPr>
            <p:nvPr/>
          </p:nvCxnSpPr>
          <p:spPr>
            <a:xfrm>
              <a:off x="11036845" y="2916935"/>
              <a:ext cx="7275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直線矢印コネクタ 56">
            <a:extLst>
              <a:ext uri="{FF2B5EF4-FFF2-40B4-BE49-F238E27FC236}">
                <a16:creationId xmlns:a16="http://schemas.microsoft.com/office/drawing/2014/main" id="{85AE9726-A1D5-826B-DC72-3B0DBD84DCAE}"/>
              </a:ext>
            </a:extLst>
          </p:cNvPr>
          <p:cNvCxnSpPr>
            <a:cxnSpLocks/>
          </p:cNvCxnSpPr>
          <p:nvPr/>
        </p:nvCxnSpPr>
        <p:spPr>
          <a:xfrm>
            <a:off x="4358886" y="5693021"/>
            <a:ext cx="0" cy="417830"/>
          </a:xfrm>
          <a:prstGeom prst="straightConnector1">
            <a:avLst/>
          </a:prstGeom>
          <a:ln w="19050">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9" name="テキスト ボックス 58">
            <a:extLst>
              <a:ext uri="{FF2B5EF4-FFF2-40B4-BE49-F238E27FC236}">
                <a16:creationId xmlns:a16="http://schemas.microsoft.com/office/drawing/2014/main" id="{B898F21B-5F94-6596-6377-B2E8B7FC9E4C}"/>
              </a:ext>
            </a:extLst>
          </p:cNvPr>
          <p:cNvSpPr txBox="1"/>
          <p:nvPr/>
        </p:nvSpPr>
        <p:spPr>
          <a:xfrm>
            <a:off x="1962941" y="5198187"/>
            <a:ext cx="723275" cy="307777"/>
          </a:xfrm>
          <a:prstGeom prst="rect">
            <a:avLst/>
          </a:prstGeom>
          <a:noFill/>
        </p:spPr>
        <p:txBody>
          <a:bodyPr wrap="none" rtlCol="0">
            <a:spAutoFit/>
          </a:bodyPr>
          <a:lstStyle/>
          <a:p>
            <a:r>
              <a:rPr lang="ja-JP" altLang="en-US" sz="1400" dirty="0"/>
              <a:t>表面流</a:t>
            </a:r>
            <a:endParaRPr kumimoji="1" lang="ja-JP" altLang="en-US" sz="1400" dirty="0"/>
          </a:p>
        </p:txBody>
      </p:sp>
      <p:cxnSp>
        <p:nvCxnSpPr>
          <p:cNvPr id="60" name="直線矢印コネクタ 59">
            <a:extLst>
              <a:ext uri="{FF2B5EF4-FFF2-40B4-BE49-F238E27FC236}">
                <a16:creationId xmlns:a16="http://schemas.microsoft.com/office/drawing/2014/main" id="{6F972D6D-12B8-503C-3E40-185308C6E899}"/>
              </a:ext>
            </a:extLst>
          </p:cNvPr>
          <p:cNvCxnSpPr>
            <a:cxnSpLocks/>
          </p:cNvCxnSpPr>
          <p:nvPr/>
        </p:nvCxnSpPr>
        <p:spPr>
          <a:xfrm>
            <a:off x="1739265" y="5262880"/>
            <a:ext cx="0" cy="31750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1" name="テキスト ボックス 60">
                <a:extLst>
                  <a:ext uri="{FF2B5EF4-FFF2-40B4-BE49-F238E27FC236}">
                    <a16:creationId xmlns:a16="http://schemas.microsoft.com/office/drawing/2014/main" id="{010F8343-DC10-1129-7394-15097DC06441}"/>
                  </a:ext>
                </a:extLst>
              </p:cNvPr>
              <p:cNvSpPr txBox="1"/>
              <p:nvPr/>
            </p:nvSpPr>
            <p:spPr>
              <a:xfrm>
                <a:off x="1614716" y="5033984"/>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𝑎</m:t>
                          </m:r>
                        </m:sub>
                      </m:sSub>
                    </m:oMath>
                  </m:oMathPara>
                </a14:m>
                <a:endParaRPr lang="en-US" altLang="ja-JP" sz="1600" dirty="0">
                  <a:solidFill>
                    <a:srgbClr val="FF3300"/>
                  </a:solidFill>
                </a:endParaRPr>
              </a:p>
            </p:txBody>
          </p:sp>
        </mc:Choice>
        <mc:Fallback xmlns="">
          <p:sp>
            <p:nvSpPr>
              <p:cNvPr id="61" name="テキスト ボックス 60">
                <a:extLst>
                  <a:ext uri="{FF2B5EF4-FFF2-40B4-BE49-F238E27FC236}">
                    <a16:creationId xmlns:a16="http://schemas.microsoft.com/office/drawing/2014/main" id="{010F8343-DC10-1129-7394-15097DC06441}"/>
                  </a:ext>
                </a:extLst>
              </p:cNvPr>
              <p:cNvSpPr txBox="1">
                <a:spLocks noRot="1" noChangeAspect="1" noMove="1" noResize="1" noEditPoints="1" noAdjustHandles="1" noChangeArrowheads="1" noChangeShapeType="1" noTextEdit="1"/>
              </p:cNvSpPr>
              <p:nvPr/>
            </p:nvSpPr>
            <p:spPr>
              <a:xfrm>
                <a:off x="1614716" y="5033984"/>
                <a:ext cx="256394" cy="246221"/>
              </a:xfrm>
              <a:prstGeom prst="rect">
                <a:avLst/>
              </a:prstGeom>
              <a:blipFill>
                <a:blip r:embed="rId8"/>
                <a:stretch>
                  <a:fillRect l="-23810" r="-2381" b="-12500"/>
                </a:stretch>
              </a:blipFill>
            </p:spPr>
            <p:txBody>
              <a:bodyPr/>
              <a:lstStyle/>
              <a:p>
                <a:r>
                  <a:rPr lang="ja-JP" altLang="en-US">
                    <a:noFill/>
                  </a:rPr>
                  <a:t> </a:t>
                </a:r>
              </a:p>
            </p:txBody>
          </p:sp>
        </mc:Fallback>
      </mc:AlternateContent>
      <p:cxnSp>
        <p:nvCxnSpPr>
          <p:cNvPr id="62" name="直線矢印コネクタ 61">
            <a:extLst>
              <a:ext uri="{FF2B5EF4-FFF2-40B4-BE49-F238E27FC236}">
                <a16:creationId xmlns:a16="http://schemas.microsoft.com/office/drawing/2014/main" id="{173EBF67-1095-56DA-55E3-F2219B6DEA39}"/>
              </a:ext>
            </a:extLst>
          </p:cNvPr>
          <p:cNvCxnSpPr>
            <a:cxnSpLocks/>
          </p:cNvCxnSpPr>
          <p:nvPr/>
        </p:nvCxnSpPr>
        <p:spPr>
          <a:xfrm>
            <a:off x="4357616" y="5279001"/>
            <a:ext cx="0" cy="31750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3" name="テキスト ボックス 62">
                <a:extLst>
                  <a:ext uri="{FF2B5EF4-FFF2-40B4-BE49-F238E27FC236}">
                    <a16:creationId xmlns:a16="http://schemas.microsoft.com/office/drawing/2014/main" id="{D93126BD-4D84-9395-80AE-203DB6099F1C}"/>
                  </a:ext>
                </a:extLst>
              </p:cNvPr>
              <p:cNvSpPr txBox="1"/>
              <p:nvPr/>
            </p:nvSpPr>
            <p:spPr>
              <a:xfrm>
                <a:off x="4230527" y="5052645"/>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𝑎</m:t>
                          </m:r>
                        </m:sub>
                      </m:sSub>
                    </m:oMath>
                  </m:oMathPara>
                </a14:m>
                <a:endParaRPr lang="en-US" altLang="ja-JP" sz="1600" dirty="0">
                  <a:solidFill>
                    <a:srgbClr val="FF3300"/>
                  </a:solidFill>
                </a:endParaRPr>
              </a:p>
            </p:txBody>
          </p:sp>
        </mc:Choice>
        <mc:Fallback xmlns="">
          <p:sp>
            <p:nvSpPr>
              <p:cNvPr id="63" name="テキスト ボックス 62">
                <a:extLst>
                  <a:ext uri="{FF2B5EF4-FFF2-40B4-BE49-F238E27FC236}">
                    <a16:creationId xmlns:a16="http://schemas.microsoft.com/office/drawing/2014/main" id="{D93126BD-4D84-9395-80AE-203DB6099F1C}"/>
                  </a:ext>
                </a:extLst>
              </p:cNvPr>
              <p:cNvSpPr txBox="1">
                <a:spLocks noRot="1" noChangeAspect="1" noMove="1" noResize="1" noEditPoints="1" noAdjustHandles="1" noChangeArrowheads="1" noChangeShapeType="1" noTextEdit="1"/>
              </p:cNvSpPr>
              <p:nvPr/>
            </p:nvSpPr>
            <p:spPr>
              <a:xfrm>
                <a:off x="4230527" y="5052645"/>
                <a:ext cx="256394" cy="246221"/>
              </a:xfrm>
              <a:prstGeom prst="rect">
                <a:avLst/>
              </a:prstGeom>
              <a:blipFill>
                <a:blip r:embed="rId9"/>
                <a:stretch>
                  <a:fillRect l="-23810" r="-2381" b="-125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64" name="テキスト ボックス 63">
                <a:extLst>
                  <a:ext uri="{FF2B5EF4-FFF2-40B4-BE49-F238E27FC236}">
                    <a16:creationId xmlns:a16="http://schemas.microsoft.com/office/drawing/2014/main" id="{17C7FDC2-4D87-55C8-647E-3058BB220ED8}"/>
                  </a:ext>
                </a:extLst>
              </p:cNvPr>
              <p:cNvSpPr txBox="1"/>
              <p:nvPr/>
            </p:nvSpPr>
            <p:spPr>
              <a:xfrm>
                <a:off x="4405787" y="5845125"/>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𝑖</m:t>
                          </m:r>
                        </m:sub>
                      </m:sSub>
                    </m:oMath>
                  </m:oMathPara>
                </a14:m>
                <a:endParaRPr lang="en-US" altLang="ja-JP" sz="1600" dirty="0">
                  <a:solidFill>
                    <a:srgbClr val="FF3300"/>
                  </a:solidFill>
                </a:endParaRPr>
              </a:p>
            </p:txBody>
          </p:sp>
        </mc:Choice>
        <mc:Fallback xmlns="">
          <p:sp>
            <p:nvSpPr>
              <p:cNvPr id="64" name="テキスト ボックス 63">
                <a:extLst>
                  <a:ext uri="{FF2B5EF4-FFF2-40B4-BE49-F238E27FC236}">
                    <a16:creationId xmlns:a16="http://schemas.microsoft.com/office/drawing/2014/main" id="{17C7FDC2-4D87-55C8-647E-3058BB220ED8}"/>
                  </a:ext>
                </a:extLst>
              </p:cNvPr>
              <p:cNvSpPr txBox="1">
                <a:spLocks noRot="1" noChangeAspect="1" noMove="1" noResize="1" noEditPoints="1" noAdjustHandles="1" noChangeArrowheads="1" noChangeShapeType="1" noTextEdit="1"/>
              </p:cNvSpPr>
              <p:nvPr/>
            </p:nvSpPr>
            <p:spPr>
              <a:xfrm>
                <a:off x="4405787" y="5845125"/>
                <a:ext cx="256394" cy="246221"/>
              </a:xfrm>
              <a:prstGeom prst="rect">
                <a:avLst/>
              </a:prstGeom>
              <a:blipFill>
                <a:blip r:embed="rId10"/>
                <a:stretch>
                  <a:fillRect l="-16667" r="-2381" b="-20000"/>
                </a:stretch>
              </a:blipFill>
            </p:spPr>
            <p:txBody>
              <a:bodyPr/>
              <a:lstStyle/>
              <a:p>
                <a:r>
                  <a:rPr lang="ja-JP" altLang="en-US">
                    <a:noFill/>
                  </a:rPr>
                  <a:t> </a:t>
                </a:r>
              </a:p>
            </p:txBody>
          </p:sp>
        </mc:Fallback>
      </mc:AlternateContent>
      <p:sp>
        <p:nvSpPr>
          <p:cNvPr id="67" name="テキスト ボックス 66">
            <a:extLst>
              <a:ext uri="{FF2B5EF4-FFF2-40B4-BE49-F238E27FC236}">
                <a16:creationId xmlns:a16="http://schemas.microsoft.com/office/drawing/2014/main" id="{2CD9ED93-80E1-C7D6-0021-A2B96FE5EF01}"/>
              </a:ext>
            </a:extLst>
          </p:cNvPr>
          <p:cNvSpPr txBox="1"/>
          <p:nvPr/>
        </p:nvSpPr>
        <p:spPr>
          <a:xfrm>
            <a:off x="2912448" y="5037106"/>
            <a:ext cx="1393508" cy="308763"/>
          </a:xfrm>
          <a:prstGeom prst="rect">
            <a:avLst/>
          </a:prstGeom>
          <a:noFill/>
          <a:ln>
            <a:noFill/>
          </a:ln>
        </p:spPr>
        <p:txBody>
          <a:bodyPr wrap="square" rtlCol="0">
            <a:spAutoFit/>
          </a:bodyPr>
          <a:lstStyle/>
          <a:p>
            <a:pPr algn="ctr"/>
            <a:r>
              <a:rPr kumimoji="1" lang="ja-JP" altLang="en-US" sz="1600" dirty="0"/>
              <a:t>降雨が継続</a:t>
            </a:r>
          </a:p>
        </p:txBody>
      </p:sp>
      <p:sp>
        <p:nvSpPr>
          <p:cNvPr id="68" name="テキスト ボックス 67">
            <a:extLst>
              <a:ext uri="{FF2B5EF4-FFF2-40B4-BE49-F238E27FC236}">
                <a16:creationId xmlns:a16="http://schemas.microsoft.com/office/drawing/2014/main" id="{0AD77A62-F1A7-DEE6-ABFD-8D6B608EE3A7}"/>
              </a:ext>
            </a:extLst>
          </p:cNvPr>
          <p:cNvSpPr txBox="1"/>
          <p:nvPr/>
        </p:nvSpPr>
        <p:spPr>
          <a:xfrm>
            <a:off x="339889" y="5014898"/>
            <a:ext cx="1258863" cy="338554"/>
          </a:xfrm>
          <a:prstGeom prst="rect">
            <a:avLst/>
          </a:prstGeom>
          <a:noFill/>
          <a:ln>
            <a:noFill/>
          </a:ln>
        </p:spPr>
        <p:txBody>
          <a:bodyPr wrap="square" rtlCol="0">
            <a:spAutoFit/>
          </a:bodyPr>
          <a:lstStyle/>
          <a:p>
            <a:pPr algn="ctr"/>
            <a:r>
              <a:rPr kumimoji="1" lang="ja-JP" altLang="en-US" sz="1600" dirty="0"/>
              <a:t>①降雨初期</a:t>
            </a:r>
          </a:p>
        </p:txBody>
      </p:sp>
      <mc:AlternateContent xmlns:mc="http://schemas.openxmlformats.org/markup-compatibility/2006" xmlns:a14="http://schemas.microsoft.com/office/drawing/2010/main">
        <mc:Choice Requires="a14">
          <p:sp>
            <p:nvSpPr>
              <p:cNvPr id="69" name="テキスト ボックス 68">
                <a:extLst>
                  <a:ext uri="{FF2B5EF4-FFF2-40B4-BE49-F238E27FC236}">
                    <a16:creationId xmlns:a16="http://schemas.microsoft.com/office/drawing/2014/main" id="{568A1C47-7A74-37BA-BDC9-F7A67FB18C35}"/>
                  </a:ext>
                </a:extLst>
              </p:cNvPr>
              <p:cNvSpPr txBox="1"/>
              <p:nvPr/>
            </p:nvSpPr>
            <p:spPr>
              <a:xfrm>
                <a:off x="1404815" y="6533291"/>
                <a:ext cx="849652" cy="246221"/>
              </a:xfrm>
              <a:prstGeom prst="rect">
                <a:avLst/>
              </a:prstGeom>
              <a:noFill/>
              <a:ln>
                <a:no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en-US" altLang="ja-JP" sz="1600" i="1" smtClean="0">
                              <a:latin typeface="Cambria Math" panose="02040503050406030204" pitchFamily="18" charset="0"/>
                            </a:rPr>
                          </m:ctrlPr>
                        </m:sSubPr>
                        <m:e>
                          <m:sSub>
                            <m:sSubPr>
                              <m:ctrlPr>
                                <a:rPr lang="en-US" altLang="ja-JP" sz="1600" i="1" smtClean="0">
                                  <a:latin typeface="Cambria Math" panose="02040503050406030204" pitchFamily="18" charset="0"/>
                                </a:rPr>
                              </m:ctrlPr>
                            </m:sSubPr>
                            <m:e>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𝑡</m:t>
                              </m:r>
                            </m:sub>
                          </m:sSub>
                          <m:r>
                            <a:rPr lang="en-US" altLang="ja-JP" sz="1600" b="0" i="1" smtClean="0">
                              <a:latin typeface="Cambria Math" panose="02040503050406030204" pitchFamily="18" charset="0"/>
                              <a:ea typeface="Cambria Math" panose="02040503050406030204" pitchFamily="18" charset="0"/>
                            </a:rPr>
                            <m:t>&lt;</m:t>
                          </m:r>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𝑚𝑎</m:t>
                          </m:r>
                        </m:sub>
                      </m:sSub>
                      <m:r>
                        <a:rPr lang="en-US" altLang="ja-JP" sz="1600" i="1" smtClean="0">
                          <a:latin typeface="Cambria Math" panose="02040503050406030204" pitchFamily="18" charset="0"/>
                        </a:rPr>
                        <m:t>  </m:t>
                      </m:r>
                    </m:oMath>
                  </m:oMathPara>
                </a14:m>
                <a:endParaRPr lang="en-US" altLang="ja-JP" sz="1600" b="0" i="1" dirty="0">
                  <a:latin typeface="Cambria Math" panose="02040503050406030204" pitchFamily="18" charset="0"/>
                  <a:ea typeface="Cambria Math" panose="02040503050406030204" pitchFamily="18" charset="0"/>
                </a:endParaRPr>
              </a:p>
            </p:txBody>
          </p:sp>
        </mc:Choice>
        <mc:Fallback xmlns="">
          <p:sp>
            <p:nvSpPr>
              <p:cNvPr id="69" name="テキスト ボックス 68">
                <a:extLst>
                  <a:ext uri="{FF2B5EF4-FFF2-40B4-BE49-F238E27FC236}">
                    <a16:creationId xmlns:a16="http://schemas.microsoft.com/office/drawing/2014/main" id="{568A1C47-7A74-37BA-BDC9-F7A67FB18C35}"/>
                  </a:ext>
                </a:extLst>
              </p:cNvPr>
              <p:cNvSpPr txBox="1">
                <a:spLocks noRot="1" noChangeAspect="1" noMove="1" noResize="1" noEditPoints="1" noAdjustHandles="1" noChangeArrowheads="1" noChangeShapeType="1" noTextEdit="1"/>
              </p:cNvSpPr>
              <p:nvPr/>
            </p:nvSpPr>
            <p:spPr>
              <a:xfrm>
                <a:off x="1404815" y="6533291"/>
                <a:ext cx="849652" cy="246221"/>
              </a:xfrm>
              <a:prstGeom prst="rect">
                <a:avLst/>
              </a:prstGeom>
              <a:blipFill>
                <a:blip r:embed="rId11"/>
                <a:stretch>
                  <a:fillRect l="-8571" r="-5714" b="-17500"/>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0" name="テキスト ボックス 69">
                <a:extLst>
                  <a:ext uri="{FF2B5EF4-FFF2-40B4-BE49-F238E27FC236}">
                    <a16:creationId xmlns:a16="http://schemas.microsoft.com/office/drawing/2014/main" id="{B8576109-B474-1D35-FB75-9CD3ED20C8C6}"/>
                  </a:ext>
                </a:extLst>
              </p:cNvPr>
              <p:cNvSpPr txBox="1"/>
              <p:nvPr/>
            </p:nvSpPr>
            <p:spPr>
              <a:xfrm>
                <a:off x="5066911" y="5565059"/>
                <a:ext cx="561975"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altLang="ja-JP" sz="1400" i="1" smtClean="0">
                              <a:solidFill>
                                <a:srgbClr val="FF0000"/>
                              </a:solidFill>
                              <a:latin typeface="Cambria Math" panose="02040503050406030204" pitchFamily="18" charset="0"/>
                            </a:rPr>
                          </m:ctrlPr>
                        </m:sSubPr>
                        <m:e>
                          <m:r>
                            <a:rPr lang="en-US" altLang="ja-JP" sz="1400" b="0" i="1" smtClean="0">
                              <a:solidFill>
                                <a:srgbClr val="FF0000"/>
                              </a:solidFill>
                              <a:latin typeface="Cambria Math" panose="02040503050406030204" pitchFamily="18" charset="0"/>
                            </a:rPr>
                            <m:t>h</m:t>
                          </m:r>
                        </m:e>
                        <m:sub>
                          <m:r>
                            <a:rPr lang="en-US" altLang="ja-JP" sz="1400" b="0" i="1" smtClean="0">
                              <a:solidFill>
                                <a:srgbClr val="FF0000"/>
                              </a:solidFill>
                              <a:latin typeface="Cambria Math" panose="02040503050406030204" pitchFamily="18" charset="0"/>
                            </a:rPr>
                            <m:t>𝑚𝑎</m:t>
                          </m:r>
                        </m:sub>
                      </m:sSub>
                      <m:r>
                        <a:rPr lang="en-US" altLang="ja-JP" sz="1400" i="1" smtClean="0">
                          <a:solidFill>
                            <a:srgbClr val="FF0000"/>
                          </a:solidFill>
                          <a:latin typeface="Cambria Math" panose="02040503050406030204" pitchFamily="18" charset="0"/>
                        </a:rPr>
                        <m:t> </m:t>
                      </m:r>
                    </m:oMath>
                  </m:oMathPara>
                </a14:m>
                <a:endParaRPr lang="ja-JP" altLang="en-US" sz="1400" dirty="0"/>
              </a:p>
            </p:txBody>
          </p:sp>
        </mc:Choice>
        <mc:Fallback xmlns="">
          <p:sp>
            <p:nvSpPr>
              <p:cNvPr id="70" name="テキスト ボックス 69">
                <a:extLst>
                  <a:ext uri="{FF2B5EF4-FFF2-40B4-BE49-F238E27FC236}">
                    <a16:creationId xmlns:a16="http://schemas.microsoft.com/office/drawing/2014/main" id="{B8576109-B474-1D35-FB75-9CD3ED20C8C6}"/>
                  </a:ext>
                </a:extLst>
              </p:cNvPr>
              <p:cNvSpPr txBox="1">
                <a:spLocks noRot="1" noChangeAspect="1" noMove="1" noResize="1" noEditPoints="1" noAdjustHandles="1" noChangeArrowheads="1" noChangeShapeType="1" noTextEdit="1"/>
              </p:cNvSpPr>
              <p:nvPr/>
            </p:nvSpPr>
            <p:spPr>
              <a:xfrm>
                <a:off x="5066911" y="5565059"/>
                <a:ext cx="561975" cy="307777"/>
              </a:xfrm>
              <a:prstGeom prst="rect">
                <a:avLst/>
              </a:prstGeom>
              <a:blipFill>
                <a:blip r:embed="rId12"/>
                <a:stretch>
                  <a:fillRect/>
                </a:stretch>
              </a:blipFill>
            </p:spPr>
            <p:txBody>
              <a:bodyPr/>
              <a:lstStyle/>
              <a:p>
                <a:r>
                  <a:rPr lang="ja-JP" altLang="en-US">
                    <a:noFill/>
                  </a:rPr>
                  <a:t> </a:t>
                </a:r>
              </a:p>
            </p:txBody>
          </p:sp>
        </mc:Fallback>
      </mc:AlternateContent>
      <p:grpSp>
        <p:nvGrpSpPr>
          <p:cNvPr id="71" name="グループ化 70">
            <a:extLst>
              <a:ext uri="{FF2B5EF4-FFF2-40B4-BE49-F238E27FC236}">
                <a16:creationId xmlns:a16="http://schemas.microsoft.com/office/drawing/2014/main" id="{E5B55F8D-9C76-2D43-4631-43CA3E3B0243}"/>
              </a:ext>
            </a:extLst>
          </p:cNvPr>
          <p:cNvGrpSpPr/>
          <p:nvPr/>
        </p:nvGrpSpPr>
        <p:grpSpPr>
          <a:xfrm>
            <a:off x="4302070" y="6273197"/>
            <a:ext cx="378913" cy="319510"/>
            <a:chOff x="4316202" y="6255616"/>
            <a:chExt cx="415472" cy="350338"/>
          </a:xfrm>
        </p:grpSpPr>
        <mc:AlternateContent xmlns:mc="http://schemas.openxmlformats.org/markup-compatibility/2006" xmlns:a14="http://schemas.microsoft.com/office/drawing/2010/main">
          <mc:Choice Requires="a14">
            <p:sp>
              <p:nvSpPr>
                <p:cNvPr id="72" name="テキスト ボックス 71">
                  <a:extLst>
                    <a:ext uri="{FF2B5EF4-FFF2-40B4-BE49-F238E27FC236}">
                      <a16:creationId xmlns:a16="http://schemas.microsoft.com/office/drawing/2014/main" id="{B96BAA00-CDBE-1CAE-BB7A-1C83369DAE99}"/>
                    </a:ext>
                  </a:extLst>
                </p:cNvPr>
                <p:cNvSpPr txBox="1"/>
                <p:nvPr/>
              </p:nvSpPr>
              <p:spPr>
                <a:xfrm>
                  <a:off x="4470963" y="6255616"/>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309" name="テキスト ボックス 308">
                  <a:extLst>
                    <a:ext uri="{FF2B5EF4-FFF2-40B4-BE49-F238E27FC236}">
                      <a16:creationId xmlns:a16="http://schemas.microsoft.com/office/drawing/2014/main" id="{B6107FA4-20AF-89DA-DDA0-6DF1AB13C89F}"/>
                    </a:ext>
                  </a:extLst>
                </p:cNvPr>
                <p:cNvSpPr txBox="1">
                  <a:spLocks noRot="1" noChangeAspect="1" noMove="1" noResize="1" noEditPoints="1" noAdjustHandles="1" noChangeArrowheads="1" noChangeShapeType="1" noTextEdit="1"/>
                </p:cNvSpPr>
                <p:nvPr/>
              </p:nvSpPr>
              <p:spPr>
                <a:xfrm>
                  <a:off x="4470963" y="6255616"/>
                  <a:ext cx="260711" cy="246221"/>
                </a:xfrm>
                <a:prstGeom prst="rect">
                  <a:avLst/>
                </a:prstGeom>
                <a:blipFill>
                  <a:blip r:embed="rId47"/>
                  <a:stretch>
                    <a:fillRect l="-2564" r="-2564" b="-11111"/>
                  </a:stretch>
                </a:blipFill>
              </p:spPr>
              <p:txBody>
                <a:bodyPr/>
                <a:lstStyle/>
                <a:p>
                  <a:r>
                    <a:rPr lang="ja-JP" altLang="en-US">
                      <a:noFill/>
                    </a:rPr>
                    <a:t> </a:t>
                  </a:r>
                </a:p>
              </p:txBody>
            </p:sp>
          </mc:Fallback>
        </mc:AlternateContent>
        <p:sp>
          <p:nvSpPr>
            <p:cNvPr id="73" name="矢印: 下 72">
              <a:extLst>
                <a:ext uri="{FF2B5EF4-FFF2-40B4-BE49-F238E27FC236}">
                  <a16:creationId xmlns:a16="http://schemas.microsoft.com/office/drawing/2014/main" id="{5F4EE764-0784-12A7-CC93-BE52F08F8A99}"/>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mc:AlternateContent xmlns:mc="http://schemas.openxmlformats.org/markup-compatibility/2006" xmlns:a14="http://schemas.microsoft.com/office/drawing/2010/main">
        <mc:Choice Requires="a14">
          <p:sp>
            <p:nvSpPr>
              <p:cNvPr id="74" name="テキスト ボックス 73">
                <a:extLst>
                  <a:ext uri="{FF2B5EF4-FFF2-40B4-BE49-F238E27FC236}">
                    <a16:creationId xmlns:a16="http://schemas.microsoft.com/office/drawing/2014/main" id="{CA5AA81F-C9EF-4C31-AA36-C5E07ADFC932}"/>
                  </a:ext>
                </a:extLst>
              </p:cNvPr>
              <p:cNvSpPr txBox="1"/>
              <p:nvPr/>
            </p:nvSpPr>
            <p:spPr>
              <a:xfrm>
                <a:off x="3993599" y="6563335"/>
                <a:ext cx="849652" cy="224555"/>
              </a:xfrm>
              <a:prstGeom prst="rect">
                <a:avLst/>
              </a:prstGeom>
              <a:noFill/>
              <a:ln>
                <a:no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en-US" altLang="ja-JP" sz="1600" i="1" smtClean="0">
                              <a:latin typeface="Cambria Math" panose="02040503050406030204" pitchFamily="18" charset="0"/>
                            </a:rPr>
                          </m:ctrlPr>
                        </m:sSubPr>
                        <m:e>
                          <m:sSub>
                            <m:sSubPr>
                              <m:ctrlPr>
                                <a:rPr lang="en-US" altLang="ja-JP" sz="1600" i="1" smtClean="0">
                                  <a:latin typeface="Cambria Math" panose="02040503050406030204" pitchFamily="18" charset="0"/>
                                </a:rPr>
                              </m:ctrlPr>
                            </m:sSubPr>
                            <m:e>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𝑡</m:t>
                              </m:r>
                            </m:sub>
                          </m:sSub>
                          <m:r>
                            <a:rPr lang="en-US" altLang="ja-JP" sz="1600" i="1" smtClean="0">
                              <a:latin typeface="Cambria Math" panose="02040503050406030204" pitchFamily="18" charset="0"/>
                              <a:ea typeface="Cambria Math" panose="02040503050406030204" pitchFamily="18" charset="0"/>
                            </a:rPr>
                            <m:t>≥</m:t>
                          </m:r>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𝑚𝑎</m:t>
                          </m:r>
                        </m:sub>
                      </m:sSub>
                      <m:r>
                        <a:rPr lang="en-US" altLang="ja-JP" sz="1600" i="1" smtClean="0">
                          <a:latin typeface="Cambria Math" panose="02040503050406030204" pitchFamily="18" charset="0"/>
                        </a:rPr>
                        <m:t>  </m:t>
                      </m:r>
                    </m:oMath>
                  </m:oMathPara>
                </a14:m>
                <a:endParaRPr lang="en-US" altLang="ja-JP" sz="1600" b="0" i="1" dirty="0">
                  <a:latin typeface="Cambria Math" panose="02040503050406030204" pitchFamily="18" charset="0"/>
                  <a:ea typeface="Cambria Math" panose="02040503050406030204" pitchFamily="18" charset="0"/>
                </a:endParaRPr>
              </a:p>
            </p:txBody>
          </p:sp>
        </mc:Choice>
        <mc:Fallback xmlns="">
          <p:sp>
            <p:nvSpPr>
              <p:cNvPr id="74" name="テキスト ボックス 73">
                <a:extLst>
                  <a:ext uri="{FF2B5EF4-FFF2-40B4-BE49-F238E27FC236}">
                    <a16:creationId xmlns:a16="http://schemas.microsoft.com/office/drawing/2014/main" id="{CA5AA81F-C9EF-4C31-AA36-C5E07ADFC932}"/>
                  </a:ext>
                </a:extLst>
              </p:cNvPr>
              <p:cNvSpPr txBox="1">
                <a:spLocks noRot="1" noChangeAspect="1" noMove="1" noResize="1" noEditPoints="1" noAdjustHandles="1" noChangeArrowheads="1" noChangeShapeType="1" noTextEdit="1"/>
              </p:cNvSpPr>
              <p:nvPr/>
            </p:nvSpPr>
            <p:spPr>
              <a:xfrm>
                <a:off x="3993599" y="6563335"/>
                <a:ext cx="849652" cy="224555"/>
              </a:xfrm>
              <a:prstGeom prst="rect">
                <a:avLst/>
              </a:prstGeom>
              <a:blipFill>
                <a:blip r:embed="rId48"/>
                <a:stretch>
                  <a:fillRect l="-8633" r="-6475" b="-30556"/>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83C2D628-93AA-614A-1BAF-F763239EFAB5}"/>
                  </a:ext>
                </a:extLst>
              </p:cNvPr>
              <p:cNvSpPr txBox="1"/>
              <p:nvPr/>
            </p:nvSpPr>
            <p:spPr>
              <a:xfrm>
                <a:off x="2099388" y="634883"/>
                <a:ext cx="7968343" cy="1200329"/>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降雨による浸透量</a:t>
                </a: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𝑖</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は，浸透する成分と，表面流に区分</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表面流は，浅水流方程式を用いる．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単位時間あたりの表層浸透量</a:t>
                </a: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𝑠</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を用いて，降雨量</a:t>
                </a: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𝑎</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に対し少量のみが表層に浸透し，残りは表面流として流出することを表現</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mc:Choice>
        <mc:Fallback xmlns="">
          <p:sp>
            <p:nvSpPr>
              <p:cNvPr id="2" name="テキスト ボックス 1">
                <a:extLst>
                  <a:ext uri="{FF2B5EF4-FFF2-40B4-BE49-F238E27FC236}">
                    <a16:creationId xmlns:a16="http://schemas.microsoft.com/office/drawing/2014/main" id="{83C2D628-93AA-614A-1BAF-F763239EFAB5}"/>
                  </a:ext>
                </a:extLst>
              </p:cNvPr>
              <p:cNvSpPr txBox="1">
                <a:spLocks noRot="1" noChangeAspect="1" noMove="1" noResize="1" noEditPoints="1" noAdjustHandles="1" noChangeArrowheads="1" noChangeShapeType="1" noTextEdit="1"/>
              </p:cNvSpPr>
              <p:nvPr/>
            </p:nvSpPr>
            <p:spPr>
              <a:xfrm>
                <a:off x="2099388" y="634883"/>
                <a:ext cx="7968343" cy="1200329"/>
              </a:xfrm>
              <a:prstGeom prst="rect">
                <a:avLst/>
              </a:prstGeom>
              <a:blipFill>
                <a:blip r:embed="rId49"/>
                <a:stretch>
                  <a:fillRect l="-459" t="-2030" b="-7614"/>
                </a:stretch>
              </a:blipFill>
            </p:spPr>
            <p:txBody>
              <a:bodyPr/>
              <a:lstStyle/>
              <a:p>
                <a:r>
                  <a:rPr lang="ja-JP" altLang="en-US">
                    <a:noFill/>
                  </a:rPr>
                  <a:t> </a:t>
                </a:r>
              </a:p>
            </p:txBody>
          </p:sp>
        </mc:Fallback>
      </mc:AlternateContent>
      <p:sp>
        <p:nvSpPr>
          <p:cNvPr id="3" name="Rectangle 2">
            <a:extLst>
              <a:ext uri="{FF2B5EF4-FFF2-40B4-BE49-F238E27FC236}">
                <a16:creationId xmlns:a16="http://schemas.microsoft.com/office/drawing/2014/main" id="{8314D9C7-5FE3-153C-D624-8ACF5D4E6889}"/>
              </a:ext>
            </a:extLst>
          </p:cNvPr>
          <p:cNvSpPr txBox="1">
            <a:spLocks noChangeArrowheads="1"/>
          </p:cNvSpPr>
          <p:nvPr/>
        </p:nvSpPr>
        <p:spPr bwMode="auto">
          <a:xfrm>
            <a:off x="0" y="630314"/>
            <a:ext cx="2202024"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■表面・表層</a:t>
            </a:r>
            <a:endParaRPr lang="en-US" altLang="ja-JP" sz="2400" u="sng" kern="0" dirty="0">
              <a:solidFill>
                <a:schemeClr val="tx1"/>
              </a:solidFill>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4C49AF63-A54E-3003-F655-595747BB1E21}"/>
              </a:ext>
            </a:extLst>
          </p:cNvPr>
          <p:cNvSpPr/>
          <p:nvPr/>
        </p:nvSpPr>
        <p:spPr>
          <a:xfrm>
            <a:off x="242596" y="4184650"/>
            <a:ext cx="5635690" cy="2673350"/>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9C0729BD-772F-F776-6CAA-6CAE32DE32E7}"/>
                  </a:ext>
                </a:extLst>
              </p:cNvPr>
              <p:cNvSpPr txBox="1"/>
              <p:nvPr/>
            </p:nvSpPr>
            <p:spPr>
              <a:xfrm>
                <a:off x="233006" y="4191619"/>
                <a:ext cx="2522894" cy="369332"/>
              </a:xfrm>
              <a:prstGeom prst="rect">
                <a:avLst/>
              </a:prstGeom>
              <a:solidFill>
                <a:schemeClr val="bg1"/>
              </a:solidFill>
              <a:ln>
                <a:solidFill>
                  <a:schemeClr val="tx1"/>
                </a:solidFill>
              </a:ln>
            </p:spPr>
            <p:txBody>
              <a:bodyPr wrap="square">
                <a:spAutoFit/>
              </a:bodyPr>
              <a:lstStyle/>
              <a:p>
                <a:r>
                  <a:rPr lang="ja-JP" altLang="ja-JP" sz="1800" dirty="0">
                    <a:solidFill>
                      <a:srgbClr val="000000"/>
                    </a:solidFill>
                    <a:effectLst/>
                    <a:latin typeface="ＭＳ Ｐゴシック" panose="020B0600070205080204" pitchFamily="50" charset="-128"/>
                    <a:cs typeface="Times New Roman" panose="02020603050405020304" pitchFamily="18" charset="0"/>
                  </a:rPr>
                  <a:t>表層浸透量</a:t>
                </a:r>
                <a14:m>
                  <m:oMath xmlns:m="http://schemas.openxmlformats.org/officeDocument/2006/math">
                    <m:sSub>
                      <m:sSubPr>
                        <m:ctrlPr>
                          <a:rPr lang="ja-JP" altLang="ja-JP" sz="1800" i="1">
                            <a:solidFill>
                              <a:srgbClr val="000000"/>
                            </a:solidFill>
                            <a:effectLst/>
                            <a:latin typeface="Cambria Math" panose="02040503050406030204" pitchFamily="18" charset="0"/>
                            <a:ea typeface="Cambria Math" panose="02040503050406030204" pitchFamily="18" charset="0"/>
                          </a:rPr>
                        </m:ctrlPr>
                      </m:sSubPr>
                      <m:e>
                        <m:r>
                          <a:rPr lang="en-US" altLang="ja-JP" sz="1800" i="1">
                            <a:solidFill>
                              <a:srgbClr val="000000"/>
                            </a:solidFill>
                            <a:effectLst/>
                            <a:latin typeface="Cambria Math" panose="02040503050406030204" pitchFamily="18" charset="0"/>
                            <a:ea typeface="ＭＳ 明朝" panose="02020609040205080304" pitchFamily="17" charset="-128"/>
                            <a:cs typeface="Times New Roman" panose="02020603050405020304" pitchFamily="18" charset="0"/>
                          </a:rPr>
                          <m:t>𝑅</m:t>
                        </m:r>
                      </m:e>
                      <m:sub>
                        <m:r>
                          <a:rPr lang="en-US" altLang="ja-JP" sz="1800" i="1">
                            <a:solidFill>
                              <a:srgbClr val="000000"/>
                            </a:solidFill>
                            <a:effectLst/>
                            <a:latin typeface="Cambria Math" panose="02040503050406030204" pitchFamily="18" charset="0"/>
                            <a:ea typeface="ＭＳ 明朝" panose="02020609040205080304" pitchFamily="17" charset="-128"/>
                            <a:cs typeface="Times New Roman" panose="02020603050405020304" pitchFamily="18" charset="0"/>
                          </a:rPr>
                          <m:t>𝑠</m:t>
                        </m:r>
                      </m:sub>
                    </m:sSub>
                  </m:oMath>
                </a14:m>
                <a:r>
                  <a:rPr lang="ja-JP" altLang="en-US" sz="1800" dirty="0"/>
                  <a:t>の考え方</a:t>
                </a:r>
              </a:p>
            </p:txBody>
          </p:sp>
        </mc:Choice>
        <mc:Fallback xmlns="">
          <p:sp>
            <p:nvSpPr>
              <p:cNvPr id="6" name="テキスト ボックス 5">
                <a:extLst>
                  <a:ext uri="{FF2B5EF4-FFF2-40B4-BE49-F238E27FC236}">
                    <a16:creationId xmlns:a16="http://schemas.microsoft.com/office/drawing/2014/main" id="{9C0729BD-772F-F776-6CAA-6CAE32DE32E7}"/>
                  </a:ext>
                </a:extLst>
              </p:cNvPr>
              <p:cNvSpPr txBox="1">
                <a:spLocks noRot="1" noChangeAspect="1" noMove="1" noResize="1" noEditPoints="1" noAdjustHandles="1" noChangeArrowheads="1" noChangeShapeType="1" noTextEdit="1"/>
              </p:cNvSpPr>
              <p:nvPr/>
            </p:nvSpPr>
            <p:spPr>
              <a:xfrm>
                <a:off x="233006" y="4191619"/>
                <a:ext cx="2522894" cy="369332"/>
              </a:xfrm>
              <a:prstGeom prst="rect">
                <a:avLst/>
              </a:prstGeom>
              <a:blipFill>
                <a:blip r:embed="rId50"/>
                <a:stretch>
                  <a:fillRect l="-1683" t="-11290" b="-20968"/>
                </a:stretch>
              </a:blipFill>
              <a:ln>
                <a:solidFill>
                  <a:schemeClr val="tx1"/>
                </a:solidFill>
              </a:ln>
            </p:spPr>
            <p:txBody>
              <a:bodyPr/>
              <a:lstStyle/>
              <a:p>
                <a:r>
                  <a:rPr lang="ja-JP" altLang="en-US">
                    <a:noFill/>
                  </a:rPr>
                  <a:t> </a:t>
                </a:r>
              </a:p>
            </p:txBody>
          </p:sp>
        </mc:Fallback>
      </mc:AlternateContent>
      <p:cxnSp>
        <p:nvCxnSpPr>
          <p:cNvPr id="7" name="直線矢印コネクタ 6">
            <a:extLst>
              <a:ext uri="{FF2B5EF4-FFF2-40B4-BE49-F238E27FC236}">
                <a16:creationId xmlns:a16="http://schemas.microsoft.com/office/drawing/2014/main" id="{684DD151-4E0B-1DFF-C6FB-DC68D45FE86E}"/>
              </a:ext>
            </a:extLst>
          </p:cNvPr>
          <p:cNvCxnSpPr>
            <a:cxnSpLocks/>
          </p:cNvCxnSpPr>
          <p:nvPr/>
        </p:nvCxnSpPr>
        <p:spPr>
          <a:xfrm>
            <a:off x="2057400" y="5487670"/>
            <a:ext cx="387985" cy="0"/>
          </a:xfrm>
          <a:prstGeom prst="straightConnector1">
            <a:avLst/>
          </a:prstGeom>
          <a:ln w="1905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AC43A39E-0718-7CB9-6D3E-2B1DABD93157}"/>
              </a:ext>
            </a:extLst>
          </p:cNvPr>
          <p:cNvSpPr txBox="1"/>
          <p:nvPr/>
        </p:nvSpPr>
        <p:spPr>
          <a:xfrm>
            <a:off x="4585491" y="5179137"/>
            <a:ext cx="723275" cy="307777"/>
          </a:xfrm>
          <a:prstGeom prst="rect">
            <a:avLst/>
          </a:prstGeom>
          <a:noFill/>
        </p:spPr>
        <p:txBody>
          <a:bodyPr wrap="none" rtlCol="0">
            <a:spAutoFit/>
          </a:bodyPr>
          <a:lstStyle/>
          <a:p>
            <a:r>
              <a:rPr lang="ja-JP" altLang="en-US" sz="1400" dirty="0"/>
              <a:t>表面流</a:t>
            </a:r>
            <a:endParaRPr kumimoji="1" lang="ja-JP" altLang="en-US" sz="1400" dirty="0"/>
          </a:p>
        </p:txBody>
      </p:sp>
      <p:cxnSp>
        <p:nvCxnSpPr>
          <p:cNvPr id="10" name="直線矢印コネクタ 9">
            <a:extLst>
              <a:ext uri="{FF2B5EF4-FFF2-40B4-BE49-F238E27FC236}">
                <a16:creationId xmlns:a16="http://schemas.microsoft.com/office/drawing/2014/main" id="{F473197D-44A0-7587-9E6C-6692C3896C85}"/>
              </a:ext>
            </a:extLst>
          </p:cNvPr>
          <p:cNvCxnSpPr>
            <a:cxnSpLocks/>
          </p:cNvCxnSpPr>
          <p:nvPr/>
        </p:nvCxnSpPr>
        <p:spPr>
          <a:xfrm>
            <a:off x="4679950" y="5468620"/>
            <a:ext cx="387985" cy="0"/>
          </a:xfrm>
          <a:prstGeom prst="straightConnector1">
            <a:avLst/>
          </a:prstGeom>
          <a:ln w="19050">
            <a:solidFill>
              <a:srgbClr val="FF0000"/>
            </a:solidFill>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744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28DCB-91C4-4F72-3EB5-FEF26E28955A}"/>
            </a:ext>
          </a:extLst>
        </p:cNvPr>
        <p:cNvGrpSpPr/>
        <p:nvPr/>
      </p:nvGrpSpPr>
      <p:grpSpPr>
        <a:xfrm>
          <a:off x="0" y="0"/>
          <a:ext cx="0" cy="0"/>
          <a:chOff x="0" y="0"/>
          <a:chExt cx="0" cy="0"/>
        </a:xfrm>
      </p:grpSpPr>
      <p:sp>
        <p:nvSpPr>
          <p:cNvPr id="16" name="Rectangle 48">
            <a:extLst>
              <a:ext uri="{FF2B5EF4-FFF2-40B4-BE49-F238E27FC236}">
                <a16:creationId xmlns:a16="http://schemas.microsoft.com/office/drawing/2014/main" id="{591C8DC7-7F49-FE58-C3C2-63840D917CA4}"/>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chemeClr val="bg1"/>
                </a:solidFill>
                <a:latin typeface="Meiryo UI" panose="020B0604030504040204" pitchFamily="50" charset="-128"/>
                <a:ea typeface="Meiryo UI" panose="020B0604030504040204" pitchFamily="50" charset="-128"/>
              </a:rPr>
              <a:t>２</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水収支分布に基づく新しい水理解析モデル（内部）</a:t>
            </a:r>
          </a:p>
        </p:txBody>
      </p:sp>
      <p:sp>
        <p:nvSpPr>
          <p:cNvPr id="17" name="スライド番号プレースホルダー 1">
            <a:extLst>
              <a:ext uri="{FF2B5EF4-FFF2-40B4-BE49-F238E27FC236}">
                <a16:creationId xmlns:a16="http://schemas.microsoft.com/office/drawing/2014/main" id="{1C00D56B-1CC6-8393-7DAA-E50587089D08}"/>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7</a:t>
            </a:fld>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29" name="テキスト ボックス 28">
            <a:extLst>
              <a:ext uri="{FF2B5EF4-FFF2-40B4-BE49-F238E27FC236}">
                <a16:creationId xmlns:a16="http://schemas.microsoft.com/office/drawing/2014/main" id="{677FAE4C-BA31-1A45-6159-4FF9C99D7F6B}"/>
              </a:ext>
            </a:extLst>
          </p:cNvPr>
          <p:cNvSpPr txBox="1"/>
          <p:nvPr/>
        </p:nvSpPr>
        <p:spPr>
          <a:xfrm>
            <a:off x="314275" y="7288846"/>
            <a:ext cx="10533653" cy="646331"/>
          </a:xfrm>
          <a:prstGeom prst="rect">
            <a:avLst/>
          </a:prstGeom>
          <a:noFill/>
        </p:spPr>
        <p:txBody>
          <a:bodyPr wrap="none" rtlCol="0">
            <a:spAutoFit/>
          </a:bodyPr>
          <a:lstStyle/>
          <a:p>
            <a:r>
              <a:rPr lang="ja-JP" altLang="en-US" sz="1800" dirty="0"/>
              <a:t>①透水係数や水分特性曲線が水分量や圧力に依存するため非線形性が強い</a:t>
            </a:r>
            <a:endParaRPr lang="en-US" altLang="ja-JP" sz="1800" dirty="0"/>
          </a:p>
          <a:p>
            <a:r>
              <a:rPr lang="ja-JP" altLang="en-US" sz="1800" dirty="0"/>
              <a:t>②不飽和領域で水分の変化が急激に起こるので空間メッシュを細かく、時間ステップを短くする必要がある．</a:t>
            </a:r>
            <a:endParaRPr lang="en-US" altLang="ja-JP" sz="1800" dirty="0"/>
          </a:p>
        </p:txBody>
      </p:sp>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51DBA4A8-5B7E-7EF9-3802-B161DAFA0B86}"/>
                  </a:ext>
                </a:extLst>
              </p:cNvPr>
              <p:cNvSpPr txBox="1"/>
              <p:nvPr/>
            </p:nvSpPr>
            <p:spPr>
              <a:xfrm>
                <a:off x="228895" y="1526572"/>
                <a:ext cx="8529021" cy="848374"/>
              </a:xfrm>
              <a:prstGeom prst="rect">
                <a:avLst/>
              </a:prstGeom>
              <a:noFill/>
            </p:spPr>
            <p:txBody>
              <a:bodyPr wrap="square" rtlCol="0">
                <a:spAutoFit/>
              </a:bodyPr>
              <a:lstStyle/>
              <a:p>
                <a:r>
                  <a:rPr lang="en-US" altLang="ja-JP" sz="1600" dirty="0"/>
                  <a:t>(</a:t>
                </a:r>
                <a:r>
                  <a:rPr lang="ja-JP" altLang="en-US" sz="1600" dirty="0"/>
                  <a:t>堤体内部の連続式と運動方程式</a:t>
                </a:r>
                <a:r>
                  <a:rPr lang="en-US" altLang="ja-JP" sz="1600" dirty="0"/>
                  <a:t>)</a:t>
                </a:r>
                <a:endParaRPr lang="ja-JP" altLang="ja-JP" sz="1600" dirty="0"/>
              </a:p>
              <a:p>
                <a:pPr/>
                <a14:m>
                  <m:oMathPara xmlns:m="http://schemas.openxmlformats.org/officeDocument/2006/math">
                    <m:oMathParaPr>
                      <m:jc m:val="centerGroup"/>
                    </m:oMathParaPr>
                    <m:oMath xmlns:m="http://schemas.openxmlformats.org/officeDocument/2006/math">
                      <m:f>
                        <m:fPr>
                          <m:ctrlPr>
                            <a:rPr lang="ja-JP" altLang="ja-JP" sz="1600" i="1">
                              <a:latin typeface="Cambria Math" panose="02040503050406030204" pitchFamily="18" charset="0"/>
                            </a:rPr>
                          </m:ctrlPr>
                        </m:fPr>
                        <m:num>
                          <m:r>
                            <a:rPr lang="en-US" altLang="ja-JP" sz="1600" i="1">
                              <a:latin typeface="Cambria Math" panose="02040503050406030204" pitchFamily="18" charset="0"/>
                            </a:rPr>
                            <m:t>𝜕</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𝑡</m:t>
                              </m:r>
                            </m:sub>
                          </m:sSub>
                        </m:num>
                        <m:den>
                          <m:r>
                            <a:rPr lang="en-US" altLang="ja-JP" sz="1600" i="1">
                              <a:latin typeface="Cambria Math" panose="02040503050406030204" pitchFamily="18" charset="0"/>
                            </a:rPr>
                            <m:t>𝜕</m:t>
                          </m:r>
                          <m:r>
                            <a:rPr lang="en-US" altLang="ja-JP" sz="1600" i="1">
                              <a:latin typeface="Cambria Math" panose="02040503050406030204" pitchFamily="18" charset="0"/>
                            </a:rPr>
                            <m:t>𝑡</m:t>
                          </m:r>
                        </m:den>
                      </m:f>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r>
                            <a:rPr lang="en-US" altLang="ja-JP" sz="1600" i="1">
                              <a:latin typeface="Cambria Math" panose="02040503050406030204" pitchFamily="18" charset="0"/>
                            </a:rPr>
                            <m:t>𝜕</m:t>
                          </m:r>
                          <m:r>
                            <a:rPr lang="en-US" altLang="ja-JP" sz="1600" i="1">
                              <a:latin typeface="Cambria Math" panose="02040503050406030204" pitchFamily="18" charset="0"/>
                            </a:rPr>
                            <m:t>𝑈</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h</m:t>
                              </m:r>
                            </m:e>
                            <m:sub>
                              <m:r>
                                <a:rPr lang="en-US" altLang="ja-JP" sz="1600" i="1">
                                  <a:latin typeface="Cambria Math" panose="02040503050406030204" pitchFamily="18" charset="0"/>
                                </a:rPr>
                                <m:t>𝑡</m:t>
                              </m:r>
                            </m:sub>
                          </m:sSub>
                        </m:num>
                        <m:den>
                          <m:r>
                            <a:rPr lang="en-US" altLang="ja-JP" sz="1600" i="1">
                              <a:latin typeface="Cambria Math" panose="02040503050406030204" pitchFamily="18" charset="0"/>
                            </a:rPr>
                            <m:t>𝜕</m:t>
                          </m:r>
                          <m:r>
                            <a:rPr lang="en-US" altLang="ja-JP" sz="1600" i="1">
                              <a:latin typeface="Cambria Math" panose="02040503050406030204" pitchFamily="18" charset="0"/>
                            </a:rPr>
                            <m:t>𝑥</m:t>
                          </m:r>
                        </m:den>
                      </m:f>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𝑤</m:t>
                              </m:r>
                            </m:e>
                            <m:sub>
                              <m:r>
                                <a:rPr lang="en-US" altLang="ja-JP" sz="1600" i="1">
                                  <a:latin typeface="Cambria Math" panose="02040503050406030204" pitchFamily="18" charset="0"/>
                                </a:rPr>
                                <m:t>𝜎</m:t>
                              </m:r>
                              <m:r>
                                <a:rPr lang="en-US" altLang="ja-JP" sz="1600" i="1">
                                  <a:latin typeface="Cambria Math" panose="02040503050406030204" pitchFamily="18" charset="0"/>
                                </a:rPr>
                                <m:t>𝑡</m:t>
                              </m:r>
                            </m:sub>
                          </m:sSub>
                        </m:num>
                        <m:den>
                          <m:r>
                            <a:rPr lang="en-US" altLang="ja-JP" sz="1600" i="1">
                              <a:latin typeface="Cambria Math" panose="02040503050406030204" pitchFamily="18" charset="0"/>
                            </a:rPr>
                            <m:t>𝑐𝑜𝑠</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𝜃</m:t>
                              </m:r>
                            </m:e>
                            <m:sub>
                              <m:r>
                                <a:rPr lang="en-US" altLang="ja-JP" sz="1600" i="1">
                                  <a:latin typeface="Cambria Math" panose="02040503050406030204" pitchFamily="18" charset="0"/>
                                </a:rPr>
                                <m:t>𝑡</m:t>
                              </m:r>
                            </m:sub>
                          </m:sSub>
                        </m:den>
                      </m:f>
                      <m:r>
                        <a:rPr lang="en-US" altLang="ja-JP" sz="1600">
                          <a:latin typeface="Cambria Math" panose="02040503050406030204" pitchFamily="18" charset="0"/>
                        </a:rPr>
                        <m:t>−</m:t>
                      </m:r>
                      <m:f>
                        <m:fPr>
                          <m:ctrlPr>
                            <a:rPr lang="ja-JP" altLang="ja-JP" sz="1600" i="1">
                              <a:latin typeface="Cambria Math" panose="02040503050406030204" pitchFamily="18" charset="0"/>
                            </a:rPr>
                          </m:ctrlPr>
                        </m:fPr>
                        <m:num>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𝑤</m:t>
                              </m:r>
                            </m:e>
                            <m:sub>
                              <m:r>
                                <a:rPr lang="en-US" altLang="ja-JP" sz="1600" i="1">
                                  <a:latin typeface="Cambria Math" panose="02040503050406030204" pitchFamily="18" charset="0"/>
                                </a:rPr>
                                <m:t>𝜎</m:t>
                              </m:r>
                              <m:r>
                                <a:rPr lang="en-US" altLang="ja-JP" sz="1600" i="1">
                                  <a:latin typeface="Cambria Math" panose="02040503050406030204" pitchFamily="18" charset="0"/>
                                </a:rPr>
                                <m:t>𝑏</m:t>
                              </m:r>
                            </m:sub>
                          </m:sSub>
                        </m:num>
                        <m:den>
                          <m:r>
                            <a:rPr lang="en-US" altLang="ja-JP" sz="1600" i="1">
                              <a:latin typeface="Cambria Math" panose="02040503050406030204" pitchFamily="18" charset="0"/>
                            </a:rPr>
                            <m:t>𝑐𝑜𝑠</m:t>
                          </m:r>
                          <m:sSub>
                            <m:sSubPr>
                              <m:ctrlPr>
                                <a:rPr lang="ja-JP" altLang="ja-JP" sz="1600" i="1">
                                  <a:latin typeface="Cambria Math" panose="02040503050406030204" pitchFamily="18" charset="0"/>
                                </a:rPr>
                              </m:ctrlPr>
                            </m:sSubPr>
                            <m:e>
                              <m:r>
                                <a:rPr lang="en-US" altLang="ja-JP" sz="1600" i="1">
                                  <a:latin typeface="Cambria Math" panose="02040503050406030204" pitchFamily="18" charset="0"/>
                                </a:rPr>
                                <m:t>𝜃</m:t>
                              </m:r>
                            </m:e>
                            <m:sub>
                              <m:r>
                                <a:rPr lang="en-US" altLang="ja-JP" sz="1600" i="1">
                                  <a:latin typeface="Cambria Math" panose="02040503050406030204" pitchFamily="18" charset="0"/>
                                </a:rPr>
                                <m:t>𝑏</m:t>
                              </m:r>
                            </m:sub>
                          </m:sSub>
                        </m:den>
                      </m:f>
                      <m:r>
                        <a:rPr lang="en-US" altLang="ja-JP" sz="1600">
                          <a:latin typeface="Cambria Math" panose="02040503050406030204" pitchFamily="18" charset="0"/>
                        </a:rPr>
                        <m:t>=0</m:t>
                      </m:r>
                      <m:r>
                        <a:rPr lang="ja-JP" altLang="ja-JP" sz="1600">
                          <a:latin typeface="Cambria Math" panose="02040503050406030204" pitchFamily="18" charset="0"/>
                        </a:rPr>
                        <m:t>　</m:t>
                      </m:r>
                      <m:r>
                        <a:rPr lang="en-US" altLang="ja-JP" sz="1600">
                          <a:latin typeface="Cambria Math" panose="02040503050406030204" pitchFamily="18" charset="0"/>
                        </a:rPr>
                        <m:t> </m:t>
                      </m:r>
                      <m:r>
                        <a:rPr lang="ja-JP" altLang="ja-JP" sz="1600">
                          <a:latin typeface="Cambria Math" panose="02040503050406030204" pitchFamily="18" charset="0"/>
                        </a:rPr>
                        <m:t>　　</m:t>
                      </m:r>
                      <m:r>
                        <a:rPr lang="ja-JP" altLang="ja-JP" sz="1600">
                          <a:latin typeface="Cambria Math" panose="02040503050406030204" pitchFamily="18" charset="0"/>
                        </a:rPr>
                        <m:t> </m:t>
                      </m:r>
                      <m:d>
                        <m:dPr>
                          <m:ctrlPr>
                            <a:rPr lang="ja-JP" altLang="ja-JP" sz="1600" i="1">
                              <a:latin typeface="Cambria Math" panose="02040503050406030204" pitchFamily="18" charset="0"/>
                            </a:rPr>
                          </m:ctrlPr>
                        </m:dPr>
                        <m:e>
                          <m:r>
                            <a:rPr lang="en-US" altLang="ja-JP" sz="1600">
                              <a:latin typeface="Cambria Math" panose="02040503050406030204" pitchFamily="18" charset="0"/>
                            </a:rPr>
                            <m:t>5</m:t>
                          </m:r>
                        </m:e>
                      </m:d>
                    </m:oMath>
                  </m:oMathPara>
                </a14:m>
                <a:endParaRPr lang="ja-JP" altLang="ja-JP" sz="1600" dirty="0"/>
              </a:p>
            </p:txBody>
          </p:sp>
        </mc:Choice>
        <mc:Fallback xmlns="">
          <p:sp>
            <p:nvSpPr>
              <p:cNvPr id="10" name="テキスト ボックス 9">
                <a:extLst>
                  <a:ext uri="{FF2B5EF4-FFF2-40B4-BE49-F238E27FC236}">
                    <a16:creationId xmlns:a16="http://schemas.microsoft.com/office/drawing/2014/main" id="{51DBA4A8-5B7E-7EF9-3802-B161DAFA0B86}"/>
                  </a:ext>
                </a:extLst>
              </p:cNvPr>
              <p:cNvSpPr txBox="1">
                <a:spLocks noRot="1" noChangeAspect="1" noMove="1" noResize="1" noEditPoints="1" noAdjustHandles="1" noChangeArrowheads="1" noChangeShapeType="1" noTextEdit="1"/>
              </p:cNvSpPr>
              <p:nvPr/>
            </p:nvSpPr>
            <p:spPr>
              <a:xfrm>
                <a:off x="228895" y="1526572"/>
                <a:ext cx="8529021" cy="848374"/>
              </a:xfrm>
              <a:prstGeom prst="rect">
                <a:avLst/>
              </a:prstGeom>
              <a:blipFill>
                <a:blip r:embed="rId2"/>
                <a:stretch>
                  <a:fillRect l="-429" t="-2857"/>
                </a:stretch>
              </a:blipFill>
            </p:spPr>
            <p:txBody>
              <a:bodyPr/>
              <a:lstStyle/>
              <a:p>
                <a:r>
                  <a:rPr lang="ja-JP" altLang="en-US">
                    <a:noFill/>
                  </a:rPr>
                  <a:t> </a:t>
                </a:r>
              </a:p>
            </p:txBody>
          </p:sp>
        </mc:Fallback>
      </mc:AlternateContent>
      <p:sp>
        <p:nvSpPr>
          <p:cNvPr id="11" name="フリーフォーム: 図形 10">
            <a:extLst>
              <a:ext uri="{FF2B5EF4-FFF2-40B4-BE49-F238E27FC236}">
                <a16:creationId xmlns:a16="http://schemas.microsoft.com/office/drawing/2014/main" id="{0E64CBDD-3B6F-ED9B-F059-F16E36C11906}"/>
              </a:ext>
            </a:extLst>
          </p:cNvPr>
          <p:cNvSpPr/>
          <p:nvPr/>
        </p:nvSpPr>
        <p:spPr>
          <a:xfrm>
            <a:off x="980032" y="3464466"/>
            <a:ext cx="1204576" cy="2455481"/>
          </a:xfrm>
          <a:custGeom>
            <a:avLst/>
            <a:gdLst>
              <a:gd name="connsiteX0" fmla="*/ 0 w 1320800"/>
              <a:gd name="connsiteY0" fmla="*/ 0 h 2692400"/>
              <a:gd name="connsiteX1" fmla="*/ 12700 w 1320800"/>
              <a:gd name="connsiteY1" fmla="*/ 2686050 h 2692400"/>
              <a:gd name="connsiteX2" fmla="*/ 1320800 w 1320800"/>
              <a:gd name="connsiteY2" fmla="*/ 2692400 h 2692400"/>
              <a:gd name="connsiteX3" fmla="*/ 1289050 w 1320800"/>
              <a:gd name="connsiteY3" fmla="*/ 273050 h 2692400"/>
              <a:gd name="connsiteX4" fmla="*/ 0 w 1320800"/>
              <a:gd name="connsiteY4" fmla="*/ 0 h 269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2692400">
                <a:moveTo>
                  <a:pt x="0" y="0"/>
                </a:moveTo>
                <a:cubicBezTo>
                  <a:pt x="4233" y="895350"/>
                  <a:pt x="8467" y="1790700"/>
                  <a:pt x="12700" y="2686050"/>
                </a:cubicBezTo>
                <a:lnTo>
                  <a:pt x="1320800" y="2692400"/>
                </a:lnTo>
                <a:lnTo>
                  <a:pt x="1289050" y="273050"/>
                </a:lnTo>
                <a:lnTo>
                  <a:pt x="0" y="0"/>
                </a:ln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図形 11">
            <a:extLst>
              <a:ext uri="{FF2B5EF4-FFF2-40B4-BE49-F238E27FC236}">
                <a16:creationId xmlns:a16="http://schemas.microsoft.com/office/drawing/2014/main" id="{0FA76D48-4C14-A1E4-CB0E-FC1488FB6BD4}"/>
              </a:ext>
            </a:extLst>
          </p:cNvPr>
          <p:cNvSpPr/>
          <p:nvPr/>
        </p:nvSpPr>
        <p:spPr>
          <a:xfrm>
            <a:off x="649745" y="3325664"/>
            <a:ext cx="1811347" cy="421452"/>
          </a:xfrm>
          <a:custGeom>
            <a:avLst/>
            <a:gdLst>
              <a:gd name="connsiteX0" fmla="*/ 29497 w 1986116"/>
              <a:gd name="connsiteY0" fmla="*/ 137651 h 462116"/>
              <a:gd name="connsiteX1" fmla="*/ 363794 w 1986116"/>
              <a:gd name="connsiteY1" fmla="*/ 167148 h 462116"/>
              <a:gd name="connsiteX2" fmla="*/ 1986116 w 1986116"/>
              <a:gd name="connsiteY2" fmla="*/ 462116 h 462116"/>
              <a:gd name="connsiteX3" fmla="*/ 1966452 w 1986116"/>
              <a:gd name="connsiteY3" fmla="*/ 0 h 462116"/>
              <a:gd name="connsiteX4" fmla="*/ 0 w 1986116"/>
              <a:gd name="connsiteY4" fmla="*/ 29497 h 462116"/>
              <a:gd name="connsiteX5" fmla="*/ 29497 w 1986116"/>
              <a:gd name="connsiteY5" fmla="*/ 137651 h 46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6116" h="462116">
                <a:moveTo>
                  <a:pt x="29497" y="137651"/>
                </a:moveTo>
                <a:lnTo>
                  <a:pt x="363794" y="167148"/>
                </a:lnTo>
                <a:lnTo>
                  <a:pt x="1986116" y="462116"/>
                </a:lnTo>
                <a:lnTo>
                  <a:pt x="1966452" y="0"/>
                </a:lnTo>
                <a:lnTo>
                  <a:pt x="0" y="29497"/>
                </a:lnTo>
                <a:lnTo>
                  <a:pt x="29497" y="137651"/>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フリーフォーム: 図形 12">
            <a:extLst>
              <a:ext uri="{FF2B5EF4-FFF2-40B4-BE49-F238E27FC236}">
                <a16:creationId xmlns:a16="http://schemas.microsoft.com/office/drawing/2014/main" id="{B0B5EC7A-E511-9C2A-B106-35E132F356BA}"/>
              </a:ext>
            </a:extLst>
          </p:cNvPr>
          <p:cNvSpPr/>
          <p:nvPr/>
        </p:nvSpPr>
        <p:spPr>
          <a:xfrm>
            <a:off x="719426" y="5294495"/>
            <a:ext cx="1905315" cy="75286"/>
          </a:xfrm>
          <a:custGeom>
            <a:avLst/>
            <a:gdLst>
              <a:gd name="connsiteX0" fmla="*/ 0 w 2089150"/>
              <a:gd name="connsiteY0" fmla="*/ 0 h 82550"/>
              <a:gd name="connsiteX1" fmla="*/ 292100 w 2089150"/>
              <a:gd name="connsiteY1" fmla="*/ 12700 h 82550"/>
              <a:gd name="connsiteX2" fmla="*/ 2089150 w 2089150"/>
              <a:gd name="connsiteY2" fmla="*/ 82550 h 82550"/>
            </a:gdLst>
            <a:ahLst/>
            <a:cxnLst>
              <a:cxn ang="0">
                <a:pos x="connsiteX0" y="connsiteY0"/>
              </a:cxn>
              <a:cxn ang="0">
                <a:pos x="connsiteX1" y="connsiteY1"/>
              </a:cxn>
              <a:cxn ang="0">
                <a:pos x="connsiteX2" y="connsiteY2"/>
              </a:cxn>
            </a:cxnLst>
            <a:rect l="l" t="t" r="r" b="b"/>
            <a:pathLst>
              <a:path w="2089150" h="82550">
                <a:moveTo>
                  <a:pt x="0" y="0"/>
                </a:moveTo>
                <a:lnTo>
                  <a:pt x="292100" y="12700"/>
                </a:lnTo>
                <a:lnTo>
                  <a:pt x="2089150" y="825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フリーフォーム: 図形 13">
            <a:extLst>
              <a:ext uri="{FF2B5EF4-FFF2-40B4-BE49-F238E27FC236}">
                <a16:creationId xmlns:a16="http://schemas.microsoft.com/office/drawing/2014/main" id="{1CD1C3E6-24DF-5CB1-2706-BB0224E65A48}"/>
              </a:ext>
            </a:extLst>
          </p:cNvPr>
          <p:cNvSpPr/>
          <p:nvPr/>
        </p:nvSpPr>
        <p:spPr>
          <a:xfrm>
            <a:off x="719426" y="4674833"/>
            <a:ext cx="1899523" cy="185319"/>
          </a:xfrm>
          <a:custGeom>
            <a:avLst/>
            <a:gdLst>
              <a:gd name="connsiteX0" fmla="*/ 0 w 2082800"/>
              <a:gd name="connsiteY0" fmla="*/ 0 h 203200"/>
              <a:gd name="connsiteX1" fmla="*/ 285750 w 2082800"/>
              <a:gd name="connsiteY1" fmla="*/ 19050 h 203200"/>
              <a:gd name="connsiteX2" fmla="*/ 2082800 w 2082800"/>
              <a:gd name="connsiteY2" fmla="*/ 203200 h 203200"/>
            </a:gdLst>
            <a:ahLst/>
            <a:cxnLst>
              <a:cxn ang="0">
                <a:pos x="connsiteX0" y="connsiteY0"/>
              </a:cxn>
              <a:cxn ang="0">
                <a:pos x="connsiteX1" y="connsiteY1"/>
              </a:cxn>
              <a:cxn ang="0">
                <a:pos x="connsiteX2" y="connsiteY2"/>
              </a:cxn>
            </a:cxnLst>
            <a:rect l="l" t="t" r="r" b="b"/>
            <a:pathLst>
              <a:path w="2082800" h="203200">
                <a:moveTo>
                  <a:pt x="0" y="0"/>
                </a:moveTo>
                <a:lnTo>
                  <a:pt x="285750" y="19050"/>
                </a:lnTo>
                <a:lnTo>
                  <a:pt x="2082800" y="2032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フリーフォーム: 図形 14">
            <a:extLst>
              <a:ext uri="{FF2B5EF4-FFF2-40B4-BE49-F238E27FC236}">
                <a16:creationId xmlns:a16="http://schemas.microsoft.com/office/drawing/2014/main" id="{76705362-0909-FAA2-A3AA-C35211910405}"/>
              </a:ext>
            </a:extLst>
          </p:cNvPr>
          <p:cNvSpPr/>
          <p:nvPr/>
        </p:nvSpPr>
        <p:spPr>
          <a:xfrm>
            <a:off x="707844" y="4089919"/>
            <a:ext cx="1899523" cy="243232"/>
          </a:xfrm>
          <a:custGeom>
            <a:avLst/>
            <a:gdLst>
              <a:gd name="connsiteX0" fmla="*/ 0 w 2082800"/>
              <a:gd name="connsiteY0" fmla="*/ 6350 h 266700"/>
              <a:gd name="connsiteX1" fmla="*/ 304800 w 2082800"/>
              <a:gd name="connsiteY1" fmla="*/ 0 h 266700"/>
              <a:gd name="connsiteX2" fmla="*/ 2082800 w 2082800"/>
              <a:gd name="connsiteY2" fmla="*/ 266700 h 266700"/>
            </a:gdLst>
            <a:ahLst/>
            <a:cxnLst>
              <a:cxn ang="0">
                <a:pos x="connsiteX0" y="connsiteY0"/>
              </a:cxn>
              <a:cxn ang="0">
                <a:pos x="connsiteX1" y="connsiteY1"/>
              </a:cxn>
              <a:cxn ang="0">
                <a:pos x="connsiteX2" y="connsiteY2"/>
              </a:cxn>
            </a:cxnLst>
            <a:rect l="l" t="t" r="r" b="b"/>
            <a:pathLst>
              <a:path w="2082800" h="266700">
                <a:moveTo>
                  <a:pt x="0" y="6350"/>
                </a:moveTo>
                <a:lnTo>
                  <a:pt x="304800" y="0"/>
                </a:lnTo>
                <a:lnTo>
                  <a:pt x="2082800" y="2667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フリーフォーム: 図形 17">
            <a:extLst>
              <a:ext uri="{FF2B5EF4-FFF2-40B4-BE49-F238E27FC236}">
                <a16:creationId xmlns:a16="http://schemas.microsoft.com/office/drawing/2014/main" id="{BA2D0E2F-09C7-8960-67F3-941E0D1DB874}"/>
              </a:ext>
            </a:extLst>
          </p:cNvPr>
          <p:cNvSpPr/>
          <p:nvPr/>
        </p:nvSpPr>
        <p:spPr>
          <a:xfrm>
            <a:off x="696261" y="3493422"/>
            <a:ext cx="1940062" cy="318518"/>
          </a:xfrm>
          <a:custGeom>
            <a:avLst/>
            <a:gdLst>
              <a:gd name="connsiteX0" fmla="*/ 0 w 2127250"/>
              <a:gd name="connsiteY0" fmla="*/ 0 h 349250"/>
              <a:gd name="connsiteX1" fmla="*/ 311150 w 2127250"/>
              <a:gd name="connsiteY1" fmla="*/ 0 h 349250"/>
              <a:gd name="connsiteX2" fmla="*/ 2127250 w 2127250"/>
              <a:gd name="connsiteY2" fmla="*/ 349250 h 349250"/>
            </a:gdLst>
            <a:ahLst/>
            <a:cxnLst>
              <a:cxn ang="0">
                <a:pos x="connsiteX0" y="connsiteY0"/>
              </a:cxn>
              <a:cxn ang="0">
                <a:pos x="connsiteX1" y="connsiteY1"/>
              </a:cxn>
              <a:cxn ang="0">
                <a:pos x="connsiteX2" y="connsiteY2"/>
              </a:cxn>
            </a:cxnLst>
            <a:rect l="l" t="t" r="r" b="b"/>
            <a:pathLst>
              <a:path w="2127250" h="349250">
                <a:moveTo>
                  <a:pt x="0" y="0"/>
                </a:moveTo>
                <a:lnTo>
                  <a:pt x="311150" y="0"/>
                </a:lnTo>
                <a:lnTo>
                  <a:pt x="2127250" y="3492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フリーフォーム: 図形 18">
            <a:extLst>
              <a:ext uri="{FF2B5EF4-FFF2-40B4-BE49-F238E27FC236}">
                <a16:creationId xmlns:a16="http://schemas.microsoft.com/office/drawing/2014/main" id="{50A50935-E6C8-8484-0E45-8A08FA7B4A7F}"/>
              </a:ext>
            </a:extLst>
          </p:cNvPr>
          <p:cNvSpPr/>
          <p:nvPr/>
        </p:nvSpPr>
        <p:spPr>
          <a:xfrm>
            <a:off x="980032" y="3487631"/>
            <a:ext cx="0" cy="2443899"/>
          </a:xfrm>
          <a:custGeom>
            <a:avLst/>
            <a:gdLst>
              <a:gd name="connsiteX0" fmla="*/ 0 w 0"/>
              <a:gd name="connsiteY0" fmla="*/ 0 h 2679700"/>
              <a:gd name="connsiteX1" fmla="*/ 0 w 0"/>
              <a:gd name="connsiteY1" fmla="*/ 2679700 h 2679700"/>
            </a:gdLst>
            <a:ahLst/>
            <a:cxnLst>
              <a:cxn ang="0">
                <a:pos x="connsiteX0" y="connsiteY0"/>
              </a:cxn>
              <a:cxn ang="0">
                <a:pos x="connsiteX1" y="connsiteY1"/>
              </a:cxn>
            </a:cxnLst>
            <a:rect l="l" t="t" r="r" b="b"/>
            <a:pathLst>
              <a:path h="2679700">
                <a:moveTo>
                  <a:pt x="0" y="0"/>
                </a:moveTo>
                <a:lnTo>
                  <a:pt x="0" y="2679700"/>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20" name="フリーフォーム: 図形 19">
            <a:extLst>
              <a:ext uri="{FF2B5EF4-FFF2-40B4-BE49-F238E27FC236}">
                <a16:creationId xmlns:a16="http://schemas.microsoft.com/office/drawing/2014/main" id="{0B806807-F2E5-15D6-1476-2E37BC72A8F2}"/>
              </a:ext>
            </a:extLst>
          </p:cNvPr>
          <p:cNvSpPr/>
          <p:nvPr/>
        </p:nvSpPr>
        <p:spPr>
          <a:xfrm>
            <a:off x="1570737" y="3603456"/>
            <a:ext cx="11582" cy="2310701"/>
          </a:xfrm>
          <a:custGeom>
            <a:avLst/>
            <a:gdLst>
              <a:gd name="connsiteX0" fmla="*/ 0 w 12700"/>
              <a:gd name="connsiteY0" fmla="*/ 0 h 2533650"/>
              <a:gd name="connsiteX1" fmla="*/ 12700 w 12700"/>
              <a:gd name="connsiteY1" fmla="*/ 2533650 h 2533650"/>
            </a:gdLst>
            <a:ahLst/>
            <a:cxnLst>
              <a:cxn ang="0">
                <a:pos x="connsiteX0" y="connsiteY0"/>
              </a:cxn>
              <a:cxn ang="0">
                <a:pos x="connsiteX1" y="connsiteY1"/>
              </a:cxn>
            </a:cxnLst>
            <a:rect l="l" t="t" r="r" b="b"/>
            <a:pathLst>
              <a:path w="12700" h="2533650">
                <a:moveTo>
                  <a:pt x="0" y="0"/>
                </a:moveTo>
                <a:cubicBezTo>
                  <a:pt x="4233" y="844550"/>
                  <a:pt x="8467" y="1689100"/>
                  <a:pt x="12700" y="2533650"/>
                </a:cubicBez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フリーフォーム: 図形 20">
            <a:extLst>
              <a:ext uri="{FF2B5EF4-FFF2-40B4-BE49-F238E27FC236}">
                <a16:creationId xmlns:a16="http://schemas.microsoft.com/office/drawing/2014/main" id="{C1EB6428-D898-2239-9765-672FC091C96D}"/>
              </a:ext>
            </a:extLst>
          </p:cNvPr>
          <p:cNvSpPr/>
          <p:nvPr/>
        </p:nvSpPr>
        <p:spPr>
          <a:xfrm>
            <a:off x="2158547" y="3727967"/>
            <a:ext cx="17374" cy="2189085"/>
          </a:xfrm>
          <a:custGeom>
            <a:avLst/>
            <a:gdLst>
              <a:gd name="connsiteX0" fmla="*/ 0 w 19050"/>
              <a:gd name="connsiteY0" fmla="*/ 0 h 2400300"/>
              <a:gd name="connsiteX1" fmla="*/ 19050 w 19050"/>
              <a:gd name="connsiteY1" fmla="*/ 2400300 h 2400300"/>
            </a:gdLst>
            <a:ahLst/>
            <a:cxnLst>
              <a:cxn ang="0">
                <a:pos x="connsiteX0" y="connsiteY0"/>
              </a:cxn>
              <a:cxn ang="0">
                <a:pos x="connsiteX1" y="connsiteY1"/>
              </a:cxn>
            </a:cxnLst>
            <a:rect l="l" t="t" r="r" b="b"/>
            <a:pathLst>
              <a:path w="19050" h="2400300">
                <a:moveTo>
                  <a:pt x="0" y="0"/>
                </a:moveTo>
                <a:lnTo>
                  <a:pt x="19050" y="2400300"/>
                </a:ln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フリーフォーム: 図形 21">
            <a:extLst>
              <a:ext uri="{FF2B5EF4-FFF2-40B4-BE49-F238E27FC236}">
                <a16:creationId xmlns:a16="http://schemas.microsoft.com/office/drawing/2014/main" id="{8E9303BD-3D72-C080-2953-18F80A09CFDE}"/>
              </a:ext>
            </a:extLst>
          </p:cNvPr>
          <p:cNvSpPr/>
          <p:nvPr/>
        </p:nvSpPr>
        <p:spPr>
          <a:xfrm>
            <a:off x="700605" y="5919946"/>
            <a:ext cx="1902419" cy="0"/>
          </a:xfrm>
          <a:custGeom>
            <a:avLst/>
            <a:gdLst>
              <a:gd name="connsiteX0" fmla="*/ 0 w 2085975"/>
              <a:gd name="connsiteY0" fmla="*/ 0 h 0"/>
              <a:gd name="connsiteX1" fmla="*/ 0 w 2085975"/>
              <a:gd name="connsiteY1" fmla="*/ 0 h 0"/>
              <a:gd name="connsiteX2" fmla="*/ 2085975 w 2085975"/>
              <a:gd name="connsiteY2" fmla="*/ 0 h 0"/>
            </a:gdLst>
            <a:ahLst/>
            <a:cxnLst>
              <a:cxn ang="0">
                <a:pos x="connsiteX0" y="connsiteY0"/>
              </a:cxn>
              <a:cxn ang="0">
                <a:pos x="connsiteX1" y="connsiteY1"/>
              </a:cxn>
              <a:cxn ang="0">
                <a:pos x="connsiteX2" y="connsiteY2"/>
              </a:cxn>
            </a:cxnLst>
            <a:rect l="l" t="t" r="r" b="b"/>
            <a:pathLst>
              <a:path w="2085975">
                <a:moveTo>
                  <a:pt x="0" y="0"/>
                </a:moveTo>
                <a:lnTo>
                  <a:pt x="0" y="0"/>
                </a:lnTo>
                <a:lnTo>
                  <a:pt x="2085975"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図形 22">
            <a:extLst>
              <a:ext uri="{FF2B5EF4-FFF2-40B4-BE49-F238E27FC236}">
                <a16:creationId xmlns:a16="http://schemas.microsoft.com/office/drawing/2014/main" id="{1924BD62-0550-76BB-BEBA-5A57271D63DE}"/>
              </a:ext>
            </a:extLst>
          </p:cNvPr>
          <p:cNvSpPr/>
          <p:nvPr/>
        </p:nvSpPr>
        <p:spPr>
          <a:xfrm>
            <a:off x="974240" y="5610696"/>
            <a:ext cx="608079" cy="309252"/>
          </a:xfrm>
          <a:custGeom>
            <a:avLst/>
            <a:gdLst>
              <a:gd name="connsiteX0" fmla="*/ 4763 w 666750"/>
              <a:gd name="connsiteY0" fmla="*/ 0 h 442912"/>
              <a:gd name="connsiteX1" fmla="*/ 666750 w 666750"/>
              <a:gd name="connsiteY1" fmla="*/ 0 h 442912"/>
              <a:gd name="connsiteX2" fmla="*/ 666750 w 666750"/>
              <a:gd name="connsiteY2" fmla="*/ 442912 h 442912"/>
              <a:gd name="connsiteX3" fmla="*/ 0 w 666750"/>
              <a:gd name="connsiteY3" fmla="*/ 442912 h 442912"/>
              <a:gd name="connsiteX4" fmla="*/ 4763 w 666750"/>
              <a:gd name="connsiteY4" fmla="*/ 0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442912">
                <a:moveTo>
                  <a:pt x="4763" y="0"/>
                </a:moveTo>
                <a:lnTo>
                  <a:pt x="666750" y="0"/>
                </a:lnTo>
                <a:lnTo>
                  <a:pt x="666750" y="442912"/>
                </a:lnTo>
                <a:lnTo>
                  <a:pt x="0" y="442912"/>
                </a:lnTo>
                <a:cubicBezTo>
                  <a:pt x="1588" y="295275"/>
                  <a:pt x="3175" y="147637"/>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図形 23">
            <a:extLst>
              <a:ext uri="{FF2B5EF4-FFF2-40B4-BE49-F238E27FC236}">
                <a16:creationId xmlns:a16="http://schemas.microsoft.com/office/drawing/2014/main" id="{22225AE6-AFCB-6DB0-27D0-280EC680507E}"/>
              </a:ext>
            </a:extLst>
          </p:cNvPr>
          <p:cNvSpPr/>
          <p:nvPr/>
        </p:nvSpPr>
        <p:spPr>
          <a:xfrm>
            <a:off x="1577976" y="5631544"/>
            <a:ext cx="608079" cy="288403"/>
          </a:xfrm>
          <a:custGeom>
            <a:avLst/>
            <a:gdLst>
              <a:gd name="connsiteX0" fmla="*/ 4763 w 666750"/>
              <a:gd name="connsiteY0" fmla="*/ 0 h 442912"/>
              <a:gd name="connsiteX1" fmla="*/ 666750 w 666750"/>
              <a:gd name="connsiteY1" fmla="*/ 0 h 442912"/>
              <a:gd name="connsiteX2" fmla="*/ 666750 w 666750"/>
              <a:gd name="connsiteY2" fmla="*/ 442912 h 442912"/>
              <a:gd name="connsiteX3" fmla="*/ 0 w 666750"/>
              <a:gd name="connsiteY3" fmla="*/ 442912 h 442912"/>
              <a:gd name="connsiteX4" fmla="*/ 4763 w 666750"/>
              <a:gd name="connsiteY4" fmla="*/ 0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442912">
                <a:moveTo>
                  <a:pt x="4763" y="0"/>
                </a:moveTo>
                <a:lnTo>
                  <a:pt x="666750" y="0"/>
                </a:lnTo>
                <a:lnTo>
                  <a:pt x="666750" y="442912"/>
                </a:lnTo>
                <a:lnTo>
                  <a:pt x="0" y="442912"/>
                </a:lnTo>
                <a:cubicBezTo>
                  <a:pt x="1588" y="295275"/>
                  <a:pt x="3175" y="147637"/>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図形 24">
            <a:extLst>
              <a:ext uri="{FF2B5EF4-FFF2-40B4-BE49-F238E27FC236}">
                <a16:creationId xmlns:a16="http://schemas.microsoft.com/office/drawing/2014/main" id="{6144C431-D0E3-7E92-4419-408D2107D522}"/>
              </a:ext>
            </a:extLst>
          </p:cNvPr>
          <p:cNvSpPr/>
          <p:nvPr/>
        </p:nvSpPr>
        <p:spPr>
          <a:xfrm>
            <a:off x="978584" y="4985242"/>
            <a:ext cx="590705" cy="335312"/>
          </a:xfrm>
          <a:custGeom>
            <a:avLst/>
            <a:gdLst>
              <a:gd name="connsiteX0" fmla="*/ 0 w 647700"/>
              <a:gd name="connsiteY0" fmla="*/ 0 h 423862"/>
              <a:gd name="connsiteX1" fmla="*/ 0 w 647700"/>
              <a:gd name="connsiteY1" fmla="*/ 404812 h 423862"/>
              <a:gd name="connsiteX2" fmla="*/ 647700 w 647700"/>
              <a:gd name="connsiteY2" fmla="*/ 423862 h 423862"/>
              <a:gd name="connsiteX3" fmla="*/ 642937 w 647700"/>
              <a:gd name="connsiteY3" fmla="*/ 61912 h 423862"/>
              <a:gd name="connsiteX4" fmla="*/ 0 w 647700"/>
              <a:gd name="connsiteY4" fmla="*/ 0 h 423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700" h="423862">
                <a:moveTo>
                  <a:pt x="0" y="0"/>
                </a:moveTo>
                <a:lnTo>
                  <a:pt x="0" y="404812"/>
                </a:lnTo>
                <a:lnTo>
                  <a:pt x="647700" y="423862"/>
                </a:lnTo>
                <a:cubicBezTo>
                  <a:pt x="646112" y="303212"/>
                  <a:pt x="644525" y="182562"/>
                  <a:pt x="642937" y="61912"/>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フリーフォーム: 図形 26">
            <a:extLst>
              <a:ext uri="{FF2B5EF4-FFF2-40B4-BE49-F238E27FC236}">
                <a16:creationId xmlns:a16="http://schemas.microsoft.com/office/drawing/2014/main" id="{07C7FA9D-DC1A-C5C5-0FCD-C78D8896A2A2}"/>
              </a:ext>
            </a:extLst>
          </p:cNvPr>
          <p:cNvSpPr/>
          <p:nvPr/>
        </p:nvSpPr>
        <p:spPr>
          <a:xfrm>
            <a:off x="1577977" y="5075585"/>
            <a:ext cx="599392" cy="279716"/>
          </a:xfrm>
          <a:custGeom>
            <a:avLst/>
            <a:gdLst>
              <a:gd name="connsiteX0" fmla="*/ 0 w 657225"/>
              <a:gd name="connsiteY0" fmla="*/ 0 h 381000"/>
              <a:gd name="connsiteX1" fmla="*/ 0 w 657225"/>
              <a:gd name="connsiteY1" fmla="*/ 357188 h 381000"/>
              <a:gd name="connsiteX2" fmla="*/ 657225 w 657225"/>
              <a:gd name="connsiteY2" fmla="*/ 381000 h 381000"/>
              <a:gd name="connsiteX3" fmla="*/ 647700 w 657225"/>
              <a:gd name="connsiteY3" fmla="*/ 52388 h 381000"/>
              <a:gd name="connsiteX4" fmla="*/ 0 w 657225"/>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381000">
                <a:moveTo>
                  <a:pt x="0" y="0"/>
                </a:moveTo>
                <a:lnTo>
                  <a:pt x="0" y="357188"/>
                </a:lnTo>
                <a:lnTo>
                  <a:pt x="657225" y="381000"/>
                </a:lnTo>
                <a:lnTo>
                  <a:pt x="647700" y="52388"/>
                </a:ln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フリーフォーム: 図形 27">
            <a:extLst>
              <a:ext uri="{FF2B5EF4-FFF2-40B4-BE49-F238E27FC236}">
                <a16:creationId xmlns:a16="http://schemas.microsoft.com/office/drawing/2014/main" id="{DE9B0058-2759-1E1E-6871-65CC2E4C7102}"/>
              </a:ext>
            </a:extLst>
          </p:cNvPr>
          <p:cNvSpPr/>
          <p:nvPr/>
        </p:nvSpPr>
        <p:spPr>
          <a:xfrm>
            <a:off x="974240" y="4429285"/>
            <a:ext cx="599392" cy="326625"/>
          </a:xfrm>
          <a:custGeom>
            <a:avLst/>
            <a:gdLst>
              <a:gd name="connsiteX0" fmla="*/ 0 w 657225"/>
              <a:gd name="connsiteY0" fmla="*/ 0 h 500062"/>
              <a:gd name="connsiteX1" fmla="*/ 4763 w 657225"/>
              <a:gd name="connsiteY1" fmla="*/ 423862 h 500062"/>
              <a:gd name="connsiteX2" fmla="*/ 657225 w 657225"/>
              <a:gd name="connsiteY2" fmla="*/ 500062 h 500062"/>
              <a:gd name="connsiteX3" fmla="*/ 652463 w 657225"/>
              <a:gd name="connsiteY3" fmla="*/ 85725 h 500062"/>
              <a:gd name="connsiteX4" fmla="*/ 0 w 657225"/>
              <a:gd name="connsiteY4" fmla="*/ 0 h 500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500062">
                <a:moveTo>
                  <a:pt x="0" y="0"/>
                </a:moveTo>
                <a:cubicBezTo>
                  <a:pt x="1588" y="141287"/>
                  <a:pt x="3175" y="282575"/>
                  <a:pt x="4763" y="423862"/>
                </a:cubicBezTo>
                <a:lnTo>
                  <a:pt x="657225" y="500062"/>
                </a:lnTo>
                <a:cubicBezTo>
                  <a:pt x="655638" y="361950"/>
                  <a:pt x="654050" y="223837"/>
                  <a:pt x="652463" y="85725"/>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フリーフォーム: 図形 29">
            <a:extLst>
              <a:ext uri="{FF2B5EF4-FFF2-40B4-BE49-F238E27FC236}">
                <a16:creationId xmlns:a16="http://schemas.microsoft.com/office/drawing/2014/main" id="{C4400DFF-3976-E8AB-BED9-64142FB24B2F}"/>
              </a:ext>
            </a:extLst>
          </p:cNvPr>
          <p:cNvSpPr/>
          <p:nvPr/>
        </p:nvSpPr>
        <p:spPr>
          <a:xfrm>
            <a:off x="1569290" y="4533527"/>
            <a:ext cx="599392" cy="274504"/>
          </a:xfrm>
          <a:custGeom>
            <a:avLst/>
            <a:gdLst>
              <a:gd name="connsiteX0" fmla="*/ 0 w 657225"/>
              <a:gd name="connsiteY0" fmla="*/ 0 h 485775"/>
              <a:gd name="connsiteX1" fmla="*/ 0 w 657225"/>
              <a:gd name="connsiteY1" fmla="*/ 414338 h 485775"/>
              <a:gd name="connsiteX2" fmla="*/ 657225 w 657225"/>
              <a:gd name="connsiteY2" fmla="*/ 485775 h 485775"/>
              <a:gd name="connsiteX3" fmla="*/ 652462 w 657225"/>
              <a:gd name="connsiteY3" fmla="*/ 100013 h 485775"/>
              <a:gd name="connsiteX4" fmla="*/ 0 w 657225"/>
              <a:gd name="connsiteY4" fmla="*/ 0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85775">
                <a:moveTo>
                  <a:pt x="0" y="0"/>
                </a:moveTo>
                <a:lnTo>
                  <a:pt x="0" y="414338"/>
                </a:lnTo>
                <a:lnTo>
                  <a:pt x="657225" y="485775"/>
                </a:lnTo>
                <a:cubicBezTo>
                  <a:pt x="655637" y="357188"/>
                  <a:pt x="654050" y="228600"/>
                  <a:pt x="652462" y="100013"/>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フリーフォーム: 図形 30">
            <a:extLst>
              <a:ext uri="{FF2B5EF4-FFF2-40B4-BE49-F238E27FC236}">
                <a16:creationId xmlns:a16="http://schemas.microsoft.com/office/drawing/2014/main" id="{80796249-6891-864F-A999-E481D00C0CB9}"/>
              </a:ext>
            </a:extLst>
          </p:cNvPr>
          <p:cNvSpPr/>
          <p:nvPr/>
        </p:nvSpPr>
        <p:spPr>
          <a:xfrm>
            <a:off x="978584" y="3873327"/>
            <a:ext cx="599392" cy="296221"/>
          </a:xfrm>
          <a:custGeom>
            <a:avLst/>
            <a:gdLst>
              <a:gd name="connsiteX0" fmla="*/ 0 w 657225"/>
              <a:gd name="connsiteY0" fmla="*/ 0 h 452438"/>
              <a:gd name="connsiteX1" fmla="*/ 0 w 657225"/>
              <a:gd name="connsiteY1" fmla="*/ 357188 h 452438"/>
              <a:gd name="connsiteX2" fmla="*/ 657225 w 657225"/>
              <a:gd name="connsiteY2" fmla="*/ 452438 h 452438"/>
              <a:gd name="connsiteX3" fmla="*/ 657225 w 657225"/>
              <a:gd name="connsiteY3" fmla="*/ 104775 h 452438"/>
              <a:gd name="connsiteX4" fmla="*/ 0 w 657225"/>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52438">
                <a:moveTo>
                  <a:pt x="0" y="0"/>
                </a:moveTo>
                <a:lnTo>
                  <a:pt x="0" y="357188"/>
                </a:lnTo>
                <a:lnTo>
                  <a:pt x="657225" y="452438"/>
                </a:lnTo>
                <a:lnTo>
                  <a:pt x="657225" y="104775"/>
                </a:ln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フリーフォーム: 図形 31">
            <a:extLst>
              <a:ext uri="{FF2B5EF4-FFF2-40B4-BE49-F238E27FC236}">
                <a16:creationId xmlns:a16="http://schemas.microsoft.com/office/drawing/2014/main" id="{2F08CC0F-FA90-CFA2-429B-6AE1684442A2}"/>
              </a:ext>
            </a:extLst>
          </p:cNvPr>
          <p:cNvSpPr/>
          <p:nvPr/>
        </p:nvSpPr>
        <p:spPr>
          <a:xfrm>
            <a:off x="1564946" y="3928922"/>
            <a:ext cx="599392" cy="349211"/>
          </a:xfrm>
          <a:custGeom>
            <a:avLst/>
            <a:gdLst>
              <a:gd name="connsiteX0" fmla="*/ 4763 w 657225"/>
              <a:gd name="connsiteY0" fmla="*/ 0 h 457200"/>
              <a:gd name="connsiteX1" fmla="*/ 657225 w 657225"/>
              <a:gd name="connsiteY1" fmla="*/ 109538 h 457200"/>
              <a:gd name="connsiteX2" fmla="*/ 657225 w 657225"/>
              <a:gd name="connsiteY2" fmla="*/ 457200 h 457200"/>
              <a:gd name="connsiteX3" fmla="*/ 0 w 657225"/>
              <a:gd name="connsiteY3" fmla="*/ 352425 h 457200"/>
              <a:gd name="connsiteX4" fmla="*/ 4763 w 657225"/>
              <a:gd name="connsiteY4" fmla="*/ 0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57200">
                <a:moveTo>
                  <a:pt x="4763" y="0"/>
                </a:moveTo>
                <a:lnTo>
                  <a:pt x="657225" y="109538"/>
                </a:lnTo>
                <a:lnTo>
                  <a:pt x="657225" y="457200"/>
                </a:lnTo>
                <a:lnTo>
                  <a:pt x="0" y="352425"/>
                </a:lnTo>
                <a:cubicBezTo>
                  <a:pt x="1588" y="231775"/>
                  <a:pt x="3175" y="111125"/>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33" name="テキスト ボックス 32">
                <a:extLst>
                  <a:ext uri="{FF2B5EF4-FFF2-40B4-BE49-F238E27FC236}">
                    <a16:creationId xmlns:a16="http://schemas.microsoft.com/office/drawing/2014/main" id="{F5AA8554-442A-F1C8-74BD-8F8BCBB6DC45}"/>
                  </a:ext>
                </a:extLst>
              </p:cNvPr>
              <p:cNvSpPr txBox="1"/>
              <p:nvPr/>
            </p:nvSpPr>
            <p:spPr>
              <a:xfrm rot="685207" flipH="1">
                <a:off x="616451" y="3415886"/>
                <a:ext cx="318910"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rgbClr val="FF0000"/>
                              </a:solidFill>
                              <a:latin typeface="Cambria Math" panose="02040503050406030204" pitchFamily="18" charset="0"/>
                              <a:ea typeface="Cambria Math" panose="02040503050406030204" pitchFamily="18" charset="0"/>
                            </a:rPr>
                          </m:ctrlPr>
                        </m:sSubPr>
                        <m:e>
                          <m:r>
                            <a:rPr lang="en-US" altLang="ja-JP" sz="1600" b="0" i="1" smtClean="0">
                              <a:solidFill>
                                <a:srgbClr val="FF0000"/>
                              </a:solidFill>
                              <a:latin typeface="Cambria Math" panose="02040503050406030204" pitchFamily="18" charset="0"/>
                              <a:ea typeface="Cambria Math" panose="02040503050406030204" pitchFamily="18" charset="0"/>
                            </a:rPr>
                            <m:t>h</m:t>
                          </m:r>
                        </m:e>
                        <m:sub>
                          <m:r>
                            <a:rPr lang="en-US" altLang="ja-JP" sz="1600" b="0" i="1" smtClean="0">
                              <a:solidFill>
                                <a:srgbClr val="FF0000"/>
                              </a:solidFill>
                              <a:latin typeface="Cambria Math" panose="02040503050406030204" pitchFamily="18" charset="0"/>
                              <a:ea typeface="Cambria Math" panose="02040503050406030204" pitchFamily="18" charset="0"/>
                            </a:rPr>
                            <m:t>𝑚𝑎</m:t>
                          </m:r>
                        </m:sub>
                      </m:sSub>
                    </m:oMath>
                  </m:oMathPara>
                </a14:m>
                <a:endParaRPr lang="en-US" altLang="ja-JP" sz="1600" dirty="0"/>
              </a:p>
            </p:txBody>
          </p:sp>
        </mc:Choice>
        <mc:Fallback xmlns="">
          <p:sp>
            <p:nvSpPr>
              <p:cNvPr id="33" name="テキスト ボックス 32">
                <a:extLst>
                  <a:ext uri="{FF2B5EF4-FFF2-40B4-BE49-F238E27FC236}">
                    <a16:creationId xmlns:a16="http://schemas.microsoft.com/office/drawing/2014/main" id="{F5AA8554-442A-F1C8-74BD-8F8BCBB6DC45}"/>
                  </a:ext>
                </a:extLst>
              </p:cNvPr>
              <p:cNvSpPr txBox="1">
                <a:spLocks noRot="1" noChangeAspect="1" noMove="1" noResize="1" noEditPoints="1" noAdjustHandles="1" noChangeArrowheads="1" noChangeShapeType="1" noTextEdit="1"/>
              </p:cNvSpPr>
              <p:nvPr/>
            </p:nvSpPr>
            <p:spPr>
              <a:xfrm rot="685207" flipH="1">
                <a:off x="616451" y="3415886"/>
                <a:ext cx="318910" cy="224555"/>
              </a:xfrm>
              <a:prstGeom prst="rect">
                <a:avLst/>
              </a:prstGeom>
              <a:blipFill>
                <a:blip r:embed="rId3"/>
                <a:stretch>
                  <a:fillRect l="-20000" r="-6667" b="-2127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E62B8A82-9C1D-95D9-A96D-268F4A5FC446}"/>
                  </a:ext>
                </a:extLst>
              </p:cNvPr>
              <p:cNvSpPr txBox="1"/>
              <p:nvPr/>
            </p:nvSpPr>
            <p:spPr>
              <a:xfrm flipH="1">
                <a:off x="635273" y="3595753"/>
                <a:ext cx="318910"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accent6">
                                  <a:lumMod val="75000"/>
                                </a:schemeClr>
                              </a:solidFill>
                              <a:latin typeface="Cambria Math" panose="02040503050406030204" pitchFamily="18" charset="0"/>
                              <a:ea typeface="Cambria Math" panose="02040503050406030204" pitchFamily="18" charset="0"/>
                            </a:rPr>
                          </m:ctrlPr>
                        </m:sSubPr>
                        <m:e>
                          <m:r>
                            <a:rPr lang="en-US" altLang="ja-JP" sz="1600" b="0" i="1" smtClean="0">
                              <a:solidFill>
                                <a:schemeClr val="accent6">
                                  <a:lumMod val="75000"/>
                                </a:schemeClr>
                              </a:solidFill>
                              <a:latin typeface="Cambria Math" panose="02040503050406030204" pitchFamily="18" charset="0"/>
                              <a:ea typeface="Cambria Math" panose="02040503050406030204" pitchFamily="18" charset="0"/>
                            </a:rPr>
                            <m:t>h</m:t>
                          </m:r>
                        </m:e>
                        <m:sub>
                          <m:r>
                            <a:rPr lang="en-US" altLang="ja-JP" sz="1600" b="0" i="1" smtClean="0">
                              <a:solidFill>
                                <a:schemeClr val="accent6">
                                  <a:lumMod val="75000"/>
                                </a:schemeClr>
                              </a:solidFill>
                              <a:latin typeface="Cambria Math" panose="02040503050406030204" pitchFamily="18" charset="0"/>
                              <a:ea typeface="Cambria Math" panose="02040503050406030204" pitchFamily="18" charset="0"/>
                            </a:rPr>
                            <m:t>𝑚𝑐</m:t>
                          </m:r>
                        </m:sub>
                      </m:sSub>
                    </m:oMath>
                  </m:oMathPara>
                </a14:m>
                <a:endParaRPr lang="en-US" altLang="ja-JP" sz="1600" dirty="0">
                  <a:solidFill>
                    <a:schemeClr val="accent6">
                      <a:lumMod val="75000"/>
                    </a:schemeClr>
                  </a:solidFill>
                </a:endParaRPr>
              </a:p>
            </p:txBody>
          </p:sp>
        </mc:Choice>
        <mc:Fallback xmlns="">
          <p:sp>
            <p:nvSpPr>
              <p:cNvPr id="37" name="テキスト ボックス 36">
                <a:extLst>
                  <a:ext uri="{FF2B5EF4-FFF2-40B4-BE49-F238E27FC236}">
                    <a16:creationId xmlns:a16="http://schemas.microsoft.com/office/drawing/2014/main" id="{E62B8A82-9C1D-95D9-A96D-268F4A5FC446}"/>
                  </a:ext>
                </a:extLst>
              </p:cNvPr>
              <p:cNvSpPr txBox="1">
                <a:spLocks noRot="1" noChangeAspect="1" noMove="1" noResize="1" noEditPoints="1" noAdjustHandles="1" noChangeArrowheads="1" noChangeShapeType="1" noTextEdit="1"/>
              </p:cNvSpPr>
              <p:nvPr/>
            </p:nvSpPr>
            <p:spPr>
              <a:xfrm flipH="1">
                <a:off x="635273" y="3595753"/>
                <a:ext cx="318910" cy="246221"/>
              </a:xfrm>
              <a:prstGeom prst="rect">
                <a:avLst/>
              </a:prstGeom>
              <a:blipFill>
                <a:blip r:embed="rId4"/>
                <a:stretch>
                  <a:fillRect l="-22642" r="-11321" b="-12500"/>
                </a:stretch>
              </a:blipFill>
            </p:spPr>
            <p:txBody>
              <a:bodyPr/>
              <a:lstStyle/>
              <a:p>
                <a:r>
                  <a:rPr lang="ja-JP" altLang="en-US">
                    <a:noFill/>
                  </a:rPr>
                  <a:t> </a:t>
                </a:r>
              </a:p>
            </p:txBody>
          </p:sp>
        </mc:Fallback>
      </mc:AlternateContent>
      <p:cxnSp>
        <p:nvCxnSpPr>
          <p:cNvPr id="41" name="直線コネクタ 40">
            <a:extLst>
              <a:ext uri="{FF2B5EF4-FFF2-40B4-BE49-F238E27FC236}">
                <a16:creationId xmlns:a16="http://schemas.microsoft.com/office/drawing/2014/main" id="{3EF2F391-986F-8901-E83E-4C98D5C0EBFC}"/>
              </a:ext>
            </a:extLst>
          </p:cNvPr>
          <p:cNvCxnSpPr>
            <a:cxnSpLocks/>
          </p:cNvCxnSpPr>
          <p:nvPr/>
        </p:nvCxnSpPr>
        <p:spPr>
          <a:xfrm>
            <a:off x="978584" y="3602587"/>
            <a:ext cx="595048" cy="11958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77D3A9C1-C322-9B10-7D98-9C0933B546CA}"/>
              </a:ext>
            </a:extLst>
          </p:cNvPr>
          <p:cNvCxnSpPr>
            <a:cxnSpLocks/>
          </p:cNvCxnSpPr>
          <p:nvPr/>
        </p:nvCxnSpPr>
        <p:spPr>
          <a:xfrm>
            <a:off x="991615" y="3711607"/>
            <a:ext cx="568988" cy="1104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57D009AD-F091-9E65-F4FF-AFBB90B5F7D4}"/>
              </a:ext>
            </a:extLst>
          </p:cNvPr>
          <p:cNvCxnSpPr>
            <a:cxnSpLocks/>
          </p:cNvCxnSpPr>
          <p:nvPr/>
        </p:nvCxnSpPr>
        <p:spPr>
          <a:xfrm>
            <a:off x="1591006" y="3719859"/>
            <a:ext cx="595048" cy="11958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FB0C3329-8AD4-3F70-D132-D849FAB1910E}"/>
              </a:ext>
            </a:extLst>
          </p:cNvPr>
          <p:cNvCxnSpPr>
            <a:cxnSpLocks/>
          </p:cNvCxnSpPr>
          <p:nvPr/>
        </p:nvCxnSpPr>
        <p:spPr>
          <a:xfrm>
            <a:off x="1604037" y="3828879"/>
            <a:ext cx="568988" cy="1104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45" name="直線コネクタ 44">
            <a:extLst>
              <a:ext uri="{FF2B5EF4-FFF2-40B4-BE49-F238E27FC236}">
                <a16:creationId xmlns:a16="http://schemas.microsoft.com/office/drawing/2014/main" id="{56564FE1-66E7-E703-49AC-DB920FF0F1A0}"/>
              </a:ext>
            </a:extLst>
          </p:cNvPr>
          <p:cNvCxnSpPr>
            <a:cxnSpLocks/>
          </p:cNvCxnSpPr>
          <p:nvPr/>
        </p:nvCxnSpPr>
        <p:spPr>
          <a:xfrm>
            <a:off x="969897" y="4207771"/>
            <a:ext cx="582019" cy="84841"/>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6" name="直線コネクタ 45">
            <a:extLst>
              <a:ext uri="{FF2B5EF4-FFF2-40B4-BE49-F238E27FC236}">
                <a16:creationId xmlns:a16="http://schemas.microsoft.com/office/drawing/2014/main" id="{C37822C4-C143-25BC-CE6B-3DE48FDFF31D}"/>
              </a:ext>
            </a:extLst>
          </p:cNvPr>
          <p:cNvCxnSpPr>
            <a:cxnSpLocks/>
          </p:cNvCxnSpPr>
          <p:nvPr/>
        </p:nvCxnSpPr>
        <p:spPr>
          <a:xfrm>
            <a:off x="982927" y="4316790"/>
            <a:ext cx="590705" cy="757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4BC4CB45-907C-E99F-1B10-19EE18160E7F}"/>
              </a:ext>
            </a:extLst>
          </p:cNvPr>
          <p:cNvCxnSpPr>
            <a:cxnSpLocks/>
          </p:cNvCxnSpPr>
          <p:nvPr/>
        </p:nvCxnSpPr>
        <p:spPr>
          <a:xfrm>
            <a:off x="1589558" y="4303326"/>
            <a:ext cx="582019" cy="84841"/>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729B6D3C-5774-449B-435E-63038F6A3D9C}"/>
              </a:ext>
            </a:extLst>
          </p:cNvPr>
          <p:cNvCxnSpPr>
            <a:cxnSpLocks/>
          </p:cNvCxnSpPr>
          <p:nvPr/>
        </p:nvCxnSpPr>
        <p:spPr>
          <a:xfrm>
            <a:off x="1582320" y="4394972"/>
            <a:ext cx="561749" cy="771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DD045D4C-D480-2FA2-F232-D1BD2C714120}"/>
              </a:ext>
            </a:extLst>
          </p:cNvPr>
          <p:cNvCxnSpPr>
            <a:cxnSpLocks/>
          </p:cNvCxnSpPr>
          <p:nvPr/>
        </p:nvCxnSpPr>
        <p:spPr>
          <a:xfrm>
            <a:off x="975688" y="4789789"/>
            <a:ext cx="595049" cy="55885"/>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D9CDFACB-39A4-26E1-F098-BCE19404BC57}"/>
              </a:ext>
            </a:extLst>
          </p:cNvPr>
          <p:cNvCxnSpPr>
            <a:cxnSpLocks/>
          </p:cNvCxnSpPr>
          <p:nvPr/>
        </p:nvCxnSpPr>
        <p:spPr>
          <a:xfrm>
            <a:off x="985823" y="4875644"/>
            <a:ext cx="584914" cy="54003"/>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E3864833-3E56-121E-371A-F2E1A96DDCC6}"/>
              </a:ext>
            </a:extLst>
          </p:cNvPr>
          <p:cNvCxnSpPr>
            <a:cxnSpLocks/>
          </p:cNvCxnSpPr>
          <p:nvPr/>
        </p:nvCxnSpPr>
        <p:spPr>
          <a:xfrm>
            <a:off x="1572184" y="4856389"/>
            <a:ext cx="595049" cy="55885"/>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50E66CF2-A3C4-E162-91EC-ACE38A96E0EF}"/>
              </a:ext>
            </a:extLst>
          </p:cNvPr>
          <p:cNvCxnSpPr>
            <a:cxnSpLocks/>
          </p:cNvCxnSpPr>
          <p:nvPr/>
        </p:nvCxnSpPr>
        <p:spPr>
          <a:xfrm>
            <a:off x="1582320" y="4942243"/>
            <a:ext cx="584914" cy="54003"/>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29FF7227-6120-1BF8-92A0-5AFD4F40FE6C}"/>
              </a:ext>
            </a:extLst>
          </p:cNvPr>
          <p:cNvCxnSpPr>
            <a:cxnSpLocks/>
          </p:cNvCxnSpPr>
          <p:nvPr/>
        </p:nvCxnSpPr>
        <p:spPr>
          <a:xfrm>
            <a:off x="990166" y="5412347"/>
            <a:ext cx="577676" cy="24033"/>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17509A90-F592-CE40-B72E-D170D84FD9D5}"/>
              </a:ext>
            </a:extLst>
          </p:cNvPr>
          <p:cNvCxnSpPr>
            <a:cxnSpLocks/>
          </p:cNvCxnSpPr>
          <p:nvPr/>
        </p:nvCxnSpPr>
        <p:spPr>
          <a:xfrm>
            <a:off x="989443" y="5507323"/>
            <a:ext cx="587086" cy="188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55AD0F3F-EB1D-B0C1-2BB2-32045E34EA3E}"/>
              </a:ext>
            </a:extLst>
          </p:cNvPr>
          <p:cNvCxnSpPr>
            <a:cxnSpLocks/>
          </p:cNvCxnSpPr>
          <p:nvPr/>
        </p:nvCxnSpPr>
        <p:spPr>
          <a:xfrm>
            <a:off x="1593901" y="5436236"/>
            <a:ext cx="577676" cy="24033"/>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4E18364A-63E1-A8F1-4A20-3C5D9D58EA98}"/>
              </a:ext>
            </a:extLst>
          </p:cNvPr>
          <p:cNvCxnSpPr>
            <a:cxnSpLocks/>
          </p:cNvCxnSpPr>
          <p:nvPr/>
        </p:nvCxnSpPr>
        <p:spPr>
          <a:xfrm>
            <a:off x="1593178" y="5531212"/>
            <a:ext cx="587086" cy="188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sp>
        <p:nvSpPr>
          <p:cNvPr id="57" name="フリーフォーム: 図形 56">
            <a:extLst>
              <a:ext uri="{FF2B5EF4-FFF2-40B4-BE49-F238E27FC236}">
                <a16:creationId xmlns:a16="http://schemas.microsoft.com/office/drawing/2014/main" id="{D03716AA-C55E-4E9C-F669-5DA2B688E66D}"/>
              </a:ext>
            </a:extLst>
          </p:cNvPr>
          <p:cNvSpPr/>
          <p:nvPr/>
        </p:nvSpPr>
        <p:spPr>
          <a:xfrm>
            <a:off x="3345170" y="3432035"/>
            <a:ext cx="1204576" cy="2455481"/>
          </a:xfrm>
          <a:custGeom>
            <a:avLst/>
            <a:gdLst>
              <a:gd name="connsiteX0" fmla="*/ 0 w 1320800"/>
              <a:gd name="connsiteY0" fmla="*/ 0 h 2692400"/>
              <a:gd name="connsiteX1" fmla="*/ 12700 w 1320800"/>
              <a:gd name="connsiteY1" fmla="*/ 2686050 h 2692400"/>
              <a:gd name="connsiteX2" fmla="*/ 1320800 w 1320800"/>
              <a:gd name="connsiteY2" fmla="*/ 2692400 h 2692400"/>
              <a:gd name="connsiteX3" fmla="*/ 1289050 w 1320800"/>
              <a:gd name="connsiteY3" fmla="*/ 273050 h 2692400"/>
              <a:gd name="connsiteX4" fmla="*/ 0 w 1320800"/>
              <a:gd name="connsiteY4" fmla="*/ 0 h 269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2692400">
                <a:moveTo>
                  <a:pt x="0" y="0"/>
                </a:moveTo>
                <a:cubicBezTo>
                  <a:pt x="4233" y="895350"/>
                  <a:pt x="8467" y="1790700"/>
                  <a:pt x="12700" y="2686050"/>
                </a:cubicBezTo>
                <a:lnTo>
                  <a:pt x="1320800" y="2692400"/>
                </a:lnTo>
                <a:lnTo>
                  <a:pt x="1289050" y="273050"/>
                </a:lnTo>
                <a:lnTo>
                  <a:pt x="0" y="0"/>
                </a:ln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8" name="フリーフォーム: 図形 57">
            <a:extLst>
              <a:ext uri="{FF2B5EF4-FFF2-40B4-BE49-F238E27FC236}">
                <a16:creationId xmlns:a16="http://schemas.microsoft.com/office/drawing/2014/main" id="{53CDF98B-FBAD-5FA6-E545-75E66101C7B1}"/>
              </a:ext>
            </a:extLst>
          </p:cNvPr>
          <p:cNvSpPr/>
          <p:nvPr/>
        </p:nvSpPr>
        <p:spPr>
          <a:xfrm>
            <a:off x="3014883" y="3293233"/>
            <a:ext cx="1811347" cy="421452"/>
          </a:xfrm>
          <a:custGeom>
            <a:avLst/>
            <a:gdLst>
              <a:gd name="connsiteX0" fmla="*/ 29497 w 1986116"/>
              <a:gd name="connsiteY0" fmla="*/ 137651 h 462116"/>
              <a:gd name="connsiteX1" fmla="*/ 363794 w 1986116"/>
              <a:gd name="connsiteY1" fmla="*/ 167148 h 462116"/>
              <a:gd name="connsiteX2" fmla="*/ 1986116 w 1986116"/>
              <a:gd name="connsiteY2" fmla="*/ 462116 h 462116"/>
              <a:gd name="connsiteX3" fmla="*/ 1966452 w 1986116"/>
              <a:gd name="connsiteY3" fmla="*/ 0 h 462116"/>
              <a:gd name="connsiteX4" fmla="*/ 0 w 1986116"/>
              <a:gd name="connsiteY4" fmla="*/ 29497 h 462116"/>
              <a:gd name="connsiteX5" fmla="*/ 29497 w 1986116"/>
              <a:gd name="connsiteY5" fmla="*/ 137651 h 46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6116" h="462116">
                <a:moveTo>
                  <a:pt x="29497" y="137651"/>
                </a:moveTo>
                <a:lnTo>
                  <a:pt x="363794" y="167148"/>
                </a:lnTo>
                <a:lnTo>
                  <a:pt x="1986116" y="462116"/>
                </a:lnTo>
                <a:lnTo>
                  <a:pt x="1966452" y="0"/>
                </a:lnTo>
                <a:lnTo>
                  <a:pt x="0" y="29497"/>
                </a:lnTo>
                <a:lnTo>
                  <a:pt x="29497" y="137651"/>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フリーフォーム: 図形 58">
            <a:extLst>
              <a:ext uri="{FF2B5EF4-FFF2-40B4-BE49-F238E27FC236}">
                <a16:creationId xmlns:a16="http://schemas.microsoft.com/office/drawing/2014/main" id="{244B3B43-3DD4-15B4-AC15-82578B84F53D}"/>
              </a:ext>
            </a:extLst>
          </p:cNvPr>
          <p:cNvSpPr/>
          <p:nvPr/>
        </p:nvSpPr>
        <p:spPr>
          <a:xfrm>
            <a:off x="3084565" y="5262064"/>
            <a:ext cx="1905315" cy="75286"/>
          </a:xfrm>
          <a:custGeom>
            <a:avLst/>
            <a:gdLst>
              <a:gd name="connsiteX0" fmla="*/ 0 w 2089150"/>
              <a:gd name="connsiteY0" fmla="*/ 0 h 82550"/>
              <a:gd name="connsiteX1" fmla="*/ 292100 w 2089150"/>
              <a:gd name="connsiteY1" fmla="*/ 12700 h 82550"/>
              <a:gd name="connsiteX2" fmla="*/ 2089150 w 2089150"/>
              <a:gd name="connsiteY2" fmla="*/ 82550 h 82550"/>
            </a:gdLst>
            <a:ahLst/>
            <a:cxnLst>
              <a:cxn ang="0">
                <a:pos x="connsiteX0" y="connsiteY0"/>
              </a:cxn>
              <a:cxn ang="0">
                <a:pos x="connsiteX1" y="connsiteY1"/>
              </a:cxn>
              <a:cxn ang="0">
                <a:pos x="connsiteX2" y="connsiteY2"/>
              </a:cxn>
            </a:cxnLst>
            <a:rect l="l" t="t" r="r" b="b"/>
            <a:pathLst>
              <a:path w="2089150" h="82550">
                <a:moveTo>
                  <a:pt x="0" y="0"/>
                </a:moveTo>
                <a:lnTo>
                  <a:pt x="292100" y="12700"/>
                </a:lnTo>
                <a:lnTo>
                  <a:pt x="2089150" y="825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フリーフォーム: 図形 59">
            <a:extLst>
              <a:ext uri="{FF2B5EF4-FFF2-40B4-BE49-F238E27FC236}">
                <a16:creationId xmlns:a16="http://schemas.microsoft.com/office/drawing/2014/main" id="{E7D9F5FE-0605-A222-64DC-5C83777B6AE2}"/>
              </a:ext>
            </a:extLst>
          </p:cNvPr>
          <p:cNvSpPr/>
          <p:nvPr/>
        </p:nvSpPr>
        <p:spPr>
          <a:xfrm>
            <a:off x="3084565" y="4642402"/>
            <a:ext cx="1899523" cy="185319"/>
          </a:xfrm>
          <a:custGeom>
            <a:avLst/>
            <a:gdLst>
              <a:gd name="connsiteX0" fmla="*/ 0 w 2082800"/>
              <a:gd name="connsiteY0" fmla="*/ 0 h 203200"/>
              <a:gd name="connsiteX1" fmla="*/ 285750 w 2082800"/>
              <a:gd name="connsiteY1" fmla="*/ 19050 h 203200"/>
              <a:gd name="connsiteX2" fmla="*/ 2082800 w 2082800"/>
              <a:gd name="connsiteY2" fmla="*/ 203200 h 203200"/>
            </a:gdLst>
            <a:ahLst/>
            <a:cxnLst>
              <a:cxn ang="0">
                <a:pos x="connsiteX0" y="connsiteY0"/>
              </a:cxn>
              <a:cxn ang="0">
                <a:pos x="connsiteX1" y="connsiteY1"/>
              </a:cxn>
              <a:cxn ang="0">
                <a:pos x="connsiteX2" y="connsiteY2"/>
              </a:cxn>
            </a:cxnLst>
            <a:rect l="l" t="t" r="r" b="b"/>
            <a:pathLst>
              <a:path w="2082800" h="203200">
                <a:moveTo>
                  <a:pt x="0" y="0"/>
                </a:moveTo>
                <a:lnTo>
                  <a:pt x="285750" y="19050"/>
                </a:lnTo>
                <a:lnTo>
                  <a:pt x="2082800" y="2032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フリーフォーム: 図形 60">
            <a:extLst>
              <a:ext uri="{FF2B5EF4-FFF2-40B4-BE49-F238E27FC236}">
                <a16:creationId xmlns:a16="http://schemas.microsoft.com/office/drawing/2014/main" id="{C3D1C90A-19E3-B9C3-7FF3-7B729F340B83}"/>
              </a:ext>
            </a:extLst>
          </p:cNvPr>
          <p:cNvSpPr/>
          <p:nvPr/>
        </p:nvSpPr>
        <p:spPr>
          <a:xfrm>
            <a:off x="3072982" y="4057488"/>
            <a:ext cx="1899523" cy="243232"/>
          </a:xfrm>
          <a:custGeom>
            <a:avLst/>
            <a:gdLst>
              <a:gd name="connsiteX0" fmla="*/ 0 w 2082800"/>
              <a:gd name="connsiteY0" fmla="*/ 6350 h 266700"/>
              <a:gd name="connsiteX1" fmla="*/ 304800 w 2082800"/>
              <a:gd name="connsiteY1" fmla="*/ 0 h 266700"/>
              <a:gd name="connsiteX2" fmla="*/ 2082800 w 2082800"/>
              <a:gd name="connsiteY2" fmla="*/ 266700 h 266700"/>
            </a:gdLst>
            <a:ahLst/>
            <a:cxnLst>
              <a:cxn ang="0">
                <a:pos x="connsiteX0" y="connsiteY0"/>
              </a:cxn>
              <a:cxn ang="0">
                <a:pos x="connsiteX1" y="connsiteY1"/>
              </a:cxn>
              <a:cxn ang="0">
                <a:pos x="connsiteX2" y="connsiteY2"/>
              </a:cxn>
            </a:cxnLst>
            <a:rect l="l" t="t" r="r" b="b"/>
            <a:pathLst>
              <a:path w="2082800" h="266700">
                <a:moveTo>
                  <a:pt x="0" y="6350"/>
                </a:moveTo>
                <a:lnTo>
                  <a:pt x="304800" y="0"/>
                </a:lnTo>
                <a:lnTo>
                  <a:pt x="2082800" y="2667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フリーフォーム: 図形 61">
            <a:extLst>
              <a:ext uri="{FF2B5EF4-FFF2-40B4-BE49-F238E27FC236}">
                <a16:creationId xmlns:a16="http://schemas.microsoft.com/office/drawing/2014/main" id="{88C44446-B69B-2953-42D2-0813B2AFB551}"/>
              </a:ext>
            </a:extLst>
          </p:cNvPr>
          <p:cNvSpPr/>
          <p:nvPr/>
        </p:nvSpPr>
        <p:spPr>
          <a:xfrm>
            <a:off x="3061400" y="3460991"/>
            <a:ext cx="1940062" cy="318518"/>
          </a:xfrm>
          <a:custGeom>
            <a:avLst/>
            <a:gdLst>
              <a:gd name="connsiteX0" fmla="*/ 0 w 2127250"/>
              <a:gd name="connsiteY0" fmla="*/ 0 h 349250"/>
              <a:gd name="connsiteX1" fmla="*/ 311150 w 2127250"/>
              <a:gd name="connsiteY1" fmla="*/ 0 h 349250"/>
              <a:gd name="connsiteX2" fmla="*/ 2127250 w 2127250"/>
              <a:gd name="connsiteY2" fmla="*/ 349250 h 349250"/>
            </a:gdLst>
            <a:ahLst/>
            <a:cxnLst>
              <a:cxn ang="0">
                <a:pos x="connsiteX0" y="connsiteY0"/>
              </a:cxn>
              <a:cxn ang="0">
                <a:pos x="connsiteX1" y="connsiteY1"/>
              </a:cxn>
              <a:cxn ang="0">
                <a:pos x="connsiteX2" y="connsiteY2"/>
              </a:cxn>
            </a:cxnLst>
            <a:rect l="l" t="t" r="r" b="b"/>
            <a:pathLst>
              <a:path w="2127250" h="349250">
                <a:moveTo>
                  <a:pt x="0" y="0"/>
                </a:moveTo>
                <a:lnTo>
                  <a:pt x="311150" y="0"/>
                </a:lnTo>
                <a:lnTo>
                  <a:pt x="2127250" y="3492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フリーフォーム: 図形 62">
            <a:extLst>
              <a:ext uri="{FF2B5EF4-FFF2-40B4-BE49-F238E27FC236}">
                <a16:creationId xmlns:a16="http://schemas.microsoft.com/office/drawing/2014/main" id="{83427C39-464B-0409-C64C-9B0C4156619F}"/>
              </a:ext>
            </a:extLst>
          </p:cNvPr>
          <p:cNvSpPr/>
          <p:nvPr/>
        </p:nvSpPr>
        <p:spPr>
          <a:xfrm>
            <a:off x="3345170" y="3455200"/>
            <a:ext cx="0" cy="2443899"/>
          </a:xfrm>
          <a:custGeom>
            <a:avLst/>
            <a:gdLst>
              <a:gd name="connsiteX0" fmla="*/ 0 w 0"/>
              <a:gd name="connsiteY0" fmla="*/ 0 h 2679700"/>
              <a:gd name="connsiteX1" fmla="*/ 0 w 0"/>
              <a:gd name="connsiteY1" fmla="*/ 2679700 h 2679700"/>
            </a:gdLst>
            <a:ahLst/>
            <a:cxnLst>
              <a:cxn ang="0">
                <a:pos x="connsiteX0" y="connsiteY0"/>
              </a:cxn>
              <a:cxn ang="0">
                <a:pos x="connsiteX1" y="connsiteY1"/>
              </a:cxn>
            </a:cxnLst>
            <a:rect l="l" t="t" r="r" b="b"/>
            <a:pathLst>
              <a:path h="2679700">
                <a:moveTo>
                  <a:pt x="0" y="0"/>
                </a:moveTo>
                <a:lnTo>
                  <a:pt x="0" y="2679700"/>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64" name="フリーフォーム: 図形 63">
            <a:extLst>
              <a:ext uri="{FF2B5EF4-FFF2-40B4-BE49-F238E27FC236}">
                <a16:creationId xmlns:a16="http://schemas.microsoft.com/office/drawing/2014/main" id="{AB04A570-1EB7-FCBF-3BE1-0098073C2910}"/>
              </a:ext>
            </a:extLst>
          </p:cNvPr>
          <p:cNvSpPr/>
          <p:nvPr/>
        </p:nvSpPr>
        <p:spPr>
          <a:xfrm>
            <a:off x="3935875" y="3571025"/>
            <a:ext cx="11582" cy="2310701"/>
          </a:xfrm>
          <a:custGeom>
            <a:avLst/>
            <a:gdLst>
              <a:gd name="connsiteX0" fmla="*/ 0 w 12700"/>
              <a:gd name="connsiteY0" fmla="*/ 0 h 2533650"/>
              <a:gd name="connsiteX1" fmla="*/ 12700 w 12700"/>
              <a:gd name="connsiteY1" fmla="*/ 2533650 h 2533650"/>
            </a:gdLst>
            <a:ahLst/>
            <a:cxnLst>
              <a:cxn ang="0">
                <a:pos x="connsiteX0" y="connsiteY0"/>
              </a:cxn>
              <a:cxn ang="0">
                <a:pos x="connsiteX1" y="connsiteY1"/>
              </a:cxn>
            </a:cxnLst>
            <a:rect l="l" t="t" r="r" b="b"/>
            <a:pathLst>
              <a:path w="12700" h="2533650">
                <a:moveTo>
                  <a:pt x="0" y="0"/>
                </a:moveTo>
                <a:cubicBezTo>
                  <a:pt x="4233" y="844550"/>
                  <a:pt x="8467" y="1689100"/>
                  <a:pt x="12700" y="2533650"/>
                </a:cubicBez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5" name="フリーフォーム: 図形 64">
            <a:extLst>
              <a:ext uri="{FF2B5EF4-FFF2-40B4-BE49-F238E27FC236}">
                <a16:creationId xmlns:a16="http://schemas.microsoft.com/office/drawing/2014/main" id="{D63F13E2-AFAD-5A5E-D31D-CE0AE373AB09}"/>
              </a:ext>
            </a:extLst>
          </p:cNvPr>
          <p:cNvSpPr/>
          <p:nvPr/>
        </p:nvSpPr>
        <p:spPr>
          <a:xfrm>
            <a:off x="4523685" y="3695536"/>
            <a:ext cx="17374" cy="2189085"/>
          </a:xfrm>
          <a:custGeom>
            <a:avLst/>
            <a:gdLst>
              <a:gd name="connsiteX0" fmla="*/ 0 w 19050"/>
              <a:gd name="connsiteY0" fmla="*/ 0 h 2400300"/>
              <a:gd name="connsiteX1" fmla="*/ 19050 w 19050"/>
              <a:gd name="connsiteY1" fmla="*/ 2400300 h 2400300"/>
            </a:gdLst>
            <a:ahLst/>
            <a:cxnLst>
              <a:cxn ang="0">
                <a:pos x="connsiteX0" y="connsiteY0"/>
              </a:cxn>
              <a:cxn ang="0">
                <a:pos x="connsiteX1" y="connsiteY1"/>
              </a:cxn>
            </a:cxnLst>
            <a:rect l="l" t="t" r="r" b="b"/>
            <a:pathLst>
              <a:path w="19050" h="2400300">
                <a:moveTo>
                  <a:pt x="0" y="0"/>
                </a:moveTo>
                <a:lnTo>
                  <a:pt x="19050" y="2400300"/>
                </a:ln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6" name="フリーフォーム: 図形 65">
            <a:extLst>
              <a:ext uri="{FF2B5EF4-FFF2-40B4-BE49-F238E27FC236}">
                <a16:creationId xmlns:a16="http://schemas.microsoft.com/office/drawing/2014/main" id="{C614EE8A-5A80-13F0-E7C4-8C1452B68C18}"/>
              </a:ext>
            </a:extLst>
          </p:cNvPr>
          <p:cNvSpPr/>
          <p:nvPr/>
        </p:nvSpPr>
        <p:spPr>
          <a:xfrm>
            <a:off x="3065744" y="5887515"/>
            <a:ext cx="1902419" cy="0"/>
          </a:xfrm>
          <a:custGeom>
            <a:avLst/>
            <a:gdLst>
              <a:gd name="connsiteX0" fmla="*/ 0 w 2085975"/>
              <a:gd name="connsiteY0" fmla="*/ 0 h 0"/>
              <a:gd name="connsiteX1" fmla="*/ 0 w 2085975"/>
              <a:gd name="connsiteY1" fmla="*/ 0 h 0"/>
              <a:gd name="connsiteX2" fmla="*/ 2085975 w 2085975"/>
              <a:gd name="connsiteY2" fmla="*/ 0 h 0"/>
            </a:gdLst>
            <a:ahLst/>
            <a:cxnLst>
              <a:cxn ang="0">
                <a:pos x="connsiteX0" y="connsiteY0"/>
              </a:cxn>
              <a:cxn ang="0">
                <a:pos x="connsiteX1" y="connsiteY1"/>
              </a:cxn>
              <a:cxn ang="0">
                <a:pos x="connsiteX2" y="connsiteY2"/>
              </a:cxn>
            </a:cxnLst>
            <a:rect l="l" t="t" r="r" b="b"/>
            <a:pathLst>
              <a:path w="2085975">
                <a:moveTo>
                  <a:pt x="0" y="0"/>
                </a:moveTo>
                <a:lnTo>
                  <a:pt x="0" y="0"/>
                </a:lnTo>
                <a:lnTo>
                  <a:pt x="2085975"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7" name="フリーフォーム: 図形 66">
            <a:extLst>
              <a:ext uri="{FF2B5EF4-FFF2-40B4-BE49-F238E27FC236}">
                <a16:creationId xmlns:a16="http://schemas.microsoft.com/office/drawing/2014/main" id="{8E76051F-1044-9558-2293-E7C8A66190AE}"/>
              </a:ext>
            </a:extLst>
          </p:cNvPr>
          <p:cNvSpPr/>
          <p:nvPr/>
        </p:nvSpPr>
        <p:spPr>
          <a:xfrm>
            <a:off x="3339379" y="5578265"/>
            <a:ext cx="608079" cy="309252"/>
          </a:xfrm>
          <a:custGeom>
            <a:avLst/>
            <a:gdLst>
              <a:gd name="connsiteX0" fmla="*/ 4763 w 666750"/>
              <a:gd name="connsiteY0" fmla="*/ 0 h 442912"/>
              <a:gd name="connsiteX1" fmla="*/ 666750 w 666750"/>
              <a:gd name="connsiteY1" fmla="*/ 0 h 442912"/>
              <a:gd name="connsiteX2" fmla="*/ 666750 w 666750"/>
              <a:gd name="connsiteY2" fmla="*/ 442912 h 442912"/>
              <a:gd name="connsiteX3" fmla="*/ 0 w 666750"/>
              <a:gd name="connsiteY3" fmla="*/ 442912 h 442912"/>
              <a:gd name="connsiteX4" fmla="*/ 4763 w 666750"/>
              <a:gd name="connsiteY4" fmla="*/ 0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442912">
                <a:moveTo>
                  <a:pt x="4763" y="0"/>
                </a:moveTo>
                <a:lnTo>
                  <a:pt x="666750" y="0"/>
                </a:lnTo>
                <a:lnTo>
                  <a:pt x="666750" y="442912"/>
                </a:lnTo>
                <a:lnTo>
                  <a:pt x="0" y="442912"/>
                </a:lnTo>
                <a:cubicBezTo>
                  <a:pt x="1588" y="295275"/>
                  <a:pt x="3175" y="147637"/>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フリーフォーム: 図形 67">
            <a:extLst>
              <a:ext uri="{FF2B5EF4-FFF2-40B4-BE49-F238E27FC236}">
                <a16:creationId xmlns:a16="http://schemas.microsoft.com/office/drawing/2014/main" id="{3C9A01BA-1AA6-533B-B3D2-17414747080A}"/>
              </a:ext>
            </a:extLst>
          </p:cNvPr>
          <p:cNvSpPr/>
          <p:nvPr/>
        </p:nvSpPr>
        <p:spPr>
          <a:xfrm>
            <a:off x="3943114" y="5599113"/>
            <a:ext cx="608079" cy="288403"/>
          </a:xfrm>
          <a:custGeom>
            <a:avLst/>
            <a:gdLst>
              <a:gd name="connsiteX0" fmla="*/ 4763 w 666750"/>
              <a:gd name="connsiteY0" fmla="*/ 0 h 442912"/>
              <a:gd name="connsiteX1" fmla="*/ 666750 w 666750"/>
              <a:gd name="connsiteY1" fmla="*/ 0 h 442912"/>
              <a:gd name="connsiteX2" fmla="*/ 666750 w 666750"/>
              <a:gd name="connsiteY2" fmla="*/ 442912 h 442912"/>
              <a:gd name="connsiteX3" fmla="*/ 0 w 666750"/>
              <a:gd name="connsiteY3" fmla="*/ 442912 h 442912"/>
              <a:gd name="connsiteX4" fmla="*/ 4763 w 666750"/>
              <a:gd name="connsiteY4" fmla="*/ 0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442912">
                <a:moveTo>
                  <a:pt x="4763" y="0"/>
                </a:moveTo>
                <a:lnTo>
                  <a:pt x="666750" y="0"/>
                </a:lnTo>
                <a:lnTo>
                  <a:pt x="666750" y="442912"/>
                </a:lnTo>
                <a:lnTo>
                  <a:pt x="0" y="442912"/>
                </a:lnTo>
                <a:cubicBezTo>
                  <a:pt x="1588" y="295275"/>
                  <a:pt x="3175" y="147637"/>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フリーフォーム: 図形 68">
            <a:extLst>
              <a:ext uri="{FF2B5EF4-FFF2-40B4-BE49-F238E27FC236}">
                <a16:creationId xmlns:a16="http://schemas.microsoft.com/office/drawing/2014/main" id="{CA28DF71-7F50-B138-4939-8EC5DECD3D60}"/>
              </a:ext>
            </a:extLst>
          </p:cNvPr>
          <p:cNvSpPr/>
          <p:nvPr/>
        </p:nvSpPr>
        <p:spPr>
          <a:xfrm>
            <a:off x="3343723" y="4952811"/>
            <a:ext cx="590705" cy="335312"/>
          </a:xfrm>
          <a:custGeom>
            <a:avLst/>
            <a:gdLst>
              <a:gd name="connsiteX0" fmla="*/ 0 w 647700"/>
              <a:gd name="connsiteY0" fmla="*/ 0 h 423862"/>
              <a:gd name="connsiteX1" fmla="*/ 0 w 647700"/>
              <a:gd name="connsiteY1" fmla="*/ 404812 h 423862"/>
              <a:gd name="connsiteX2" fmla="*/ 647700 w 647700"/>
              <a:gd name="connsiteY2" fmla="*/ 423862 h 423862"/>
              <a:gd name="connsiteX3" fmla="*/ 642937 w 647700"/>
              <a:gd name="connsiteY3" fmla="*/ 61912 h 423862"/>
              <a:gd name="connsiteX4" fmla="*/ 0 w 647700"/>
              <a:gd name="connsiteY4" fmla="*/ 0 h 423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700" h="423862">
                <a:moveTo>
                  <a:pt x="0" y="0"/>
                </a:moveTo>
                <a:lnTo>
                  <a:pt x="0" y="404812"/>
                </a:lnTo>
                <a:lnTo>
                  <a:pt x="647700" y="423862"/>
                </a:lnTo>
                <a:cubicBezTo>
                  <a:pt x="646112" y="303212"/>
                  <a:pt x="644525" y="182562"/>
                  <a:pt x="642937" y="61912"/>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フリーフォーム: 図形 69">
            <a:extLst>
              <a:ext uri="{FF2B5EF4-FFF2-40B4-BE49-F238E27FC236}">
                <a16:creationId xmlns:a16="http://schemas.microsoft.com/office/drawing/2014/main" id="{1A646C8F-1056-A381-7E78-3E6C2CAAE952}"/>
              </a:ext>
            </a:extLst>
          </p:cNvPr>
          <p:cNvSpPr/>
          <p:nvPr/>
        </p:nvSpPr>
        <p:spPr>
          <a:xfrm>
            <a:off x="3943115" y="5043154"/>
            <a:ext cx="599392" cy="279716"/>
          </a:xfrm>
          <a:custGeom>
            <a:avLst/>
            <a:gdLst>
              <a:gd name="connsiteX0" fmla="*/ 0 w 657225"/>
              <a:gd name="connsiteY0" fmla="*/ 0 h 381000"/>
              <a:gd name="connsiteX1" fmla="*/ 0 w 657225"/>
              <a:gd name="connsiteY1" fmla="*/ 357188 h 381000"/>
              <a:gd name="connsiteX2" fmla="*/ 657225 w 657225"/>
              <a:gd name="connsiteY2" fmla="*/ 381000 h 381000"/>
              <a:gd name="connsiteX3" fmla="*/ 647700 w 657225"/>
              <a:gd name="connsiteY3" fmla="*/ 52388 h 381000"/>
              <a:gd name="connsiteX4" fmla="*/ 0 w 657225"/>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381000">
                <a:moveTo>
                  <a:pt x="0" y="0"/>
                </a:moveTo>
                <a:lnTo>
                  <a:pt x="0" y="357188"/>
                </a:lnTo>
                <a:lnTo>
                  <a:pt x="657225" y="381000"/>
                </a:lnTo>
                <a:lnTo>
                  <a:pt x="647700" y="52388"/>
                </a:ln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フリーフォーム: 図形 70">
            <a:extLst>
              <a:ext uri="{FF2B5EF4-FFF2-40B4-BE49-F238E27FC236}">
                <a16:creationId xmlns:a16="http://schemas.microsoft.com/office/drawing/2014/main" id="{D81F42B1-174D-4F25-5BAC-92F984AE9B3C}"/>
              </a:ext>
            </a:extLst>
          </p:cNvPr>
          <p:cNvSpPr/>
          <p:nvPr/>
        </p:nvSpPr>
        <p:spPr>
          <a:xfrm>
            <a:off x="3339379" y="4396854"/>
            <a:ext cx="599392" cy="326625"/>
          </a:xfrm>
          <a:custGeom>
            <a:avLst/>
            <a:gdLst>
              <a:gd name="connsiteX0" fmla="*/ 0 w 657225"/>
              <a:gd name="connsiteY0" fmla="*/ 0 h 500062"/>
              <a:gd name="connsiteX1" fmla="*/ 4763 w 657225"/>
              <a:gd name="connsiteY1" fmla="*/ 423862 h 500062"/>
              <a:gd name="connsiteX2" fmla="*/ 657225 w 657225"/>
              <a:gd name="connsiteY2" fmla="*/ 500062 h 500062"/>
              <a:gd name="connsiteX3" fmla="*/ 652463 w 657225"/>
              <a:gd name="connsiteY3" fmla="*/ 85725 h 500062"/>
              <a:gd name="connsiteX4" fmla="*/ 0 w 657225"/>
              <a:gd name="connsiteY4" fmla="*/ 0 h 500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500062">
                <a:moveTo>
                  <a:pt x="0" y="0"/>
                </a:moveTo>
                <a:cubicBezTo>
                  <a:pt x="1588" y="141287"/>
                  <a:pt x="3175" y="282575"/>
                  <a:pt x="4763" y="423862"/>
                </a:cubicBezTo>
                <a:lnTo>
                  <a:pt x="657225" y="500062"/>
                </a:lnTo>
                <a:cubicBezTo>
                  <a:pt x="655638" y="361950"/>
                  <a:pt x="654050" y="223837"/>
                  <a:pt x="652463" y="85725"/>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フリーフォーム: 図形 71">
            <a:extLst>
              <a:ext uri="{FF2B5EF4-FFF2-40B4-BE49-F238E27FC236}">
                <a16:creationId xmlns:a16="http://schemas.microsoft.com/office/drawing/2014/main" id="{1AAF1580-EF3B-5B1A-AE07-CFDA1CB6BCD9}"/>
              </a:ext>
            </a:extLst>
          </p:cNvPr>
          <p:cNvSpPr/>
          <p:nvPr/>
        </p:nvSpPr>
        <p:spPr>
          <a:xfrm>
            <a:off x="3934428" y="4501096"/>
            <a:ext cx="599392" cy="274504"/>
          </a:xfrm>
          <a:custGeom>
            <a:avLst/>
            <a:gdLst>
              <a:gd name="connsiteX0" fmla="*/ 0 w 657225"/>
              <a:gd name="connsiteY0" fmla="*/ 0 h 485775"/>
              <a:gd name="connsiteX1" fmla="*/ 0 w 657225"/>
              <a:gd name="connsiteY1" fmla="*/ 414338 h 485775"/>
              <a:gd name="connsiteX2" fmla="*/ 657225 w 657225"/>
              <a:gd name="connsiteY2" fmla="*/ 485775 h 485775"/>
              <a:gd name="connsiteX3" fmla="*/ 652462 w 657225"/>
              <a:gd name="connsiteY3" fmla="*/ 100013 h 485775"/>
              <a:gd name="connsiteX4" fmla="*/ 0 w 657225"/>
              <a:gd name="connsiteY4" fmla="*/ 0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85775">
                <a:moveTo>
                  <a:pt x="0" y="0"/>
                </a:moveTo>
                <a:lnTo>
                  <a:pt x="0" y="414338"/>
                </a:lnTo>
                <a:lnTo>
                  <a:pt x="657225" y="485775"/>
                </a:lnTo>
                <a:cubicBezTo>
                  <a:pt x="655637" y="357188"/>
                  <a:pt x="654050" y="228600"/>
                  <a:pt x="652462" y="100013"/>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フリーフォーム: 図形 72">
            <a:extLst>
              <a:ext uri="{FF2B5EF4-FFF2-40B4-BE49-F238E27FC236}">
                <a16:creationId xmlns:a16="http://schemas.microsoft.com/office/drawing/2014/main" id="{BBCDE1E9-81E1-9F99-FC0B-F2CF49BFFE3D}"/>
              </a:ext>
            </a:extLst>
          </p:cNvPr>
          <p:cNvSpPr/>
          <p:nvPr/>
        </p:nvSpPr>
        <p:spPr>
          <a:xfrm>
            <a:off x="3343723" y="3646311"/>
            <a:ext cx="599392" cy="490806"/>
          </a:xfrm>
          <a:custGeom>
            <a:avLst/>
            <a:gdLst>
              <a:gd name="connsiteX0" fmla="*/ 0 w 657225"/>
              <a:gd name="connsiteY0" fmla="*/ 0 h 452438"/>
              <a:gd name="connsiteX1" fmla="*/ 0 w 657225"/>
              <a:gd name="connsiteY1" fmla="*/ 357188 h 452438"/>
              <a:gd name="connsiteX2" fmla="*/ 657225 w 657225"/>
              <a:gd name="connsiteY2" fmla="*/ 452438 h 452438"/>
              <a:gd name="connsiteX3" fmla="*/ 657225 w 657225"/>
              <a:gd name="connsiteY3" fmla="*/ 104775 h 452438"/>
              <a:gd name="connsiteX4" fmla="*/ 0 w 657225"/>
              <a:gd name="connsiteY4" fmla="*/ 0 h 4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52438">
                <a:moveTo>
                  <a:pt x="0" y="0"/>
                </a:moveTo>
                <a:lnTo>
                  <a:pt x="0" y="357188"/>
                </a:lnTo>
                <a:lnTo>
                  <a:pt x="657225" y="452438"/>
                </a:lnTo>
                <a:lnTo>
                  <a:pt x="657225" y="104775"/>
                </a:ln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4" name="フリーフォーム: 図形 73">
            <a:extLst>
              <a:ext uri="{FF2B5EF4-FFF2-40B4-BE49-F238E27FC236}">
                <a16:creationId xmlns:a16="http://schemas.microsoft.com/office/drawing/2014/main" id="{86CC38BE-176F-13E8-D428-DE28DB5CC7DC}"/>
              </a:ext>
            </a:extLst>
          </p:cNvPr>
          <p:cNvSpPr/>
          <p:nvPr/>
        </p:nvSpPr>
        <p:spPr>
          <a:xfrm>
            <a:off x="3930084" y="3757503"/>
            <a:ext cx="599392" cy="488200"/>
          </a:xfrm>
          <a:custGeom>
            <a:avLst/>
            <a:gdLst>
              <a:gd name="connsiteX0" fmla="*/ 4763 w 657225"/>
              <a:gd name="connsiteY0" fmla="*/ 0 h 457200"/>
              <a:gd name="connsiteX1" fmla="*/ 657225 w 657225"/>
              <a:gd name="connsiteY1" fmla="*/ 109538 h 457200"/>
              <a:gd name="connsiteX2" fmla="*/ 657225 w 657225"/>
              <a:gd name="connsiteY2" fmla="*/ 457200 h 457200"/>
              <a:gd name="connsiteX3" fmla="*/ 0 w 657225"/>
              <a:gd name="connsiteY3" fmla="*/ 352425 h 457200"/>
              <a:gd name="connsiteX4" fmla="*/ 4763 w 657225"/>
              <a:gd name="connsiteY4" fmla="*/ 0 h 457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57200">
                <a:moveTo>
                  <a:pt x="4763" y="0"/>
                </a:moveTo>
                <a:lnTo>
                  <a:pt x="657225" y="109538"/>
                </a:lnTo>
                <a:lnTo>
                  <a:pt x="657225" y="457200"/>
                </a:lnTo>
                <a:lnTo>
                  <a:pt x="0" y="352425"/>
                </a:lnTo>
                <a:cubicBezTo>
                  <a:pt x="1588" y="231775"/>
                  <a:pt x="3175" y="111125"/>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75" name="テキスト ボックス 74">
                <a:extLst>
                  <a:ext uri="{FF2B5EF4-FFF2-40B4-BE49-F238E27FC236}">
                    <a16:creationId xmlns:a16="http://schemas.microsoft.com/office/drawing/2014/main" id="{866AEE80-6F19-BCF1-6C40-67B129622F82}"/>
                  </a:ext>
                </a:extLst>
              </p:cNvPr>
              <p:cNvSpPr txBox="1"/>
              <p:nvPr/>
            </p:nvSpPr>
            <p:spPr>
              <a:xfrm rot="685207" flipH="1">
                <a:off x="3007650" y="3374769"/>
                <a:ext cx="318910"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rgbClr val="FF0000"/>
                              </a:solidFill>
                              <a:latin typeface="Cambria Math" panose="02040503050406030204" pitchFamily="18" charset="0"/>
                              <a:ea typeface="Cambria Math" panose="02040503050406030204" pitchFamily="18" charset="0"/>
                            </a:rPr>
                          </m:ctrlPr>
                        </m:sSubPr>
                        <m:e>
                          <m:r>
                            <a:rPr lang="en-US" altLang="ja-JP" sz="1600" b="0" i="1" smtClean="0">
                              <a:solidFill>
                                <a:srgbClr val="FF0000"/>
                              </a:solidFill>
                              <a:latin typeface="Cambria Math" panose="02040503050406030204" pitchFamily="18" charset="0"/>
                              <a:ea typeface="Cambria Math" panose="02040503050406030204" pitchFamily="18" charset="0"/>
                            </a:rPr>
                            <m:t>h</m:t>
                          </m:r>
                        </m:e>
                        <m:sub>
                          <m:r>
                            <a:rPr lang="en-US" altLang="ja-JP" sz="1600" b="0" i="1" smtClean="0">
                              <a:solidFill>
                                <a:srgbClr val="FF0000"/>
                              </a:solidFill>
                              <a:latin typeface="Cambria Math" panose="02040503050406030204" pitchFamily="18" charset="0"/>
                              <a:ea typeface="Cambria Math" panose="02040503050406030204" pitchFamily="18" charset="0"/>
                            </a:rPr>
                            <m:t>𝑚𝑎</m:t>
                          </m:r>
                        </m:sub>
                      </m:sSub>
                    </m:oMath>
                  </m:oMathPara>
                </a14:m>
                <a:endParaRPr lang="en-US" altLang="ja-JP" sz="1600" dirty="0"/>
              </a:p>
            </p:txBody>
          </p:sp>
        </mc:Choice>
        <mc:Fallback xmlns="">
          <p:sp>
            <p:nvSpPr>
              <p:cNvPr id="75" name="テキスト ボックス 74">
                <a:extLst>
                  <a:ext uri="{FF2B5EF4-FFF2-40B4-BE49-F238E27FC236}">
                    <a16:creationId xmlns:a16="http://schemas.microsoft.com/office/drawing/2014/main" id="{866AEE80-6F19-BCF1-6C40-67B129622F82}"/>
                  </a:ext>
                </a:extLst>
              </p:cNvPr>
              <p:cNvSpPr txBox="1">
                <a:spLocks noRot="1" noChangeAspect="1" noMove="1" noResize="1" noEditPoints="1" noAdjustHandles="1" noChangeArrowheads="1" noChangeShapeType="1" noTextEdit="1"/>
              </p:cNvSpPr>
              <p:nvPr/>
            </p:nvSpPr>
            <p:spPr>
              <a:xfrm rot="685207" flipH="1">
                <a:off x="3007650" y="3374769"/>
                <a:ext cx="318910" cy="224555"/>
              </a:xfrm>
              <a:prstGeom prst="rect">
                <a:avLst/>
              </a:prstGeom>
              <a:blipFill>
                <a:blip r:embed="rId5"/>
                <a:stretch>
                  <a:fillRect l="-22034" r="-6780" b="-18750"/>
                </a:stretch>
              </a:blipFill>
            </p:spPr>
            <p:txBody>
              <a:bodyPr/>
              <a:lstStyle/>
              <a:p>
                <a:r>
                  <a:rPr lang="ja-JP" altLang="en-US">
                    <a:noFill/>
                  </a:rPr>
                  <a:t> </a:t>
                </a:r>
              </a:p>
            </p:txBody>
          </p:sp>
        </mc:Fallback>
      </mc:AlternateContent>
      <p:cxnSp>
        <p:nvCxnSpPr>
          <p:cNvPr id="76" name="直線矢印コネクタ 75">
            <a:extLst>
              <a:ext uri="{FF2B5EF4-FFF2-40B4-BE49-F238E27FC236}">
                <a16:creationId xmlns:a16="http://schemas.microsoft.com/office/drawing/2014/main" id="{6F5E3C25-EE17-0290-997C-1FADA5C96BB9}"/>
              </a:ext>
            </a:extLst>
          </p:cNvPr>
          <p:cNvCxnSpPr>
            <a:cxnSpLocks/>
          </p:cNvCxnSpPr>
          <p:nvPr/>
        </p:nvCxnSpPr>
        <p:spPr>
          <a:xfrm>
            <a:off x="3594193" y="3314700"/>
            <a:ext cx="0" cy="162506"/>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7" name="テキスト ボックス 76">
                <a:extLst>
                  <a:ext uri="{FF2B5EF4-FFF2-40B4-BE49-F238E27FC236}">
                    <a16:creationId xmlns:a16="http://schemas.microsoft.com/office/drawing/2014/main" id="{CB64CA9C-5F93-5EAF-1935-108ED73DE4D4}"/>
                  </a:ext>
                </a:extLst>
              </p:cNvPr>
              <p:cNvSpPr txBox="1"/>
              <p:nvPr/>
            </p:nvSpPr>
            <p:spPr>
              <a:xfrm>
                <a:off x="3328204" y="3197201"/>
                <a:ext cx="233833"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𝑖</m:t>
                          </m:r>
                        </m:sub>
                      </m:sSub>
                    </m:oMath>
                  </m:oMathPara>
                </a14:m>
                <a:endParaRPr lang="en-US" altLang="ja-JP" sz="1600" dirty="0">
                  <a:solidFill>
                    <a:srgbClr val="FF3300"/>
                  </a:solidFill>
                </a:endParaRPr>
              </a:p>
            </p:txBody>
          </p:sp>
        </mc:Choice>
        <mc:Fallback xmlns="">
          <p:sp>
            <p:nvSpPr>
              <p:cNvPr id="77" name="テキスト ボックス 76">
                <a:extLst>
                  <a:ext uri="{FF2B5EF4-FFF2-40B4-BE49-F238E27FC236}">
                    <a16:creationId xmlns:a16="http://schemas.microsoft.com/office/drawing/2014/main" id="{CB64CA9C-5F93-5EAF-1935-108ED73DE4D4}"/>
                  </a:ext>
                </a:extLst>
              </p:cNvPr>
              <p:cNvSpPr txBox="1">
                <a:spLocks noRot="1" noChangeAspect="1" noMove="1" noResize="1" noEditPoints="1" noAdjustHandles="1" noChangeArrowheads="1" noChangeShapeType="1" noTextEdit="1"/>
              </p:cNvSpPr>
              <p:nvPr/>
            </p:nvSpPr>
            <p:spPr>
              <a:xfrm>
                <a:off x="3328204" y="3197201"/>
                <a:ext cx="233833" cy="224555"/>
              </a:xfrm>
              <a:prstGeom prst="rect">
                <a:avLst/>
              </a:prstGeom>
              <a:blipFill>
                <a:blip r:embed="rId6"/>
                <a:stretch>
                  <a:fillRect l="-23684" r="-7895" b="-2973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8" name="テキスト ボックス 77">
                <a:extLst>
                  <a:ext uri="{FF2B5EF4-FFF2-40B4-BE49-F238E27FC236}">
                    <a16:creationId xmlns:a16="http://schemas.microsoft.com/office/drawing/2014/main" id="{7F5EF2AF-784A-572A-52EA-1549C40CD5C6}"/>
                  </a:ext>
                </a:extLst>
              </p:cNvPr>
              <p:cNvSpPr txBox="1"/>
              <p:nvPr/>
            </p:nvSpPr>
            <p:spPr>
              <a:xfrm flipH="1">
                <a:off x="2983609" y="3545110"/>
                <a:ext cx="318910"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accent6">
                                  <a:lumMod val="75000"/>
                                </a:schemeClr>
                              </a:solidFill>
                              <a:latin typeface="Cambria Math" panose="02040503050406030204" pitchFamily="18" charset="0"/>
                              <a:ea typeface="Cambria Math" panose="02040503050406030204" pitchFamily="18" charset="0"/>
                            </a:rPr>
                          </m:ctrlPr>
                        </m:sSubPr>
                        <m:e>
                          <m:r>
                            <a:rPr lang="en-US" altLang="ja-JP" sz="1600" b="0" i="1" smtClean="0">
                              <a:solidFill>
                                <a:schemeClr val="accent6">
                                  <a:lumMod val="75000"/>
                                </a:schemeClr>
                              </a:solidFill>
                              <a:latin typeface="Cambria Math" panose="02040503050406030204" pitchFamily="18" charset="0"/>
                              <a:ea typeface="Cambria Math" panose="02040503050406030204" pitchFamily="18" charset="0"/>
                            </a:rPr>
                            <m:t>h</m:t>
                          </m:r>
                        </m:e>
                        <m:sub>
                          <m:r>
                            <a:rPr lang="en-US" altLang="ja-JP" sz="1600" b="0" i="1" smtClean="0">
                              <a:solidFill>
                                <a:schemeClr val="accent6">
                                  <a:lumMod val="75000"/>
                                </a:schemeClr>
                              </a:solidFill>
                              <a:latin typeface="Cambria Math" panose="02040503050406030204" pitchFamily="18" charset="0"/>
                              <a:ea typeface="Cambria Math" panose="02040503050406030204" pitchFamily="18" charset="0"/>
                            </a:rPr>
                            <m:t>𝑚𝑐</m:t>
                          </m:r>
                        </m:sub>
                      </m:sSub>
                    </m:oMath>
                  </m:oMathPara>
                </a14:m>
                <a:endParaRPr lang="en-US" altLang="ja-JP" sz="1600" dirty="0">
                  <a:solidFill>
                    <a:schemeClr val="accent6">
                      <a:lumMod val="75000"/>
                    </a:schemeClr>
                  </a:solidFill>
                </a:endParaRPr>
              </a:p>
            </p:txBody>
          </p:sp>
        </mc:Choice>
        <mc:Fallback xmlns="">
          <p:sp>
            <p:nvSpPr>
              <p:cNvPr id="78" name="テキスト ボックス 77">
                <a:extLst>
                  <a:ext uri="{FF2B5EF4-FFF2-40B4-BE49-F238E27FC236}">
                    <a16:creationId xmlns:a16="http://schemas.microsoft.com/office/drawing/2014/main" id="{7F5EF2AF-784A-572A-52EA-1549C40CD5C6}"/>
                  </a:ext>
                </a:extLst>
              </p:cNvPr>
              <p:cNvSpPr txBox="1">
                <a:spLocks noRot="1" noChangeAspect="1" noMove="1" noResize="1" noEditPoints="1" noAdjustHandles="1" noChangeArrowheads="1" noChangeShapeType="1" noTextEdit="1"/>
              </p:cNvSpPr>
              <p:nvPr/>
            </p:nvSpPr>
            <p:spPr>
              <a:xfrm flipH="1">
                <a:off x="2983609" y="3545110"/>
                <a:ext cx="318910" cy="246221"/>
              </a:xfrm>
              <a:prstGeom prst="rect">
                <a:avLst/>
              </a:prstGeom>
              <a:blipFill>
                <a:blip r:embed="rId7"/>
                <a:stretch>
                  <a:fillRect l="-22642" r="-11321" b="-12500"/>
                </a:stretch>
              </a:blipFill>
            </p:spPr>
            <p:txBody>
              <a:bodyPr/>
              <a:lstStyle/>
              <a:p>
                <a:r>
                  <a:rPr lang="ja-JP" altLang="en-US">
                    <a:noFill/>
                  </a:rPr>
                  <a:t> </a:t>
                </a:r>
              </a:p>
            </p:txBody>
          </p:sp>
        </mc:Fallback>
      </mc:AlternateContent>
      <p:cxnSp>
        <p:nvCxnSpPr>
          <p:cNvPr id="79" name="直線矢印コネクタ 78">
            <a:extLst>
              <a:ext uri="{FF2B5EF4-FFF2-40B4-BE49-F238E27FC236}">
                <a16:creationId xmlns:a16="http://schemas.microsoft.com/office/drawing/2014/main" id="{EAABA737-6C43-8ACD-9C1B-DB812D02208B}"/>
              </a:ext>
            </a:extLst>
          </p:cNvPr>
          <p:cNvCxnSpPr>
            <a:cxnSpLocks/>
          </p:cNvCxnSpPr>
          <p:nvPr/>
        </p:nvCxnSpPr>
        <p:spPr>
          <a:xfrm>
            <a:off x="4221962" y="3424238"/>
            <a:ext cx="0" cy="18385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0" name="テキスト ボックス 79">
                <a:extLst>
                  <a:ext uri="{FF2B5EF4-FFF2-40B4-BE49-F238E27FC236}">
                    <a16:creationId xmlns:a16="http://schemas.microsoft.com/office/drawing/2014/main" id="{CC951E45-1E97-CF24-07A4-63198B183981}"/>
                  </a:ext>
                </a:extLst>
              </p:cNvPr>
              <p:cNvSpPr txBox="1"/>
              <p:nvPr/>
            </p:nvSpPr>
            <p:spPr>
              <a:xfrm>
                <a:off x="3917873" y="3287164"/>
                <a:ext cx="233833"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𝑖</m:t>
                          </m:r>
                        </m:sub>
                      </m:sSub>
                    </m:oMath>
                  </m:oMathPara>
                </a14:m>
                <a:endParaRPr lang="en-US" altLang="ja-JP" sz="1600" dirty="0">
                  <a:solidFill>
                    <a:srgbClr val="FF3300"/>
                  </a:solidFill>
                </a:endParaRPr>
              </a:p>
            </p:txBody>
          </p:sp>
        </mc:Choice>
        <mc:Fallback xmlns="">
          <p:sp>
            <p:nvSpPr>
              <p:cNvPr id="80" name="テキスト ボックス 79">
                <a:extLst>
                  <a:ext uri="{FF2B5EF4-FFF2-40B4-BE49-F238E27FC236}">
                    <a16:creationId xmlns:a16="http://schemas.microsoft.com/office/drawing/2014/main" id="{CC951E45-1E97-CF24-07A4-63198B183981}"/>
                  </a:ext>
                </a:extLst>
              </p:cNvPr>
              <p:cNvSpPr txBox="1">
                <a:spLocks noRot="1" noChangeAspect="1" noMove="1" noResize="1" noEditPoints="1" noAdjustHandles="1" noChangeArrowheads="1" noChangeShapeType="1" noTextEdit="1"/>
              </p:cNvSpPr>
              <p:nvPr/>
            </p:nvSpPr>
            <p:spPr>
              <a:xfrm>
                <a:off x="3917873" y="3287164"/>
                <a:ext cx="233833" cy="224555"/>
              </a:xfrm>
              <a:prstGeom prst="rect">
                <a:avLst/>
              </a:prstGeom>
              <a:blipFill>
                <a:blip r:embed="rId8"/>
                <a:stretch>
                  <a:fillRect l="-23684" r="-7895" b="-29730"/>
                </a:stretch>
              </a:blipFill>
            </p:spPr>
            <p:txBody>
              <a:bodyPr/>
              <a:lstStyle/>
              <a:p>
                <a:r>
                  <a:rPr lang="ja-JP" altLang="en-US">
                    <a:noFill/>
                  </a:rPr>
                  <a:t> </a:t>
                </a:r>
              </a:p>
            </p:txBody>
          </p:sp>
        </mc:Fallback>
      </mc:AlternateContent>
      <p:cxnSp>
        <p:nvCxnSpPr>
          <p:cNvPr id="81" name="直線コネクタ 80">
            <a:extLst>
              <a:ext uri="{FF2B5EF4-FFF2-40B4-BE49-F238E27FC236}">
                <a16:creationId xmlns:a16="http://schemas.microsoft.com/office/drawing/2014/main" id="{F16896FF-74B6-BB3F-C315-0610499F7090}"/>
              </a:ext>
            </a:extLst>
          </p:cNvPr>
          <p:cNvCxnSpPr>
            <a:cxnSpLocks/>
          </p:cNvCxnSpPr>
          <p:nvPr/>
        </p:nvCxnSpPr>
        <p:spPr>
          <a:xfrm>
            <a:off x="3343723" y="3570156"/>
            <a:ext cx="595048" cy="11958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2" name="直線コネクタ 81">
            <a:extLst>
              <a:ext uri="{FF2B5EF4-FFF2-40B4-BE49-F238E27FC236}">
                <a16:creationId xmlns:a16="http://schemas.microsoft.com/office/drawing/2014/main" id="{DAD64984-0D78-B710-ADF0-0BB33EB77E8D}"/>
              </a:ext>
            </a:extLst>
          </p:cNvPr>
          <p:cNvCxnSpPr>
            <a:cxnSpLocks/>
          </p:cNvCxnSpPr>
          <p:nvPr/>
        </p:nvCxnSpPr>
        <p:spPr>
          <a:xfrm>
            <a:off x="3356753" y="3679176"/>
            <a:ext cx="568988" cy="1104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83" name="直線コネクタ 82">
            <a:extLst>
              <a:ext uri="{FF2B5EF4-FFF2-40B4-BE49-F238E27FC236}">
                <a16:creationId xmlns:a16="http://schemas.microsoft.com/office/drawing/2014/main" id="{580ECAC2-144A-D936-EEAB-8A7D7467B940}"/>
              </a:ext>
            </a:extLst>
          </p:cNvPr>
          <p:cNvCxnSpPr>
            <a:cxnSpLocks/>
          </p:cNvCxnSpPr>
          <p:nvPr/>
        </p:nvCxnSpPr>
        <p:spPr>
          <a:xfrm>
            <a:off x="3956145" y="3687428"/>
            <a:ext cx="595048" cy="11958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4" name="直線コネクタ 83">
            <a:extLst>
              <a:ext uri="{FF2B5EF4-FFF2-40B4-BE49-F238E27FC236}">
                <a16:creationId xmlns:a16="http://schemas.microsoft.com/office/drawing/2014/main" id="{4613EB74-ECFB-5663-1080-FDFB03096495}"/>
              </a:ext>
            </a:extLst>
          </p:cNvPr>
          <p:cNvCxnSpPr>
            <a:cxnSpLocks/>
          </p:cNvCxnSpPr>
          <p:nvPr/>
        </p:nvCxnSpPr>
        <p:spPr>
          <a:xfrm>
            <a:off x="3969175" y="3796448"/>
            <a:ext cx="568988" cy="1104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85" name="直線コネクタ 84">
            <a:extLst>
              <a:ext uri="{FF2B5EF4-FFF2-40B4-BE49-F238E27FC236}">
                <a16:creationId xmlns:a16="http://schemas.microsoft.com/office/drawing/2014/main" id="{10601CA0-F121-909C-A4B2-B138B1BD61F7}"/>
              </a:ext>
            </a:extLst>
          </p:cNvPr>
          <p:cNvCxnSpPr>
            <a:cxnSpLocks/>
          </p:cNvCxnSpPr>
          <p:nvPr/>
        </p:nvCxnSpPr>
        <p:spPr>
          <a:xfrm>
            <a:off x="3335035" y="4175340"/>
            <a:ext cx="582019" cy="84841"/>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6" name="直線コネクタ 85">
            <a:extLst>
              <a:ext uri="{FF2B5EF4-FFF2-40B4-BE49-F238E27FC236}">
                <a16:creationId xmlns:a16="http://schemas.microsoft.com/office/drawing/2014/main" id="{46ECC3FE-D823-4CAD-907A-3FF4E6CB6443}"/>
              </a:ext>
            </a:extLst>
          </p:cNvPr>
          <p:cNvCxnSpPr>
            <a:cxnSpLocks/>
          </p:cNvCxnSpPr>
          <p:nvPr/>
        </p:nvCxnSpPr>
        <p:spPr>
          <a:xfrm>
            <a:off x="3348066" y="4284359"/>
            <a:ext cx="590705" cy="757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87" name="直線コネクタ 86">
            <a:extLst>
              <a:ext uri="{FF2B5EF4-FFF2-40B4-BE49-F238E27FC236}">
                <a16:creationId xmlns:a16="http://schemas.microsoft.com/office/drawing/2014/main" id="{E7C96055-405D-6C70-5A80-FB63EAED2413}"/>
              </a:ext>
            </a:extLst>
          </p:cNvPr>
          <p:cNvCxnSpPr>
            <a:cxnSpLocks/>
          </p:cNvCxnSpPr>
          <p:nvPr/>
        </p:nvCxnSpPr>
        <p:spPr>
          <a:xfrm>
            <a:off x="3954696" y="4270895"/>
            <a:ext cx="582019" cy="84841"/>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8FE226D9-2F68-59BB-1A19-EBB59401AE7B}"/>
              </a:ext>
            </a:extLst>
          </p:cNvPr>
          <p:cNvCxnSpPr>
            <a:cxnSpLocks/>
          </p:cNvCxnSpPr>
          <p:nvPr/>
        </p:nvCxnSpPr>
        <p:spPr>
          <a:xfrm>
            <a:off x="3947458" y="4362541"/>
            <a:ext cx="561749" cy="771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89" name="直線コネクタ 88">
            <a:extLst>
              <a:ext uri="{FF2B5EF4-FFF2-40B4-BE49-F238E27FC236}">
                <a16:creationId xmlns:a16="http://schemas.microsoft.com/office/drawing/2014/main" id="{BDCD0CBD-0A03-8ECB-633C-7ED147CC7B8C}"/>
              </a:ext>
            </a:extLst>
          </p:cNvPr>
          <p:cNvCxnSpPr>
            <a:cxnSpLocks/>
          </p:cNvCxnSpPr>
          <p:nvPr/>
        </p:nvCxnSpPr>
        <p:spPr>
          <a:xfrm>
            <a:off x="3340826" y="4757359"/>
            <a:ext cx="595049" cy="55885"/>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0" name="直線コネクタ 89">
            <a:extLst>
              <a:ext uri="{FF2B5EF4-FFF2-40B4-BE49-F238E27FC236}">
                <a16:creationId xmlns:a16="http://schemas.microsoft.com/office/drawing/2014/main" id="{2EA61415-EE26-40AA-DC38-75946B31AAB6}"/>
              </a:ext>
            </a:extLst>
          </p:cNvPr>
          <p:cNvCxnSpPr>
            <a:cxnSpLocks/>
          </p:cNvCxnSpPr>
          <p:nvPr/>
        </p:nvCxnSpPr>
        <p:spPr>
          <a:xfrm>
            <a:off x="3350961" y="4843213"/>
            <a:ext cx="584914" cy="54003"/>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91" name="直線コネクタ 90">
            <a:extLst>
              <a:ext uri="{FF2B5EF4-FFF2-40B4-BE49-F238E27FC236}">
                <a16:creationId xmlns:a16="http://schemas.microsoft.com/office/drawing/2014/main" id="{55FEC1DA-10EB-E830-046C-338EB2604A9F}"/>
              </a:ext>
            </a:extLst>
          </p:cNvPr>
          <p:cNvCxnSpPr>
            <a:cxnSpLocks/>
          </p:cNvCxnSpPr>
          <p:nvPr/>
        </p:nvCxnSpPr>
        <p:spPr>
          <a:xfrm>
            <a:off x="3937323" y="4823958"/>
            <a:ext cx="595049" cy="55885"/>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2" name="直線コネクタ 91">
            <a:extLst>
              <a:ext uri="{FF2B5EF4-FFF2-40B4-BE49-F238E27FC236}">
                <a16:creationId xmlns:a16="http://schemas.microsoft.com/office/drawing/2014/main" id="{ADC4EEBC-4E81-058A-4F64-6BCBD626C760}"/>
              </a:ext>
            </a:extLst>
          </p:cNvPr>
          <p:cNvCxnSpPr>
            <a:cxnSpLocks/>
          </p:cNvCxnSpPr>
          <p:nvPr/>
        </p:nvCxnSpPr>
        <p:spPr>
          <a:xfrm>
            <a:off x="3947458" y="4909812"/>
            <a:ext cx="584914" cy="54003"/>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93" name="直線コネクタ 92">
            <a:extLst>
              <a:ext uri="{FF2B5EF4-FFF2-40B4-BE49-F238E27FC236}">
                <a16:creationId xmlns:a16="http://schemas.microsoft.com/office/drawing/2014/main" id="{07A262C6-ABFA-C15A-88CD-3D3804EFC678}"/>
              </a:ext>
            </a:extLst>
          </p:cNvPr>
          <p:cNvCxnSpPr>
            <a:cxnSpLocks/>
          </p:cNvCxnSpPr>
          <p:nvPr/>
        </p:nvCxnSpPr>
        <p:spPr>
          <a:xfrm>
            <a:off x="3355304" y="5379916"/>
            <a:ext cx="577676" cy="24033"/>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4" name="直線コネクタ 93">
            <a:extLst>
              <a:ext uri="{FF2B5EF4-FFF2-40B4-BE49-F238E27FC236}">
                <a16:creationId xmlns:a16="http://schemas.microsoft.com/office/drawing/2014/main" id="{F5B7E651-549E-7BBC-9FBF-A0CB8A6C2220}"/>
              </a:ext>
            </a:extLst>
          </p:cNvPr>
          <p:cNvCxnSpPr>
            <a:cxnSpLocks/>
          </p:cNvCxnSpPr>
          <p:nvPr/>
        </p:nvCxnSpPr>
        <p:spPr>
          <a:xfrm>
            <a:off x="3354581" y="5474892"/>
            <a:ext cx="587086" cy="188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95" name="直線コネクタ 94">
            <a:extLst>
              <a:ext uri="{FF2B5EF4-FFF2-40B4-BE49-F238E27FC236}">
                <a16:creationId xmlns:a16="http://schemas.microsoft.com/office/drawing/2014/main" id="{223F42EA-9D2F-2FC8-5200-40B60E5166F7}"/>
              </a:ext>
            </a:extLst>
          </p:cNvPr>
          <p:cNvCxnSpPr>
            <a:cxnSpLocks/>
          </p:cNvCxnSpPr>
          <p:nvPr/>
        </p:nvCxnSpPr>
        <p:spPr>
          <a:xfrm>
            <a:off x="3959039" y="5403805"/>
            <a:ext cx="577676" cy="24033"/>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6" name="直線コネクタ 95">
            <a:extLst>
              <a:ext uri="{FF2B5EF4-FFF2-40B4-BE49-F238E27FC236}">
                <a16:creationId xmlns:a16="http://schemas.microsoft.com/office/drawing/2014/main" id="{6B84D50C-D84F-4041-53D8-4A492647BF75}"/>
              </a:ext>
            </a:extLst>
          </p:cNvPr>
          <p:cNvCxnSpPr>
            <a:cxnSpLocks/>
          </p:cNvCxnSpPr>
          <p:nvPr/>
        </p:nvCxnSpPr>
        <p:spPr>
          <a:xfrm>
            <a:off x="3958316" y="5498781"/>
            <a:ext cx="587086" cy="188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grpSp>
        <p:nvGrpSpPr>
          <p:cNvPr id="97" name="グループ化 96">
            <a:extLst>
              <a:ext uri="{FF2B5EF4-FFF2-40B4-BE49-F238E27FC236}">
                <a16:creationId xmlns:a16="http://schemas.microsoft.com/office/drawing/2014/main" id="{E9165442-0E35-63E1-ECD7-EA654955DBD4}"/>
              </a:ext>
            </a:extLst>
          </p:cNvPr>
          <p:cNvGrpSpPr/>
          <p:nvPr/>
        </p:nvGrpSpPr>
        <p:grpSpPr>
          <a:xfrm>
            <a:off x="3864142" y="3857836"/>
            <a:ext cx="318226" cy="224555"/>
            <a:chOff x="3995505" y="5979319"/>
            <a:chExt cx="348930" cy="246221"/>
          </a:xfrm>
        </p:grpSpPr>
        <p:sp>
          <p:nvSpPr>
            <p:cNvPr id="98" name="矢印: 下 97">
              <a:extLst>
                <a:ext uri="{FF2B5EF4-FFF2-40B4-BE49-F238E27FC236}">
                  <a16:creationId xmlns:a16="http://schemas.microsoft.com/office/drawing/2014/main" id="{DDCFBD4B-878D-ACED-AB1F-3CDC3D0AE090}"/>
                </a:ext>
              </a:extLst>
            </p:cNvPr>
            <p:cNvSpPr/>
            <p:nvPr/>
          </p:nvSpPr>
          <p:spPr>
            <a:xfrm rot="16200000">
              <a:off x="3999218" y="6020784"/>
              <a:ext cx="144612"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xmlns:a14="http://schemas.microsoft.com/office/drawing/2010/main">
          <mc:Choice Requires="a14">
            <p:sp>
              <p:nvSpPr>
                <p:cNvPr id="99" name="テキスト ボックス 98">
                  <a:extLst>
                    <a:ext uri="{FF2B5EF4-FFF2-40B4-BE49-F238E27FC236}">
                      <a16:creationId xmlns:a16="http://schemas.microsoft.com/office/drawing/2014/main" id="{F36DECC8-F9C0-5BF8-8F33-7ED7E9BF1FAB}"/>
                    </a:ext>
                  </a:extLst>
                </p:cNvPr>
                <p:cNvSpPr txBox="1"/>
                <p:nvPr/>
              </p:nvSpPr>
              <p:spPr>
                <a:xfrm>
                  <a:off x="4088041" y="5979319"/>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i="1" smtClean="0">
                            <a:solidFill>
                              <a:srgbClr val="FF3300"/>
                            </a:solidFill>
                            <a:latin typeface="Cambria Math" panose="02040503050406030204" pitchFamily="18" charset="0"/>
                          </a:rPr>
                          <m:t>𝑈</m:t>
                        </m:r>
                      </m:oMath>
                    </m:oMathPara>
                  </a14:m>
                  <a:endParaRPr lang="en-US" altLang="ja-JP" sz="1600" dirty="0">
                    <a:solidFill>
                      <a:srgbClr val="FF3300"/>
                    </a:solidFill>
                  </a:endParaRPr>
                </a:p>
              </p:txBody>
            </p:sp>
          </mc:Choice>
          <mc:Fallback xmlns="">
            <p:sp>
              <p:nvSpPr>
                <p:cNvPr id="24" name="テキスト ボックス 23">
                  <a:extLst>
                    <a:ext uri="{FF2B5EF4-FFF2-40B4-BE49-F238E27FC236}">
                      <a16:creationId xmlns:a16="http://schemas.microsoft.com/office/drawing/2014/main" id="{012E9BE2-B6EE-479E-6600-611FAF071063}"/>
                    </a:ext>
                  </a:extLst>
                </p:cNvPr>
                <p:cNvSpPr txBox="1">
                  <a:spLocks noRot="1" noChangeAspect="1" noMove="1" noResize="1" noEditPoints="1" noAdjustHandles="1" noChangeArrowheads="1" noChangeShapeType="1" noTextEdit="1"/>
                </p:cNvSpPr>
                <p:nvPr/>
              </p:nvSpPr>
              <p:spPr>
                <a:xfrm>
                  <a:off x="4088041" y="5979319"/>
                  <a:ext cx="256394" cy="246221"/>
                </a:xfrm>
                <a:prstGeom prst="rect">
                  <a:avLst/>
                </a:prstGeom>
                <a:blipFill>
                  <a:blip r:embed="rId21"/>
                  <a:stretch>
                    <a:fillRect l="-7143" r="-2381" b="-7317"/>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100" name="テキスト ボックス 99">
                <a:extLst>
                  <a:ext uri="{FF2B5EF4-FFF2-40B4-BE49-F238E27FC236}">
                    <a16:creationId xmlns:a16="http://schemas.microsoft.com/office/drawing/2014/main" id="{E296C7DA-31BD-ED23-E236-01F411D7C6F8}"/>
                  </a:ext>
                </a:extLst>
              </p:cNvPr>
              <p:cNvSpPr txBox="1"/>
              <p:nvPr/>
            </p:nvSpPr>
            <p:spPr>
              <a:xfrm>
                <a:off x="2637598" y="6271879"/>
                <a:ext cx="2798001" cy="474425"/>
              </a:xfrm>
              <a:prstGeom prst="rect">
                <a:avLst/>
              </a:prstGeom>
              <a:noFill/>
              <a:ln>
                <a:no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latin typeface="Cambria Math" panose="02040503050406030204" pitchFamily="18" charset="0"/>
                        </a:rPr>
                        <m:t>𝑈</m:t>
                      </m:r>
                      <m:r>
                        <a:rPr lang="en-US" altLang="ja-JP" sz="1600" i="1">
                          <a:latin typeface="Cambria Math" panose="02040503050406030204" pitchFamily="18" charset="0"/>
                        </a:rPr>
                        <m:t>=</m:t>
                      </m:r>
                      <m:r>
                        <a:rPr lang="en-US" altLang="ja-JP" sz="1600" i="1" smtClean="0">
                          <a:solidFill>
                            <a:schemeClr val="tx1"/>
                          </a:solidFill>
                          <a:latin typeface="Cambria Math" panose="02040503050406030204" pitchFamily="18" charset="0"/>
                        </a:rPr>
                        <m:t>−</m:t>
                      </m:r>
                      <m:sSub>
                        <m:sSubPr>
                          <m:ctrlPr>
                            <a:rPr lang="en-US" altLang="ja-JP" sz="1600" i="1" smtClean="0">
                              <a:solidFill>
                                <a:schemeClr val="tx1"/>
                              </a:solidFill>
                              <a:latin typeface="Cambria Math" panose="02040503050406030204" pitchFamily="18" charset="0"/>
                            </a:rPr>
                          </m:ctrlPr>
                        </m:sSubPr>
                        <m:e>
                          <m:r>
                            <a:rPr lang="en-US" altLang="ja-JP" sz="1600" i="1">
                              <a:solidFill>
                                <a:schemeClr val="tx1"/>
                              </a:solidFill>
                              <a:latin typeface="Cambria Math" panose="02040503050406030204" pitchFamily="18" charset="0"/>
                            </a:rPr>
                            <m:t>𝑘</m:t>
                          </m:r>
                        </m:e>
                        <m:sub>
                          <m:r>
                            <a:rPr lang="en-US" altLang="ja-JP" sz="1600" b="0" i="1" smtClean="0">
                              <a:solidFill>
                                <a:schemeClr val="tx1"/>
                              </a:solidFill>
                              <a:latin typeface="Cambria Math" panose="02040503050406030204" pitchFamily="18" charset="0"/>
                            </a:rPr>
                            <m:t>𝑤𝑖</m:t>
                          </m:r>
                        </m:sub>
                      </m:sSub>
                      <m:f>
                        <m:fPr>
                          <m:ctrlPr>
                            <a:rPr lang="en-US" altLang="ja-JP" sz="1600" i="1">
                              <a:solidFill>
                                <a:schemeClr val="tx1"/>
                              </a:solidFill>
                              <a:latin typeface="Cambria Math" panose="02040503050406030204" pitchFamily="18" charset="0"/>
                              <a:ea typeface="Cambria Math" panose="02040503050406030204" pitchFamily="18" charset="0"/>
                            </a:rPr>
                          </m:ctrlPr>
                        </m:fPr>
                        <m:num>
                          <m:r>
                            <a:rPr lang="en-US" altLang="ja-JP" sz="1600" i="1">
                              <a:solidFill>
                                <a:schemeClr val="tx1"/>
                              </a:solidFill>
                              <a:latin typeface="Cambria Math" panose="02040503050406030204" pitchFamily="18" charset="0"/>
                              <a:ea typeface="Cambria Math" panose="02040503050406030204" pitchFamily="18" charset="0"/>
                            </a:rPr>
                            <m:t>𝜕</m:t>
                          </m:r>
                          <m:sSub>
                            <m:sSubPr>
                              <m:ctrlPr>
                                <a:rPr lang="en-US" altLang="ja-JP" sz="1600" i="1">
                                  <a:solidFill>
                                    <a:schemeClr val="tx1"/>
                                  </a:solidFill>
                                  <a:latin typeface="Cambria Math" panose="02040503050406030204" pitchFamily="18" charset="0"/>
                                </a:rPr>
                              </m:ctrlPr>
                            </m:sSubPr>
                            <m:e>
                              <m:r>
                                <a:rPr lang="en-US" altLang="ja-JP" sz="1600" i="1">
                                  <a:solidFill>
                                    <a:schemeClr val="tx1"/>
                                  </a:solidFill>
                                  <a:latin typeface="Cambria Math" panose="02040503050406030204" pitchFamily="18" charset="0"/>
                                </a:rPr>
                                <m:t>h</m:t>
                              </m:r>
                            </m:e>
                            <m:sub>
                              <m:r>
                                <a:rPr lang="en-US" altLang="ja-JP" sz="1600" b="0" i="1" smtClean="0">
                                  <a:solidFill>
                                    <a:schemeClr val="tx1"/>
                                  </a:solidFill>
                                  <a:latin typeface="Cambria Math" panose="02040503050406030204" pitchFamily="18" charset="0"/>
                                </a:rPr>
                                <m:t>𝑝</m:t>
                              </m:r>
                            </m:sub>
                          </m:sSub>
                        </m:num>
                        <m:den>
                          <m:r>
                            <a:rPr lang="en-US" altLang="ja-JP" sz="1600" i="1">
                              <a:solidFill>
                                <a:schemeClr val="tx1"/>
                              </a:solidFill>
                              <a:latin typeface="Cambria Math" panose="02040503050406030204" pitchFamily="18" charset="0"/>
                              <a:ea typeface="Cambria Math" panose="02040503050406030204" pitchFamily="18" charset="0"/>
                            </a:rPr>
                            <m:t>𝜕</m:t>
                          </m:r>
                          <m:r>
                            <a:rPr lang="en-US" altLang="ja-JP" sz="1600" b="0" i="1" smtClean="0">
                              <a:solidFill>
                                <a:schemeClr val="tx1"/>
                              </a:solidFill>
                              <a:latin typeface="Cambria Math" panose="02040503050406030204" pitchFamily="18" charset="0"/>
                              <a:ea typeface="Cambria Math" panose="02040503050406030204" pitchFamily="18" charset="0"/>
                            </a:rPr>
                            <m:t>𝑥</m:t>
                          </m:r>
                        </m:den>
                      </m:f>
                      <m:r>
                        <a:rPr lang="en-US" altLang="ja-JP" sz="1600" i="1">
                          <a:solidFill>
                            <a:schemeClr val="tx1"/>
                          </a:solidFill>
                          <a:latin typeface="Cambria Math" panose="02040503050406030204" pitchFamily="18" charset="0"/>
                          <a:ea typeface="Cambria Math" panose="02040503050406030204" pitchFamily="18" charset="0"/>
                        </a:rPr>
                        <m:t>−</m:t>
                      </m:r>
                      <m:sSub>
                        <m:sSubPr>
                          <m:ctrlPr>
                            <a:rPr lang="en-US" altLang="ja-JP" sz="1600" i="1" smtClean="0">
                              <a:solidFill>
                                <a:schemeClr val="tx1"/>
                              </a:solidFill>
                              <a:latin typeface="Cambria Math" panose="02040503050406030204" pitchFamily="18" charset="0"/>
                            </a:rPr>
                          </m:ctrlPr>
                        </m:sSubPr>
                        <m:e>
                          <m:r>
                            <a:rPr lang="en-US" altLang="ja-JP" sz="1600" i="1">
                              <a:solidFill>
                                <a:schemeClr val="tx1"/>
                              </a:solidFill>
                              <a:latin typeface="Cambria Math" panose="02040503050406030204" pitchFamily="18" charset="0"/>
                            </a:rPr>
                            <m:t>𝑘</m:t>
                          </m:r>
                        </m:e>
                        <m:sub>
                          <m:r>
                            <a:rPr lang="en-US" altLang="ja-JP" sz="1600" b="0" i="1" smtClean="0">
                              <a:solidFill>
                                <a:schemeClr val="tx1"/>
                              </a:solidFill>
                              <a:latin typeface="Cambria Math" panose="02040503050406030204" pitchFamily="18" charset="0"/>
                            </a:rPr>
                            <m:t>𝑤𝑖</m:t>
                          </m:r>
                        </m:sub>
                      </m:sSub>
                      <m:r>
                        <a:rPr lang="ja-JP" altLang="en-US" sz="1600" i="1">
                          <a:solidFill>
                            <a:schemeClr val="tx1"/>
                          </a:solidFill>
                          <a:latin typeface="Cambria Math" panose="02040503050406030204" pitchFamily="18" charset="0"/>
                        </a:rPr>
                        <m:t>𝜎</m:t>
                      </m:r>
                      <m:f>
                        <m:fPr>
                          <m:ctrlPr>
                            <a:rPr lang="en-US" altLang="ja-JP" sz="1600" i="1">
                              <a:solidFill>
                                <a:schemeClr val="tx1"/>
                              </a:solidFill>
                              <a:latin typeface="Cambria Math" panose="02040503050406030204" pitchFamily="18" charset="0"/>
                            </a:rPr>
                          </m:ctrlPr>
                        </m:fPr>
                        <m:num>
                          <m:r>
                            <a:rPr lang="en-US" altLang="ja-JP" sz="1600" i="1">
                              <a:solidFill>
                                <a:schemeClr val="tx1"/>
                              </a:solidFill>
                              <a:latin typeface="Cambria Math" panose="02040503050406030204" pitchFamily="18" charset="0"/>
                            </a:rPr>
                            <m:t>𝜕</m:t>
                          </m:r>
                          <m:r>
                            <a:rPr lang="en-US" altLang="ja-JP" sz="1600" i="1">
                              <a:solidFill>
                                <a:schemeClr val="tx1"/>
                              </a:solidFill>
                              <a:latin typeface="Cambria Math" panose="02040503050406030204" pitchFamily="18" charset="0"/>
                            </a:rPr>
                            <m:t>𝐷</m:t>
                          </m:r>
                        </m:num>
                        <m:den>
                          <m:r>
                            <a:rPr lang="en-US" altLang="ja-JP" sz="1600" i="1">
                              <a:solidFill>
                                <a:schemeClr val="tx1"/>
                              </a:solidFill>
                              <a:latin typeface="Cambria Math" panose="02040503050406030204" pitchFamily="18" charset="0"/>
                            </a:rPr>
                            <m:t>𝜕</m:t>
                          </m:r>
                          <m:r>
                            <a:rPr lang="en-US" altLang="ja-JP" sz="1600" i="1">
                              <a:solidFill>
                                <a:schemeClr val="tx1"/>
                              </a:solidFill>
                              <a:latin typeface="Cambria Math" panose="02040503050406030204" pitchFamily="18" charset="0"/>
                            </a:rPr>
                            <m:t>𝑥</m:t>
                          </m:r>
                        </m:den>
                      </m:f>
                      <m:r>
                        <a:rPr lang="en-US" altLang="ja-JP" sz="1600" b="0" i="1" smtClean="0">
                          <a:latin typeface="Cambria Math" panose="02040503050406030204" pitchFamily="18" charset="0"/>
                        </a:rPr>
                        <m:t>      </m:t>
                      </m:r>
                    </m:oMath>
                  </m:oMathPara>
                </a14:m>
                <a:endParaRPr lang="en-US" altLang="ja-JP" sz="1600" dirty="0"/>
              </a:p>
            </p:txBody>
          </p:sp>
        </mc:Choice>
        <mc:Fallback xmlns="">
          <p:sp>
            <p:nvSpPr>
              <p:cNvPr id="100" name="テキスト ボックス 99">
                <a:extLst>
                  <a:ext uri="{FF2B5EF4-FFF2-40B4-BE49-F238E27FC236}">
                    <a16:creationId xmlns:a16="http://schemas.microsoft.com/office/drawing/2014/main" id="{E296C7DA-31BD-ED23-E236-01F411D7C6F8}"/>
                  </a:ext>
                </a:extLst>
              </p:cNvPr>
              <p:cNvSpPr txBox="1">
                <a:spLocks noRot="1" noChangeAspect="1" noMove="1" noResize="1" noEditPoints="1" noAdjustHandles="1" noChangeArrowheads="1" noChangeShapeType="1" noTextEdit="1"/>
              </p:cNvSpPr>
              <p:nvPr/>
            </p:nvSpPr>
            <p:spPr>
              <a:xfrm>
                <a:off x="2637598" y="6271879"/>
                <a:ext cx="2798001" cy="474425"/>
              </a:xfrm>
              <a:prstGeom prst="rect">
                <a:avLst/>
              </a:prstGeom>
              <a:blipFill>
                <a:blip r:embed="rId22"/>
                <a:stretch>
                  <a:fillRect/>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01" name="テキスト ボックス 100">
                <a:extLst>
                  <a:ext uri="{FF2B5EF4-FFF2-40B4-BE49-F238E27FC236}">
                    <a16:creationId xmlns:a16="http://schemas.microsoft.com/office/drawing/2014/main" id="{7E587280-70A1-38F9-E845-2771E9DAAAAC}"/>
                  </a:ext>
                </a:extLst>
              </p:cNvPr>
              <p:cNvSpPr txBox="1"/>
              <p:nvPr/>
            </p:nvSpPr>
            <p:spPr>
              <a:xfrm>
                <a:off x="3539610" y="5948535"/>
                <a:ext cx="849652" cy="224555"/>
              </a:xfrm>
              <a:prstGeom prst="rect">
                <a:avLst/>
              </a:prstGeom>
              <a:noFill/>
              <a:ln>
                <a:no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en-US" altLang="ja-JP" sz="1600" i="1" smtClean="0">
                              <a:latin typeface="Cambria Math" panose="02040503050406030204" pitchFamily="18" charset="0"/>
                            </a:rPr>
                          </m:ctrlPr>
                        </m:sSubPr>
                        <m:e>
                          <m:sSub>
                            <m:sSubPr>
                              <m:ctrlPr>
                                <a:rPr lang="en-US" altLang="ja-JP" sz="1600" i="1" smtClean="0">
                                  <a:latin typeface="Cambria Math" panose="02040503050406030204" pitchFamily="18" charset="0"/>
                                </a:rPr>
                              </m:ctrlPr>
                            </m:sSubPr>
                            <m:e>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𝑡</m:t>
                              </m:r>
                            </m:sub>
                          </m:sSub>
                          <m:r>
                            <a:rPr lang="en-US" altLang="ja-JP" sz="1600" i="1" smtClean="0">
                              <a:latin typeface="Cambria Math" panose="02040503050406030204" pitchFamily="18" charset="0"/>
                              <a:ea typeface="Cambria Math" panose="02040503050406030204" pitchFamily="18" charset="0"/>
                            </a:rPr>
                            <m:t>≥</m:t>
                          </m:r>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𝑚𝑐</m:t>
                          </m:r>
                        </m:sub>
                      </m:sSub>
                      <m:r>
                        <a:rPr lang="en-US" altLang="ja-JP" sz="1600" i="1" smtClean="0">
                          <a:latin typeface="Cambria Math" panose="02040503050406030204" pitchFamily="18" charset="0"/>
                        </a:rPr>
                        <m:t>          </m:t>
                      </m:r>
                    </m:oMath>
                  </m:oMathPara>
                </a14:m>
                <a:endParaRPr lang="en-US" altLang="ja-JP" sz="1600" b="0" i="1" dirty="0">
                  <a:latin typeface="Cambria Math" panose="02040503050406030204" pitchFamily="18" charset="0"/>
                  <a:ea typeface="Cambria Math" panose="02040503050406030204" pitchFamily="18" charset="0"/>
                </a:endParaRPr>
              </a:p>
            </p:txBody>
          </p:sp>
        </mc:Choice>
        <mc:Fallback xmlns="">
          <p:sp>
            <p:nvSpPr>
              <p:cNvPr id="101" name="テキスト ボックス 100">
                <a:extLst>
                  <a:ext uri="{FF2B5EF4-FFF2-40B4-BE49-F238E27FC236}">
                    <a16:creationId xmlns:a16="http://schemas.microsoft.com/office/drawing/2014/main" id="{7E587280-70A1-38F9-E845-2771E9DAAAAC}"/>
                  </a:ext>
                </a:extLst>
              </p:cNvPr>
              <p:cNvSpPr txBox="1">
                <a:spLocks noRot="1" noChangeAspect="1" noMove="1" noResize="1" noEditPoints="1" noAdjustHandles="1" noChangeArrowheads="1" noChangeShapeType="1" noTextEdit="1"/>
              </p:cNvSpPr>
              <p:nvPr/>
            </p:nvSpPr>
            <p:spPr>
              <a:xfrm>
                <a:off x="3539610" y="5948535"/>
                <a:ext cx="849652" cy="224555"/>
              </a:xfrm>
              <a:prstGeom prst="rect">
                <a:avLst/>
              </a:prstGeom>
              <a:blipFill>
                <a:blip r:embed="rId23"/>
                <a:stretch>
                  <a:fillRect l="-8633" r="-46763" b="-27027"/>
                </a:stretch>
              </a:blipFill>
              <a:ln>
                <a:noFill/>
              </a:ln>
            </p:spPr>
            <p:txBody>
              <a:bodyPr/>
              <a:lstStyle/>
              <a:p>
                <a:r>
                  <a:rPr lang="ja-JP" altLang="en-US">
                    <a:noFill/>
                  </a:rPr>
                  <a:t> </a:t>
                </a:r>
              </a:p>
            </p:txBody>
          </p:sp>
        </mc:Fallback>
      </mc:AlternateContent>
      <p:sp>
        <p:nvSpPr>
          <p:cNvPr id="102" name="フリーフォーム: 図形 101">
            <a:extLst>
              <a:ext uri="{FF2B5EF4-FFF2-40B4-BE49-F238E27FC236}">
                <a16:creationId xmlns:a16="http://schemas.microsoft.com/office/drawing/2014/main" id="{62DF5362-9E5C-E2A1-7C73-3E6AA1DC4894}"/>
              </a:ext>
            </a:extLst>
          </p:cNvPr>
          <p:cNvSpPr/>
          <p:nvPr/>
        </p:nvSpPr>
        <p:spPr>
          <a:xfrm>
            <a:off x="5490821" y="3446513"/>
            <a:ext cx="1204576" cy="2455481"/>
          </a:xfrm>
          <a:custGeom>
            <a:avLst/>
            <a:gdLst>
              <a:gd name="connsiteX0" fmla="*/ 0 w 1320800"/>
              <a:gd name="connsiteY0" fmla="*/ 0 h 2692400"/>
              <a:gd name="connsiteX1" fmla="*/ 12700 w 1320800"/>
              <a:gd name="connsiteY1" fmla="*/ 2686050 h 2692400"/>
              <a:gd name="connsiteX2" fmla="*/ 1320800 w 1320800"/>
              <a:gd name="connsiteY2" fmla="*/ 2692400 h 2692400"/>
              <a:gd name="connsiteX3" fmla="*/ 1289050 w 1320800"/>
              <a:gd name="connsiteY3" fmla="*/ 273050 h 2692400"/>
              <a:gd name="connsiteX4" fmla="*/ 0 w 1320800"/>
              <a:gd name="connsiteY4" fmla="*/ 0 h 269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2692400">
                <a:moveTo>
                  <a:pt x="0" y="0"/>
                </a:moveTo>
                <a:cubicBezTo>
                  <a:pt x="4233" y="895350"/>
                  <a:pt x="8467" y="1790700"/>
                  <a:pt x="12700" y="2686050"/>
                </a:cubicBezTo>
                <a:lnTo>
                  <a:pt x="1320800" y="2692400"/>
                </a:lnTo>
                <a:lnTo>
                  <a:pt x="1289050" y="273050"/>
                </a:lnTo>
                <a:lnTo>
                  <a:pt x="0" y="0"/>
                </a:ln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3" name="フリーフォーム: 図形 102">
            <a:extLst>
              <a:ext uri="{FF2B5EF4-FFF2-40B4-BE49-F238E27FC236}">
                <a16:creationId xmlns:a16="http://schemas.microsoft.com/office/drawing/2014/main" id="{88D1EA2D-99C2-1E72-FB13-7DF83047FBAE}"/>
              </a:ext>
            </a:extLst>
          </p:cNvPr>
          <p:cNvSpPr/>
          <p:nvPr/>
        </p:nvSpPr>
        <p:spPr>
          <a:xfrm>
            <a:off x="5160533" y="3307711"/>
            <a:ext cx="1811347" cy="421452"/>
          </a:xfrm>
          <a:custGeom>
            <a:avLst/>
            <a:gdLst>
              <a:gd name="connsiteX0" fmla="*/ 29497 w 1986116"/>
              <a:gd name="connsiteY0" fmla="*/ 137651 h 462116"/>
              <a:gd name="connsiteX1" fmla="*/ 363794 w 1986116"/>
              <a:gd name="connsiteY1" fmla="*/ 167148 h 462116"/>
              <a:gd name="connsiteX2" fmla="*/ 1986116 w 1986116"/>
              <a:gd name="connsiteY2" fmla="*/ 462116 h 462116"/>
              <a:gd name="connsiteX3" fmla="*/ 1966452 w 1986116"/>
              <a:gd name="connsiteY3" fmla="*/ 0 h 462116"/>
              <a:gd name="connsiteX4" fmla="*/ 0 w 1986116"/>
              <a:gd name="connsiteY4" fmla="*/ 29497 h 462116"/>
              <a:gd name="connsiteX5" fmla="*/ 29497 w 1986116"/>
              <a:gd name="connsiteY5" fmla="*/ 137651 h 46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6116" h="462116">
                <a:moveTo>
                  <a:pt x="29497" y="137651"/>
                </a:moveTo>
                <a:lnTo>
                  <a:pt x="363794" y="167148"/>
                </a:lnTo>
                <a:lnTo>
                  <a:pt x="1986116" y="462116"/>
                </a:lnTo>
                <a:lnTo>
                  <a:pt x="1966452" y="0"/>
                </a:lnTo>
                <a:lnTo>
                  <a:pt x="0" y="29497"/>
                </a:lnTo>
                <a:lnTo>
                  <a:pt x="29497" y="137651"/>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4" name="フリーフォーム: 図形 103">
            <a:extLst>
              <a:ext uri="{FF2B5EF4-FFF2-40B4-BE49-F238E27FC236}">
                <a16:creationId xmlns:a16="http://schemas.microsoft.com/office/drawing/2014/main" id="{D0E17C33-35DD-E32C-3D7F-A43788C9D968}"/>
              </a:ext>
            </a:extLst>
          </p:cNvPr>
          <p:cNvSpPr/>
          <p:nvPr/>
        </p:nvSpPr>
        <p:spPr>
          <a:xfrm>
            <a:off x="5230215" y="5276542"/>
            <a:ext cx="1905315" cy="75286"/>
          </a:xfrm>
          <a:custGeom>
            <a:avLst/>
            <a:gdLst>
              <a:gd name="connsiteX0" fmla="*/ 0 w 2089150"/>
              <a:gd name="connsiteY0" fmla="*/ 0 h 82550"/>
              <a:gd name="connsiteX1" fmla="*/ 292100 w 2089150"/>
              <a:gd name="connsiteY1" fmla="*/ 12700 h 82550"/>
              <a:gd name="connsiteX2" fmla="*/ 2089150 w 2089150"/>
              <a:gd name="connsiteY2" fmla="*/ 82550 h 82550"/>
            </a:gdLst>
            <a:ahLst/>
            <a:cxnLst>
              <a:cxn ang="0">
                <a:pos x="connsiteX0" y="connsiteY0"/>
              </a:cxn>
              <a:cxn ang="0">
                <a:pos x="connsiteX1" y="connsiteY1"/>
              </a:cxn>
              <a:cxn ang="0">
                <a:pos x="connsiteX2" y="connsiteY2"/>
              </a:cxn>
            </a:cxnLst>
            <a:rect l="l" t="t" r="r" b="b"/>
            <a:pathLst>
              <a:path w="2089150" h="82550">
                <a:moveTo>
                  <a:pt x="0" y="0"/>
                </a:moveTo>
                <a:lnTo>
                  <a:pt x="292100" y="12700"/>
                </a:lnTo>
                <a:lnTo>
                  <a:pt x="2089150" y="825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5" name="フリーフォーム: 図形 104">
            <a:extLst>
              <a:ext uri="{FF2B5EF4-FFF2-40B4-BE49-F238E27FC236}">
                <a16:creationId xmlns:a16="http://schemas.microsoft.com/office/drawing/2014/main" id="{59D7D2D7-9485-0F3A-2FFC-C96CC153601F}"/>
              </a:ext>
            </a:extLst>
          </p:cNvPr>
          <p:cNvSpPr/>
          <p:nvPr/>
        </p:nvSpPr>
        <p:spPr>
          <a:xfrm>
            <a:off x="5230215" y="4656880"/>
            <a:ext cx="1899523" cy="185319"/>
          </a:xfrm>
          <a:custGeom>
            <a:avLst/>
            <a:gdLst>
              <a:gd name="connsiteX0" fmla="*/ 0 w 2082800"/>
              <a:gd name="connsiteY0" fmla="*/ 0 h 203200"/>
              <a:gd name="connsiteX1" fmla="*/ 285750 w 2082800"/>
              <a:gd name="connsiteY1" fmla="*/ 19050 h 203200"/>
              <a:gd name="connsiteX2" fmla="*/ 2082800 w 2082800"/>
              <a:gd name="connsiteY2" fmla="*/ 203200 h 203200"/>
            </a:gdLst>
            <a:ahLst/>
            <a:cxnLst>
              <a:cxn ang="0">
                <a:pos x="connsiteX0" y="connsiteY0"/>
              </a:cxn>
              <a:cxn ang="0">
                <a:pos x="connsiteX1" y="connsiteY1"/>
              </a:cxn>
              <a:cxn ang="0">
                <a:pos x="connsiteX2" y="connsiteY2"/>
              </a:cxn>
            </a:cxnLst>
            <a:rect l="l" t="t" r="r" b="b"/>
            <a:pathLst>
              <a:path w="2082800" h="203200">
                <a:moveTo>
                  <a:pt x="0" y="0"/>
                </a:moveTo>
                <a:lnTo>
                  <a:pt x="285750" y="19050"/>
                </a:lnTo>
                <a:lnTo>
                  <a:pt x="2082800" y="2032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フリーフォーム: 図形 105">
            <a:extLst>
              <a:ext uri="{FF2B5EF4-FFF2-40B4-BE49-F238E27FC236}">
                <a16:creationId xmlns:a16="http://schemas.microsoft.com/office/drawing/2014/main" id="{3553EE81-7914-6324-2117-17322F9AC4BC}"/>
              </a:ext>
            </a:extLst>
          </p:cNvPr>
          <p:cNvSpPr/>
          <p:nvPr/>
        </p:nvSpPr>
        <p:spPr>
          <a:xfrm>
            <a:off x="5218633" y="4071966"/>
            <a:ext cx="1899523" cy="243232"/>
          </a:xfrm>
          <a:custGeom>
            <a:avLst/>
            <a:gdLst>
              <a:gd name="connsiteX0" fmla="*/ 0 w 2082800"/>
              <a:gd name="connsiteY0" fmla="*/ 6350 h 266700"/>
              <a:gd name="connsiteX1" fmla="*/ 304800 w 2082800"/>
              <a:gd name="connsiteY1" fmla="*/ 0 h 266700"/>
              <a:gd name="connsiteX2" fmla="*/ 2082800 w 2082800"/>
              <a:gd name="connsiteY2" fmla="*/ 266700 h 266700"/>
            </a:gdLst>
            <a:ahLst/>
            <a:cxnLst>
              <a:cxn ang="0">
                <a:pos x="connsiteX0" y="connsiteY0"/>
              </a:cxn>
              <a:cxn ang="0">
                <a:pos x="connsiteX1" y="connsiteY1"/>
              </a:cxn>
              <a:cxn ang="0">
                <a:pos x="connsiteX2" y="connsiteY2"/>
              </a:cxn>
            </a:cxnLst>
            <a:rect l="l" t="t" r="r" b="b"/>
            <a:pathLst>
              <a:path w="2082800" h="266700">
                <a:moveTo>
                  <a:pt x="0" y="6350"/>
                </a:moveTo>
                <a:lnTo>
                  <a:pt x="304800" y="0"/>
                </a:lnTo>
                <a:lnTo>
                  <a:pt x="2082800" y="2667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7" name="フリーフォーム: 図形 106">
            <a:extLst>
              <a:ext uri="{FF2B5EF4-FFF2-40B4-BE49-F238E27FC236}">
                <a16:creationId xmlns:a16="http://schemas.microsoft.com/office/drawing/2014/main" id="{29386B58-01BA-7969-9D01-171D1C7C5956}"/>
              </a:ext>
            </a:extLst>
          </p:cNvPr>
          <p:cNvSpPr/>
          <p:nvPr/>
        </p:nvSpPr>
        <p:spPr>
          <a:xfrm>
            <a:off x="5207050" y="3475469"/>
            <a:ext cx="1940062" cy="318518"/>
          </a:xfrm>
          <a:custGeom>
            <a:avLst/>
            <a:gdLst>
              <a:gd name="connsiteX0" fmla="*/ 0 w 2127250"/>
              <a:gd name="connsiteY0" fmla="*/ 0 h 349250"/>
              <a:gd name="connsiteX1" fmla="*/ 311150 w 2127250"/>
              <a:gd name="connsiteY1" fmla="*/ 0 h 349250"/>
              <a:gd name="connsiteX2" fmla="*/ 2127250 w 2127250"/>
              <a:gd name="connsiteY2" fmla="*/ 349250 h 349250"/>
            </a:gdLst>
            <a:ahLst/>
            <a:cxnLst>
              <a:cxn ang="0">
                <a:pos x="connsiteX0" y="connsiteY0"/>
              </a:cxn>
              <a:cxn ang="0">
                <a:pos x="connsiteX1" y="connsiteY1"/>
              </a:cxn>
              <a:cxn ang="0">
                <a:pos x="connsiteX2" y="connsiteY2"/>
              </a:cxn>
            </a:cxnLst>
            <a:rect l="l" t="t" r="r" b="b"/>
            <a:pathLst>
              <a:path w="2127250" h="349250">
                <a:moveTo>
                  <a:pt x="0" y="0"/>
                </a:moveTo>
                <a:lnTo>
                  <a:pt x="311150" y="0"/>
                </a:lnTo>
                <a:lnTo>
                  <a:pt x="2127250" y="3492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8" name="フリーフォーム: 図形 107">
            <a:extLst>
              <a:ext uri="{FF2B5EF4-FFF2-40B4-BE49-F238E27FC236}">
                <a16:creationId xmlns:a16="http://schemas.microsoft.com/office/drawing/2014/main" id="{523744F6-1E8E-59AC-8B24-6E78737BE83D}"/>
              </a:ext>
            </a:extLst>
          </p:cNvPr>
          <p:cNvSpPr/>
          <p:nvPr/>
        </p:nvSpPr>
        <p:spPr>
          <a:xfrm>
            <a:off x="5490821" y="3469678"/>
            <a:ext cx="0" cy="2443899"/>
          </a:xfrm>
          <a:custGeom>
            <a:avLst/>
            <a:gdLst>
              <a:gd name="connsiteX0" fmla="*/ 0 w 0"/>
              <a:gd name="connsiteY0" fmla="*/ 0 h 2679700"/>
              <a:gd name="connsiteX1" fmla="*/ 0 w 0"/>
              <a:gd name="connsiteY1" fmla="*/ 2679700 h 2679700"/>
            </a:gdLst>
            <a:ahLst/>
            <a:cxnLst>
              <a:cxn ang="0">
                <a:pos x="connsiteX0" y="connsiteY0"/>
              </a:cxn>
              <a:cxn ang="0">
                <a:pos x="connsiteX1" y="connsiteY1"/>
              </a:cxn>
            </a:cxnLst>
            <a:rect l="l" t="t" r="r" b="b"/>
            <a:pathLst>
              <a:path h="2679700">
                <a:moveTo>
                  <a:pt x="0" y="0"/>
                </a:moveTo>
                <a:lnTo>
                  <a:pt x="0" y="2679700"/>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09" name="フリーフォーム: 図形 108">
            <a:extLst>
              <a:ext uri="{FF2B5EF4-FFF2-40B4-BE49-F238E27FC236}">
                <a16:creationId xmlns:a16="http://schemas.microsoft.com/office/drawing/2014/main" id="{B554374D-6265-690E-13C8-161F647288AD}"/>
              </a:ext>
            </a:extLst>
          </p:cNvPr>
          <p:cNvSpPr/>
          <p:nvPr/>
        </p:nvSpPr>
        <p:spPr>
          <a:xfrm>
            <a:off x="6081526" y="3585503"/>
            <a:ext cx="11582" cy="2310701"/>
          </a:xfrm>
          <a:custGeom>
            <a:avLst/>
            <a:gdLst>
              <a:gd name="connsiteX0" fmla="*/ 0 w 12700"/>
              <a:gd name="connsiteY0" fmla="*/ 0 h 2533650"/>
              <a:gd name="connsiteX1" fmla="*/ 12700 w 12700"/>
              <a:gd name="connsiteY1" fmla="*/ 2533650 h 2533650"/>
            </a:gdLst>
            <a:ahLst/>
            <a:cxnLst>
              <a:cxn ang="0">
                <a:pos x="connsiteX0" y="connsiteY0"/>
              </a:cxn>
              <a:cxn ang="0">
                <a:pos x="connsiteX1" y="connsiteY1"/>
              </a:cxn>
            </a:cxnLst>
            <a:rect l="l" t="t" r="r" b="b"/>
            <a:pathLst>
              <a:path w="12700" h="2533650">
                <a:moveTo>
                  <a:pt x="0" y="0"/>
                </a:moveTo>
                <a:cubicBezTo>
                  <a:pt x="4233" y="844550"/>
                  <a:pt x="8467" y="1689100"/>
                  <a:pt x="12700" y="2533650"/>
                </a:cubicBez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0" name="フリーフォーム: 図形 109">
            <a:extLst>
              <a:ext uri="{FF2B5EF4-FFF2-40B4-BE49-F238E27FC236}">
                <a16:creationId xmlns:a16="http://schemas.microsoft.com/office/drawing/2014/main" id="{D90E1CB3-D673-6925-0671-6032930B73DD}"/>
              </a:ext>
            </a:extLst>
          </p:cNvPr>
          <p:cNvSpPr/>
          <p:nvPr/>
        </p:nvSpPr>
        <p:spPr>
          <a:xfrm>
            <a:off x="6669336" y="3710014"/>
            <a:ext cx="17374" cy="2189085"/>
          </a:xfrm>
          <a:custGeom>
            <a:avLst/>
            <a:gdLst>
              <a:gd name="connsiteX0" fmla="*/ 0 w 19050"/>
              <a:gd name="connsiteY0" fmla="*/ 0 h 2400300"/>
              <a:gd name="connsiteX1" fmla="*/ 19050 w 19050"/>
              <a:gd name="connsiteY1" fmla="*/ 2400300 h 2400300"/>
            </a:gdLst>
            <a:ahLst/>
            <a:cxnLst>
              <a:cxn ang="0">
                <a:pos x="connsiteX0" y="connsiteY0"/>
              </a:cxn>
              <a:cxn ang="0">
                <a:pos x="connsiteX1" y="connsiteY1"/>
              </a:cxn>
            </a:cxnLst>
            <a:rect l="l" t="t" r="r" b="b"/>
            <a:pathLst>
              <a:path w="19050" h="2400300">
                <a:moveTo>
                  <a:pt x="0" y="0"/>
                </a:moveTo>
                <a:lnTo>
                  <a:pt x="19050" y="2400300"/>
                </a:ln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フリーフォーム: 図形 110">
            <a:extLst>
              <a:ext uri="{FF2B5EF4-FFF2-40B4-BE49-F238E27FC236}">
                <a16:creationId xmlns:a16="http://schemas.microsoft.com/office/drawing/2014/main" id="{3E87C283-B747-ECA9-4521-90962E9C41DF}"/>
              </a:ext>
            </a:extLst>
          </p:cNvPr>
          <p:cNvSpPr/>
          <p:nvPr/>
        </p:nvSpPr>
        <p:spPr>
          <a:xfrm>
            <a:off x="5211394" y="5901993"/>
            <a:ext cx="1902419" cy="0"/>
          </a:xfrm>
          <a:custGeom>
            <a:avLst/>
            <a:gdLst>
              <a:gd name="connsiteX0" fmla="*/ 0 w 2085975"/>
              <a:gd name="connsiteY0" fmla="*/ 0 h 0"/>
              <a:gd name="connsiteX1" fmla="*/ 0 w 2085975"/>
              <a:gd name="connsiteY1" fmla="*/ 0 h 0"/>
              <a:gd name="connsiteX2" fmla="*/ 2085975 w 2085975"/>
              <a:gd name="connsiteY2" fmla="*/ 0 h 0"/>
            </a:gdLst>
            <a:ahLst/>
            <a:cxnLst>
              <a:cxn ang="0">
                <a:pos x="connsiteX0" y="connsiteY0"/>
              </a:cxn>
              <a:cxn ang="0">
                <a:pos x="connsiteX1" y="connsiteY1"/>
              </a:cxn>
              <a:cxn ang="0">
                <a:pos x="connsiteX2" y="connsiteY2"/>
              </a:cxn>
            </a:cxnLst>
            <a:rect l="l" t="t" r="r" b="b"/>
            <a:pathLst>
              <a:path w="2085975">
                <a:moveTo>
                  <a:pt x="0" y="0"/>
                </a:moveTo>
                <a:lnTo>
                  <a:pt x="0" y="0"/>
                </a:lnTo>
                <a:lnTo>
                  <a:pt x="2085975"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フリーフォーム: 図形 111">
            <a:extLst>
              <a:ext uri="{FF2B5EF4-FFF2-40B4-BE49-F238E27FC236}">
                <a16:creationId xmlns:a16="http://schemas.microsoft.com/office/drawing/2014/main" id="{DE54636B-5863-DF3B-A3B6-94BCD3446C4C}"/>
              </a:ext>
            </a:extLst>
          </p:cNvPr>
          <p:cNvSpPr/>
          <p:nvPr/>
        </p:nvSpPr>
        <p:spPr>
          <a:xfrm>
            <a:off x="5485029" y="5592743"/>
            <a:ext cx="608079" cy="309252"/>
          </a:xfrm>
          <a:custGeom>
            <a:avLst/>
            <a:gdLst>
              <a:gd name="connsiteX0" fmla="*/ 4763 w 666750"/>
              <a:gd name="connsiteY0" fmla="*/ 0 h 442912"/>
              <a:gd name="connsiteX1" fmla="*/ 666750 w 666750"/>
              <a:gd name="connsiteY1" fmla="*/ 0 h 442912"/>
              <a:gd name="connsiteX2" fmla="*/ 666750 w 666750"/>
              <a:gd name="connsiteY2" fmla="*/ 442912 h 442912"/>
              <a:gd name="connsiteX3" fmla="*/ 0 w 666750"/>
              <a:gd name="connsiteY3" fmla="*/ 442912 h 442912"/>
              <a:gd name="connsiteX4" fmla="*/ 4763 w 666750"/>
              <a:gd name="connsiteY4" fmla="*/ 0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442912">
                <a:moveTo>
                  <a:pt x="4763" y="0"/>
                </a:moveTo>
                <a:lnTo>
                  <a:pt x="666750" y="0"/>
                </a:lnTo>
                <a:lnTo>
                  <a:pt x="666750" y="442912"/>
                </a:lnTo>
                <a:lnTo>
                  <a:pt x="0" y="442912"/>
                </a:lnTo>
                <a:cubicBezTo>
                  <a:pt x="1588" y="295275"/>
                  <a:pt x="3175" y="147637"/>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3" name="フリーフォーム: 図形 112">
            <a:extLst>
              <a:ext uri="{FF2B5EF4-FFF2-40B4-BE49-F238E27FC236}">
                <a16:creationId xmlns:a16="http://schemas.microsoft.com/office/drawing/2014/main" id="{9710352A-F406-E597-6856-FCA3B574C7BB}"/>
              </a:ext>
            </a:extLst>
          </p:cNvPr>
          <p:cNvSpPr/>
          <p:nvPr/>
        </p:nvSpPr>
        <p:spPr>
          <a:xfrm>
            <a:off x="6088765" y="5613591"/>
            <a:ext cx="608079" cy="288403"/>
          </a:xfrm>
          <a:custGeom>
            <a:avLst/>
            <a:gdLst>
              <a:gd name="connsiteX0" fmla="*/ 4763 w 666750"/>
              <a:gd name="connsiteY0" fmla="*/ 0 h 442912"/>
              <a:gd name="connsiteX1" fmla="*/ 666750 w 666750"/>
              <a:gd name="connsiteY1" fmla="*/ 0 h 442912"/>
              <a:gd name="connsiteX2" fmla="*/ 666750 w 666750"/>
              <a:gd name="connsiteY2" fmla="*/ 442912 h 442912"/>
              <a:gd name="connsiteX3" fmla="*/ 0 w 666750"/>
              <a:gd name="connsiteY3" fmla="*/ 442912 h 442912"/>
              <a:gd name="connsiteX4" fmla="*/ 4763 w 666750"/>
              <a:gd name="connsiteY4" fmla="*/ 0 h 4429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442912">
                <a:moveTo>
                  <a:pt x="4763" y="0"/>
                </a:moveTo>
                <a:lnTo>
                  <a:pt x="666750" y="0"/>
                </a:lnTo>
                <a:lnTo>
                  <a:pt x="666750" y="442912"/>
                </a:lnTo>
                <a:lnTo>
                  <a:pt x="0" y="442912"/>
                </a:lnTo>
                <a:cubicBezTo>
                  <a:pt x="1588" y="295275"/>
                  <a:pt x="3175" y="147637"/>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フリーフォーム: 図形 113">
            <a:extLst>
              <a:ext uri="{FF2B5EF4-FFF2-40B4-BE49-F238E27FC236}">
                <a16:creationId xmlns:a16="http://schemas.microsoft.com/office/drawing/2014/main" id="{022A6EAF-219B-1547-E0CC-24942FFEE600}"/>
              </a:ext>
            </a:extLst>
          </p:cNvPr>
          <p:cNvSpPr/>
          <p:nvPr/>
        </p:nvSpPr>
        <p:spPr>
          <a:xfrm>
            <a:off x="5489373" y="4967289"/>
            <a:ext cx="590705" cy="335312"/>
          </a:xfrm>
          <a:custGeom>
            <a:avLst/>
            <a:gdLst>
              <a:gd name="connsiteX0" fmla="*/ 0 w 647700"/>
              <a:gd name="connsiteY0" fmla="*/ 0 h 423862"/>
              <a:gd name="connsiteX1" fmla="*/ 0 w 647700"/>
              <a:gd name="connsiteY1" fmla="*/ 404812 h 423862"/>
              <a:gd name="connsiteX2" fmla="*/ 647700 w 647700"/>
              <a:gd name="connsiteY2" fmla="*/ 423862 h 423862"/>
              <a:gd name="connsiteX3" fmla="*/ 642937 w 647700"/>
              <a:gd name="connsiteY3" fmla="*/ 61912 h 423862"/>
              <a:gd name="connsiteX4" fmla="*/ 0 w 647700"/>
              <a:gd name="connsiteY4" fmla="*/ 0 h 423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700" h="423862">
                <a:moveTo>
                  <a:pt x="0" y="0"/>
                </a:moveTo>
                <a:lnTo>
                  <a:pt x="0" y="404812"/>
                </a:lnTo>
                <a:lnTo>
                  <a:pt x="647700" y="423862"/>
                </a:lnTo>
                <a:cubicBezTo>
                  <a:pt x="646112" y="303212"/>
                  <a:pt x="644525" y="182562"/>
                  <a:pt x="642937" y="61912"/>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フリーフォーム: 図形 114">
            <a:extLst>
              <a:ext uri="{FF2B5EF4-FFF2-40B4-BE49-F238E27FC236}">
                <a16:creationId xmlns:a16="http://schemas.microsoft.com/office/drawing/2014/main" id="{E18DB5E0-CF4D-95DB-3E55-FD897AD48FAD}"/>
              </a:ext>
            </a:extLst>
          </p:cNvPr>
          <p:cNvSpPr/>
          <p:nvPr/>
        </p:nvSpPr>
        <p:spPr>
          <a:xfrm>
            <a:off x="6088765" y="5057632"/>
            <a:ext cx="599392" cy="279716"/>
          </a:xfrm>
          <a:custGeom>
            <a:avLst/>
            <a:gdLst>
              <a:gd name="connsiteX0" fmla="*/ 0 w 657225"/>
              <a:gd name="connsiteY0" fmla="*/ 0 h 381000"/>
              <a:gd name="connsiteX1" fmla="*/ 0 w 657225"/>
              <a:gd name="connsiteY1" fmla="*/ 357188 h 381000"/>
              <a:gd name="connsiteX2" fmla="*/ 657225 w 657225"/>
              <a:gd name="connsiteY2" fmla="*/ 381000 h 381000"/>
              <a:gd name="connsiteX3" fmla="*/ 647700 w 657225"/>
              <a:gd name="connsiteY3" fmla="*/ 52388 h 381000"/>
              <a:gd name="connsiteX4" fmla="*/ 0 w 657225"/>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381000">
                <a:moveTo>
                  <a:pt x="0" y="0"/>
                </a:moveTo>
                <a:lnTo>
                  <a:pt x="0" y="357188"/>
                </a:lnTo>
                <a:lnTo>
                  <a:pt x="657225" y="381000"/>
                </a:lnTo>
                <a:lnTo>
                  <a:pt x="647700" y="52388"/>
                </a:ln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フリーフォーム: 図形 115">
            <a:extLst>
              <a:ext uri="{FF2B5EF4-FFF2-40B4-BE49-F238E27FC236}">
                <a16:creationId xmlns:a16="http://schemas.microsoft.com/office/drawing/2014/main" id="{24FEBC3E-F970-5273-320B-6674D1603C1B}"/>
              </a:ext>
            </a:extLst>
          </p:cNvPr>
          <p:cNvSpPr/>
          <p:nvPr/>
        </p:nvSpPr>
        <p:spPr>
          <a:xfrm>
            <a:off x="5485029" y="4286821"/>
            <a:ext cx="599392" cy="451137"/>
          </a:xfrm>
          <a:custGeom>
            <a:avLst/>
            <a:gdLst>
              <a:gd name="connsiteX0" fmla="*/ 0 w 657225"/>
              <a:gd name="connsiteY0" fmla="*/ 0 h 500062"/>
              <a:gd name="connsiteX1" fmla="*/ 4763 w 657225"/>
              <a:gd name="connsiteY1" fmla="*/ 423862 h 500062"/>
              <a:gd name="connsiteX2" fmla="*/ 657225 w 657225"/>
              <a:gd name="connsiteY2" fmla="*/ 500062 h 500062"/>
              <a:gd name="connsiteX3" fmla="*/ 652463 w 657225"/>
              <a:gd name="connsiteY3" fmla="*/ 85725 h 500062"/>
              <a:gd name="connsiteX4" fmla="*/ 0 w 657225"/>
              <a:gd name="connsiteY4" fmla="*/ 0 h 500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500062">
                <a:moveTo>
                  <a:pt x="0" y="0"/>
                </a:moveTo>
                <a:cubicBezTo>
                  <a:pt x="1588" y="141287"/>
                  <a:pt x="3175" y="282575"/>
                  <a:pt x="4763" y="423862"/>
                </a:cubicBezTo>
                <a:lnTo>
                  <a:pt x="657225" y="500062"/>
                </a:lnTo>
                <a:cubicBezTo>
                  <a:pt x="655638" y="361950"/>
                  <a:pt x="654050" y="223837"/>
                  <a:pt x="652463" y="85725"/>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フリーフォーム: 図形 116">
            <a:extLst>
              <a:ext uri="{FF2B5EF4-FFF2-40B4-BE49-F238E27FC236}">
                <a16:creationId xmlns:a16="http://schemas.microsoft.com/office/drawing/2014/main" id="{E540D3A7-C711-3DA7-5DC9-D643ABC27C1D}"/>
              </a:ext>
            </a:extLst>
          </p:cNvPr>
          <p:cNvSpPr/>
          <p:nvPr/>
        </p:nvSpPr>
        <p:spPr>
          <a:xfrm>
            <a:off x="6080079" y="4257865"/>
            <a:ext cx="599392" cy="532214"/>
          </a:xfrm>
          <a:custGeom>
            <a:avLst/>
            <a:gdLst>
              <a:gd name="connsiteX0" fmla="*/ 0 w 657225"/>
              <a:gd name="connsiteY0" fmla="*/ 0 h 485775"/>
              <a:gd name="connsiteX1" fmla="*/ 0 w 657225"/>
              <a:gd name="connsiteY1" fmla="*/ 414338 h 485775"/>
              <a:gd name="connsiteX2" fmla="*/ 657225 w 657225"/>
              <a:gd name="connsiteY2" fmla="*/ 485775 h 485775"/>
              <a:gd name="connsiteX3" fmla="*/ 652462 w 657225"/>
              <a:gd name="connsiteY3" fmla="*/ 100013 h 485775"/>
              <a:gd name="connsiteX4" fmla="*/ 0 w 657225"/>
              <a:gd name="connsiteY4" fmla="*/ 0 h 485775"/>
              <a:gd name="connsiteX0" fmla="*/ 0 w 657225"/>
              <a:gd name="connsiteY0" fmla="*/ 0 h 485775"/>
              <a:gd name="connsiteX1" fmla="*/ 0 w 657225"/>
              <a:gd name="connsiteY1" fmla="*/ 446053 h 485775"/>
              <a:gd name="connsiteX2" fmla="*/ 657225 w 657225"/>
              <a:gd name="connsiteY2" fmla="*/ 485775 h 485775"/>
              <a:gd name="connsiteX3" fmla="*/ 652462 w 657225"/>
              <a:gd name="connsiteY3" fmla="*/ 100013 h 485775"/>
              <a:gd name="connsiteX4" fmla="*/ 0 w 657225"/>
              <a:gd name="connsiteY4" fmla="*/ 0 h 485775"/>
              <a:gd name="connsiteX0" fmla="*/ 0 w 657225"/>
              <a:gd name="connsiteY0" fmla="*/ 0 h 485775"/>
              <a:gd name="connsiteX1" fmla="*/ 6350 w 657225"/>
              <a:gd name="connsiteY1" fmla="*/ 424910 h 485775"/>
              <a:gd name="connsiteX2" fmla="*/ 657225 w 657225"/>
              <a:gd name="connsiteY2" fmla="*/ 485775 h 485775"/>
              <a:gd name="connsiteX3" fmla="*/ 652462 w 657225"/>
              <a:gd name="connsiteY3" fmla="*/ 100013 h 485775"/>
              <a:gd name="connsiteX4" fmla="*/ 0 w 657225"/>
              <a:gd name="connsiteY4" fmla="*/ 0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85775">
                <a:moveTo>
                  <a:pt x="0" y="0"/>
                </a:moveTo>
                <a:cubicBezTo>
                  <a:pt x="2117" y="141637"/>
                  <a:pt x="4233" y="283273"/>
                  <a:pt x="6350" y="424910"/>
                </a:cubicBezTo>
                <a:cubicBezTo>
                  <a:pt x="225425" y="448722"/>
                  <a:pt x="438150" y="461963"/>
                  <a:pt x="657225" y="485775"/>
                </a:cubicBezTo>
                <a:cubicBezTo>
                  <a:pt x="655637" y="357188"/>
                  <a:pt x="654050" y="228600"/>
                  <a:pt x="652462" y="100013"/>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フリーフォーム: 図形 117">
            <a:extLst>
              <a:ext uri="{FF2B5EF4-FFF2-40B4-BE49-F238E27FC236}">
                <a16:creationId xmlns:a16="http://schemas.microsoft.com/office/drawing/2014/main" id="{92FC1566-C841-58E9-A295-1E764D735C12}"/>
              </a:ext>
            </a:extLst>
          </p:cNvPr>
          <p:cNvSpPr/>
          <p:nvPr/>
        </p:nvSpPr>
        <p:spPr>
          <a:xfrm>
            <a:off x="5483582" y="3574499"/>
            <a:ext cx="605184" cy="577096"/>
          </a:xfrm>
          <a:custGeom>
            <a:avLst/>
            <a:gdLst>
              <a:gd name="connsiteX0" fmla="*/ 0 w 657225"/>
              <a:gd name="connsiteY0" fmla="*/ 0 h 452438"/>
              <a:gd name="connsiteX1" fmla="*/ 0 w 657225"/>
              <a:gd name="connsiteY1" fmla="*/ 357188 h 452438"/>
              <a:gd name="connsiteX2" fmla="*/ 657225 w 657225"/>
              <a:gd name="connsiteY2" fmla="*/ 452438 h 452438"/>
              <a:gd name="connsiteX3" fmla="*/ 657225 w 657225"/>
              <a:gd name="connsiteY3" fmla="*/ 104775 h 452438"/>
              <a:gd name="connsiteX4" fmla="*/ 0 w 657225"/>
              <a:gd name="connsiteY4" fmla="*/ 0 h 452438"/>
              <a:gd name="connsiteX0" fmla="*/ 6350 w 663575"/>
              <a:gd name="connsiteY0" fmla="*/ 0 h 452438"/>
              <a:gd name="connsiteX1" fmla="*/ 0 w 663575"/>
              <a:gd name="connsiteY1" fmla="*/ 379119 h 452438"/>
              <a:gd name="connsiteX2" fmla="*/ 663575 w 663575"/>
              <a:gd name="connsiteY2" fmla="*/ 452438 h 452438"/>
              <a:gd name="connsiteX3" fmla="*/ 663575 w 663575"/>
              <a:gd name="connsiteY3" fmla="*/ 104775 h 452438"/>
              <a:gd name="connsiteX4" fmla="*/ 6350 w 663575"/>
              <a:gd name="connsiteY4" fmla="*/ 0 h 452438"/>
              <a:gd name="connsiteX0" fmla="*/ 6350 w 663575"/>
              <a:gd name="connsiteY0" fmla="*/ 0 h 452438"/>
              <a:gd name="connsiteX1" fmla="*/ 0 w 663575"/>
              <a:gd name="connsiteY1" fmla="*/ 379119 h 452438"/>
              <a:gd name="connsiteX2" fmla="*/ 663575 w 663575"/>
              <a:gd name="connsiteY2" fmla="*/ 452438 h 452438"/>
              <a:gd name="connsiteX3" fmla="*/ 663575 w 663575"/>
              <a:gd name="connsiteY3" fmla="*/ 126706 h 452438"/>
              <a:gd name="connsiteX4" fmla="*/ 6350 w 663575"/>
              <a:gd name="connsiteY4" fmla="*/ 0 h 452438"/>
              <a:gd name="connsiteX0" fmla="*/ 6350 w 663575"/>
              <a:gd name="connsiteY0" fmla="*/ 0 h 395417"/>
              <a:gd name="connsiteX1" fmla="*/ 0 w 663575"/>
              <a:gd name="connsiteY1" fmla="*/ 322098 h 395417"/>
              <a:gd name="connsiteX2" fmla="*/ 663575 w 663575"/>
              <a:gd name="connsiteY2" fmla="*/ 395417 h 395417"/>
              <a:gd name="connsiteX3" fmla="*/ 663575 w 663575"/>
              <a:gd name="connsiteY3" fmla="*/ 69685 h 395417"/>
              <a:gd name="connsiteX4" fmla="*/ 6350 w 663575"/>
              <a:gd name="connsiteY4" fmla="*/ 0 h 395417"/>
              <a:gd name="connsiteX0" fmla="*/ 6350 w 663575"/>
              <a:gd name="connsiteY0" fmla="*/ 0 h 395417"/>
              <a:gd name="connsiteX1" fmla="*/ 0 w 663575"/>
              <a:gd name="connsiteY1" fmla="*/ 322098 h 395417"/>
              <a:gd name="connsiteX2" fmla="*/ 663575 w 663575"/>
              <a:gd name="connsiteY2" fmla="*/ 395417 h 395417"/>
              <a:gd name="connsiteX3" fmla="*/ 657225 w 663575"/>
              <a:gd name="connsiteY3" fmla="*/ 91616 h 395417"/>
              <a:gd name="connsiteX4" fmla="*/ 6350 w 663575"/>
              <a:gd name="connsiteY4" fmla="*/ 0 h 395417"/>
              <a:gd name="connsiteX0" fmla="*/ 6350 w 663575"/>
              <a:gd name="connsiteY0" fmla="*/ 0 h 395417"/>
              <a:gd name="connsiteX1" fmla="*/ 0 w 663575"/>
              <a:gd name="connsiteY1" fmla="*/ 334002 h 395417"/>
              <a:gd name="connsiteX2" fmla="*/ 663575 w 663575"/>
              <a:gd name="connsiteY2" fmla="*/ 395417 h 395417"/>
              <a:gd name="connsiteX3" fmla="*/ 657225 w 663575"/>
              <a:gd name="connsiteY3" fmla="*/ 91616 h 395417"/>
              <a:gd name="connsiteX4" fmla="*/ 6350 w 663575"/>
              <a:gd name="connsiteY4" fmla="*/ 0 h 395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575" h="395417">
                <a:moveTo>
                  <a:pt x="6350" y="0"/>
                </a:moveTo>
                <a:lnTo>
                  <a:pt x="0" y="334002"/>
                </a:lnTo>
                <a:lnTo>
                  <a:pt x="663575" y="395417"/>
                </a:lnTo>
                <a:lnTo>
                  <a:pt x="657225" y="91616"/>
                </a:lnTo>
                <a:lnTo>
                  <a:pt x="635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9" name="フリーフォーム: 図形 118">
            <a:extLst>
              <a:ext uri="{FF2B5EF4-FFF2-40B4-BE49-F238E27FC236}">
                <a16:creationId xmlns:a16="http://schemas.microsoft.com/office/drawing/2014/main" id="{35A046B3-23FB-0653-0077-3C5EE5482867}"/>
              </a:ext>
            </a:extLst>
          </p:cNvPr>
          <p:cNvSpPr/>
          <p:nvPr/>
        </p:nvSpPr>
        <p:spPr>
          <a:xfrm>
            <a:off x="6075735" y="3664264"/>
            <a:ext cx="599392" cy="584334"/>
          </a:xfrm>
          <a:custGeom>
            <a:avLst/>
            <a:gdLst>
              <a:gd name="connsiteX0" fmla="*/ 4763 w 657225"/>
              <a:gd name="connsiteY0" fmla="*/ 0 h 457200"/>
              <a:gd name="connsiteX1" fmla="*/ 657225 w 657225"/>
              <a:gd name="connsiteY1" fmla="*/ 109538 h 457200"/>
              <a:gd name="connsiteX2" fmla="*/ 657225 w 657225"/>
              <a:gd name="connsiteY2" fmla="*/ 457200 h 457200"/>
              <a:gd name="connsiteX3" fmla="*/ 0 w 657225"/>
              <a:gd name="connsiteY3" fmla="*/ 352425 h 457200"/>
              <a:gd name="connsiteX4" fmla="*/ 4763 w 657225"/>
              <a:gd name="connsiteY4" fmla="*/ 0 h 457200"/>
              <a:gd name="connsiteX0" fmla="*/ 4763 w 657225"/>
              <a:gd name="connsiteY0" fmla="*/ 0 h 457200"/>
              <a:gd name="connsiteX1" fmla="*/ 657225 w 657225"/>
              <a:gd name="connsiteY1" fmla="*/ 78436 h 457200"/>
              <a:gd name="connsiteX2" fmla="*/ 657225 w 657225"/>
              <a:gd name="connsiteY2" fmla="*/ 457200 h 457200"/>
              <a:gd name="connsiteX3" fmla="*/ 0 w 657225"/>
              <a:gd name="connsiteY3" fmla="*/ 352425 h 457200"/>
              <a:gd name="connsiteX4" fmla="*/ 4763 w 657225"/>
              <a:gd name="connsiteY4" fmla="*/ 0 h 457200"/>
              <a:gd name="connsiteX0" fmla="*/ 4763 w 657225"/>
              <a:gd name="connsiteY0" fmla="*/ 0 h 457200"/>
              <a:gd name="connsiteX1" fmla="*/ 657225 w 657225"/>
              <a:gd name="connsiteY1" fmla="*/ 78436 h 457200"/>
              <a:gd name="connsiteX2" fmla="*/ 657225 w 657225"/>
              <a:gd name="connsiteY2" fmla="*/ 457200 h 457200"/>
              <a:gd name="connsiteX3" fmla="*/ 0 w 657225"/>
              <a:gd name="connsiteY3" fmla="*/ 392413 h 457200"/>
              <a:gd name="connsiteX4" fmla="*/ 4763 w 657225"/>
              <a:gd name="connsiteY4" fmla="*/ 0 h 457200"/>
              <a:gd name="connsiteX0" fmla="*/ 4763 w 657225"/>
              <a:gd name="connsiteY0" fmla="*/ 0 h 417212"/>
              <a:gd name="connsiteX1" fmla="*/ 657225 w 657225"/>
              <a:gd name="connsiteY1" fmla="*/ 78436 h 417212"/>
              <a:gd name="connsiteX2" fmla="*/ 657225 w 657225"/>
              <a:gd name="connsiteY2" fmla="*/ 417212 h 417212"/>
              <a:gd name="connsiteX3" fmla="*/ 0 w 657225"/>
              <a:gd name="connsiteY3" fmla="*/ 392413 h 417212"/>
              <a:gd name="connsiteX4" fmla="*/ 4763 w 657225"/>
              <a:gd name="connsiteY4" fmla="*/ 0 h 417212"/>
              <a:gd name="connsiteX0" fmla="*/ 4763 w 657225"/>
              <a:gd name="connsiteY0" fmla="*/ 0 h 417212"/>
              <a:gd name="connsiteX1" fmla="*/ 657225 w 657225"/>
              <a:gd name="connsiteY1" fmla="*/ 78436 h 417212"/>
              <a:gd name="connsiteX2" fmla="*/ 657225 w 657225"/>
              <a:gd name="connsiteY2" fmla="*/ 417212 h 417212"/>
              <a:gd name="connsiteX3" fmla="*/ 0 w 657225"/>
              <a:gd name="connsiteY3" fmla="*/ 374640 h 417212"/>
              <a:gd name="connsiteX4" fmla="*/ 4763 w 657225"/>
              <a:gd name="connsiteY4" fmla="*/ 0 h 417212"/>
              <a:gd name="connsiteX0" fmla="*/ 4763 w 676275"/>
              <a:gd name="connsiteY0" fmla="*/ 0 h 457200"/>
              <a:gd name="connsiteX1" fmla="*/ 657225 w 676275"/>
              <a:gd name="connsiteY1" fmla="*/ 78436 h 457200"/>
              <a:gd name="connsiteX2" fmla="*/ 676275 w 676275"/>
              <a:gd name="connsiteY2" fmla="*/ 457200 h 457200"/>
              <a:gd name="connsiteX3" fmla="*/ 0 w 676275"/>
              <a:gd name="connsiteY3" fmla="*/ 374640 h 457200"/>
              <a:gd name="connsiteX4" fmla="*/ 4763 w 676275"/>
              <a:gd name="connsiteY4" fmla="*/ 0 h 457200"/>
              <a:gd name="connsiteX0" fmla="*/ 4763 w 657225"/>
              <a:gd name="connsiteY0" fmla="*/ 0 h 448314"/>
              <a:gd name="connsiteX1" fmla="*/ 657225 w 657225"/>
              <a:gd name="connsiteY1" fmla="*/ 78436 h 448314"/>
              <a:gd name="connsiteX2" fmla="*/ 650875 w 657225"/>
              <a:gd name="connsiteY2" fmla="*/ 448314 h 448314"/>
              <a:gd name="connsiteX3" fmla="*/ 0 w 657225"/>
              <a:gd name="connsiteY3" fmla="*/ 374640 h 448314"/>
              <a:gd name="connsiteX4" fmla="*/ 4763 w 657225"/>
              <a:gd name="connsiteY4" fmla="*/ 0 h 448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48314">
                <a:moveTo>
                  <a:pt x="4763" y="0"/>
                </a:moveTo>
                <a:lnTo>
                  <a:pt x="657225" y="78436"/>
                </a:lnTo>
                <a:lnTo>
                  <a:pt x="650875" y="448314"/>
                </a:lnTo>
                <a:lnTo>
                  <a:pt x="0" y="374640"/>
                </a:lnTo>
                <a:cubicBezTo>
                  <a:pt x="1588" y="253990"/>
                  <a:pt x="3175" y="111125"/>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20" name="テキスト ボックス 119">
                <a:extLst>
                  <a:ext uri="{FF2B5EF4-FFF2-40B4-BE49-F238E27FC236}">
                    <a16:creationId xmlns:a16="http://schemas.microsoft.com/office/drawing/2014/main" id="{765A5E2F-49C0-8D7A-A864-BB61D6AFF3D2}"/>
                  </a:ext>
                </a:extLst>
              </p:cNvPr>
              <p:cNvSpPr txBox="1"/>
              <p:nvPr/>
            </p:nvSpPr>
            <p:spPr>
              <a:xfrm rot="685207" flipH="1">
                <a:off x="5101179" y="3450055"/>
                <a:ext cx="318910"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rgbClr val="FF0000"/>
                              </a:solidFill>
                              <a:latin typeface="Cambria Math" panose="02040503050406030204" pitchFamily="18" charset="0"/>
                              <a:ea typeface="Cambria Math" panose="02040503050406030204" pitchFamily="18" charset="0"/>
                            </a:rPr>
                          </m:ctrlPr>
                        </m:sSubPr>
                        <m:e>
                          <m:r>
                            <a:rPr lang="en-US" altLang="ja-JP" sz="1600" b="0" i="1" smtClean="0">
                              <a:solidFill>
                                <a:srgbClr val="FF0000"/>
                              </a:solidFill>
                              <a:latin typeface="Cambria Math" panose="02040503050406030204" pitchFamily="18" charset="0"/>
                              <a:ea typeface="Cambria Math" panose="02040503050406030204" pitchFamily="18" charset="0"/>
                            </a:rPr>
                            <m:t>h</m:t>
                          </m:r>
                        </m:e>
                        <m:sub>
                          <m:r>
                            <a:rPr lang="en-US" altLang="ja-JP" sz="1600" b="0" i="1" smtClean="0">
                              <a:solidFill>
                                <a:srgbClr val="FF0000"/>
                              </a:solidFill>
                              <a:latin typeface="Cambria Math" panose="02040503050406030204" pitchFamily="18" charset="0"/>
                              <a:ea typeface="Cambria Math" panose="02040503050406030204" pitchFamily="18" charset="0"/>
                            </a:rPr>
                            <m:t>𝑚𝑎</m:t>
                          </m:r>
                        </m:sub>
                      </m:sSub>
                    </m:oMath>
                  </m:oMathPara>
                </a14:m>
                <a:endParaRPr lang="en-US" altLang="ja-JP" sz="1600" dirty="0"/>
              </a:p>
            </p:txBody>
          </p:sp>
        </mc:Choice>
        <mc:Fallback xmlns="">
          <p:sp>
            <p:nvSpPr>
              <p:cNvPr id="120" name="テキスト ボックス 119">
                <a:extLst>
                  <a:ext uri="{FF2B5EF4-FFF2-40B4-BE49-F238E27FC236}">
                    <a16:creationId xmlns:a16="http://schemas.microsoft.com/office/drawing/2014/main" id="{765A5E2F-49C0-8D7A-A864-BB61D6AFF3D2}"/>
                  </a:ext>
                </a:extLst>
              </p:cNvPr>
              <p:cNvSpPr txBox="1">
                <a:spLocks noRot="1" noChangeAspect="1" noMove="1" noResize="1" noEditPoints="1" noAdjustHandles="1" noChangeArrowheads="1" noChangeShapeType="1" noTextEdit="1"/>
              </p:cNvSpPr>
              <p:nvPr/>
            </p:nvSpPr>
            <p:spPr>
              <a:xfrm rot="685207" flipH="1">
                <a:off x="5101179" y="3450055"/>
                <a:ext cx="318910" cy="224555"/>
              </a:xfrm>
              <a:prstGeom prst="rect">
                <a:avLst/>
              </a:prstGeom>
              <a:blipFill>
                <a:blip r:embed="rId24"/>
                <a:stretch>
                  <a:fillRect l="-20000" r="-6667" b="-2127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3" name="テキスト ボックス 122">
                <a:extLst>
                  <a:ext uri="{FF2B5EF4-FFF2-40B4-BE49-F238E27FC236}">
                    <a16:creationId xmlns:a16="http://schemas.microsoft.com/office/drawing/2014/main" id="{D63110BC-7771-FCCF-D44F-83B83C891422}"/>
                  </a:ext>
                </a:extLst>
              </p:cNvPr>
              <p:cNvSpPr txBox="1"/>
              <p:nvPr/>
            </p:nvSpPr>
            <p:spPr>
              <a:xfrm flipH="1">
                <a:off x="5120001" y="3629921"/>
                <a:ext cx="318910"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accent6">
                                  <a:lumMod val="75000"/>
                                </a:schemeClr>
                              </a:solidFill>
                              <a:latin typeface="Cambria Math" panose="02040503050406030204" pitchFamily="18" charset="0"/>
                              <a:ea typeface="Cambria Math" panose="02040503050406030204" pitchFamily="18" charset="0"/>
                            </a:rPr>
                          </m:ctrlPr>
                        </m:sSubPr>
                        <m:e>
                          <m:r>
                            <a:rPr lang="en-US" altLang="ja-JP" sz="1600" b="0" i="1" smtClean="0">
                              <a:solidFill>
                                <a:schemeClr val="accent6">
                                  <a:lumMod val="75000"/>
                                </a:schemeClr>
                              </a:solidFill>
                              <a:latin typeface="Cambria Math" panose="02040503050406030204" pitchFamily="18" charset="0"/>
                              <a:ea typeface="Cambria Math" panose="02040503050406030204" pitchFamily="18" charset="0"/>
                            </a:rPr>
                            <m:t>h</m:t>
                          </m:r>
                        </m:e>
                        <m:sub>
                          <m:r>
                            <a:rPr lang="en-US" altLang="ja-JP" sz="1600" b="0" i="1" smtClean="0">
                              <a:solidFill>
                                <a:schemeClr val="accent6">
                                  <a:lumMod val="75000"/>
                                </a:schemeClr>
                              </a:solidFill>
                              <a:latin typeface="Cambria Math" panose="02040503050406030204" pitchFamily="18" charset="0"/>
                              <a:ea typeface="Cambria Math" panose="02040503050406030204" pitchFamily="18" charset="0"/>
                            </a:rPr>
                            <m:t>𝑚𝑐</m:t>
                          </m:r>
                        </m:sub>
                      </m:sSub>
                    </m:oMath>
                  </m:oMathPara>
                </a14:m>
                <a:endParaRPr lang="en-US" altLang="ja-JP" sz="1600" dirty="0">
                  <a:solidFill>
                    <a:schemeClr val="accent6">
                      <a:lumMod val="75000"/>
                    </a:schemeClr>
                  </a:solidFill>
                </a:endParaRPr>
              </a:p>
            </p:txBody>
          </p:sp>
        </mc:Choice>
        <mc:Fallback xmlns="">
          <p:sp>
            <p:nvSpPr>
              <p:cNvPr id="123" name="テキスト ボックス 122">
                <a:extLst>
                  <a:ext uri="{FF2B5EF4-FFF2-40B4-BE49-F238E27FC236}">
                    <a16:creationId xmlns:a16="http://schemas.microsoft.com/office/drawing/2014/main" id="{D63110BC-7771-FCCF-D44F-83B83C891422}"/>
                  </a:ext>
                </a:extLst>
              </p:cNvPr>
              <p:cNvSpPr txBox="1">
                <a:spLocks noRot="1" noChangeAspect="1" noMove="1" noResize="1" noEditPoints="1" noAdjustHandles="1" noChangeArrowheads="1" noChangeShapeType="1" noTextEdit="1"/>
              </p:cNvSpPr>
              <p:nvPr/>
            </p:nvSpPr>
            <p:spPr>
              <a:xfrm flipH="1">
                <a:off x="5120001" y="3629921"/>
                <a:ext cx="318910" cy="246221"/>
              </a:xfrm>
              <a:prstGeom prst="rect">
                <a:avLst/>
              </a:prstGeom>
              <a:blipFill>
                <a:blip r:embed="rId25"/>
                <a:stretch>
                  <a:fillRect l="-23077" r="-11538" b="-12195"/>
                </a:stretch>
              </a:blipFill>
            </p:spPr>
            <p:txBody>
              <a:bodyPr/>
              <a:lstStyle/>
              <a:p>
                <a:r>
                  <a:rPr lang="ja-JP" altLang="en-US">
                    <a:noFill/>
                  </a:rPr>
                  <a:t> </a:t>
                </a:r>
              </a:p>
            </p:txBody>
          </p:sp>
        </mc:Fallback>
      </mc:AlternateContent>
      <p:cxnSp>
        <p:nvCxnSpPr>
          <p:cNvPr id="126" name="直線コネクタ 125">
            <a:extLst>
              <a:ext uri="{FF2B5EF4-FFF2-40B4-BE49-F238E27FC236}">
                <a16:creationId xmlns:a16="http://schemas.microsoft.com/office/drawing/2014/main" id="{4A2A6654-6181-766B-9DB2-8E1BB3E50343}"/>
              </a:ext>
            </a:extLst>
          </p:cNvPr>
          <p:cNvCxnSpPr>
            <a:cxnSpLocks/>
          </p:cNvCxnSpPr>
          <p:nvPr/>
        </p:nvCxnSpPr>
        <p:spPr>
          <a:xfrm>
            <a:off x="5489373" y="3584635"/>
            <a:ext cx="595048" cy="11958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27" name="直線コネクタ 126">
            <a:extLst>
              <a:ext uri="{FF2B5EF4-FFF2-40B4-BE49-F238E27FC236}">
                <a16:creationId xmlns:a16="http://schemas.microsoft.com/office/drawing/2014/main" id="{AF081968-2699-8878-49DC-37153E9EDDEF}"/>
              </a:ext>
            </a:extLst>
          </p:cNvPr>
          <p:cNvCxnSpPr>
            <a:cxnSpLocks/>
          </p:cNvCxnSpPr>
          <p:nvPr/>
        </p:nvCxnSpPr>
        <p:spPr>
          <a:xfrm>
            <a:off x="5502404" y="3693654"/>
            <a:ext cx="568988" cy="1104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28" name="直線コネクタ 127">
            <a:extLst>
              <a:ext uri="{FF2B5EF4-FFF2-40B4-BE49-F238E27FC236}">
                <a16:creationId xmlns:a16="http://schemas.microsoft.com/office/drawing/2014/main" id="{C4D08FA2-0016-A2AC-5D8E-B534F5E2ED87}"/>
              </a:ext>
            </a:extLst>
          </p:cNvPr>
          <p:cNvCxnSpPr>
            <a:cxnSpLocks/>
          </p:cNvCxnSpPr>
          <p:nvPr/>
        </p:nvCxnSpPr>
        <p:spPr>
          <a:xfrm>
            <a:off x="6101795" y="3701906"/>
            <a:ext cx="595048" cy="11958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29" name="直線コネクタ 128">
            <a:extLst>
              <a:ext uri="{FF2B5EF4-FFF2-40B4-BE49-F238E27FC236}">
                <a16:creationId xmlns:a16="http://schemas.microsoft.com/office/drawing/2014/main" id="{2F5C2734-5B50-F2E5-EBFB-D66EED043892}"/>
              </a:ext>
            </a:extLst>
          </p:cNvPr>
          <p:cNvCxnSpPr>
            <a:cxnSpLocks/>
          </p:cNvCxnSpPr>
          <p:nvPr/>
        </p:nvCxnSpPr>
        <p:spPr>
          <a:xfrm>
            <a:off x="6114826" y="3810926"/>
            <a:ext cx="568988" cy="1104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30" name="直線コネクタ 129">
            <a:extLst>
              <a:ext uri="{FF2B5EF4-FFF2-40B4-BE49-F238E27FC236}">
                <a16:creationId xmlns:a16="http://schemas.microsoft.com/office/drawing/2014/main" id="{A409C943-1AB1-CFE8-0CE6-F9C45A4EA6C6}"/>
              </a:ext>
            </a:extLst>
          </p:cNvPr>
          <p:cNvCxnSpPr>
            <a:cxnSpLocks/>
          </p:cNvCxnSpPr>
          <p:nvPr/>
        </p:nvCxnSpPr>
        <p:spPr>
          <a:xfrm>
            <a:off x="5480685" y="4189818"/>
            <a:ext cx="582019" cy="84841"/>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1" name="直線コネクタ 130">
            <a:extLst>
              <a:ext uri="{FF2B5EF4-FFF2-40B4-BE49-F238E27FC236}">
                <a16:creationId xmlns:a16="http://schemas.microsoft.com/office/drawing/2014/main" id="{9846D04D-C5FE-DD63-D8A2-16EBDA031658}"/>
              </a:ext>
            </a:extLst>
          </p:cNvPr>
          <p:cNvCxnSpPr>
            <a:cxnSpLocks/>
          </p:cNvCxnSpPr>
          <p:nvPr/>
        </p:nvCxnSpPr>
        <p:spPr>
          <a:xfrm>
            <a:off x="5493716" y="4298837"/>
            <a:ext cx="590705" cy="757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32" name="直線コネクタ 131">
            <a:extLst>
              <a:ext uri="{FF2B5EF4-FFF2-40B4-BE49-F238E27FC236}">
                <a16:creationId xmlns:a16="http://schemas.microsoft.com/office/drawing/2014/main" id="{624740AA-34A9-C10E-147B-C36E3AB25C75}"/>
              </a:ext>
            </a:extLst>
          </p:cNvPr>
          <p:cNvCxnSpPr>
            <a:cxnSpLocks/>
          </p:cNvCxnSpPr>
          <p:nvPr/>
        </p:nvCxnSpPr>
        <p:spPr>
          <a:xfrm>
            <a:off x="6100347" y="4285373"/>
            <a:ext cx="582019" cy="84841"/>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3" name="直線コネクタ 132">
            <a:extLst>
              <a:ext uri="{FF2B5EF4-FFF2-40B4-BE49-F238E27FC236}">
                <a16:creationId xmlns:a16="http://schemas.microsoft.com/office/drawing/2014/main" id="{61E924DF-BA37-2CC1-DBE3-03873CEE5CBE}"/>
              </a:ext>
            </a:extLst>
          </p:cNvPr>
          <p:cNvCxnSpPr>
            <a:cxnSpLocks/>
          </p:cNvCxnSpPr>
          <p:nvPr/>
        </p:nvCxnSpPr>
        <p:spPr>
          <a:xfrm>
            <a:off x="6093108" y="4377019"/>
            <a:ext cx="561749" cy="771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34" name="直線コネクタ 133">
            <a:extLst>
              <a:ext uri="{FF2B5EF4-FFF2-40B4-BE49-F238E27FC236}">
                <a16:creationId xmlns:a16="http://schemas.microsoft.com/office/drawing/2014/main" id="{5A9D17A3-CA08-D33B-8C45-5BDB74A7242E}"/>
              </a:ext>
            </a:extLst>
          </p:cNvPr>
          <p:cNvCxnSpPr>
            <a:cxnSpLocks/>
          </p:cNvCxnSpPr>
          <p:nvPr/>
        </p:nvCxnSpPr>
        <p:spPr>
          <a:xfrm>
            <a:off x="5486477" y="4771837"/>
            <a:ext cx="595049" cy="55885"/>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5" name="直線コネクタ 134">
            <a:extLst>
              <a:ext uri="{FF2B5EF4-FFF2-40B4-BE49-F238E27FC236}">
                <a16:creationId xmlns:a16="http://schemas.microsoft.com/office/drawing/2014/main" id="{47158949-4992-AF10-CA34-D3491C24E6DA}"/>
              </a:ext>
            </a:extLst>
          </p:cNvPr>
          <p:cNvCxnSpPr>
            <a:cxnSpLocks/>
          </p:cNvCxnSpPr>
          <p:nvPr/>
        </p:nvCxnSpPr>
        <p:spPr>
          <a:xfrm>
            <a:off x="5496612" y="4857691"/>
            <a:ext cx="584914" cy="54003"/>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36" name="直線コネクタ 135">
            <a:extLst>
              <a:ext uri="{FF2B5EF4-FFF2-40B4-BE49-F238E27FC236}">
                <a16:creationId xmlns:a16="http://schemas.microsoft.com/office/drawing/2014/main" id="{441D0B32-48B5-F925-FE2D-14976A7107D7}"/>
              </a:ext>
            </a:extLst>
          </p:cNvPr>
          <p:cNvCxnSpPr>
            <a:cxnSpLocks/>
          </p:cNvCxnSpPr>
          <p:nvPr/>
        </p:nvCxnSpPr>
        <p:spPr>
          <a:xfrm>
            <a:off x="6082973" y="4838436"/>
            <a:ext cx="595049" cy="55885"/>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FD493386-F581-4575-BF70-A9A968A7C431}"/>
              </a:ext>
            </a:extLst>
          </p:cNvPr>
          <p:cNvCxnSpPr>
            <a:cxnSpLocks/>
          </p:cNvCxnSpPr>
          <p:nvPr/>
        </p:nvCxnSpPr>
        <p:spPr>
          <a:xfrm>
            <a:off x="6093108" y="4924290"/>
            <a:ext cx="584914" cy="54003"/>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38" name="直線コネクタ 137">
            <a:extLst>
              <a:ext uri="{FF2B5EF4-FFF2-40B4-BE49-F238E27FC236}">
                <a16:creationId xmlns:a16="http://schemas.microsoft.com/office/drawing/2014/main" id="{149414CB-5894-CE07-48DE-88672351BE32}"/>
              </a:ext>
            </a:extLst>
          </p:cNvPr>
          <p:cNvCxnSpPr>
            <a:cxnSpLocks/>
          </p:cNvCxnSpPr>
          <p:nvPr/>
        </p:nvCxnSpPr>
        <p:spPr>
          <a:xfrm>
            <a:off x="5500955" y="5394394"/>
            <a:ext cx="577676" cy="24033"/>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39" name="直線コネクタ 138">
            <a:extLst>
              <a:ext uri="{FF2B5EF4-FFF2-40B4-BE49-F238E27FC236}">
                <a16:creationId xmlns:a16="http://schemas.microsoft.com/office/drawing/2014/main" id="{023E673F-5557-6592-BF69-A9CD29249199}"/>
              </a:ext>
            </a:extLst>
          </p:cNvPr>
          <p:cNvCxnSpPr>
            <a:cxnSpLocks/>
          </p:cNvCxnSpPr>
          <p:nvPr/>
        </p:nvCxnSpPr>
        <p:spPr>
          <a:xfrm>
            <a:off x="5500231" y="5489370"/>
            <a:ext cx="587086" cy="188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40" name="直線コネクタ 139">
            <a:extLst>
              <a:ext uri="{FF2B5EF4-FFF2-40B4-BE49-F238E27FC236}">
                <a16:creationId xmlns:a16="http://schemas.microsoft.com/office/drawing/2014/main" id="{868F148E-5E5C-086D-057D-B5ED1A3ACD3E}"/>
              </a:ext>
            </a:extLst>
          </p:cNvPr>
          <p:cNvCxnSpPr>
            <a:cxnSpLocks/>
          </p:cNvCxnSpPr>
          <p:nvPr/>
        </p:nvCxnSpPr>
        <p:spPr>
          <a:xfrm>
            <a:off x="6104690" y="5418283"/>
            <a:ext cx="577676" cy="24033"/>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41" name="直線コネクタ 140">
            <a:extLst>
              <a:ext uri="{FF2B5EF4-FFF2-40B4-BE49-F238E27FC236}">
                <a16:creationId xmlns:a16="http://schemas.microsoft.com/office/drawing/2014/main" id="{D66A4F25-28D4-C7E1-3C5F-108AA37750BB}"/>
              </a:ext>
            </a:extLst>
          </p:cNvPr>
          <p:cNvCxnSpPr>
            <a:cxnSpLocks/>
          </p:cNvCxnSpPr>
          <p:nvPr/>
        </p:nvCxnSpPr>
        <p:spPr>
          <a:xfrm>
            <a:off x="6103967" y="5513259"/>
            <a:ext cx="587086" cy="188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grpSp>
        <p:nvGrpSpPr>
          <p:cNvPr id="142" name="グループ化 141">
            <a:extLst>
              <a:ext uri="{FF2B5EF4-FFF2-40B4-BE49-F238E27FC236}">
                <a16:creationId xmlns:a16="http://schemas.microsoft.com/office/drawing/2014/main" id="{E9ADF4FB-BE69-E5E3-9779-3347803FCCD0}"/>
              </a:ext>
            </a:extLst>
          </p:cNvPr>
          <p:cNvGrpSpPr/>
          <p:nvPr/>
        </p:nvGrpSpPr>
        <p:grpSpPr>
          <a:xfrm>
            <a:off x="6009792" y="3872314"/>
            <a:ext cx="318226" cy="224555"/>
            <a:chOff x="3995505" y="5979319"/>
            <a:chExt cx="348930" cy="246221"/>
          </a:xfrm>
        </p:grpSpPr>
        <p:sp>
          <p:nvSpPr>
            <p:cNvPr id="143" name="矢印: 下 142">
              <a:extLst>
                <a:ext uri="{FF2B5EF4-FFF2-40B4-BE49-F238E27FC236}">
                  <a16:creationId xmlns:a16="http://schemas.microsoft.com/office/drawing/2014/main" id="{F2BDD511-47CD-215E-5E91-BE2E8C07D8DE}"/>
                </a:ext>
              </a:extLst>
            </p:cNvPr>
            <p:cNvSpPr/>
            <p:nvPr/>
          </p:nvSpPr>
          <p:spPr>
            <a:xfrm rot="16200000">
              <a:off x="3999218" y="6020784"/>
              <a:ext cx="144612"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xmlns:a14="http://schemas.microsoft.com/office/drawing/2010/main">
          <mc:Choice Requires="a14">
            <p:sp>
              <p:nvSpPr>
                <p:cNvPr id="144" name="テキスト ボックス 143">
                  <a:extLst>
                    <a:ext uri="{FF2B5EF4-FFF2-40B4-BE49-F238E27FC236}">
                      <a16:creationId xmlns:a16="http://schemas.microsoft.com/office/drawing/2014/main" id="{C2E1D03A-9604-B93B-8A76-F66D97F800AB}"/>
                    </a:ext>
                  </a:extLst>
                </p:cNvPr>
                <p:cNvSpPr txBox="1"/>
                <p:nvPr/>
              </p:nvSpPr>
              <p:spPr>
                <a:xfrm>
                  <a:off x="4088041" y="5979319"/>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i="1" smtClean="0">
                            <a:solidFill>
                              <a:srgbClr val="FF3300"/>
                            </a:solidFill>
                            <a:latin typeface="Cambria Math" panose="02040503050406030204" pitchFamily="18" charset="0"/>
                          </a:rPr>
                          <m:t>𝑈</m:t>
                        </m:r>
                      </m:oMath>
                    </m:oMathPara>
                  </a14:m>
                  <a:endParaRPr lang="en-US" altLang="ja-JP" sz="1600" dirty="0">
                    <a:solidFill>
                      <a:srgbClr val="FF3300"/>
                    </a:solidFill>
                  </a:endParaRPr>
                </a:p>
              </p:txBody>
            </p:sp>
          </mc:Choice>
          <mc:Fallback xmlns="">
            <p:sp>
              <p:nvSpPr>
                <p:cNvPr id="24" name="テキスト ボックス 23">
                  <a:extLst>
                    <a:ext uri="{FF2B5EF4-FFF2-40B4-BE49-F238E27FC236}">
                      <a16:creationId xmlns:a16="http://schemas.microsoft.com/office/drawing/2014/main" id="{012E9BE2-B6EE-479E-6600-611FAF071063}"/>
                    </a:ext>
                  </a:extLst>
                </p:cNvPr>
                <p:cNvSpPr txBox="1">
                  <a:spLocks noRot="1" noChangeAspect="1" noMove="1" noResize="1" noEditPoints="1" noAdjustHandles="1" noChangeArrowheads="1" noChangeShapeType="1" noTextEdit="1"/>
                </p:cNvSpPr>
                <p:nvPr/>
              </p:nvSpPr>
              <p:spPr>
                <a:xfrm>
                  <a:off x="4088041" y="5979319"/>
                  <a:ext cx="256394" cy="246221"/>
                </a:xfrm>
                <a:prstGeom prst="rect">
                  <a:avLst/>
                </a:prstGeom>
                <a:blipFill>
                  <a:blip r:embed="rId21"/>
                  <a:stretch>
                    <a:fillRect l="-7143" r="-2381" b="-7317"/>
                  </a:stretch>
                </a:blipFill>
              </p:spPr>
              <p:txBody>
                <a:bodyPr/>
                <a:lstStyle/>
                <a:p>
                  <a:r>
                    <a:rPr lang="ja-JP" altLang="en-US">
                      <a:noFill/>
                    </a:rPr>
                    <a:t> </a:t>
                  </a:r>
                </a:p>
              </p:txBody>
            </p:sp>
          </mc:Fallback>
        </mc:AlternateContent>
      </p:grpSp>
      <p:grpSp>
        <p:nvGrpSpPr>
          <p:cNvPr id="145" name="グループ化 144">
            <a:extLst>
              <a:ext uri="{FF2B5EF4-FFF2-40B4-BE49-F238E27FC236}">
                <a16:creationId xmlns:a16="http://schemas.microsoft.com/office/drawing/2014/main" id="{6C884EC4-3046-8A88-6F69-1B5700652AC8}"/>
              </a:ext>
            </a:extLst>
          </p:cNvPr>
          <p:cNvGrpSpPr/>
          <p:nvPr/>
        </p:nvGrpSpPr>
        <p:grpSpPr>
          <a:xfrm>
            <a:off x="6273313" y="4042672"/>
            <a:ext cx="363673" cy="224555"/>
            <a:chOff x="4316202" y="6364234"/>
            <a:chExt cx="398762" cy="246221"/>
          </a:xfrm>
        </p:grpSpPr>
        <mc:AlternateContent xmlns:mc="http://schemas.openxmlformats.org/markup-compatibility/2006" xmlns:a14="http://schemas.microsoft.com/office/drawing/2010/main">
          <mc:Choice Requires="a14">
            <p:sp>
              <p:nvSpPr>
                <p:cNvPr id="146" name="テキスト ボックス 145">
                  <a:extLst>
                    <a:ext uri="{FF2B5EF4-FFF2-40B4-BE49-F238E27FC236}">
                      <a16:creationId xmlns:a16="http://schemas.microsoft.com/office/drawing/2014/main" id="{C9FEB67A-6246-DE64-43E4-2438C9E7C5EA}"/>
                    </a:ext>
                  </a:extLst>
                </p:cNvPr>
                <p:cNvSpPr txBox="1"/>
                <p:nvPr/>
              </p:nvSpPr>
              <p:spPr>
                <a:xfrm>
                  <a:off x="4454253" y="6364234"/>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26" name="テキスト ボックス 25">
                  <a:extLst>
                    <a:ext uri="{FF2B5EF4-FFF2-40B4-BE49-F238E27FC236}">
                      <a16:creationId xmlns:a16="http://schemas.microsoft.com/office/drawing/2014/main" id="{1945FC25-7B57-FDAD-F99E-51AD72DC3B3F}"/>
                    </a:ext>
                  </a:extLst>
                </p:cNvPr>
                <p:cNvSpPr txBox="1">
                  <a:spLocks noRot="1" noChangeAspect="1" noMove="1" noResize="1" noEditPoints="1" noAdjustHandles="1" noChangeArrowheads="1" noChangeShapeType="1" noTextEdit="1"/>
                </p:cNvSpPr>
                <p:nvPr/>
              </p:nvSpPr>
              <p:spPr>
                <a:xfrm>
                  <a:off x="4454253" y="6364234"/>
                  <a:ext cx="260711" cy="246221"/>
                </a:xfrm>
                <a:prstGeom prst="rect">
                  <a:avLst/>
                </a:prstGeom>
                <a:blipFill>
                  <a:blip r:embed="rId28"/>
                  <a:stretch>
                    <a:fillRect l="-2381"/>
                  </a:stretch>
                </a:blipFill>
              </p:spPr>
              <p:txBody>
                <a:bodyPr/>
                <a:lstStyle/>
                <a:p>
                  <a:r>
                    <a:rPr lang="ja-JP" altLang="en-US">
                      <a:noFill/>
                    </a:rPr>
                    <a:t> </a:t>
                  </a:r>
                </a:p>
              </p:txBody>
            </p:sp>
          </mc:Fallback>
        </mc:AlternateContent>
        <p:sp>
          <p:nvSpPr>
            <p:cNvPr id="147" name="矢印: 下 146">
              <a:extLst>
                <a:ext uri="{FF2B5EF4-FFF2-40B4-BE49-F238E27FC236}">
                  <a16:creationId xmlns:a16="http://schemas.microsoft.com/office/drawing/2014/main" id="{F93F7D97-A503-E1B7-8DFF-04E135BF7EA2}"/>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148" name="グループ化 147">
            <a:extLst>
              <a:ext uri="{FF2B5EF4-FFF2-40B4-BE49-F238E27FC236}">
                <a16:creationId xmlns:a16="http://schemas.microsoft.com/office/drawing/2014/main" id="{F6FFCFF4-CBE5-AF0A-FDEE-2435EA70411D}"/>
              </a:ext>
            </a:extLst>
          </p:cNvPr>
          <p:cNvGrpSpPr/>
          <p:nvPr/>
        </p:nvGrpSpPr>
        <p:grpSpPr>
          <a:xfrm>
            <a:off x="6626558" y="4510796"/>
            <a:ext cx="318226" cy="224555"/>
            <a:chOff x="3995505" y="5979319"/>
            <a:chExt cx="348930" cy="246221"/>
          </a:xfrm>
        </p:grpSpPr>
        <p:sp>
          <p:nvSpPr>
            <p:cNvPr id="149" name="矢印: 下 148">
              <a:extLst>
                <a:ext uri="{FF2B5EF4-FFF2-40B4-BE49-F238E27FC236}">
                  <a16:creationId xmlns:a16="http://schemas.microsoft.com/office/drawing/2014/main" id="{26EC976D-308D-00ED-5658-524D665D2621}"/>
                </a:ext>
              </a:extLst>
            </p:cNvPr>
            <p:cNvSpPr/>
            <p:nvPr/>
          </p:nvSpPr>
          <p:spPr>
            <a:xfrm rot="16200000">
              <a:off x="3999218" y="6020784"/>
              <a:ext cx="144612"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xmlns:a14="http://schemas.microsoft.com/office/drawing/2010/main">
          <mc:Choice Requires="a14">
            <p:sp>
              <p:nvSpPr>
                <p:cNvPr id="150" name="テキスト ボックス 149">
                  <a:extLst>
                    <a:ext uri="{FF2B5EF4-FFF2-40B4-BE49-F238E27FC236}">
                      <a16:creationId xmlns:a16="http://schemas.microsoft.com/office/drawing/2014/main" id="{B4A15257-FF3E-3545-B50A-87B1CD699450}"/>
                    </a:ext>
                  </a:extLst>
                </p:cNvPr>
                <p:cNvSpPr txBox="1"/>
                <p:nvPr/>
              </p:nvSpPr>
              <p:spPr>
                <a:xfrm>
                  <a:off x="4088041" y="5979319"/>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i="1" smtClean="0">
                            <a:solidFill>
                              <a:srgbClr val="FF3300"/>
                            </a:solidFill>
                            <a:latin typeface="Cambria Math" panose="02040503050406030204" pitchFamily="18" charset="0"/>
                          </a:rPr>
                          <m:t>𝑈</m:t>
                        </m:r>
                      </m:oMath>
                    </m:oMathPara>
                  </a14:m>
                  <a:endParaRPr lang="en-US" altLang="ja-JP" sz="1600" dirty="0">
                    <a:solidFill>
                      <a:srgbClr val="FF3300"/>
                    </a:solidFill>
                  </a:endParaRPr>
                </a:p>
              </p:txBody>
            </p:sp>
          </mc:Choice>
          <mc:Fallback xmlns="">
            <p:sp>
              <p:nvSpPr>
                <p:cNvPr id="24" name="テキスト ボックス 23">
                  <a:extLst>
                    <a:ext uri="{FF2B5EF4-FFF2-40B4-BE49-F238E27FC236}">
                      <a16:creationId xmlns:a16="http://schemas.microsoft.com/office/drawing/2014/main" id="{012E9BE2-B6EE-479E-6600-611FAF071063}"/>
                    </a:ext>
                  </a:extLst>
                </p:cNvPr>
                <p:cNvSpPr txBox="1">
                  <a:spLocks noRot="1" noChangeAspect="1" noMove="1" noResize="1" noEditPoints="1" noAdjustHandles="1" noChangeArrowheads="1" noChangeShapeType="1" noTextEdit="1"/>
                </p:cNvSpPr>
                <p:nvPr/>
              </p:nvSpPr>
              <p:spPr>
                <a:xfrm>
                  <a:off x="4088041" y="5979319"/>
                  <a:ext cx="256394" cy="246221"/>
                </a:xfrm>
                <a:prstGeom prst="rect">
                  <a:avLst/>
                </a:prstGeom>
                <a:blipFill>
                  <a:blip r:embed="rId21"/>
                  <a:stretch>
                    <a:fillRect l="-7143" r="-2381" b="-7317"/>
                  </a:stretch>
                </a:blipFill>
              </p:spPr>
              <p:txBody>
                <a:bodyPr/>
                <a:lstStyle/>
                <a:p>
                  <a:r>
                    <a:rPr lang="ja-JP" altLang="en-US">
                      <a:noFill/>
                    </a:rPr>
                    <a:t> </a:t>
                  </a:r>
                </a:p>
              </p:txBody>
            </p:sp>
          </mc:Fallback>
        </mc:AlternateContent>
      </p:grpSp>
      <mc:AlternateContent xmlns:mc="http://schemas.openxmlformats.org/markup-compatibility/2006" xmlns:a14="http://schemas.microsoft.com/office/drawing/2010/main">
        <mc:Choice Requires="a14">
          <p:sp>
            <p:nvSpPr>
              <p:cNvPr id="151" name="テキスト ボックス 150">
                <a:extLst>
                  <a:ext uri="{FF2B5EF4-FFF2-40B4-BE49-F238E27FC236}">
                    <a16:creationId xmlns:a16="http://schemas.microsoft.com/office/drawing/2014/main" id="{9181834F-C721-ADA5-8FE6-822A08F5D912}"/>
                  </a:ext>
                </a:extLst>
              </p:cNvPr>
              <p:cNvSpPr txBox="1"/>
              <p:nvPr/>
            </p:nvSpPr>
            <p:spPr>
              <a:xfrm>
                <a:off x="5579820" y="6269799"/>
                <a:ext cx="2845734" cy="468205"/>
              </a:xfrm>
              <a:prstGeom prst="rect">
                <a:avLst/>
              </a:prstGeom>
              <a:noFill/>
              <a:ln>
                <a:no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en-US" altLang="ja-JP" sz="1600" i="1" smtClean="0">
                          <a:latin typeface="Cambria Math" panose="02040503050406030204" pitchFamily="18" charset="0"/>
                        </a:rPr>
                        <m:t>𝑤</m:t>
                      </m:r>
                      <m:r>
                        <a:rPr lang="en-US" altLang="ja-JP" sz="1600" i="1" smtClean="0">
                          <a:solidFill>
                            <a:schemeClr val="tx1"/>
                          </a:solidFill>
                          <a:latin typeface="Cambria Math" panose="02040503050406030204" pitchFamily="18" charset="0"/>
                        </a:rPr>
                        <m:t>=−</m:t>
                      </m:r>
                      <m:sSub>
                        <m:sSubPr>
                          <m:ctrlPr>
                            <a:rPr lang="en-US" altLang="ja-JP" sz="1600" i="1" smtClean="0">
                              <a:solidFill>
                                <a:schemeClr val="tx1"/>
                              </a:solidFill>
                              <a:latin typeface="Cambria Math" panose="02040503050406030204" pitchFamily="18" charset="0"/>
                            </a:rPr>
                          </m:ctrlPr>
                        </m:sSubPr>
                        <m:e>
                          <m:r>
                            <a:rPr lang="en-US" altLang="ja-JP" sz="1600" i="1">
                              <a:solidFill>
                                <a:schemeClr val="tx1"/>
                              </a:solidFill>
                              <a:latin typeface="Cambria Math" panose="02040503050406030204" pitchFamily="18" charset="0"/>
                            </a:rPr>
                            <m:t>𝑘</m:t>
                          </m:r>
                        </m:e>
                        <m:sub>
                          <m:r>
                            <a:rPr lang="en-US" altLang="ja-JP" sz="1600" b="0" i="1" smtClean="0">
                              <a:solidFill>
                                <a:schemeClr val="tx1"/>
                              </a:solidFill>
                              <a:latin typeface="Cambria Math" panose="02040503050406030204" pitchFamily="18" charset="0"/>
                            </a:rPr>
                            <m:t>𝑤𝑖</m:t>
                          </m:r>
                        </m:sub>
                      </m:sSub>
                      <m:f>
                        <m:fPr>
                          <m:ctrlPr>
                            <a:rPr lang="en-US" altLang="ja-JP" sz="1600" i="1">
                              <a:solidFill>
                                <a:schemeClr val="tx1"/>
                              </a:solidFill>
                              <a:latin typeface="Cambria Math" panose="02040503050406030204" pitchFamily="18" charset="0"/>
                            </a:rPr>
                          </m:ctrlPr>
                        </m:fPr>
                        <m:num>
                          <m:r>
                            <a:rPr lang="en-US" altLang="ja-JP" sz="1600" b="0" i="1" smtClean="0">
                              <a:solidFill>
                                <a:schemeClr val="tx1"/>
                              </a:solidFill>
                              <a:latin typeface="Cambria Math" panose="02040503050406030204" pitchFamily="18" charset="0"/>
                            </a:rPr>
                            <m:t>1</m:t>
                          </m:r>
                        </m:num>
                        <m:den>
                          <m:r>
                            <a:rPr lang="en-US" altLang="ja-JP" sz="1600" i="1">
                              <a:solidFill>
                                <a:schemeClr val="tx1"/>
                              </a:solidFill>
                              <a:latin typeface="Cambria Math" panose="02040503050406030204" pitchFamily="18" charset="0"/>
                            </a:rPr>
                            <m:t>𝐷</m:t>
                          </m:r>
                        </m:den>
                      </m:f>
                      <m:f>
                        <m:fPr>
                          <m:ctrlPr>
                            <a:rPr lang="en-US" altLang="ja-JP" sz="1600" i="1">
                              <a:solidFill>
                                <a:schemeClr val="tx1"/>
                              </a:solidFill>
                              <a:latin typeface="Cambria Math" panose="02040503050406030204" pitchFamily="18" charset="0"/>
                              <a:ea typeface="Cambria Math" panose="02040503050406030204" pitchFamily="18" charset="0"/>
                            </a:rPr>
                          </m:ctrlPr>
                        </m:fPr>
                        <m:num>
                          <m:r>
                            <a:rPr lang="en-US" altLang="ja-JP" sz="1600" i="1">
                              <a:solidFill>
                                <a:schemeClr val="tx1"/>
                              </a:solidFill>
                              <a:latin typeface="Cambria Math" panose="02040503050406030204" pitchFamily="18" charset="0"/>
                              <a:ea typeface="Cambria Math" panose="02040503050406030204" pitchFamily="18" charset="0"/>
                            </a:rPr>
                            <m:t>𝜕</m:t>
                          </m:r>
                        </m:num>
                        <m:den>
                          <m:r>
                            <a:rPr lang="en-US" altLang="ja-JP" sz="1600" i="1">
                              <a:solidFill>
                                <a:schemeClr val="tx1"/>
                              </a:solidFill>
                              <a:latin typeface="Cambria Math" panose="02040503050406030204" pitchFamily="18" charset="0"/>
                              <a:ea typeface="Cambria Math" panose="02040503050406030204" pitchFamily="18" charset="0"/>
                            </a:rPr>
                            <m:t>𝜕</m:t>
                          </m:r>
                          <m:r>
                            <a:rPr lang="ja-JP" altLang="en-US" sz="1600" i="1">
                              <a:solidFill>
                                <a:schemeClr val="tx1"/>
                              </a:solidFill>
                              <a:latin typeface="Cambria Math" panose="02040503050406030204" pitchFamily="18" charset="0"/>
                              <a:ea typeface="Cambria Math" panose="02040503050406030204" pitchFamily="18" charset="0"/>
                            </a:rPr>
                            <m:t>𝜎</m:t>
                          </m:r>
                        </m:den>
                      </m:f>
                      <m:d>
                        <m:dPr>
                          <m:ctrlPr>
                            <a:rPr lang="en-US" altLang="ja-JP" sz="1600" b="0" i="1" smtClean="0">
                              <a:solidFill>
                                <a:schemeClr val="tx1"/>
                              </a:solidFill>
                              <a:latin typeface="Cambria Math" panose="02040503050406030204" pitchFamily="18" charset="0"/>
                            </a:rPr>
                          </m:ctrlPr>
                        </m:dPr>
                        <m:e>
                          <m:r>
                            <a:rPr lang="ja-JP" altLang="en-US" sz="1600" i="1">
                              <a:solidFill>
                                <a:schemeClr val="tx1"/>
                              </a:solidFill>
                              <a:latin typeface="Cambria Math" panose="02040503050406030204" pitchFamily="18" charset="0"/>
                            </a:rPr>
                            <m:t>𝜎</m:t>
                          </m:r>
                          <m:r>
                            <a:rPr lang="en-US" altLang="ja-JP" sz="1600" i="1">
                              <a:solidFill>
                                <a:schemeClr val="tx1"/>
                              </a:solidFill>
                              <a:latin typeface="Cambria Math" panose="02040503050406030204" pitchFamily="18" charset="0"/>
                            </a:rPr>
                            <m:t>𝐷</m:t>
                          </m:r>
                          <m:r>
                            <a:rPr lang="en-US" altLang="ja-JP" sz="1600" i="1">
                              <a:solidFill>
                                <a:schemeClr val="tx1"/>
                              </a:solidFill>
                              <a:latin typeface="Cambria Math" panose="02040503050406030204" pitchFamily="18" charset="0"/>
                            </a:rPr>
                            <m:t>+</m:t>
                          </m:r>
                          <m:sSub>
                            <m:sSubPr>
                              <m:ctrlPr>
                                <a:rPr lang="en-US" altLang="ja-JP" sz="1600" i="1">
                                  <a:solidFill>
                                    <a:schemeClr val="tx1"/>
                                  </a:solidFill>
                                  <a:latin typeface="Cambria Math" panose="02040503050406030204" pitchFamily="18" charset="0"/>
                                </a:rPr>
                              </m:ctrlPr>
                            </m:sSubPr>
                            <m:e>
                              <m:r>
                                <a:rPr lang="en-US" altLang="ja-JP" sz="1600" i="1">
                                  <a:solidFill>
                                    <a:schemeClr val="tx1"/>
                                  </a:solidFill>
                                  <a:latin typeface="Cambria Math" panose="02040503050406030204" pitchFamily="18" charset="0"/>
                                </a:rPr>
                                <m:t>h</m:t>
                              </m:r>
                            </m:e>
                            <m:sub>
                              <m:r>
                                <a:rPr lang="en-US" altLang="ja-JP" sz="1600" b="0" i="1" smtClean="0">
                                  <a:solidFill>
                                    <a:schemeClr val="tx1"/>
                                  </a:solidFill>
                                  <a:latin typeface="Cambria Math" panose="02040503050406030204" pitchFamily="18" charset="0"/>
                                </a:rPr>
                                <m:t>𝑝</m:t>
                              </m:r>
                            </m:sub>
                          </m:sSub>
                        </m:e>
                      </m:d>
                      <m:r>
                        <a:rPr lang="en-US" altLang="ja-JP" sz="1600" b="0" i="1" smtClean="0">
                          <a:solidFill>
                            <a:schemeClr val="tx1"/>
                          </a:solidFill>
                          <a:latin typeface="Cambria Math" panose="02040503050406030204" pitchFamily="18" charset="0"/>
                          <a:ea typeface="Cambria Math" panose="02040503050406030204" pitchFamily="18" charset="0"/>
                        </a:rPr>
                        <m:t>    </m:t>
                      </m:r>
                    </m:oMath>
                  </m:oMathPara>
                </a14:m>
                <a:endParaRPr lang="en-US" altLang="ja-JP" sz="1600" b="0" i="1" dirty="0">
                  <a:latin typeface="Cambria Math" panose="02040503050406030204" pitchFamily="18" charset="0"/>
                  <a:ea typeface="Cambria Math" panose="02040503050406030204" pitchFamily="18" charset="0"/>
                </a:endParaRPr>
              </a:p>
            </p:txBody>
          </p:sp>
        </mc:Choice>
        <mc:Fallback xmlns="">
          <p:sp>
            <p:nvSpPr>
              <p:cNvPr id="151" name="テキスト ボックス 150">
                <a:extLst>
                  <a:ext uri="{FF2B5EF4-FFF2-40B4-BE49-F238E27FC236}">
                    <a16:creationId xmlns:a16="http://schemas.microsoft.com/office/drawing/2014/main" id="{9181834F-C721-ADA5-8FE6-822A08F5D912}"/>
                  </a:ext>
                </a:extLst>
              </p:cNvPr>
              <p:cNvSpPr txBox="1">
                <a:spLocks noRot="1" noChangeAspect="1" noMove="1" noResize="1" noEditPoints="1" noAdjustHandles="1" noChangeArrowheads="1" noChangeShapeType="1" noTextEdit="1"/>
              </p:cNvSpPr>
              <p:nvPr/>
            </p:nvSpPr>
            <p:spPr>
              <a:xfrm>
                <a:off x="5579820" y="6269799"/>
                <a:ext cx="2845734" cy="468205"/>
              </a:xfrm>
              <a:prstGeom prst="rect">
                <a:avLst/>
              </a:prstGeom>
              <a:blipFill>
                <a:blip r:embed="rId29"/>
                <a:stretch>
                  <a:fillRect/>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52" name="テキスト ボックス 151">
                <a:extLst>
                  <a:ext uri="{FF2B5EF4-FFF2-40B4-BE49-F238E27FC236}">
                    <a16:creationId xmlns:a16="http://schemas.microsoft.com/office/drawing/2014/main" id="{4DEB2DBD-5D50-357C-A49E-7D565F2CAB70}"/>
                  </a:ext>
                </a:extLst>
              </p:cNvPr>
              <p:cNvSpPr txBox="1"/>
              <p:nvPr/>
            </p:nvSpPr>
            <p:spPr>
              <a:xfrm>
                <a:off x="5642544" y="6008260"/>
                <a:ext cx="849652" cy="224555"/>
              </a:xfrm>
              <a:prstGeom prst="rect">
                <a:avLst/>
              </a:prstGeom>
              <a:noFill/>
              <a:ln>
                <a:no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en-US" altLang="ja-JP" sz="1600" i="1" smtClean="0">
                              <a:latin typeface="Cambria Math" panose="02040503050406030204" pitchFamily="18" charset="0"/>
                            </a:rPr>
                          </m:ctrlPr>
                        </m:sSubPr>
                        <m:e>
                          <m:sSub>
                            <m:sSubPr>
                              <m:ctrlPr>
                                <a:rPr lang="en-US" altLang="ja-JP" sz="1600" i="1" smtClean="0">
                                  <a:latin typeface="Cambria Math" panose="02040503050406030204" pitchFamily="18" charset="0"/>
                                </a:rPr>
                              </m:ctrlPr>
                            </m:sSubPr>
                            <m:e>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𝑡</m:t>
                              </m:r>
                            </m:sub>
                          </m:sSub>
                          <m:r>
                            <a:rPr lang="en-US" altLang="ja-JP" sz="1600" i="1" smtClean="0">
                              <a:latin typeface="Cambria Math" panose="02040503050406030204" pitchFamily="18" charset="0"/>
                              <a:ea typeface="Cambria Math" panose="02040503050406030204" pitchFamily="18" charset="0"/>
                            </a:rPr>
                            <m:t>≥</m:t>
                          </m:r>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𝑚𝑎</m:t>
                          </m:r>
                        </m:sub>
                      </m:sSub>
                      <m:r>
                        <a:rPr lang="en-US" altLang="ja-JP" sz="1600" i="1" smtClean="0">
                          <a:latin typeface="Cambria Math" panose="02040503050406030204" pitchFamily="18" charset="0"/>
                        </a:rPr>
                        <m:t>  </m:t>
                      </m:r>
                    </m:oMath>
                  </m:oMathPara>
                </a14:m>
                <a:endParaRPr lang="en-US" altLang="ja-JP" sz="1600" b="0" i="1" dirty="0">
                  <a:latin typeface="Cambria Math" panose="02040503050406030204" pitchFamily="18" charset="0"/>
                  <a:ea typeface="Cambria Math" panose="02040503050406030204" pitchFamily="18" charset="0"/>
                </a:endParaRPr>
              </a:p>
            </p:txBody>
          </p:sp>
        </mc:Choice>
        <mc:Fallback xmlns="">
          <p:sp>
            <p:nvSpPr>
              <p:cNvPr id="152" name="テキスト ボックス 151">
                <a:extLst>
                  <a:ext uri="{FF2B5EF4-FFF2-40B4-BE49-F238E27FC236}">
                    <a16:creationId xmlns:a16="http://schemas.microsoft.com/office/drawing/2014/main" id="{4DEB2DBD-5D50-357C-A49E-7D565F2CAB70}"/>
                  </a:ext>
                </a:extLst>
              </p:cNvPr>
              <p:cNvSpPr txBox="1">
                <a:spLocks noRot="1" noChangeAspect="1" noMove="1" noResize="1" noEditPoints="1" noAdjustHandles="1" noChangeArrowheads="1" noChangeShapeType="1" noTextEdit="1"/>
              </p:cNvSpPr>
              <p:nvPr/>
            </p:nvSpPr>
            <p:spPr>
              <a:xfrm>
                <a:off x="5642544" y="6008260"/>
                <a:ext cx="849652" cy="224555"/>
              </a:xfrm>
              <a:prstGeom prst="rect">
                <a:avLst/>
              </a:prstGeom>
              <a:blipFill>
                <a:blip r:embed="rId30"/>
                <a:stretch>
                  <a:fillRect l="-8633" r="-6475" b="-30556"/>
                </a:stretch>
              </a:blipFill>
              <a:ln>
                <a:noFill/>
              </a:ln>
            </p:spPr>
            <p:txBody>
              <a:bodyPr/>
              <a:lstStyle/>
              <a:p>
                <a:r>
                  <a:rPr lang="ja-JP" altLang="en-US">
                    <a:noFill/>
                  </a:rPr>
                  <a:t> </a:t>
                </a:r>
              </a:p>
            </p:txBody>
          </p:sp>
        </mc:Fallback>
      </mc:AlternateContent>
      <p:grpSp>
        <p:nvGrpSpPr>
          <p:cNvPr id="153" name="グループ化 152">
            <a:extLst>
              <a:ext uri="{FF2B5EF4-FFF2-40B4-BE49-F238E27FC236}">
                <a16:creationId xmlns:a16="http://schemas.microsoft.com/office/drawing/2014/main" id="{FE8A5A2A-7AA4-A157-A0BF-FE6C88EA50AF}"/>
              </a:ext>
            </a:extLst>
          </p:cNvPr>
          <p:cNvGrpSpPr/>
          <p:nvPr/>
        </p:nvGrpSpPr>
        <p:grpSpPr>
          <a:xfrm>
            <a:off x="5688399" y="3967386"/>
            <a:ext cx="363673" cy="224555"/>
            <a:chOff x="4316202" y="6364234"/>
            <a:chExt cx="398762" cy="246221"/>
          </a:xfrm>
        </p:grpSpPr>
        <mc:AlternateContent xmlns:mc="http://schemas.openxmlformats.org/markup-compatibility/2006" xmlns:a14="http://schemas.microsoft.com/office/drawing/2010/main">
          <mc:Choice Requires="a14">
            <p:sp>
              <p:nvSpPr>
                <p:cNvPr id="154" name="テキスト ボックス 153">
                  <a:extLst>
                    <a:ext uri="{FF2B5EF4-FFF2-40B4-BE49-F238E27FC236}">
                      <a16:creationId xmlns:a16="http://schemas.microsoft.com/office/drawing/2014/main" id="{71A98C4A-B784-ABE9-207F-B8228EFD7BE3}"/>
                    </a:ext>
                  </a:extLst>
                </p:cNvPr>
                <p:cNvSpPr txBox="1"/>
                <p:nvPr/>
              </p:nvSpPr>
              <p:spPr>
                <a:xfrm>
                  <a:off x="4454253" y="6364234"/>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26" name="テキスト ボックス 25">
                  <a:extLst>
                    <a:ext uri="{FF2B5EF4-FFF2-40B4-BE49-F238E27FC236}">
                      <a16:creationId xmlns:a16="http://schemas.microsoft.com/office/drawing/2014/main" id="{1945FC25-7B57-FDAD-F99E-51AD72DC3B3F}"/>
                    </a:ext>
                  </a:extLst>
                </p:cNvPr>
                <p:cNvSpPr txBox="1">
                  <a:spLocks noRot="1" noChangeAspect="1" noMove="1" noResize="1" noEditPoints="1" noAdjustHandles="1" noChangeArrowheads="1" noChangeShapeType="1" noTextEdit="1"/>
                </p:cNvSpPr>
                <p:nvPr/>
              </p:nvSpPr>
              <p:spPr>
                <a:xfrm>
                  <a:off x="4454253" y="6364234"/>
                  <a:ext cx="260711" cy="246221"/>
                </a:xfrm>
                <a:prstGeom prst="rect">
                  <a:avLst/>
                </a:prstGeom>
                <a:blipFill>
                  <a:blip r:embed="rId28"/>
                  <a:stretch>
                    <a:fillRect l="-2381"/>
                  </a:stretch>
                </a:blipFill>
              </p:spPr>
              <p:txBody>
                <a:bodyPr/>
                <a:lstStyle/>
                <a:p>
                  <a:r>
                    <a:rPr lang="ja-JP" altLang="en-US">
                      <a:noFill/>
                    </a:rPr>
                    <a:t> </a:t>
                  </a:r>
                </a:p>
              </p:txBody>
            </p:sp>
          </mc:Fallback>
        </mc:AlternateContent>
        <p:sp>
          <p:nvSpPr>
            <p:cNvPr id="155" name="矢印: 下 154">
              <a:extLst>
                <a:ext uri="{FF2B5EF4-FFF2-40B4-BE49-F238E27FC236}">
                  <a16:creationId xmlns:a16="http://schemas.microsoft.com/office/drawing/2014/main" id="{9B2218A7-C549-A482-7202-B4EFE9A848E1}"/>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156" name="グループ化 155">
            <a:extLst>
              <a:ext uri="{FF2B5EF4-FFF2-40B4-BE49-F238E27FC236}">
                <a16:creationId xmlns:a16="http://schemas.microsoft.com/office/drawing/2014/main" id="{0DF23E3A-810A-5307-14BE-CD506DDD4966}"/>
              </a:ext>
            </a:extLst>
          </p:cNvPr>
          <p:cNvGrpSpPr/>
          <p:nvPr/>
        </p:nvGrpSpPr>
        <p:grpSpPr>
          <a:xfrm>
            <a:off x="6313852" y="4621795"/>
            <a:ext cx="363673" cy="224555"/>
            <a:chOff x="4316202" y="6364234"/>
            <a:chExt cx="398762" cy="246221"/>
          </a:xfrm>
        </p:grpSpPr>
        <mc:AlternateContent xmlns:mc="http://schemas.openxmlformats.org/markup-compatibility/2006" xmlns:a14="http://schemas.microsoft.com/office/drawing/2010/main">
          <mc:Choice Requires="a14">
            <p:sp>
              <p:nvSpPr>
                <p:cNvPr id="157" name="テキスト ボックス 156">
                  <a:extLst>
                    <a:ext uri="{FF2B5EF4-FFF2-40B4-BE49-F238E27FC236}">
                      <a16:creationId xmlns:a16="http://schemas.microsoft.com/office/drawing/2014/main" id="{5B910A10-ADC1-C277-2D94-8D4DC673CDAD}"/>
                    </a:ext>
                  </a:extLst>
                </p:cNvPr>
                <p:cNvSpPr txBox="1"/>
                <p:nvPr/>
              </p:nvSpPr>
              <p:spPr>
                <a:xfrm>
                  <a:off x="4454253" y="6364234"/>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26" name="テキスト ボックス 25">
                  <a:extLst>
                    <a:ext uri="{FF2B5EF4-FFF2-40B4-BE49-F238E27FC236}">
                      <a16:creationId xmlns:a16="http://schemas.microsoft.com/office/drawing/2014/main" id="{1945FC25-7B57-FDAD-F99E-51AD72DC3B3F}"/>
                    </a:ext>
                  </a:extLst>
                </p:cNvPr>
                <p:cNvSpPr txBox="1">
                  <a:spLocks noRot="1" noChangeAspect="1" noMove="1" noResize="1" noEditPoints="1" noAdjustHandles="1" noChangeArrowheads="1" noChangeShapeType="1" noTextEdit="1"/>
                </p:cNvSpPr>
                <p:nvPr/>
              </p:nvSpPr>
              <p:spPr>
                <a:xfrm>
                  <a:off x="4454253" y="6364234"/>
                  <a:ext cx="260711" cy="246221"/>
                </a:xfrm>
                <a:prstGeom prst="rect">
                  <a:avLst/>
                </a:prstGeom>
                <a:blipFill>
                  <a:blip r:embed="rId28"/>
                  <a:stretch>
                    <a:fillRect l="-2381"/>
                  </a:stretch>
                </a:blipFill>
              </p:spPr>
              <p:txBody>
                <a:bodyPr/>
                <a:lstStyle/>
                <a:p>
                  <a:r>
                    <a:rPr lang="ja-JP" altLang="en-US">
                      <a:noFill/>
                    </a:rPr>
                    <a:t> </a:t>
                  </a:r>
                </a:p>
              </p:txBody>
            </p:sp>
          </mc:Fallback>
        </mc:AlternateContent>
        <p:sp>
          <p:nvSpPr>
            <p:cNvPr id="158" name="矢印: 下 157">
              <a:extLst>
                <a:ext uri="{FF2B5EF4-FFF2-40B4-BE49-F238E27FC236}">
                  <a16:creationId xmlns:a16="http://schemas.microsoft.com/office/drawing/2014/main" id="{6DBAC34F-CB86-7CA1-85B9-BC1E59EDB201}"/>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159" name="グループ化 158">
            <a:extLst>
              <a:ext uri="{FF2B5EF4-FFF2-40B4-BE49-F238E27FC236}">
                <a16:creationId xmlns:a16="http://schemas.microsoft.com/office/drawing/2014/main" id="{D5554665-C92F-B9FC-AD87-A4A7C48BA75D}"/>
              </a:ext>
            </a:extLst>
          </p:cNvPr>
          <p:cNvGrpSpPr/>
          <p:nvPr/>
        </p:nvGrpSpPr>
        <p:grpSpPr>
          <a:xfrm>
            <a:off x="6004001" y="4463019"/>
            <a:ext cx="318226" cy="224555"/>
            <a:chOff x="3995505" y="5979319"/>
            <a:chExt cx="348930" cy="246221"/>
          </a:xfrm>
        </p:grpSpPr>
        <p:sp>
          <p:nvSpPr>
            <p:cNvPr id="160" name="矢印: 下 159">
              <a:extLst>
                <a:ext uri="{FF2B5EF4-FFF2-40B4-BE49-F238E27FC236}">
                  <a16:creationId xmlns:a16="http://schemas.microsoft.com/office/drawing/2014/main" id="{6128B77B-A1C8-E49A-1E75-D870675CAFDA}"/>
                </a:ext>
              </a:extLst>
            </p:cNvPr>
            <p:cNvSpPr/>
            <p:nvPr/>
          </p:nvSpPr>
          <p:spPr>
            <a:xfrm rot="16200000">
              <a:off x="3999218" y="6020784"/>
              <a:ext cx="144612"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xmlns:a14="http://schemas.microsoft.com/office/drawing/2010/main">
          <mc:Choice Requires="a14">
            <p:sp>
              <p:nvSpPr>
                <p:cNvPr id="161" name="テキスト ボックス 160">
                  <a:extLst>
                    <a:ext uri="{FF2B5EF4-FFF2-40B4-BE49-F238E27FC236}">
                      <a16:creationId xmlns:a16="http://schemas.microsoft.com/office/drawing/2014/main" id="{D34D159C-8312-F4D9-8670-C7AFCCA60D71}"/>
                    </a:ext>
                  </a:extLst>
                </p:cNvPr>
                <p:cNvSpPr txBox="1"/>
                <p:nvPr/>
              </p:nvSpPr>
              <p:spPr>
                <a:xfrm>
                  <a:off x="4088041" y="5979319"/>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i="1" smtClean="0">
                            <a:solidFill>
                              <a:srgbClr val="FF3300"/>
                            </a:solidFill>
                            <a:latin typeface="Cambria Math" panose="02040503050406030204" pitchFamily="18" charset="0"/>
                          </a:rPr>
                          <m:t>𝑈</m:t>
                        </m:r>
                      </m:oMath>
                    </m:oMathPara>
                  </a14:m>
                  <a:endParaRPr lang="en-US" altLang="ja-JP" sz="1600" dirty="0">
                    <a:solidFill>
                      <a:srgbClr val="FF3300"/>
                    </a:solidFill>
                  </a:endParaRPr>
                </a:p>
              </p:txBody>
            </p:sp>
          </mc:Choice>
          <mc:Fallback xmlns="">
            <p:sp>
              <p:nvSpPr>
                <p:cNvPr id="24" name="テキスト ボックス 23">
                  <a:extLst>
                    <a:ext uri="{FF2B5EF4-FFF2-40B4-BE49-F238E27FC236}">
                      <a16:creationId xmlns:a16="http://schemas.microsoft.com/office/drawing/2014/main" id="{012E9BE2-B6EE-479E-6600-611FAF071063}"/>
                    </a:ext>
                  </a:extLst>
                </p:cNvPr>
                <p:cNvSpPr txBox="1">
                  <a:spLocks noRot="1" noChangeAspect="1" noMove="1" noResize="1" noEditPoints="1" noAdjustHandles="1" noChangeArrowheads="1" noChangeShapeType="1" noTextEdit="1"/>
                </p:cNvSpPr>
                <p:nvPr/>
              </p:nvSpPr>
              <p:spPr>
                <a:xfrm>
                  <a:off x="4088041" y="5979319"/>
                  <a:ext cx="256394" cy="246221"/>
                </a:xfrm>
                <a:prstGeom prst="rect">
                  <a:avLst/>
                </a:prstGeom>
                <a:blipFill>
                  <a:blip r:embed="rId21"/>
                  <a:stretch>
                    <a:fillRect l="-7143" r="-2381" b="-7317"/>
                  </a:stretch>
                </a:blipFill>
              </p:spPr>
              <p:txBody>
                <a:bodyPr/>
                <a:lstStyle/>
                <a:p>
                  <a:r>
                    <a:rPr lang="ja-JP" altLang="en-US">
                      <a:noFill/>
                    </a:rPr>
                    <a:t> </a:t>
                  </a:r>
                </a:p>
              </p:txBody>
            </p:sp>
          </mc:Fallback>
        </mc:AlternateContent>
      </p:grpSp>
      <p:sp>
        <p:nvSpPr>
          <p:cNvPr id="162" name="テキスト ボックス 161">
            <a:extLst>
              <a:ext uri="{FF2B5EF4-FFF2-40B4-BE49-F238E27FC236}">
                <a16:creationId xmlns:a16="http://schemas.microsoft.com/office/drawing/2014/main" id="{5E342D30-5A01-9E84-9FAE-D38312F3048D}"/>
              </a:ext>
            </a:extLst>
          </p:cNvPr>
          <p:cNvSpPr txBox="1"/>
          <p:nvPr/>
        </p:nvSpPr>
        <p:spPr>
          <a:xfrm>
            <a:off x="3047079" y="2947819"/>
            <a:ext cx="1618266" cy="338554"/>
          </a:xfrm>
          <a:prstGeom prst="rect">
            <a:avLst/>
          </a:prstGeom>
          <a:noFill/>
          <a:ln>
            <a:noFill/>
          </a:ln>
        </p:spPr>
        <p:txBody>
          <a:bodyPr wrap="square" rtlCol="0">
            <a:spAutoFit/>
          </a:bodyPr>
          <a:lstStyle/>
          <a:p>
            <a:pPr algn="ctr"/>
            <a:r>
              <a:rPr kumimoji="1" lang="ja-JP" altLang="en-US" sz="1600" u="sng" dirty="0"/>
              <a:t>②降雨が継続</a:t>
            </a:r>
          </a:p>
        </p:txBody>
      </p:sp>
      <p:sp>
        <p:nvSpPr>
          <p:cNvPr id="163" name="テキスト ボックス 162">
            <a:extLst>
              <a:ext uri="{FF2B5EF4-FFF2-40B4-BE49-F238E27FC236}">
                <a16:creationId xmlns:a16="http://schemas.microsoft.com/office/drawing/2014/main" id="{494F4360-98F1-DD9F-32E3-168BCFB601C7}"/>
              </a:ext>
            </a:extLst>
          </p:cNvPr>
          <p:cNvSpPr txBox="1"/>
          <p:nvPr/>
        </p:nvSpPr>
        <p:spPr>
          <a:xfrm>
            <a:off x="834390" y="2977293"/>
            <a:ext cx="1258863" cy="338554"/>
          </a:xfrm>
          <a:prstGeom prst="rect">
            <a:avLst/>
          </a:prstGeom>
          <a:noFill/>
          <a:ln>
            <a:noFill/>
          </a:ln>
        </p:spPr>
        <p:txBody>
          <a:bodyPr wrap="square" rtlCol="0">
            <a:spAutoFit/>
          </a:bodyPr>
          <a:lstStyle/>
          <a:p>
            <a:pPr algn="ctr"/>
            <a:r>
              <a:rPr kumimoji="1" lang="ja-JP" altLang="en-US" sz="1600" u="sng" dirty="0"/>
              <a:t>①降雨初期</a:t>
            </a:r>
          </a:p>
        </p:txBody>
      </p:sp>
      <p:sp>
        <p:nvSpPr>
          <p:cNvPr id="164" name="矢印: 右 163">
            <a:extLst>
              <a:ext uri="{FF2B5EF4-FFF2-40B4-BE49-F238E27FC236}">
                <a16:creationId xmlns:a16="http://schemas.microsoft.com/office/drawing/2014/main" id="{A73494E2-E53A-FC6D-8C44-F12F73AC00F0}"/>
              </a:ext>
            </a:extLst>
          </p:cNvPr>
          <p:cNvSpPr/>
          <p:nvPr/>
        </p:nvSpPr>
        <p:spPr>
          <a:xfrm>
            <a:off x="2695575" y="4498201"/>
            <a:ext cx="230310" cy="573332"/>
          </a:xfrm>
          <a:prstGeom prst="rightArrow">
            <a:avLst/>
          </a:prstGeom>
          <a:solidFill>
            <a:schemeClr val="bg1">
              <a:lumMod val="6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矢印: 右 164">
            <a:extLst>
              <a:ext uri="{FF2B5EF4-FFF2-40B4-BE49-F238E27FC236}">
                <a16:creationId xmlns:a16="http://schemas.microsoft.com/office/drawing/2014/main" id="{A359DD3F-C1BE-78D6-1652-77265A3FB1FA}"/>
              </a:ext>
            </a:extLst>
          </p:cNvPr>
          <p:cNvSpPr/>
          <p:nvPr/>
        </p:nvSpPr>
        <p:spPr>
          <a:xfrm>
            <a:off x="5045475" y="4506887"/>
            <a:ext cx="165050" cy="573332"/>
          </a:xfrm>
          <a:prstGeom prst="rightArrow">
            <a:avLst/>
          </a:prstGeom>
          <a:solidFill>
            <a:schemeClr val="bg1">
              <a:lumMod val="6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66" name="テキスト ボックス 165">
                <a:extLst>
                  <a:ext uri="{FF2B5EF4-FFF2-40B4-BE49-F238E27FC236}">
                    <a16:creationId xmlns:a16="http://schemas.microsoft.com/office/drawing/2014/main" id="{6359FC20-672F-C0A0-D695-8C1F424F8DEC}"/>
                  </a:ext>
                </a:extLst>
              </p:cNvPr>
              <p:cNvSpPr txBox="1"/>
              <p:nvPr/>
            </p:nvSpPr>
            <p:spPr>
              <a:xfrm>
                <a:off x="1184309" y="5975086"/>
                <a:ext cx="849652" cy="224555"/>
              </a:xfrm>
              <a:prstGeom prst="rect">
                <a:avLst/>
              </a:prstGeom>
              <a:noFill/>
              <a:ln>
                <a:no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sSub>
                        <m:sSubPr>
                          <m:ctrlPr>
                            <a:rPr lang="en-US" altLang="ja-JP" sz="1600" i="1" smtClean="0">
                              <a:latin typeface="Cambria Math" panose="02040503050406030204" pitchFamily="18" charset="0"/>
                            </a:rPr>
                          </m:ctrlPr>
                        </m:sSubPr>
                        <m:e>
                          <m:sSub>
                            <m:sSubPr>
                              <m:ctrlPr>
                                <a:rPr lang="en-US" altLang="ja-JP" sz="1600" i="1" smtClean="0">
                                  <a:latin typeface="Cambria Math" panose="02040503050406030204" pitchFamily="18" charset="0"/>
                                </a:rPr>
                              </m:ctrlPr>
                            </m:sSubPr>
                            <m:e>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𝑡</m:t>
                              </m:r>
                            </m:sub>
                          </m:sSub>
                          <m:r>
                            <a:rPr lang="en-US" altLang="ja-JP" sz="1600" i="1">
                              <a:latin typeface="Cambria Math" panose="02040503050406030204" pitchFamily="18" charset="0"/>
                              <a:ea typeface="Cambria Math" panose="02040503050406030204" pitchFamily="18" charset="0"/>
                            </a:rPr>
                            <m:t>&lt;</m:t>
                          </m:r>
                          <m:r>
                            <a:rPr lang="en-US" altLang="ja-JP" sz="1600" b="0" i="1" smtClean="0">
                              <a:latin typeface="Cambria Math" panose="02040503050406030204" pitchFamily="18" charset="0"/>
                            </a:rPr>
                            <m:t>h</m:t>
                          </m:r>
                        </m:e>
                        <m:sub>
                          <m:r>
                            <a:rPr lang="en-US" altLang="ja-JP" sz="1600" b="0" i="1" smtClean="0">
                              <a:latin typeface="Cambria Math" panose="02040503050406030204" pitchFamily="18" charset="0"/>
                            </a:rPr>
                            <m:t>𝑚𝑐</m:t>
                          </m:r>
                        </m:sub>
                      </m:sSub>
                      <m:r>
                        <a:rPr lang="en-US" altLang="ja-JP" sz="1600" i="1" smtClean="0">
                          <a:latin typeface="Cambria Math" panose="02040503050406030204" pitchFamily="18" charset="0"/>
                        </a:rPr>
                        <m:t>          </m:t>
                      </m:r>
                    </m:oMath>
                  </m:oMathPara>
                </a14:m>
                <a:endParaRPr lang="en-US" altLang="ja-JP" sz="1600" b="0" i="1" dirty="0">
                  <a:latin typeface="Cambria Math" panose="02040503050406030204" pitchFamily="18" charset="0"/>
                  <a:ea typeface="Cambria Math" panose="02040503050406030204" pitchFamily="18" charset="0"/>
                </a:endParaRPr>
              </a:p>
            </p:txBody>
          </p:sp>
        </mc:Choice>
        <mc:Fallback xmlns="">
          <p:sp>
            <p:nvSpPr>
              <p:cNvPr id="166" name="テキスト ボックス 165">
                <a:extLst>
                  <a:ext uri="{FF2B5EF4-FFF2-40B4-BE49-F238E27FC236}">
                    <a16:creationId xmlns:a16="http://schemas.microsoft.com/office/drawing/2014/main" id="{6359FC20-672F-C0A0-D695-8C1F424F8DEC}"/>
                  </a:ext>
                </a:extLst>
              </p:cNvPr>
              <p:cNvSpPr txBox="1">
                <a:spLocks noRot="1" noChangeAspect="1" noMove="1" noResize="1" noEditPoints="1" noAdjustHandles="1" noChangeArrowheads="1" noChangeShapeType="1" noTextEdit="1"/>
              </p:cNvSpPr>
              <p:nvPr/>
            </p:nvSpPr>
            <p:spPr>
              <a:xfrm>
                <a:off x="1184309" y="5975086"/>
                <a:ext cx="849652" cy="224555"/>
              </a:xfrm>
              <a:prstGeom prst="rect">
                <a:avLst/>
              </a:prstGeom>
              <a:blipFill>
                <a:blip r:embed="rId31"/>
                <a:stretch>
                  <a:fillRect l="-8571" r="-45714" b="-27027"/>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7" name="テキスト ボックス 166">
                <a:extLst>
                  <a:ext uri="{FF2B5EF4-FFF2-40B4-BE49-F238E27FC236}">
                    <a16:creationId xmlns:a16="http://schemas.microsoft.com/office/drawing/2014/main" id="{86983421-B210-EDB7-E389-629B45010EED}"/>
                  </a:ext>
                </a:extLst>
              </p:cNvPr>
              <p:cNvSpPr txBox="1"/>
              <p:nvPr/>
            </p:nvSpPr>
            <p:spPr>
              <a:xfrm>
                <a:off x="682625" y="6382885"/>
                <a:ext cx="1128259" cy="246221"/>
              </a:xfrm>
              <a:prstGeom prst="rect">
                <a:avLst/>
              </a:prstGeom>
              <a:noFill/>
              <a:ln>
                <a:no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en-US" altLang="ja-JP" sz="1600" b="0" i="1" smtClean="0">
                          <a:latin typeface="Cambria Math" panose="02040503050406030204" pitchFamily="18" charset="0"/>
                        </a:rPr>
                        <m:t>𝑈</m:t>
                      </m:r>
                      <m:r>
                        <a:rPr lang="en-US" altLang="ja-JP" sz="1600" i="1" smtClean="0">
                          <a:latin typeface="Cambria Math" panose="02040503050406030204" pitchFamily="18" charset="0"/>
                        </a:rPr>
                        <m:t>=0    </m:t>
                      </m:r>
                    </m:oMath>
                  </m:oMathPara>
                </a14:m>
                <a:endParaRPr lang="en-US" altLang="ja-JP" sz="1600" b="0" i="1" dirty="0">
                  <a:latin typeface="Cambria Math" panose="02040503050406030204" pitchFamily="18" charset="0"/>
                  <a:ea typeface="Cambria Math" panose="02040503050406030204" pitchFamily="18" charset="0"/>
                </a:endParaRPr>
              </a:p>
            </p:txBody>
          </p:sp>
        </mc:Choice>
        <mc:Fallback xmlns="">
          <p:sp>
            <p:nvSpPr>
              <p:cNvPr id="167" name="テキスト ボックス 166">
                <a:extLst>
                  <a:ext uri="{FF2B5EF4-FFF2-40B4-BE49-F238E27FC236}">
                    <a16:creationId xmlns:a16="http://schemas.microsoft.com/office/drawing/2014/main" id="{86983421-B210-EDB7-E389-629B45010EED}"/>
                  </a:ext>
                </a:extLst>
              </p:cNvPr>
              <p:cNvSpPr txBox="1">
                <a:spLocks noRot="1" noChangeAspect="1" noMove="1" noResize="1" noEditPoints="1" noAdjustHandles="1" noChangeArrowheads="1" noChangeShapeType="1" noTextEdit="1"/>
              </p:cNvSpPr>
              <p:nvPr/>
            </p:nvSpPr>
            <p:spPr>
              <a:xfrm>
                <a:off x="682625" y="6382885"/>
                <a:ext cx="1128259" cy="246221"/>
              </a:xfrm>
              <a:prstGeom prst="rect">
                <a:avLst/>
              </a:prstGeom>
              <a:blipFill>
                <a:blip r:embed="rId32"/>
                <a:stretch>
                  <a:fillRect l="-6486" b="-10000"/>
                </a:stretch>
              </a:blipFill>
              <a:ln>
                <a:noFill/>
              </a:ln>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68" name="テキスト ボックス 167">
                <a:extLst>
                  <a:ext uri="{FF2B5EF4-FFF2-40B4-BE49-F238E27FC236}">
                    <a16:creationId xmlns:a16="http://schemas.microsoft.com/office/drawing/2014/main" id="{ED51275B-DFAD-510D-2537-23B904EA9760}"/>
                  </a:ext>
                </a:extLst>
              </p:cNvPr>
              <p:cNvSpPr txBox="1"/>
              <p:nvPr/>
            </p:nvSpPr>
            <p:spPr>
              <a:xfrm>
                <a:off x="1433113" y="6356064"/>
                <a:ext cx="900512" cy="246221"/>
              </a:xfrm>
              <a:prstGeom prst="rect">
                <a:avLst/>
              </a:prstGeom>
              <a:noFill/>
              <a:ln>
                <a:noFill/>
              </a:ln>
            </p:spPr>
            <p:txBody>
              <a:bodyPr wrap="square" lIns="0" tIns="0" rIns="0" bIns="0" rtlCol="0">
                <a:spAutoFit/>
              </a:bodyPr>
              <a:lstStyle/>
              <a:p>
                <a:pPr/>
                <a14:m>
                  <m:oMathPara xmlns:m="http://schemas.openxmlformats.org/officeDocument/2006/math">
                    <m:oMathParaPr>
                      <m:jc m:val="left"/>
                    </m:oMathParaPr>
                    <m:oMath xmlns:m="http://schemas.openxmlformats.org/officeDocument/2006/math">
                      <m:r>
                        <a:rPr lang="en-US" altLang="ja-JP" sz="1600" b="0" i="1" smtClean="0">
                          <a:latin typeface="Cambria Math" panose="02040503050406030204" pitchFamily="18" charset="0"/>
                        </a:rPr>
                        <m:t>𝑤</m:t>
                      </m:r>
                      <m:r>
                        <a:rPr lang="en-US" altLang="ja-JP" sz="1600" i="1" smtClean="0">
                          <a:latin typeface="Cambria Math" panose="02040503050406030204" pitchFamily="18" charset="0"/>
                        </a:rPr>
                        <m:t>=0    </m:t>
                      </m:r>
                    </m:oMath>
                  </m:oMathPara>
                </a14:m>
                <a:endParaRPr lang="en-US" altLang="ja-JP" sz="1600" b="0" i="1" dirty="0">
                  <a:latin typeface="Cambria Math" panose="02040503050406030204" pitchFamily="18" charset="0"/>
                  <a:ea typeface="Cambria Math" panose="02040503050406030204" pitchFamily="18" charset="0"/>
                </a:endParaRPr>
              </a:p>
            </p:txBody>
          </p:sp>
        </mc:Choice>
        <mc:Fallback xmlns="">
          <p:sp>
            <p:nvSpPr>
              <p:cNvPr id="168" name="テキスト ボックス 167">
                <a:extLst>
                  <a:ext uri="{FF2B5EF4-FFF2-40B4-BE49-F238E27FC236}">
                    <a16:creationId xmlns:a16="http://schemas.microsoft.com/office/drawing/2014/main" id="{ED51275B-DFAD-510D-2537-23B904EA9760}"/>
                  </a:ext>
                </a:extLst>
              </p:cNvPr>
              <p:cNvSpPr txBox="1">
                <a:spLocks noRot="1" noChangeAspect="1" noMove="1" noResize="1" noEditPoints="1" noAdjustHandles="1" noChangeArrowheads="1" noChangeShapeType="1" noTextEdit="1"/>
              </p:cNvSpPr>
              <p:nvPr/>
            </p:nvSpPr>
            <p:spPr>
              <a:xfrm>
                <a:off x="1433113" y="6356064"/>
                <a:ext cx="900512" cy="246221"/>
              </a:xfrm>
              <a:prstGeom prst="rect">
                <a:avLst/>
              </a:prstGeom>
              <a:blipFill>
                <a:blip r:embed="rId33"/>
                <a:stretch>
                  <a:fillRect l="-5405" b="-7500"/>
                </a:stretch>
              </a:blipFill>
              <a:ln>
                <a:noFill/>
              </a:ln>
            </p:spPr>
            <p:txBody>
              <a:bodyPr/>
              <a:lstStyle/>
              <a:p>
                <a:r>
                  <a:rPr lang="ja-JP" altLang="en-US">
                    <a:noFill/>
                  </a:rPr>
                  <a:t> </a:t>
                </a:r>
              </a:p>
            </p:txBody>
          </p:sp>
        </mc:Fallback>
      </mc:AlternateContent>
      <p:sp>
        <p:nvSpPr>
          <p:cNvPr id="169" name="フリーフォーム: 図形 168">
            <a:extLst>
              <a:ext uri="{FF2B5EF4-FFF2-40B4-BE49-F238E27FC236}">
                <a16:creationId xmlns:a16="http://schemas.microsoft.com/office/drawing/2014/main" id="{2EEBF75D-1873-C297-39AE-F74F8FA661A6}"/>
              </a:ext>
            </a:extLst>
          </p:cNvPr>
          <p:cNvSpPr/>
          <p:nvPr/>
        </p:nvSpPr>
        <p:spPr>
          <a:xfrm>
            <a:off x="7802100" y="3449531"/>
            <a:ext cx="1204576" cy="2455481"/>
          </a:xfrm>
          <a:custGeom>
            <a:avLst/>
            <a:gdLst>
              <a:gd name="connsiteX0" fmla="*/ 0 w 1320800"/>
              <a:gd name="connsiteY0" fmla="*/ 0 h 2692400"/>
              <a:gd name="connsiteX1" fmla="*/ 12700 w 1320800"/>
              <a:gd name="connsiteY1" fmla="*/ 2686050 h 2692400"/>
              <a:gd name="connsiteX2" fmla="*/ 1320800 w 1320800"/>
              <a:gd name="connsiteY2" fmla="*/ 2692400 h 2692400"/>
              <a:gd name="connsiteX3" fmla="*/ 1289050 w 1320800"/>
              <a:gd name="connsiteY3" fmla="*/ 273050 h 2692400"/>
              <a:gd name="connsiteX4" fmla="*/ 0 w 1320800"/>
              <a:gd name="connsiteY4" fmla="*/ 0 h 269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0800" h="2692400">
                <a:moveTo>
                  <a:pt x="0" y="0"/>
                </a:moveTo>
                <a:cubicBezTo>
                  <a:pt x="4233" y="895350"/>
                  <a:pt x="8467" y="1790700"/>
                  <a:pt x="12700" y="2686050"/>
                </a:cubicBezTo>
                <a:lnTo>
                  <a:pt x="1320800" y="2692400"/>
                </a:lnTo>
                <a:lnTo>
                  <a:pt x="1289050" y="273050"/>
                </a:lnTo>
                <a:lnTo>
                  <a:pt x="0" y="0"/>
                </a:lnTo>
                <a:close/>
              </a:path>
            </a:pathLst>
          </a:cu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フリーフォーム: 図形 169">
            <a:extLst>
              <a:ext uri="{FF2B5EF4-FFF2-40B4-BE49-F238E27FC236}">
                <a16:creationId xmlns:a16="http://schemas.microsoft.com/office/drawing/2014/main" id="{26B70134-6869-6109-9944-84F76898226C}"/>
              </a:ext>
            </a:extLst>
          </p:cNvPr>
          <p:cNvSpPr/>
          <p:nvPr/>
        </p:nvSpPr>
        <p:spPr>
          <a:xfrm>
            <a:off x="7471813" y="3310729"/>
            <a:ext cx="1811347" cy="421452"/>
          </a:xfrm>
          <a:custGeom>
            <a:avLst/>
            <a:gdLst>
              <a:gd name="connsiteX0" fmla="*/ 29497 w 1986116"/>
              <a:gd name="connsiteY0" fmla="*/ 137651 h 462116"/>
              <a:gd name="connsiteX1" fmla="*/ 363794 w 1986116"/>
              <a:gd name="connsiteY1" fmla="*/ 167148 h 462116"/>
              <a:gd name="connsiteX2" fmla="*/ 1986116 w 1986116"/>
              <a:gd name="connsiteY2" fmla="*/ 462116 h 462116"/>
              <a:gd name="connsiteX3" fmla="*/ 1966452 w 1986116"/>
              <a:gd name="connsiteY3" fmla="*/ 0 h 462116"/>
              <a:gd name="connsiteX4" fmla="*/ 0 w 1986116"/>
              <a:gd name="connsiteY4" fmla="*/ 29497 h 462116"/>
              <a:gd name="connsiteX5" fmla="*/ 29497 w 1986116"/>
              <a:gd name="connsiteY5" fmla="*/ 137651 h 46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86116" h="462116">
                <a:moveTo>
                  <a:pt x="29497" y="137651"/>
                </a:moveTo>
                <a:lnTo>
                  <a:pt x="363794" y="167148"/>
                </a:lnTo>
                <a:lnTo>
                  <a:pt x="1986116" y="462116"/>
                </a:lnTo>
                <a:lnTo>
                  <a:pt x="1966452" y="0"/>
                </a:lnTo>
                <a:lnTo>
                  <a:pt x="0" y="29497"/>
                </a:lnTo>
                <a:lnTo>
                  <a:pt x="29497" y="137651"/>
                </a:lnTo>
                <a:close/>
              </a:path>
            </a:pathLst>
          </a:cu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1" name="フリーフォーム: 図形 170">
            <a:extLst>
              <a:ext uri="{FF2B5EF4-FFF2-40B4-BE49-F238E27FC236}">
                <a16:creationId xmlns:a16="http://schemas.microsoft.com/office/drawing/2014/main" id="{07931CF0-4CA1-D3FF-06A1-9AB0743B0C6F}"/>
              </a:ext>
            </a:extLst>
          </p:cNvPr>
          <p:cNvSpPr/>
          <p:nvPr/>
        </p:nvSpPr>
        <p:spPr>
          <a:xfrm>
            <a:off x="7541495" y="5279560"/>
            <a:ext cx="1905315" cy="75286"/>
          </a:xfrm>
          <a:custGeom>
            <a:avLst/>
            <a:gdLst>
              <a:gd name="connsiteX0" fmla="*/ 0 w 2089150"/>
              <a:gd name="connsiteY0" fmla="*/ 0 h 82550"/>
              <a:gd name="connsiteX1" fmla="*/ 292100 w 2089150"/>
              <a:gd name="connsiteY1" fmla="*/ 12700 h 82550"/>
              <a:gd name="connsiteX2" fmla="*/ 2089150 w 2089150"/>
              <a:gd name="connsiteY2" fmla="*/ 82550 h 82550"/>
            </a:gdLst>
            <a:ahLst/>
            <a:cxnLst>
              <a:cxn ang="0">
                <a:pos x="connsiteX0" y="connsiteY0"/>
              </a:cxn>
              <a:cxn ang="0">
                <a:pos x="connsiteX1" y="connsiteY1"/>
              </a:cxn>
              <a:cxn ang="0">
                <a:pos x="connsiteX2" y="connsiteY2"/>
              </a:cxn>
            </a:cxnLst>
            <a:rect l="l" t="t" r="r" b="b"/>
            <a:pathLst>
              <a:path w="2089150" h="82550">
                <a:moveTo>
                  <a:pt x="0" y="0"/>
                </a:moveTo>
                <a:lnTo>
                  <a:pt x="292100" y="12700"/>
                </a:lnTo>
                <a:lnTo>
                  <a:pt x="2089150" y="825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2" name="フリーフォーム: 図形 171">
            <a:extLst>
              <a:ext uri="{FF2B5EF4-FFF2-40B4-BE49-F238E27FC236}">
                <a16:creationId xmlns:a16="http://schemas.microsoft.com/office/drawing/2014/main" id="{A8EF9A9C-D8B3-85EC-9B69-DD773495B20A}"/>
              </a:ext>
            </a:extLst>
          </p:cNvPr>
          <p:cNvSpPr/>
          <p:nvPr/>
        </p:nvSpPr>
        <p:spPr>
          <a:xfrm>
            <a:off x="7541495" y="4659898"/>
            <a:ext cx="1899523" cy="185319"/>
          </a:xfrm>
          <a:custGeom>
            <a:avLst/>
            <a:gdLst>
              <a:gd name="connsiteX0" fmla="*/ 0 w 2082800"/>
              <a:gd name="connsiteY0" fmla="*/ 0 h 203200"/>
              <a:gd name="connsiteX1" fmla="*/ 285750 w 2082800"/>
              <a:gd name="connsiteY1" fmla="*/ 19050 h 203200"/>
              <a:gd name="connsiteX2" fmla="*/ 2082800 w 2082800"/>
              <a:gd name="connsiteY2" fmla="*/ 203200 h 203200"/>
            </a:gdLst>
            <a:ahLst/>
            <a:cxnLst>
              <a:cxn ang="0">
                <a:pos x="connsiteX0" y="connsiteY0"/>
              </a:cxn>
              <a:cxn ang="0">
                <a:pos x="connsiteX1" y="connsiteY1"/>
              </a:cxn>
              <a:cxn ang="0">
                <a:pos x="connsiteX2" y="connsiteY2"/>
              </a:cxn>
            </a:cxnLst>
            <a:rect l="l" t="t" r="r" b="b"/>
            <a:pathLst>
              <a:path w="2082800" h="203200">
                <a:moveTo>
                  <a:pt x="0" y="0"/>
                </a:moveTo>
                <a:lnTo>
                  <a:pt x="285750" y="19050"/>
                </a:lnTo>
                <a:lnTo>
                  <a:pt x="2082800" y="2032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3" name="フリーフォーム: 図形 172">
            <a:extLst>
              <a:ext uri="{FF2B5EF4-FFF2-40B4-BE49-F238E27FC236}">
                <a16:creationId xmlns:a16="http://schemas.microsoft.com/office/drawing/2014/main" id="{A0A18A89-90AB-4C69-1778-DBCBF70BDCB7}"/>
              </a:ext>
            </a:extLst>
          </p:cNvPr>
          <p:cNvSpPr/>
          <p:nvPr/>
        </p:nvSpPr>
        <p:spPr>
          <a:xfrm>
            <a:off x="7529913" y="4074984"/>
            <a:ext cx="1899523" cy="243232"/>
          </a:xfrm>
          <a:custGeom>
            <a:avLst/>
            <a:gdLst>
              <a:gd name="connsiteX0" fmla="*/ 0 w 2082800"/>
              <a:gd name="connsiteY0" fmla="*/ 6350 h 266700"/>
              <a:gd name="connsiteX1" fmla="*/ 304800 w 2082800"/>
              <a:gd name="connsiteY1" fmla="*/ 0 h 266700"/>
              <a:gd name="connsiteX2" fmla="*/ 2082800 w 2082800"/>
              <a:gd name="connsiteY2" fmla="*/ 266700 h 266700"/>
            </a:gdLst>
            <a:ahLst/>
            <a:cxnLst>
              <a:cxn ang="0">
                <a:pos x="connsiteX0" y="connsiteY0"/>
              </a:cxn>
              <a:cxn ang="0">
                <a:pos x="connsiteX1" y="connsiteY1"/>
              </a:cxn>
              <a:cxn ang="0">
                <a:pos x="connsiteX2" y="connsiteY2"/>
              </a:cxn>
            </a:cxnLst>
            <a:rect l="l" t="t" r="r" b="b"/>
            <a:pathLst>
              <a:path w="2082800" h="266700">
                <a:moveTo>
                  <a:pt x="0" y="6350"/>
                </a:moveTo>
                <a:lnTo>
                  <a:pt x="304800" y="0"/>
                </a:lnTo>
                <a:lnTo>
                  <a:pt x="2082800" y="26670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4" name="フリーフォーム: 図形 173">
            <a:extLst>
              <a:ext uri="{FF2B5EF4-FFF2-40B4-BE49-F238E27FC236}">
                <a16:creationId xmlns:a16="http://schemas.microsoft.com/office/drawing/2014/main" id="{C9F5DCC2-CAF7-BF0F-3435-9B002C689E55}"/>
              </a:ext>
            </a:extLst>
          </p:cNvPr>
          <p:cNvSpPr/>
          <p:nvPr/>
        </p:nvSpPr>
        <p:spPr>
          <a:xfrm>
            <a:off x="7518330" y="3478487"/>
            <a:ext cx="1940062" cy="318518"/>
          </a:xfrm>
          <a:custGeom>
            <a:avLst/>
            <a:gdLst>
              <a:gd name="connsiteX0" fmla="*/ 0 w 2127250"/>
              <a:gd name="connsiteY0" fmla="*/ 0 h 349250"/>
              <a:gd name="connsiteX1" fmla="*/ 311150 w 2127250"/>
              <a:gd name="connsiteY1" fmla="*/ 0 h 349250"/>
              <a:gd name="connsiteX2" fmla="*/ 2127250 w 2127250"/>
              <a:gd name="connsiteY2" fmla="*/ 349250 h 349250"/>
            </a:gdLst>
            <a:ahLst/>
            <a:cxnLst>
              <a:cxn ang="0">
                <a:pos x="connsiteX0" y="connsiteY0"/>
              </a:cxn>
              <a:cxn ang="0">
                <a:pos x="connsiteX1" y="connsiteY1"/>
              </a:cxn>
              <a:cxn ang="0">
                <a:pos x="connsiteX2" y="connsiteY2"/>
              </a:cxn>
            </a:cxnLst>
            <a:rect l="l" t="t" r="r" b="b"/>
            <a:pathLst>
              <a:path w="2127250" h="349250">
                <a:moveTo>
                  <a:pt x="0" y="0"/>
                </a:moveTo>
                <a:lnTo>
                  <a:pt x="311150" y="0"/>
                </a:lnTo>
                <a:lnTo>
                  <a:pt x="2127250" y="34925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フリーフォーム: 図形 174">
            <a:extLst>
              <a:ext uri="{FF2B5EF4-FFF2-40B4-BE49-F238E27FC236}">
                <a16:creationId xmlns:a16="http://schemas.microsoft.com/office/drawing/2014/main" id="{84C297BD-075F-2D2D-1C59-D7B83E57DE06}"/>
              </a:ext>
            </a:extLst>
          </p:cNvPr>
          <p:cNvSpPr/>
          <p:nvPr/>
        </p:nvSpPr>
        <p:spPr>
          <a:xfrm>
            <a:off x="7802100" y="3472696"/>
            <a:ext cx="0" cy="2443899"/>
          </a:xfrm>
          <a:custGeom>
            <a:avLst/>
            <a:gdLst>
              <a:gd name="connsiteX0" fmla="*/ 0 w 0"/>
              <a:gd name="connsiteY0" fmla="*/ 0 h 2679700"/>
              <a:gd name="connsiteX1" fmla="*/ 0 w 0"/>
              <a:gd name="connsiteY1" fmla="*/ 2679700 h 2679700"/>
            </a:gdLst>
            <a:ahLst/>
            <a:cxnLst>
              <a:cxn ang="0">
                <a:pos x="connsiteX0" y="connsiteY0"/>
              </a:cxn>
              <a:cxn ang="0">
                <a:pos x="connsiteX1" y="connsiteY1"/>
              </a:cxn>
            </a:cxnLst>
            <a:rect l="l" t="t" r="r" b="b"/>
            <a:pathLst>
              <a:path h="2679700">
                <a:moveTo>
                  <a:pt x="0" y="0"/>
                </a:moveTo>
                <a:lnTo>
                  <a:pt x="0" y="2679700"/>
                </a:lnTo>
              </a:path>
            </a:pathLst>
          </a:custGeom>
          <a:ln w="12700"/>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76" name="フリーフォーム: 図形 175">
            <a:extLst>
              <a:ext uri="{FF2B5EF4-FFF2-40B4-BE49-F238E27FC236}">
                <a16:creationId xmlns:a16="http://schemas.microsoft.com/office/drawing/2014/main" id="{379C1EA9-B86B-7E34-D5B6-0FA157363F85}"/>
              </a:ext>
            </a:extLst>
          </p:cNvPr>
          <p:cNvSpPr/>
          <p:nvPr/>
        </p:nvSpPr>
        <p:spPr>
          <a:xfrm>
            <a:off x="8392806" y="3588521"/>
            <a:ext cx="11582" cy="2310701"/>
          </a:xfrm>
          <a:custGeom>
            <a:avLst/>
            <a:gdLst>
              <a:gd name="connsiteX0" fmla="*/ 0 w 12700"/>
              <a:gd name="connsiteY0" fmla="*/ 0 h 2533650"/>
              <a:gd name="connsiteX1" fmla="*/ 12700 w 12700"/>
              <a:gd name="connsiteY1" fmla="*/ 2533650 h 2533650"/>
            </a:gdLst>
            <a:ahLst/>
            <a:cxnLst>
              <a:cxn ang="0">
                <a:pos x="connsiteX0" y="connsiteY0"/>
              </a:cxn>
              <a:cxn ang="0">
                <a:pos x="connsiteX1" y="connsiteY1"/>
              </a:cxn>
            </a:cxnLst>
            <a:rect l="l" t="t" r="r" b="b"/>
            <a:pathLst>
              <a:path w="12700" h="2533650">
                <a:moveTo>
                  <a:pt x="0" y="0"/>
                </a:moveTo>
                <a:cubicBezTo>
                  <a:pt x="4233" y="844550"/>
                  <a:pt x="8467" y="1689100"/>
                  <a:pt x="12700" y="2533650"/>
                </a:cubicBez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フリーフォーム: 図形 176">
            <a:extLst>
              <a:ext uri="{FF2B5EF4-FFF2-40B4-BE49-F238E27FC236}">
                <a16:creationId xmlns:a16="http://schemas.microsoft.com/office/drawing/2014/main" id="{C2336703-7853-68C9-DF78-BA388D37977B}"/>
              </a:ext>
            </a:extLst>
          </p:cNvPr>
          <p:cNvSpPr/>
          <p:nvPr/>
        </p:nvSpPr>
        <p:spPr>
          <a:xfrm>
            <a:off x="8980616" y="3713032"/>
            <a:ext cx="17374" cy="2189085"/>
          </a:xfrm>
          <a:custGeom>
            <a:avLst/>
            <a:gdLst>
              <a:gd name="connsiteX0" fmla="*/ 0 w 19050"/>
              <a:gd name="connsiteY0" fmla="*/ 0 h 2400300"/>
              <a:gd name="connsiteX1" fmla="*/ 19050 w 19050"/>
              <a:gd name="connsiteY1" fmla="*/ 2400300 h 2400300"/>
            </a:gdLst>
            <a:ahLst/>
            <a:cxnLst>
              <a:cxn ang="0">
                <a:pos x="connsiteX0" y="connsiteY0"/>
              </a:cxn>
              <a:cxn ang="0">
                <a:pos x="connsiteX1" y="connsiteY1"/>
              </a:cxn>
            </a:cxnLst>
            <a:rect l="l" t="t" r="r" b="b"/>
            <a:pathLst>
              <a:path w="19050" h="2400300">
                <a:moveTo>
                  <a:pt x="0" y="0"/>
                </a:moveTo>
                <a:lnTo>
                  <a:pt x="19050" y="2400300"/>
                </a:lnTo>
              </a:path>
            </a:pathLst>
          </a:cu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フリーフォーム: 図形 177">
            <a:extLst>
              <a:ext uri="{FF2B5EF4-FFF2-40B4-BE49-F238E27FC236}">
                <a16:creationId xmlns:a16="http://schemas.microsoft.com/office/drawing/2014/main" id="{490FB917-DCBA-4997-49D9-3518AA3EDF43}"/>
              </a:ext>
            </a:extLst>
          </p:cNvPr>
          <p:cNvSpPr/>
          <p:nvPr/>
        </p:nvSpPr>
        <p:spPr>
          <a:xfrm>
            <a:off x="7522674" y="5905011"/>
            <a:ext cx="1902419" cy="0"/>
          </a:xfrm>
          <a:custGeom>
            <a:avLst/>
            <a:gdLst>
              <a:gd name="connsiteX0" fmla="*/ 0 w 2085975"/>
              <a:gd name="connsiteY0" fmla="*/ 0 h 0"/>
              <a:gd name="connsiteX1" fmla="*/ 0 w 2085975"/>
              <a:gd name="connsiteY1" fmla="*/ 0 h 0"/>
              <a:gd name="connsiteX2" fmla="*/ 2085975 w 2085975"/>
              <a:gd name="connsiteY2" fmla="*/ 0 h 0"/>
            </a:gdLst>
            <a:ahLst/>
            <a:cxnLst>
              <a:cxn ang="0">
                <a:pos x="connsiteX0" y="connsiteY0"/>
              </a:cxn>
              <a:cxn ang="0">
                <a:pos x="connsiteX1" y="connsiteY1"/>
              </a:cxn>
              <a:cxn ang="0">
                <a:pos x="connsiteX2" y="connsiteY2"/>
              </a:cxn>
            </a:cxnLst>
            <a:rect l="l" t="t" r="r" b="b"/>
            <a:pathLst>
              <a:path w="2085975">
                <a:moveTo>
                  <a:pt x="0" y="0"/>
                </a:moveTo>
                <a:lnTo>
                  <a:pt x="0" y="0"/>
                </a:lnTo>
                <a:lnTo>
                  <a:pt x="2085975"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フリーフォーム: 図形 178">
            <a:extLst>
              <a:ext uri="{FF2B5EF4-FFF2-40B4-BE49-F238E27FC236}">
                <a16:creationId xmlns:a16="http://schemas.microsoft.com/office/drawing/2014/main" id="{C9D4C000-539D-0DC5-BBD1-D1F0049C02DD}"/>
              </a:ext>
            </a:extLst>
          </p:cNvPr>
          <p:cNvSpPr/>
          <p:nvPr/>
        </p:nvSpPr>
        <p:spPr>
          <a:xfrm>
            <a:off x="7796309" y="5294328"/>
            <a:ext cx="608079" cy="610685"/>
          </a:xfrm>
          <a:custGeom>
            <a:avLst/>
            <a:gdLst>
              <a:gd name="connsiteX0" fmla="*/ 4763 w 666750"/>
              <a:gd name="connsiteY0" fmla="*/ 0 h 442912"/>
              <a:gd name="connsiteX1" fmla="*/ 666750 w 666750"/>
              <a:gd name="connsiteY1" fmla="*/ 0 h 442912"/>
              <a:gd name="connsiteX2" fmla="*/ 666750 w 666750"/>
              <a:gd name="connsiteY2" fmla="*/ 442912 h 442912"/>
              <a:gd name="connsiteX3" fmla="*/ 0 w 666750"/>
              <a:gd name="connsiteY3" fmla="*/ 442912 h 442912"/>
              <a:gd name="connsiteX4" fmla="*/ 4763 w 666750"/>
              <a:gd name="connsiteY4" fmla="*/ 0 h 442912"/>
              <a:gd name="connsiteX0" fmla="*/ 14288 w 666750"/>
              <a:gd name="connsiteY0" fmla="*/ 0 h 584179"/>
              <a:gd name="connsiteX1" fmla="*/ 666750 w 666750"/>
              <a:gd name="connsiteY1" fmla="*/ 141267 h 584179"/>
              <a:gd name="connsiteX2" fmla="*/ 666750 w 666750"/>
              <a:gd name="connsiteY2" fmla="*/ 584179 h 584179"/>
              <a:gd name="connsiteX3" fmla="*/ 0 w 666750"/>
              <a:gd name="connsiteY3" fmla="*/ 584179 h 584179"/>
              <a:gd name="connsiteX4" fmla="*/ 14288 w 666750"/>
              <a:gd name="connsiteY4" fmla="*/ 0 h 584179"/>
              <a:gd name="connsiteX0" fmla="*/ 14288 w 666750"/>
              <a:gd name="connsiteY0" fmla="*/ 0 h 584179"/>
              <a:gd name="connsiteX1" fmla="*/ 663575 w 666750"/>
              <a:gd name="connsiteY1" fmla="*/ 19390 h 584179"/>
              <a:gd name="connsiteX2" fmla="*/ 666750 w 666750"/>
              <a:gd name="connsiteY2" fmla="*/ 584179 h 584179"/>
              <a:gd name="connsiteX3" fmla="*/ 0 w 666750"/>
              <a:gd name="connsiteY3" fmla="*/ 584179 h 584179"/>
              <a:gd name="connsiteX4" fmla="*/ 14288 w 666750"/>
              <a:gd name="connsiteY4" fmla="*/ 0 h 5841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584179">
                <a:moveTo>
                  <a:pt x="14288" y="0"/>
                </a:moveTo>
                <a:lnTo>
                  <a:pt x="663575" y="19390"/>
                </a:lnTo>
                <a:cubicBezTo>
                  <a:pt x="664633" y="207653"/>
                  <a:pt x="665692" y="395916"/>
                  <a:pt x="666750" y="584179"/>
                </a:cubicBezTo>
                <a:lnTo>
                  <a:pt x="0" y="584179"/>
                </a:lnTo>
                <a:cubicBezTo>
                  <a:pt x="1588" y="436542"/>
                  <a:pt x="12700" y="147637"/>
                  <a:pt x="14288"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フリーフォーム: 図形 179">
            <a:extLst>
              <a:ext uri="{FF2B5EF4-FFF2-40B4-BE49-F238E27FC236}">
                <a16:creationId xmlns:a16="http://schemas.microsoft.com/office/drawing/2014/main" id="{2750B076-DE9B-1107-634A-DCF383B3D33A}"/>
              </a:ext>
            </a:extLst>
          </p:cNvPr>
          <p:cNvSpPr/>
          <p:nvPr/>
        </p:nvSpPr>
        <p:spPr>
          <a:xfrm>
            <a:off x="8400044" y="5316044"/>
            <a:ext cx="608079" cy="588968"/>
          </a:xfrm>
          <a:custGeom>
            <a:avLst/>
            <a:gdLst>
              <a:gd name="connsiteX0" fmla="*/ 4763 w 666750"/>
              <a:gd name="connsiteY0" fmla="*/ 0 h 442912"/>
              <a:gd name="connsiteX1" fmla="*/ 666750 w 666750"/>
              <a:gd name="connsiteY1" fmla="*/ 0 h 442912"/>
              <a:gd name="connsiteX2" fmla="*/ 666750 w 666750"/>
              <a:gd name="connsiteY2" fmla="*/ 442912 h 442912"/>
              <a:gd name="connsiteX3" fmla="*/ 0 w 666750"/>
              <a:gd name="connsiteY3" fmla="*/ 442912 h 442912"/>
              <a:gd name="connsiteX4" fmla="*/ 4763 w 666750"/>
              <a:gd name="connsiteY4" fmla="*/ 0 h 442912"/>
              <a:gd name="connsiteX0" fmla="*/ 7938 w 666750"/>
              <a:gd name="connsiteY0" fmla="*/ 0 h 603001"/>
              <a:gd name="connsiteX1" fmla="*/ 666750 w 666750"/>
              <a:gd name="connsiteY1" fmla="*/ 160089 h 603001"/>
              <a:gd name="connsiteX2" fmla="*/ 666750 w 666750"/>
              <a:gd name="connsiteY2" fmla="*/ 603001 h 603001"/>
              <a:gd name="connsiteX3" fmla="*/ 0 w 666750"/>
              <a:gd name="connsiteY3" fmla="*/ 603001 h 603001"/>
              <a:gd name="connsiteX4" fmla="*/ 7938 w 666750"/>
              <a:gd name="connsiteY4" fmla="*/ 0 h 603001"/>
              <a:gd name="connsiteX0" fmla="*/ 7938 w 666750"/>
              <a:gd name="connsiteY0" fmla="*/ 0 h 603001"/>
              <a:gd name="connsiteX1" fmla="*/ 663575 w 666750"/>
              <a:gd name="connsiteY1" fmla="*/ 29646 h 603001"/>
              <a:gd name="connsiteX2" fmla="*/ 666750 w 666750"/>
              <a:gd name="connsiteY2" fmla="*/ 603001 h 603001"/>
              <a:gd name="connsiteX3" fmla="*/ 0 w 666750"/>
              <a:gd name="connsiteY3" fmla="*/ 603001 h 603001"/>
              <a:gd name="connsiteX4" fmla="*/ 7938 w 666750"/>
              <a:gd name="connsiteY4" fmla="*/ 0 h 603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603001">
                <a:moveTo>
                  <a:pt x="7938" y="0"/>
                </a:moveTo>
                <a:lnTo>
                  <a:pt x="663575" y="29646"/>
                </a:lnTo>
                <a:cubicBezTo>
                  <a:pt x="664633" y="220764"/>
                  <a:pt x="665692" y="411883"/>
                  <a:pt x="666750" y="603001"/>
                </a:cubicBezTo>
                <a:lnTo>
                  <a:pt x="0" y="603001"/>
                </a:lnTo>
                <a:cubicBezTo>
                  <a:pt x="1588" y="455364"/>
                  <a:pt x="6350" y="147637"/>
                  <a:pt x="7938"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フリーフォーム: 図形 180">
            <a:extLst>
              <a:ext uri="{FF2B5EF4-FFF2-40B4-BE49-F238E27FC236}">
                <a16:creationId xmlns:a16="http://schemas.microsoft.com/office/drawing/2014/main" id="{EFF184B2-279D-3C3E-CDCF-5FB581ABFDB3}"/>
              </a:ext>
            </a:extLst>
          </p:cNvPr>
          <p:cNvSpPr/>
          <p:nvPr/>
        </p:nvSpPr>
        <p:spPr>
          <a:xfrm>
            <a:off x="7800653" y="4760086"/>
            <a:ext cx="590705" cy="545533"/>
          </a:xfrm>
          <a:custGeom>
            <a:avLst/>
            <a:gdLst>
              <a:gd name="connsiteX0" fmla="*/ 0 w 647700"/>
              <a:gd name="connsiteY0" fmla="*/ 0 h 423862"/>
              <a:gd name="connsiteX1" fmla="*/ 0 w 647700"/>
              <a:gd name="connsiteY1" fmla="*/ 404812 h 423862"/>
              <a:gd name="connsiteX2" fmla="*/ 647700 w 647700"/>
              <a:gd name="connsiteY2" fmla="*/ 423862 h 423862"/>
              <a:gd name="connsiteX3" fmla="*/ 642937 w 647700"/>
              <a:gd name="connsiteY3" fmla="*/ 61912 h 423862"/>
              <a:gd name="connsiteX4" fmla="*/ 0 w 647700"/>
              <a:gd name="connsiteY4" fmla="*/ 0 h 423862"/>
              <a:gd name="connsiteX0" fmla="*/ 0 w 647700"/>
              <a:gd name="connsiteY0" fmla="*/ 0 h 423862"/>
              <a:gd name="connsiteX1" fmla="*/ 0 w 647700"/>
              <a:gd name="connsiteY1" fmla="*/ 404812 h 423862"/>
              <a:gd name="connsiteX2" fmla="*/ 647700 w 647700"/>
              <a:gd name="connsiteY2" fmla="*/ 423862 h 423862"/>
              <a:gd name="connsiteX3" fmla="*/ 642937 w 647700"/>
              <a:gd name="connsiteY3" fmla="*/ 43913 h 423862"/>
              <a:gd name="connsiteX4" fmla="*/ 0 w 647700"/>
              <a:gd name="connsiteY4" fmla="*/ 0 h 423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7700" h="423862">
                <a:moveTo>
                  <a:pt x="0" y="0"/>
                </a:moveTo>
                <a:lnTo>
                  <a:pt x="0" y="404812"/>
                </a:lnTo>
                <a:lnTo>
                  <a:pt x="647700" y="423862"/>
                </a:lnTo>
                <a:cubicBezTo>
                  <a:pt x="646112" y="303212"/>
                  <a:pt x="644525" y="164563"/>
                  <a:pt x="642937" y="43913"/>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2" name="フリーフォーム: 図形 181">
            <a:extLst>
              <a:ext uri="{FF2B5EF4-FFF2-40B4-BE49-F238E27FC236}">
                <a16:creationId xmlns:a16="http://schemas.microsoft.com/office/drawing/2014/main" id="{A813EDD8-8BDA-74F8-DECB-3BDA6FDBBD21}"/>
              </a:ext>
            </a:extLst>
          </p:cNvPr>
          <p:cNvSpPr/>
          <p:nvPr/>
        </p:nvSpPr>
        <p:spPr>
          <a:xfrm>
            <a:off x="8400045" y="4817999"/>
            <a:ext cx="599392" cy="522368"/>
          </a:xfrm>
          <a:custGeom>
            <a:avLst/>
            <a:gdLst>
              <a:gd name="connsiteX0" fmla="*/ 0 w 657225"/>
              <a:gd name="connsiteY0" fmla="*/ 0 h 381000"/>
              <a:gd name="connsiteX1" fmla="*/ 0 w 657225"/>
              <a:gd name="connsiteY1" fmla="*/ 357188 h 381000"/>
              <a:gd name="connsiteX2" fmla="*/ 657225 w 657225"/>
              <a:gd name="connsiteY2" fmla="*/ 381000 h 381000"/>
              <a:gd name="connsiteX3" fmla="*/ 647700 w 657225"/>
              <a:gd name="connsiteY3" fmla="*/ 52388 h 381000"/>
              <a:gd name="connsiteX4" fmla="*/ 0 w 657225"/>
              <a:gd name="connsiteY4" fmla="*/ 0 h 381000"/>
              <a:gd name="connsiteX0" fmla="*/ 0 w 657225"/>
              <a:gd name="connsiteY0" fmla="*/ 0 h 381000"/>
              <a:gd name="connsiteX1" fmla="*/ 0 w 657225"/>
              <a:gd name="connsiteY1" fmla="*/ 357188 h 381000"/>
              <a:gd name="connsiteX2" fmla="*/ 657225 w 657225"/>
              <a:gd name="connsiteY2" fmla="*/ 381000 h 381000"/>
              <a:gd name="connsiteX3" fmla="*/ 654050 w 657225"/>
              <a:gd name="connsiteY3" fmla="*/ 37604 h 381000"/>
              <a:gd name="connsiteX4" fmla="*/ 0 w 657225"/>
              <a:gd name="connsiteY4" fmla="*/ 0 h 381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381000">
                <a:moveTo>
                  <a:pt x="0" y="0"/>
                </a:moveTo>
                <a:lnTo>
                  <a:pt x="0" y="357188"/>
                </a:lnTo>
                <a:lnTo>
                  <a:pt x="657225" y="381000"/>
                </a:lnTo>
                <a:cubicBezTo>
                  <a:pt x="656167" y="266535"/>
                  <a:pt x="655108" y="152069"/>
                  <a:pt x="654050" y="37604"/>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フリーフォーム: 図形 182">
            <a:extLst>
              <a:ext uri="{FF2B5EF4-FFF2-40B4-BE49-F238E27FC236}">
                <a16:creationId xmlns:a16="http://schemas.microsoft.com/office/drawing/2014/main" id="{B528EE51-E582-660E-1F91-9011AC264DCA}"/>
              </a:ext>
            </a:extLst>
          </p:cNvPr>
          <p:cNvSpPr/>
          <p:nvPr/>
        </p:nvSpPr>
        <p:spPr>
          <a:xfrm>
            <a:off x="7796309" y="4174014"/>
            <a:ext cx="599392" cy="566961"/>
          </a:xfrm>
          <a:custGeom>
            <a:avLst/>
            <a:gdLst>
              <a:gd name="connsiteX0" fmla="*/ 0 w 657225"/>
              <a:gd name="connsiteY0" fmla="*/ 0 h 500062"/>
              <a:gd name="connsiteX1" fmla="*/ 4763 w 657225"/>
              <a:gd name="connsiteY1" fmla="*/ 423862 h 500062"/>
              <a:gd name="connsiteX2" fmla="*/ 657225 w 657225"/>
              <a:gd name="connsiteY2" fmla="*/ 500062 h 500062"/>
              <a:gd name="connsiteX3" fmla="*/ 652463 w 657225"/>
              <a:gd name="connsiteY3" fmla="*/ 85725 h 500062"/>
              <a:gd name="connsiteX4" fmla="*/ 0 w 657225"/>
              <a:gd name="connsiteY4" fmla="*/ 0 h 5000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500062">
                <a:moveTo>
                  <a:pt x="0" y="0"/>
                </a:moveTo>
                <a:cubicBezTo>
                  <a:pt x="1588" y="141287"/>
                  <a:pt x="3175" y="282575"/>
                  <a:pt x="4763" y="423862"/>
                </a:cubicBezTo>
                <a:lnTo>
                  <a:pt x="657225" y="500062"/>
                </a:lnTo>
                <a:cubicBezTo>
                  <a:pt x="655638" y="361950"/>
                  <a:pt x="654050" y="223837"/>
                  <a:pt x="652463" y="85725"/>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フリーフォーム: 図形 183">
            <a:extLst>
              <a:ext uri="{FF2B5EF4-FFF2-40B4-BE49-F238E27FC236}">
                <a16:creationId xmlns:a16="http://schemas.microsoft.com/office/drawing/2014/main" id="{2CE47C92-EA04-3CEC-988D-6C30CD220AEE}"/>
              </a:ext>
            </a:extLst>
          </p:cNvPr>
          <p:cNvSpPr/>
          <p:nvPr/>
        </p:nvSpPr>
        <p:spPr>
          <a:xfrm>
            <a:off x="8391358" y="4260882"/>
            <a:ext cx="599392" cy="532214"/>
          </a:xfrm>
          <a:custGeom>
            <a:avLst/>
            <a:gdLst>
              <a:gd name="connsiteX0" fmla="*/ 0 w 657225"/>
              <a:gd name="connsiteY0" fmla="*/ 0 h 485775"/>
              <a:gd name="connsiteX1" fmla="*/ 0 w 657225"/>
              <a:gd name="connsiteY1" fmla="*/ 414338 h 485775"/>
              <a:gd name="connsiteX2" fmla="*/ 657225 w 657225"/>
              <a:gd name="connsiteY2" fmla="*/ 485775 h 485775"/>
              <a:gd name="connsiteX3" fmla="*/ 652462 w 657225"/>
              <a:gd name="connsiteY3" fmla="*/ 100013 h 485775"/>
              <a:gd name="connsiteX4" fmla="*/ 0 w 657225"/>
              <a:gd name="connsiteY4" fmla="*/ 0 h 485775"/>
              <a:gd name="connsiteX0" fmla="*/ 0 w 657225"/>
              <a:gd name="connsiteY0" fmla="*/ 0 h 485775"/>
              <a:gd name="connsiteX1" fmla="*/ 0 w 657225"/>
              <a:gd name="connsiteY1" fmla="*/ 446053 h 485775"/>
              <a:gd name="connsiteX2" fmla="*/ 657225 w 657225"/>
              <a:gd name="connsiteY2" fmla="*/ 485775 h 485775"/>
              <a:gd name="connsiteX3" fmla="*/ 652462 w 657225"/>
              <a:gd name="connsiteY3" fmla="*/ 100013 h 485775"/>
              <a:gd name="connsiteX4" fmla="*/ 0 w 657225"/>
              <a:gd name="connsiteY4" fmla="*/ 0 h 485775"/>
              <a:gd name="connsiteX0" fmla="*/ 0 w 657225"/>
              <a:gd name="connsiteY0" fmla="*/ 0 h 485775"/>
              <a:gd name="connsiteX1" fmla="*/ 6350 w 657225"/>
              <a:gd name="connsiteY1" fmla="*/ 424910 h 485775"/>
              <a:gd name="connsiteX2" fmla="*/ 657225 w 657225"/>
              <a:gd name="connsiteY2" fmla="*/ 485775 h 485775"/>
              <a:gd name="connsiteX3" fmla="*/ 652462 w 657225"/>
              <a:gd name="connsiteY3" fmla="*/ 100013 h 485775"/>
              <a:gd name="connsiteX4" fmla="*/ 0 w 657225"/>
              <a:gd name="connsiteY4" fmla="*/ 0 h 4857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85775">
                <a:moveTo>
                  <a:pt x="0" y="0"/>
                </a:moveTo>
                <a:cubicBezTo>
                  <a:pt x="2117" y="141637"/>
                  <a:pt x="4233" y="283273"/>
                  <a:pt x="6350" y="424910"/>
                </a:cubicBezTo>
                <a:cubicBezTo>
                  <a:pt x="225425" y="448722"/>
                  <a:pt x="438150" y="461963"/>
                  <a:pt x="657225" y="485775"/>
                </a:cubicBezTo>
                <a:cubicBezTo>
                  <a:pt x="655637" y="357188"/>
                  <a:pt x="654050" y="228600"/>
                  <a:pt x="652462" y="100013"/>
                </a:cubicBezTo>
                <a:lnTo>
                  <a:pt x="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フリーフォーム: 図形 184">
            <a:extLst>
              <a:ext uri="{FF2B5EF4-FFF2-40B4-BE49-F238E27FC236}">
                <a16:creationId xmlns:a16="http://schemas.microsoft.com/office/drawing/2014/main" id="{B2F596A8-B225-5033-CC35-D36CB09E7684}"/>
              </a:ext>
            </a:extLst>
          </p:cNvPr>
          <p:cNvSpPr/>
          <p:nvPr/>
        </p:nvSpPr>
        <p:spPr>
          <a:xfrm>
            <a:off x="7794862" y="3577517"/>
            <a:ext cx="605184" cy="577096"/>
          </a:xfrm>
          <a:custGeom>
            <a:avLst/>
            <a:gdLst>
              <a:gd name="connsiteX0" fmla="*/ 0 w 657225"/>
              <a:gd name="connsiteY0" fmla="*/ 0 h 452438"/>
              <a:gd name="connsiteX1" fmla="*/ 0 w 657225"/>
              <a:gd name="connsiteY1" fmla="*/ 357188 h 452438"/>
              <a:gd name="connsiteX2" fmla="*/ 657225 w 657225"/>
              <a:gd name="connsiteY2" fmla="*/ 452438 h 452438"/>
              <a:gd name="connsiteX3" fmla="*/ 657225 w 657225"/>
              <a:gd name="connsiteY3" fmla="*/ 104775 h 452438"/>
              <a:gd name="connsiteX4" fmla="*/ 0 w 657225"/>
              <a:gd name="connsiteY4" fmla="*/ 0 h 452438"/>
              <a:gd name="connsiteX0" fmla="*/ 6350 w 663575"/>
              <a:gd name="connsiteY0" fmla="*/ 0 h 452438"/>
              <a:gd name="connsiteX1" fmla="*/ 0 w 663575"/>
              <a:gd name="connsiteY1" fmla="*/ 379119 h 452438"/>
              <a:gd name="connsiteX2" fmla="*/ 663575 w 663575"/>
              <a:gd name="connsiteY2" fmla="*/ 452438 h 452438"/>
              <a:gd name="connsiteX3" fmla="*/ 663575 w 663575"/>
              <a:gd name="connsiteY3" fmla="*/ 104775 h 452438"/>
              <a:gd name="connsiteX4" fmla="*/ 6350 w 663575"/>
              <a:gd name="connsiteY4" fmla="*/ 0 h 452438"/>
              <a:gd name="connsiteX0" fmla="*/ 6350 w 663575"/>
              <a:gd name="connsiteY0" fmla="*/ 0 h 452438"/>
              <a:gd name="connsiteX1" fmla="*/ 0 w 663575"/>
              <a:gd name="connsiteY1" fmla="*/ 379119 h 452438"/>
              <a:gd name="connsiteX2" fmla="*/ 663575 w 663575"/>
              <a:gd name="connsiteY2" fmla="*/ 452438 h 452438"/>
              <a:gd name="connsiteX3" fmla="*/ 663575 w 663575"/>
              <a:gd name="connsiteY3" fmla="*/ 126706 h 452438"/>
              <a:gd name="connsiteX4" fmla="*/ 6350 w 663575"/>
              <a:gd name="connsiteY4" fmla="*/ 0 h 452438"/>
              <a:gd name="connsiteX0" fmla="*/ 6350 w 663575"/>
              <a:gd name="connsiteY0" fmla="*/ 0 h 395417"/>
              <a:gd name="connsiteX1" fmla="*/ 0 w 663575"/>
              <a:gd name="connsiteY1" fmla="*/ 322098 h 395417"/>
              <a:gd name="connsiteX2" fmla="*/ 663575 w 663575"/>
              <a:gd name="connsiteY2" fmla="*/ 395417 h 395417"/>
              <a:gd name="connsiteX3" fmla="*/ 663575 w 663575"/>
              <a:gd name="connsiteY3" fmla="*/ 69685 h 395417"/>
              <a:gd name="connsiteX4" fmla="*/ 6350 w 663575"/>
              <a:gd name="connsiteY4" fmla="*/ 0 h 395417"/>
              <a:gd name="connsiteX0" fmla="*/ 6350 w 663575"/>
              <a:gd name="connsiteY0" fmla="*/ 0 h 395417"/>
              <a:gd name="connsiteX1" fmla="*/ 0 w 663575"/>
              <a:gd name="connsiteY1" fmla="*/ 322098 h 395417"/>
              <a:gd name="connsiteX2" fmla="*/ 663575 w 663575"/>
              <a:gd name="connsiteY2" fmla="*/ 395417 h 395417"/>
              <a:gd name="connsiteX3" fmla="*/ 657225 w 663575"/>
              <a:gd name="connsiteY3" fmla="*/ 91616 h 395417"/>
              <a:gd name="connsiteX4" fmla="*/ 6350 w 663575"/>
              <a:gd name="connsiteY4" fmla="*/ 0 h 395417"/>
              <a:gd name="connsiteX0" fmla="*/ 6350 w 663575"/>
              <a:gd name="connsiteY0" fmla="*/ 0 h 395417"/>
              <a:gd name="connsiteX1" fmla="*/ 0 w 663575"/>
              <a:gd name="connsiteY1" fmla="*/ 334002 h 395417"/>
              <a:gd name="connsiteX2" fmla="*/ 663575 w 663575"/>
              <a:gd name="connsiteY2" fmla="*/ 395417 h 395417"/>
              <a:gd name="connsiteX3" fmla="*/ 657225 w 663575"/>
              <a:gd name="connsiteY3" fmla="*/ 91616 h 395417"/>
              <a:gd name="connsiteX4" fmla="*/ 6350 w 663575"/>
              <a:gd name="connsiteY4" fmla="*/ 0 h 3954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575" h="395417">
                <a:moveTo>
                  <a:pt x="6350" y="0"/>
                </a:moveTo>
                <a:lnTo>
                  <a:pt x="0" y="334002"/>
                </a:lnTo>
                <a:lnTo>
                  <a:pt x="663575" y="395417"/>
                </a:lnTo>
                <a:lnTo>
                  <a:pt x="657225" y="91616"/>
                </a:lnTo>
                <a:lnTo>
                  <a:pt x="6350" y="0"/>
                </a:ln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フリーフォーム: 図形 185">
            <a:extLst>
              <a:ext uri="{FF2B5EF4-FFF2-40B4-BE49-F238E27FC236}">
                <a16:creationId xmlns:a16="http://schemas.microsoft.com/office/drawing/2014/main" id="{87AEA7FB-7ED6-3DFE-F438-D9FD19CAC373}"/>
              </a:ext>
            </a:extLst>
          </p:cNvPr>
          <p:cNvSpPr/>
          <p:nvPr/>
        </p:nvSpPr>
        <p:spPr>
          <a:xfrm>
            <a:off x="8387015" y="3667282"/>
            <a:ext cx="599392" cy="584334"/>
          </a:xfrm>
          <a:custGeom>
            <a:avLst/>
            <a:gdLst>
              <a:gd name="connsiteX0" fmla="*/ 4763 w 657225"/>
              <a:gd name="connsiteY0" fmla="*/ 0 h 457200"/>
              <a:gd name="connsiteX1" fmla="*/ 657225 w 657225"/>
              <a:gd name="connsiteY1" fmla="*/ 109538 h 457200"/>
              <a:gd name="connsiteX2" fmla="*/ 657225 w 657225"/>
              <a:gd name="connsiteY2" fmla="*/ 457200 h 457200"/>
              <a:gd name="connsiteX3" fmla="*/ 0 w 657225"/>
              <a:gd name="connsiteY3" fmla="*/ 352425 h 457200"/>
              <a:gd name="connsiteX4" fmla="*/ 4763 w 657225"/>
              <a:gd name="connsiteY4" fmla="*/ 0 h 457200"/>
              <a:gd name="connsiteX0" fmla="*/ 4763 w 657225"/>
              <a:gd name="connsiteY0" fmla="*/ 0 h 457200"/>
              <a:gd name="connsiteX1" fmla="*/ 657225 w 657225"/>
              <a:gd name="connsiteY1" fmla="*/ 78436 h 457200"/>
              <a:gd name="connsiteX2" fmla="*/ 657225 w 657225"/>
              <a:gd name="connsiteY2" fmla="*/ 457200 h 457200"/>
              <a:gd name="connsiteX3" fmla="*/ 0 w 657225"/>
              <a:gd name="connsiteY3" fmla="*/ 352425 h 457200"/>
              <a:gd name="connsiteX4" fmla="*/ 4763 w 657225"/>
              <a:gd name="connsiteY4" fmla="*/ 0 h 457200"/>
              <a:gd name="connsiteX0" fmla="*/ 4763 w 657225"/>
              <a:gd name="connsiteY0" fmla="*/ 0 h 457200"/>
              <a:gd name="connsiteX1" fmla="*/ 657225 w 657225"/>
              <a:gd name="connsiteY1" fmla="*/ 78436 h 457200"/>
              <a:gd name="connsiteX2" fmla="*/ 657225 w 657225"/>
              <a:gd name="connsiteY2" fmla="*/ 457200 h 457200"/>
              <a:gd name="connsiteX3" fmla="*/ 0 w 657225"/>
              <a:gd name="connsiteY3" fmla="*/ 392413 h 457200"/>
              <a:gd name="connsiteX4" fmla="*/ 4763 w 657225"/>
              <a:gd name="connsiteY4" fmla="*/ 0 h 457200"/>
              <a:gd name="connsiteX0" fmla="*/ 4763 w 657225"/>
              <a:gd name="connsiteY0" fmla="*/ 0 h 417212"/>
              <a:gd name="connsiteX1" fmla="*/ 657225 w 657225"/>
              <a:gd name="connsiteY1" fmla="*/ 78436 h 417212"/>
              <a:gd name="connsiteX2" fmla="*/ 657225 w 657225"/>
              <a:gd name="connsiteY2" fmla="*/ 417212 h 417212"/>
              <a:gd name="connsiteX3" fmla="*/ 0 w 657225"/>
              <a:gd name="connsiteY3" fmla="*/ 392413 h 417212"/>
              <a:gd name="connsiteX4" fmla="*/ 4763 w 657225"/>
              <a:gd name="connsiteY4" fmla="*/ 0 h 417212"/>
              <a:gd name="connsiteX0" fmla="*/ 4763 w 657225"/>
              <a:gd name="connsiteY0" fmla="*/ 0 h 417212"/>
              <a:gd name="connsiteX1" fmla="*/ 657225 w 657225"/>
              <a:gd name="connsiteY1" fmla="*/ 78436 h 417212"/>
              <a:gd name="connsiteX2" fmla="*/ 657225 w 657225"/>
              <a:gd name="connsiteY2" fmla="*/ 417212 h 417212"/>
              <a:gd name="connsiteX3" fmla="*/ 0 w 657225"/>
              <a:gd name="connsiteY3" fmla="*/ 374640 h 417212"/>
              <a:gd name="connsiteX4" fmla="*/ 4763 w 657225"/>
              <a:gd name="connsiteY4" fmla="*/ 0 h 417212"/>
              <a:gd name="connsiteX0" fmla="*/ 4763 w 676275"/>
              <a:gd name="connsiteY0" fmla="*/ 0 h 457200"/>
              <a:gd name="connsiteX1" fmla="*/ 657225 w 676275"/>
              <a:gd name="connsiteY1" fmla="*/ 78436 h 457200"/>
              <a:gd name="connsiteX2" fmla="*/ 676275 w 676275"/>
              <a:gd name="connsiteY2" fmla="*/ 457200 h 457200"/>
              <a:gd name="connsiteX3" fmla="*/ 0 w 676275"/>
              <a:gd name="connsiteY3" fmla="*/ 374640 h 457200"/>
              <a:gd name="connsiteX4" fmla="*/ 4763 w 676275"/>
              <a:gd name="connsiteY4" fmla="*/ 0 h 457200"/>
              <a:gd name="connsiteX0" fmla="*/ 4763 w 657225"/>
              <a:gd name="connsiteY0" fmla="*/ 0 h 448314"/>
              <a:gd name="connsiteX1" fmla="*/ 657225 w 657225"/>
              <a:gd name="connsiteY1" fmla="*/ 78436 h 448314"/>
              <a:gd name="connsiteX2" fmla="*/ 650875 w 657225"/>
              <a:gd name="connsiteY2" fmla="*/ 448314 h 448314"/>
              <a:gd name="connsiteX3" fmla="*/ 0 w 657225"/>
              <a:gd name="connsiteY3" fmla="*/ 374640 h 448314"/>
              <a:gd name="connsiteX4" fmla="*/ 4763 w 657225"/>
              <a:gd name="connsiteY4" fmla="*/ 0 h 448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225" h="448314">
                <a:moveTo>
                  <a:pt x="4763" y="0"/>
                </a:moveTo>
                <a:lnTo>
                  <a:pt x="657225" y="78436"/>
                </a:lnTo>
                <a:lnTo>
                  <a:pt x="650875" y="448314"/>
                </a:lnTo>
                <a:lnTo>
                  <a:pt x="0" y="374640"/>
                </a:lnTo>
                <a:cubicBezTo>
                  <a:pt x="1588" y="253990"/>
                  <a:pt x="3175" y="111125"/>
                  <a:pt x="4763" y="0"/>
                </a:cubicBezTo>
                <a:close/>
              </a:path>
            </a:pathLst>
          </a:cu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89" name="テキスト ボックス 188">
                <a:extLst>
                  <a:ext uri="{FF2B5EF4-FFF2-40B4-BE49-F238E27FC236}">
                    <a16:creationId xmlns:a16="http://schemas.microsoft.com/office/drawing/2014/main" id="{9E29E458-450B-CCFF-F846-ECF21C617E66}"/>
                  </a:ext>
                </a:extLst>
              </p:cNvPr>
              <p:cNvSpPr txBox="1"/>
              <p:nvPr/>
            </p:nvSpPr>
            <p:spPr>
              <a:xfrm flipH="1">
                <a:off x="7431281" y="3632939"/>
                <a:ext cx="318910"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accent6">
                                  <a:lumMod val="75000"/>
                                </a:schemeClr>
                              </a:solidFill>
                              <a:latin typeface="Cambria Math" panose="02040503050406030204" pitchFamily="18" charset="0"/>
                              <a:ea typeface="Cambria Math" panose="02040503050406030204" pitchFamily="18" charset="0"/>
                            </a:rPr>
                          </m:ctrlPr>
                        </m:sSubPr>
                        <m:e>
                          <m:r>
                            <a:rPr lang="en-US" altLang="ja-JP" sz="1600" b="0" i="1" smtClean="0">
                              <a:solidFill>
                                <a:schemeClr val="accent6">
                                  <a:lumMod val="75000"/>
                                </a:schemeClr>
                              </a:solidFill>
                              <a:latin typeface="Cambria Math" panose="02040503050406030204" pitchFamily="18" charset="0"/>
                              <a:ea typeface="Cambria Math" panose="02040503050406030204" pitchFamily="18" charset="0"/>
                            </a:rPr>
                            <m:t>h</m:t>
                          </m:r>
                        </m:e>
                        <m:sub>
                          <m:r>
                            <a:rPr lang="en-US" altLang="ja-JP" sz="1600" b="0" i="1" smtClean="0">
                              <a:solidFill>
                                <a:schemeClr val="accent6">
                                  <a:lumMod val="75000"/>
                                </a:schemeClr>
                              </a:solidFill>
                              <a:latin typeface="Cambria Math" panose="02040503050406030204" pitchFamily="18" charset="0"/>
                              <a:ea typeface="Cambria Math" panose="02040503050406030204" pitchFamily="18" charset="0"/>
                            </a:rPr>
                            <m:t>𝑚𝑐</m:t>
                          </m:r>
                        </m:sub>
                      </m:sSub>
                    </m:oMath>
                  </m:oMathPara>
                </a14:m>
                <a:endParaRPr lang="en-US" altLang="ja-JP" sz="1600" dirty="0">
                  <a:solidFill>
                    <a:schemeClr val="accent6">
                      <a:lumMod val="75000"/>
                    </a:schemeClr>
                  </a:solidFill>
                </a:endParaRPr>
              </a:p>
            </p:txBody>
          </p:sp>
        </mc:Choice>
        <mc:Fallback xmlns="">
          <p:sp>
            <p:nvSpPr>
              <p:cNvPr id="189" name="テキスト ボックス 188">
                <a:extLst>
                  <a:ext uri="{FF2B5EF4-FFF2-40B4-BE49-F238E27FC236}">
                    <a16:creationId xmlns:a16="http://schemas.microsoft.com/office/drawing/2014/main" id="{9E29E458-450B-CCFF-F846-ECF21C617E66}"/>
                  </a:ext>
                </a:extLst>
              </p:cNvPr>
              <p:cNvSpPr txBox="1">
                <a:spLocks noRot="1" noChangeAspect="1" noMove="1" noResize="1" noEditPoints="1" noAdjustHandles="1" noChangeArrowheads="1" noChangeShapeType="1" noTextEdit="1"/>
              </p:cNvSpPr>
              <p:nvPr/>
            </p:nvSpPr>
            <p:spPr>
              <a:xfrm flipH="1">
                <a:off x="7431281" y="3632939"/>
                <a:ext cx="318910" cy="246221"/>
              </a:xfrm>
              <a:prstGeom prst="rect">
                <a:avLst/>
              </a:prstGeom>
              <a:blipFill>
                <a:blip r:embed="rId34"/>
                <a:stretch>
                  <a:fillRect l="-23077" r="-13462" b="-12500"/>
                </a:stretch>
              </a:blipFill>
            </p:spPr>
            <p:txBody>
              <a:bodyPr/>
              <a:lstStyle/>
              <a:p>
                <a:r>
                  <a:rPr lang="ja-JP" altLang="en-US">
                    <a:noFill/>
                  </a:rPr>
                  <a:t> </a:t>
                </a:r>
              </a:p>
            </p:txBody>
          </p:sp>
        </mc:Fallback>
      </mc:AlternateContent>
      <p:cxnSp>
        <p:nvCxnSpPr>
          <p:cNvPr id="192" name="直線コネクタ 191">
            <a:extLst>
              <a:ext uri="{FF2B5EF4-FFF2-40B4-BE49-F238E27FC236}">
                <a16:creationId xmlns:a16="http://schemas.microsoft.com/office/drawing/2014/main" id="{561C770F-8EBA-1D30-2D6A-8B517C603007}"/>
              </a:ext>
            </a:extLst>
          </p:cNvPr>
          <p:cNvCxnSpPr>
            <a:cxnSpLocks/>
          </p:cNvCxnSpPr>
          <p:nvPr/>
        </p:nvCxnSpPr>
        <p:spPr>
          <a:xfrm>
            <a:off x="7800653" y="3587652"/>
            <a:ext cx="595048" cy="11958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93" name="直線コネクタ 192">
            <a:extLst>
              <a:ext uri="{FF2B5EF4-FFF2-40B4-BE49-F238E27FC236}">
                <a16:creationId xmlns:a16="http://schemas.microsoft.com/office/drawing/2014/main" id="{A8AC6D7C-A8DC-FFCD-12FA-B436673B0ED9}"/>
              </a:ext>
            </a:extLst>
          </p:cNvPr>
          <p:cNvCxnSpPr>
            <a:cxnSpLocks/>
          </p:cNvCxnSpPr>
          <p:nvPr/>
        </p:nvCxnSpPr>
        <p:spPr>
          <a:xfrm>
            <a:off x="7813684" y="3696672"/>
            <a:ext cx="568988" cy="1104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94" name="直線コネクタ 193">
            <a:extLst>
              <a:ext uri="{FF2B5EF4-FFF2-40B4-BE49-F238E27FC236}">
                <a16:creationId xmlns:a16="http://schemas.microsoft.com/office/drawing/2014/main" id="{9D78B4F6-7659-3E74-DAC7-B88FAE9A9A51}"/>
              </a:ext>
            </a:extLst>
          </p:cNvPr>
          <p:cNvCxnSpPr>
            <a:cxnSpLocks/>
          </p:cNvCxnSpPr>
          <p:nvPr/>
        </p:nvCxnSpPr>
        <p:spPr>
          <a:xfrm>
            <a:off x="8413075" y="3704924"/>
            <a:ext cx="595048" cy="11958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95" name="直線コネクタ 194">
            <a:extLst>
              <a:ext uri="{FF2B5EF4-FFF2-40B4-BE49-F238E27FC236}">
                <a16:creationId xmlns:a16="http://schemas.microsoft.com/office/drawing/2014/main" id="{91158819-876B-C745-6023-F2DB7F9FA286}"/>
              </a:ext>
            </a:extLst>
          </p:cNvPr>
          <p:cNvCxnSpPr>
            <a:cxnSpLocks/>
          </p:cNvCxnSpPr>
          <p:nvPr/>
        </p:nvCxnSpPr>
        <p:spPr>
          <a:xfrm>
            <a:off x="8426106" y="3813944"/>
            <a:ext cx="568988" cy="1104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96" name="直線コネクタ 195">
            <a:extLst>
              <a:ext uri="{FF2B5EF4-FFF2-40B4-BE49-F238E27FC236}">
                <a16:creationId xmlns:a16="http://schemas.microsoft.com/office/drawing/2014/main" id="{52FBD291-954A-7B66-B810-2C9CB4E2E185}"/>
              </a:ext>
            </a:extLst>
          </p:cNvPr>
          <p:cNvCxnSpPr>
            <a:cxnSpLocks/>
          </p:cNvCxnSpPr>
          <p:nvPr/>
        </p:nvCxnSpPr>
        <p:spPr>
          <a:xfrm>
            <a:off x="7791965" y="4192836"/>
            <a:ext cx="582019" cy="84841"/>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97" name="直線コネクタ 196">
            <a:extLst>
              <a:ext uri="{FF2B5EF4-FFF2-40B4-BE49-F238E27FC236}">
                <a16:creationId xmlns:a16="http://schemas.microsoft.com/office/drawing/2014/main" id="{9E10ED6F-44D2-53DA-7340-ADDF92EC32FD}"/>
              </a:ext>
            </a:extLst>
          </p:cNvPr>
          <p:cNvCxnSpPr>
            <a:cxnSpLocks/>
          </p:cNvCxnSpPr>
          <p:nvPr/>
        </p:nvCxnSpPr>
        <p:spPr>
          <a:xfrm>
            <a:off x="7804996" y="4301855"/>
            <a:ext cx="590705" cy="757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198" name="直線コネクタ 197">
            <a:extLst>
              <a:ext uri="{FF2B5EF4-FFF2-40B4-BE49-F238E27FC236}">
                <a16:creationId xmlns:a16="http://schemas.microsoft.com/office/drawing/2014/main" id="{26338134-8A07-83EF-5C4B-73A00D1F95C5}"/>
              </a:ext>
            </a:extLst>
          </p:cNvPr>
          <p:cNvCxnSpPr>
            <a:cxnSpLocks/>
          </p:cNvCxnSpPr>
          <p:nvPr/>
        </p:nvCxnSpPr>
        <p:spPr>
          <a:xfrm>
            <a:off x="8411627" y="4288391"/>
            <a:ext cx="582019" cy="84841"/>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99" name="直線コネクタ 198">
            <a:extLst>
              <a:ext uri="{FF2B5EF4-FFF2-40B4-BE49-F238E27FC236}">
                <a16:creationId xmlns:a16="http://schemas.microsoft.com/office/drawing/2014/main" id="{D557BEAB-66F0-DF8D-FB61-D25ADF620C86}"/>
              </a:ext>
            </a:extLst>
          </p:cNvPr>
          <p:cNvCxnSpPr>
            <a:cxnSpLocks/>
          </p:cNvCxnSpPr>
          <p:nvPr/>
        </p:nvCxnSpPr>
        <p:spPr>
          <a:xfrm>
            <a:off x="8404388" y="4380037"/>
            <a:ext cx="561749" cy="77168"/>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00" name="直線コネクタ 199">
            <a:extLst>
              <a:ext uri="{FF2B5EF4-FFF2-40B4-BE49-F238E27FC236}">
                <a16:creationId xmlns:a16="http://schemas.microsoft.com/office/drawing/2014/main" id="{ABBB1188-AB93-A36A-BE76-2B63F991E11F}"/>
              </a:ext>
            </a:extLst>
          </p:cNvPr>
          <p:cNvCxnSpPr>
            <a:cxnSpLocks/>
          </p:cNvCxnSpPr>
          <p:nvPr/>
        </p:nvCxnSpPr>
        <p:spPr>
          <a:xfrm>
            <a:off x="7797756" y="4774854"/>
            <a:ext cx="595049" cy="55885"/>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1" name="直線コネクタ 200">
            <a:extLst>
              <a:ext uri="{FF2B5EF4-FFF2-40B4-BE49-F238E27FC236}">
                <a16:creationId xmlns:a16="http://schemas.microsoft.com/office/drawing/2014/main" id="{3002E203-82D1-7123-EDAA-6AA91CCD13F9}"/>
              </a:ext>
            </a:extLst>
          </p:cNvPr>
          <p:cNvCxnSpPr>
            <a:cxnSpLocks/>
          </p:cNvCxnSpPr>
          <p:nvPr/>
        </p:nvCxnSpPr>
        <p:spPr>
          <a:xfrm>
            <a:off x="7807892" y="4860709"/>
            <a:ext cx="584914" cy="54003"/>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02" name="直線コネクタ 201">
            <a:extLst>
              <a:ext uri="{FF2B5EF4-FFF2-40B4-BE49-F238E27FC236}">
                <a16:creationId xmlns:a16="http://schemas.microsoft.com/office/drawing/2014/main" id="{CC74C2CF-3820-99D5-06B8-342FD9CE458D}"/>
              </a:ext>
            </a:extLst>
          </p:cNvPr>
          <p:cNvCxnSpPr>
            <a:cxnSpLocks/>
          </p:cNvCxnSpPr>
          <p:nvPr/>
        </p:nvCxnSpPr>
        <p:spPr>
          <a:xfrm>
            <a:off x="8394253" y="4841454"/>
            <a:ext cx="595049" cy="55885"/>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3" name="直線コネクタ 202">
            <a:extLst>
              <a:ext uri="{FF2B5EF4-FFF2-40B4-BE49-F238E27FC236}">
                <a16:creationId xmlns:a16="http://schemas.microsoft.com/office/drawing/2014/main" id="{4C423321-E047-E281-EC12-49768F1EEC3B}"/>
              </a:ext>
            </a:extLst>
          </p:cNvPr>
          <p:cNvCxnSpPr>
            <a:cxnSpLocks/>
          </p:cNvCxnSpPr>
          <p:nvPr/>
        </p:nvCxnSpPr>
        <p:spPr>
          <a:xfrm>
            <a:off x="8404388" y="4927308"/>
            <a:ext cx="584914" cy="54003"/>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04" name="直線コネクタ 203">
            <a:extLst>
              <a:ext uri="{FF2B5EF4-FFF2-40B4-BE49-F238E27FC236}">
                <a16:creationId xmlns:a16="http://schemas.microsoft.com/office/drawing/2014/main" id="{3F94C5F5-2FA5-4C46-C5B2-8FDD462D3E43}"/>
              </a:ext>
            </a:extLst>
          </p:cNvPr>
          <p:cNvCxnSpPr>
            <a:cxnSpLocks/>
          </p:cNvCxnSpPr>
          <p:nvPr/>
        </p:nvCxnSpPr>
        <p:spPr>
          <a:xfrm>
            <a:off x="7812234" y="5397412"/>
            <a:ext cx="577676" cy="24033"/>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5" name="直線コネクタ 204">
            <a:extLst>
              <a:ext uri="{FF2B5EF4-FFF2-40B4-BE49-F238E27FC236}">
                <a16:creationId xmlns:a16="http://schemas.microsoft.com/office/drawing/2014/main" id="{5DABCEB8-6B8E-3E27-B9F9-8933B9B88055}"/>
              </a:ext>
            </a:extLst>
          </p:cNvPr>
          <p:cNvCxnSpPr>
            <a:cxnSpLocks/>
          </p:cNvCxnSpPr>
          <p:nvPr/>
        </p:nvCxnSpPr>
        <p:spPr>
          <a:xfrm>
            <a:off x="7811511" y="5492388"/>
            <a:ext cx="587086" cy="188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cxnSp>
        <p:nvCxnSpPr>
          <p:cNvPr id="206" name="直線コネクタ 205">
            <a:extLst>
              <a:ext uri="{FF2B5EF4-FFF2-40B4-BE49-F238E27FC236}">
                <a16:creationId xmlns:a16="http://schemas.microsoft.com/office/drawing/2014/main" id="{28A4523C-52D2-34B9-58BA-46EFBAE7E18B}"/>
              </a:ext>
            </a:extLst>
          </p:cNvPr>
          <p:cNvCxnSpPr>
            <a:cxnSpLocks/>
          </p:cNvCxnSpPr>
          <p:nvPr/>
        </p:nvCxnSpPr>
        <p:spPr>
          <a:xfrm>
            <a:off x="8415970" y="5421301"/>
            <a:ext cx="577676" cy="24033"/>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07" name="直線コネクタ 206">
            <a:extLst>
              <a:ext uri="{FF2B5EF4-FFF2-40B4-BE49-F238E27FC236}">
                <a16:creationId xmlns:a16="http://schemas.microsoft.com/office/drawing/2014/main" id="{87227347-601A-FF79-547B-1B4B86EE382B}"/>
              </a:ext>
            </a:extLst>
          </p:cNvPr>
          <p:cNvCxnSpPr>
            <a:cxnSpLocks/>
          </p:cNvCxnSpPr>
          <p:nvPr/>
        </p:nvCxnSpPr>
        <p:spPr>
          <a:xfrm>
            <a:off x="8415247" y="5516277"/>
            <a:ext cx="587086" cy="18821"/>
          </a:xfrm>
          <a:prstGeom prst="line">
            <a:avLst/>
          </a:prstGeom>
          <a:ln w="12700">
            <a:solidFill>
              <a:srgbClr val="FFC000"/>
            </a:solidFill>
            <a:prstDash val="sysDash"/>
          </a:ln>
        </p:spPr>
        <p:style>
          <a:lnRef idx="1">
            <a:schemeClr val="accent1"/>
          </a:lnRef>
          <a:fillRef idx="0">
            <a:schemeClr val="accent1"/>
          </a:fillRef>
          <a:effectRef idx="0">
            <a:schemeClr val="accent1"/>
          </a:effectRef>
          <a:fontRef idx="minor">
            <a:schemeClr val="tx1"/>
          </a:fontRef>
        </p:style>
      </p:cxnSp>
      <p:grpSp>
        <p:nvGrpSpPr>
          <p:cNvPr id="208" name="グループ化 207">
            <a:extLst>
              <a:ext uri="{FF2B5EF4-FFF2-40B4-BE49-F238E27FC236}">
                <a16:creationId xmlns:a16="http://schemas.microsoft.com/office/drawing/2014/main" id="{FD23461C-3D8D-0FE0-21F3-46B27E9B8319}"/>
              </a:ext>
            </a:extLst>
          </p:cNvPr>
          <p:cNvGrpSpPr/>
          <p:nvPr/>
        </p:nvGrpSpPr>
        <p:grpSpPr>
          <a:xfrm>
            <a:off x="8321072" y="3875331"/>
            <a:ext cx="318226" cy="224555"/>
            <a:chOff x="3995505" y="5979319"/>
            <a:chExt cx="348930" cy="246221"/>
          </a:xfrm>
        </p:grpSpPr>
        <p:sp>
          <p:nvSpPr>
            <p:cNvPr id="209" name="矢印: 下 208">
              <a:extLst>
                <a:ext uri="{FF2B5EF4-FFF2-40B4-BE49-F238E27FC236}">
                  <a16:creationId xmlns:a16="http://schemas.microsoft.com/office/drawing/2014/main" id="{E3837117-BF7A-2616-6D49-240BA91E4257}"/>
                </a:ext>
              </a:extLst>
            </p:cNvPr>
            <p:cNvSpPr/>
            <p:nvPr/>
          </p:nvSpPr>
          <p:spPr>
            <a:xfrm rot="16200000">
              <a:off x="3999218" y="6020784"/>
              <a:ext cx="144612"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xmlns:a14="http://schemas.microsoft.com/office/drawing/2010/main">
          <mc:Choice Requires="a14">
            <p:sp>
              <p:nvSpPr>
                <p:cNvPr id="210" name="テキスト ボックス 209">
                  <a:extLst>
                    <a:ext uri="{FF2B5EF4-FFF2-40B4-BE49-F238E27FC236}">
                      <a16:creationId xmlns:a16="http://schemas.microsoft.com/office/drawing/2014/main" id="{7507378F-263F-A9DE-35AD-3475DDEDB1F7}"/>
                    </a:ext>
                  </a:extLst>
                </p:cNvPr>
                <p:cNvSpPr txBox="1"/>
                <p:nvPr/>
              </p:nvSpPr>
              <p:spPr>
                <a:xfrm>
                  <a:off x="4088041" y="5979319"/>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i="1" smtClean="0">
                            <a:solidFill>
                              <a:srgbClr val="FF3300"/>
                            </a:solidFill>
                            <a:latin typeface="Cambria Math" panose="02040503050406030204" pitchFamily="18" charset="0"/>
                          </a:rPr>
                          <m:t>𝑈</m:t>
                        </m:r>
                      </m:oMath>
                    </m:oMathPara>
                  </a14:m>
                  <a:endParaRPr lang="en-US" altLang="ja-JP" sz="1600" dirty="0">
                    <a:solidFill>
                      <a:srgbClr val="FF3300"/>
                    </a:solidFill>
                  </a:endParaRPr>
                </a:p>
              </p:txBody>
            </p:sp>
          </mc:Choice>
          <mc:Fallback xmlns="">
            <p:sp>
              <p:nvSpPr>
                <p:cNvPr id="24" name="テキスト ボックス 23">
                  <a:extLst>
                    <a:ext uri="{FF2B5EF4-FFF2-40B4-BE49-F238E27FC236}">
                      <a16:creationId xmlns:a16="http://schemas.microsoft.com/office/drawing/2014/main" id="{012E9BE2-B6EE-479E-6600-611FAF071063}"/>
                    </a:ext>
                  </a:extLst>
                </p:cNvPr>
                <p:cNvSpPr txBox="1">
                  <a:spLocks noRot="1" noChangeAspect="1" noMove="1" noResize="1" noEditPoints="1" noAdjustHandles="1" noChangeArrowheads="1" noChangeShapeType="1" noTextEdit="1"/>
                </p:cNvSpPr>
                <p:nvPr/>
              </p:nvSpPr>
              <p:spPr>
                <a:xfrm>
                  <a:off x="4088041" y="5979319"/>
                  <a:ext cx="256394" cy="246221"/>
                </a:xfrm>
                <a:prstGeom prst="rect">
                  <a:avLst/>
                </a:prstGeom>
                <a:blipFill>
                  <a:blip r:embed="rId37"/>
                  <a:stretch>
                    <a:fillRect l="-7143" r="-2381" b="-7317"/>
                  </a:stretch>
                </a:blipFill>
              </p:spPr>
              <p:txBody>
                <a:bodyPr/>
                <a:lstStyle/>
                <a:p>
                  <a:r>
                    <a:rPr lang="ja-JP" altLang="en-US">
                      <a:noFill/>
                    </a:rPr>
                    <a:t> </a:t>
                  </a:r>
                </a:p>
              </p:txBody>
            </p:sp>
          </mc:Fallback>
        </mc:AlternateContent>
      </p:grpSp>
      <p:grpSp>
        <p:nvGrpSpPr>
          <p:cNvPr id="211" name="グループ化 210">
            <a:extLst>
              <a:ext uri="{FF2B5EF4-FFF2-40B4-BE49-F238E27FC236}">
                <a16:creationId xmlns:a16="http://schemas.microsoft.com/office/drawing/2014/main" id="{39BCA915-F356-9796-EF9E-9214F4D1EAB9}"/>
              </a:ext>
            </a:extLst>
          </p:cNvPr>
          <p:cNvGrpSpPr/>
          <p:nvPr/>
        </p:nvGrpSpPr>
        <p:grpSpPr>
          <a:xfrm>
            <a:off x="8584593" y="4045689"/>
            <a:ext cx="363673" cy="224555"/>
            <a:chOff x="4316202" y="6364234"/>
            <a:chExt cx="398762" cy="246221"/>
          </a:xfrm>
        </p:grpSpPr>
        <mc:AlternateContent xmlns:mc="http://schemas.openxmlformats.org/markup-compatibility/2006" xmlns:a14="http://schemas.microsoft.com/office/drawing/2010/main">
          <mc:Choice Requires="a14">
            <p:sp>
              <p:nvSpPr>
                <p:cNvPr id="212" name="テキスト ボックス 211">
                  <a:extLst>
                    <a:ext uri="{FF2B5EF4-FFF2-40B4-BE49-F238E27FC236}">
                      <a16:creationId xmlns:a16="http://schemas.microsoft.com/office/drawing/2014/main" id="{AB76347D-0002-4215-E6C1-FDB994425337}"/>
                    </a:ext>
                  </a:extLst>
                </p:cNvPr>
                <p:cNvSpPr txBox="1"/>
                <p:nvPr/>
              </p:nvSpPr>
              <p:spPr>
                <a:xfrm>
                  <a:off x="4454253" y="6364234"/>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26" name="テキスト ボックス 25">
                  <a:extLst>
                    <a:ext uri="{FF2B5EF4-FFF2-40B4-BE49-F238E27FC236}">
                      <a16:creationId xmlns:a16="http://schemas.microsoft.com/office/drawing/2014/main" id="{1945FC25-7B57-FDAD-F99E-51AD72DC3B3F}"/>
                    </a:ext>
                  </a:extLst>
                </p:cNvPr>
                <p:cNvSpPr txBox="1">
                  <a:spLocks noRot="1" noChangeAspect="1" noMove="1" noResize="1" noEditPoints="1" noAdjustHandles="1" noChangeArrowheads="1" noChangeShapeType="1" noTextEdit="1"/>
                </p:cNvSpPr>
                <p:nvPr/>
              </p:nvSpPr>
              <p:spPr>
                <a:xfrm>
                  <a:off x="4454253" y="6364234"/>
                  <a:ext cx="260711" cy="246221"/>
                </a:xfrm>
                <a:prstGeom prst="rect">
                  <a:avLst/>
                </a:prstGeom>
                <a:blipFill>
                  <a:blip r:embed="rId38"/>
                  <a:stretch>
                    <a:fillRect l="-2381"/>
                  </a:stretch>
                </a:blipFill>
              </p:spPr>
              <p:txBody>
                <a:bodyPr/>
                <a:lstStyle/>
                <a:p>
                  <a:r>
                    <a:rPr lang="ja-JP" altLang="en-US">
                      <a:noFill/>
                    </a:rPr>
                    <a:t> </a:t>
                  </a:r>
                </a:p>
              </p:txBody>
            </p:sp>
          </mc:Fallback>
        </mc:AlternateContent>
        <p:sp>
          <p:nvSpPr>
            <p:cNvPr id="213" name="矢印: 下 212">
              <a:extLst>
                <a:ext uri="{FF2B5EF4-FFF2-40B4-BE49-F238E27FC236}">
                  <a16:creationId xmlns:a16="http://schemas.microsoft.com/office/drawing/2014/main" id="{F5CF795D-F276-554A-F1B5-EF868A8EFAE0}"/>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214" name="グループ化 213">
            <a:extLst>
              <a:ext uri="{FF2B5EF4-FFF2-40B4-BE49-F238E27FC236}">
                <a16:creationId xmlns:a16="http://schemas.microsoft.com/office/drawing/2014/main" id="{D4C858F5-738F-33A2-9F7B-7DC0FEFF1BF7}"/>
              </a:ext>
            </a:extLst>
          </p:cNvPr>
          <p:cNvGrpSpPr/>
          <p:nvPr/>
        </p:nvGrpSpPr>
        <p:grpSpPr>
          <a:xfrm>
            <a:off x="8937838" y="4513814"/>
            <a:ext cx="318226" cy="224555"/>
            <a:chOff x="3995505" y="5979319"/>
            <a:chExt cx="348930" cy="246221"/>
          </a:xfrm>
        </p:grpSpPr>
        <p:sp>
          <p:nvSpPr>
            <p:cNvPr id="215" name="矢印: 下 214">
              <a:extLst>
                <a:ext uri="{FF2B5EF4-FFF2-40B4-BE49-F238E27FC236}">
                  <a16:creationId xmlns:a16="http://schemas.microsoft.com/office/drawing/2014/main" id="{E0BAE9B7-D089-854A-D0B5-100C389C0C34}"/>
                </a:ext>
              </a:extLst>
            </p:cNvPr>
            <p:cNvSpPr/>
            <p:nvPr/>
          </p:nvSpPr>
          <p:spPr>
            <a:xfrm rot="16200000">
              <a:off x="3999218" y="6020784"/>
              <a:ext cx="144612"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xmlns:a14="http://schemas.microsoft.com/office/drawing/2010/main">
          <mc:Choice Requires="a14">
            <p:sp>
              <p:nvSpPr>
                <p:cNvPr id="216" name="テキスト ボックス 215">
                  <a:extLst>
                    <a:ext uri="{FF2B5EF4-FFF2-40B4-BE49-F238E27FC236}">
                      <a16:creationId xmlns:a16="http://schemas.microsoft.com/office/drawing/2014/main" id="{3E07565B-7F11-3AD1-57DD-B891369BE523}"/>
                    </a:ext>
                  </a:extLst>
                </p:cNvPr>
                <p:cNvSpPr txBox="1"/>
                <p:nvPr/>
              </p:nvSpPr>
              <p:spPr>
                <a:xfrm>
                  <a:off x="4088041" y="5979319"/>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i="1" smtClean="0">
                            <a:solidFill>
                              <a:srgbClr val="FF3300"/>
                            </a:solidFill>
                            <a:latin typeface="Cambria Math" panose="02040503050406030204" pitchFamily="18" charset="0"/>
                          </a:rPr>
                          <m:t>𝑈</m:t>
                        </m:r>
                      </m:oMath>
                    </m:oMathPara>
                  </a14:m>
                  <a:endParaRPr lang="en-US" altLang="ja-JP" sz="1600" dirty="0">
                    <a:solidFill>
                      <a:srgbClr val="FF3300"/>
                    </a:solidFill>
                  </a:endParaRPr>
                </a:p>
              </p:txBody>
            </p:sp>
          </mc:Choice>
          <mc:Fallback xmlns="">
            <p:sp>
              <p:nvSpPr>
                <p:cNvPr id="24" name="テキスト ボックス 23">
                  <a:extLst>
                    <a:ext uri="{FF2B5EF4-FFF2-40B4-BE49-F238E27FC236}">
                      <a16:creationId xmlns:a16="http://schemas.microsoft.com/office/drawing/2014/main" id="{012E9BE2-B6EE-479E-6600-611FAF071063}"/>
                    </a:ext>
                  </a:extLst>
                </p:cNvPr>
                <p:cNvSpPr txBox="1">
                  <a:spLocks noRot="1" noChangeAspect="1" noMove="1" noResize="1" noEditPoints="1" noAdjustHandles="1" noChangeArrowheads="1" noChangeShapeType="1" noTextEdit="1"/>
                </p:cNvSpPr>
                <p:nvPr/>
              </p:nvSpPr>
              <p:spPr>
                <a:xfrm>
                  <a:off x="4088041" y="5979319"/>
                  <a:ext cx="256394" cy="246221"/>
                </a:xfrm>
                <a:prstGeom prst="rect">
                  <a:avLst/>
                </a:prstGeom>
                <a:blipFill>
                  <a:blip r:embed="rId37"/>
                  <a:stretch>
                    <a:fillRect l="-7143" r="-2381" b="-7317"/>
                  </a:stretch>
                </a:blipFill>
              </p:spPr>
              <p:txBody>
                <a:bodyPr/>
                <a:lstStyle/>
                <a:p>
                  <a:r>
                    <a:rPr lang="ja-JP" altLang="en-US">
                      <a:noFill/>
                    </a:rPr>
                    <a:t> </a:t>
                  </a:r>
                </a:p>
              </p:txBody>
            </p:sp>
          </mc:Fallback>
        </mc:AlternateContent>
      </p:grpSp>
      <p:grpSp>
        <p:nvGrpSpPr>
          <p:cNvPr id="217" name="グループ化 216">
            <a:extLst>
              <a:ext uri="{FF2B5EF4-FFF2-40B4-BE49-F238E27FC236}">
                <a16:creationId xmlns:a16="http://schemas.microsoft.com/office/drawing/2014/main" id="{925AF9AE-4A44-5215-92E7-167829C22CAB}"/>
              </a:ext>
            </a:extLst>
          </p:cNvPr>
          <p:cNvGrpSpPr/>
          <p:nvPr/>
        </p:nvGrpSpPr>
        <p:grpSpPr>
          <a:xfrm>
            <a:off x="7999679" y="3970403"/>
            <a:ext cx="363673" cy="224555"/>
            <a:chOff x="4316202" y="6364234"/>
            <a:chExt cx="398762" cy="246221"/>
          </a:xfrm>
        </p:grpSpPr>
        <mc:AlternateContent xmlns:mc="http://schemas.openxmlformats.org/markup-compatibility/2006" xmlns:a14="http://schemas.microsoft.com/office/drawing/2010/main">
          <mc:Choice Requires="a14">
            <p:sp>
              <p:nvSpPr>
                <p:cNvPr id="218" name="テキスト ボックス 217">
                  <a:extLst>
                    <a:ext uri="{FF2B5EF4-FFF2-40B4-BE49-F238E27FC236}">
                      <a16:creationId xmlns:a16="http://schemas.microsoft.com/office/drawing/2014/main" id="{F120F436-AF61-5C23-C892-B95CA8FAE490}"/>
                    </a:ext>
                  </a:extLst>
                </p:cNvPr>
                <p:cNvSpPr txBox="1"/>
                <p:nvPr/>
              </p:nvSpPr>
              <p:spPr>
                <a:xfrm>
                  <a:off x="4454253" y="6364234"/>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26" name="テキスト ボックス 25">
                  <a:extLst>
                    <a:ext uri="{FF2B5EF4-FFF2-40B4-BE49-F238E27FC236}">
                      <a16:creationId xmlns:a16="http://schemas.microsoft.com/office/drawing/2014/main" id="{1945FC25-7B57-FDAD-F99E-51AD72DC3B3F}"/>
                    </a:ext>
                  </a:extLst>
                </p:cNvPr>
                <p:cNvSpPr txBox="1">
                  <a:spLocks noRot="1" noChangeAspect="1" noMove="1" noResize="1" noEditPoints="1" noAdjustHandles="1" noChangeArrowheads="1" noChangeShapeType="1" noTextEdit="1"/>
                </p:cNvSpPr>
                <p:nvPr/>
              </p:nvSpPr>
              <p:spPr>
                <a:xfrm>
                  <a:off x="4454253" y="6364234"/>
                  <a:ext cx="260711" cy="246221"/>
                </a:xfrm>
                <a:prstGeom prst="rect">
                  <a:avLst/>
                </a:prstGeom>
                <a:blipFill>
                  <a:blip r:embed="rId38"/>
                  <a:stretch>
                    <a:fillRect l="-2381"/>
                  </a:stretch>
                </a:blipFill>
              </p:spPr>
              <p:txBody>
                <a:bodyPr/>
                <a:lstStyle/>
                <a:p>
                  <a:r>
                    <a:rPr lang="ja-JP" altLang="en-US">
                      <a:noFill/>
                    </a:rPr>
                    <a:t> </a:t>
                  </a:r>
                </a:p>
              </p:txBody>
            </p:sp>
          </mc:Fallback>
        </mc:AlternateContent>
        <p:sp>
          <p:nvSpPr>
            <p:cNvPr id="219" name="矢印: 下 218">
              <a:extLst>
                <a:ext uri="{FF2B5EF4-FFF2-40B4-BE49-F238E27FC236}">
                  <a16:creationId xmlns:a16="http://schemas.microsoft.com/office/drawing/2014/main" id="{592B1A06-8557-E5EA-5D5C-36751F5BC4F3}"/>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220" name="グループ化 219">
            <a:extLst>
              <a:ext uri="{FF2B5EF4-FFF2-40B4-BE49-F238E27FC236}">
                <a16:creationId xmlns:a16="http://schemas.microsoft.com/office/drawing/2014/main" id="{AA978838-B152-3CDF-BEBE-FBCA593C3A33}"/>
              </a:ext>
            </a:extLst>
          </p:cNvPr>
          <p:cNvGrpSpPr/>
          <p:nvPr/>
        </p:nvGrpSpPr>
        <p:grpSpPr>
          <a:xfrm>
            <a:off x="8625132" y="4624812"/>
            <a:ext cx="363673" cy="224555"/>
            <a:chOff x="4316202" y="6364234"/>
            <a:chExt cx="398762" cy="246221"/>
          </a:xfrm>
        </p:grpSpPr>
        <mc:AlternateContent xmlns:mc="http://schemas.openxmlformats.org/markup-compatibility/2006" xmlns:a14="http://schemas.microsoft.com/office/drawing/2010/main">
          <mc:Choice Requires="a14">
            <p:sp>
              <p:nvSpPr>
                <p:cNvPr id="221" name="テキスト ボックス 220">
                  <a:extLst>
                    <a:ext uri="{FF2B5EF4-FFF2-40B4-BE49-F238E27FC236}">
                      <a16:creationId xmlns:a16="http://schemas.microsoft.com/office/drawing/2014/main" id="{3F3CD2F7-3EDD-7849-F0E8-7A4269993B86}"/>
                    </a:ext>
                  </a:extLst>
                </p:cNvPr>
                <p:cNvSpPr txBox="1"/>
                <p:nvPr/>
              </p:nvSpPr>
              <p:spPr>
                <a:xfrm>
                  <a:off x="4454253" y="6364234"/>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26" name="テキスト ボックス 25">
                  <a:extLst>
                    <a:ext uri="{FF2B5EF4-FFF2-40B4-BE49-F238E27FC236}">
                      <a16:creationId xmlns:a16="http://schemas.microsoft.com/office/drawing/2014/main" id="{1945FC25-7B57-FDAD-F99E-51AD72DC3B3F}"/>
                    </a:ext>
                  </a:extLst>
                </p:cNvPr>
                <p:cNvSpPr txBox="1">
                  <a:spLocks noRot="1" noChangeAspect="1" noMove="1" noResize="1" noEditPoints="1" noAdjustHandles="1" noChangeArrowheads="1" noChangeShapeType="1" noTextEdit="1"/>
                </p:cNvSpPr>
                <p:nvPr/>
              </p:nvSpPr>
              <p:spPr>
                <a:xfrm>
                  <a:off x="4454253" y="6364234"/>
                  <a:ext cx="260711" cy="246221"/>
                </a:xfrm>
                <a:prstGeom prst="rect">
                  <a:avLst/>
                </a:prstGeom>
                <a:blipFill>
                  <a:blip r:embed="rId38"/>
                  <a:stretch>
                    <a:fillRect l="-2381"/>
                  </a:stretch>
                </a:blipFill>
              </p:spPr>
              <p:txBody>
                <a:bodyPr/>
                <a:lstStyle/>
                <a:p>
                  <a:r>
                    <a:rPr lang="ja-JP" altLang="en-US">
                      <a:noFill/>
                    </a:rPr>
                    <a:t> </a:t>
                  </a:r>
                </a:p>
              </p:txBody>
            </p:sp>
          </mc:Fallback>
        </mc:AlternateContent>
        <p:sp>
          <p:nvSpPr>
            <p:cNvPr id="222" name="矢印: 下 221">
              <a:extLst>
                <a:ext uri="{FF2B5EF4-FFF2-40B4-BE49-F238E27FC236}">
                  <a16:creationId xmlns:a16="http://schemas.microsoft.com/office/drawing/2014/main" id="{7E0335DF-101D-4AD5-35E6-6BA3131BB1FF}"/>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223" name="グループ化 222">
            <a:extLst>
              <a:ext uri="{FF2B5EF4-FFF2-40B4-BE49-F238E27FC236}">
                <a16:creationId xmlns:a16="http://schemas.microsoft.com/office/drawing/2014/main" id="{8F00C47B-2869-9314-47D8-45BB4235E68B}"/>
              </a:ext>
            </a:extLst>
          </p:cNvPr>
          <p:cNvGrpSpPr/>
          <p:nvPr/>
        </p:nvGrpSpPr>
        <p:grpSpPr>
          <a:xfrm>
            <a:off x="8315281" y="4466037"/>
            <a:ext cx="318226" cy="224555"/>
            <a:chOff x="3995505" y="5979319"/>
            <a:chExt cx="348930" cy="246221"/>
          </a:xfrm>
        </p:grpSpPr>
        <p:sp>
          <p:nvSpPr>
            <p:cNvPr id="224" name="矢印: 下 223">
              <a:extLst>
                <a:ext uri="{FF2B5EF4-FFF2-40B4-BE49-F238E27FC236}">
                  <a16:creationId xmlns:a16="http://schemas.microsoft.com/office/drawing/2014/main" id="{C59AE07D-FBAB-C00B-6D68-95D4B02A427E}"/>
                </a:ext>
              </a:extLst>
            </p:cNvPr>
            <p:cNvSpPr/>
            <p:nvPr/>
          </p:nvSpPr>
          <p:spPr>
            <a:xfrm rot="16200000">
              <a:off x="3999218" y="6020784"/>
              <a:ext cx="144612"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xmlns:a14="http://schemas.microsoft.com/office/drawing/2010/main">
          <mc:Choice Requires="a14">
            <p:sp>
              <p:nvSpPr>
                <p:cNvPr id="225" name="テキスト ボックス 224">
                  <a:extLst>
                    <a:ext uri="{FF2B5EF4-FFF2-40B4-BE49-F238E27FC236}">
                      <a16:creationId xmlns:a16="http://schemas.microsoft.com/office/drawing/2014/main" id="{62A01FBE-9C2B-3D20-F773-4CD4B0716730}"/>
                    </a:ext>
                  </a:extLst>
                </p:cNvPr>
                <p:cNvSpPr txBox="1"/>
                <p:nvPr/>
              </p:nvSpPr>
              <p:spPr>
                <a:xfrm>
                  <a:off x="4088041" y="5979319"/>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i="1" smtClean="0">
                            <a:solidFill>
                              <a:srgbClr val="FF3300"/>
                            </a:solidFill>
                            <a:latin typeface="Cambria Math" panose="02040503050406030204" pitchFamily="18" charset="0"/>
                          </a:rPr>
                          <m:t>𝑈</m:t>
                        </m:r>
                      </m:oMath>
                    </m:oMathPara>
                  </a14:m>
                  <a:endParaRPr lang="en-US" altLang="ja-JP" sz="1600" dirty="0">
                    <a:solidFill>
                      <a:srgbClr val="FF3300"/>
                    </a:solidFill>
                  </a:endParaRPr>
                </a:p>
              </p:txBody>
            </p:sp>
          </mc:Choice>
          <mc:Fallback xmlns="">
            <p:sp>
              <p:nvSpPr>
                <p:cNvPr id="24" name="テキスト ボックス 23">
                  <a:extLst>
                    <a:ext uri="{FF2B5EF4-FFF2-40B4-BE49-F238E27FC236}">
                      <a16:creationId xmlns:a16="http://schemas.microsoft.com/office/drawing/2014/main" id="{012E9BE2-B6EE-479E-6600-611FAF071063}"/>
                    </a:ext>
                  </a:extLst>
                </p:cNvPr>
                <p:cNvSpPr txBox="1">
                  <a:spLocks noRot="1" noChangeAspect="1" noMove="1" noResize="1" noEditPoints="1" noAdjustHandles="1" noChangeArrowheads="1" noChangeShapeType="1" noTextEdit="1"/>
                </p:cNvSpPr>
                <p:nvPr/>
              </p:nvSpPr>
              <p:spPr>
                <a:xfrm>
                  <a:off x="4088041" y="5979319"/>
                  <a:ext cx="256394" cy="246221"/>
                </a:xfrm>
                <a:prstGeom prst="rect">
                  <a:avLst/>
                </a:prstGeom>
                <a:blipFill>
                  <a:blip r:embed="rId37"/>
                  <a:stretch>
                    <a:fillRect l="-7143" r="-2381" b="-7317"/>
                  </a:stretch>
                </a:blipFill>
              </p:spPr>
              <p:txBody>
                <a:bodyPr/>
                <a:lstStyle/>
                <a:p>
                  <a:r>
                    <a:rPr lang="ja-JP" altLang="en-US">
                      <a:noFill/>
                    </a:rPr>
                    <a:t> </a:t>
                  </a:r>
                </a:p>
              </p:txBody>
            </p:sp>
          </mc:Fallback>
        </mc:AlternateContent>
      </p:grpSp>
      <p:grpSp>
        <p:nvGrpSpPr>
          <p:cNvPr id="226" name="グループ化 225">
            <a:extLst>
              <a:ext uri="{FF2B5EF4-FFF2-40B4-BE49-F238E27FC236}">
                <a16:creationId xmlns:a16="http://schemas.microsoft.com/office/drawing/2014/main" id="{C3A688DB-F5D8-2E69-06CF-1429AB3DFF8B}"/>
              </a:ext>
            </a:extLst>
          </p:cNvPr>
          <p:cNvGrpSpPr/>
          <p:nvPr/>
        </p:nvGrpSpPr>
        <p:grpSpPr>
          <a:xfrm>
            <a:off x="8028635" y="4537944"/>
            <a:ext cx="363673" cy="224555"/>
            <a:chOff x="4316202" y="6364234"/>
            <a:chExt cx="398762" cy="246221"/>
          </a:xfrm>
        </p:grpSpPr>
        <mc:AlternateContent xmlns:mc="http://schemas.openxmlformats.org/markup-compatibility/2006" xmlns:a14="http://schemas.microsoft.com/office/drawing/2010/main">
          <mc:Choice Requires="a14">
            <p:sp>
              <p:nvSpPr>
                <p:cNvPr id="227" name="テキスト ボックス 226">
                  <a:extLst>
                    <a:ext uri="{FF2B5EF4-FFF2-40B4-BE49-F238E27FC236}">
                      <a16:creationId xmlns:a16="http://schemas.microsoft.com/office/drawing/2014/main" id="{EEFB9AE7-98DB-CA03-9CBE-8FFC2262FDC1}"/>
                    </a:ext>
                  </a:extLst>
                </p:cNvPr>
                <p:cNvSpPr txBox="1"/>
                <p:nvPr/>
              </p:nvSpPr>
              <p:spPr>
                <a:xfrm>
                  <a:off x="4454253" y="6364234"/>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26" name="テキスト ボックス 25">
                  <a:extLst>
                    <a:ext uri="{FF2B5EF4-FFF2-40B4-BE49-F238E27FC236}">
                      <a16:creationId xmlns:a16="http://schemas.microsoft.com/office/drawing/2014/main" id="{1945FC25-7B57-FDAD-F99E-51AD72DC3B3F}"/>
                    </a:ext>
                  </a:extLst>
                </p:cNvPr>
                <p:cNvSpPr txBox="1">
                  <a:spLocks noRot="1" noChangeAspect="1" noMove="1" noResize="1" noEditPoints="1" noAdjustHandles="1" noChangeArrowheads="1" noChangeShapeType="1" noTextEdit="1"/>
                </p:cNvSpPr>
                <p:nvPr/>
              </p:nvSpPr>
              <p:spPr>
                <a:xfrm>
                  <a:off x="4454253" y="6364234"/>
                  <a:ext cx="260711" cy="246221"/>
                </a:xfrm>
                <a:prstGeom prst="rect">
                  <a:avLst/>
                </a:prstGeom>
                <a:blipFill>
                  <a:blip r:embed="rId38"/>
                  <a:stretch>
                    <a:fillRect l="-2381"/>
                  </a:stretch>
                </a:blipFill>
              </p:spPr>
              <p:txBody>
                <a:bodyPr/>
                <a:lstStyle/>
                <a:p>
                  <a:r>
                    <a:rPr lang="ja-JP" altLang="en-US">
                      <a:noFill/>
                    </a:rPr>
                    <a:t> </a:t>
                  </a:r>
                </a:p>
              </p:txBody>
            </p:sp>
          </mc:Fallback>
        </mc:AlternateContent>
        <p:sp>
          <p:nvSpPr>
            <p:cNvPr id="228" name="矢印: 下 227">
              <a:extLst>
                <a:ext uri="{FF2B5EF4-FFF2-40B4-BE49-F238E27FC236}">
                  <a16:creationId xmlns:a16="http://schemas.microsoft.com/office/drawing/2014/main" id="{F590BB8F-77E7-CFFE-3467-033D1D7909F5}"/>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229" name="グループ化 228">
            <a:extLst>
              <a:ext uri="{FF2B5EF4-FFF2-40B4-BE49-F238E27FC236}">
                <a16:creationId xmlns:a16="http://schemas.microsoft.com/office/drawing/2014/main" id="{6DFF3CB0-CAF6-1E65-01D5-6DD786BBCF9C}"/>
              </a:ext>
            </a:extLst>
          </p:cNvPr>
          <p:cNvGrpSpPr/>
          <p:nvPr/>
        </p:nvGrpSpPr>
        <p:grpSpPr>
          <a:xfrm>
            <a:off x="8332654" y="5021995"/>
            <a:ext cx="318226" cy="224555"/>
            <a:chOff x="3995505" y="5979319"/>
            <a:chExt cx="348930" cy="246221"/>
          </a:xfrm>
        </p:grpSpPr>
        <p:sp>
          <p:nvSpPr>
            <p:cNvPr id="230" name="矢印: 下 229">
              <a:extLst>
                <a:ext uri="{FF2B5EF4-FFF2-40B4-BE49-F238E27FC236}">
                  <a16:creationId xmlns:a16="http://schemas.microsoft.com/office/drawing/2014/main" id="{1542EA94-5BC0-4786-9703-1EE4953F43A3}"/>
                </a:ext>
              </a:extLst>
            </p:cNvPr>
            <p:cNvSpPr/>
            <p:nvPr/>
          </p:nvSpPr>
          <p:spPr>
            <a:xfrm rot="16200000">
              <a:off x="3999218" y="6020784"/>
              <a:ext cx="144612"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mc:AlternateContent xmlns:mc="http://schemas.openxmlformats.org/markup-compatibility/2006" xmlns:a14="http://schemas.microsoft.com/office/drawing/2010/main">
          <mc:Choice Requires="a14">
            <p:sp>
              <p:nvSpPr>
                <p:cNvPr id="231" name="テキスト ボックス 230">
                  <a:extLst>
                    <a:ext uri="{FF2B5EF4-FFF2-40B4-BE49-F238E27FC236}">
                      <a16:creationId xmlns:a16="http://schemas.microsoft.com/office/drawing/2014/main" id="{A14ED49C-1F08-B3B2-EDD5-BEF8926E2374}"/>
                    </a:ext>
                  </a:extLst>
                </p:cNvPr>
                <p:cNvSpPr txBox="1"/>
                <p:nvPr/>
              </p:nvSpPr>
              <p:spPr>
                <a:xfrm>
                  <a:off x="4088041" y="5979319"/>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i="1" smtClean="0">
                            <a:solidFill>
                              <a:srgbClr val="FF3300"/>
                            </a:solidFill>
                            <a:latin typeface="Cambria Math" panose="02040503050406030204" pitchFamily="18" charset="0"/>
                          </a:rPr>
                          <m:t>𝑈</m:t>
                        </m:r>
                      </m:oMath>
                    </m:oMathPara>
                  </a14:m>
                  <a:endParaRPr lang="en-US" altLang="ja-JP" sz="1600" dirty="0">
                    <a:solidFill>
                      <a:srgbClr val="FF3300"/>
                    </a:solidFill>
                  </a:endParaRPr>
                </a:p>
              </p:txBody>
            </p:sp>
          </mc:Choice>
          <mc:Fallback xmlns="">
            <p:sp>
              <p:nvSpPr>
                <p:cNvPr id="24" name="テキスト ボックス 23">
                  <a:extLst>
                    <a:ext uri="{FF2B5EF4-FFF2-40B4-BE49-F238E27FC236}">
                      <a16:creationId xmlns:a16="http://schemas.microsoft.com/office/drawing/2014/main" id="{012E9BE2-B6EE-479E-6600-611FAF071063}"/>
                    </a:ext>
                  </a:extLst>
                </p:cNvPr>
                <p:cNvSpPr txBox="1">
                  <a:spLocks noRot="1" noChangeAspect="1" noMove="1" noResize="1" noEditPoints="1" noAdjustHandles="1" noChangeArrowheads="1" noChangeShapeType="1" noTextEdit="1"/>
                </p:cNvSpPr>
                <p:nvPr/>
              </p:nvSpPr>
              <p:spPr>
                <a:xfrm>
                  <a:off x="4088041" y="5979319"/>
                  <a:ext cx="256394" cy="246221"/>
                </a:xfrm>
                <a:prstGeom prst="rect">
                  <a:avLst/>
                </a:prstGeom>
                <a:blipFill>
                  <a:blip r:embed="rId37"/>
                  <a:stretch>
                    <a:fillRect l="-7143" r="-2381" b="-7317"/>
                  </a:stretch>
                </a:blipFill>
              </p:spPr>
              <p:txBody>
                <a:bodyPr/>
                <a:lstStyle/>
                <a:p>
                  <a:r>
                    <a:rPr lang="ja-JP" altLang="en-US">
                      <a:noFill/>
                    </a:rPr>
                    <a:t> </a:t>
                  </a:r>
                </a:p>
              </p:txBody>
            </p:sp>
          </mc:Fallback>
        </mc:AlternateContent>
      </p:grpSp>
      <p:grpSp>
        <p:nvGrpSpPr>
          <p:cNvPr id="232" name="グループ化 231">
            <a:extLst>
              <a:ext uri="{FF2B5EF4-FFF2-40B4-BE49-F238E27FC236}">
                <a16:creationId xmlns:a16="http://schemas.microsoft.com/office/drawing/2014/main" id="{3900C8FB-1294-0D4E-2B55-6A065DD35C3C}"/>
              </a:ext>
            </a:extLst>
          </p:cNvPr>
          <p:cNvGrpSpPr/>
          <p:nvPr/>
        </p:nvGrpSpPr>
        <p:grpSpPr>
          <a:xfrm>
            <a:off x="8630923" y="5186562"/>
            <a:ext cx="363673" cy="224555"/>
            <a:chOff x="4316202" y="6364234"/>
            <a:chExt cx="398762" cy="246221"/>
          </a:xfrm>
        </p:grpSpPr>
        <mc:AlternateContent xmlns:mc="http://schemas.openxmlformats.org/markup-compatibility/2006" xmlns:a14="http://schemas.microsoft.com/office/drawing/2010/main">
          <mc:Choice Requires="a14">
            <p:sp>
              <p:nvSpPr>
                <p:cNvPr id="233" name="テキスト ボックス 232">
                  <a:extLst>
                    <a:ext uri="{FF2B5EF4-FFF2-40B4-BE49-F238E27FC236}">
                      <a16:creationId xmlns:a16="http://schemas.microsoft.com/office/drawing/2014/main" id="{BB617EE0-47E4-7BCF-77F8-A01467C85295}"/>
                    </a:ext>
                  </a:extLst>
                </p:cNvPr>
                <p:cNvSpPr txBox="1"/>
                <p:nvPr/>
              </p:nvSpPr>
              <p:spPr>
                <a:xfrm>
                  <a:off x="4454253" y="6364234"/>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26" name="テキスト ボックス 25">
                  <a:extLst>
                    <a:ext uri="{FF2B5EF4-FFF2-40B4-BE49-F238E27FC236}">
                      <a16:creationId xmlns:a16="http://schemas.microsoft.com/office/drawing/2014/main" id="{1945FC25-7B57-FDAD-F99E-51AD72DC3B3F}"/>
                    </a:ext>
                  </a:extLst>
                </p:cNvPr>
                <p:cNvSpPr txBox="1">
                  <a:spLocks noRot="1" noChangeAspect="1" noMove="1" noResize="1" noEditPoints="1" noAdjustHandles="1" noChangeArrowheads="1" noChangeShapeType="1" noTextEdit="1"/>
                </p:cNvSpPr>
                <p:nvPr/>
              </p:nvSpPr>
              <p:spPr>
                <a:xfrm>
                  <a:off x="4454253" y="6364234"/>
                  <a:ext cx="260711" cy="246221"/>
                </a:xfrm>
                <a:prstGeom prst="rect">
                  <a:avLst/>
                </a:prstGeom>
                <a:blipFill>
                  <a:blip r:embed="rId38"/>
                  <a:stretch>
                    <a:fillRect l="-2381"/>
                  </a:stretch>
                </a:blipFill>
              </p:spPr>
              <p:txBody>
                <a:bodyPr/>
                <a:lstStyle/>
                <a:p>
                  <a:r>
                    <a:rPr lang="ja-JP" altLang="en-US">
                      <a:noFill/>
                    </a:rPr>
                    <a:t> </a:t>
                  </a:r>
                </a:p>
              </p:txBody>
            </p:sp>
          </mc:Fallback>
        </mc:AlternateContent>
        <p:sp>
          <p:nvSpPr>
            <p:cNvPr id="234" name="矢印: 下 233">
              <a:extLst>
                <a:ext uri="{FF2B5EF4-FFF2-40B4-BE49-F238E27FC236}">
                  <a16:creationId xmlns:a16="http://schemas.microsoft.com/office/drawing/2014/main" id="{7BBA064F-BA15-FFF7-BBFD-D816045C46ED}"/>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235" name="グループ化 234">
            <a:extLst>
              <a:ext uri="{FF2B5EF4-FFF2-40B4-BE49-F238E27FC236}">
                <a16:creationId xmlns:a16="http://schemas.microsoft.com/office/drawing/2014/main" id="{4B7A0CEC-F780-2732-3EDC-E55F7AA78498}"/>
              </a:ext>
            </a:extLst>
          </p:cNvPr>
          <p:cNvGrpSpPr/>
          <p:nvPr/>
        </p:nvGrpSpPr>
        <p:grpSpPr>
          <a:xfrm>
            <a:off x="8034426" y="5099693"/>
            <a:ext cx="363673" cy="224555"/>
            <a:chOff x="4316202" y="6364234"/>
            <a:chExt cx="398762" cy="246221"/>
          </a:xfrm>
        </p:grpSpPr>
        <mc:AlternateContent xmlns:mc="http://schemas.openxmlformats.org/markup-compatibility/2006" xmlns:a14="http://schemas.microsoft.com/office/drawing/2010/main">
          <mc:Choice Requires="a14">
            <p:sp>
              <p:nvSpPr>
                <p:cNvPr id="236" name="テキスト ボックス 235">
                  <a:extLst>
                    <a:ext uri="{FF2B5EF4-FFF2-40B4-BE49-F238E27FC236}">
                      <a16:creationId xmlns:a16="http://schemas.microsoft.com/office/drawing/2014/main" id="{47709810-E321-15C1-0265-7F3EC76398D8}"/>
                    </a:ext>
                  </a:extLst>
                </p:cNvPr>
                <p:cNvSpPr txBox="1"/>
                <p:nvPr/>
              </p:nvSpPr>
              <p:spPr>
                <a:xfrm>
                  <a:off x="4454253" y="6364234"/>
                  <a:ext cx="260711"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b="0" i="1" smtClean="0">
                            <a:solidFill>
                              <a:srgbClr val="FF3300"/>
                            </a:solidFill>
                            <a:latin typeface="Cambria Math" panose="02040503050406030204" pitchFamily="18" charset="0"/>
                          </a:rPr>
                          <m:t>𝑤</m:t>
                        </m:r>
                      </m:oMath>
                    </m:oMathPara>
                  </a14:m>
                  <a:endParaRPr lang="en-US" altLang="ja-JP" sz="1600" dirty="0">
                    <a:solidFill>
                      <a:srgbClr val="FF3300"/>
                    </a:solidFill>
                  </a:endParaRPr>
                </a:p>
              </p:txBody>
            </p:sp>
          </mc:Choice>
          <mc:Fallback xmlns="">
            <p:sp>
              <p:nvSpPr>
                <p:cNvPr id="26" name="テキスト ボックス 25">
                  <a:extLst>
                    <a:ext uri="{FF2B5EF4-FFF2-40B4-BE49-F238E27FC236}">
                      <a16:creationId xmlns:a16="http://schemas.microsoft.com/office/drawing/2014/main" id="{1945FC25-7B57-FDAD-F99E-51AD72DC3B3F}"/>
                    </a:ext>
                  </a:extLst>
                </p:cNvPr>
                <p:cNvSpPr txBox="1">
                  <a:spLocks noRot="1" noChangeAspect="1" noMove="1" noResize="1" noEditPoints="1" noAdjustHandles="1" noChangeArrowheads="1" noChangeShapeType="1" noTextEdit="1"/>
                </p:cNvSpPr>
                <p:nvPr/>
              </p:nvSpPr>
              <p:spPr>
                <a:xfrm>
                  <a:off x="4454253" y="6364234"/>
                  <a:ext cx="260711" cy="246221"/>
                </a:xfrm>
                <a:prstGeom prst="rect">
                  <a:avLst/>
                </a:prstGeom>
                <a:blipFill>
                  <a:blip r:embed="rId38"/>
                  <a:stretch>
                    <a:fillRect l="-2381"/>
                  </a:stretch>
                </a:blipFill>
              </p:spPr>
              <p:txBody>
                <a:bodyPr/>
                <a:lstStyle/>
                <a:p>
                  <a:r>
                    <a:rPr lang="ja-JP" altLang="en-US">
                      <a:noFill/>
                    </a:rPr>
                    <a:t> </a:t>
                  </a:r>
                </a:p>
              </p:txBody>
            </p:sp>
          </mc:Fallback>
        </mc:AlternateContent>
        <p:sp>
          <p:nvSpPr>
            <p:cNvPr id="237" name="矢印: 下 236">
              <a:extLst>
                <a:ext uri="{FF2B5EF4-FFF2-40B4-BE49-F238E27FC236}">
                  <a16:creationId xmlns:a16="http://schemas.microsoft.com/office/drawing/2014/main" id="{D8355152-4BF7-EE69-6CBF-375750BDC3D4}"/>
                </a:ext>
              </a:extLst>
            </p:cNvPr>
            <p:cNvSpPr/>
            <p:nvPr/>
          </p:nvSpPr>
          <p:spPr>
            <a:xfrm rot="10800000" flipV="1">
              <a:off x="4316202" y="6453917"/>
              <a:ext cx="165303" cy="152037"/>
            </a:xfrm>
            <a:prstGeom prst="downArrow">
              <a:avLst/>
            </a:prstGeom>
            <a:solidFill>
              <a:srgbClr val="FF33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grpSp>
        <p:nvGrpSpPr>
          <p:cNvPr id="238" name="グループ化 237">
            <a:extLst>
              <a:ext uri="{FF2B5EF4-FFF2-40B4-BE49-F238E27FC236}">
                <a16:creationId xmlns:a16="http://schemas.microsoft.com/office/drawing/2014/main" id="{81DDA854-C3C4-C2E4-9EAB-8C3E2D28C2AD}"/>
              </a:ext>
            </a:extLst>
          </p:cNvPr>
          <p:cNvGrpSpPr/>
          <p:nvPr/>
        </p:nvGrpSpPr>
        <p:grpSpPr>
          <a:xfrm>
            <a:off x="8303698" y="5601118"/>
            <a:ext cx="318226" cy="224555"/>
            <a:chOff x="3995505" y="5979319"/>
            <a:chExt cx="348930" cy="246221"/>
          </a:xfrm>
        </p:grpSpPr>
        <p:sp>
          <p:nvSpPr>
            <p:cNvPr id="239" name="矢印: 下 238">
              <a:extLst>
                <a:ext uri="{FF2B5EF4-FFF2-40B4-BE49-F238E27FC236}">
                  <a16:creationId xmlns:a16="http://schemas.microsoft.com/office/drawing/2014/main" id="{5D8B95DE-EFE2-E861-99DA-376D4A46189F}"/>
                </a:ext>
              </a:extLst>
            </p:cNvPr>
            <p:cNvSpPr/>
            <p:nvPr/>
          </p:nvSpPr>
          <p:spPr>
            <a:xfrm rot="16200000">
              <a:off x="3999218" y="6020784"/>
              <a:ext cx="144612" cy="152037"/>
            </a:xfrm>
            <a:prstGeom prst="downArrow">
              <a:avLst/>
            </a:prstGeom>
            <a:solidFill>
              <a:srgbClr val="FF3300"/>
            </a:solidFill>
            <a:ln>
              <a:solidFill>
                <a:srgbClr val="FF3300"/>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solidFill>
                  <a:srgbClr val="FF0000"/>
                </a:solidFill>
              </a:endParaRPr>
            </a:p>
          </p:txBody>
        </p:sp>
        <mc:AlternateContent xmlns:mc="http://schemas.openxmlformats.org/markup-compatibility/2006" xmlns:a14="http://schemas.microsoft.com/office/drawing/2010/main">
          <mc:Choice Requires="a14">
            <p:sp>
              <p:nvSpPr>
                <p:cNvPr id="240" name="テキスト ボックス 239">
                  <a:extLst>
                    <a:ext uri="{FF2B5EF4-FFF2-40B4-BE49-F238E27FC236}">
                      <a16:creationId xmlns:a16="http://schemas.microsoft.com/office/drawing/2014/main" id="{CEE1C0CB-93A3-FE1F-A395-D4DF72E80B5A}"/>
                    </a:ext>
                  </a:extLst>
                </p:cNvPr>
                <p:cNvSpPr txBox="1"/>
                <p:nvPr/>
              </p:nvSpPr>
              <p:spPr>
                <a:xfrm>
                  <a:off x="4088041" y="5979319"/>
                  <a:ext cx="256394" cy="246221"/>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altLang="ja-JP" sz="1600" i="1" smtClean="0">
                            <a:solidFill>
                              <a:srgbClr val="FF0000"/>
                            </a:solidFill>
                            <a:latin typeface="Cambria Math" panose="02040503050406030204" pitchFamily="18" charset="0"/>
                          </a:rPr>
                          <m:t>𝑈</m:t>
                        </m:r>
                      </m:oMath>
                    </m:oMathPara>
                  </a14:m>
                  <a:endParaRPr lang="en-US" altLang="ja-JP" sz="1600" dirty="0">
                    <a:solidFill>
                      <a:srgbClr val="FF0000"/>
                    </a:solidFill>
                  </a:endParaRPr>
                </a:p>
              </p:txBody>
            </p:sp>
          </mc:Choice>
          <mc:Fallback xmlns="">
            <p:sp>
              <p:nvSpPr>
                <p:cNvPr id="408" name="テキスト ボックス 407">
                  <a:extLst>
                    <a:ext uri="{FF2B5EF4-FFF2-40B4-BE49-F238E27FC236}">
                      <a16:creationId xmlns:a16="http://schemas.microsoft.com/office/drawing/2014/main" id="{3B659CE4-DEF4-4E18-E933-23CF9A24D732}"/>
                    </a:ext>
                  </a:extLst>
                </p:cNvPr>
                <p:cNvSpPr txBox="1">
                  <a:spLocks noRot="1" noChangeAspect="1" noMove="1" noResize="1" noEditPoints="1" noAdjustHandles="1" noChangeArrowheads="1" noChangeShapeType="1" noTextEdit="1"/>
                </p:cNvSpPr>
                <p:nvPr/>
              </p:nvSpPr>
              <p:spPr>
                <a:xfrm>
                  <a:off x="4088041" y="5979319"/>
                  <a:ext cx="256394" cy="246221"/>
                </a:xfrm>
                <a:prstGeom prst="rect">
                  <a:avLst/>
                </a:prstGeom>
                <a:blipFill>
                  <a:blip r:embed="rId39"/>
                  <a:stretch>
                    <a:fillRect l="-7143" r="-2381" b="-7317"/>
                  </a:stretch>
                </a:blipFill>
              </p:spPr>
              <p:txBody>
                <a:bodyPr/>
                <a:lstStyle/>
                <a:p>
                  <a:r>
                    <a:rPr lang="ja-JP" altLang="en-US">
                      <a:noFill/>
                    </a:rPr>
                    <a:t> </a:t>
                  </a:r>
                </a:p>
              </p:txBody>
            </p:sp>
          </mc:Fallback>
        </mc:AlternateContent>
      </p:grpSp>
      <p:sp>
        <p:nvSpPr>
          <p:cNvPr id="241" name="矢印: 右 240">
            <a:extLst>
              <a:ext uri="{FF2B5EF4-FFF2-40B4-BE49-F238E27FC236}">
                <a16:creationId xmlns:a16="http://schemas.microsoft.com/office/drawing/2014/main" id="{6B2E8C78-FDDA-3511-E907-B768656CD0F0}"/>
              </a:ext>
            </a:extLst>
          </p:cNvPr>
          <p:cNvSpPr/>
          <p:nvPr/>
        </p:nvSpPr>
        <p:spPr>
          <a:xfrm>
            <a:off x="7283026" y="4401031"/>
            <a:ext cx="165050" cy="573332"/>
          </a:xfrm>
          <a:prstGeom prst="rightArrow">
            <a:avLst/>
          </a:prstGeom>
          <a:solidFill>
            <a:schemeClr val="bg1">
              <a:lumMod val="65000"/>
            </a:schemeClr>
          </a:solidFill>
          <a:ln>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2" name="テキスト ボックス 241">
            <a:extLst>
              <a:ext uri="{FF2B5EF4-FFF2-40B4-BE49-F238E27FC236}">
                <a16:creationId xmlns:a16="http://schemas.microsoft.com/office/drawing/2014/main" id="{24DC8E67-86A3-26B4-CB95-D85D1FE20387}"/>
              </a:ext>
            </a:extLst>
          </p:cNvPr>
          <p:cNvSpPr txBox="1"/>
          <p:nvPr/>
        </p:nvSpPr>
        <p:spPr>
          <a:xfrm>
            <a:off x="7219055" y="2964325"/>
            <a:ext cx="2391476" cy="338554"/>
          </a:xfrm>
          <a:prstGeom prst="rect">
            <a:avLst/>
          </a:prstGeom>
          <a:noFill/>
          <a:ln>
            <a:noFill/>
          </a:ln>
        </p:spPr>
        <p:txBody>
          <a:bodyPr wrap="square" rtlCol="0">
            <a:spAutoFit/>
          </a:bodyPr>
          <a:lstStyle/>
          <a:p>
            <a:pPr algn="ctr"/>
            <a:r>
              <a:rPr lang="ja-JP" altLang="en-US" sz="1600" u="sng" dirty="0"/>
              <a:t>④浸透水が下層に到達</a:t>
            </a:r>
            <a:endParaRPr kumimoji="1" lang="ja-JP" altLang="en-US" sz="1600" u="sng" dirty="0"/>
          </a:p>
        </p:txBody>
      </p:sp>
      <mc:AlternateContent xmlns:mc="http://schemas.openxmlformats.org/markup-compatibility/2006" xmlns:a14="http://schemas.microsoft.com/office/drawing/2010/main">
        <mc:Choice Requires="a14">
          <p:sp>
            <p:nvSpPr>
              <p:cNvPr id="243" name="テキスト ボックス 242">
                <a:extLst>
                  <a:ext uri="{FF2B5EF4-FFF2-40B4-BE49-F238E27FC236}">
                    <a16:creationId xmlns:a16="http://schemas.microsoft.com/office/drawing/2014/main" id="{9AFE0DF0-670F-8256-72DD-87C76B8CDB33}"/>
                  </a:ext>
                </a:extLst>
              </p:cNvPr>
              <p:cNvSpPr txBox="1"/>
              <p:nvPr/>
            </p:nvSpPr>
            <p:spPr>
              <a:xfrm>
                <a:off x="1565365" y="3692060"/>
                <a:ext cx="449168" cy="3087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a:solidFill>
                                <a:srgbClr val="00B050"/>
                              </a:solidFill>
                              <a:latin typeface="Cambria Math" panose="02040503050406030204" pitchFamily="18" charset="0"/>
                            </a:rPr>
                          </m:ctrlPr>
                        </m:sSubPr>
                        <m:e>
                          <m:r>
                            <a:rPr lang="en-US" altLang="ja-JP" sz="1600" i="1">
                              <a:solidFill>
                                <a:srgbClr val="00B050"/>
                              </a:solidFill>
                              <a:latin typeface="Cambria Math" panose="02040503050406030204" pitchFamily="18" charset="0"/>
                            </a:rPr>
                            <m:t>𝑅</m:t>
                          </m:r>
                        </m:e>
                        <m:sub>
                          <m:r>
                            <a:rPr lang="en-US" altLang="ja-JP" sz="1600" i="1">
                              <a:solidFill>
                                <a:srgbClr val="00B050"/>
                              </a:solidFill>
                              <a:latin typeface="Cambria Math" panose="02040503050406030204" pitchFamily="18" charset="0"/>
                            </a:rPr>
                            <m:t>𝑠</m:t>
                          </m:r>
                        </m:sub>
                      </m:sSub>
                      <m:r>
                        <a:rPr lang="en-US" altLang="ja-JP" sz="1600" i="1">
                          <a:solidFill>
                            <a:srgbClr val="00B050"/>
                          </a:solidFill>
                          <a:latin typeface="Cambria Math" panose="02040503050406030204" pitchFamily="18" charset="0"/>
                        </a:rPr>
                        <m:t> </m:t>
                      </m:r>
                    </m:oMath>
                  </m:oMathPara>
                </a14:m>
                <a:endParaRPr kumimoji="1" lang="ja-JP" altLang="en-US" sz="1600" dirty="0">
                  <a:solidFill>
                    <a:srgbClr val="00B050"/>
                  </a:solidFill>
                </a:endParaRPr>
              </a:p>
            </p:txBody>
          </p:sp>
        </mc:Choice>
        <mc:Fallback xmlns="">
          <p:sp>
            <p:nvSpPr>
              <p:cNvPr id="243" name="テキスト ボックス 242">
                <a:extLst>
                  <a:ext uri="{FF2B5EF4-FFF2-40B4-BE49-F238E27FC236}">
                    <a16:creationId xmlns:a16="http://schemas.microsoft.com/office/drawing/2014/main" id="{9AFE0DF0-670F-8256-72DD-87C76B8CDB33}"/>
                  </a:ext>
                </a:extLst>
              </p:cNvPr>
              <p:cNvSpPr txBox="1">
                <a:spLocks noRot="1" noChangeAspect="1" noMove="1" noResize="1" noEditPoints="1" noAdjustHandles="1" noChangeArrowheads="1" noChangeShapeType="1" noTextEdit="1"/>
              </p:cNvSpPr>
              <p:nvPr/>
            </p:nvSpPr>
            <p:spPr>
              <a:xfrm>
                <a:off x="1565365" y="3692060"/>
                <a:ext cx="449168" cy="308763"/>
              </a:xfrm>
              <a:prstGeom prst="rect">
                <a:avLst/>
              </a:prstGeom>
              <a:blipFill>
                <a:blip r:embed="rId40"/>
                <a:stretch>
                  <a:fillRect b="-6000"/>
                </a:stretch>
              </a:blipFill>
            </p:spPr>
            <p:txBody>
              <a:bodyPr/>
              <a:lstStyle/>
              <a:p>
                <a:r>
                  <a:rPr lang="ja-JP" altLang="en-US">
                    <a:noFill/>
                  </a:rPr>
                  <a:t> </a:t>
                </a:r>
              </a:p>
            </p:txBody>
          </p:sp>
        </mc:Fallback>
      </mc:AlternateContent>
      <p:cxnSp>
        <p:nvCxnSpPr>
          <p:cNvPr id="244" name="直線矢印コネクタ 243">
            <a:extLst>
              <a:ext uri="{FF2B5EF4-FFF2-40B4-BE49-F238E27FC236}">
                <a16:creationId xmlns:a16="http://schemas.microsoft.com/office/drawing/2014/main" id="{4D61BB91-AF89-2150-A8E3-D13047AC1165}"/>
              </a:ext>
            </a:extLst>
          </p:cNvPr>
          <p:cNvCxnSpPr>
            <a:cxnSpLocks/>
          </p:cNvCxnSpPr>
          <p:nvPr/>
        </p:nvCxnSpPr>
        <p:spPr>
          <a:xfrm>
            <a:off x="1288125" y="3602297"/>
            <a:ext cx="0" cy="169104"/>
          </a:xfrm>
          <a:prstGeom prst="straightConnector1">
            <a:avLst/>
          </a:prstGeom>
          <a:ln w="1905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5" name="直線矢印コネクタ 244">
            <a:extLst>
              <a:ext uri="{FF2B5EF4-FFF2-40B4-BE49-F238E27FC236}">
                <a16:creationId xmlns:a16="http://schemas.microsoft.com/office/drawing/2014/main" id="{B7A813AA-1627-96C7-4769-7C653B827F14}"/>
              </a:ext>
            </a:extLst>
          </p:cNvPr>
          <p:cNvCxnSpPr>
            <a:cxnSpLocks/>
          </p:cNvCxnSpPr>
          <p:nvPr/>
        </p:nvCxnSpPr>
        <p:spPr>
          <a:xfrm>
            <a:off x="1855666" y="3718122"/>
            <a:ext cx="0" cy="169104"/>
          </a:xfrm>
          <a:prstGeom prst="straightConnector1">
            <a:avLst/>
          </a:prstGeom>
          <a:ln w="1905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6" name="テキスト ボックス 245">
                <a:extLst>
                  <a:ext uri="{FF2B5EF4-FFF2-40B4-BE49-F238E27FC236}">
                    <a16:creationId xmlns:a16="http://schemas.microsoft.com/office/drawing/2014/main" id="{5A0CD4BF-0410-0B65-BAFB-23C638BC3A1F}"/>
                  </a:ext>
                </a:extLst>
              </p:cNvPr>
              <p:cNvSpPr txBox="1"/>
              <p:nvPr/>
            </p:nvSpPr>
            <p:spPr>
              <a:xfrm>
                <a:off x="3593782" y="3462050"/>
                <a:ext cx="449168" cy="30876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a:solidFill>
                                <a:srgbClr val="00B050"/>
                              </a:solidFill>
                              <a:latin typeface="Cambria Math" panose="02040503050406030204" pitchFamily="18" charset="0"/>
                            </a:rPr>
                          </m:ctrlPr>
                        </m:sSubPr>
                        <m:e>
                          <m:r>
                            <a:rPr lang="en-US" altLang="ja-JP" sz="1600" i="1">
                              <a:solidFill>
                                <a:srgbClr val="00B050"/>
                              </a:solidFill>
                              <a:latin typeface="Cambria Math" panose="02040503050406030204" pitchFamily="18" charset="0"/>
                            </a:rPr>
                            <m:t>𝑅</m:t>
                          </m:r>
                        </m:e>
                        <m:sub>
                          <m:r>
                            <a:rPr lang="en-US" altLang="ja-JP" sz="1600" i="1">
                              <a:solidFill>
                                <a:srgbClr val="00B050"/>
                              </a:solidFill>
                              <a:latin typeface="Cambria Math" panose="02040503050406030204" pitchFamily="18" charset="0"/>
                            </a:rPr>
                            <m:t>𝑠</m:t>
                          </m:r>
                        </m:sub>
                      </m:sSub>
                      <m:r>
                        <a:rPr lang="en-US" altLang="ja-JP" sz="1600" i="1">
                          <a:solidFill>
                            <a:srgbClr val="00B050"/>
                          </a:solidFill>
                          <a:latin typeface="Cambria Math" panose="02040503050406030204" pitchFamily="18" charset="0"/>
                        </a:rPr>
                        <m:t> </m:t>
                      </m:r>
                    </m:oMath>
                  </m:oMathPara>
                </a14:m>
                <a:endParaRPr kumimoji="1" lang="ja-JP" altLang="en-US" sz="1600" dirty="0">
                  <a:solidFill>
                    <a:srgbClr val="00B050"/>
                  </a:solidFill>
                </a:endParaRPr>
              </a:p>
            </p:txBody>
          </p:sp>
        </mc:Choice>
        <mc:Fallback xmlns="">
          <p:sp>
            <p:nvSpPr>
              <p:cNvPr id="246" name="テキスト ボックス 245">
                <a:extLst>
                  <a:ext uri="{FF2B5EF4-FFF2-40B4-BE49-F238E27FC236}">
                    <a16:creationId xmlns:a16="http://schemas.microsoft.com/office/drawing/2014/main" id="{5A0CD4BF-0410-0B65-BAFB-23C638BC3A1F}"/>
                  </a:ext>
                </a:extLst>
              </p:cNvPr>
              <p:cNvSpPr txBox="1">
                <a:spLocks noRot="1" noChangeAspect="1" noMove="1" noResize="1" noEditPoints="1" noAdjustHandles="1" noChangeArrowheads="1" noChangeShapeType="1" noTextEdit="1"/>
              </p:cNvSpPr>
              <p:nvPr/>
            </p:nvSpPr>
            <p:spPr>
              <a:xfrm>
                <a:off x="3593782" y="3462050"/>
                <a:ext cx="449168" cy="308763"/>
              </a:xfrm>
              <a:prstGeom prst="rect">
                <a:avLst/>
              </a:prstGeom>
              <a:blipFill>
                <a:blip r:embed="rId41"/>
                <a:stretch>
                  <a:fillRect b="-3922"/>
                </a:stretch>
              </a:blipFill>
            </p:spPr>
            <p:txBody>
              <a:bodyPr/>
              <a:lstStyle/>
              <a:p>
                <a:r>
                  <a:rPr lang="ja-JP" altLang="en-US">
                    <a:noFill/>
                  </a:rPr>
                  <a:t> </a:t>
                </a:r>
              </a:p>
            </p:txBody>
          </p:sp>
        </mc:Fallback>
      </mc:AlternateContent>
      <p:cxnSp>
        <p:nvCxnSpPr>
          <p:cNvPr id="247" name="直線矢印コネクタ 246">
            <a:extLst>
              <a:ext uri="{FF2B5EF4-FFF2-40B4-BE49-F238E27FC236}">
                <a16:creationId xmlns:a16="http://schemas.microsoft.com/office/drawing/2014/main" id="{8ADCBDD0-99A7-C67B-2739-4A83F5C830BC}"/>
              </a:ext>
            </a:extLst>
          </p:cNvPr>
          <p:cNvCxnSpPr>
            <a:cxnSpLocks/>
          </p:cNvCxnSpPr>
          <p:nvPr/>
        </p:nvCxnSpPr>
        <p:spPr>
          <a:xfrm>
            <a:off x="3621991" y="3538594"/>
            <a:ext cx="0" cy="169104"/>
          </a:xfrm>
          <a:prstGeom prst="straightConnector1">
            <a:avLst/>
          </a:prstGeom>
          <a:ln w="1905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48" name="直線矢印コネクタ 247">
            <a:extLst>
              <a:ext uri="{FF2B5EF4-FFF2-40B4-BE49-F238E27FC236}">
                <a16:creationId xmlns:a16="http://schemas.microsoft.com/office/drawing/2014/main" id="{81072F4A-DE7E-D7C0-7DE3-2CF0103985F1}"/>
              </a:ext>
            </a:extLst>
          </p:cNvPr>
          <p:cNvCxnSpPr>
            <a:cxnSpLocks/>
          </p:cNvCxnSpPr>
          <p:nvPr/>
        </p:nvCxnSpPr>
        <p:spPr>
          <a:xfrm>
            <a:off x="4189531" y="3654418"/>
            <a:ext cx="0" cy="169104"/>
          </a:xfrm>
          <a:prstGeom prst="straightConnector1">
            <a:avLst/>
          </a:prstGeom>
          <a:ln w="19050">
            <a:solidFill>
              <a:srgbClr val="00B050"/>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9" name="テキスト ボックス 248">
                <a:extLst>
                  <a:ext uri="{FF2B5EF4-FFF2-40B4-BE49-F238E27FC236}">
                    <a16:creationId xmlns:a16="http://schemas.microsoft.com/office/drawing/2014/main" id="{86CA7EFE-571D-5BF0-99AC-9B7A88B9F7AD}"/>
                  </a:ext>
                </a:extLst>
              </p:cNvPr>
              <p:cNvSpPr txBox="1"/>
              <p:nvPr/>
            </p:nvSpPr>
            <p:spPr>
              <a:xfrm rot="685207" flipH="1">
                <a:off x="7417659" y="3419575"/>
                <a:ext cx="318910"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rgbClr val="FF0000"/>
                              </a:solidFill>
                              <a:latin typeface="Cambria Math" panose="02040503050406030204" pitchFamily="18" charset="0"/>
                              <a:ea typeface="Cambria Math" panose="02040503050406030204" pitchFamily="18" charset="0"/>
                            </a:rPr>
                          </m:ctrlPr>
                        </m:sSubPr>
                        <m:e>
                          <m:r>
                            <a:rPr lang="en-US" altLang="ja-JP" sz="1600" b="0" i="1" smtClean="0">
                              <a:solidFill>
                                <a:srgbClr val="FF0000"/>
                              </a:solidFill>
                              <a:latin typeface="Cambria Math" panose="02040503050406030204" pitchFamily="18" charset="0"/>
                              <a:ea typeface="Cambria Math" panose="02040503050406030204" pitchFamily="18" charset="0"/>
                            </a:rPr>
                            <m:t>h</m:t>
                          </m:r>
                        </m:e>
                        <m:sub>
                          <m:r>
                            <a:rPr lang="en-US" altLang="ja-JP" sz="1600" b="0" i="1" smtClean="0">
                              <a:solidFill>
                                <a:srgbClr val="FF0000"/>
                              </a:solidFill>
                              <a:latin typeface="Cambria Math" panose="02040503050406030204" pitchFamily="18" charset="0"/>
                              <a:ea typeface="Cambria Math" panose="02040503050406030204" pitchFamily="18" charset="0"/>
                            </a:rPr>
                            <m:t>𝑚𝑎</m:t>
                          </m:r>
                        </m:sub>
                      </m:sSub>
                    </m:oMath>
                  </m:oMathPara>
                </a14:m>
                <a:endParaRPr lang="en-US" altLang="ja-JP" sz="1600" dirty="0"/>
              </a:p>
            </p:txBody>
          </p:sp>
        </mc:Choice>
        <mc:Fallback xmlns="">
          <p:sp>
            <p:nvSpPr>
              <p:cNvPr id="249" name="テキスト ボックス 248">
                <a:extLst>
                  <a:ext uri="{FF2B5EF4-FFF2-40B4-BE49-F238E27FC236}">
                    <a16:creationId xmlns:a16="http://schemas.microsoft.com/office/drawing/2014/main" id="{86CA7EFE-571D-5BF0-99AC-9B7A88B9F7AD}"/>
                  </a:ext>
                </a:extLst>
              </p:cNvPr>
              <p:cNvSpPr txBox="1">
                <a:spLocks noRot="1" noChangeAspect="1" noMove="1" noResize="1" noEditPoints="1" noAdjustHandles="1" noChangeArrowheads="1" noChangeShapeType="1" noTextEdit="1"/>
              </p:cNvSpPr>
              <p:nvPr/>
            </p:nvSpPr>
            <p:spPr>
              <a:xfrm rot="685207" flipH="1">
                <a:off x="7417659" y="3419575"/>
                <a:ext cx="318910" cy="224555"/>
              </a:xfrm>
              <a:prstGeom prst="rect">
                <a:avLst/>
              </a:prstGeom>
              <a:blipFill>
                <a:blip r:embed="rId24"/>
                <a:stretch>
                  <a:fillRect l="-20000" r="-6667" b="-2127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B772FE8C-51A1-15D8-E54B-21A1F4C772A0}"/>
                  </a:ext>
                </a:extLst>
              </p:cNvPr>
              <p:cNvSpPr txBox="1"/>
              <p:nvPr/>
            </p:nvSpPr>
            <p:spPr>
              <a:xfrm>
                <a:off x="1390261" y="634883"/>
                <a:ext cx="8515739" cy="923330"/>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タンク貯留高</a:t>
                </a: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𝑡</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が浸透流移動開始貯留高</a:t>
                </a:r>
                <a14:m>
                  <m:oMath xmlns:m="http://schemas.openxmlformats.org/officeDocument/2006/math">
                    <m:sSub>
                      <m:sSubPr>
                        <m:ctrlPr>
                          <a:rPr lang="en-US" altLang="ja-JP"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𝑚𝑐</m:t>
                        </m:r>
                      </m:sub>
                    </m:sSub>
                    <m:r>
                      <a:rPr lang="en-US" altLang="ja-JP" sz="1800" i="1">
                        <a:latin typeface="Cambria Math" panose="02040503050406030204" pitchFamily="18" charset="0"/>
                      </a:rPr>
                      <m:t> </m:t>
                    </m:r>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以下のとき，水は移動しない</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𝑡</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が間隙空気移動開始貯留高 </a:t>
                </a:r>
                <a14:m>
                  <m:oMath xmlns:m="http://schemas.openxmlformats.org/officeDocument/2006/math">
                    <m:sSub>
                      <m:sSubPr>
                        <m:ctrlPr>
                          <a:rPr lang="en-US" altLang="ja-JP"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𝑚𝑎</m:t>
                        </m:r>
                      </m:sub>
                    </m:sSub>
                    <m:r>
                      <a:rPr lang="en-US" altLang="ja-JP" sz="1800" i="1">
                        <a:latin typeface="Cambria Math" panose="02040503050406030204" pitchFamily="18" charset="0"/>
                      </a:rPr>
                      <m:t> </m:t>
                    </m:r>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以下の範囲では，水平方向の移動のみが生じ，鉛直方向の水の移動は生じない</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mc:Choice>
        <mc:Fallback xmlns="">
          <p:sp>
            <p:nvSpPr>
              <p:cNvPr id="2" name="テキスト ボックス 1">
                <a:extLst>
                  <a:ext uri="{FF2B5EF4-FFF2-40B4-BE49-F238E27FC236}">
                    <a16:creationId xmlns:a16="http://schemas.microsoft.com/office/drawing/2014/main" id="{B772FE8C-51A1-15D8-E54B-21A1F4C772A0}"/>
                  </a:ext>
                </a:extLst>
              </p:cNvPr>
              <p:cNvSpPr txBox="1">
                <a:spLocks noRot="1" noChangeAspect="1" noMove="1" noResize="1" noEditPoints="1" noAdjustHandles="1" noChangeArrowheads="1" noChangeShapeType="1" noTextEdit="1"/>
              </p:cNvSpPr>
              <p:nvPr/>
            </p:nvSpPr>
            <p:spPr>
              <a:xfrm>
                <a:off x="1390261" y="634883"/>
                <a:ext cx="8515739" cy="923330"/>
              </a:xfrm>
              <a:prstGeom prst="rect">
                <a:avLst/>
              </a:prstGeom>
              <a:blipFill>
                <a:blip r:embed="rId42"/>
                <a:stretch>
                  <a:fillRect l="-429" t="-2632" b="-9868"/>
                </a:stretch>
              </a:blipFill>
            </p:spPr>
            <p:txBody>
              <a:bodyPr/>
              <a:lstStyle/>
              <a:p>
                <a:r>
                  <a:rPr lang="ja-JP" altLang="en-US">
                    <a:noFill/>
                  </a:rPr>
                  <a:t> </a:t>
                </a:r>
              </a:p>
            </p:txBody>
          </p:sp>
        </mc:Fallback>
      </mc:AlternateContent>
      <p:sp>
        <p:nvSpPr>
          <p:cNvPr id="3" name="Rectangle 2">
            <a:extLst>
              <a:ext uri="{FF2B5EF4-FFF2-40B4-BE49-F238E27FC236}">
                <a16:creationId xmlns:a16="http://schemas.microsoft.com/office/drawing/2014/main" id="{9252A3F7-069A-38F7-1C99-DEF901D66EDA}"/>
              </a:ext>
            </a:extLst>
          </p:cNvPr>
          <p:cNvSpPr txBox="1">
            <a:spLocks noChangeArrowheads="1"/>
          </p:cNvSpPr>
          <p:nvPr/>
        </p:nvSpPr>
        <p:spPr bwMode="auto">
          <a:xfrm>
            <a:off x="1" y="630314"/>
            <a:ext cx="1222310" cy="612400"/>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■内部</a:t>
            </a:r>
            <a:endParaRPr lang="en-US" altLang="ja-JP" sz="2400" kern="0" dirty="0">
              <a:solidFill>
                <a:schemeClr val="tx1"/>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EC20E90F-D32A-46F7-16F2-B908504E0681}"/>
              </a:ext>
            </a:extLst>
          </p:cNvPr>
          <p:cNvSpPr/>
          <p:nvPr/>
        </p:nvSpPr>
        <p:spPr>
          <a:xfrm>
            <a:off x="137821" y="2509935"/>
            <a:ext cx="9625304" cy="4271865"/>
          </a:xfrm>
          <a:prstGeom prst="rect">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FBDBF5F-1720-19DF-6664-921884667438}"/>
              </a:ext>
            </a:extLst>
          </p:cNvPr>
          <p:cNvSpPr txBox="1"/>
          <p:nvPr/>
        </p:nvSpPr>
        <p:spPr>
          <a:xfrm>
            <a:off x="4993988" y="2936389"/>
            <a:ext cx="2081881" cy="338554"/>
          </a:xfrm>
          <a:prstGeom prst="rect">
            <a:avLst/>
          </a:prstGeom>
          <a:noFill/>
          <a:ln>
            <a:noFill/>
          </a:ln>
        </p:spPr>
        <p:txBody>
          <a:bodyPr wrap="square" rtlCol="0">
            <a:spAutoFit/>
          </a:bodyPr>
          <a:lstStyle/>
          <a:p>
            <a:pPr algn="ctr"/>
            <a:r>
              <a:rPr lang="ja-JP" altLang="en-US" sz="1600" u="sng" dirty="0"/>
              <a:t>③さらに</a:t>
            </a:r>
            <a:r>
              <a:rPr kumimoji="1" lang="ja-JP" altLang="en-US" sz="1600" u="sng" dirty="0"/>
              <a:t>降雨が継続</a:t>
            </a:r>
          </a:p>
        </p:txBody>
      </p:sp>
      <p:cxnSp>
        <p:nvCxnSpPr>
          <p:cNvPr id="8" name="直線矢印コネクタ 7">
            <a:extLst>
              <a:ext uri="{FF2B5EF4-FFF2-40B4-BE49-F238E27FC236}">
                <a16:creationId xmlns:a16="http://schemas.microsoft.com/office/drawing/2014/main" id="{650FA62D-4E5D-F583-1A9E-C707A82481E4}"/>
              </a:ext>
            </a:extLst>
          </p:cNvPr>
          <p:cNvCxnSpPr>
            <a:cxnSpLocks/>
          </p:cNvCxnSpPr>
          <p:nvPr/>
        </p:nvCxnSpPr>
        <p:spPr>
          <a:xfrm>
            <a:off x="1241518" y="3343275"/>
            <a:ext cx="0" cy="162506"/>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5A1D379F-DCD4-863E-9ED4-0CB0CFA93047}"/>
                  </a:ext>
                </a:extLst>
              </p:cNvPr>
              <p:cNvSpPr txBox="1"/>
              <p:nvPr/>
            </p:nvSpPr>
            <p:spPr>
              <a:xfrm>
                <a:off x="975529" y="3225776"/>
                <a:ext cx="233833"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𝑖</m:t>
                          </m:r>
                        </m:sub>
                      </m:sSub>
                    </m:oMath>
                  </m:oMathPara>
                </a14:m>
                <a:endParaRPr lang="en-US" altLang="ja-JP" sz="1600" dirty="0">
                  <a:solidFill>
                    <a:srgbClr val="FF3300"/>
                  </a:solidFill>
                </a:endParaRPr>
              </a:p>
            </p:txBody>
          </p:sp>
        </mc:Choice>
        <mc:Fallback xmlns="">
          <p:sp>
            <p:nvSpPr>
              <p:cNvPr id="9" name="テキスト ボックス 8">
                <a:extLst>
                  <a:ext uri="{FF2B5EF4-FFF2-40B4-BE49-F238E27FC236}">
                    <a16:creationId xmlns:a16="http://schemas.microsoft.com/office/drawing/2014/main" id="{5A1D379F-DCD4-863E-9ED4-0CB0CFA93047}"/>
                  </a:ext>
                </a:extLst>
              </p:cNvPr>
              <p:cNvSpPr txBox="1">
                <a:spLocks noRot="1" noChangeAspect="1" noMove="1" noResize="1" noEditPoints="1" noAdjustHandles="1" noChangeArrowheads="1" noChangeShapeType="1" noTextEdit="1"/>
              </p:cNvSpPr>
              <p:nvPr/>
            </p:nvSpPr>
            <p:spPr>
              <a:xfrm>
                <a:off x="975529" y="3225776"/>
                <a:ext cx="233833" cy="224555"/>
              </a:xfrm>
              <a:prstGeom prst="rect">
                <a:avLst/>
              </a:prstGeom>
              <a:blipFill>
                <a:blip r:embed="rId43"/>
                <a:stretch>
                  <a:fillRect l="-21053" r="-7895" b="-29730"/>
                </a:stretch>
              </a:blipFill>
            </p:spPr>
            <p:txBody>
              <a:bodyPr/>
              <a:lstStyle/>
              <a:p>
                <a:r>
                  <a:rPr lang="ja-JP" altLang="en-US">
                    <a:noFill/>
                  </a:rPr>
                  <a:t> </a:t>
                </a:r>
              </a:p>
            </p:txBody>
          </p:sp>
        </mc:Fallback>
      </mc:AlternateContent>
      <p:cxnSp>
        <p:nvCxnSpPr>
          <p:cNvPr id="26" name="直線矢印コネクタ 25">
            <a:extLst>
              <a:ext uri="{FF2B5EF4-FFF2-40B4-BE49-F238E27FC236}">
                <a16:creationId xmlns:a16="http://schemas.microsoft.com/office/drawing/2014/main" id="{02BBB1DF-3334-8270-4D06-676F6403BB88}"/>
              </a:ext>
            </a:extLst>
          </p:cNvPr>
          <p:cNvCxnSpPr>
            <a:cxnSpLocks/>
          </p:cNvCxnSpPr>
          <p:nvPr/>
        </p:nvCxnSpPr>
        <p:spPr>
          <a:xfrm>
            <a:off x="1869287" y="3452813"/>
            <a:ext cx="0" cy="18385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47020FA6-85C6-B4F7-1AE3-9A8C76C7FFC5}"/>
                  </a:ext>
                </a:extLst>
              </p:cNvPr>
              <p:cNvSpPr txBox="1"/>
              <p:nvPr/>
            </p:nvSpPr>
            <p:spPr>
              <a:xfrm>
                <a:off x="1565198" y="3315739"/>
                <a:ext cx="233833"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𝑖</m:t>
                          </m:r>
                        </m:sub>
                      </m:sSub>
                    </m:oMath>
                  </m:oMathPara>
                </a14:m>
                <a:endParaRPr lang="en-US" altLang="ja-JP" sz="1600" dirty="0">
                  <a:solidFill>
                    <a:srgbClr val="FF3300"/>
                  </a:solidFill>
                </a:endParaRPr>
              </a:p>
            </p:txBody>
          </p:sp>
        </mc:Choice>
        <mc:Fallback xmlns="">
          <p:sp>
            <p:nvSpPr>
              <p:cNvPr id="36" name="テキスト ボックス 35">
                <a:extLst>
                  <a:ext uri="{FF2B5EF4-FFF2-40B4-BE49-F238E27FC236}">
                    <a16:creationId xmlns:a16="http://schemas.microsoft.com/office/drawing/2014/main" id="{47020FA6-85C6-B4F7-1AE3-9A8C76C7FFC5}"/>
                  </a:ext>
                </a:extLst>
              </p:cNvPr>
              <p:cNvSpPr txBox="1">
                <a:spLocks noRot="1" noChangeAspect="1" noMove="1" noResize="1" noEditPoints="1" noAdjustHandles="1" noChangeArrowheads="1" noChangeShapeType="1" noTextEdit="1"/>
              </p:cNvSpPr>
              <p:nvPr/>
            </p:nvSpPr>
            <p:spPr>
              <a:xfrm>
                <a:off x="1565198" y="3315739"/>
                <a:ext cx="233833" cy="224555"/>
              </a:xfrm>
              <a:prstGeom prst="rect">
                <a:avLst/>
              </a:prstGeom>
              <a:blipFill>
                <a:blip r:embed="rId44"/>
                <a:stretch>
                  <a:fillRect l="-23684" r="-7895" b="-29730"/>
                </a:stretch>
              </a:blipFill>
            </p:spPr>
            <p:txBody>
              <a:bodyPr/>
              <a:lstStyle/>
              <a:p>
                <a:r>
                  <a:rPr lang="ja-JP" altLang="en-US">
                    <a:noFill/>
                  </a:rPr>
                  <a:t> </a:t>
                </a:r>
              </a:p>
            </p:txBody>
          </p:sp>
        </mc:Fallback>
      </mc:AlternateContent>
      <p:cxnSp>
        <p:nvCxnSpPr>
          <p:cNvPr id="40" name="直線矢印コネクタ 39">
            <a:extLst>
              <a:ext uri="{FF2B5EF4-FFF2-40B4-BE49-F238E27FC236}">
                <a16:creationId xmlns:a16="http://schemas.microsoft.com/office/drawing/2014/main" id="{DA395837-3608-4A35-F39C-042F555BDAD4}"/>
              </a:ext>
            </a:extLst>
          </p:cNvPr>
          <p:cNvCxnSpPr>
            <a:cxnSpLocks/>
          </p:cNvCxnSpPr>
          <p:nvPr/>
        </p:nvCxnSpPr>
        <p:spPr>
          <a:xfrm>
            <a:off x="5746843" y="3338512"/>
            <a:ext cx="0" cy="162506"/>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0" name="テキスト ボックス 249">
                <a:extLst>
                  <a:ext uri="{FF2B5EF4-FFF2-40B4-BE49-F238E27FC236}">
                    <a16:creationId xmlns:a16="http://schemas.microsoft.com/office/drawing/2014/main" id="{4D0A28B4-E24F-A4E9-EB7B-665F3751B808}"/>
                  </a:ext>
                </a:extLst>
              </p:cNvPr>
              <p:cNvSpPr txBox="1"/>
              <p:nvPr/>
            </p:nvSpPr>
            <p:spPr>
              <a:xfrm>
                <a:off x="5480854" y="3221013"/>
                <a:ext cx="233833"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𝑖</m:t>
                          </m:r>
                        </m:sub>
                      </m:sSub>
                    </m:oMath>
                  </m:oMathPara>
                </a14:m>
                <a:endParaRPr lang="en-US" altLang="ja-JP" sz="1600" dirty="0">
                  <a:solidFill>
                    <a:srgbClr val="FF3300"/>
                  </a:solidFill>
                </a:endParaRPr>
              </a:p>
            </p:txBody>
          </p:sp>
        </mc:Choice>
        <mc:Fallback xmlns="">
          <p:sp>
            <p:nvSpPr>
              <p:cNvPr id="250" name="テキスト ボックス 249">
                <a:extLst>
                  <a:ext uri="{FF2B5EF4-FFF2-40B4-BE49-F238E27FC236}">
                    <a16:creationId xmlns:a16="http://schemas.microsoft.com/office/drawing/2014/main" id="{4D0A28B4-E24F-A4E9-EB7B-665F3751B808}"/>
                  </a:ext>
                </a:extLst>
              </p:cNvPr>
              <p:cNvSpPr txBox="1">
                <a:spLocks noRot="1" noChangeAspect="1" noMove="1" noResize="1" noEditPoints="1" noAdjustHandles="1" noChangeArrowheads="1" noChangeShapeType="1" noTextEdit="1"/>
              </p:cNvSpPr>
              <p:nvPr/>
            </p:nvSpPr>
            <p:spPr>
              <a:xfrm>
                <a:off x="5480854" y="3221013"/>
                <a:ext cx="233833" cy="224555"/>
              </a:xfrm>
              <a:prstGeom prst="rect">
                <a:avLst/>
              </a:prstGeom>
              <a:blipFill>
                <a:blip r:embed="rId45"/>
                <a:stretch>
                  <a:fillRect l="-21053" r="-7895" b="-29730"/>
                </a:stretch>
              </a:blipFill>
            </p:spPr>
            <p:txBody>
              <a:bodyPr/>
              <a:lstStyle/>
              <a:p>
                <a:r>
                  <a:rPr lang="ja-JP" altLang="en-US">
                    <a:noFill/>
                  </a:rPr>
                  <a:t> </a:t>
                </a:r>
              </a:p>
            </p:txBody>
          </p:sp>
        </mc:Fallback>
      </mc:AlternateContent>
      <p:cxnSp>
        <p:nvCxnSpPr>
          <p:cNvPr id="251" name="直線矢印コネクタ 250">
            <a:extLst>
              <a:ext uri="{FF2B5EF4-FFF2-40B4-BE49-F238E27FC236}">
                <a16:creationId xmlns:a16="http://schemas.microsoft.com/office/drawing/2014/main" id="{C40025E1-9488-1BCC-71F5-C68F2EFB79F2}"/>
              </a:ext>
            </a:extLst>
          </p:cNvPr>
          <p:cNvCxnSpPr>
            <a:cxnSpLocks/>
          </p:cNvCxnSpPr>
          <p:nvPr/>
        </p:nvCxnSpPr>
        <p:spPr>
          <a:xfrm>
            <a:off x="6374612" y="3448050"/>
            <a:ext cx="0" cy="18385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2" name="テキスト ボックス 251">
                <a:extLst>
                  <a:ext uri="{FF2B5EF4-FFF2-40B4-BE49-F238E27FC236}">
                    <a16:creationId xmlns:a16="http://schemas.microsoft.com/office/drawing/2014/main" id="{35AF8D59-228E-5E2F-59AB-CE76E9AD8D27}"/>
                  </a:ext>
                </a:extLst>
              </p:cNvPr>
              <p:cNvSpPr txBox="1"/>
              <p:nvPr/>
            </p:nvSpPr>
            <p:spPr>
              <a:xfrm>
                <a:off x="6070523" y="3310976"/>
                <a:ext cx="233833"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𝑖</m:t>
                          </m:r>
                        </m:sub>
                      </m:sSub>
                    </m:oMath>
                  </m:oMathPara>
                </a14:m>
                <a:endParaRPr lang="en-US" altLang="ja-JP" sz="1600" dirty="0">
                  <a:solidFill>
                    <a:srgbClr val="FF3300"/>
                  </a:solidFill>
                </a:endParaRPr>
              </a:p>
            </p:txBody>
          </p:sp>
        </mc:Choice>
        <mc:Fallback xmlns="">
          <p:sp>
            <p:nvSpPr>
              <p:cNvPr id="252" name="テキスト ボックス 251">
                <a:extLst>
                  <a:ext uri="{FF2B5EF4-FFF2-40B4-BE49-F238E27FC236}">
                    <a16:creationId xmlns:a16="http://schemas.microsoft.com/office/drawing/2014/main" id="{35AF8D59-228E-5E2F-59AB-CE76E9AD8D27}"/>
                  </a:ext>
                </a:extLst>
              </p:cNvPr>
              <p:cNvSpPr txBox="1">
                <a:spLocks noRot="1" noChangeAspect="1" noMove="1" noResize="1" noEditPoints="1" noAdjustHandles="1" noChangeArrowheads="1" noChangeShapeType="1" noTextEdit="1"/>
              </p:cNvSpPr>
              <p:nvPr/>
            </p:nvSpPr>
            <p:spPr>
              <a:xfrm>
                <a:off x="6070523" y="3310976"/>
                <a:ext cx="233833" cy="224555"/>
              </a:xfrm>
              <a:prstGeom prst="rect">
                <a:avLst/>
              </a:prstGeom>
              <a:blipFill>
                <a:blip r:embed="rId46"/>
                <a:stretch>
                  <a:fillRect l="-23684" r="-7895" b="-29730"/>
                </a:stretch>
              </a:blipFill>
            </p:spPr>
            <p:txBody>
              <a:bodyPr/>
              <a:lstStyle/>
              <a:p>
                <a:r>
                  <a:rPr lang="ja-JP" altLang="en-US">
                    <a:noFill/>
                  </a:rPr>
                  <a:t> </a:t>
                </a:r>
              </a:p>
            </p:txBody>
          </p:sp>
        </mc:Fallback>
      </mc:AlternateContent>
      <p:cxnSp>
        <p:nvCxnSpPr>
          <p:cNvPr id="253" name="直線矢印コネクタ 252">
            <a:extLst>
              <a:ext uri="{FF2B5EF4-FFF2-40B4-BE49-F238E27FC236}">
                <a16:creationId xmlns:a16="http://schemas.microsoft.com/office/drawing/2014/main" id="{9F05A3C8-A030-96FA-4CF6-9CE6B7B64D7C}"/>
              </a:ext>
            </a:extLst>
          </p:cNvPr>
          <p:cNvCxnSpPr>
            <a:cxnSpLocks/>
          </p:cNvCxnSpPr>
          <p:nvPr/>
        </p:nvCxnSpPr>
        <p:spPr>
          <a:xfrm>
            <a:off x="8080468" y="3348038"/>
            <a:ext cx="0" cy="162506"/>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4" name="テキスト ボックス 253">
                <a:extLst>
                  <a:ext uri="{FF2B5EF4-FFF2-40B4-BE49-F238E27FC236}">
                    <a16:creationId xmlns:a16="http://schemas.microsoft.com/office/drawing/2014/main" id="{24C13029-D218-BB1B-1B2C-C83F2AC256B0}"/>
                  </a:ext>
                </a:extLst>
              </p:cNvPr>
              <p:cNvSpPr txBox="1"/>
              <p:nvPr/>
            </p:nvSpPr>
            <p:spPr>
              <a:xfrm>
                <a:off x="7814479" y="3230539"/>
                <a:ext cx="233833"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𝑖</m:t>
                          </m:r>
                        </m:sub>
                      </m:sSub>
                    </m:oMath>
                  </m:oMathPara>
                </a14:m>
                <a:endParaRPr lang="en-US" altLang="ja-JP" sz="1600" dirty="0">
                  <a:solidFill>
                    <a:srgbClr val="FF3300"/>
                  </a:solidFill>
                </a:endParaRPr>
              </a:p>
            </p:txBody>
          </p:sp>
        </mc:Choice>
        <mc:Fallback xmlns="">
          <p:sp>
            <p:nvSpPr>
              <p:cNvPr id="254" name="テキスト ボックス 253">
                <a:extLst>
                  <a:ext uri="{FF2B5EF4-FFF2-40B4-BE49-F238E27FC236}">
                    <a16:creationId xmlns:a16="http://schemas.microsoft.com/office/drawing/2014/main" id="{24C13029-D218-BB1B-1B2C-C83F2AC256B0}"/>
                  </a:ext>
                </a:extLst>
              </p:cNvPr>
              <p:cNvSpPr txBox="1">
                <a:spLocks noRot="1" noChangeAspect="1" noMove="1" noResize="1" noEditPoints="1" noAdjustHandles="1" noChangeArrowheads="1" noChangeShapeType="1" noTextEdit="1"/>
              </p:cNvSpPr>
              <p:nvPr/>
            </p:nvSpPr>
            <p:spPr>
              <a:xfrm>
                <a:off x="7814479" y="3230539"/>
                <a:ext cx="233833" cy="224555"/>
              </a:xfrm>
              <a:prstGeom prst="rect">
                <a:avLst/>
              </a:prstGeom>
              <a:blipFill>
                <a:blip r:embed="rId47"/>
                <a:stretch>
                  <a:fillRect l="-23684" r="-7895" b="-29730"/>
                </a:stretch>
              </a:blipFill>
            </p:spPr>
            <p:txBody>
              <a:bodyPr/>
              <a:lstStyle/>
              <a:p>
                <a:r>
                  <a:rPr lang="ja-JP" altLang="en-US">
                    <a:noFill/>
                  </a:rPr>
                  <a:t> </a:t>
                </a:r>
              </a:p>
            </p:txBody>
          </p:sp>
        </mc:Fallback>
      </mc:AlternateContent>
      <p:cxnSp>
        <p:nvCxnSpPr>
          <p:cNvPr id="255" name="直線矢印コネクタ 254">
            <a:extLst>
              <a:ext uri="{FF2B5EF4-FFF2-40B4-BE49-F238E27FC236}">
                <a16:creationId xmlns:a16="http://schemas.microsoft.com/office/drawing/2014/main" id="{EA405584-C166-9204-FA0E-2A4DDF6EF4AE}"/>
              </a:ext>
            </a:extLst>
          </p:cNvPr>
          <p:cNvCxnSpPr>
            <a:cxnSpLocks/>
          </p:cNvCxnSpPr>
          <p:nvPr/>
        </p:nvCxnSpPr>
        <p:spPr>
          <a:xfrm>
            <a:off x="8708237" y="3457576"/>
            <a:ext cx="0" cy="183850"/>
          </a:xfrm>
          <a:prstGeom prst="straightConnector1">
            <a:avLst/>
          </a:prstGeom>
          <a:ln w="127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6" name="テキスト ボックス 255">
                <a:extLst>
                  <a:ext uri="{FF2B5EF4-FFF2-40B4-BE49-F238E27FC236}">
                    <a16:creationId xmlns:a16="http://schemas.microsoft.com/office/drawing/2014/main" id="{B5CE38CF-866D-4B04-17DB-919B0114EBAE}"/>
                  </a:ext>
                </a:extLst>
              </p:cNvPr>
              <p:cNvSpPr txBox="1"/>
              <p:nvPr/>
            </p:nvSpPr>
            <p:spPr>
              <a:xfrm>
                <a:off x="8404148" y="3320502"/>
                <a:ext cx="233833" cy="22455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ja-JP"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𝑅</m:t>
                          </m:r>
                        </m:e>
                        <m:sub>
                          <m:r>
                            <a:rPr lang="en-US" altLang="ja-JP" sz="1600" b="0" i="1" smtClean="0">
                              <a:solidFill>
                                <a:schemeClr val="tx1"/>
                              </a:solidFill>
                              <a:latin typeface="Cambria Math" panose="02040503050406030204" pitchFamily="18" charset="0"/>
                            </a:rPr>
                            <m:t>𝑖</m:t>
                          </m:r>
                        </m:sub>
                      </m:sSub>
                    </m:oMath>
                  </m:oMathPara>
                </a14:m>
                <a:endParaRPr lang="en-US" altLang="ja-JP" sz="1600" dirty="0">
                  <a:solidFill>
                    <a:srgbClr val="FF3300"/>
                  </a:solidFill>
                </a:endParaRPr>
              </a:p>
            </p:txBody>
          </p:sp>
        </mc:Choice>
        <mc:Fallback xmlns="">
          <p:sp>
            <p:nvSpPr>
              <p:cNvPr id="256" name="テキスト ボックス 255">
                <a:extLst>
                  <a:ext uri="{FF2B5EF4-FFF2-40B4-BE49-F238E27FC236}">
                    <a16:creationId xmlns:a16="http://schemas.microsoft.com/office/drawing/2014/main" id="{B5CE38CF-866D-4B04-17DB-919B0114EBAE}"/>
                  </a:ext>
                </a:extLst>
              </p:cNvPr>
              <p:cNvSpPr txBox="1">
                <a:spLocks noRot="1" noChangeAspect="1" noMove="1" noResize="1" noEditPoints="1" noAdjustHandles="1" noChangeArrowheads="1" noChangeShapeType="1" noTextEdit="1"/>
              </p:cNvSpPr>
              <p:nvPr/>
            </p:nvSpPr>
            <p:spPr>
              <a:xfrm>
                <a:off x="8404148" y="3320502"/>
                <a:ext cx="233833" cy="224555"/>
              </a:xfrm>
              <a:prstGeom prst="rect">
                <a:avLst/>
              </a:prstGeom>
              <a:blipFill>
                <a:blip r:embed="rId48"/>
                <a:stretch>
                  <a:fillRect l="-23684" r="-7895" b="-2973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57" name="テキスト ボックス 256">
                <a:extLst>
                  <a:ext uri="{FF2B5EF4-FFF2-40B4-BE49-F238E27FC236}">
                    <a16:creationId xmlns:a16="http://schemas.microsoft.com/office/drawing/2014/main" id="{AD4B4D6E-90F9-3B4F-6948-764D3552FA75}"/>
                  </a:ext>
                </a:extLst>
              </p:cNvPr>
              <p:cNvSpPr txBox="1"/>
              <p:nvPr/>
            </p:nvSpPr>
            <p:spPr>
              <a:xfrm>
                <a:off x="141565" y="2507441"/>
                <a:ext cx="6641790" cy="369332"/>
              </a:xfrm>
              <a:prstGeom prst="rect">
                <a:avLst/>
              </a:prstGeom>
              <a:solidFill>
                <a:schemeClr val="bg1"/>
              </a:solidFill>
              <a:ln>
                <a:solidFill>
                  <a:schemeClr val="tx1"/>
                </a:solidFill>
              </a:ln>
            </p:spPr>
            <p:txBody>
              <a:bodyPr wrap="square">
                <a:spAutoFit/>
              </a:bodyPr>
              <a:lstStyle/>
              <a:p>
                <a:r>
                  <a:rPr lang="zh-TW" altLang="en-US" sz="1800" dirty="0">
                    <a:solidFill>
                      <a:srgbClr val="000000"/>
                    </a:solidFill>
                    <a:latin typeface="ＭＳ Ｐゴシック" panose="020B0600070205080204" pitchFamily="50" charset="-128"/>
                    <a:cs typeface="Times New Roman" panose="02020603050405020304" pitchFamily="18" charset="0"/>
                  </a:rPr>
                  <a:t>浸透流移動開始貯留</a:t>
                </a:r>
                <a14:m>
                  <m:oMath xmlns:m="http://schemas.openxmlformats.org/officeDocument/2006/math">
                    <m:sSub>
                      <m:sSubPr>
                        <m:ctrlPr>
                          <a:rPr lang="en-US" altLang="ja-JP"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𝑚𝑐</m:t>
                        </m:r>
                      </m:sub>
                    </m:sSub>
                  </m:oMath>
                </a14:m>
                <a:r>
                  <a:rPr lang="ja-JP" altLang="en-US" sz="1800" dirty="0"/>
                  <a:t>と</a:t>
                </a:r>
                <a:r>
                  <a:rPr lang="zh-TW" altLang="en-US" sz="1800" dirty="0"/>
                  <a:t>間隙空気移動開始貯留高</a:t>
                </a:r>
                <a14:m>
                  <m:oMath xmlns:m="http://schemas.openxmlformats.org/officeDocument/2006/math">
                    <m:sSub>
                      <m:sSubPr>
                        <m:ctrlPr>
                          <a:rPr lang="en-US" altLang="ja-JP"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𝑚𝑎</m:t>
                        </m:r>
                      </m:sub>
                    </m:sSub>
                  </m:oMath>
                </a14:m>
                <a:r>
                  <a:rPr lang="ja-JP" altLang="en-US" sz="1800" dirty="0"/>
                  <a:t>の考え方</a:t>
                </a:r>
              </a:p>
            </p:txBody>
          </p:sp>
        </mc:Choice>
        <mc:Fallback xmlns="">
          <p:sp>
            <p:nvSpPr>
              <p:cNvPr id="257" name="テキスト ボックス 256">
                <a:extLst>
                  <a:ext uri="{FF2B5EF4-FFF2-40B4-BE49-F238E27FC236}">
                    <a16:creationId xmlns:a16="http://schemas.microsoft.com/office/drawing/2014/main" id="{AD4B4D6E-90F9-3B4F-6948-764D3552FA75}"/>
                  </a:ext>
                </a:extLst>
              </p:cNvPr>
              <p:cNvSpPr txBox="1">
                <a:spLocks noRot="1" noChangeAspect="1" noMove="1" noResize="1" noEditPoints="1" noAdjustHandles="1" noChangeArrowheads="1" noChangeShapeType="1" noTextEdit="1"/>
              </p:cNvSpPr>
              <p:nvPr/>
            </p:nvSpPr>
            <p:spPr>
              <a:xfrm>
                <a:off x="141565" y="2507441"/>
                <a:ext cx="6641790" cy="369332"/>
              </a:xfrm>
              <a:prstGeom prst="rect">
                <a:avLst/>
              </a:prstGeom>
              <a:blipFill>
                <a:blip r:embed="rId49"/>
                <a:stretch>
                  <a:fillRect l="-641" t="-9524" r="-458" b="-19048"/>
                </a:stretch>
              </a:blipFill>
              <a:ln>
                <a:solidFill>
                  <a:schemeClr val="tx1"/>
                </a:solidFill>
              </a:ln>
            </p:spPr>
            <p:txBody>
              <a:bodyPr/>
              <a:lstStyle/>
              <a:p>
                <a:r>
                  <a:rPr lang="ja-JP" altLang="en-US">
                    <a:noFill/>
                  </a:rPr>
                  <a:t> </a:t>
                </a:r>
              </a:p>
            </p:txBody>
          </p:sp>
        </mc:Fallback>
      </mc:AlternateContent>
    </p:spTree>
    <p:extLst>
      <p:ext uri="{BB962C8B-B14F-4D97-AF65-F5344CB8AC3E}">
        <p14:creationId xmlns:p14="http://schemas.microsoft.com/office/powerpoint/2010/main" val="3185540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61B1C-4515-8E93-B5E4-31F221B94867}"/>
            </a:ext>
          </a:extLst>
        </p:cNvPr>
        <p:cNvGrpSpPr/>
        <p:nvPr/>
      </p:nvGrpSpPr>
      <p:grpSpPr>
        <a:xfrm>
          <a:off x="0" y="0"/>
          <a:ext cx="0" cy="0"/>
          <a:chOff x="0" y="0"/>
          <a:chExt cx="0" cy="0"/>
        </a:xfrm>
      </p:grpSpPr>
      <p:sp>
        <p:nvSpPr>
          <p:cNvPr id="16" name="Rectangle 48">
            <a:extLst>
              <a:ext uri="{FF2B5EF4-FFF2-40B4-BE49-F238E27FC236}">
                <a16:creationId xmlns:a16="http://schemas.microsoft.com/office/drawing/2014/main" id="{78E7F128-B8E7-58B0-B5CB-53015F37709F}"/>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None/>
            </a:pPr>
            <a:r>
              <a:rPr lang="ja-JP" altLang="en-US" sz="2800" b="1" dirty="0">
                <a:solidFill>
                  <a:schemeClr val="bg1"/>
                </a:solidFill>
                <a:latin typeface="Meiryo UI" panose="020B0604030504040204" pitchFamily="50" charset="-128"/>
                <a:ea typeface="Meiryo UI" panose="020B0604030504040204" pitchFamily="50" charset="-128"/>
              </a:rPr>
              <a:t>３</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土木研究所の堤防大型模型での降雨実験（設定）</a:t>
            </a:r>
          </a:p>
        </p:txBody>
      </p:sp>
      <p:sp>
        <p:nvSpPr>
          <p:cNvPr id="17" name="スライド番号プレースホルダー 1">
            <a:extLst>
              <a:ext uri="{FF2B5EF4-FFF2-40B4-BE49-F238E27FC236}">
                <a16:creationId xmlns:a16="http://schemas.microsoft.com/office/drawing/2014/main" id="{B99FD758-E59C-55D5-7121-721930846336}"/>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8</a:t>
            </a:fld>
            <a:endParaRPr lang="en-US" altLang="ja-JP" sz="2000" b="1" dirty="0">
              <a:solidFill>
                <a:schemeClr val="bg1"/>
              </a:solidFill>
              <a:latin typeface="Meiryo UI" panose="020B0604030504040204" pitchFamily="50" charset="-128"/>
              <a:ea typeface="Meiryo UI" panose="020B0604030504040204" pitchFamily="50" charset="-128"/>
            </a:endParaRPr>
          </a:p>
        </p:txBody>
      </p:sp>
      <p:pic>
        <p:nvPicPr>
          <p:cNvPr id="9" name="図 8" descr="グラフ, 折れ線グラフ, 等高線グラフ&#10;&#10;AI 生成コンテンツは誤りを含む可能性があります。">
            <a:extLst>
              <a:ext uri="{FF2B5EF4-FFF2-40B4-BE49-F238E27FC236}">
                <a16:creationId xmlns:a16="http://schemas.microsoft.com/office/drawing/2014/main" id="{F29B3E8C-02E3-C7BD-B5BA-D6952EBA7D9A}"/>
              </a:ext>
            </a:extLst>
          </p:cNvPr>
          <p:cNvPicPr>
            <a:picLocks noChangeAspect="1"/>
          </p:cNvPicPr>
          <p:nvPr/>
        </p:nvPicPr>
        <p:blipFill>
          <a:blip r:embed="rId4">
            <a:extLst>
              <a:ext uri="{28A0092B-C50C-407E-A947-70E740481C1C}">
                <a14:useLocalDpi xmlns:a14="http://schemas.microsoft.com/office/drawing/2010/main" val="0"/>
              </a:ext>
            </a:extLst>
          </a:blip>
          <a:srcRect l="8051" t="45014" r="10531" b="6498"/>
          <a:stretch>
            <a:fillRect/>
          </a:stretch>
        </p:blipFill>
        <p:spPr>
          <a:xfrm>
            <a:off x="6959236" y="10149688"/>
            <a:ext cx="3745463" cy="1983269"/>
          </a:xfrm>
          <a:prstGeom prst="rect">
            <a:avLst/>
          </a:prstGeom>
        </p:spPr>
      </p:pic>
      <p:sp>
        <p:nvSpPr>
          <p:cNvPr id="10" name="正方形/長方形 9">
            <a:extLst>
              <a:ext uri="{FF2B5EF4-FFF2-40B4-BE49-F238E27FC236}">
                <a16:creationId xmlns:a16="http://schemas.microsoft.com/office/drawing/2014/main" id="{E1EAEB57-4B16-F58E-C8D9-952EB1989331}"/>
              </a:ext>
            </a:extLst>
          </p:cNvPr>
          <p:cNvSpPr/>
          <p:nvPr/>
        </p:nvSpPr>
        <p:spPr>
          <a:xfrm>
            <a:off x="10503811" y="10019885"/>
            <a:ext cx="657393" cy="1321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1" name="図 10" descr="グラフ, 等高線グラフ&#10;&#10;AI 生成コンテンツは誤りを含む可能性があります。">
            <a:extLst>
              <a:ext uri="{FF2B5EF4-FFF2-40B4-BE49-F238E27FC236}">
                <a16:creationId xmlns:a16="http://schemas.microsoft.com/office/drawing/2014/main" id="{31B2874B-C061-3EF7-7F72-EC2AD426A706}"/>
              </a:ext>
            </a:extLst>
          </p:cNvPr>
          <p:cNvPicPr>
            <a:picLocks noChangeAspect="1"/>
          </p:cNvPicPr>
          <p:nvPr/>
        </p:nvPicPr>
        <p:blipFill>
          <a:blip r:embed="rId5">
            <a:extLst>
              <a:ext uri="{28A0092B-C50C-407E-A947-70E740481C1C}">
                <a14:useLocalDpi xmlns:a14="http://schemas.microsoft.com/office/drawing/2010/main" val="0"/>
              </a:ext>
            </a:extLst>
          </a:blip>
          <a:srcRect l="7835" t="45047" r="9203" b="6465"/>
          <a:stretch>
            <a:fillRect/>
          </a:stretch>
        </p:blipFill>
        <p:spPr>
          <a:xfrm>
            <a:off x="2684180" y="10181559"/>
            <a:ext cx="3816492" cy="1983269"/>
          </a:xfrm>
          <a:prstGeom prst="rect">
            <a:avLst/>
          </a:prstGeom>
        </p:spPr>
      </p:pic>
      <p:pic>
        <p:nvPicPr>
          <p:cNvPr id="12" name="図 11" descr="グラフ, 等高線グラフ&#10;&#10;AI 生成コンテンツは誤りを含む可能性があります。">
            <a:extLst>
              <a:ext uri="{FF2B5EF4-FFF2-40B4-BE49-F238E27FC236}">
                <a16:creationId xmlns:a16="http://schemas.microsoft.com/office/drawing/2014/main" id="{EFEBAE90-1EDE-7725-9E02-9158DED67B49}"/>
              </a:ext>
            </a:extLst>
          </p:cNvPr>
          <p:cNvPicPr>
            <a:picLocks noChangeAspect="1"/>
          </p:cNvPicPr>
          <p:nvPr/>
        </p:nvPicPr>
        <p:blipFill>
          <a:blip r:embed="rId6">
            <a:extLst>
              <a:ext uri="{28A0092B-C50C-407E-A947-70E740481C1C}">
                <a14:useLocalDpi xmlns:a14="http://schemas.microsoft.com/office/drawing/2010/main" val="0"/>
              </a:ext>
            </a:extLst>
          </a:blip>
          <a:srcRect l="8530" t="42794" r="10333" b="6465"/>
          <a:stretch>
            <a:fillRect/>
          </a:stretch>
        </p:blipFill>
        <p:spPr>
          <a:xfrm>
            <a:off x="-1515393" y="10096465"/>
            <a:ext cx="3732536" cy="2075422"/>
          </a:xfrm>
          <a:prstGeom prst="rect">
            <a:avLst/>
          </a:prstGeom>
        </p:spPr>
      </p:pic>
      <p:pic>
        <p:nvPicPr>
          <p:cNvPr id="13" name="図 12" descr="グラフィカル ユーザー インターフェイス, グラフ, アプリケーション, 等高線グラフ&#10;&#10;自動的に生成された説明">
            <a:extLst>
              <a:ext uri="{FF2B5EF4-FFF2-40B4-BE49-F238E27FC236}">
                <a16:creationId xmlns:a16="http://schemas.microsoft.com/office/drawing/2014/main" id="{E75A607E-882D-7F5F-D588-8551200B0A8A}"/>
              </a:ext>
            </a:extLst>
          </p:cNvPr>
          <p:cNvPicPr>
            <a:picLocks noChangeAspect="1"/>
          </p:cNvPicPr>
          <p:nvPr/>
        </p:nvPicPr>
        <p:blipFill>
          <a:blip r:embed="rId7">
            <a:extLst>
              <a:ext uri="{28A0092B-C50C-407E-A947-70E740481C1C}">
                <a14:useLocalDpi xmlns:a14="http://schemas.microsoft.com/office/drawing/2010/main" val="0"/>
              </a:ext>
            </a:extLst>
          </a:blip>
          <a:srcRect l="9137" t="42907" r="2619" b="1118"/>
          <a:stretch>
            <a:fillRect/>
          </a:stretch>
        </p:blipFill>
        <p:spPr>
          <a:xfrm>
            <a:off x="-1544595" y="7173392"/>
            <a:ext cx="4099014" cy="2295145"/>
          </a:xfrm>
          <a:prstGeom prst="rect">
            <a:avLst/>
          </a:prstGeom>
        </p:spPr>
      </p:pic>
      <p:sp>
        <p:nvSpPr>
          <p:cNvPr id="14" name="フリーフォーム: 図形 13">
            <a:extLst>
              <a:ext uri="{FF2B5EF4-FFF2-40B4-BE49-F238E27FC236}">
                <a16:creationId xmlns:a16="http://schemas.microsoft.com/office/drawing/2014/main" id="{AABE966A-6C65-F724-DAF0-08AFCAE2FC23}"/>
              </a:ext>
            </a:extLst>
          </p:cNvPr>
          <p:cNvSpPr/>
          <p:nvPr/>
        </p:nvSpPr>
        <p:spPr>
          <a:xfrm>
            <a:off x="-549779" y="7666305"/>
            <a:ext cx="2730978" cy="1410351"/>
          </a:xfrm>
          <a:custGeom>
            <a:avLst/>
            <a:gdLst>
              <a:gd name="connsiteX0" fmla="*/ 0 w 4486275"/>
              <a:gd name="connsiteY0" fmla="*/ 95250 h 2333625"/>
              <a:gd name="connsiteX1" fmla="*/ 4486275 w 4486275"/>
              <a:gd name="connsiteY1" fmla="*/ 2333625 h 2333625"/>
              <a:gd name="connsiteX2" fmla="*/ 4457700 w 4486275"/>
              <a:gd name="connsiteY2" fmla="*/ 0 h 2333625"/>
              <a:gd name="connsiteX3" fmla="*/ 0 w 4486275"/>
              <a:gd name="connsiteY3" fmla="*/ 95250 h 2333625"/>
            </a:gdLst>
            <a:ahLst/>
            <a:cxnLst>
              <a:cxn ang="0">
                <a:pos x="connsiteX0" y="connsiteY0"/>
              </a:cxn>
              <a:cxn ang="0">
                <a:pos x="connsiteX1" y="connsiteY1"/>
              </a:cxn>
              <a:cxn ang="0">
                <a:pos x="connsiteX2" y="connsiteY2"/>
              </a:cxn>
              <a:cxn ang="0">
                <a:pos x="connsiteX3" y="connsiteY3"/>
              </a:cxn>
            </a:cxnLst>
            <a:rect l="l" t="t" r="r" b="b"/>
            <a:pathLst>
              <a:path w="4486275" h="2333625">
                <a:moveTo>
                  <a:pt x="0" y="95250"/>
                </a:moveTo>
                <a:lnTo>
                  <a:pt x="4486275" y="2333625"/>
                </a:lnTo>
                <a:lnTo>
                  <a:pt x="4457700" y="0"/>
                </a:lnTo>
                <a:lnTo>
                  <a:pt x="0" y="9525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　　　　　　　　　　　　　　　　　　　　　　　　　　　　　　　　　　　　　　　　　　　　　　　　　　　　　　　　　　　　　　　　　　　　　　　　　　　　　　　　　　　　　　　　　　　　　　　　　　　　　　　　　　　　　　　　　　　　　　　　　　　　　　　　　　　　　　　　　　　　　　　　　　　　　　　　　　　　　　　　　　　</a:t>
            </a:r>
          </a:p>
        </p:txBody>
      </p:sp>
      <p:sp>
        <p:nvSpPr>
          <p:cNvPr id="15" name="テキスト ボックス 14">
            <a:extLst>
              <a:ext uri="{FF2B5EF4-FFF2-40B4-BE49-F238E27FC236}">
                <a16:creationId xmlns:a16="http://schemas.microsoft.com/office/drawing/2014/main" id="{F6F52CD8-80B8-74D9-630C-3226B1064C1A}"/>
              </a:ext>
            </a:extLst>
          </p:cNvPr>
          <p:cNvSpPr txBox="1"/>
          <p:nvPr/>
        </p:nvSpPr>
        <p:spPr>
          <a:xfrm>
            <a:off x="-735217" y="7173392"/>
            <a:ext cx="1979158"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降雨実験　</a:t>
            </a:r>
            <a:r>
              <a:rPr lang="en-US" altLang="ja-JP" sz="1600" dirty="0">
                <a:latin typeface="ＭＳ Ｐゴシック" panose="020B0600070205080204" pitchFamily="50" charset="-128"/>
              </a:rPr>
              <a:t> 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grpSp>
        <p:nvGrpSpPr>
          <p:cNvPr id="19" name="グループ化 18">
            <a:extLst>
              <a:ext uri="{FF2B5EF4-FFF2-40B4-BE49-F238E27FC236}">
                <a16:creationId xmlns:a16="http://schemas.microsoft.com/office/drawing/2014/main" id="{625086E7-5EA7-CAFB-7EC9-7B0EB70E7BEB}"/>
              </a:ext>
            </a:extLst>
          </p:cNvPr>
          <p:cNvGrpSpPr/>
          <p:nvPr/>
        </p:nvGrpSpPr>
        <p:grpSpPr>
          <a:xfrm>
            <a:off x="-1385150" y="8119075"/>
            <a:ext cx="338804" cy="931043"/>
            <a:chOff x="830910" y="5876976"/>
            <a:chExt cx="222626" cy="616217"/>
          </a:xfrm>
        </p:grpSpPr>
        <p:sp>
          <p:nvSpPr>
            <p:cNvPr id="20" name="正方形/長方形 19">
              <a:extLst>
                <a:ext uri="{FF2B5EF4-FFF2-40B4-BE49-F238E27FC236}">
                  <a16:creationId xmlns:a16="http://schemas.microsoft.com/office/drawing/2014/main" id="{F210911C-3245-CE92-B423-EECED74F43D6}"/>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テキスト ボックス 20">
              <a:extLst>
                <a:ext uri="{FF2B5EF4-FFF2-40B4-BE49-F238E27FC236}">
                  <a16:creationId xmlns:a16="http://schemas.microsoft.com/office/drawing/2014/main" id="{644756EF-BD12-4538-DFC1-CA0C37E37369}"/>
                </a:ext>
              </a:extLst>
            </p:cNvPr>
            <p:cNvSpPr txBox="1"/>
            <p:nvPr/>
          </p:nvSpPr>
          <p:spPr>
            <a:xfrm>
              <a:off x="830910" y="6042492"/>
              <a:ext cx="222626" cy="285185"/>
            </a:xfrm>
            <a:prstGeom prst="rect">
              <a:avLst/>
            </a:prstGeom>
            <a:noFill/>
          </p:spPr>
          <p:txBody>
            <a:bodyPr wrap="square" rtlCol="0">
              <a:spAutoFit/>
            </a:bodyPr>
            <a:lstStyle/>
            <a:p>
              <a:r>
                <a:rPr lang="ja-JP" altLang="en-US" sz="1100" dirty="0"/>
                <a:t>砕石</a:t>
              </a:r>
            </a:p>
          </p:txBody>
        </p:sp>
      </p:grpSp>
      <p:grpSp>
        <p:nvGrpSpPr>
          <p:cNvPr id="22" name="グループ化 21">
            <a:extLst>
              <a:ext uri="{FF2B5EF4-FFF2-40B4-BE49-F238E27FC236}">
                <a16:creationId xmlns:a16="http://schemas.microsoft.com/office/drawing/2014/main" id="{A7F6D4F7-4665-07B7-4FA5-8D39F788039A}"/>
              </a:ext>
            </a:extLst>
          </p:cNvPr>
          <p:cNvGrpSpPr/>
          <p:nvPr/>
        </p:nvGrpSpPr>
        <p:grpSpPr>
          <a:xfrm>
            <a:off x="-1314777" y="11039330"/>
            <a:ext cx="400165" cy="931043"/>
            <a:chOff x="850679" y="5876976"/>
            <a:chExt cx="262946" cy="616217"/>
          </a:xfrm>
        </p:grpSpPr>
        <p:sp>
          <p:nvSpPr>
            <p:cNvPr id="23" name="正方形/長方形 22">
              <a:extLst>
                <a:ext uri="{FF2B5EF4-FFF2-40B4-BE49-F238E27FC236}">
                  <a16:creationId xmlns:a16="http://schemas.microsoft.com/office/drawing/2014/main" id="{ABC9AB04-438D-5BDD-F46E-1D8A32956C73}"/>
                </a:ext>
              </a:extLst>
            </p:cNvPr>
            <p:cNvSpPr/>
            <p:nvPr/>
          </p:nvSpPr>
          <p:spPr>
            <a:xfrm>
              <a:off x="860811"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テキスト ボックス 23">
              <a:extLst>
                <a:ext uri="{FF2B5EF4-FFF2-40B4-BE49-F238E27FC236}">
                  <a16:creationId xmlns:a16="http://schemas.microsoft.com/office/drawing/2014/main" id="{A904F704-B9A2-1FF9-099A-B62ABBDD401F}"/>
                </a:ext>
              </a:extLst>
            </p:cNvPr>
            <p:cNvSpPr txBox="1"/>
            <p:nvPr/>
          </p:nvSpPr>
          <p:spPr>
            <a:xfrm>
              <a:off x="850679" y="6042492"/>
              <a:ext cx="262946" cy="285185"/>
            </a:xfrm>
            <a:prstGeom prst="rect">
              <a:avLst/>
            </a:prstGeom>
            <a:noFill/>
          </p:spPr>
          <p:txBody>
            <a:bodyPr wrap="square" rtlCol="0">
              <a:spAutoFit/>
            </a:bodyPr>
            <a:lstStyle/>
            <a:p>
              <a:r>
                <a:rPr lang="ja-JP" altLang="en-US" sz="1100" dirty="0"/>
                <a:t>砕石</a:t>
              </a:r>
            </a:p>
          </p:txBody>
        </p:sp>
      </p:grpSp>
      <p:sp>
        <p:nvSpPr>
          <p:cNvPr id="25" name="正方形/長方形 24">
            <a:extLst>
              <a:ext uri="{FF2B5EF4-FFF2-40B4-BE49-F238E27FC236}">
                <a16:creationId xmlns:a16="http://schemas.microsoft.com/office/drawing/2014/main" id="{60112AEF-8AD4-5ACA-BF48-01D9CF9F2C1B}"/>
              </a:ext>
            </a:extLst>
          </p:cNvPr>
          <p:cNvSpPr/>
          <p:nvPr/>
        </p:nvSpPr>
        <p:spPr>
          <a:xfrm>
            <a:off x="1899487" y="10114070"/>
            <a:ext cx="677416" cy="13018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26" name="図 25" descr="グラフ, 等高線グラフ&#10;&#10;自動的に生成された説明">
            <a:extLst>
              <a:ext uri="{FF2B5EF4-FFF2-40B4-BE49-F238E27FC236}">
                <a16:creationId xmlns:a16="http://schemas.microsoft.com/office/drawing/2014/main" id="{1928C856-985B-1E34-E84B-754F7E88A2C1}"/>
              </a:ext>
            </a:extLst>
          </p:cNvPr>
          <p:cNvPicPr>
            <a:picLocks noChangeAspect="1"/>
          </p:cNvPicPr>
          <p:nvPr/>
        </p:nvPicPr>
        <p:blipFill>
          <a:blip r:embed="rId8">
            <a:extLst>
              <a:ext uri="{28A0092B-C50C-407E-A947-70E740481C1C}">
                <a14:useLocalDpi xmlns:a14="http://schemas.microsoft.com/office/drawing/2010/main" val="0"/>
              </a:ext>
            </a:extLst>
          </a:blip>
          <a:srcRect l="1991" t="43554" r="6661" b="1946"/>
          <a:stretch>
            <a:fillRect/>
          </a:stretch>
        </p:blipFill>
        <p:spPr>
          <a:xfrm>
            <a:off x="6642213" y="7137421"/>
            <a:ext cx="4202272" cy="2229160"/>
          </a:xfrm>
          <a:prstGeom prst="rect">
            <a:avLst/>
          </a:prstGeom>
        </p:spPr>
      </p:pic>
      <p:pic>
        <p:nvPicPr>
          <p:cNvPr id="27" name="図 26" descr="グラフィカル ユーザー インターフェイス, グラフ, アプリケーション, 等高線グラフ&#10;&#10;自動的に生成された説明">
            <a:extLst>
              <a:ext uri="{FF2B5EF4-FFF2-40B4-BE49-F238E27FC236}">
                <a16:creationId xmlns:a16="http://schemas.microsoft.com/office/drawing/2014/main" id="{E8EFB4E9-8459-F198-3782-749307891693}"/>
              </a:ext>
            </a:extLst>
          </p:cNvPr>
          <p:cNvPicPr>
            <a:picLocks noChangeAspect="1"/>
          </p:cNvPicPr>
          <p:nvPr/>
        </p:nvPicPr>
        <p:blipFill>
          <a:blip r:embed="rId9">
            <a:extLst>
              <a:ext uri="{28A0092B-C50C-407E-A947-70E740481C1C}">
                <a14:useLocalDpi xmlns:a14="http://schemas.microsoft.com/office/drawing/2010/main" val="0"/>
              </a:ext>
            </a:extLst>
          </a:blip>
          <a:srcRect l="1867" t="43021" r="2382" b="1487"/>
          <a:stretch>
            <a:fillRect/>
          </a:stretch>
        </p:blipFill>
        <p:spPr>
          <a:xfrm>
            <a:off x="2366637" y="7145535"/>
            <a:ext cx="4404823" cy="2269743"/>
          </a:xfrm>
          <a:prstGeom prst="rect">
            <a:avLst/>
          </a:prstGeom>
        </p:spPr>
      </p:pic>
      <p:sp>
        <p:nvSpPr>
          <p:cNvPr id="28" name="フリーフォーム: 図形 27">
            <a:extLst>
              <a:ext uri="{FF2B5EF4-FFF2-40B4-BE49-F238E27FC236}">
                <a16:creationId xmlns:a16="http://schemas.microsoft.com/office/drawing/2014/main" id="{B088B86B-43E8-3DC0-9905-D7D020747A64}"/>
              </a:ext>
            </a:extLst>
          </p:cNvPr>
          <p:cNvSpPr/>
          <p:nvPr/>
        </p:nvSpPr>
        <p:spPr>
          <a:xfrm>
            <a:off x="3707883" y="7587296"/>
            <a:ext cx="2650255" cy="1431193"/>
          </a:xfrm>
          <a:custGeom>
            <a:avLst/>
            <a:gdLst>
              <a:gd name="connsiteX0" fmla="*/ 0 w 4486275"/>
              <a:gd name="connsiteY0" fmla="*/ 95250 h 2333625"/>
              <a:gd name="connsiteX1" fmla="*/ 4486275 w 4486275"/>
              <a:gd name="connsiteY1" fmla="*/ 2333625 h 2333625"/>
              <a:gd name="connsiteX2" fmla="*/ 4457700 w 4486275"/>
              <a:gd name="connsiteY2" fmla="*/ 0 h 2333625"/>
              <a:gd name="connsiteX3" fmla="*/ 0 w 4486275"/>
              <a:gd name="connsiteY3" fmla="*/ 95250 h 2333625"/>
            </a:gdLst>
            <a:ahLst/>
            <a:cxnLst>
              <a:cxn ang="0">
                <a:pos x="connsiteX0" y="connsiteY0"/>
              </a:cxn>
              <a:cxn ang="0">
                <a:pos x="connsiteX1" y="connsiteY1"/>
              </a:cxn>
              <a:cxn ang="0">
                <a:pos x="connsiteX2" y="connsiteY2"/>
              </a:cxn>
              <a:cxn ang="0">
                <a:pos x="connsiteX3" y="connsiteY3"/>
              </a:cxn>
            </a:cxnLst>
            <a:rect l="l" t="t" r="r" b="b"/>
            <a:pathLst>
              <a:path w="4486275" h="2333625">
                <a:moveTo>
                  <a:pt x="0" y="95250"/>
                </a:moveTo>
                <a:lnTo>
                  <a:pt x="4486275" y="2333625"/>
                </a:lnTo>
                <a:lnTo>
                  <a:pt x="4457700" y="0"/>
                </a:lnTo>
                <a:lnTo>
                  <a:pt x="0" y="9525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　　　　　　　　　　　　　　　　　　　　　　　　　　　　　　　　　　　　　　　　　　　　　　　　　　　　　　　　　　　　　　　　　　　　　　　　　　　　　　　　　　　　　　　　　　　　　　　　　　　　　　　　　　　　　　　　　　　　　　　　　　　　　　　　　　　　　　　　　　　　　　　　　　　　　　　　　　　　　　　　　　　</a:t>
            </a:r>
          </a:p>
        </p:txBody>
      </p:sp>
      <p:sp>
        <p:nvSpPr>
          <p:cNvPr id="29" name="テキスト ボックス 28">
            <a:extLst>
              <a:ext uri="{FF2B5EF4-FFF2-40B4-BE49-F238E27FC236}">
                <a16:creationId xmlns:a16="http://schemas.microsoft.com/office/drawing/2014/main" id="{0A28B63E-F5A6-D108-D0A2-7477FDE51494}"/>
              </a:ext>
            </a:extLst>
          </p:cNvPr>
          <p:cNvSpPr txBox="1"/>
          <p:nvPr/>
        </p:nvSpPr>
        <p:spPr>
          <a:xfrm>
            <a:off x="3536290" y="7148635"/>
            <a:ext cx="1916876"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降雨実験　</a:t>
            </a:r>
            <a:r>
              <a:rPr lang="en-US" altLang="ja-JP" sz="1600" dirty="0">
                <a:latin typeface="ＭＳ Ｐゴシック" panose="020B0600070205080204" pitchFamily="50" charset="-128"/>
              </a:rPr>
              <a:t>8</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grpSp>
        <p:nvGrpSpPr>
          <p:cNvPr id="31" name="グループ化 30">
            <a:extLst>
              <a:ext uri="{FF2B5EF4-FFF2-40B4-BE49-F238E27FC236}">
                <a16:creationId xmlns:a16="http://schemas.microsoft.com/office/drawing/2014/main" id="{AEA152D9-173A-025D-AF88-446994E21CC3}"/>
              </a:ext>
            </a:extLst>
          </p:cNvPr>
          <p:cNvGrpSpPr/>
          <p:nvPr/>
        </p:nvGrpSpPr>
        <p:grpSpPr>
          <a:xfrm>
            <a:off x="2840462" y="8060807"/>
            <a:ext cx="460096" cy="944802"/>
            <a:chOff x="818016" y="5876976"/>
            <a:chExt cx="311535" cy="616217"/>
          </a:xfrm>
        </p:grpSpPr>
        <p:sp>
          <p:nvSpPr>
            <p:cNvPr id="32" name="正方形/長方形 31">
              <a:extLst>
                <a:ext uri="{FF2B5EF4-FFF2-40B4-BE49-F238E27FC236}">
                  <a16:creationId xmlns:a16="http://schemas.microsoft.com/office/drawing/2014/main" id="{24D9C36C-D85F-3ED1-8F1A-90476F5335DF}"/>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テキスト ボックス 32">
              <a:extLst>
                <a:ext uri="{FF2B5EF4-FFF2-40B4-BE49-F238E27FC236}">
                  <a16:creationId xmlns:a16="http://schemas.microsoft.com/office/drawing/2014/main" id="{659209F3-A89B-DEAF-0924-9458302D754A}"/>
                </a:ext>
              </a:extLst>
            </p:cNvPr>
            <p:cNvSpPr txBox="1"/>
            <p:nvPr/>
          </p:nvSpPr>
          <p:spPr>
            <a:xfrm>
              <a:off x="818016" y="6036173"/>
              <a:ext cx="311535" cy="353193"/>
            </a:xfrm>
            <a:prstGeom prst="rect">
              <a:avLst/>
            </a:prstGeom>
            <a:noFill/>
          </p:spPr>
          <p:txBody>
            <a:bodyPr wrap="square" rtlCol="0">
              <a:spAutoFit/>
            </a:bodyPr>
            <a:lstStyle/>
            <a:p>
              <a:r>
                <a:rPr lang="ja-JP" altLang="en-US" sz="1100" dirty="0"/>
                <a:t>砕石</a:t>
              </a:r>
            </a:p>
          </p:txBody>
        </p:sp>
      </p:grpSp>
      <p:grpSp>
        <p:nvGrpSpPr>
          <p:cNvPr id="36" name="グループ化 35">
            <a:extLst>
              <a:ext uri="{FF2B5EF4-FFF2-40B4-BE49-F238E27FC236}">
                <a16:creationId xmlns:a16="http://schemas.microsoft.com/office/drawing/2014/main" id="{219FCD37-BE04-2BB5-5329-E99A1C44880C}"/>
              </a:ext>
            </a:extLst>
          </p:cNvPr>
          <p:cNvGrpSpPr/>
          <p:nvPr/>
        </p:nvGrpSpPr>
        <p:grpSpPr>
          <a:xfrm>
            <a:off x="2878210" y="11026196"/>
            <a:ext cx="460096" cy="944802"/>
            <a:chOff x="809706" y="5876976"/>
            <a:chExt cx="311535" cy="616217"/>
          </a:xfrm>
        </p:grpSpPr>
        <p:sp>
          <p:nvSpPr>
            <p:cNvPr id="38" name="正方形/長方形 37">
              <a:extLst>
                <a:ext uri="{FF2B5EF4-FFF2-40B4-BE49-F238E27FC236}">
                  <a16:creationId xmlns:a16="http://schemas.microsoft.com/office/drawing/2014/main" id="{9A0CDAFF-5CC8-D95B-2634-4A0892FE6530}"/>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9" name="テキスト ボックス 38">
              <a:extLst>
                <a:ext uri="{FF2B5EF4-FFF2-40B4-BE49-F238E27FC236}">
                  <a16:creationId xmlns:a16="http://schemas.microsoft.com/office/drawing/2014/main" id="{20190AB9-CA89-E598-D995-5A201712E533}"/>
                </a:ext>
              </a:extLst>
            </p:cNvPr>
            <p:cNvSpPr txBox="1"/>
            <p:nvPr/>
          </p:nvSpPr>
          <p:spPr>
            <a:xfrm>
              <a:off x="809706" y="6008488"/>
              <a:ext cx="311535" cy="353193"/>
            </a:xfrm>
            <a:prstGeom prst="rect">
              <a:avLst/>
            </a:prstGeom>
            <a:noFill/>
          </p:spPr>
          <p:txBody>
            <a:bodyPr wrap="square" rtlCol="0">
              <a:spAutoFit/>
            </a:bodyPr>
            <a:lstStyle/>
            <a:p>
              <a:r>
                <a:rPr lang="ja-JP" altLang="en-US" sz="1100" dirty="0"/>
                <a:t>砕石</a:t>
              </a:r>
            </a:p>
          </p:txBody>
        </p:sp>
      </p:grpSp>
      <p:sp>
        <p:nvSpPr>
          <p:cNvPr id="40" name="正方形/長方形 39">
            <a:extLst>
              <a:ext uri="{FF2B5EF4-FFF2-40B4-BE49-F238E27FC236}">
                <a16:creationId xmlns:a16="http://schemas.microsoft.com/office/drawing/2014/main" id="{2E8C714B-7499-F53D-A5D9-D1EAA8A47DF3}"/>
              </a:ext>
            </a:extLst>
          </p:cNvPr>
          <p:cNvSpPr/>
          <p:nvPr/>
        </p:nvSpPr>
        <p:spPr>
          <a:xfrm>
            <a:off x="6082698" y="10149896"/>
            <a:ext cx="657393" cy="1321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2" name="フリーフォーム: 図形 41">
            <a:extLst>
              <a:ext uri="{FF2B5EF4-FFF2-40B4-BE49-F238E27FC236}">
                <a16:creationId xmlns:a16="http://schemas.microsoft.com/office/drawing/2014/main" id="{391F6D0B-8BC5-32DA-7E87-FC7433B3C564}"/>
              </a:ext>
            </a:extLst>
          </p:cNvPr>
          <p:cNvSpPr/>
          <p:nvPr/>
        </p:nvSpPr>
        <p:spPr>
          <a:xfrm>
            <a:off x="8037706" y="7593612"/>
            <a:ext cx="2650255" cy="1431193"/>
          </a:xfrm>
          <a:custGeom>
            <a:avLst/>
            <a:gdLst>
              <a:gd name="connsiteX0" fmla="*/ 0 w 4486275"/>
              <a:gd name="connsiteY0" fmla="*/ 95250 h 2333625"/>
              <a:gd name="connsiteX1" fmla="*/ 4486275 w 4486275"/>
              <a:gd name="connsiteY1" fmla="*/ 2333625 h 2333625"/>
              <a:gd name="connsiteX2" fmla="*/ 4457700 w 4486275"/>
              <a:gd name="connsiteY2" fmla="*/ 0 h 2333625"/>
              <a:gd name="connsiteX3" fmla="*/ 0 w 4486275"/>
              <a:gd name="connsiteY3" fmla="*/ 95250 h 2333625"/>
            </a:gdLst>
            <a:ahLst/>
            <a:cxnLst>
              <a:cxn ang="0">
                <a:pos x="connsiteX0" y="connsiteY0"/>
              </a:cxn>
              <a:cxn ang="0">
                <a:pos x="connsiteX1" y="connsiteY1"/>
              </a:cxn>
              <a:cxn ang="0">
                <a:pos x="connsiteX2" y="connsiteY2"/>
              </a:cxn>
              <a:cxn ang="0">
                <a:pos x="connsiteX3" y="connsiteY3"/>
              </a:cxn>
            </a:cxnLst>
            <a:rect l="l" t="t" r="r" b="b"/>
            <a:pathLst>
              <a:path w="4486275" h="2333625">
                <a:moveTo>
                  <a:pt x="0" y="95250"/>
                </a:moveTo>
                <a:lnTo>
                  <a:pt x="4486275" y="2333625"/>
                </a:lnTo>
                <a:lnTo>
                  <a:pt x="4457700" y="0"/>
                </a:lnTo>
                <a:lnTo>
                  <a:pt x="0" y="9525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　　　　　　　　　　　　　　　　　　　　　　　　　　　　　　　　　　　　　　　　　　　　　　　　　　　　　　　　　　　　　　　　　　　　　　　　　　　　　　　　　　　　　　　　　　　　　　　　　　　　　　　　　　　　　　　　　　　　　　　　　　　　　　　　　　　　　　　　　　　　　　　　　　　　　　　　　　　　　　　　　　　</a:t>
            </a:r>
          </a:p>
        </p:txBody>
      </p:sp>
      <p:sp>
        <p:nvSpPr>
          <p:cNvPr id="43" name="テキスト ボックス 42">
            <a:extLst>
              <a:ext uri="{FF2B5EF4-FFF2-40B4-BE49-F238E27FC236}">
                <a16:creationId xmlns:a16="http://schemas.microsoft.com/office/drawing/2014/main" id="{8907A0AD-088E-E1F1-3106-7133E17FC3F7}"/>
              </a:ext>
            </a:extLst>
          </p:cNvPr>
          <p:cNvSpPr txBox="1"/>
          <p:nvPr/>
        </p:nvSpPr>
        <p:spPr>
          <a:xfrm>
            <a:off x="7624385" y="7158457"/>
            <a:ext cx="1993362"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降雨実験　</a:t>
            </a:r>
            <a:r>
              <a:rPr lang="en-US" altLang="ja-JP" sz="1600" dirty="0">
                <a:latin typeface="ＭＳ Ｐゴシック" panose="020B0600070205080204" pitchFamily="50" charset="-128"/>
              </a:rPr>
              <a:t>46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grpSp>
        <p:nvGrpSpPr>
          <p:cNvPr id="47" name="グループ化 46">
            <a:extLst>
              <a:ext uri="{FF2B5EF4-FFF2-40B4-BE49-F238E27FC236}">
                <a16:creationId xmlns:a16="http://schemas.microsoft.com/office/drawing/2014/main" id="{D69DA8C1-CD78-004C-0551-30F4E58253D6}"/>
              </a:ext>
            </a:extLst>
          </p:cNvPr>
          <p:cNvGrpSpPr/>
          <p:nvPr/>
        </p:nvGrpSpPr>
        <p:grpSpPr>
          <a:xfrm>
            <a:off x="7117892" y="8042161"/>
            <a:ext cx="460096" cy="944802"/>
            <a:chOff x="818432" y="5876976"/>
            <a:chExt cx="311535" cy="616217"/>
          </a:xfrm>
        </p:grpSpPr>
        <p:sp>
          <p:nvSpPr>
            <p:cNvPr id="48" name="正方形/長方形 47">
              <a:extLst>
                <a:ext uri="{FF2B5EF4-FFF2-40B4-BE49-F238E27FC236}">
                  <a16:creationId xmlns:a16="http://schemas.microsoft.com/office/drawing/2014/main" id="{D097847C-E43B-5B65-0DE2-AEBD1CD9E36E}"/>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9" name="テキスト ボックス 48">
              <a:extLst>
                <a:ext uri="{FF2B5EF4-FFF2-40B4-BE49-F238E27FC236}">
                  <a16:creationId xmlns:a16="http://schemas.microsoft.com/office/drawing/2014/main" id="{A4C10E72-EE45-B134-B9DA-11D6F553288D}"/>
                </a:ext>
              </a:extLst>
            </p:cNvPr>
            <p:cNvSpPr txBox="1"/>
            <p:nvPr/>
          </p:nvSpPr>
          <p:spPr>
            <a:xfrm>
              <a:off x="818432" y="6000338"/>
              <a:ext cx="311535" cy="353193"/>
            </a:xfrm>
            <a:prstGeom prst="rect">
              <a:avLst/>
            </a:prstGeom>
            <a:noFill/>
          </p:spPr>
          <p:txBody>
            <a:bodyPr wrap="square" rtlCol="0">
              <a:spAutoFit/>
            </a:bodyPr>
            <a:lstStyle/>
            <a:p>
              <a:r>
                <a:rPr lang="ja-JP" altLang="en-US" sz="1100" dirty="0"/>
                <a:t>砕石</a:t>
              </a:r>
            </a:p>
          </p:txBody>
        </p:sp>
      </p:grpSp>
      <p:grpSp>
        <p:nvGrpSpPr>
          <p:cNvPr id="57" name="グループ化 56">
            <a:extLst>
              <a:ext uri="{FF2B5EF4-FFF2-40B4-BE49-F238E27FC236}">
                <a16:creationId xmlns:a16="http://schemas.microsoft.com/office/drawing/2014/main" id="{1256110D-EB2F-0C53-B6D0-CA6722BA4005}"/>
              </a:ext>
            </a:extLst>
          </p:cNvPr>
          <p:cNvGrpSpPr/>
          <p:nvPr/>
        </p:nvGrpSpPr>
        <p:grpSpPr>
          <a:xfrm>
            <a:off x="7158118" y="10995904"/>
            <a:ext cx="460096" cy="944802"/>
            <a:chOff x="818613" y="5876976"/>
            <a:chExt cx="311535" cy="616217"/>
          </a:xfrm>
        </p:grpSpPr>
        <p:sp>
          <p:nvSpPr>
            <p:cNvPr id="58" name="正方形/長方形 57">
              <a:extLst>
                <a:ext uri="{FF2B5EF4-FFF2-40B4-BE49-F238E27FC236}">
                  <a16:creationId xmlns:a16="http://schemas.microsoft.com/office/drawing/2014/main" id="{00957D10-F341-2C44-F7FD-0056EF6D3F1A}"/>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9" name="テキスト ボックス 58">
              <a:extLst>
                <a:ext uri="{FF2B5EF4-FFF2-40B4-BE49-F238E27FC236}">
                  <a16:creationId xmlns:a16="http://schemas.microsoft.com/office/drawing/2014/main" id="{95D24D22-9838-037B-7808-E38447B8C1BD}"/>
                </a:ext>
              </a:extLst>
            </p:cNvPr>
            <p:cNvSpPr txBox="1"/>
            <p:nvPr/>
          </p:nvSpPr>
          <p:spPr>
            <a:xfrm>
              <a:off x="818613" y="6017842"/>
              <a:ext cx="311535" cy="353193"/>
            </a:xfrm>
            <a:prstGeom prst="rect">
              <a:avLst/>
            </a:prstGeom>
            <a:noFill/>
          </p:spPr>
          <p:txBody>
            <a:bodyPr wrap="square" rtlCol="0">
              <a:spAutoFit/>
            </a:bodyPr>
            <a:lstStyle/>
            <a:p>
              <a:r>
                <a:rPr lang="ja-JP" altLang="en-US" sz="1100" dirty="0"/>
                <a:t>砕石</a:t>
              </a:r>
            </a:p>
          </p:txBody>
        </p:sp>
      </p:grpSp>
      <p:pic>
        <p:nvPicPr>
          <p:cNvPr id="137" name="図 136" descr="グラフ&#10;&#10;自動的に生成された説明">
            <a:extLst>
              <a:ext uri="{FF2B5EF4-FFF2-40B4-BE49-F238E27FC236}">
                <a16:creationId xmlns:a16="http://schemas.microsoft.com/office/drawing/2014/main" id="{AABB844E-7D14-8CCF-FC82-23540AECA3C8}"/>
              </a:ext>
            </a:extLst>
          </p:cNvPr>
          <p:cNvPicPr>
            <a:picLocks noChangeAspect="1"/>
          </p:cNvPicPr>
          <p:nvPr/>
        </p:nvPicPr>
        <p:blipFill>
          <a:blip r:embed="rId10">
            <a:extLst>
              <a:ext uri="{28A0092B-C50C-407E-A947-70E740481C1C}">
                <a14:useLocalDpi xmlns:a14="http://schemas.microsoft.com/office/drawing/2010/main" val="0"/>
              </a:ext>
            </a:extLst>
          </a:blip>
          <a:srcRect l="83190" t="2865" r="1146" b="23496"/>
          <a:stretch/>
        </p:blipFill>
        <p:spPr>
          <a:xfrm>
            <a:off x="10705898" y="8129620"/>
            <a:ext cx="901699" cy="3769025"/>
          </a:xfrm>
          <a:prstGeom prst="rect">
            <a:avLst/>
          </a:prstGeom>
        </p:spPr>
      </p:pic>
      <p:sp>
        <p:nvSpPr>
          <p:cNvPr id="138" name="テキスト ボックス 137">
            <a:extLst>
              <a:ext uri="{FF2B5EF4-FFF2-40B4-BE49-F238E27FC236}">
                <a16:creationId xmlns:a16="http://schemas.microsoft.com/office/drawing/2014/main" id="{D5D7AE14-0ADC-117E-EE54-421B82AE4616}"/>
              </a:ext>
            </a:extLst>
          </p:cNvPr>
          <p:cNvSpPr txBox="1"/>
          <p:nvPr/>
        </p:nvSpPr>
        <p:spPr>
          <a:xfrm>
            <a:off x="10733198" y="7889016"/>
            <a:ext cx="785953" cy="307777"/>
          </a:xfrm>
          <a:prstGeom prst="rect">
            <a:avLst/>
          </a:prstGeom>
          <a:solidFill>
            <a:schemeClr val="bg1"/>
          </a:solidFill>
        </p:spPr>
        <p:txBody>
          <a:bodyPr wrap="square" rtlCol="0">
            <a:spAutoFit/>
          </a:bodyPr>
          <a:lstStyle/>
          <a:p>
            <a:pPr algn="ctr"/>
            <a:r>
              <a:rPr lang="ja-JP" altLang="en-US" sz="1400" dirty="0"/>
              <a:t>飽和度</a:t>
            </a:r>
          </a:p>
        </p:txBody>
      </p:sp>
      <p:cxnSp>
        <p:nvCxnSpPr>
          <p:cNvPr id="141" name="直線矢印コネクタ 140">
            <a:extLst>
              <a:ext uri="{FF2B5EF4-FFF2-40B4-BE49-F238E27FC236}">
                <a16:creationId xmlns:a16="http://schemas.microsoft.com/office/drawing/2014/main" id="{36EA664C-41FD-12AA-B24F-CC858FFBA490}"/>
              </a:ext>
            </a:extLst>
          </p:cNvPr>
          <p:cNvCxnSpPr>
            <a:cxnSpLocks/>
          </p:cNvCxnSpPr>
          <p:nvPr/>
        </p:nvCxnSpPr>
        <p:spPr>
          <a:xfrm flipH="1">
            <a:off x="5661493" y="8501105"/>
            <a:ext cx="127795" cy="250299"/>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2" name="テキスト ボックス 141">
            <a:extLst>
              <a:ext uri="{FF2B5EF4-FFF2-40B4-BE49-F238E27FC236}">
                <a16:creationId xmlns:a16="http://schemas.microsoft.com/office/drawing/2014/main" id="{0AF22A0E-C7C0-B4B2-CBE9-858E776089B7}"/>
              </a:ext>
            </a:extLst>
          </p:cNvPr>
          <p:cNvSpPr txBox="1"/>
          <p:nvPr/>
        </p:nvSpPr>
        <p:spPr>
          <a:xfrm>
            <a:off x="5688793" y="8196793"/>
            <a:ext cx="1035966" cy="307777"/>
          </a:xfrm>
          <a:prstGeom prst="rect">
            <a:avLst/>
          </a:prstGeom>
          <a:noFill/>
        </p:spPr>
        <p:txBody>
          <a:bodyPr wrap="square" rtlCol="0">
            <a:spAutoFit/>
          </a:bodyPr>
          <a:lstStyle/>
          <a:p>
            <a:r>
              <a:rPr lang="ja-JP" altLang="en-US" sz="1400" dirty="0"/>
              <a:t>観測水位</a:t>
            </a:r>
          </a:p>
        </p:txBody>
      </p:sp>
      <p:sp>
        <p:nvSpPr>
          <p:cNvPr id="18" name="テキスト ボックス 17">
            <a:extLst>
              <a:ext uri="{FF2B5EF4-FFF2-40B4-BE49-F238E27FC236}">
                <a16:creationId xmlns:a16="http://schemas.microsoft.com/office/drawing/2014/main" id="{B4386DE5-19E2-28EC-E8F1-A20E9CDCFADB}"/>
              </a:ext>
            </a:extLst>
          </p:cNvPr>
          <p:cNvSpPr txBox="1"/>
          <p:nvPr/>
        </p:nvSpPr>
        <p:spPr>
          <a:xfrm>
            <a:off x="-1262261" y="10096465"/>
            <a:ext cx="1449436"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30" name="テキスト ボックス 29">
            <a:extLst>
              <a:ext uri="{FF2B5EF4-FFF2-40B4-BE49-F238E27FC236}">
                <a16:creationId xmlns:a16="http://schemas.microsoft.com/office/drawing/2014/main" id="{7552342B-5BAD-F052-A738-A67AEAB0A3F3}"/>
              </a:ext>
            </a:extLst>
          </p:cNvPr>
          <p:cNvSpPr txBox="1"/>
          <p:nvPr/>
        </p:nvSpPr>
        <p:spPr>
          <a:xfrm>
            <a:off x="2981677" y="10064764"/>
            <a:ext cx="1449436" cy="338555"/>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8</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44" name="テキスト ボックス 43">
            <a:extLst>
              <a:ext uri="{FF2B5EF4-FFF2-40B4-BE49-F238E27FC236}">
                <a16:creationId xmlns:a16="http://schemas.microsoft.com/office/drawing/2014/main" id="{C5CE686D-252F-650B-FC3B-D57A20FFEDED}"/>
              </a:ext>
            </a:extLst>
          </p:cNvPr>
          <p:cNvSpPr txBox="1"/>
          <p:nvPr/>
        </p:nvSpPr>
        <p:spPr>
          <a:xfrm>
            <a:off x="7175505" y="10043519"/>
            <a:ext cx="1552028" cy="338555"/>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46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cxnSp>
        <p:nvCxnSpPr>
          <p:cNvPr id="170" name="直線コネクタ 169">
            <a:extLst>
              <a:ext uri="{FF2B5EF4-FFF2-40B4-BE49-F238E27FC236}">
                <a16:creationId xmlns:a16="http://schemas.microsoft.com/office/drawing/2014/main" id="{958BF913-A66C-4986-A10F-AFF621BD5E80}"/>
              </a:ext>
            </a:extLst>
          </p:cNvPr>
          <p:cNvCxnSpPr>
            <a:cxnSpLocks/>
          </p:cNvCxnSpPr>
          <p:nvPr/>
        </p:nvCxnSpPr>
        <p:spPr>
          <a:xfrm flipV="1">
            <a:off x="9917588" y="8621425"/>
            <a:ext cx="0" cy="360344"/>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2" name="直線コネクタ 171">
            <a:extLst>
              <a:ext uri="{FF2B5EF4-FFF2-40B4-BE49-F238E27FC236}">
                <a16:creationId xmlns:a16="http://schemas.microsoft.com/office/drawing/2014/main" id="{93B0CDD5-8180-99DC-5162-B8E8D0AA50E5}"/>
              </a:ext>
            </a:extLst>
          </p:cNvPr>
          <p:cNvCxnSpPr>
            <a:cxnSpLocks/>
          </p:cNvCxnSpPr>
          <p:nvPr/>
        </p:nvCxnSpPr>
        <p:spPr>
          <a:xfrm flipV="1">
            <a:off x="9384188" y="8582645"/>
            <a:ext cx="0" cy="406317"/>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4" name="直線コネクタ 173">
            <a:extLst>
              <a:ext uri="{FF2B5EF4-FFF2-40B4-BE49-F238E27FC236}">
                <a16:creationId xmlns:a16="http://schemas.microsoft.com/office/drawing/2014/main" id="{EA9C45C5-99E8-A2DB-4BDF-D2745C36F438}"/>
              </a:ext>
            </a:extLst>
          </p:cNvPr>
          <p:cNvCxnSpPr>
            <a:cxnSpLocks/>
          </p:cNvCxnSpPr>
          <p:nvPr/>
        </p:nvCxnSpPr>
        <p:spPr>
          <a:xfrm flipV="1">
            <a:off x="8727533" y="8621425"/>
            <a:ext cx="0" cy="360344"/>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6" name="直線コネクタ 175">
            <a:extLst>
              <a:ext uri="{FF2B5EF4-FFF2-40B4-BE49-F238E27FC236}">
                <a16:creationId xmlns:a16="http://schemas.microsoft.com/office/drawing/2014/main" id="{453AC9E0-4A3F-4044-86FE-0E9CA249DF33}"/>
              </a:ext>
            </a:extLst>
          </p:cNvPr>
          <p:cNvCxnSpPr>
            <a:cxnSpLocks/>
          </p:cNvCxnSpPr>
          <p:nvPr/>
        </p:nvCxnSpPr>
        <p:spPr>
          <a:xfrm flipV="1">
            <a:off x="8080314" y="8751404"/>
            <a:ext cx="0" cy="221220"/>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8" name="直線コネクタ 177">
            <a:extLst>
              <a:ext uri="{FF2B5EF4-FFF2-40B4-BE49-F238E27FC236}">
                <a16:creationId xmlns:a16="http://schemas.microsoft.com/office/drawing/2014/main" id="{08DBB437-6164-2949-A727-D6DEC8820BF3}"/>
              </a:ext>
            </a:extLst>
          </p:cNvPr>
          <p:cNvCxnSpPr>
            <a:cxnSpLocks/>
          </p:cNvCxnSpPr>
          <p:nvPr/>
        </p:nvCxnSpPr>
        <p:spPr>
          <a:xfrm flipV="1">
            <a:off x="7146864" y="8900358"/>
            <a:ext cx="0" cy="88604"/>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0" name="直線コネクタ 179">
            <a:extLst>
              <a:ext uri="{FF2B5EF4-FFF2-40B4-BE49-F238E27FC236}">
                <a16:creationId xmlns:a16="http://schemas.microsoft.com/office/drawing/2014/main" id="{37104EFA-9C4C-4E7A-AE19-985F0E1294A9}"/>
              </a:ext>
            </a:extLst>
          </p:cNvPr>
          <p:cNvCxnSpPr>
            <a:cxnSpLocks/>
          </p:cNvCxnSpPr>
          <p:nvPr/>
        </p:nvCxnSpPr>
        <p:spPr>
          <a:xfrm flipV="1">
            <a:off x="3808963" y="8939508"/>
            <a:ext cx="0" cy="78981"/>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2" name="直線コネクタ 181">
            <a:extLst>
              <a:ext uri="{FF2B5EF4-FFF2-40B4-BE49-F238E27FC236}">
                <a16:creationId xmlns:a16="http://schemas.microsoft.com/office/drawing/2014/main" id="{26A601D6-5DDE-2F38-D055-501E47AA06B2}"/>
              </a:ext>
            </a:extLst>
          </p:cNvPr>
          <p:cNvCxnSpPr>
            <a:cxnSpLocks/>
          </p:cNvCxnSpPr>
          <p:nvPr/>
        </p:nvCxnSpPr>
        <p:spPr>
          <a:xfrm flipV="1">
            <a:off x="2878210" y="8939508"/>
            <a:ext cx="0" cy="78981"/>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3" name="直線コネクタ 182">
            <a:extLst>
              <a:ext uri="{FF2B5EF4-FFF2-40B4-BE49-F238E27FC236}">
                <a16:creationId xmlns:a16="http://schemas.microsoft.com/office/drawing/2014/main" id="{A9E997E3-DC95-BD33-D498-2A5025BC816D}"/>
              </a:ext>
            </a:extLst>
          </p:cNvPr>
          <p:cNvCxnSpPr>
            <a:cxnSpLocks/>
          </p:cNvCxnSpPr>
          <p:nvPr/>
        </p:nvCxnSpPr>
        <p:spPr>
          <a:xfrm flipV="1">
            <a:off x="4470126" y="8920845"/>
            <a:ext cx="0" cy="104068"/>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5" name="直線コネクタ 184">
            <a:extLst>
              <a:ext uri="{FF2B5EF4-FFF2-40B4-BE49-F238E27FC236}">
                <a16:creationId xmlns:a16="http://schemas.microsoft.com/office/drawing/2014/main" id="{2EA379E7-1C7D-8D10-2E29-C4FA2C5A01C5}"/>
              </a:ext>
            </a:extLst>
          </p:cNvPr>
          <p:cNvCxnSpPr>
            <a:cxnSpLocks/>
          </p:cNvCxnSpPr>
          <p:nvPr/>
        </p:nvCxnSpPr>
        <p:spPr>
          <a:xfrm flipV="1">
            <a:off x="5130048" y="8833919"/>
            <a:ext cx="0" cy="184852"/>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7" name="直線コネクタ 186">
            <a:extLst>
              <a:ext uri="{FF2B5EF4-FFF2-40B4-BE49-F238E27FC236}">
                <a16:creationId xmlns:a16="http://schemas.microsoft.com/office/drawing/2014/main" id="{5DF7086F-4004-B91C-79DE-3C42FBB5C671}"/>
              </a:ext>
            </a:extLst>
          </p:cNvPr>
          <p:cNvCxnSpPr>
            <a:cxnSpLocks/>
          </p:cNvCxnSpPr>
          <p:nvPr/>
        </p:nvCxnSpPr>
        <p:spPr>
          <a:xfrm flipV="1">
            <a:off x="5661493" y="8784217"/>
            <a:ext cx="0" cy="234272"/>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pic>
        <p:nvPicPr>
          <p:cNvPr id="8" name="図 7" descr="グラフ, 等高線グラフ&#10;&#10;AI 生成コンテンツは誤りを含む可能性があります。">
            <a:extLst>
              <a:ext uri="{FF2B5EF4-FFF2-40B4-BE49-F238E27FC236}">
                <a16:creationId xmlns:a16="http://schemas.microsoft.com/office/drawing/2014/main" id="{228AD2DC-DB4D-6873-F4E3-30FFE862E3C1}"/>
              </a:ext>
            </a:extLst>
          </p:cNvPr>
          <p:cNvPicPr>
            <a:picLocks noChangeAspect="1"/>
          </p:cNvPicPr>
          <p:nvPr/>
        </p:nvPicPr>
        <p:blipFill>
          <a:blip r:embed="rId11">
            <a:extLst>
              <a:ext uri="{28A0092B-C50C-407E-A947-70E740481C1C}">
                <a14:useLocalDpi xmlns:a14="http://schemas.microsoft.com/office/drawing/2010/main" val="0"/>
              </a:ext>
            </a:extLst>
          </a:blip>
          <a:srcRect l="8788" t="44591" r="9209" b="6336"/>
          <a:stretch>
            <a:fillRect/>
          </a:stretch>
        </p:blipFill>
        <p:spPr>
          <a:xfrm>
            <a:off x="-1524000" y="12627429"/>
            <a:ext cx="3846285" cy="2046516"/>
          </a:xfrm>
          <a:prstGeom prst="rect">
            <a:avLst/>
          </a:prstGeom>
        </p:spPr>
      </p:pic>
      <p:pic>
        <p:nvPicPr>
          <p:cNvPr id="45" name="図 44" descr="グラフ, 等高線グラフ&#10;&#10;AI 生成コンテンツは誤りを含む可能性があります。">
            <a:extLst>
              <a:ext uri="{FF2B5EF4-FFF2-40B4-BE49-F238E27FC236}">
                <a16:creationId xmlns:a16="http://schemas.microsoft.com/office/drawing/2014/main" id="{0AD656A3-A5E8-BDF9-2390-85F08D0AC4FB}"/>
              </a:ext>
            </a:extLst>
          </p:cNvPr>
          <p:cNvPicPr>
            <a:picLocks noChangeAspect="1"/>
          </p:cNvPicPr>
          <p:nvPr/>
        </p:nvPicPr>
        <p:blipFill>
          <a:blip r:embed="rId12">
            <a:extLst>
              <a:ext uri="{28A0092B-C50C-407E-A947-70E740481C1C}">
                <a14:useLocalDpi xmlns:a14="http://schemas.microsoft.com/office/drawing/2010/main" val="0"/>
              </a:ext>
            </a:extLst>
          </a:blip>
          <a:srcRect l="8980" t="45066" r="8988" b="6673"/>
          <a:stretch>
            <a:fillRect/>
          </a:stretch>
        </p:blipFill>
        <p:spPr>
          <a:xfrm>
            <a:off x="2714173" y="12685486"/>
            <a:ext cx="3773715" cy="1973943"/>
          </a:xfrm>
          <a:prstGeom prst="rect">
            <a:avLst/>
          </a:prstGeom>
        </p:spPr>
      </p:pic>
      <p:pic>
        <p:nvPicPr>
          <p:cNvPr id="50" name="図 49" descr="グラフ, 折れ線グラフ&#10;&#10;AI 生成コンテンツは誤りを含む可能性があります。">
            <a:extLst>
              <a:ext uri="{FF2B5EF4-FFF2-40B4-BE49-F238E27FC236}">
                <a16:creationId xmlns:a16="http://schemas.microsoft.com/office/drawing/2014/main" id="{0E52BE5D-D042-35A2-C281-77AEC531A3D1}"/>
              </a:ext>
            </a:extLst>
          </p:cNvPr>
          <p:cNvPicPr>
            <a:picLocks noChangeAspect="1"/>
          </p:cNvPicPr>
          <p:nvPr/>
        </p:nvPicPr>
        <p:blipFill>
          <a:blip r:embed="rId13">
            <a:extLst>
              <a:ext uri="{28A0092B-C50C-407E-A947-70E740481C1C}">
                <a14:useLocalDpi xmlns:a14="http://schemas.microsoft.com/office/drawing/2010/main" val="0"/>
              </a:ext>
            </a:extLst>
          </a:blip>
          <a:srcRect l="8349" t="45776" r="8515" b="6673"/>
          <a:stretch>
            <a:fillRect/>
          </a:stretch>
        </p:blipFill>
        <p:spPr>
          <a:xfrm>
            <a:off x="6966857" y="12627428"/>
            <a:ext cx="3824515" cy="1944915"/>
          </a:xfrm>
          <a:prstGeom prst="rect">
            <a:avLst/>
          </a:prstGeom>
        </p:spPr>
      </p:pic>
      <p:sp>
        <p:nvSpPr>
          <p:cNvPr id="52" name="正方形/長方形 51">
            <a:extLst>
              <a:ext uri="{FF2B5EF4-FFF2-40B4-BE49-F238E27FC236}">
                <a16:creationId xmlns:a16="http://schemas.microsoft.com/office/drawing/2014/main" id="{5D9F7720-A38D-27D9-F66B-36518CB0102D}"/>
              </a:ext>
            </a:extLst>
          </p:cNvPr>
          <p:cNvSpPr/>
          <p:nvPr/>
        </p:nvSpPr>
        <p:spPr>
          <a:xfrm>
            <a:off x="10482040" y="12523600"/>
            <a:ext cx="657393" cy="1321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53" name="グループ化 52">
            <a:extLst>
              <a:ext uri="{FF2B5EF4-FFF2-40B4-BE49-F238E27FC236}">
                <a16:creationId xmlns:a16="http://schemas.microsoft.com/office/drawing/2014/main" id="{A762C8B3-A8F4-6D03-5B92-02A6E6E54F88}"/>
              </a:ext>
            </a:extLst>
          </p:cNvPr>
          <p:cNvGrpSpPr/>
          <p:nvPr/>
        </p:nvGrpSpPr>
        <p:grpSpPr>
          <a:xfrm>
            <a:off x="-1336548" y="13543045"/>
            <a:ext cx="400165" cy="931043"/>
            <a:chOff x="850679" y="5876976"/>
            <a:chExt cx="262946" cy="616217"/>
          </a:xfrm>
        </p:grpSpPr>
        <p:sp>
          <p:nvSpPr>
            <p:cNvPr id="54" name="正方形/長方形 53">
              <a:extLst>
                <a:ext uri="{FF2B5EF4-FFF2-40B4-BE49-F238E27FC236}">
                  <a16:creationId xmlns:a16="http://schemas.microsoft.com/office/drawing/2014/main" id="{483B1DA9-260B-C3ED-7A05-5CF14B246A7B}"/>
                </a:ext>
              </a:extLst>
            </p:cNvPr>
            <p:cNvSpPr/>
            <p:nvPr/>
          </p:nvSpPr>
          <p:spPr>
            <a:xfrm>
              <a:off x="860811"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5" name="テキスト ボックス 54">
              <a:extLst>
                <a:ext uri="{FF2B5EF4-FFF2-40B4-BE49-F238E27FC236}">
                  <a16:creationId xmlns:a16="http://schemas.microsoft.com/office/drawing/2014/main" id="{E674FD28-27AD-B938-427F-7BB4B981577E}"/>
                </a:ext>
              </a:extLst>
            </p:cNvPr>
            <p:cNvSpPr txBox="1"/>
            <p:nvPr/>
          </p:nvSpPr>
          <p:spPr>
            <a:xfrm>
              <a:off x="850679" y="6042492"/>
              <a:ext cx="262946" cy="285185"/>
            </a:xfrm>
            <a:prstGeom prst="rect">
              <a:avLst/>
            </a:prstGeom>
            <a:noFill/>
          </p:spPr>
          <p:txBody>
            <a:bodyPr wrap="square" rtlCol="0">
              <a:spAutoFit/>
            </a:bodyPr>
            <a:lstStyle/>
            <a:p>
              <a:r>
                <a:rPr lang="ja-JP" altLang="en-US" sz="1100" dirty="0"/>
                <a:t>砕石</a:t>
              </a:r>
            </a:p>
          </p:txBody>
        </p:sp>
      </p:grpSp>
      <p:sp>
        <p:nvSpPr>
          <p:cNvPr id="56" name="正方形/長方形 55">
            <a:extLst>
              <a:ext uri="{FF2B5EF4-FFF2-40B4-BE49-F238E27FC236}">
                <a16:creationId xmlns:a16="http://schemas.microsoft.com/office/drawing/2014/main" id="{82662A13-D707-1D57-A830-C5867A384983}"/>
              </a:ext>
            </a:extLst>
          </p:cNvPr>
          <p:cNvSpPr/>
          <p:nvPr/>
        </p:nvSpPr>
        <p:spPr>
          <a:xfrm>
            <a:off x="1877716" y="12617785"/>
            <a:ext cx="677416" cy="13018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60" name="グループ化 59">
            <a:extLst>
              <a:ext uri="{FF2B5EF4-FFF2-40B4-BE49-F238E27FC236}">
                <a16:creationId xmlns:a16="http://schemas.microsoft.com/office/drawing/2014/main" id="{66E1B2C6-0456-280F-A40A-CDBDF4D3565C}"/>
              </a:ext>
            </a:extLst>
          </p:cNvPr>
          <p:cNvGrpSpPr/>
          <p:nvPr/>
        </p:nvGrpSpPr>
        <p:grpSpPr>
          <a:xfrm>
            <a:off x="2856439" y="13529911"/>
            <a:ext cx="460096" cy="944802"/>
            <a:chOff x="809706" y="5876976"/>
            <a:chExt cx="311535" cy="616217"/>
          </a:xfrm>
        </p:grpSpPr>
        <p:sp>
          <p:nvSpPr>
            <p:cNvPr id="61" name="正方形/長方形 60">
              <a:extLst>
                <a:ext uri="{FF2B5EF4-FFF2-40B4-BE49-F238E27FC236}">
                  <a16:creationId xmlns:a16="http://schemas.microsoft.com/office/drawing/2014/main" id="{B43475BB-F905-C46B-367E-604D59BE7C53}"/>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2" name="テキスト ボックス 61">
              <a:extLst>
                <a:ext uri="{FF2B5EF4-FFF2-40B4-BE49-F238E27FC236}">
                  <a16:creationId xmlns:a16="http://schemas.microsoft.com/office/drawing/2014/main" id="{87673144-58D8-4412-AD05-C9825A304412}"/>
                </a:ext>
              </a:extLst>
            </p:cNvPr>
            <p:cNvSpPr txBox="1"/>
            <p:nvPr/>
          </p:nvSpPr>
          <p:spPr>
            <a:xfrm>
              <a:off x="809706" y="6008488"/>
              <a:ext cx="311535" cy="353193"/>
            </a:xfrm>
            <a:prstGeom prst="rect">
              <a:avLst/>
            </a:prstGeom>
            <a:noFill/>
          </p:spPr>
          <p:txBody>
            <a:bodyPr wrap="square" rtlCol="0">
              <a:spAutoFit/>
            </a:bodyPr>
            <a:lstStyle/>
            <a:p>
              <a:r>
                <a:rPr lang="ja-JP" altLang="en-US" sz="1100" dirty="0"/>
                <a:t>砕石</a:t>
              </a:r>
            </a:p>
          </p:txBody>
        </p:sp>
      </p:grpSp>
      <p:sp>
        <p:nvSpPr>
          <p:cNvPr id="129" name="正方形/長方形 128">
            <a:extLst>
              <a:ext uri="{FF2B5EF4-FFF2-40B4-BE49-F238E27FC236}">
                <a16:creationId xmlns:a16="http://schemas.microsoft.com/office/drawing/2014/main" id="{AC6144A5-79E1-22B8-93FF-6280E3336826}"/>
              </a:ext>
            </a:extLst>
          </p:cNvPr>
          <p:cNvSpPr/>
          <p:nvPr/>
        </p:nvSpPr>
        <p:spPr>
          <a:xfrm>
            <a:off x="6060927" y="12653611"/>
            <a:ext cx="657393" cy="1321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30" name="グループ化 129">
            <a:extLst>
              <a:ext uri="{FF2B5EF4-FFF2-40B4-BE49-F238E27FC236}">
                <a16:creationId xmlns:a16="http://schemas.microsoft.com/office/drawing/2014/main" id="{1D5BA19E-95A9-3C38-36BA-54123186BDA4}"/>
              </a:ext>
            </a:extLst>
          </p:cNvPr>
          <p:cNvGrpSpPr/>
          <p:nvPr/>
        </p:nvGrpSpPr>
        <p:grpSpPr>
          <a:xfrm>
            <a:off x="7136347" y="13499619"/>
            <a:ext cx="460096" cy="944802"/>
            <a:chOff x="818613" y="5876976"/>
            <a:chExt cx="311535" cy="616217"/>
          </a:xfrm>
        </p:grpSpPr>
        <p:sp>
          <p:nvSpPr>
            <p:cNvPr id="131" name="正方形/長方形 130">
              <a:extLst>
                <a:ext uri="{FF2B5EF4-FFF2-40B4-BE49-F238E27FC236}">
                  <a16:creationId xmlns:a16="http://schemas.microsoft.com/office/drawing/2014/main" id="{C758DE67-FB66-535F-998D-C6D299C14118}"/>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2" name="テキスト ボックス 131">
              <a:extLst>
                <a:ext uri="{FF2B5EF4-FFF2-40B4-BE49-F238E27FC236}">
                  <a16:creationId xmlns:a16="http://schemas.microsoft.com/office/drawing/2014/main" id="{ABFFD20D-39FA-1C66-8551-516C44D46C91}"/>
                </a:ext>
              </a:extLst>
            </p:cNvPr>
            <p:cNvSpPr txBox="1"/>
            <p:nvPr/>
          </p:nvSpPr>
          <p:spPr>
            <a:xfrm>
              <a:off x="818613" y="6017842"/>
              <a:ext cx="311535" cy="353193"/>
            </a:xfrm>
            <a:prstGeom prst="rect">
              <a:avLst/>
            </a:prstGeom>
            <a:noFill/>
          </p:spPr>
          <p:txBody>
            <a:bodyPr wrap="square" rtlCol="0">
              <a:spAutoFit/>
            </a:bodyPr>
            <a:lstStyle/>
            <a:p>
              <a:r>
                <a:rPr lang="ja-JP" altLang="en-US" sz="1100" dirty="0"/>
                <a:t>砕石</a:t>
              </a:r>
            </a:p>
          </p:txBody>
        </p:sp>
      </p:grpSp>
      <p:sp>
        <p:nvSpPr>
          <p:cNvPr id="133" name="テキスト ボックス 132">
            <a:extLst>
              <a:ext uri="{FF2B5EF4-FFF2-40B4-BE49-F238E27FC236}">
                <a16:creationId xmlns:a16="http://schemas.microsoft.com/office/drawing/2014/main" id="{EB25F695-1C6A-52DF-F93E-C68068AB53B9}"/>
              </a:ext>
            </a:extLst>
          </p:cNvPr>
          <p:cNvSpPr txBox="1"/>
          <p:nvPr/>
        </p:nvSpPr>
        <p:spPr>
          <a:xfrm>
            <a:off x="-1284032" y="12600180"/>
            <a:ext cx="1449436"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134" name="テキスト ボックス 133">
            <a:extLst>
              <a:ext uri="{FF2B5EF4-FFF2-40B4-BE49-F238E27FC236}">
                <a16:creationId xmlns:a16="http://schemas.microsoft.com/office/drawing/2014/main" id="{8DE05150-FCD2-2B51-D5CB-2B261062ED58}"/>
              </a:ext>
            </a:extLst>
          </p:cNvPr>
          <p:cNvSpPr txBox="1"/>
          <p:nvPr/>
        </p:nvSpPr>
        <p:spPr>
          <a:xfrm>
            <a:off x="2959906" y="12568479"/>
            <a:ext cx="1449436" cy="338555"/>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8</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135" name="テキスト ボックス 134">
            <a:extLst>
              <a:ext uri="{FF2B5EF4-FFF2-40B4-BE49-F238E27FC236}">
                <a16:creationId xmlns:a16="http://schemas.microsoft.com/office/drawing/2014/main" id="{2E8D50FA-DCB8-D141-50CD-7F9A7A0BF337}"/>
              </a:ext>
            </a:extLst>
          </p:cNvPr>
          <p:cNvSpPr txBox="1"/>
          <p:nvPr/>
        </p:nvSpPr>
        <p:spPr>
          <a:xfrm>
            <a:off x="7153734" y="12547234"/>
            <a:ext cx="1552028" cy="338555"/>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46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136" name="テキスト ボックス 135">
            <a:extLst>
              <a:ext uri="{FF2B5EF4-FFF2-40B4-BE49-F238E27FC236}">
                <a16:creationId xmlns:a16="http://schemas.microsoft.com/office/drawing/2014/main" id="{B8562DC8-EC65-DBFB-EA73-F2D555D93B47}"/>
              </a:ext>
            </a:extLst>
          </p:cNvPr>
          <p:cNvSpPr txBox="1"/>
          <p:nvPr/>
        </p:nvSpPr>
        <p:spPr>
          <a:xfrm>
            <a:off x="-2931886" y="12554857"/>
            <a:ext cx="1257075" cy="461665"/>
          </a:xfrm>
          <a:prstGeom prst="rect">
            <a:avLst/>
          </a:prstGeom>
          <a:noFill/>
        </p:spPr>
        <p:txBody>
          <a:bodyPr wrap="none" rtlCol="0">
            <a:spAutoFit/>
          </a:bodyPr>
          <a:lstStyle/>
          <a:p>
            <a:r>
              <a:rPr kumimoji="1" lang="en-US" altLang="ja-JP" dirty="0" err="1"/>
              <a:t>Wσ</a:t>
            </a:r>
            <a:r>
              <a:rPr kumimoji="1" lang="ja-JP" altLang="en-US" dirty="0"/>
              <a:t>考慮</a:t>
            </a:r>
          </a:p>
        </p:txBody>
      </p:sp>
      <p:pic>
        <p:nvPicPr>
          <p:cNvPr id="2" name="図 1" descr="グラフ, ダイアグラム&#10;&#10;自動的に生成された説明">
            <a:extLst>
              <a:ext uri="{FF2B5EF4-FFF2-40B4-BE49-F238E27FC236}">
                <a16:creationId xmlns:a16="http://schemas.microsoft.com/office/drawing/2014/main" id="{30DAE699-5A94-2316-7C4B-B323DC12FAAC}"/>
              </a:ext>
            </a:extLst>
          </p:cNvPr>
          <p:cNvPicPr>
            <a:picLocks noChangeAspect="1"/>
          </p:cNvPicPr>
          <p:nvPr/>
        </p:nvPicPr>
        <p:blipFill>
          <a:blip r:embed="rId14">
            <a:clrChange>
              <a:clrFrom>
                <a:srgbClr val="FFFFFF"/>
              </a:clrFrom>
              <a:clrTo>
                <a:srgbClr val="FFFFFF">
                  <a:alpha val="0"/>
                </a:srgbClr>
              </a:clrTo>
            </a:clrChange>
            <a:extLst>
              <a:ext uri="{28A0092B-C50C-407E-A947-70E740481C1C}">
                <a14:useLocalDpi xmlns:a14="http://schemas.microsoft.com/office/drawing/2010/main" val="0"/>
              </a:ext>
            </a:extLst>
          </a:blip>
          <a:srcRect l="7421" t="53194" r="9125" b="7315"/>
          <a:stretch/>
        </p:blipFill>
        <p:spPr>
          <a:xfrm>
            <a:off x="234319" y="3318049"/>
            <a:ext cx="3915559" cy="1647418"/>
          </a:xfrm>
          <a:prstGeom prst="rect">
            <a:avLst/>
          </a:prstGeom>
          <a:ln>
            <a:noFill/>
          </a:ln>
        </p:spPr>
      </p:pic>
      <p:sp>
        <p:nvSpPr>
          <p:cNvPr id="3" name="正方形/長方形 2">
            <a:extLst>
              <a:ext uri="{FF2B5EF4-FFF2-40B4-BE49-F238E27FC236}">
                <a16:creationId xmlns:a16="http://schemas.microsoft.com/office/drawing/2014/main" id="{DD47B10C-010B-CC1C-58CD-53B65C9986AD}"/>
              </a:ext>
            </a:extLst>
          </p:cNvPr>
          <p:cNvSpPr/>
          <p:nvPr/>
        </p:nvSpPr>
        <p:spPr>
          <a:xfrm>
            <a:off x="507793" y="3893968"/>
            <a:ext cx="259569" cy="908493"/>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400"/>
          </a:p>
        </p:txBody>
      </p:sp>
      <mc:AlternateContent xmlns:mc="http://schemas.openxmlformats.org/markup-compatibility/2006" xmlns:a14="http://schemas.microsoft.com/office/drawing/2010/main">
        <mc:Choice Requires="a14">
          <p:sp>
            <p:nvSpPr>
              <p:cNvPr id="35" name="テキスト ボックス 34">
                <a:extLst>
                  <a:ext uri="{FF2B5EF4-FFF2-40B4-BE49-F238E27FC236}">
                    <a16:creationId xmlns:a16="http://schemas.microsoft.com/office/drawing/2014/main" id="{1C69F376-DD5B-A1F3-A734-53FC4E49F6B2}"/>
                  </a:ext>
                </a:extLst>
              </p:cNvPr>
              <p:cNvSpPr txBox="1"/>
              <p:nvPr/>
            </p:nvSpPr>
            <p:spPr>
              <a:xfrm>
                <a:off x="722758" y="5443256"/>
                <a:ext cx="1783960" cy="307777"/>
              </a:xfrm>
              <a:prstGeom prst="rect">
                <a:avLst/>
              </a:prstGeom>
              <a:noFill/>
            </p:spPr>
            <p:txBody>
              <a:bodyPr wrap="square">
                <a:spAutoFit/>
              </a:bodyPr>
              <a:lstStyle/>
              <a:p>
                <a14:m>
                  <m:oMath xmlns:m="http://schemas.openxmlformats.org/officeDocument/2006/math">
                    <m:sSub>
                      <m:sSubPr>
                        <m:ctrlPr>
                          <a:rPr lang="ja-JP" altLang="en-US" sz="1400" i="1" smtClean="0">
                            <a:solidFill>
                              <a:srgbClr val="836967"/>
                            </a:solidFill>
                            <a:latin typeface="Cambria Math" panose="02040503050406030204" pitchFamily="18" charset="0"/>
                          </a:rPr>
                        </m:ctrlPr>
                      </m:sSubPr>
                      <m:e>
                        <m:r>
                          <a:rPr lang="ja-JP" altLang="en-US" sz="1400" i="1">
                            <a:latin typeface="Cambria Math" panose="02040503050406030204" pitchFamily="18" charset="0"/>
                          </a:rPr>
                          <m:t>𝑘</m:t>
                        </m:r>
                      </m:e>
                      <m:sub>
                        <m:r>
                          <a:rPr lang="ja-JP" altLang="en-US" sz="1400" i="1">
                            <a:latin typeface="Cambria Math" panose="02040503050406030204" pitchFamily="18" charset="0"/>
                          </a:rPr>
                          <m:t>𝑎</m:t>
                        </m:r>
                      </m:sub>
                    </m:sSub>
                  </m:oMath>
                </a14:m>
                <a:r>
                  <a:rPr lang="en-US" altLang="ja-JP" sz="1400" dirty="0">
                    <a:cs typeface="Times New Roman" panose="02020603050405020304" pitchFamily="18" charset="0"/>
                  </a:rPr>
                  <a:t>=1.00×10</a:t>
                </a:r>
                <a:r>
                  <a:rPr lang="en-US" altLang="ja-JP" sz="1400" baseline="30000" dirty="0">
                    <a:cs typeface="Times New Roman" panose="02020603050405020304" pitchFamily="18" charset="0"/>
                  </a:rPr>
                  <a:t>-2</a:t>
                </a:r>
                <a:r>
                  <a:rPr lang="en-US" altLang="ja-JP" sz="1400" dirty="0">
                    <a:cs typeface="Times New Roman" panose="02020603050405020304" pitchFamily="18" charset="0"/>
                  </a:rPr>
                  <a:t>m/s</a:t>
                </a:r>
                <a:endParaRPr lang="ja-JP" altLang="ja-JP" sz="1400" dirty="0">
                  <a:cs typeface="Times New Roman" panose="02020603050405020304" pitchFamily="18" charset="0"/>
                </a:endParaRPr>
              </a:p>
            </p:txBody>
          </p:sp>
        </mc:Choice>
        <mc:Fallback xmlns="">
          <p:sp>
            <p:nvSpPr>
              <p:cNvPr id="35" name="テキスト ボックス 34">
                <a:extLst>
                  <a:ext uri="{FF2B5EF4-FFF2-40B4-BE49-F238E27FC236}">
                    <a16:creationId xmlns:a16="http://schemas.microsoft.com/office/drawing/2014/main" id="{1C69F376-DD5B-A1F3-A734-53FC4E49F6B2}"/>
                  </a:ext>
                </a:extLst>
              </p:cNvPr>
              <p:cNvSpPr txBox="1">
                <a:spLocks noRot="1" noChangeAspect="1" noMove="1" noResize="1" noEditPoints="1" noAdjustHandles="1" noChangeArrowheads="1" noChangeShapeType="1" noTextEdit="1"/>
              </p:cNvSpPr>
              <p:nvPr/>
            </p:nvSpPr>
            <p:spPr>
              <a:xfrm>
                <a:off x="722758" y="5443256"/>
                <a:ext cx="1783960" cy="307777"/>
              </a:xfrm>
              <a:prstGeom prst="rect">
                <a:avLst/>
              </a:prstGeom>
              <a:blipFill>
                <a:blip r:embed="rId15"/>
                <a:stretch>
                  <a:fillRect t="-6000" b="-22000"/>
                </a:stretch>
              </a:blipFill>
            </p:spPr>
            <p:txBody>
              <a:bodyPr/>
              <a:lstStyle/>
              <a:p>
                <a:r>
                  <a:rPr lang="ja-JP" altLang="en-US">
                    <a:noFill/>
                  </a:rPr>
                  <a:t> </a:t>
                </a:r>
              </a:p>
            </p:txBody>
          </p:sp>
        </mc:Fallback>
      </mc:AlternateContent>
      <p:sp>
        <p:nvSpPr>
          <p:cNvPr id="37" name="テキスト ボックス 36">
            <a:extLst>
              <a:ext uri="{FF2B5EF4-FFF2-40B4-BE49-F238E27FC236}">
                <a16:creationId xmlns:a16="http://schemas.microsoft.com/office/drawing/2014/main" id="{1012E525-11B7-E2DB-BEE4-C6DC26EA0312}"/>
              </a:ext>
            </a:extLst>
          </p:cNvPr>
          <p:cNvSpPr txBox="1"/>
          <p:nvPr/>
        </p:nvSpPr>
        <p:spPr>
          <a:xfrm>
            <a:off x="3666186" y="4784682"/>
            <a:ext cx="509351" cy="307777"/>
          </a:xfrm>
          <a:prstGeom prst="rect">
            <a:avLst/>
          </a:prstGeom>
          <a:noFill/>
        </p:spPr>
        <p:txBody>
          <a:bodyPr wrap="square">
            <a:spAutoFit/>
          </a:bodyPr>
          <a:lstStyle/>
          <a:p>
            <a:r>
              <a:rPr lang="ja-JP" altLang="en-US" sz="1400" dirty="0">
                <a:latin typeface="ＭＳ Ｐゴシック" panose="020B0600070205080204" pitchFamily="50" charset="-128"/>
              </a:rPr>
              <a:t>（</a:t>
            </a:r>
            <a:r>
              <a:rPr lang="en-US" altLang="ja-JP" sz="1400" dirty="0">
                <a:latin typeface="ＭＳ Ｐゴシック" panose="020B0600070205080204" pitchFamily="50" charset="-128"/>
              </a:rPr>
              <a:t>m</a:t>
            </a:r>
            <a:r>
              <a:rPr lang="ja-JP" altLang="en-US" sz="1400" dirty="0">
                <a:latin typeface="ＭＳ Ｐゴシック" panose="020B0600070205080204" pitchFamily="50" charset="-128"/>
              </a:rPr>
              <a:t>）</a:t>
            </a:r>
          </a:p>
        </p:txBody>
      </p:sp>
      <mc:AlternateContent xmlns:mc="http://schemas.openxmlformats.org/markup-compatibility/2006" xmlns:a14="http://schemas.microsoft.com/office/drawing/2010/main">
        <mc:Choice Requires="a14">
          <p:sp>
            <p:nvSpPr>
              <p:cNvPr id="63" name="テキスト ボックス 62">
                <a:extLst>
                  <a:ext uri="{FF2B5EF4-FFF2-40B4-BE49-F238E27FC236}">
                    <a16:creationId xmlns:a16="http://schemas.microsoft.com/office/drawing/2014/main" id="{8D4F18FA-E6F3-4CEC-90CE-439CF2FE5F3B}"/>
                  </a:ext>
                </a:extLst>
              </p:cNvPr>
              <p:cNvSpPr txBox="1"/>
              <p:nvPr/>
            </p:nvSpPr>
            <p:spPr>
              <a:xfrm>
                <a:off x="2169965" y="3581164"/>
                <a:ext cx="1905437" cy="307777"/>
              </a:xfrm>
              <a:prstGeom prst="rect">
                <a:avLst/>
              </a:prstGeom>
              <a:noFill/>
            </p:spPr>
            <p:txBody>
              <a:bodyPr wrap="square">
                <a:spAutoFit/>
              </a:bodyPr>
              <a:lstStyle/>
              <a:p>
                <a14:m>
                  <m:oMath xmlns:m="http://schemas.openxmlformats.org/officeDocument/2006/math">
                    <m:sSub>
                      <m:sSubPr>
                        <m:ctrlPr>
                          <a:rPr lang="ja-JP" altLang="en-US" sz="1400" i="1">
                            <a:solidFill>
                              <a:srgbClr val="836967"/>
                            </a:solidFill>
                            <a:latin typeface="Cambria Math" panose="02040503050406030204" pitchFamily="18" charset="0"/>
                          </a:rPr>
                        </m:ctrlPr>
                      </m:sSubPr>
                      <m:e>
                        <m:r>
                          <a:rPr lang="ja-JP" altLang="en-US" sz="1400" i="1">
                            <a:latin typeface="Cambria Math" panose="02040503050406030204" pitchFamily="18" charset="0"/>
                          </a:rPr>
                          <m:t>𝑘</m:t>
                        </m:r>
                      </m:e>
                      <m:sub>
                        <m:r>
                          <a:rPr lang="ja-JP" altLang="en-US" sz="1400" i="1">
                            <a:latin typeface="Cambria Math" panose="02040503050406030204" pitchFamily="18" charset="0"/>
                          </a:rPr>
                          <m:t>𝑎</m:t>
                        </m:r>
                      </m:sub>
                    </m:sSub>
                  </m:oMath>
                </a14:m>
                <a:r>
                  <a:rPr lang="en-US" altLang="ja-JP" sz="1400" dirty="0">
                    <a:cs typeface="Times New Roman" panose="02020603050405020304" pitchFamily="18" charset="0"/>
                  </a:rPr>
                  <a:t>=3.65</a:t>
                </a:r>
                <a:r>
                  <a:rPr lang="ja-JP" altLang="ja-JP" sz="1400" dirty="0">
                    <a:cs typeface="Times New Roman" panose="02020603050405020304" pitchFamily="18" charset="0"/>
                  </a:rPr>
                  <a:t>×</a:t>
                </a:r>
                <a:r>
                  <a:rPr lang="en-US" altLang="ja-JP" sz="1400" dirty="0">
                    <a:cs typeface="Times New Roman" panose="02020603050405020304" pitchFamily="18" charset="0"/>
                  </a:rPr>
                  <a:t>10</a:t>
                </a:r>
                <a:r>
                  <a:rPr lang="en-US" altLang="ja-JP" sz="1400" baseline="30000" dirty="0">
                    <a:cs typeface="Times New Roman" panose="02020603050405020304" pitchFamily="18" charset="0"/>
                  </a:rPr>
                  <a:t>-5</a:t>
                </a:r>
                <a:r>
                  <a:rPr lang="en-US" altLang="ja-JP" sz="1400" dirty="0">
                    <a:cs typeface="Times New Roman" panose="02020603050405020304" pitchFamily="18" charset="0"/>
                  </a:rPr>
                  <a:t>m/s</a:t>
                </a:r>
                <a:endParaRPr lang="ja-JP" altLang="ja-JP" sz="1400" dirty="0">
                  <a:cs typeface="Times New Roman" panose="02020603050405020304" pitchFamily="18" charset="0"/>
                </a:endParaRPr>
              </a:p>
            </p:txBody>
          </p:sp>
        </mc:Choice>
        <mc:Fallback xmlns="">
          <p:sp>
            <p:nvSpPr>
              <p:cNvPr id="63" name="テキスト ボックス 62">
                <a:extLst>
                  <a:ext uri="{FF2B5EF4-FFF2-40B4-BE49-F238E27FC236}">
                    <a16:creationId xmlns:a16="http://schemas.microsoft.com/office/drawing/2014/main" id="{8D4F18FA-E6F3-4CEC-90CE-439CF2FE5F3B}"/>
                  </a:ext>
                </a:extLst>
              </p:cNvPr>
              <p:cNvSpPr txBox="1">
                <a:spLocks noRot="1" noChangeAspect="1" noMove="1" noResize="1" noEditPoints="1" noAdjustHandles="1" noChangeArrowheads="1" noChangeShapeType="1" noTextEdit="1"/>
              </p:cNvSpPr>
              <p:nvPr/>
            </p:nvSpPr>
            <p:spPr>
              <a:xfrm>
                <a:off x="2169965" y="3581164"/>
                <a:ext cx="1905437" cy="307777"/>
              </a:xfrm>
              <a:prstGeom prst="rect">
                <a:avLst/>
              </a:prstGeom>
              <a:blipFill>
                <a:blip r:embed="rId16"/>
                <a:stretch>
                  <a:fillRect t="-3922" b="-21569"/>
                </a:stretch>
              </a:blipFill>
            </p:spPr>
            <p:txBody>
              <a:bodyPr/>
              <a:lstStyle/>
              <a:p>
                <a:r>
                  <a:rPr lang="ja-JP" altLang="en-US">
                    <a:noFill/>
                  </a:rPr>
                  <a:t> </a:t>
                </a:r>
              </a:p>
            </p:txBody>
          </p:sp>
        </mc:Fallback>
      </mc:AlternateContent>
      <p:cxnSp>
        <p:nvCxnSpPr>
          <p:cNvPr id="128" name="直線矢印コネクタ 127">
            <a:extLst>
              <a:ext uri="{FF2B5EF4-FFF2-40B4-BE49-F238E27FC236}">
                <a16:creationId xmlns:a16="http://schemas.microsoft.com/office/drawing/2014/main" id="{8D8FDDB1-9595-4866-951E-2A0EF0E28C44}"/>
              </a:ext>
            </a:extLst>
          </p:cNvPr>
          <p:cNvCxnSpPr>
            <a:cxnSpLocks/>
          </p:cNvCxnSpPr>
          <p:nvPr/>
        </p:nvCxnSpPr>
        <p:spPr>
          <a:xfrm flipH="1" flipV="1">
            <a:off x="628650" y="4394200"/>
            <a:ext cx="158750" cy="876300"/>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5" name="直線矢印コネクタ 144">
            <a:extLst>
              <a:ext uri="{FF2B5EF4-FFF2-40B4-BE49-F238E27FC236}">
                <a16:creationId xmlns:a16="http://schemas.microsoft.com/office/drawing/2014/main" id="{EA5ADFD8-A535-0628-8939-B0697244E068}"/>
              </a:ext>
            </a:extLst>
          </p:cNvPr>
          <p:cNvCxnSpPr>
            <a:cxnSpLocks/>
            <a:stCxn id="63" idx="1"/>
          </p:cNvCxnSpPr>
          <p:nvPr/>
        </p:nvCxnSpPr>
        <p:spPr>
          <a:xfrm flipH="1">
            <a:off x="1267363" y="3735053"/>
            <a:ext cx="902602" cy="902797"/>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6" name="テキスト ボックス 145">
            <a:extLst>
              <a:ext uri="{FF2B5EF4-FFF2-40B4-BE49-F238E27FC236}">
                <a16:creationId xmlns:a16="http://schemas.microsoft.com/office/drawing/2014/main" id="{7CDA3045-52B6-F00A-2822-4833E31E9877}"/>
              </a:ext>
            </a:extLst>
          </p:cNvPr>
          <p:cNvSpPr txBox="1"/>
          <p:nvPr/>
        </p:nvSpPr>
        <p:spPr>
          <a:xfrm>
            <a:off x="707366" y="5191749"/>
            <a:ext cx="902811" cy="307777"/>
          </a:xfrm>
          <a:prstGeom prst="rect">
            <a:avLst/>
          </a:prstGeom>
          <a:noFill/>
        </p:spPr>
        <p:txBody>
          <a:bodyPr wrap="none" rtlCol="0">
            <a:spAutoFit/>
          </a:bodyPr>
          <a:lstStyle/>
          <a:p>
            <a:r>
              <a:rPr kumimoji="1" lang="ja-JP" altLang="en-US" sz="1400" dirty="0"/>
              <a:t>（砕石部）</a:t>
            </a:r>
          </a:p>
        </p:txBody>
      </p:sp>
      <p:sp>
        <p:nvSpPr>
          <p:cNvPr id="150" name="テキスト ボックス 149">
            <a:extLst>
              <a:ext uri="{FF2B5EF4-FFF2-40B4-BE49-F238E27FC236}">
                <a16:creationId xmlns:a16="http://schemas.microsoft.com/office/drawing/2014/main" id="{77F54847-CED5-B0AC-C6D0-64F30744B30D}"/>
              </a:ext>
            </a:extLst>
          </p:cNvPr>
          <p:cNvSpPr txBox="1"/>
          <p:nvPr/>
        </p:nvSpPr>
        <p:spPr>
          <a:xfrm>
            <a:off x="1960187" y="4802736"/>
            <a:ext cx="902811" cy="307777"/>
          </a:xfrm>
          <a:prstGeom prst="rect">
            <a:avLst/>
          </a:prstGeom>
          <a:noFill/>
        </p:spPr>
        <p:txBody>
          <a:bodyPr wrap="none" rtlCol="0">
            <a:spAutoFit/>
          </a:bodyPr>
          <a:lstStyle/>
          <a:p>
            <a:r>
              <a:rPr kumimoji="1" lang="ja-JP" altLang="en-US" sz="1400" dirty="0"/>
              <a:t>（非</a:t>
            </a:r>
            <a:r>
              <a:rPr lang="ja-JP" altLang="en-US" sz="1400" dirty="0"/>
              <a:t>透</a:t>
            </a:r>
            <a:r>
              <a:rPr kumimoji="1" lang="ja-JP" altLang="en-US" sz="1400" dirty="0"/>
              <a:t>水）</a:t>
            </a:r>
          </a:p>
        </p:txBody>
      </p:sp>
      <p:sp>
        <p:nvSpPr>
          <p:cNvPr id="158" name="テキスト ボックス 157">
            <a:extLst>
              <a:ext uri="{FF2B5EF4-FFF2-40B4-BE49-F238E27FC236}">
                <a16:creationId xmlns:a16="http://schemas.microsoft.com/office/drawing/2014/main" id="{9B99F059-C6E0-4D1E-8D70-527239F9AA5D}"/>
              </a:ext>
            </a:extLst>
          </p:cNvPr>
          <p:cNvSpPr txBox="1"/>
          <p:nvPr/>
        </p:nvSpPr>
        <p:spPr>
          <a:xfrm>
            <a:off x="2104576" y="3309576"/>
            <a:ext cx="1021433" cy="307777"/>
          </a:xfrm>
          <a:prstGeom prst="rect">
            <a:avLst/>
          </a:prstGeom>
          <a:noFill/>
        </p:spPr>
        <p:txBody>
          <a:bodyPr wrap="none" rtlCol="0">
            <a:spAutoFit/>
          </a:bodyPr>
          <a:lstStyle/>
          <a:p>
            <a:r>
              <a:rPr kumimoji="1" lang="ja-JP" altLang="en-US" sz="1400" dirty="0"/>
              <a:t>（堤体，砂）</a:t>
            </a:r>
          </a:p>
        </p:txBody>
      </p:sp>
      <mc:AlternateContent xmlns:mc="http://schemas.openxmlformats.org/markup-compatibility/2006" xmlns:a14="http://schemas.microsoft.com/office/drawing/2010/main">
        <mc:Choice Requires="a14">
          <p:sp>
            <p:nvSpPr>
              <p:cNvPr id="160" name="テキスト ボックス 159">
                <a:extLst>
                  <a:ext uri="{FF2B5EF4-FFF2-40B4-BE49-F238E27FC236}">
                    <a16:creationId xmlns:a16="http://schemas.microsoft.com/office/drawing/2014/main" id="{D852C366-C8E5-13A7-B4D1-E4D5CC5EEB56}"/>
                  </a:ext>
                </a:extLst>
              </p:cNvPr>
              <p:cNvSpPr txBox="1"/>
              <p:nvPr/>
            </p:nvSpPr>
            <p:spPr>
              <a:xfrm>
                <a:off x="323644" y="6018065"/>
                <a:ext cx="3647949" cy="3436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sz="1400" i="1" smtClean="0">
                              <a:solidFill>
                                <a:schemeClr val="tx1"/>
                              </a:solidFill>
                              <a:latin typeface="Cambria Math" panose="02040503050406030204" pitchFamily="18" charset="0"/>
                            </a:rPr>
                          </m:ctrlPr>
                        </m:sSubPr>
                        <m:e>
                          <m:r>
                            <a:rPr lang="en-US" altLang="ja-JP" sz="1400" b="0" i="1" smtClean="0">
                              <a:solidFill>
                                <a:schemeClr val="tx1"/>
                              </a:solidFill>
                              <a:latin typeface="Cambria Math" panose="02040503050406030204" pitchFamily="18" charset="0"/>
                            </a:rPr>
                            <m:t>𝑒</m:t>
                          </m:r>
                          <m:r>
                            <a:rPr lang="en-US" altLang="ja-JP" sz="1400" i="1">
                              <a:solidFill>
                                <a:schemeClr val="tx1"/>
                              </a:solidFill>
                              <a:latin typeface="Cambria Math" panose="02040503050406030204" pitchFamily="18" charset="0"/>
                            </a:rPr>
                            <m:t>=</m:t>
                          </m:r>
                          <m:r>
                            <a:rPr lang="en-US" altLang="ja-JP" sz="1400" b="0" i="1" smtClean="0">
                              <a:solidFill>
                                <a:schemeClr val="tx1"/>
                              </a:solidFill>
                              <a:latin typeface="Cambria Math" panose="02040503050406030204" pitchFamily="18" charset="0"/>
                            </a:rPr>
                            <m:t>0.764</m:t>
                          </m:r>
                          <m:r>
                            <a:rPr lang="en-US" altLang="ja-JP" sz="1400" b="0" i="1" dirty="0" smtClean="0">
                              <a:solidFill>
                                <a:schemeClr val="tx1"/>
                              </a:solidFill>
                              <a:latin typeface="Cambria Math" panose="02040503050406030204" pitchFamily="18" charset="0"/>
                              <a:cs typeface="Nirmala UI" panose="020B0502040204020203" pitchFamily="34" charset="0"/>
                            </a:rPr>
                            <m:t>, </m:t>
                          </m:r>
                          <m:r>
                            <a:rPr lang="ja-JP" altLang="en-US" sz="1400" i="1" dirty="0">
                              <a:solidFill>
                                <a:schemeClr val="tx1"/>
                              </a:solidFill>
                              <a:latin typeface="Cambria Math" panose="02040503050406030204" pitchFamily="18" charset="0"/>
                              <a:cs typeface="Nirmala UI" panose="020B0502040204020203" pitchFamily="34" charset="0"/>
                            </a:rPr>
                            <m:t>　</m:t>
                          </m:r>
                          <m:r>
                            <a:rPr lang="ja-JP" altLang="en-US" sz="1400" i="1" smtClean="0">
                              <a:solidFill>
                                <a:schemeClr val="tx1"/>
                              </a:solidFill>
                              <a:latin typeface="Cambria Math" panose="02040503050406030204" pitchFamily="18" charset="0"/>
                            </a:rPr>
                            <m:t>𝛾</m:t>
                          </m:r>
                        </m:e>
                        <m:sub>
                          <m:r>
                            <a:rPr lang="en-US" altLang="ja-JP" sz="1400" b="0" i="1" smtClean="0">
                              <a:solidFill>
                                <a:schemeClr val="tx1"/>
                              </a:solidFill>
                              <a:latin typeface="Cambria Math" panose="02040503050406030204" pitchFamily="18" charset="0"/>
                            </a:rPr>
                            <m:t>𝑑</m:t>
                          </m:r>
                        </m:sub>
                      </m:sSub>
                      <m:r>
                        <a:rPr lang="en-US" altLang="ja-JP" sz="1400" b="0" i="1" smtClean="0">
                          <a:solidFill>
                            <a:schemeClr val="tx1"/>
                          </a:solidFill>
                          <a:latin typeface="Cambria Math" panose="02040503050406030204" pitchFamily="18" charset="0"/>
                        </a:rPr>
                        <m:t>=1.494, </m:t>
                      </m:r>
                      <m:sSub>
                        <m:sSubPr>
                          <m:ctrlPr>
                            <a:rPr lang="en-US" altLang="ja-JP" sz="1400" b="0" i="1" smtClean="0">
                              <a:solidFill>
                                <a:schemeClr val="tx1"/>
                              </a:solidFill>
                              <a:latin typeface="Cambria Math" panose="02040503050406030204" pitchFamily="18" charset="0"/>
                            </a:rPr>
                          </m:ctrlPr>
                        </m:sSubPr>
                        <m:e>
                          <m:r>
                            <a:rPr lang="en-US" altLang="ja-JP" sz="1400" b="0" i="1" smtClean="0">
                              <a:solidFill>
                                <a:schemeClr val="tx1"/>
                              </a:solidFill>
                              <a:latin typeface="Cambria Math" panose="02040503050406030204" pitchFamily="18" charset="0"/>
                            </a:rPr>
                            <m:t>  </m:t>
                          </m:r>
                          <m:r>
                            <a:rPr lang="en-US" altLang="ja-JP" sz="1400" b="0" i="1" smtClean="0">
                              <a:solidFill>
                                <a:schemeClr val="tx1"/>
                              </a:solidFill>
                              <a:latin typeface="Cambria Math" panose="02040503050406030204" pitchFamily="18" charset="0"/>
                            </a:rPr>
                            <m:t>𝐺</m:t>
                          </m:r>
                        </m:e>
                        <m:sub>
                          <m:r>
                            <a:rPr lang="en-US" altLang="ja-JP" sz="1400" b="0" i="1" smtClean="0">
                              <a:solidFill>
                                <a:schemeClr val="tx1"/>
                              </a:solidFill>
                              <a:latin typeface="Cambria Math" panose="02040503050406030204" pitchFamily="18" charset="0"/>
                            </a:rPr>
                            <m:t>𝑠</m:t>
                          </m:r>
                        </m:sub>
                      </m:sSub>
                      <m:r>
                        <a:rPr lang="en-US" altLang="ja-JP" sz="1400" b="0" i="1" smtClean="0">
                          <a:solidFill>
                            <a:schemeClr val="tx1"/>
                          </a:solidFill>
                          <a:latin typeface="Cambria Math" panose="02040503050406030204" pitchFamily="18" charset="0"/>
                        </a:rPr>
                        <m:t>=2.659</m:t>
                      </m:r>
                    </m:oMath>
                  </m:oMathPara>
                </a14:m>
                <a:endParaRPr lang="ja-JP" altLang="ja-JP" sz="1400" dirty="0">
                  <a:latin typeface="ＭＳ Ｐゴシック" panose="020B0600070205080204" pitchFamily="50" charset="-128"/>
                  <a:cs typeface="Nirmala UI" panose="020B0502040204020203" pitchFamily="34" charset="0"/>
                </a:endParaRPr>
              </a:p>
            </p:txBody>
          </p:sp>
        </mc:Choice>
        <mc:Fallback xmlns="">
          <p:sp>
            <p:nvSpPr>
              <p:cNvPr id="160" name="テキスト ボックス 159">
                <a:extLst>
                  <a:ext uri="{FF2B5EF4-FFF2-40B4-BE49-F238E27FC236}">
                    <a16:creationId xmlns:a16="http://schemas.microsoft.com/office/drawing/2014/main" id="{D852C366-C8E5-13A7-B4D1-E4D5CC5EEB56}"/>
                  </a:ext>
                </a:extLst>
              </p:cNvPr>
              <p:cNvSpPr txBox="1">
                <a:spLocks noRot="1" noChangeAspect="1" noMove="1" noResize="1" noEditPoints="1" noAdjustHandles="1" noChangeArrowheads="1" noChangeShapeType="1" noTextEdit="1"/>
              </p:cNvSpPr>
              <p:nvPr/>
            </p:nvSpPr>
            <p:spPr>
              <a:xfrm>
                <a:off x="323644" y="6018065"/>
                <a:ext cx="3647949" cy="343620"/>
              </a:xfrm>
              <a:prstGeom prst="rect">
                <a:avLst/>
              </a:prstGeom>
              <a:blipFill>
                <a:blip r:embed="rId17"/>
                <a:stretch>
                  <a:fillRect b="-1754"/>
                </a:stretch>
              </a:blipFill>
            </p:spPr>
            <p:txBody>
              <a:bodyPr/>
              <a:lstStyle/>
              <a:p>
                <a:r>
                  <a:rPr lang="ja-JP" altLang="en-US">
                    <a:noFill/>
                  </a:rPr>
                  <a:t> </a:t>
                </a:r>
              </a:p>
            </p:txBody>
          </p:sp>
        </mc:Fallback>
      </mc:AlternateContent>
      <p:sp>
        <p:nvSpPr>
          <p:cNvPr id="161" name="テキスト ボックス 160">
            <a:extLst>
              <a:ext uri="{FF2B5EF4-FFF2-40B4-BE49-F238E27FC236}">
                <a16:creationId xmlns:a16="http://schemas.microsoft.com/office/drawing/2014/main" id="{11614F88-708B-B055-36BB-909927B6E92F}"/>
              </a:ext>
            </a:extLst>
          </p:cNvPr>
          <p:cNvSpPr txBox="1"/>
          <p:nvPr/>
        </p:nvSpPr>
        <p:spPr>
          <a:xfrm>
            <a:off x="0" y="3409272"/>
            <a:ext cx="509351" cy="307777"/>
          </a:xfrm>
          <a:prstGeom prst="rect">
            <a:avLst/>
          </a:prstGeom>
          <a:noFill/>
        </p:spPr>
        <p:txBody>
          <a:bodyPr wrap="square">
            <a:spAutoFit/>
          </a:bodyPr>
          <a:lstStyle/>
          <a:p>
            <a:r>
              <a:rPr lang="ja-JP" altLang="en-US" sz="1400" dirty="0">
                <a:latin typeface="ＭＳ Ｐゴシック" panose="020B0600070205080204" pitchFamily="50" charset="-128"/>
              </a:rPr>
              <a:t>（</a:t>
            </a:r>
            <a:r>
              <a:rPr lang="en-US" altLang="ja-JP" sz="1400" dirty="0">
                <a:latin typeface="ＭＳ Ｐゴシック" panose="020B0600070205080204" pitchFamily="50" charset="-128"/>
              </a:rPr>
              <a:t>m</a:t>
            </a:r>
            <a:r>
              <a:rPr lang="ja-JP" altLang="en-US" sz="1400" dirty="0">
                <a:latin typeface="ＭＳ Ｐゴシック" panose="020B0600070205080204" pitchFamily="50" charset="-128"/>
              </a:rPr>
              <a:t>）</a:t>
            </a:r>
          </a:p>
        </p:txBody>
      </p:sp>
      <p:sp>
        <p:nvSpPr>
          <p:cNvPr id="163" name="テキスト ボックス 162">
            <a:extLst>
              <a:ext uri="{FF2B5EF4-FFF2-40B4-BE49-F238E27FC236}">
                <a16:creationId xmlns:a16="http://schemas.microsoft.com/office/drawing/2014/main" id="{41026C7E-3F0E-C207-25E9-DDC7928505D5}"/>
              </a:ext>
            </a:extLst>
          </p:cNvPr>
          <p:cNvSpPr txBox="1"/>
          <p:nvPr/>
        </p:nvSpPr>
        <p:spPr>
          <a:xfrm>
            <a:off x="3267075" y="3956050"/>
            <a:ext cx="829073" cy="307777"/>
          </a:xfrm>
          <a:prstGeom prst="rect">
            <a:avLst/>
          </a:prstGeom>
          <a:noFill/>
        </p:spPr>
        <p:txBody>
          <a:bodyPr wrap="none" rtlCol="0">
            <a:spAutoFit/>
          </a:bodyPr>
          <a:lstStyle/>
          <a:p>
            <a:r>
              <a:rPr lang="en-US" altLang="ja-JP" sz="1400" dirty="0"/>
              <a:t>dx=0.5m</a:t>
            </a:r>
            <a:endParaRPr kumimoji="1" lang="ja-JP" altLang="en-US" sz="1400" dirty="0"/>
          </a:p>
        </p:txBody>
      </p:sp>
      <p:sp>
        <p:nvSpPr>
          <p:cNvPr id="164" name="テキスト ボックス 163">
            <a:extLst>
              <a:ext uri="{FF2B5EF4-FFF2-40B4-BE49-F238E27FC236}">
                <a16:creationId xmlns:a16="http://schemas.microsoft.com/office/drawing/2014/main" id="{DC57CCA1-407C-E24B-485C-CBF973447BA8}"/>
              </a:ext>
            </a:extLst>
          </p:cNvPr>
          <p:cNvSpPr txBox="1"/>
          <p:nvPr/>
        </p:nvSpPr>
        <p:spPr>
          <a:xfrm>
            <a:off x="3267075" y="4213225"/>
            <a:ext cx="819455" cy="307777"/>
          </a:xfrm>
          <a:prstGeom prst="rect">
            <a:avLst/>
          </a:prstGeom>
          <a:noFill/>
        </p:spPr>
        <p:txBody>
          <a:bodyPr wrap="none" rtlCol="0">
            <a:spAutoFit/>
          </a:bodyPr>
          <a:lstStyle/>
          <a:p>
            <a:r>
              <a:rPr lang="en-US" altLang="ja-JP" sz="1400" dirty="0" err="1"/>
              <a:t>dz</a:t>
            </a:r>
            <a:r>
              <a:rPr lang="en-US" altLang="ja-JP" sz="1400" dirty="0"/>
              <a:t>=0.5m</a:t>
            </a:r>
            <a:endParaRPr kumimoji="1" lang="ja-JP" altLang="en-US" sz="1400" dirty="0"/>
          </a:p>
        </p:txBody>
      </p:sp>
      <mc:AlternateContent xmlns:mc="http://schemas.openxmlformats.org/markup-compatibility/2006">
        <mc:Choice xmlns:a14="http://schemas.microsoft.com/office/drawing/2010/main" Requires="a14">
          <p:sp>
            <p:nvSpPr>
              <p:cNvPr id="4" name="テキスト ボックス 3">
                <a:extLst>
                  <a:ext uri="{FF2B5EF4-FFF2-40B4-BE49-F238E27FC236}">
                    <a16:creationId xmlns:a16="http://schemas.microsoft.com/office/drawing/2014/main" id="{E8AE0E21-6D8E-3F54-897D-4E72A9046DD0}"/>
                  </a:ext>
                </a:extLst>
              </p:cNvPr>
              <p:cNvSpPr txBox="1"/>
              <p:nvPr/>
            </p:nvSpPr>
            <p:spPr>
              <a:xfrm>
                <a:off x="1352551" y="739658"/>
                <a:ext cx="8296274" cy="923330"/>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実験</a:t>
                </a:r>
                <a:r>
                  <a:rPr lang="en-US" altLang="ja-JP" sz="1800" baseline="30000" dirty="0">
                    <a:latin typeface="メイリオ" panose="020B0604030504040204" pitchFamily="50" charset="-128"/>
                    <a:ea typeface="メイリオ" panose="020B0604030504040204" pitchFamily="50" charset="-128"/>
                    <a:cs typeface="ＭＳ 明朝" panose="02020609040205080304" pitchFamily="17" charset="-128"/>
                  </a:rPr>
                  <a:t>4)</a:t>
                </a: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で計測された堤体内の飽和度分布および流出量を再現できるよう，</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　 パラメータ </a:t>
                </a:r>
                <a14:m>
                  <m:oMath xmlns:m="http://schemas.openxmlformats.org/officeDocument/2006/math">
                    <m:sSub>
                      <m:sSubPr>
                        <m:ctrlPr>
                          <a:rPr lang="ja-JP" altLang="en-US"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𝑚𝑐</m:t>
                        </m:r>
                      </m:sub>
                    </m:sSub>
                    <m:r>
                      <a:rPr lang="en-US" altLang="ja-JP" sz="1800" i="1">
                        <a:latin typeface="Cambria Math" panose="02040503050406030204" pitchFamily="18" charset="0"/>
                      </a:rPr>
                      <m:t> </m:t>
                    </m:r>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a:t>
                </a:r>
                <a:r>
                  <a:rPr lang="ja-JP" altLang="en-US" sz="1800" dirty="0"/>
                  <a:t> </a:t>
                </a:r>
                <a14:m>
                  <m:oMath xmlns:m="http://schemas.openxmlformats.org/officeDocument/2006/math">
                    <m:sSub>
                      <m:sSubPr>
                        <m:ctrlPr>
                          <a:rPr lang="ja-JP" altLang="en-US"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𝑚𝑎</m:t>
                        </m:r>
                      </m:sub>
                    </m:sSub>
                    <m:r>
                      <a:rPr lang="en-US" altLang="ja-JP" sz="1800" i="1">
                        <a:latin typeface="Cambria Math" panose="02040503050406030204" pitchFamily="18" charset="0"/>
                      </a:rPr>
                      <m:t> </m:t>
                    </m:r>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a:t>
                </a:r>
                <a:r>
                  <a:rPr lang="ja-JP" altLang="ja-JP" sz="1800" dirty="0"/>
                  <a:t> </a:t>
                </a: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m:rPr>
                            <m:sty m:val="p"/>
                          </m:rPr>
                          <a:rPr lang="en-US" altLang="ja-JP" sz="1800" i="1">
                            <a:latin typeface="Cambria Math" panose="02040503050406030204" pitchFamily="18" charset="0"/>
                          </a:rPr>
                          <m:t>s</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を試行錯誤的に設定</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rPr>
                  <a:t>初期飽和度を貯留高に換算して与え，その他の諸条件は実験諸元に合わせる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mc:Choice>
        <mc:Fallback>
          <p:sp>
            <p:nvSpPr>
              <p:cNvPr id="4" name="テキスト ボックス 3">
                <a:extLst>
                  <a:ext uri="{FF2B5EF4-FFF2-40B4-BE49-F238E27FC236}">
                    <a16:creationId xmlns:a16="http://schemas.microsoft.com/office/drawing/2014/main" id="{E8AE0E21-6D8E-3F54-897D-4E72A9046DD0}"/>
                  </a:ext>
                </a:extLst>
              </p:cNvPr>
              <p:cNvSpPr txBox="1">
                <a:spLocks noRot="1" noChangeAspect="1" noMove="1" noResize="1" noEditPoints="1" noAdjustHandles="1" noChangeArrowheads="1" noChangeShapeType="1" noTextEdit="1"/>
              </p:cNvSpPr>
              <p:nvPr/>
            </p:nvSpPr>
            <p:spPr>
              <a:xfrm>
                <a:off x="1352551" y="739658"/>
                <a:ext cx="8296274" cy="923330"/>
              </a:xfrm>
              <a:prstGeom prst="rect">
                <a:avLst/>
              </a:prstGeom>
              <a:blipFill>
                <a:blip r:embed="rId18"/>
                <a:stretch>
                  <a:fillRect l="-514" t="-3289" r="-147" b="-9868"/>
                </a:stretch>
              </a:blipFill>
            </p:spPr>
            <p:txBody>
              <a:bodyPr/>
              <a:lstStyle/>
              <a:p>
                <a:r>
                  <a:rPr lang="ja-JP" altLang="en-US">
                    <a:noFill/>
                  </a:rPr>
                  <a:t> </a:t>
                </a:r>
              </a:p>
            </p:txBody>
          </p:sp>
        </mc:Fallback>
      </mc:AlternateContent>
      <p:sp>
        <p:nvSpPr>
          <p:cNvPr id="5" name="Rectangle 2">
            <a:extLst>
              <a:ext uri="{FF2B5EF4-FFF2-40B4-BE49-F238E27FC236}">
                <a16:creationId xmlns:a16="http://schemas.microsoft.com/office/drawing/2014/main" id="{136EBC3C-3FAF-4F13-6C09-B2F6E60C4E53}"/>
              </a:ext>
            </a:extLst>
          </p:cNvPr>
          <p:cNvSpPr txBox="1">
            <a:spLocks noChangeArrowheads="1"/>
          </p:cNvSpPr>
          <p:nvPr/>
        </p:nvSpPr>
        <p:spPr bwMode="auto">
          <a:xfrm>
            <a:off x="133350" y="725564"/>
            <a:ext cx="1514476" cy="569836"/>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■設定</a:t>
            </a:r>
            <a:endParaRPr lang="en-US" altLang="ja-JP" sz="2400" u="sng" kern="0" dirty="0">
              <a:solidFill>
                <a:schemeClr val="tx1"/>
              </a:solidFill>
              <a:latin typeface="Meiryo UI" panose="020B0604030504040204" pitchFamily="50" charset="-128"/>
              <a:ea typeface="Meiryo UI" panose="020B0604030504040204" pitchFamily="50" charset="-128"/>
            </a:endParaRPr>
          </a:p>
        </p:txBody>
      </p:sp>
      <p:pic>
        <p:nvPicPr>
          <p:cNvPr id="6" name="Sr">
            <a:hlinkClick r:id="" action="ppaction://media"/>
            <a:extLst>
              <a:ext uri="{FF2B5EF4-FFF2-40B4-BE49-F238E27FC236}">
                <a16:creationId xmlns:a16="http://schemas.microsoft.com/office/drawing/2014/main" id="{489CEB94-FBAA-7E3D-BDB3-8E71928AADD5}"/>
              </a:ext>
            </a:extLst>
          </p:cNvPr>
          <p:cNvPicPr>
            <a:picLocks noChangeAspect="1"/>
          </p:cNvPicPr>
          <p:nvPr>
            <a:videoFile r:link="rId2"/>
            <p:extLst>
              <p:ext uri="{DAA4B4D4-6D71-4841-9C94-3DE7FCFB9230}">
                <p14:media xmlns:p14="http://schemas.microsoft.com/office/powerpoint/2010/main" r:embed="rId1"/>
              </p:ext>
            </p:extLst>
          </p:nvPr>
        </p:nvPicPr>
        <p:blipFill>
          <a:blip r:embed="rId19"/>
          <a:srcRect l="9292" t="45185" r="12500" b="6435"/>
          <a:stretch>
            <a:fillRect/>
          </a:stretch>
        </p:blipFill>
        <p:spPr>
          <a:xfrm>
            <a:off x="4248149" y="3514725"/>
            <a:ext cx="5257801" cy="2888749"/>
          </a:xfrm>
          <a:prstGeom prst="rect">
            <a:avLst/>
          </a:prstGeom>
        </p:spPr>
      </p:pic>
      <p:graphicFrame>
        <p:nvGraphicFramePr>
          <p:cNvPr id="41" name="グラフ 40">
            <a:extLst>
              <a:ext uri="{FF2B5EF4-FFF2-40B4-BE49-F238E27FC236}">
                <a16:creationId xmlns:a16="http://schemas.microsoft.com/office/drawing/2014/main" id="{0D24C552-791D-A780-BFF0-7E92AC9F5C96}"/>
              </a:ext>
            </a:extLst>
          </p:cNvPr>
          <p:cNvGraphicFramePr>
            <a:graphicFrameLocks/>
          </p:cNvGraphicFramePr>
          <p:nvPr>
            <p:extLst>
              <p:ext uri="{D42A27DB-BD31-4B8C-83A1-F6EECF244321}">
                <p14:modId xmlns:p14="http://schemas.microsoft.com/office/powerpoint/2010/main" val="3976634203"/>
              </p:ext>
            </p:extLst>
          </p:nvPr>
        </p:nvGraphicFramePr>
        <p:xfrm>
          <a:off x="4077680" y="2087014"/>
          <a:ext cx="5199113" cy="1451595"/>
        </p:xfrm>
        <a:graphic>
          <a:graphicData uri="http://schemas.openxmlformats.org/drawingml/2006/chart">
            <c:chart xmlns:c="http://schemas.openxmlformats.org/drawingml/2006/chart" xmlns:r="http://schemas.openxmlformats.org/officeDocument/2006/relationships" r:id="rId20"/>
          </a:graphicData>
        </a:graphic>
      </p:graphicFrame>
      <p:pic>
        <p:nvPicPr>
          <p:cNvPr id="7" name="図 6" descr="グラフ&#10;&#10;自動的に生成された説明">
            <a:extLst>
              <a:ext uri="{FF2B5EF4-FFF2-40B4-BE49-F238E27FC236}">
                <a16:creationId xmlns:a16="http://schemas.microsoft.com/office/drawing/2014/main" id="{532F9951-CAFE-0DC8-E4A6-7FDDB3B562DC}"/>
              </a:ext>
            </a:extLst>
          </p:cNvPr>
          <p:cNvPicPr>
            <a:picLocks noChangeAspect="1"/>
          </p:cNvPicPr>
          <p:nvPr/>
        </p:nvPicPr>
        <p:blipFill>
          <a:blip r:embed="rId10">
            <a:extLst>
              <a:ext uri="{28A0092B-C50C-407E-A947-70E740481C1C}">
                <a14:useLocalDpi xmlns:a14="http://schemas.microsoft.com/office/drawing/2010/main" val="0"/>
              </a:ext>
            </a:extLst>
          </a:blip>
          <a:srcRect l="83190" t="2865" r="1146" b="23496"/>
          <a:stretch/>
        </p:blipFill>
        <p:spPr>
          <a:xfrm>
            <a:off x="9090786" y="2859121"/>
            <a:ext cx="715141" cy="2989230"/>
          </a:xfrm>
          <a:prstGeom prst="rect">
            <a:avLst/>
          </a:prstGeom>
        </p:spPr>
      </p:pic>
      <p:sp>
        <p:nvSpPr>
          <p:cNvPr id="34" name="テキスト ボックス 33">
            <a:extLst>
              <a:ext uri="{FF2B5EF4-FFF2-40B4-BE49-F238E27FC236}">
                <a16:creationId xmlns:a16="http://schemas.microsoft.com/office/drawing/2014/main" id="{B694CAE6-E5B1-52AF-D1BD-7BCC5204A6FF}"/>
              </a:ext>
            </a:extLst>
          </p:cNvPr>
          <p:cNvSpPr txBox="1"/>
          <p:nvPr/>
        </p:nvSpPr>
        <p:spPr>
          <a:xfrm>
            <a:off x="9019974" y="2608991"/>
            <a:ext cx="785953" cy="307777"/>
          </a:xfrm>
          <a:prstGeom prst="rect">
            <a:avLst/>
          </a:prstGeom>
          <a:solidFill>
            <a:schemeClr val="bg1"/>
          </a:solidFill>
        </p:spPr>
        <p:txBody>
          <a:bodyPr wrap="square" rtlCol="0">
            <a:spAutoFit/>
          </a:bodyPr>
          <a:lstStyle/>
          <a:p>
            <a:pPr algn="ctr"/>
            <a:r>
              <a:rPr lang="ja-JP" altLang="en-US" sz="1400"/>
              <a:t>飽和度</a:t>
            </a:r>
          </a:p>
        </p:txBody>
      </p:sp>
      <mc:AlternateContent xmlns:mc="http://schemas.openxmlformats.org/markup-compatibility/2006" xmlns:a14="http://schemas.microsoft.com/office/drawing/2010/main">
        <mc:Choice Requires="a14">
          <p:sp>
            <p:nvSpPr>
              <p:cNvPr id="46" name="テキスト ボックス 45">
                <a:extLst>
                  <a:ext uri="{FF2B5EF4-FFF2-40B4-BE49-F238E27FC236}">
                    <a16:creationId xmlns:a16="http://schemas.microsoft.com/office/drawing/2014/main" id="{E8BF8AF7-776F-1FDB-4CDB-016E8378B6BC}"/>
                  </a:ext>
                </a:extLst>
              </p:cNvPr>
              <p:cNvSpPr txBox="1"/>
              <p:nvPr/>
            </p:nvSpPr>
            <p:spPr>
              <a:xfrm>
                <a:off x="6441880" y="3905746"/>
                <a:ext cx="2635147" cy="307777"/>
              </a:xfrm>
              <a:prstGeom prst="rect">
                <a:avLst/>
              </a:prstGeom>
              <a:noFill/>
            </p:spPr>
            <p:txBody>
              <a:bodyPr wrap="square">
                <a:spAutoFit/>
              </a:bodyPr>
              <a:lstStyle/>
              <a:p>
                <a14:m>
                  <m:oMath xmlns:m="http://schemas.openxmlformats.org/officeDocument/2006/math">
                    <m:sSub>
                      <m:sSubPr>
                        <m:ctrlPr>
                          <a:rPr lang="ja-JP" altLang="en-US" sz="1400" i="1" smtClean="0">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h</m:t>
                        </m:r>
                      </m:e>
                      <m:sub>
                        <m:r>
                          <a:rPr lang="en-US" altLang="ja-JP" sz="1400" i="1">
                            <a:solidFill>
                              <a:schemeClr val="tx1"/>
                            </a:solidFill>
                            <a:latin typeface="Cambria Math" panose="02040503050406030204" pitchFamily="18" charset="0"/>
                            <a:ea typeface="+mj-ea"/>
                          </a:rPr>
                          <m:t>𝑚</m:t>
                        </m:r>
                        <m:r>
                          <a:rPr lang="en-US" altLang="ja-JP" sz="1400" b="0" i="1" smtClean="0">
                            <a:solidFill>
                              <a:schemeClr val="tx1"/>
                            </a:solidFill>
                            <a:latin typeface="Cambria Math" panose="02040503050406030204" pitchFamily="18" charset="0"/>
                            <a:ea typeface="+mj-ea"/>
                          </a:rPr>
                          <m:t>𝑎</m:t>
                        </m:r>
                      </m:sub>
                    </m:sSub>
                    <m:r>
                      <a:rPr lang="en-US" altLang="ja-JP" sz="1400" i="1" dirty="0">
                        <a:solidFill>
                          <a:schemeClr val="tx1"/>
                        </a:solidFill>
                        <a:latin typeface="Cambria Math" panose="02040503050406030204" pitchFamily="18" charset="0"/>
                        <a:ea typeface="+mj-ea"/>
                      </a:rPr>
                      <m:t>=</m:t>
                    </m:r>
                    <m:r>
                      <a:rPr lang="ja-JP" altLang="en-US" sz="1400" i="1" dirty="0">
                        <a:solidFill>
                          <a:schemeClr val="tx1"/>
                        </a:solidFill>
                        <a:latin typeface="Cambria Math" panose="02040503050406030204" pitchFamily="18" charset="0"/>
                        <a:ea typeface="+mj-ea"/>
                      </a:rPr>
                      <m:t>飽和度</m:t>
                    </m:r>
                  </m:oMath>
                </a14:m>
                <a:r>
                  <a:rPr lang="en-US" altLang="ja-JP" sz="1400" dirty="0">
                    <a:solidFill>
                      <a:srgbClr val="FF0000"/>
                    </a:solidFill>
                    <a:latin typeface="+mj-ea"/>
                    <a:ea typeface="+mj-ea"/>
                  </a:rPr>
                  <a:t>0.70</a:t>
                </a:r>
                <a:r>
                  <a:rPr lang="ja-JP" altLang="en-US" sz="1400" dirty="0">
                    <a:solidFill>
                      <a:schemeClr val="tx1"/>
                    </a:solidFill>
                    <a:latin typeface="+mj-ea"/>
                    <a:ea typeface="+mj-ea"/>
                  </a:rPr>
                  <a:t>に相当する</a:t>
                </a:r>
                <a14:m>
                  <m:oMath xmlns:m="http://schemas.openxmlformats.org/officeDocument/2006/math">
                    <m:sSub>
                      <m:sSubPr>
                        <m:ctrlPr>
                          <a:rPr lang="ja-JP" altLang="en-US" sz="1400" i="1">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h</m:t>
                        </m:r>
                      </m:e>
                      <m:sub>
                        <m:r>
                          <a:rPr lang="en-US" altLang="ja-JP" sz="1400" b="0" i="1" smtClean="0">
                            <a:solidFill>
                              <a:schemeClr val="tx1"/>
                            </a:solidFill>
                            <a:latin typeface="Cambria Math" panose="02040503050406030204" pitchFamily="18" charset="0"/>
                            <a:ea typeface="+mj-ea"/>
                          </a:rPr>
                          <m:t>𝑡</m:t>
                        </m:r>
                      </m:sub>
                    </m:sSub>
                  </m:oMath>
                </a14:m>
                <a:endParaRPr lang="ja-JP" altLang="en-US" sz="1400" dirty="0">
                  <a:latin typeface="+mj-ea"/>
                  <a:ea typeface="+mj-ea"/>
                </a:endParaRPr>
              </a:p>
            </p:txBody>
          </p:sp>
        </mc:Choice>
        <mc:Fallback xmlns="">
          <p:sp>
            <p:nvSpPr>
              <p:cNvPr id="46" name="テキスト ボックス 45">
                <a:extLst>
                  <a:ext uri="{FF2B5EF4-FFF2-40B4-BE49-F238E27FC236}">
                    <a16:creationId xmlns:a16="http://schemas.microsoft.com/office/drawing/2014/main" id="{E8BF8AF7-776F-1FDB-4CDB-016E8378B6BC}"/>
                  </a:ext>
                </a:extLst>
              </p:cNvPr>
              <p:cNvSpPr txBox="1">
                <a:spLocks noRot="1" noChangeAspect="1" noMove="1" noResize="1" noEditPoints="1" noAdjustHandles="1" noChangeArrowheads="1" noChangeShapeType="1" noTextEdit="1"/>
              </p:cNvSpPr>
              <p:nvPr/>
            </p:nvSpPr>
            <p:spPr>
              <a:xfrm>
                <a:off x="6441880" y="3905746"/>
                <a:ext cx="2635147" cy="307777"/>
              </a:xfrm>
              <a:prstGeom prst="rect">
                <a:avLst/>
              </a:prstGeom>
              <a:blipFill>
                <a:blip r:embed="rId21"/>
                <a:stretch>
                  <a:fillRect t="-6000" b="-18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51" name="テキスト ボックス 50">
                <a:extLst>
                  <a:ext uri="{FF2B5EF4-FFF2-40B4-BE49-F238E27FC236}">
                    <a16:creationId xmlns:a16="http://schemas.microsoft.com/office/drawing/2014/main" id="{96ACAECE-AA66-23D8-42C3-D7CAAE16BD5D}"/>
                  </a:ext>
                </a:extLst>
              </p:cNvPr>
              <p:cNvSpPr txBox="1"/>
              <p:nvPr/>
            </p:nvSpPr>
            <p:spPr>
              <a:xfrm>
                <a:off x="6406955" y="3664446"/>
                <a:ext cx="2635147" cy="307777"/>
              </a:xfrm>
              <a:prstGeom prst="rect">
                <a:avLst/>
              </a:prstGeom>
              <a:noFill/>
            </p:spPr>
            <p:txBody>
              <a:bodyPr wrap="square">
                <a:spAutoFit/>
              </a:bodyPr>
              <a:lstStyle/>
              <a:p>
                <a14:m>
                  <m:oMath xmlns:m="http://schemas.openxmlformats.org/officeDocument/2006/math">
                    <m:sSub>
                      <m:sSubPr>
                        <m:ctrlPr>
                          <a:rPr lang="ja-JP" altLang="en-US" sz="1400" i="1" smtClean="0">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h</m:t>
                        </m:r>
                      </m:e>
                      <m:sub>
                        <m:r>
                          <a:rPr lang="en-US" altLang="ja-JP" sz="1400" i="1">
                            <a:solidFill>
                              <a:schemeClr val="tx1"/>
                            </a:solidFill>
                            <a:latin typeface="Cambria Math" panose="02040503050406030204" pitchFamily="18" charset="0"/>
                            <a:ea typeface="+mj-ea"/>
                          </a:rPr>
                          <m:t>𝑚𝑐</m:t>
                        </m:r>
                      </m:sub>
                    </m:sSub>
                    <m:r>
                      <a:rPr lang="en-US" altLang="ja-JP" sz="1400" i="1" dirty="0">
                        <a:solidFill>
                          <a:schemeClr val="tx1"/>
                        </a:solidFill>
                        <a:latin typeface="Cambria Math" panose="02040503050406030204" pitchFamily="18" charset="0"/>
                        <a:ea typeface="+mj-ea"/>
                      </a:rPr>
                      <m:t>=</m:t>
                    </m:r>
                    <m:r>
                      <a:rPr lang="ja-JP" altLang="en-US" sz="1400" i="1" dirty="0">
                        <a:solidFill>
                          <a:schemeClr val="tx1"/>
                        </a:solidFill>
                        <a:latin typeface="Cambria Math" panose="02040503050406030204" pitchFamily="18" charset="0"/>
                        <a:ea typeface="+mj-ea"/>
                      </a:rPr>
                      <m:t>飽和度</m:t>
                    </m:r>
                  </m:oMath>
                </a14:m>
                <a:r>
                  <a:rPr lang="en-US" altLang="ja-JP" sz="1400" dirty="0">
                    <a:solidFill>
                      <a:srgbClr val="FF0000"/>
                    </a:solidFill>
                    <a:latin typeface="+mj-ea"/>
                    <a:ea typeface="+mj-ea"/>
                  </a:rPr>
                  <a:t>0.65</a:t>
                </a:r>
                <a:r>
                  <a:rPr lang="ja-JP" altLang="en-US" sz="1400" dirty="0">
                    <a:solidFill>
                      <a:schemeClr val="tx1"/>
                    </a:solidFill>
                    <a:latin typeface="+mj-ea"/>
                    <a:ea typeface="+mj-ea"/>
                  </a:rPr>
                  <a:t>に相当する</a:t>
                </a:r>
                <a14:m>
                  <m:oMath xmlns:m="http://schemas.openxmlformats.org/officeDocument/2006/math">
                    <m:sSub>
                      <m:sSubPr>
                        <m:ctrlPr>
                          <a:rPr lang="ja-JP" altLang="en-US" sz="1400" i="1">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h</m:t>
                        </m:r>
                      </m:e>
                      <m:sub>
                        <m:r>
                          <a:rPr lang="en-US" altLang="ja-JP" sz="1400" b="0" i="1" smtClean="0">
                            <a:solidFill>
                              <a:schemeClr val="tx1"/>
                            </a:solidFill>
                            <a:latin typeface="Cambria Math" panose="02040503050406030204" pitchFamily="18" charset="0"/>
                            <a:ea typeface="+mj-ea"/>
                          </a:rPr>
                          <m:t>𝑡</m:t>
                        </m:r>
                      </m:sub>
                    </m:sSub>
                  </m:oMath>
                </a14:m>
                <a:endParaRPr lang="ja-JP" altLang="en-US" sz="1400" dirty="0">
                  <a:latin typeface="+mj-ea"/>
                  <a:ea typeface="+mj-ea"/>
                </a:endParaRPr>
              </a:p>
            </p:txBody>
          </p:sp>
        </mc:Choice>
        <mc:Fallback xmlns="">
          <p:sp>
            <p:nvSpPr>
              <p:cNvPr id="51" name="テキスト ボックス 50">
                <a:extLst>
                  <a:ext uri="{FF2B5EF4-FFF2-40B4-BE49-F238E27FC236}">
                    <a16:creationId xmlns:a16="http://schemas.microsoft.com/office/drawing/2014/main" id="{96ACAECE-AA66-23D8-42C3-D7CAAE16BD5D}"/>
                  </a:ext>
                </a:extLst>
              </p:cNvPr>
              <p:cNvSpPr txBox="1">
                <a:spLocks noRot="1" noChangeAspect="1" noMove="1" noResize="1" noEditPoints="1" noAdjustHandles="1" noChangeArrowheads="1" noChangeShapeType="1" noTextEdit="1"/>
              </p:cNvSpPr>
              <p:nvPr/>
            </p:nvSpPr>
            <p:spPr>
              <a:xfrm>
                <a:off x="6406955" y="3664446"/>
                <a:ext cx="2635147" cy="307777"/>
              </a:xfrm>
              <a:prstGeom prst="rect">
                <a:avLst/>
              </a:prstGeom>
              <a:blipFill>
                <a:blip r:embed="rId22"/>
                <a:stretch>
                  <a:fillRect t="-5882" b="-1764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9" name="テキスト ボックス 138">
                <a:extLst>
                  <a:ext uri="{FF2B5EF4-FFF2-40B4-BE49-F238E27FC236}">
                    <a16:creationId xmlns:a16="http://schemas.microsoft.com/office/drawing/2014/main" id="{127061F4-BFF7-9439-3328-BC06AA8FDDF8}"/>
                  </a:ext>
                </a:extLst>
              </p:cNvPr>
              <p:cNvSpPr txBox="1"/>
              <p:nvPr/>
            </p:nvSpPr>
            <p:spPr>
              <a:xfrm>
                <a:off x="6592263" y="4163147"/>
                <a:ext cx="1382324" cy="307777"/>
              </a:xfrm>
              <a:prstGeom prst="rect">
                <a:avLst/>
              </a:prstGeom>
              <a:noFill/>
            </p:spPr>
            <p:txBody>
              <a:bodyPr wrap="square">
                <a:spAutoFit/>
              </a:bodyPr>
              <a:lstStyle/>
              <a:p>
                <a14:m>
                  <m:oMath xmlns:m="http://schemas.openxmlformats.org/officeDocument/2006/math">
                    <m:sSub>
                      <m:sSubPr>
                        <m:ctrlPr>
                          <a:rPr lang="ja-JP" altLang="ja-JP" sz="1400" i="1" smtClean="0">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𝑅</m:t>
                        </m:r>
                      </m:e>
                      <m:sub>
                        <m:r>
                          <m:rPr>
                            <m:sty m:val="p"/>
                          </m:rPr>
                          <a:rPr lang="en-US" altLang="ja-JP" sz="1400" i="1">
                            <a:solidFill>
                              <a:schemeClr val="tx1"/>
                            </a:solidFill>
                            <a:latin typeface="Cambria Math" panose="02040503050406030204" pitchFamily="18" charset="0"/>
                            <a:ea typeface="+mj-ea"/>
                          </a:rPr>
                          <m:t>s</m:t>
                        </m:r>
                      </m:sub>
                    </m:sSub>
                    <m:r>
                      <a:rPr lang="en-US" altLang="ja-JP" sz="1400" i="1" dirty="0">
                        <a:latin typeface="Cambria Math" panose="02040503050406030204" pitchFamily="18" charset="0"/>
                      </a:rPr>
                      <m:t>=</m:t>
                    </m:r>
                  </m:oMath>
                </a14:m>
                <a:r>
                  <a:rPr lang="en-US" altLang="ja-JP" sz="1400" dirty="0">
                    <a:solidFill>
                      <a:srgbClr val="FF0000"/>
                    </a:solidFill>
                    <a:latin typeface="+mj-ea"/>
                    <a:ea typeface="+mj-ea"/>
                  </a:rPr>
                  <a:t>1.5</a:t>
                </a:r>
                <a:r>
                  <a:rPr lang="en-US" altLang="ja-JP" sz="1400" dirty="0">
                    <a:solidFill>
                      <a:schemeClr val="tx1"/>
                    </a:solidFill>
                    <a:latin typeface="+mj-ea"/>
                    <a:ea typeface="+mj-ea"/>
                  </a:rPr>
                  <a:t>mm/h</a:t>
                </a:r>
                <a:endParaRPr lang="ja-JP" altLang="en-US" sz="1400" dirty="0">
                  <a:latin typeface="+mj-ea"/>
                  <a:ea typeface="+mj-ea"/>
                </a:endParaRPr>
              </a:p>
            </p:txBody>
          </p:sp>
        </mc:Choice>
        <mc:Fallback xmlns="">
          <p:sp>
            <p:nvSpPr>
              <p:cNvPr id="139" name="テキスト ボックス 138">
                <a:extLst>
                  <a:ext uri="{FF2B5EF4-FFF2-40B4-BE49-F238E27FC236}">
                    <a16:creationId xmlns:a16="http://schemas.microsoft.com/office/drawing/2014/main" id="{127061F4-BFF7-9439-3328-BC06AA8FDDF8}"/>
                  </a:ext>
                </a:extLst>
              </p:cNvPr>
              <p:cNvSpPr txBox="1">
                <a:spLocks noRot="1" noChangeAspect="1" noMove="1" noResize="1" noEditPoints="1" noAdjustHandles="1" noChangeArrowheads="1" noChangeShapeType="1" noTextEdit="1"/>
              </p:cNvSpPr>
              <p:nvPr/>
            </p:nvSpPr>
            <p:spPr>
              <a:xfrm>
                <a:off x="6592263" y="4163147"/>
                <a:ext cx="1382324" cy="307777"/>
              </a:xfrm>
              <a:prstGeom prst="rect">
                <a:avLst/>
              </a:prstGeom>
              <a:blipFill>
                <a:blip r:embed="rId23"/>
                <a:stretch>
                  <a:fillRect t="-6000" b="-18000"/>
                </a:stretch>
              </a:blipFill>
            </p:spPr>
            <p:txBody>
              <a:bodyPr/>
              <a:lstStyle/>
              <a:p>
                <a:r>
                  <a:rPr lang="ja-JP" altLang="en-US">
                    <a:noFill/>
                  </a:rPr>
                  <a:t> </a:t>
                </a:r>
              </a:p>
            </p:txBody>
          </p:sp>
        </mc:Fallback>
      </mc:AlternateContent>
      <p:sp>
        <p:nvSpPr>
          <p:cNvPr id="144" name="テキスト ボックス 143">
            <a:extLst>
              <a:ext uri="{FF2B5EF4-FFF2-40B4-BE49-F238E27FC236}">
                <a16:creationId xmlns:a16="http://schemas.microsoft.com/office/drawing/2014/main" id="{BF5276C7-28C9-3CF7-5E38-C0732E27C9D4}"/>
              </a:ext>
            </a:extLst>
          </p:cNvPr>
          <p:cNvSpPr txBox="1"/>
          <p:nvPr/>
        </p:nvSpPr>
        <p:spPr>
          <a:xfrm>
            <a:off x="8563342" y="3453256"/>
            <a:ext cx="484361" cy="261610"/>
          </a:xfrm>
          <a:prstGeom prst="rect">
            <a:avLst/>
          </a:prstGeom>
          <a:noFill/>
        </p:spPr>
        <p:txBody>
          <a:bodyPr wrap="square" rtlCol="0">
            <a:spAutoFit/>
          </a:bodyPr>
          <a:lstStyle/>
          <a:p>
            <a:r>
              <a:rPr kumimoji="1" lang="ja-JP" altLang="en-US" sz="1100" dirty="0">
                <a:latin typeface="+mj-ea"/>
                <a:ea typeface="+mj-ea"/>
              </a:rPr>
              <a:t>（</a:t>
            </a:r>
            <a:r>
              <a:rPr kumimoji="1" lang="en-US" altLang="ja-JP" sz="1100" dirty="0">
                <a:latin typeface="+mj-ea"/>
                <a:ea typeface="+mj-ea"/>
              </a:rPr>
              <a:t>h</a:t>
            </a:r>
            <a:r>
              <a:rPr kumimoji="1" lang="ja-JP" altLang="en-US" sz="1100" dirty="0">
                <a:latin typeface="+mj-ea"/>
                <a:ea typeface="+mj-ea"/>
              </a:rPr>
              <a:t>）</a:t>
            </a:r>
          </a:p>
        </p:txBody>
      </p:sp>
      <p:sp>
        <p:nvSpPr>
          <p:cNvPr id="140" name="テキスト ボックス 139">
            <a:extLst>
              <a:ext uri="{FF2B5EF4-FFF2-40B4-BE49-F238E27FC236}">
                <a16:creationId xmlns:a16="http://schemas.microsoft.com/office/drawing/2014/main" id="{D8703FA7-2372-13CC-07B4-65725895FE51}"/>
              </a:ext>
            </a:extLst>
          </p:cNvPr>
          <p:cNvSpPr txBox="1"/>
          <p:nvPr/>
        </p:nvSpPr>
        <p:spPr>
          <a:xfrm>
            <a:off x="5490605" y="6388298"/>
            <a:ext cx="3472419" cy="276999"/>
          </a:xfrm>
          <a:prstGeom prst="rect">
            <a:avLst/>
          </a:prstGeom>
          <a:noFill/>
        </p:spPr>
        <p:txBody>
          <a:bodyPr wrap="square">
            <a:spAutoFit/>
          </a:bodyPr>
          <a:lstStyle/>
          <a:p>
            <a:r>
              <a:rPr lang="ja-JP" altLang="en-US" sz="1200" dirty="0"/>
              <a:t>➁水理解析での飽和度分布アニメーション</a:t>
            </a:r>
          </a:p>
        </p:txBody>
      </p:sp>
      <p:sp>
        <p:nvSpPr>
          <p:cNvPr id="143" name="テキスト ボックス 142">
            <a:extLst>
              <a:ext uri="{FF2B5EF4-FFF2-40B4-BE49-F238E27FC236}">
                <a16:creationId xmlns:a16="http://schemas.microsoft.com/office/drawing/2014/main" id="{70946A2B-CFD5-9B29-BBE8-8E7EAA439E4F}"/>
              </a:ext>
            </a:extLst>
          </p:cNvPr>
          <p:cNvSpPr txBox="1"/>
          <p:nvPr/>
        </p:nvSpPr>
        <p:spPr>
          <a:xfrm>
            <a:off x="4776231" y="2044898"/>
            <a:ext cx="1729344" cy="276999"/>
          </a:xfrm>
          <a:prstGeom prst="rect">
            <a:avLst/>
          </a:prstGeom>
          <a:noFill/>
        </p:spPr>
        <p:txBody>
          <a:bodyPr wrap="square">
            <a:spAutoFit/>
          </a:bodyPr>
          <a:lstStyle/>
          <a:p>
            <a:r>
              <a:rPr lang="ja-JP" altLang="en-US" sz="1200" dirty="0"/>
              <a:t>降雨ハイエトグラフ</a:t>
            </a:r>
          </a:p>
        </p:txBody>
      </p:sp>
      <p:sp>
        <p:nvSpPr>
          <p:cNvPr id="152" name="テキスト ボックス 151">
            <a:extLst>
              <a:ext uri="{FF2B5EF4-FFF2-40B4-BE49-F238E27FC236}">
                <a16:creationId xmlns:a16="http://schemas.microsoft.com/office/drawing/2014/main" id="{B8C9F7A6-27D6-B0C9-693D-4839E21F8003}"/>
              </a:ext>
            </a:extLst>
          </p:cNvPr>
          <p:cNvSpPr txBox="1"/>
          <p:nvPr/>
        </p:nvSpPr>
        <p:spPr>
          <a:xfrm>
            <a:off x="707366" y="5858499"/>
            <a:ext cx="902811" cy="307777"/>
          </a:xfrm>
          <a:prstGeom prst="rect">
            <a:avLst/>
          </a:prstGeom>
          <a:noFill/>
        </p:spPr>
        <p:txBody>
          <a:bodyPr wrap="none" rtlCol="0">
            <a:spAutoFit/>
          </a:bodyPr>
          <a:lstStyle/>
          <a:p>
            <a:r>
              <a:rPr kumimoji="1" lang="ja-JP" altLang="en-US" sz="1400" dirty="0"/>
              <a:t>（</a:t>
            </a:r>
            <a:r>
              <a:rPr lang="ja-JP" altLang="en-US" sz="1400" dirty="0"/>
              <a:t>諸定数</a:t>
            </a:r>
            <a:r>
              <a:rPr kumimoji="1" lang="ja-JP" altLang="en-US" sz="1400" dirty="0"/>
              <a:t>）</a:t>
            </a:r>
          </a:p>
        </p:txBody>
      </p:sp>
      <p:sp>
        <p:nvSpPr>
          <p:cNvPr id="153" name="テキスト ボックス 152">
            <a:extLst>
              <a:ext uri="{FF2B5EF4-FFF2-40B4-BE49-F238E27FC236}">
                <a16:creationId xmlns:a16="http://schemas.microsoft.com/office/drawing/2014/main" id="{6C097060-882B-71A8-6F46-942862B5249C}"/>
              </a:ext>
            </a:extLst>
          </p:cNvPr>
          <p:cNvSpPr txBox="1"/>
          <p:nvPr/>
        </p:nvSpPr>
        <p:spPr>
          <a:xfrm>
            <a:off x="6422366" y="3448674"/>
            <a:ext cx="1130438" cy="307777"/>
          </a:xfrm>
          <a:prstGeom prst="rect">
            <a:avLst/>
          </a:prstGeom>
          <a:noFill/>
        </p:spPr>
        <p:txBody>
          <a:bodyPr wrap="none" rtlCol="0">
            <a:spAutoFit/>
          </a:bodyPr>
          <a:lstStyle/>
          <a:p>
            <a:r>
              <a:rPr kumimoji="1" lang="ja-JP" altLang="en-US" sz="1400" dirty="0"/>
              <a:t>（</a:t>
            </a:r>
            <a:r>
              <a:rPr lang="ja-JP" altLang="en-US" sz="1400" dirty="0"/>
              <a:t>パラメータ</a:t>
            </a:r>
            <a:r>
              <a:rPr kumimoji="1" lang="ja-JP" altLang="en-US" sz="1400" dirty="0"/>
              <a:t>）</a:t>
            </a:r>
          </a:p>
        </p:txBody>
      </p:sp>
      <p:sp>
        <p:nvSpPr>
          <p:cNvPr id="154" name="テキスト ボックス 153">
            <a:extLst>
              <a:ext uri="{FF2B5EF4-FFF2-40B4-BE49-F238E27FC236}">
                <a16:creationId xmlns:a16="http://schemas.microsoft.com/office/drawing/2014/main" id="{E3227872-C404-214C-27EF-30E4227B6FB6}"/>
              </a:ext>
            </a:extLst>
          </p:cNvPr>
          <p:cNvSpPr txBox="1"/>
          <p:nvPr/>
        </p:nvSpPr>
        <p:spPr>
          <a:xfrm>
            <a:off x="-74647" y="6653834"/>
            <a:ext cx="6811347" cy="246221"/>
          </a:xfrm>
          <a:prstGeom prst="rect">
            <a:avLst/>
          </a:prstGeom>
          <a:noFill/>
        </p:spPr>
        <p:txBody>
          <a:bodyPr wrap="square">
            <a:spAutoFit/>
          </a:bodyPr>
          <a:lstStyle/>
          <a:p>
            <a:pPr lvl="0" algn="just">
              <a:lnSpc>
                <a:spcPts val="1200"/>
              </a:lnSpc>
              <a:tabLst>
                <a:tab pos="123825" algn="l"/>
                <a:tab pos="180340" algn="l"/>
              </a:tabLst>
            </a:pPr>
            <a:r>
              <a:rPr lang="en-US" altLang="ja-JP" sz="1050" dirty="0">
                <a:ea typeface="ＭＳ 明朝" panose="02020609040205080304" pitchFamily="17" charset="-128"/>
                <a:cs typeface="Times New Roman" panose="02020603050405020304" pitchFamily="18" charset="0"/>
              </a:rPr>
              <a:t>4</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久楽勝行，丹羽薫，斉藤義章，石塚廣史：堤防補強に関する大型模型実験</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(1),</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土木研究所資料</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第</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1772</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号</a:t>
            </a:r>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 1982.</a:t>
            </a:r>
            <a:endParaRPr lang="ja-JP" altLang="ja-JP" sz="105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356589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0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8">
            <a:extLst>
              <a:ext uri="{FF2B5EF4-FFF2-40B4-BE49-F238E27FC236}">
                <a16:creationId xmlns:a16="http://schemas.microsoft.com/office/drawing/2014/main" id="{1D9F27D7-CDFD-A6D8-BD79-A55EE2A3DF3F}"/>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None/>
            </a:pPr>
            <a:r>
              <a:rPr lang="ja-JP" altLang="en-US" sz="2800" b="1" dirty="0">
                <a:solidFill>
                  <a:schemeClr val="bg1"/>
                </a:solidFill>
                <a:latin typeface="Meiryo UI" panose="020B0604030504040204" pitchFamily="50" charset="-128"/>
                <a:ea typeface="Meiryo UI" panose="020B0604030504040204" pitchFamily="50" charset="-128"/>
              </a:rPr>
              <a:t>３</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土木研究所の堤防大型模型での降雨実験（結果）</a:t>
            </a:r>
          </a:p>
        </p:txBody>
      </p:sp>
      <p:sp>
        <p:nvSpPr>
          <p:cNvPr id="17" name="スライド番号プレースホルダー 1">
            <a:extLst>
              <a:ext uri="{FF2B5EF4-FFF2-40B4-BE49-F238E27FC236}">
                <a16:creationId xmlns:a16="http://schemas.microsoft.com/office/drawing/2014/main" id="{57A9F278-8B2B-060E-F133-A5DBD0A3B932}"/>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9</a:t>
            </a:fld>
            <a:endParaRPr lang="en-US" altLang="ja-JP" sz="2000" b="1" dirty="0">
              <a:solidFill>
                <a:schemeClr val="bg1"/>
              </a:solidFill>
              <a:latin typeface="Meiryo UI" panose="020B0604030504040204" pitchFamily="50" charset="-128"/>
              <a:ea typeface="Meiryo UI" panose="020B0604030504040204" pitchFamily="50" charset="-128"/>
            </a:endParaRPr>
          </a:p>
        </p:txBody>
      </p:sp>
      <p:pic>
        <p:nvPicPr>
          <p:cNvPr id="9" name="図 8" descr="グラフ, 折れ線グラフ, 等高線グラフ&#10;&#10;AI 生成コンテンツは誤りを含む可能性があります。">
            <a:extLst>
              <a:ext uri="{FF2B5EF4-FFF2-40B4-BE49-F238E27FC236}">
                <a16:creationId xmlns:a16="http://schemas.microsoft.com/office/drawing/2014/main" id="{1D153079-98A1-C96D-9E8D-80C680E37E0B}"/>
              </a:ext>
            </a:extLst>
          </p:cNvPr>
          <p:cNvPicPr>
            <a:picLocks noChangeAspect="1"/>
          </p:cNvPicPr>
          <p:nvPr/>
        </p:nvPicPr>
        <p:blipFill>
          <a:blip r:embed="rId2">
            <a:extLst>
              <a:ext uri="{28A0092B-C50C-407E-A947-70E740481C1C}">
                <a14:useLocalDpi xmlns:a14="http://schemas.microsoft.com/office/drawing/2010/main" val="0"/>
              </a:ext>
            </a:extLst>
          </a:blip>
          <a:srcRect l="8051" t="45014" r="10531" b="6498"/>
          <a:stretch>
            <a:fillRect/>
          </a:stretch>
        </p:blipFill>
        <p:spPr>
          <a:xfrm>
            <a:off x="6959236" y="10149688"/>
            <a:ext cx="3745463" cy="1983269"/>
          </a:xfrm>
          <a:prstGeom prst="rect">
            <a:avLst/>
          </a:prstGeom>
        </p:spPr>
      </p:pic>
      <p:sp>
        <p:nvSpPr>
          <p:cNvPr id="10" name="正方形/長方形 9">
            <a:extLst>
              <a:ext uri="{FF2B5EF4-FFF2-40B4-BE49-F238E27FC236}">
                <a16:creationId xmlns:a16="http://schemas.microsoft.com/office/drawing/2014/main" id="{AEEBC17B-25D9-5AB0-F6A4-4A3E0DA4A96C}"/>
              </a:ext>
            </a:extLst>
          </p:cNvPr>
          <p:cNvSpPr/>
          <p:nvPr/>
        </p:nvSpPr>
        <p:spPr>
          <a:xfrm>
            <a:off x="10503811" y="10019885"/>
            <a:ext cx="657393" cy="1321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11" name="図 10" descr="グラフ, 等高線グラフ&#10;&#10;AI 生成コンテンツは誤りを含む可能性があります。">
            <a:extLst>
              <a:ext uri="{FF2B5EF4-FFF2-40B4-BE49-F238E27FC236}">
                <a16:creationId xmlns:a16="http://schemas.microsoft.com/office/drawing/2014/main" id="{64170454-216E-4AC9-E829-5434CE2B334E}"/>
              </a:ext>
            </a:extLst>
          </p:cNvPr>
          <p:cNvPicPr>
            <a:picLocks noChangeAspect="1"/>
          </p:cNvPicPr>
          <p:nvPr/>
        </p:nvPicPr>
        <p:blipFill>
          <a:blip r:embed="rId3">
            <a:extLst>
              <a:ext uri="{28A0092B-C50C-407E-A947-70E740481C1C}">
                <a14:useLocalDpi xmlns:a14="http://schemas.microsoft.com/office/drawing/2010/main" val="0"/>
              </a:ext>
            </a:extLst>
          </a:blip>
          <a:srcRect l="7835" t="45047" r="9203" b="6465"/>
          <a:stretch>
            <a:fillRect/>
          </a:stretch>
        </p:blipFill>
        <p:spPr>
          <a:xfrm>
            <a:off x="2684180" y="10181559"/>
            <a:ext cx="3816492" cy="1983269"/>
          </a:xfrm>
          <a:prstGeom prst="rect">
            <a:avLst/>
          </a:prstGeom>
        </p:spPr>
      </p:pic>
      <p:pic>
        <p:nvPicPr>
          <p:cNvPr id="12" name="図 11" descr="グラフ, 等高線グラフ&#10;&#10;AI 生成コンテンツは誤りを含む可能性があります。">
            <a:extLst>
              <a:ext uri="{FF2B5EF4-FFF2-40B4-BE49-F238E27FC236}">
                <a16:creationId xmlns:a16="http://schemas.microsoft.com/office/drawing/2014/main" id="{E6F937ED-32E3-2D43-B9E2-30F9A62F91FA}"/>
              </a:ext>
            </a:extLst>
          </p:cNvPr>
          <p:cNvPicPr>
            <a:picLocks noChangeAspect="1"/>
          </p:cNvPicPr>
          <p:nvPr/>
        </p:nvPicPr>
        <p:blipFill>
          <a:blip r:embed="rId4">
            <a:extLst>
              <a:ext uri="{28A0092B-C50C-407E-A947-70E740481C1C}">
                <a14:useLocalDpi xmlns:a14="http://schemas.microsoft.com/office/drawing/2010/main" val="0"/>
              </a:ext>
            </a:extLst>
          </a:blip>
          <a:srcRect l="8530" t="42794" r="10333" b="6465"/>
          <a:stretch>
            <a:fillRect/>
          </a:stretch>
        </p:blipFill>
        <p:spPr>
          <a:xfrm>
            <a:off x="-1515393" y="10096465"/>
            <a:ext cx="3732536" cy="2075422"/>
          </a:xfrm>
          <a:prstGeom prst="rect">
            <a:avLst/>
          </a:prstGeom>
        </p:spPr>
      </p:pic>
      <p:pic>
        <p:nvPicPr>
          <p:cNvPr id="13" name="図 12" descr="グラフィカル ユーザー インターフェイス, グラフ, アプリケーション, 等高線グラフ&#10;&#10;自動的に生成された説明">
            <a:extLst>
              <a:ext uri="{FF2B5EF4-FFF2-40B4-BE49-F238E27FC236}">
                <a16:creationId xmlns:a16="http://schemas.microsoft.com/office/drawing/2014/main" id="{3C7CFCA3-C0D9-72A3-E325-BFFA47D73B32}"/>
              </a:ext>
            </a:extLst>
          </p:cNvPr>
          <p:cNvPicPr>
            <a:picLocks noChangeAspect="1"/>
          </p:cNvPicPr>
          <p:nvPr/>
        </p:nvPicPr>
        <p:blipFill>
          <a:blip r:embed="rId5">
            <a:extLst>
              <a:ext uri="{28A0092B-C50C-407E-A947-70E740481C1C}">
                <a14:useLocalDpi xmlns:a14="http://schemas.microsoft.com/office/drawing/2010/main" val="0"/>
              </a:ext>
            </a:extLst>
          </a:blip>
          <a:srcRect l="9137" t="42907" r="2619" b="1118"/>
          <a:stretch>
            <a:fillRect/>
          </a:stretch>
        </p:blipFill>
        <p:spPr>
          <a:xfrm>
            <a:off x="-1544595" y="7173392"/>
            <a:ext cx="4099014" cy="2295145"/>
          </a:xfrm>
          <a:prstGeom prst="rect">
            <a:avLst/>
          </a:prstGeom>
        </p:spPr>
      </p:pic>
      <p:sp>
        <p:nvSpPr>
          <p:cNvPr id="14" name="フリーフォーム: 図形 13">
            <a:extLst>
              <a:ext uri="{FF2B5EF4-FFF2-40B4-BE49-F238E27FC236}">
                <a16:creationId xmlns:a16="http://schemas.microsoft.com/office/drawing/2014/main" id="{065B1110-2322-2B14-E9D9-E0F3954A68F8}"/>
              </a:ext>
            </a:extLst>
          </p:cNvPr>
          <p:cNvSpPr/>
          <p:nvPr/>
        </p:nvSpPr>
        <p:spPr>
          <a:xfrm>
            <a:off x="-549779" y="7666305"/>
            <a:ext cx="2730978" cy="1410351"/>
          </a:xfrm>
          <a:custGeom>
            <a:avLst/>
            <a:gdLst>
              <a:gd name="connsiteX0" fmla="*/ 0 w 4486275"/>
              <a:gd name="connsiteY0" fmla="*/ 95250 h 2333625"/>
              <a:gd name="connsiteX1" fmla="*/ 4486275 w 4486275"/>
              <a:gd name="connsiteY1" fmla="*/ 2333625 h 2333625"/>
              <a:gd name="connsiteX2" fmla="*/ 4457700 w 4486275"/>
              <a:gd name="connsiteY2" fmla="*/ 0 h 2333625"/>
              <a:gd name="connsiteX3" fmla="*/ 0 w 4486275"/>
              <a:gd name="connsiteY3" fmla="*/ 95250 h 2333625"/>
            </a:gdLst>
            <a:ahLst/>
            <a:cxnLst>
              <a:cxn ang="0">
                <a:pos x="connsiteX0" y="connsiteY0"/>
              </a:cxn>
              <a:cxn ang="0">
                <a:pos x="connsiteX1" y="connsiteY1"/>
              </a:cxn>
              <a:cxn ang="0">
                <a:pos x="connsiteX2" y="connsiteY2"/>
              </a:cxn>
              <a:cxn ang="0">
                <a:pos x="connsiteX3" y="connsiteY3"/>
              </a:cxn>
            </a:cxnLst>
            <a:rect l="l" t="t" r="r" b="b"/>
            <a:pathLst>
              <a:path w="4486275" h="2333625">
                <a:moveTo>
                  <a:pt x="0" y="95250"/>
                </a:moveTo>
                <a:lnTo>
                  <a:pt x="4486275" y="2333625"/>
                </a:lnTo>
                <a:lnTo>
                  <a:pt x="4457700" y="0"/>
                </a:lnTo>
                <a:lnTo>
                  <a:pt x="0" y="9525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　　　　　　　　　　　　　　　　　　　　　　　　　　　　　　　　　　　　　　　　　　　　　　　　　　　　　　　　　　　　　　　　　　　　　　　　　　　　　　　　　　　　　　　　　　　　　　　　　　　　　　　　　　　　　　　　　　　　　　　　　　　　　　　　　　　　　　　　　　　　　　　　　　　　　　　　　　　　　　　　　　　</a:t>
            </a:r>
          </a:p>
        </p:txBody>
      </p:sp>
      <p:sp>
        <p:nvSpPr>
          <p:cNvPr id="15" name="テキスト ボックス 14">
            <a:extLst>
              <a:ext uri="{FF2B5EF4-FFF2-40B4-BE49-F238E27FC236}">
                <a16:creationId xmlns:a16="http://schemas.microsoft.com/office/drawing/2014/main" id="{7D239841-7997-9392-AF9D-D7B968F88B89}"/>
              </a:ext>
            </a:extLst>
          </p:cNvPr>
          <p:cNvSpPr txBox="1"/>
          <p:nvPr/>
        </p:nvSpPr>
        <p:spPr>
          <a:xfrm>
            <a:off x="-735217" y="7173392"/>
            <a:ext cx="1979158"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降雨実験　</a:t>
            </a:r>
            <a:r>
              <a:rPr lang="en-US" altLang="ja-JP" sz="1600" dirty="0">
                <a:latin typeface="ＭＳ Ｐゴシック" panose="020B0600070205080204" pitchFamily="50" charset="-128"/>
              </a:rPr>
              <a:t> 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grpSp>
        <p:nvGrpSpPr>
          <p:cNvPr id="19" name="グループ化 18">
            <a:extLst>
              <a:ext uri="{FF2B5EF4-FFF2-40B4-BE49-F238E27FC236}">
                <a16:creationId xmlns:a16="http://schemas.microsoft.com/office/drawing/2014/main" id="{C8B66830-7695-9D72-2E28-91818BB377FD}"/>
              </a:ext>
            </a:extLst>
          </p:cNvPr>
          <p:cNvGrpSpPr/>
          <p:nvPr/>
        </p:nvGrpSpPr>
        <p:grpSpPr>
          <a:xfrm>
            <a:off x="-1385150" y="8119075"/>
            <a:ext cx="338804" cy="931043"/>
            <a:chOff x="830910" y="5876976"/>
            <a:chExt cx="222626" cy="616217"/>
          </a:xfrm>
        </p:grpSpPr>
        <p:sp>
          <p:nvSpPr>
            <p:cNvPr id="20" name="正方形/長方形 19">
              <a:extLst>
                <a:ext uri="{FF2B5EF4-FFF2-40B4-BE49-F238E27FC236}">
                  <a16:creationId xmlns:a16="http://schemas.microsoft.com/office/drawing/2014/main" id="{8AAE36DD-F711-4B45-21C2-5A627EEC52EB}"/>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1" name="テキスト ボックス 20">
              <a:extLst>
                <a:ext uri="{FF2B5EF4-FFF2-40B4-BE49-F238E27FC236}">
                  <a16:creationId xmlns:a16="http://schemas.microsoft.com/office/drawing/2014/main" id="{34B7BEBF-5C7E-542D-9CB7-3ACC030BBBA9}"/>
                </a:ext>
              </a:extLst>
            </p:cNvPr>
            <p:cNvSpPr txBox="1"/>
            <p:nvPr/>
          </p:nvSpPr>
          <p:spPr>
            <a:xfrm>
              <a:off x="830910" y="6042492"/>
              <a:ext cx="222626" cy="285185"/>
            </a:xfrm>
            <a:prstGeom prst="rect">
              <a:avLst/>
            </a:prstGeom>
            <a:noFill/>
          </p:spPr>
          <p:txBody>
            <a:bodyPr wrap="square" rtlCol="0">
              <a:spAutoFit/>
            </a:bodyPr>
            <a:lstStyle/>
            <a:p>
              <a:r>
                <a:rPr lang="ja-JP" altLang="en-US" sz="1100" dirty="0"/>
                <a:t>砕石</a:t>
              </a:r>
            </a:p>
          </p:txBody>
        </p:sp>
      </p:grpSp>
      <p:grpSp>
        <p:nvGrpSpPr>
          <p:cNvPr id="22" name="グループ化 21">
            <a:extLst>
              <a:ext uri="{FF2B5EF4-FFF2-40B4-BE49-F238E27FC236}">
                <a16:creationId xmlns:a16="http://schemas.microsoft.com/office/drawing/2014/main" id="{379C8C21-CFF8-872E-01B3-BBF02D5E0E2C}"/>
              </a:ext>
            </a:extLst>
          </p:cNvPr>
          <p:cNvGrpSpPr/>
          <p:nvPr/>
        </p:nvGrpSpPr>
        <p:grpSpPr>
          <a:xfrm>
            <a:off x="-1314777" y="11039330"/>
            <a:ext cx="400165" cy="931043"/>
            <a:chOff x="850679" y="5876976"/>
            <a:chExt cx="262946" cy="616217"/>
          </a:xfrm>
        </p:grpSpPr>
        <p:sp>
          <p:nvSpPr>
            <p:cNvPr id="23" name="正方形/長方形 22">
              <a:extLst>
                <a:ext uri="{FF2B5EF4-FFF2-40B4-BE49-F238E27FC236}">
                  <a16:creationId xmlns:a16="http://schemas.microsoft.com/office/drawing/2014/main" id="{DCE98B08-3E91-394E-362B-F4B248A256CF}"/>
                </a:ext>
              </a:extLst>
            </p:cNvPr>
            <p:cNvSpPr/>
            <p:nvPr/>
          </p:nvSpPr>
          <p:spPr>
            <a:xfrm>
              <a:off x="860811"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24" name="テキスト ボックス 23">
              <a:extLst>
                <a:ext uri="{FF2B5EF4-FFF2-40B4-BE49-F238E27FC236}">
                  <a16:creationId xmlns:a16="http://schemas.microsoft.com/office/drawing/2014/main" id="{60CC35F0-B65D-96C0-9F69-296C568815EF}"/>
                </a:ext>
              </a:extLst>
            </p:cNvPr>
            <p:cNvSpPr txBox="1"/>
            <p:nvPr/>
          </p:nvSpPr>
          <p:spPr>
            <a:xfrm>
              <a:off x="850679" y="6042492"/>
              <a:ext cx="262946" cy="285185"/>
            </a:xfrm>
            <a:prstGeom prst="rect">
              <a:avLst/>
            </a:prstGeom>
            <a:noFill/>
          </p:spPr>
          <p:txBody>
            <a:bodyPr wrap="square" rtlCol="0">
              <a:spAutoFit/>
            </a:bodyPr>
            <a:lstStyle/>
            <a:p>
              <a:r>
                <a:rPr lang="ja-JP" altLang="en-US" sz="1100" dirty="0"/>
                <a:t>砕石</a:t>
              </a:r>
            </a:p>
          </p:txBody>
        </p:sp>
      </p:grpSp>
      <p:sp>
        <p:nvSpPr>
          <p:cNvPr id="25" name="正方形/長方形 24">
            <a:extLst>
              <a:ext uri="{FF2B5EF4-FFF2-40B4-BE49-F238E27FC236}">
                <a16:creationId xmlns:a16="http://schemas.microsoft.com/office/drawing/2014/main" id="{95F319C9-7737-A96A-FD32-BC06D5CBA438}"/>
              </a:ext>
            </a:extLst>
          </p:cNvPr>
          <p:cNvSpPr/>
          <p:nvPr/>
        </p:nvSpPr>
        <p:spPr>
          <a:xfrm>
            <a:off x="1899487" y="10114070"/>
            <a:ext cx="677416" cy="13018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pic>
        <p:nvPicPr>
          <p:cNvPr id="26" name="図 25" descr="グラフ, 等高線グラフ&#10;&#10;自動的に生成された説明">
            <a:extLst>
              <a:ext uri="{FF2B5EF4-FFF2-40B4-BE49-F238E27FC236}">
                <a16:creationId xmlns:a16="http://schemas.microsoft.com/office/drawing/2014/main" id="{B3E51D98-D21E-2607-A0AC-80D9545568A5}"/>
              </a:ext>
            </a:extLst>
          </p:cNvPr>
          <p:cNvPicPr>
            <a:picLocks noChangeAspect="1"/>
          </p:cNvPicPr>
          <p:nvPr/>
        </p:nvPicPr>
        <p:blipFill>
          <a:blip r:embed="rId6">
            <a:extLst>
              <a:ext uri="{28A0092B-C50C-407E-A947-70E740481C1C}">
                <a14:useLocalDpi xmlns:a14="http://schemas.microsoft.com/office/drawing/2010/main" val="0"/>
              </a:ext>
            </a:extLst>
          </a:blip>
          <a:srcRect l="1991" t="43554" r="6661" b="1946"/>
          <a:stretch>
            <a:fillRect/>
          </a:stretch>
        </p:blipFill>
        <p:spPr>
          <a:xfrm>
            <a:off x="6642213" y="7137421"/>
            <a:ext cx="4202272" cy="2229160"/>
          </a:xfrm>
          <a:prstGeom prst="rect">
            <a:avLst/>
          </a:prstGeom>
        </p:spPr>
      </p:pic>
      <p:pic>
        <p:nvPicPr>
          <p:cNvPr id="27" name="図 26" descr="グラフィカル ユーザー インターフェイス, グラフ, アプリケーション, 等高線グラフ&#10;&#10;自動的に生成された説明">
            <a:extLst>
              <a:ext uri="{FF2B5EF4-FFF2-40B4-BE49-F238E27FC236}">
                <a16:creationId xmlns:a16="http://schemas.microsoft.com/office/drawing/2014/main" id="{CC3BE486-3502-7046-FA7E-D34C6F3991BD}"/>
              </a:ext>
            </a:extLst>
          </p:cNvPr>
          <p:cNvPicPr>
            <a:picLocks noChangeAspect="1"/>
          </p:cNvPicPr>
          <p:nvPr/>
        </p:nvPicPr>
        <p:blipFill>
          <a:blip r:embed="rId7">
            <a:extLst>
              <a:ext uri="{28A0092B-C50C-407E-A947-70E740481C1C}">
                <a14:useLocalDpi xmlns:a14="http://schemas.microsoft.com/office/drawing/2010/main" val="0"/>
              </a:ext>
            </a:extLst>
          </a:blip>
          <a:srcRect l="1867" t="43021" r="2382" b="1487"/>
          <a:stretch>
            <a:fillRect/>
          </a:stretch>
        </p:blipFill>
        <p:spPr>
          <a:xfrm>
            <a:off x="2366637" y="7145535"/>
            <a:ext cx="4404823" cy="2269743"/>
          </a:xfrm>
          <a:prstGeom prst="rect">
            <a:avLst/>
          </a:prstGeom>
        </p:spPr>
      </p:pic>
      <p:sp>
        <p:nvSpPr>
          <p:cNvPr id="28" name="フリーフォーム: 図形 27">
            <a:extLst>
              <a:ext uri="{FF2B5EF4-FFF2-40B4-BE49-F238E27FC236}">
                <a16:creationId xmlns:a16="http://schemas.microsoft.com/office/drawing/2014/main" id="{FFA3A3E0-633C-B6D5-7F02-70512C609642}"/>
              </a:ext>
            </a:extLst>
          </p:cNvPr>
          <p:cNvSpPr/>
          <p:nvPr/>
        </p:nvSpPr>
        <p:spPr>
          <a:xfrm>
            <a:off x="3707883" y="7587296"/>
            <a:ext cx="2650255" cy="1431193"/>
          </a:xfrm>
          <a:custGeom>
            <a:avLst/>
            <a:gdLst>
              <a:gd name="connsiteX0" fmla="*/ 0 w 4486275"/>
              <a:gd name="connsiteY0" fmla="*/ 95250 h 2333625"/>
              <a:gd name="connsiteX1" fmla="*/ 4486275 w 4486275"/>
              <a:gd name="connsiteY1" fmla="*/ 2333625 h 2333625"/>
              <a:gd name="connsiteX2" fmla="*/ 4457700 w 4486275"/>
              <a:gd name="connsiteY2" fmla="*/ 0 h 2333625"/>
              <a:gd name="connsiteX3" fmla="*/ 0 w 4486275"/>
              <a:gd name="connsiteY3" fmla="*/ 95250 h 2333625"/>
            </a:gdLst>
            <a:ahLst/>
            <a:cxnLst>
              <a:cxn ang="0">
                <a:pos x="connsiteX0" y="connsiteY0"/>
              </a:cxn>
              <a:cxn ang="0">
                <a:pos x="connsiteX1" y="connsiteY1"/>
              </a:cxn>
              <a:cxn ang="0">
                <a:pos x="connsiteX2" y="connsiteY2"/>
              </a:cxn>
              <a:cxn ang="0">
                <a:pos x="connsiteX3" y="connsiteY3"/>
              </a:cxn>
            </a:cxnLst>
            <a:rect l="l" t="t" r="r" b="b"/>
            <a:pathLst>
              <a:path w="4486275" h="2333625">
                <a:moveTo>
                  <a:pt x="0" y="95250"/>
                </a:moveTo>
                <a:lnTo>
                  <a:pt x="4486275" y="2333625"/>
                </a:lnTo>
                <a:lnTo>
                  <a:pt x="4457700" y="0"/>
                </a:lnTo>
                <a:lnTo>
                  <a:pt x="0" y="9525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　　　　　　　　　　　　　　　　　　　　　　　　　　　　　　　　　　　　　　　　　　　　　　　　　　　　　　　　　　　　　　　　　　　　　　　　　　　　　　　　　　　　　　　　　　　　　　　　　　　　　　　　　　　　　　　　　　　　　　　　　　　　　　　　　　　　　　　　　　　　　　　　　　　　　　　　　　　　　　　　　　　</a:t>
            </a:r>
          </a:p>
        </p:txBody>
      </p:sp>
      <p:sp>
        <p:nvSpPr>
          <p:cNvPr id="29" name="テキスト ボックス 28">
            <a:extLst>
              <a:ext uri="{FF2B5EF4-FFF2-40B4-BE49-F238E27FC236}">
                <a16:creationId xmlns:a16="http://schemas.microsoft.com/office/drawing/2014/main" id="{A13BA158-BEDE-2D16-0EED-3FC651E88880}"/>
              </a:ext>
            </a:extLst>
          </p:cNvPr>
          <p:cNvSpPr txBox="1"/>
          <p:nvPr/>
        </p:nvSpPr>
        <p:spPr>
          <a:xfrm>
            <a:off x="3536290" y="7148635"/>
            <a:ext cx="1916876"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降雨実験　</a:t>
            </a:r>
            <a:r>
              <a:rPr lang="en-US" altLang="ja-JP" sz="1600" dirty="0">
                <a:latin typeface="ＭＳ Ｐゴシック" panose="020B0600070205080204" pitchFamily="50" charset="-128"/>
              </a:rPr>
              <a:t>8</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grpSp>
        <p:nvGrpSpPr>
          <p:cNvPr id="31" name="グループ化 30">
            <a:extLst>
              <a:ext uri="{FF2B5EF4-FFF2-40B4-BE49-F238E27FC236}">
                <a16:creationId xmlns:a16="http://schemas.microsoft.com/office/drawing/2014/main" id="{03763182-BFC3-8B38-58DF-C79E179B9C2D}"/>
              </a:ext>
            </a:extLst>
          </p:cNvPr>
          <p:cNvGrpSpPr/>
          <p:nvPr/>
        </p:nvGrpSpPr>
        <p:grpSpPr>
          <a:xfrm>
            <a:off x="2840462" y="8060807"/>
            <a:ext cx="460096" cy="944802"/>
            <a:chOff x="818016" y="5876976"/>
            <a:chExt cx="311535" cy="616217"/>
          </a:xfrm>
        </p:grpSpPr>
        <p:sp>
          <p:nvSpPr>
            <p:cNvPr id="32" name="正方形/長方形 31">
              <a:extLst>
                <a:ext uri="{FF2B5EF4-FFF2-40B4-BE49-F238E27FC236}">
                  <a16:creationId xmlns:a16="http://schemas.microsoft.com/office/drawing/2014/main" id="{536CA67D-DF1C-FB68-D214-7D035478E3D5}"/>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3" name="テキスト ボックス 32">
              <a:extLst>
                <a:ext uri="{FF2B5EF4-FFF2-40B4-BE49-F238E27FC236}">
                  <a16:creationId xmlns:a16="http://schemas.microsoft.com/office/drawing/2014/main" id="{CA7F9825-C497-D043-3415-1F0E6227F12F}"/>
                </a:ext>
              </a:extLst>
            </p:cNvPr>
            <p:cNvSpPr txBox="1"/>
            <p:nvPr/>
          </p:nvSpPr>
          <p:spPr>
            <a:xfrm>
              <a:off x="818016" y="6036173"/>
              <a:ext cx="311535" cy="353193"/>
            </a:xfrm>
            <a:prstGeom prst="rect">
              <a:avLst/>
            </a:prstGeom>
            <a:noFill/>
          </p:spPr>
          <p:txBody>
            <a:bodyPr wrap="square" rtlCol="0">
              <a:spAutoFit/>
            </a:bodyPr>
            <a:lstStyle/>
            <a:p>
              <a:r>
                <a:rPr lang="ja-JP" altLang="en-US" sz="1100" dirty="0"/>
                <a:t>砕石</a:t>
              </a:r>
            </a:p>
          </p:txBody>
        </p:sp>
      </p:grpSp>
      <p:grpSp>
        <p:nvGrpSpPr>
          <p:cNvPr id="36" name="グループ化 35">
            <a:extLst>
              <a:ext uri="{FF2B5EF4-FFF2-40B4-BE49-F238E27FC236}">
                <a16:creationId xmlns:a16="http://schemas.microsoft.com/office/drawing/2014/main" id="{A06D5D5B-B774-42CF-7E73-3FB03508F74E}"/>
              </a:ext>
            </a:extLst>
          </p:cNvPr>
          <p:cNvGrpSpPr/>
          <p:nvPr/>
        </p:nvGrpSpPr>
        <p:grpSpPr>
          <a:xfrm>
            <a:off x="2878210" y="11026196"/>
            <a:ext cx="460096" cy="944802"/>
            <a:chOff x="809706" y="5876976"/>
            <a:chExt cx="311535" cy="616217"/>
          </a:xfrm>
        </p:grpSpPr>
        <p:sp>
          <p:nvSpPr>
            <p:cNvPr id="38" name="正方形/長方形 37">
              <a:extLst>
                <a:ext uri="{FF2B5EF4-FFF2-40B4-BE49-F238E27FC236}">
                  <a16:creationId xmlns:a16="http://schemas.microsoft.com/office/drawing/2014/main" id="{EBBF0580-9194-3F15-13D0-9867F84B3269}"/>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9" name="テキスト ボックス 38">
              <a:extLst>
                <a:ext uri="{FF2B5EF4-FFF2-40B4-BE49-F238E27FC236}">
                  <a16:creationId xmlns:a16="http://schemas.microsoft.com/office/drawing/2014/main" id="{17DC1D17-7915-3D65-BC0A-F23833728061}"/>
                </a:ext>
              </a:extLst>
            </p:cNvPr>
            <p:cNvSpPr txBox="1"/>
            <p:nvPr/>
          </p:nvSpPr>
          <p:spPr>
            <a:xfrm>
              <a:off x="809706" y="6008488"/>
              <a:ext cx="311535" cy="353193"/>
            </a:xfrm>
            <a:prstGeom prst="rect">
              <a:avLst/>
            </a:prstGeom>
            <a:noFill/>
          </p:spPr>
          <p:txBody>
            <a:bodyPr wrap="square" rtlCol="0">
              <a:spAutoFit/>
            </a:bodyPr>
            <a:lstStyle/>
            <a:p>
              <a:r>
                <a:rPr lang="ja-JP" altLang="en-US" sz="1100" dirty="0"/>
                <a:t>砕石</a:t>
              </a:r>
            </a:p>
          </p:txBody>
        </p:sp>
      </p:grpSp>
      <p:sp>
        <p:nvSpPr>
          <p:cNvPr id="40" name="正方形/長方形 39">
            <a:extLst>
              <a:ext uri="{FF2B5EF4-FFF2-40B4-BE49-F238E27FC236}">
                <a16:creationId xmlns:a16="http://schemas.microsoft.com/office/drawing/2014/main" id="{2CE8F115-9AF2-4C38-965F-2FAF36875EBD}"/>
              </a:ext>
            </a:extLst>
          </p:cNvPr>
          <p:cNvSpPr/>
          <p:nvPr/>
        </p:nvSpPr>
        <p:spPr>
          <a:xfrm>
            <a:off x="6082698" y="10149896"/>
            <a:ext cx="657393" cy="1321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2" name="フリーフォーム: 図形 41">
            <a:extLst>
              <a:ext uri="{FF2B5EF4-FFF2-40B4-BE49-F238E27FC236}">
                <a16:creationId xmlns:a16="http://schemas.microsoft.com/office/drawing/2014/main" id="{A8D46FEC-71B2-ED59-2B0C-791341CB0CC2}"/>
              </a:ext>
            </a:extLst>
          </p:cNvPr>
          <p:cNvSpPr/>
          <p:nvPr/>
        </p:nvSpPr>
        <p:spPr>
          <a:xfrm>
            <a:off x="8037706" y="7593612"/>
            <a:ext cx="2650255" cy="1431193"/>
          </a:xfrm>
          <a:custGeom>
            <a:avLst/>
            <a:gdLst>
              <a:gd name="connsiteX0" fmla="*/ 0 w 4486275"/>
              <a:gd name="connsiteY0" fmla="*/ 95250 h 2333625"/>
              <a:gd name="connsiteX1" fmla="*/ 4486275 w 4486275"/>
              <a:gd name="connsiteY1" fmla="*/ 2333625 h 2333625"/>
              <a:gd name="connsiteX2" fmla="*/ 4457700 w 4486275"/>
              <a:gd name="connsiteY2" fmla="*/ 0 h 2333625"/>
              <a:gd name="connsiteX3" fmla="*/ 0 w 4486275"/>
              <a:gd name="connsiteY3" fmla="*/ 95250 h 2333625"/>
            </a:gdLst>
            <a:ahLst/>
            <a:cxnLst>
              <a:cxn ang="0">
                <a:pos x="connsiteX0" y="connsiteY0"/>
              </a:cxn>
              <a:cxn ang="0">
                <a:pos x="connsiteX1" y="connsiteY1"/>
              </a:cxn>
              <a:cxn ang="0">
                <a:pos x="connsiteX2" y="connsiteY2"/>
              </a:cxn>
              <a:cxn ang="0">
                <a:pos x="connsiteX3" y="connsiteY3"/>
              </a:cxn>
            </a:cxnLst>
            <a:rect l="l" t="t" r="r" b="b"/>
            <a:pathLst>
              <a:path w="4486275" h="2333625">
                <a:moveTo>
                  <a:pt x="0" y="95250"/>
                </a:moveTo>
                <a:lnTo>
                  <a:pt x="4486275" y="2333625"/>
                </a:lnTo>
                <a:lnTo>
                  <a:pt x="4457700" y="0"/>
                </a:lnTo>
                <a:lnTo>
                  <a:pt x="0" y="95250"/>
                </a:lnTo>
                <a:close/>
              </a:path>
            </a:pathLst>
          </a:cu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dirty="0"/>
              <a:t>　　　　　　　　　　　　　　　　　　　　　　　　　　　　　　　　　　　　　　　　　　　　　　　　　　　　　　　　　　　　　　　　　　　　　　　　　　　　　　　　　　　　　　　　　　　　　　　　　　　　　　　　　　　　　　　　　　　　　　　　　　　　　　　　　　　　　　　　　　　　　　　　　　　　　　　　　　　　　　　　　　　</a:t>
            </a:r>
          </a:p>
        </p:txBody>
      </p:sp>
      <p:sp>
        <p:nvSpPr>
          <p:cNvPr id="43" name="テキスト ボックス 42">
            <a:extLst>
              <a:ext uri="{FF2B5EF4-FFF2-40B4-BE49-F238E27FC236}">
                <a16:creationId xmlns:a16="http://schemas.microsoft.com/office/drawing/2014/main" id="{4EDFDAAB-F6F0-AA10-3398-0CE51BB0962D}"/>
              </a:ext>
            </a:extLst>
          </p:cNvPr>
          <p:cNvSpPr txBox="1"/>
          <p:nvPr/>
        </p:nvSpPr>
        <p:spPr>
          <a:xfrm>
            <a:off x="7624385" y="7158457"/>
            <a:ext cx="1993362"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降雨実験　</a:t>
            </a:r>
            <a:r>
              <a:rPr lang="en-US" altLang="ja-JP" sz="1600" dirty="0">
                <a:latin typeface="ＭＳ Ｐゴシック" panose="020B0600070205080204" pitchFamily="50" charset="-128"/>
              </a:rPr>
              <a:t>46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grpSp>
        <p:nvGrpSpPr>
          <p:cNvPr id="47" name="グループ化 46">
            <a:extLst>
              <a:ext uri="{FF2B5EF4-FFF2-40B4-BE49-F238E27FC236}">
                <a16:creationId xmlns:a16="http://schemas.microsoft.com/office/drawing/2014/main" id="{628CADF4-AD55-0570-B8C9-162552EDD49C}"/>
              </a:ext>
            </a:extLst>
          </p:cNvPr>
          <p:cNvGrpSpPr/>
          <p:nvPr/>
        </p:nvGrpSpPr>
        <p:grpSpPr>
          <a:xfrm>
            <a:off x="7117892" y="8042161"/>
            <a:ext cx="460096" cy="944802"/>
            <a:chOff x="818432" y="5876976"/>
            <a:chExt cx="311535" cy="616217"/>
          </a:xfrm>
        </p:grpSpPr>
        <p:sp>
          <p:nvSpPr>
            <p:cNvPr id="48" name="正方形/長方形 47">
              <a:extLst>
                <a:ext uri="{FF2B5EF4-FFF2-40B4-BE49-F238E27FC236}">
                  <a16:creationId xmlns:a16="http://schemas.microsoft.com/office/drawing/2014/main" id="{7AA1662D-BE20-CEDC-DC45-D9CC62631D35}"/>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9" name="テキスト ボックス 48">
              <a:extLst>
                <a:ext uri="{FF2B5EF4-FFF2-40B4-BE49-F238E27FC236}">
                  <a16:creationId xmlns:a16="http://schemas.microsoft.com/office/drawing/2014/main" id="{FB8C92BE-A27B-6F56-DE48-C1E3BF837C86}"/>
                </a:ext>
              </a:extLst>
            </p:cNvPr>
            <p:cNvSpPr txBox="1"/>
            <p:nvPr/>
          </p:nvSpPr>
          <p:spPr>
            <a:xfrm>
              <a:off x="818432" y="6000338"/>
              <a:ext cx="311535" cy="353193"/>
            </a:xfrm>
            <a:prstGeom prst="rect">
              <a:avLst/>
            </a:prstGeom>
            <a:noFill/>
          </p:spPr>
          <p:txBody>
            <a:bodyPr wrap="square" rtlCol="0">
              <a:spAutoFit/>
            </a:bodyPr>
            <a:lstStyle/>
            <a:p>
              <a:r>
                <a:rPr lang="ja-JP" altLang="en-US" sz="1100" dirty="0"/>
                <a:t>砕石</a:t>
              </a:r>
            </a:p>
          </p:txBody>
        </p:sp>
      </p:grpSp>
      <p:grpSp>
        <p:nvGrpSpPr>
          <p:cNvPr id="57" name="グループ化 56">
            <a:extLst>
              <a:ext uri="{FF2B5EF4-FFF2-40B4-BE49-F238E27FC236}">
                <a16:creationId xmlns:a16="http://schemas.microsoft.com/office/drawing/2014/main" id="{23479DE7-D217-D5BC-E75F-004B32718BCF}"/>
              </a:ext>
            </a:extLst>
          </p:cNvPr>
          <p:cNvGrpSpPr/>
          <p:nvPr/>
        </p:nvGrpSpPr>
        <p:grpSpPr>
          <a:xfrm>
            <a:off x="7158118" y="10995904"/>
            <a:ext cx="460096" cy="944802"/>
            <a:chOff x="818613" y="5876976"/>
            <a:chExt cx="311535" cy="616217"/>
          </a:xfrm>
        </p:grpSpPr>
        <p:sp>
          <p:nvSpPr>
            <p:cNvPr id="58" name="正方形/長方形 57">
              <a:extLst>
                <a:ext uri="{FF2B5EF4-FFF2-40B4-BE49-F238E27FC236}">
                  <a16:creationId xmlns:a16="http://schemas.microsoft.com/office/drawing/2014/main" id="{EC8AF945-CCEF-FD26-9713-F6D8119C5E6B}"/>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9" name="テキスト ボックス 58">
              <a:extLst>
                <a:ext uri="{FF2B5EF4-FFF2-40B4-BE49-F238E27FC236}">
                  <a16:creationId xmlns:a16="http://schemas.microsoft.com/office/drawing/2014/main" id="{2021D256-7D5F-14CA-A6F0-7BF1CC1BCF29}"/>
                </a:ext>
              </a:extLst>
            </p:cNvPr>
            <p:cNvSpPr txBox="1"/>
            <p:nvPr/>
          </p:nvSpPr>
          <p:spPr>
            <a:xfrm>
              <a:off x="818613" y="6017842"/>
              <a:ext cx="311535" cy="353193"/>
            </a:xfrm>
            <a:prstGeom prst="rect">
              <a:avLst/>
            </a:prstGeom>
            <a:noFill/>
          </p:spPr>
          <p:txBody>
            <a:bodyPr wrap="square" rtlCol="0">
              <a:spAutoFit/>
            </a:bodyPr>
            <a:lstStyle/>
            <a:p>
              <a:r>
                <a:rPr lang="ja-JP" altLang="en-US" sz="1100" dirty="0"/>
                <a:t>砕石</a:t>
              </a:r>
            </a:p>
          </p:txBody>
        </p:sp>
      </p:grpSp>
      <p:pic>
        <p:nvPicPr>
          <p:cNvPr id="137" name="図 136" descr="グラフ&#10;&#10;自動的に生成された説明">
            <a:extLst>
              <a:ext uri="{FF2B5EF4-FFF2-40B4-BE49-F238E27FC236}">
                <a16:creationId xmlns:a16="http://schemas.microsoft.com/office/drawing/2014/main" id="{C19B9EBE-FE70-2B64-E362-1C6ECCC246C4}"/>
              </a:ext>
            </a:extLst>
          </p:cNvPr>
          <p:cNvPicPr>
            <a:picLocks noChangeAspect="1"/>
          </p:cNvPicPr>
          <p:nvPr/>
        </p:nvPicPr>
        <p:blipFill>
          <a:blip r:embed="rId8">
            <a:extLst>
              <a:ext uri="{28A0092B-C50C-407E-A947-70E740481C1C}">
                <a14:useLocalDpi xmlns:a14="http://schemas.microsoft.com/office/drawing/2010/main" val="0"/>
              </a:ext>
            </a:extLst>
          </a:blip>
          <a:srcRect l="83190" t="2865" r="1146" b="23496"/>
          <a:stretch/>
        </p:blipFill>
        <p:spPr>
          <a:xfrm>
            <a:off x="10705898" y="8129620"/>
            <a:ext cx="901699" cy="3769025"/>
          </a:xfrm>
          <a:prstGeom prst="rect">
            <a:avLst/>
          </a:prstGeom>
        </p:spPr>
      </p:pic>
      <p:sp>
        <p:nvSpPr>
          <p:cNvPr id="138" name="テキスト ボックス 137">
            <a:extLst>
              <a:ext uri="{FF2B5EF4-FFF2-40B4-BE49-F238E27FC236}">
                <a16:creationId xmlns:a16="http://schemas.microsoft.com/office/drawing/2014/main" id="{2FFE25C5-06CE-C66A-6F67-B87AE7F28C06}"/>
              </a:ext>
            </a:extLst>
          </p:cNvPr>
          <p:cNvSpPr txBox="1"/>
          <p:nvPr/>
        </p:nvSpPr>
        <p:spPr>
          <a:xfrm>
            <a:off x="10733198" y="7889016"/>
            <a:ext cx="785953" cy="307777"/>
          </a:xfrm>
          <a:prstGeom prst="rect">
            <a:avLst/>
          </a:prstGeom>
          <a:solidFill>
            <a:schemeClr val="bg1"/>
          </a:solidFill>
        </p:spPr>
        <p:txBody>
          <a:bodyPr wrap="square" rtlCol="0">
            <a:spAutoFit/>
          </a:bodyPr>
          <a:lstStyle/>
          <a:p>
            <a:pPr algn="ctr"/>
            <a:r>
              <a:rPr lang="ja-JP" altLang="en-US" sz="1400" dirty="0"/>
              <a:t>飽和度</a:t>
            </a:r>
          </a:p>
        </p:txBody>
      </p:sp>
      <p:cxnSp>
        <p:nvCxnSpPr>
          <p:cNvPr id="141" name="直線矢印コネクタ 140">
            <a:extLst>
              <a:ext uri="{FF2B5EF4-FFF2-40B4-BE49-F238E27FC236}">
                <a16:creationId xmlns:a16="http://schemas.microsoft.com/office/drawing/2014/main" id="{BD1881C3-BABF-7DF6-ED44-60372E610A44}"/>
              </a:ext>
            </a:extLst>
          </p:cNvPr>
          <p:cNvCxnSpPr>
            <a:cxnSpLocks/>
          </p:cNvCxnSpPr>
          <p:nvPr/>
        </p:nvCxnSpPr>
        <p:spPr>
          <a:xfrm flipH="1">
            <a:off x="5661493" y="8501105"/>
            <a:ext cx="127795" cy="250299"/>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2" name="テキスト ボックス 141">
            <a:extLst>
              <a:ext uri="{FF2B5EF4-FFF2-40B4-BE49-F238E27FC236}">
                <a16:creationId xmlns:a16="http://schemas.microsoft.com/office/drawing/2014/main" id="{2FD04B23-C594-C701-807F-2D25884EA0AB}"/>
              </a:ext>
            </a:extLst>
          </p:cNvPr>
          <p:cNvSpPr txBox="1"/>
          <p:nvPr/>
        </p:nvSpPr>
        <p:spPr>
          <a:xfrm>
            <a:off x="5688793" y="8196793"/>
            <a:ext cx="1035966" cy="307777"/>
          </a:xfrm>
          <a:prstGeom prst="rect">
            <a:avLst/>
          </a:prstGeom>
          <a:noFill/>
        </p:spPr>
        <p:txBody>
          <a:bodyPr wrap="square" rtlCol="0">
            <a:spAutoFit/>
          </a:bodyPr>
          <a:lstStyle/>
          <a:p>
            <a:r>
              <a:rPr lang="ja-JP" altLang="en-US" sz="1400" dirty="0"/>
              <a:t>観測水位</a:t>
            </a:r>
          </a:p>
        </p:txBody>
      </p:sp>
      <p:sp>
        <p:nvSpPr>
          <p:cNvPr id="18" name="テキスト ボックス 17">
            <a:extLst>
              <a:ext uri="{FF2B5EF4-FFF2-40B4-BE49-F238E27FC236}">
                <a16:creationId xmlns:a16="http://schemas.microsoft.com/office/drawing/2014/main" id="{42B6479A-9144-8F59-C524-CB6ED8BAC1BD}"/>
              </a:ext>
            </a:extLst>
          </p:cNvPr>
          <p:cNvSpPr txBox="1"/>
          <p:nvPr/>
        </p:nvSpPr>
        <p:spPr>
          <a:xfrm>
            <a:off x="-1262261" y="10096465"/>
            <a:ext cx="1449436"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30" name="テキスト ボックス 29">
            <a:extLst>
              <a:ext uri="{FF2B5EF4-FFF2-40B4-BE49-F238E27FC236}">
                <a16:creationId xmlns:a16="http://schemas.microsoft.com/office/drawing/2014/main" id="{3C7B449E-01C3-ECC3-D039-13F96DD4EDC4}"/>
              </a:ext>
            </a:extLst>
          </p:cNvPr>
          <p:cNvSpPr txBox="1"/>
          <p:nvPr/>
        </p:nvSpPr>
        <p:spPr>
          <a:xfrm>
            <a:off x="2981677" y="10064764"/>
            <a:ext cx="1449436" cy="338555"/>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8</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44" name="テキスト ボックス 43">
            <a:extLst>
              <a:ext uri="{FF2B5EF4-FFF2-40B4-BE49-F238E27FC236}">
                <a16:creationId xmlns:a16="http://schemas.microsoft.com/office/drawing/2014/main" id="{136456E4-9848-1892-8C16-3EE43F5F7AA3}"/>
              </a:ext>
            </a:extLst>
          </p:cNvPr>
          <p:cNvSpPr txBox="1"/>
          <p:nvPr/>
        </p:nvSpPr>
        <p:spPr>
          <a:xfrm>
            <a:off x="7175505" y="10043519"/>
            <a:ext cx="1552028" cy="338555"/>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46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cxnSp>
        <p:nvCxnSpPr>
          <p:cNvPr id="170" name="直線コネクタ 169">
            <a:extLst>
              <a:ext uri="{FF2B5EF4-FFF2-40B4-BE49-F238E27FC236}">
                <a16:creationId xmlns:a16="http://schemas.microsoft.com/office/drawing/2014/main" id="{7C546A97-F101-34A0-32E1-D8FDFCAA1B2E}"/>
              </a:ext>
            </a:extLst>
          </p:cNvPr>
          <p:cNvCxnSpPr>
            <a:cxnSpLocks/>
          </p:cNvCxnSpPr>
          <p:nvPr/>
        </p:nvCxnSpPr>
        <p:spPr>
          <a:xfrm flipV="1">
            <a:off x="9917588" y="8621425"/>
            <a:ext cx="0" cy="360344"/>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2" name="直線コネクタ 171">
            <a:extLst>
              <a:ext uri="{FF2B5EF4-FFF2-40B4-BE49-F238E27FC236}">
                <a16:creationId xmlns:a16="http://schemas.microsoft.com/office/drawing/2014/main" id="{8AB8D908-F5B4-962D-F8DA-78F26B3A0069}"/>
              </a:ext>
            </a:extLst>
          </p:cNvPr>
          <p:cNvCxnSpPr>
            <a:cxnSpLocks/>
          </p:cNvCxnSpPr>
          <p:nvPr/>
        </p:nvCxnSpPr>
        <p:spPr>
          <a:xfrm flipV="1">
            <a:off x="9384188" y="8582645"/>
            <a:ext cx="0" cy="406317"/>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4" name="直線コネクタ 173">
            <a:extLst>
              <a:ext uri="{FF2B5EF4-FFF2-40B4-BE49-F238E27FC236}">
                <a16:creationId xmlns:a16="http://schemas.microsoft.com/office/drawing/2014/main" id="{5DC22245-587A-5D41-6855-CD1FA5EDD05A}"/>
              </a:ext>
            </a:extLst>
          </p:cNvPr>
          <p:cNvCxnSpPr>
            <a:cxnSpLocks/>
          </p:cNvCxnSpPr>
          <p:nvPr/>
        </p:nvCxnSpPr>
        <p:spPr>
          <a:xfrm flipV="1">
            <a:off x="8727533" y="8621425"/>
            <a:ext cx="0" cy="360344"/>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6" name="直線コネクタ 175">
            <a:extLst>
              <a:ext uri="{FF2B5EF4-FFF2-40B4-BE49-F238E27FC236}">
                <a16:creationId xmlns:a16="http://schemas.microsoft.com/office/drawing/2014/main" id="{4DA0FF05-6FEE-A1E2-3AB8-86966A58E57F}"/>
              </a:ext>
            </a:extLst>
          </p:cNvPr>
          <p:cNvCxnSpPr>
            <a:cxnSpLocks/>
          </p:cNvCxnSpPr>
          <p:nvPr/>
        </p:nvCxnSpPr>
        <p:spPr>
          <a:xfrm flipV="1">
            <a:off x="8080314" y="8751404"/>
            <a:ext cx="0" cy="221220"/>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78" name="直線コネクタ 177">
            <a:extLst>
              <a:ext uri="{FF2B5EF4-FFF2-40B4-BE49-F238E27FC236}">
                <a16:creationId xmlns:a16="http://schemas.microsoft.com/office/drawing/2014/main" id="{9239438F-94DE-FE58-736E-0742D9873EA5}"/>
              </a:ext>
            </a:extLst>
          </p:cNvPr>
          <p:cNvCxnSpPr>
            <a:cxnSpLocks/>
          </p:cNvCxnSpPr>
          <p:nvPr/>
        </p:nvCxnSpPr>
        <p:spPr>
          <a:xfrm flipV="1">
            <a:off x="7146864" y="8900358"/>
            <a:ext cx="0" cy="88604"/>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0" name="直線コネクタ 179">
            <a:extLst>
              <a:ext uri="{FF2B5EF4-FFF2-40B4-BE49-F238E27FC236}">
                <a16:creationId xmlns:a16="http://schemas.microsoft.com/office/drawing/2014/main" id="{4AFB2EA0-CAD5-3D3F-9627-C6267B21FBE5}"/>
              </a:ext>
            </a:extLst>
          </p:cNvPr>
          <p:cNvCxnSpPr>
            <a:cxnSpLocks/>
          </p:cNvCxnSpPr>
          <p:nvPr/>
        </p:nvCxnSpPr>
        <p:spPr>
          <a:xfrm flipV="1">
            <a:off x="3808963" y="8939508"/>
            <a:ext cx="0" cy="78981"/>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2" name="直線コネクタ 181">
            <a:extLst>
              <a:ext uri="{FF2B5EF4-FFF2-40B4-BE49-F238E27FC236}">
                <a16:creationId xmlns:a16="http://schemas.microsoft.com/office/drawing/2014/main" id="{6CE09F67-AA78-5A5A-608F-8DF5CFF2D868}"/>
              </a:ext>
            </a:extLst>
          </p:cNvPr>
          <p:cNvCxnSpPr>
            <a:cxnSpLocks/>
          </p:cNvCxnSpPr>
          <p:nvPr/>
        </p:nvCxnSpPr>
        <p:spPr>
          <a:xfrm flipV="1">
            <a:off x="2878210" y="8939508"/>
            <a:ext cx="0" cy="78981"/>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3" name="直線コネクタ 182">
            <a:extLst>
              <a:ext uri="{FF2B5EF4-FFF2-40B4-BE49-F238E27FC236}">
                <a16:creationId xmlns:a16="http://schemas.microsoft.com/office/drawing/2014/main" id="{2E4B7F91-8F04-D242-127C-07B2DBAE2309}"/>
              </a:ext>
            </a:extLst>
          </p:cNvPr>
          <p:cNvCxnSpPr>
            <a:cxnSpLocks/>
          </p:cNvCxnSpPr>
          <p:nvPr/>
        </p:nvCxnSpPr>
        <p:spPr>
          <a:xfrm flipV="1">
            <a:off x="4470126" y="8920845"/>
            <a:ext cx="0" cy="104068"/>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5" name="直線コネクタ 184">
            <a:extLst>
              <a:ext uri="{FF2B5EF4-FFF2-40B4-BE49-F238E27FC236}">
                <a16:creationId xmlns:a16="http://schemas.microsoft.com/office/drawing/2014/main" id="{810D1A93-06BF-07AF-38D4-4BF4E27E554F}"/>
              </a:ext>
            </a:extLst>
          </p:cNvPr>
          <p:cNvCxnSpPr>
            <a:cxnSpLocks/>
          </p:cNvCxnSpPr>
          <p:nvPr/>
        </p:nvCxnSpPr>
        <p:spPr>
          <a:xfrm flipV="1">
            <a:off x="5130048" y="8833919"/>
            <a:ext cx="0" cy="184852"/>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87" name="直線コネクタ 186">
            <a:extLst>
              <a:ext uri="{FF2B5EF4-FFF2-40B4-BE49-F238E27FC236}">
                <a16:creationId xmlns:a16="http://schemas.microsoft.com/office/drawing/2014/main" id="{CD4A4792-B1C9-FBEE-C392-6A6A589DD7AB}"/>
              </a:ext>
            </a:extLst>
          </p:cNvPr>
          <p:cNvCxnSpPr>
            <a:cxnSpLocks/>
          </p:cNvCxnSpPr>
          <p:nvPr/>
        </p:nvCxnSpPr>
        <p:spPr>
          <a:xfrm flipV="1">
            <a:off x="5661493" y="8784217"/>
            <a:ext cx="0" cy="234272"/>
          </a:xfrm>
          <a:prstGeom prst="line">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pic>
        <p:nvPicPr>
          <p:cNvPr id="8" name="図 7" descr="グラフ, 等高線グラフ&#10;&#10;AI 生成コンテンツは誤りを含む可能性があります。">
            <a:extLst>
              <a:ext uri="{FF2B5EF4-FFF2-40B4-BE49-F238E27FC236}">
                <a16:creationId xmlns:a16="http://schemas.microsoft.com/office/drawing/2014/main" id="{9B193A28-12C2-9667-F256-B79486F4F27A}"/>
              </a:ext>
            </a:extLst>
          </p:cNvPr>
          <p:cNvPicPr>
            <a:picLocks noChangeAspect="1"/>
          </p:cNvPicPr>
          <p:nvPr/>
        </p:nvPicPr>
        <p:blipFill>
          <a:blip r:embed="rId9">
            <a:extLst>
              <a:ext uri="{28A0092B-C50C-407E-A947-70E740481C1C}">
                <a14:useLocalDpi xmlns:a14="http://schemas.microsoft.com/office/drawing/2010/main" val="0"/>
              </a:ext>
            </a:extLst>
          </a:blip>
          <a:srcRect l="8788" t="44591" r="9209" b="6336"/>
          <a:stretch>
            <a:fillRect/>
          </a:stretch>
        </p:blipFill>
        <p:spPr>
          <a:xfrm>
            <a:off x="-1524000" y="12627429"/>
            <a:ext cx="3846285" cy="2046516"/>
          </a:xfrm>
          <a:prstGeom prst="rect">
            <a:avLst/>
          </a:prstGeom>
        </p:spPr>
      </p:pic>
      <p:pic>
        <p:nvPicPr>
          <p:cNvPr id="45" name="図 44" descr="グラフ, 等高線グラフ&#10;&#10;AI 生成コンテンツは誤りを含む可能性があります。">
            <a:extLst>
              <a:ext uri="{FF2B5EF4-FFF2-40B4-BE49-F238E27FC236}">
                <a16:creationId xmlns:a16="http://schemas.microsoft.com/office/drawing/2014/main" id="{B63FED88-D1E1-726E-E739-DFAFAFADAA62}"/>
              </a:ext>
            </a:extLst>
          </p:cNvPr>
          <p:cNvPicPr>
            <a:picLocks noChangeAspect="1"/>
          </p:cNvPicPr>
          <p:nvPr/>
        </p:nvPicPr>
        <p:blipFill>
          <a:blip r:embed="rId10">
            <a:extLst>
              <a:ext uri="{28A0092B-C50C-407E-A947-70E740481C1C}">
                <a14:useLocalDpi xmlns:a14="http://schemas.microsoft.com/office/drawing/2010/main" val="0"/>
              </a:ext>
            </a:extLst>
          </a:blip>
          <a:srcRect l="8980" t="45066" r="8988" b="6673"/>
          <a:stretch>
            <a:fillRect/>
          </a:stretch>
        </p:blipFill>
        <p:spPr>
          <a:xfrm>
            <a:off x="2714173" y="12685486"/>
            <a:ext cx="3773715" cy="1973943"/>
          </a:xfrm>
          <a:prstGeom prst="rect">
            <a:avLst/>
          </a:prstGeom>
        </p:spPr>
      </p:pic>
      <p:pic>
        <p:nvPicPr>
          <p:cNvPr id="50" name="図 49" descr="グラフ, 折れ線グラフ&#10;&#10;AI 生成コンテンツは誤りを含む可能性があります。">
            <a:extLst>
              <a:ext uri="{FF2B5EF4-FFF2-40B4-BE49-F238E27FC236}">
                <a16:creationId xmlns:a16="http://schemas.microsoft.com/office/drawing/2014/main" id="{C0C7B485-689C-48AA-57D2-79B98E7B8F8C}"/>
              </a:ext>
            </a:extLst>
          </p:cNvPr>
          <p:cNvPicPr>
            <a:picLocks noChangeAspect="1"/>
          </p:cNvPicPr>
          <p:nvPr/>
        </p:nvPicPr>
        <p:blipFill>
          <a:blip r:embed="rId11">
            <a:extLst>
              <a:ext uri="{28A0092B-C50C-407E-A947-70E740481C1C}">
                <a14:useLocalDpi xmlns:a14="http://schemas.microsoft.com/office/drawing/2010/main" val="0"/>
              </a:ext>
            </a:extLst>
          </a:blip>
          <a:srcRect l="8349" t="45776" r="8515" b="6673"/>
          <a:stretch>
            <a:fillRect/>
          </a:stretch>
        </p:blipFill>
        <p:spPr>
          <a:xfrm>
            <a:off x="6966857" y="12627428"/>
            <a:ext cx="3824515" cy="1944915"/>
          </a:xfrm>
          <a:prstGeom prst="rect">
            <a:avLst/>
          </a:prstGeom>
        </p:spPr>
      </p:pic>
      <p:sp>
        <p:nvSpPr>
          <p:cNvPr id="52" name="正方形/長方形 51">
            <a:extLst>
              <a:ext uri="{FF2B5EF4-FFF2-40B4-BE49-F238E27FC236}">
                <a16:creationId xmlns:a16="http://schemas.microsoft.com/office/drawing/2014/main" id="{0C5907DB-C660-4B70-FED9-D3B286DD3C66}"/>
              </a:ext>
            </a:extLst>
          </p:cNvPr>
          <p:cNvSpPr/>
          <p:nvPr/>
        </p:nvSpPr>
        <p:spPr>
          <a:xfrm>
            <a:off x="10482040" y="12523600"/>
            <a:ext cx="657393" cy="1321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53" name="グループ化 52">
            <a:extLst>
              <a:ext uri="{FF2B5EF4-FFF2-40B4-BE49-F238E27FC236}">
                <a16:creationId xmlns:a16="http://schemas.microsoft.com/office/drawing/2014/main" id="{B735F54E-7548-F6C2-E779-E432262E0F97}"/>
              </a:ext>
            </a:extLst>
          </p:cNvPr>
          <p:cNvGrpSpPr/>
          <p:nvPr/>
        </p:nvGrpSpPr>
        <p:grpSpPr>
          <a:xfrm>
            <a:off x="-1336548" y="13543045"/>
            <a:ext cx="400165" cy="931043"/>
            <a:chOff x="850679" y="5876976"/>
            <a:chExt cx="262946" cy="616217"/>
          </a:xfrm>
        </p:grpSpPr>
        <p:sp>
          <p:nvSpPr>
            <p:cNvPr id="54" name="正方形/長方形 53">
              <a:extLst>
                <a:ext uri="{FF2B5EF4-FFF2-40B4-BE49-F238E27FC236}">
                  <a16:creationId xmlns:a16="http://schemas.microsoft.com/office/drawing/2014/main" id="{DC26C5B8-F9E2-4F9F-349E-BF2E79D637EA}"/>
                </a:ext>
              </a:extLst>
            </p:cNvPr>
            <p:cNvSpPr/>
            <p:nvPr/>
          </p:nvSpPr>
          <p:spPr>
            <a:xfrm>
              <a:off x="860811"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55" name="テキスト ボックス 54">
              <a:extLst>
                <a:ext uri="{FF2B5EF4-FFF2-40B4-BE49-F238E27FC236}">
                  <a16:creationId xmlns:a16="http://schemas.microsoft.com/office/drawing/2014/main" id="{34A5D280-6790-1635-15F2-8CAC8D5467CF}"/>
                </a:ext>
              </a:extLst>
            </p:cNvPr>
            <p:cNvSpPr txBox="1"/>
            <p:nvPr/>
          </p:nvSpPr>
          <p:spPr>
            <a:xfrm>
              <a:off x="850679" y="6042492"/>
              <a:ext cx="262946" cy="285185"/>
            </a:xfrm>
            <a:prstGeom prst="rect">
              <a:avLst/>
            </a:prstGeom>
            <a:noFill/>
          </p:spPr>
          <p:txBody>
            <a:bodyPr wrap="square" rtlCol="0">
              <a:spAutoFit/>
            </a:bodyPr>
            <a:lstStyle/>
            <a:p>
              <a:r>
                <a:rPr lang="ja-JP" altLang="en-US" sz="1100" dirty="0"/>
                <a:t>砕石</a:t>
              </a:r>
            </a:p>
          </p:txBody>
        </p:sp>
      </p:grpSp>
      <p:sp>
        <p:nvSpPr>
          <p:cNvPr id="56" name="正方形/長方形 55">
            <a:extLst>
              <a:ext uri="{FF2B5EF4-FFF2-40B4-BE49-F238E27FC236}">
                <a16:creationId xmlns:a16="http://schemas.microsoft.com/office/drawing/2014/main" id="{43AEAA2C-A84E-B391-95F2-11469D5A3E11}"/>
              </a:ext>
            </a:extLst>
          </p:cNvPr>
          <p:cNvSpPr/>
          <p:nvPr/>
        </p:nvSpPr>
        <p:spPr>
          <a:xfrm>
            <a:off x="1877716" y="12617785"/>
            <a:ext cx="677416" cy="13018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60" name="グループ化 59">
            <a:extLst>
              <a:ext uri="{FF2B5EF4-FFF2-40B4-BE49-F238E27FC236}">
                <a16:creationId xmlns:a16="http://schemas.microsoft.com/office/drawing/2014/main" id="{5E6A54F8-B73C-6B2A-B4FD-BA928D9A2B92}"/>
              </a:ext>
            </a:extLst>
          </p:cNvPr>
          <p:cNvGrpSpPr/>
          <p:nvPr/>
        </p:nvGrpSpPr>
        <p:grpSpPr>
          <a:xfrm>
            <a:off x="2856439" y="13529911"/>
            <a:ext cx="460096" cy="944802"/>
            <a:chOff x="809706" y="5876976"/>
            <a:chExt cx="311535" cy="616217"/>
          </a:xfrm>
        </p:grpSpPr>
        <p:sp>
          <p:nvSpPr>
            <p:cNvPr id="61" name="正方形/長方形 60">
              <a:extLst>
                <a:ext uri="{FF2B5EF4-FFF2-40B4-BE49-F238E27FC236}">
                  <a16:creationId xmlns:a16="http://schemas.microsoft.com/office/drawing/2014/main" id="{18F3D1F4-1BE8-A210-0BF6-054A16DA8EC9}"/>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62" name="テキスト ボックス 61">
              <a:extLst>
                <a:ext uri="{FF2B5EF4-FFF2-40B4-BE49-F238E27FC236}">
                  <a16:creationId xmlns:a16="http://schemas.microsoft.com/office/drawing/2014/main" id="{FDAF61A1-4055-B9A9-BFB9-63F78B4CD630}"/>
                </a:ext>
              </a:extLst>
            </p:cNvPr>
            <p:cNvSpPr txBox="1"/>
            <p:nvPr/>
          </p:nvSpPr>
          <p:spPr>
            <a:xfrm>
              <a:off x="809706" y="6008488"/>
              <a:ext cx="311535" cy="353193"/>
            </a:xfrm>
            <a:prstGeom prst="rect">
              <a:avLst/>
            </a:prstGeom>
            <a:noFill/>
          </p:spPr>
          <p:txBody>
            <a:bodyPr wrap="square" rtlCol="0">
              <a:spAutoFit/>
            </a:bodyPr>
            <a:lstStyle/>
            <a:p>
              <a:r>
                <a:rPr lang="ja-JP" altLang="en-US" sz="1100" dirty="0"/>
                <a:t>砕石</a:t>
              </a:r>
            </a:p>
          </p:txBody>
        </p:sp>
      </p:grpSp>
      <p:sp>
        <p:nvSpPr>
          <p:cNvPr id="129" name="正方形/長方形 128">
            <a:extLst>
              <a:ext uri="{FF2B5EF4-FFF2-40B4-BE49-F238E27FC236}">
                <a16:creationId xmlns:a16="http://schemas.microsoft.com/office/drawing/2014/main" id="{9BCD6DF5-FF6F-F4F4-F73A-B0D37BE9145F}"/>
              </a:ext>
            </a:extLst>
          </p:cNvPr>
          <p:cNvSpPr/>
          <p:nvPr/>
        </p:nvSpPr>
        <p:spPr>
          <a:xfrm>
            <a:off x="6060927" y="12653611"/>
            <a:ext cx="657393" cy="1321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grpSp>
        <p:nvGrpSpPr>
          <p:cNvPr id="130" name="グループ化 129">
            <a:extLst>
              <a:ext uri="{FF2B5EF4-FFF2-40B4-BE49-F238E27FC236}">
                <a16:creationId xmlns:a16="http://schemas.microsoft.com/office/drawing/2014/main" id="{033302D1-9BEC-5D2D-5086-B5FC9639C1B7}"/>
              </a:ext>
            </a:extLst>
          </p:cNvPr>
          <p:cNvGrpSpPr/>
          <p:nvPr/>
        </p:nvGrpSpPr>
        <p:grpSpPr>
          <a:xfrm>
            <a:off x="7136347" y="13499619"/>
            <a:ext cx="460096" cy="944802"/>
            <a:chOff x="818613" y="5876976"/>
            <a:chExt cx="311535" cy="616217"/>
          </a:xfrm>
        </p:grpSpPr>
        <p:sp>
          <p:nvSpPr>
            <p:cNvPr id="131" name="正方形/長方形 130">
              <a:extLst>
                <a:ext uri="{FF2B5EF4-FFF2-40B4-BE49-F238E27FC236}">
                  <a16:creationId xmlns:a16="http://schemas.microsoft.com/office/drawing/2014/main" id="{08E16010-E550-C952-0209-EC0EABE0CC1D}"/>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32" name="テキスト ボックス 131">
              <a:extLst>
                <a:ext uri="{FF2B5EF4-FFF2-40B4-BE49-F238E27FC236}">
                  <a16:creationId xmlns:a16="http://schemas.microsoft.com/office/drawing/2014/main" id="{1C43E717-3437-60B2-683E-992A2BB6411B}"/>
                </a:ext>
              </a:extLst>
            </p:cNvPr>
            <p:cNvSpPr txBox="1"/>
            <p:nvPr/>
          </p:nvSpPr>
          <p:spPr>
            <a:xfrm>
              <a:off x="818613" y="6017842"/>
              <a:ext cx="311535" cy="353193"/>
            </a:xfrm>
            <a:prstGeom prst="rect">
              <a:avLst/>
            </a:prstGeom>
            <a:noFill/>
          </p:spPr>
          <p:txBody>
            <a:bodyPr wrap="square" rtlCol="0">
              <a:spAutoFit/>
            </a:bodyPr>
            <a:lstStyle/>
            <a:p>
              <a:r>
                <a:rPr lang="ja-JP" altLang="en-US" sz="1100" dirty="0"/>
                <a:t>砕石</a:t>
              </a:r>
            </a:p>
          </p:txBody>
        </p:sp>
      </p:grpSp>
      <p:sp>
        <p:nvSpPr>
          <p:cNvPr id="133" name="テキスト ボックス 132">
            <a:extLst>
              <a:ext uri="{FF2B5EF4-FFF2-40B4-BE49-F238E27FC236}">
                <a16:creationId xmlns:a16="http://schemas.microsoft.com/office/drawing/2014/main" id="{8E3F5E83-CCED-E43E-37CE-55EF889A03B5}"/>
              </a:ext>
            </a:extLst>
          </p:cNvPr>
          <p:cNvSpPr txBox="1"/>
          <p:nvPr/>
        </p:nvSpPr>
        <p:spPr>
          <a:xfrm>
            <a:off x="-1284032" y="12600180"/>
            <a:ext cx="1449436" cy="338554"/>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134" name="テキスト ボックス 133">
            <a:extLst>
              <a:ext uri="{FF2B5EF4-FFF2-40B4-BE49-F238E27FC236}">
                <a16:creationId xmlns:a16="http://schemas.microsoft.com/office/drawing/2014/main" id="{6F006DCE-7987-482F-4F96-071DEAD5067D}"/>
              </a:ext>
            </a:extLst>
          </p:cNvPr>
          <p:cNvSpPr txBox="1"/>
          <p:nvPr/>
        </p:nvSpPr>
        <p:spPr>
          <a:xfrm>
            <a:off x="2959906" y="12568479"/>
            <a:ext cx="1449436" cy="338555"/>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8</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135" name="テキスト ボックス 134">
            <a:extLst>
              <a:ext uri="{FF2B5EF4-FFF2-40B4-BE49-F238E27FC236}">
                <a16:creationId xmlns:a16="http://schemas.microsoft.com/office/drawing/2014/main" id="{AB35842A-4F18-AC9C-5582-D2BA706A4C6E}"/>
              </a:ext>
            </a:extLst>
          </p:cNvPr>
          <p:cNvSpPr txBox="1"/>
          <p:nvPr/>
        </p:nvSpPr>
        <p:spPr>
          <a:xfrm>
            <a:off x="7153734" y="12547234"/>
            <a:ext cx="1552028" cy="338555"/>
          </a:xfrm>
          <a:prstGeom prst="rect">
            <a:avLst/>
          </a:prstGeom>
          <a:noFill/>
          <a:ln>
            <a:solidFill>
              <a:schemeClr val="tx1"/>
            </a:solidFill>
          </a:ln>
        </p:spPr>
        <p:txBody>
          <a:bodyPr wrap="square" rtlCol="0">
            <a:spAutoFit/>
          </a:bodyPr>
          <a:lstStyle/>
          <a:p>
            <a:r>
              <a:rPr lang="ja-JP" altLang="en-US" sz="1600" dirty="0">
                <a:latin typeface="ＭＳ Ｐゴシック" panose="020B0600070205080204" pitchFamily="50" charset="-128"/>
              </a:rPr>
              <a:t>解析　</a:t>
            </a:r>
            <a:r>
              <a:rPr lang="en-US" altLang="ja-JP" sz="1600" dirty="0">
                <a:latin typeface="ＭＳ Ｐゴシック" panose="020B0600070205080204" pitchFamily="50" charset="-128"/>
              </a:rPr>
              <a:t>46</a:t>
            </a:r>
            <a:r>
              <a:rPr lang="ja-JP" altLang="en-US" sz="1600" dirty="0">
                <a:latin typeface="ＭＳ Ｐゴシック" panose="020B0600070205080204" pitchFamily="50" charset="-128"/>
              </a:rPr>
              <a:t>時間後</a:t>
            </a:r>
            <a:endParaRPr lang="en-US" altLang="ja-JP" sz="1600" dirty="0">
              <a:latin typeface="ＭＳ Ｐゴシック" panose="020B0600070205080204" pitchFamily="50" charset="-128"/>
            </a:endParaRPr>
          </a:p>
        </p:txBody>
      </p:sp>
      <p:sp>
        <p:nvSpPr>
          <p:cNvPr id="136" name="テキスト ボックス 135">
            <a:extLst>
              <a:ext uri="{FF2B5EF4-FFF2-40B4-BE49-F238E27FC236}">
                <a16:creationId xmlns:a16="http://schemas.microsoft.com/office/drawing/2014/main" id="{7FC91E81-8286-061D-069F-628BA081A03F}"/>
              </a:ext>
            </a:extLst>
          </p:cNvPr>
          <p:cNvSpPr txBox="1"/>
          <p:nvPr/>
        </p:nvSpPr>
        <p:spPr>
          <a:xfrm>
            <a:off x="-2931886" y="12554857"/>
            <a:ext cx="1257075" cy="461665"/>
          </a:xfrm>
          <a:prstGeom prst="rect">
            <a:avLst/>
          </a:prstGeom>
          <a:noFill/>
        </p:spPr>
        <p:txBody>
          <a:bodyPr wrap="none" rtlCol="0">
            <a:spAutoFit/>
          </a:bodyPr>
          <a:lstStyle/>
          <a:p>
            <a:r>
              <a:rPr kumimoji="1" lang="en-US" altLang="ja-JP" dirty="0" err="1"/>
              <a:t>Wσ</a:t>
            </a:r>
            <a:r>
              <a:rPr kumimoji="1" lang="ja-JP" altLang="en-US" dirty="0"/>
              <a:t>考慮</a:t>
            </a:r>
          </a:p>
        </p:txBody>
      </p:sp>
      <p:pic>
        <p:nvPicPr>
          <p:cNvPr id="41" name="図 40" descr="グラフ, 等高線グラフ&#10;&#10;AI 生成コンテンツは誤りを含む可能性があります。">
            <a:extLst>
              <a:ext uri="{FF2B5EF4-FFF2-40B4-BE49-F238E27FC236}">
                <a16:creationId xmlns:a16="http://schemas.microsoft.com/office/drawing/2014/main" id="{2A00E3EC-4F2B-CA58-A00A-C1ADF8BE3478}"/>
              </a:ext>
            </a:extLst>
          </p:cNvPr>
          <p:cNvPicPr>
            <a:picLocks noChangeAspect="1"/>
          </p:cNvPicPr>
          <p:nvPr/>
        </p:nvPicPr>
        <p:blipFill>
          <a:blip r:embed="rId12">
            <a:extLst>
              <a:ext uri="{28A0092B-C50C-407E-A947-70E740481C1C}">
                <a14:useLocalDpi xmlns:a14="http://schemas.microsoft.com/office/drawing/2010/main" val="0"/>
              </a:ext>
            </a:extLst>
          </a:blip>
          <a:srcRect l="9432" t="43681" r="11873" b="7399"/>
          <a:stretch>
            <a:fillRect/>
          </a:stretch>
        </p:blipFill>
        <p:spPr>
          <a:xfrm>
            <a:off x="-14348" y="5172075"/>
            <a:ext cx="2981326" cy="1647825"/>
          </a:xfrm>
          <a:prstGeom prst="rect">
            <a:avLst/>
          </a:prstGeom>
        </p:spPr>
      </p:pic>
      <p:pic>
        <p:nvPicPr>
          <p:cNvPr id="46" name="図 45" descr="グラフ, 等高線グラフ&#10;&#10;AI 生成コンテンツは誤りを含む可能性があります。">
            <a:extLst>
              <a:ext uri="{FF2B5EF4-FFF2-40B4-BE49-F238E27FC236}">
                <a16:creationId xmlns:a16="http://schemas.microsoft.com/office/drawing/2014/main" id="{5FEF4650-7E25-1958-64AF-F616CB8C3346}"/>
              </a:ext>
            </a:extLst>
          </p:cNvPr>
          <p:cNvPicPr>
            <a:picLocks noChangeAspect="1"/>
          </p:cNvPicPr>
          <p:nvPr/>
        </p:nvPicPr>
        <p:blipFill>
          <a:blip r:embed="rId13">
            <a:extLst>
              <a:ext uri="{28A0092B-C50C-407E-A947-70E740481C1C}">
                <a14:useLocalDpi xmlns:a14="http://schemas.microsoft.com/office/drawing/2010/main" val="0"/>
              </a:ext>
            </a:extLst>
          </a:blip>
          <a:srcRect l="8649" t="44479" r="11651" b="7167"/>
          <a:stretch>
            <a:fillRect/>
          </a:stretch>
        </p:blipFill>
        <p:spPr>
          <a:xfrm>
            <a:off x="3128902" y="5181600"/>
            <a:ext cx="3019426" cy="1628775"/>
          </a:xfrm>
          <a:prstGeom prst="rect">
            <a:avLst/>
          </a:prstGeom>
        </p:spPr>
      </p:pic>
      <p:pic>
        <p:nvPicPr>
          <p:cNvPr id="51" name="図 50" descr="グラフ, 折れ線グラフ&#10;&#10;AI 生成コンテンツは誤りを含む可能性があります。">
            <a:extLst>
              <a:ext uri="{FF2B5EF4-FFF2-40B4-BE49-F238E27FC236}">
                <a16:creationId xmlns:a16="http://schemas.microsoft.com/office/drawing/2014/main" id="{229F672B-A831-E0F0-1ED2-3552BEE1E289}"/>
              </a:ext>
            </a:extLst>
          </p:cNvPr>
          <p:cNvPicPr>
            <a:picLocks noChangeAspect="1"/>
          </p:cNvPicPr>
          <p:nvPr/>
        </p:nvPicPr>
        <p:blipFill>
          <a:blip r:embed="rId14">
            <a:extLst>
              <a:ext uri="{28A0092B-C50C-407E-A947-70E740481C1C}">
                <a14:useLocalDpi xmlns:a14="http://schemas.microsoft.com/office/drawing/2010/main" val="0"/>
              </a:ext>
            </a:extLst>
          </a:blip>
          <a:srcRect l="9228" t="44528" r="11574" b="7117"/>
          <a:stretch>
            <a:fillRect/>
          </a:stretch>
        </p:blipFill>
        <p:spPr>
          <a:xfrm>
            <a:off x="6224527" y="5229225"/>
            <a:ext cx="3000376" cy="1628775"/>
          </a:xfrm>
          <a:prstGeom prst="rect">
            <a:avLst/>
          </a:prstGeom>
        </p:spPr>
      </p:pic>
      <p:sp>
        <p:nvSpPr>
          <p:cNvPr id="139" name="テキスト ボックス 138">
            <a:extLst>
              <a:ext uri="{FF2B5EF4-FFF2-40B4-BE49-F238E27FC236}">
                <a16:creationId xmlns:a16="http://schemas.microsoft.com/office/drawing/2014/main" id="{C893B861-DE94-83A5-6D5C-F3EFDF8521ED}"/>
              </a:ext>
            </a:extLst>
          </p:cNvPr>
          <p:cNvSpPr txBox="1"/>
          <p:nvPr/>
        </p:nvSpPr>
        <p:spPr>
          <a:xfrm>
            <a:off x="19050" y="4789504"/>
            <a:ext cx="828675" cy="461665"/>
          </a:xfrm>
          <a:prstGeom prst="rect">
            <a:avLst/>
          </a:prstGeom>
          <a:solidFill>
            <a:schemeClr val="bg1"/>
          </a:solidFill>
          <a:ln>
            <a:solidFill>
              <a:schemeClr val="tx1"/>
            </a:solidFill>
          </a:ln>
        </p:spPr>
        <p:txBody>
          <a:bodyPr wrap="square" rtlCol="0">
            <a:spAutoFit/>
          </a:bodyPr>
          <a:lstStyle/>
          <a:p>
            <a:r>
              <a:rPr lang="ja-JP" altLang="en-US" dirty="0"/>
              <a:t>解析</a:t>
            </a:r>
            <a:endParaRPr kumimoji="1" lang="ja-JP" altLang="en-US" dirty="0"/>
          </a:p>
        </p:txBody>
      </p:sp>
      <p:cxnSp>
        <p:nvCxnSpPr>
          <p:cNvPr id="140" name="直線コネクタ 139">
            <a:extLst>
              <a:ext uri="{FF2B5EF4-FFF2-40B4-BE49-F238E27FC236}">
                <a16:creationId xmlns:a16="http://schemas.microsoft.com/office/drawing/2014/main" id="{2780435E-50ED-03A0-B282-7180C17A10FB}"/>
              </a:ext>
            </a:extLst>
          </p:cNvPr>
          <p:cNvCxnSpPr>
            <a:cxnSpLocks/>
          </p:cNvCxnSpPr>
          <p:nvPr/>
        </p:nvCxnSpPr>
        <p:spPr>
          <a:xfrm flipV="1">
            <a:off x="106302" y="4690248"/>
            <a:ext cx="9179958"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8" name="テキスト ボックス 147">
            <a:extLst>
              <a:ext uri="{FF2B5EF4-FFF2-40B4-BE49-F238E27FC236}">
                <a16:creationId xmlns:a16="http://schemas.microsoft.com/office/drawing/2014/main" id="{660BCA73-72B8-D7C3-4663-C2B23E860AA5}"/>
              </a:ext>
            </a:extLst>
          </p:cNvPr>
          <p:cNvSpPr txBox="1"/>
          <p:nvPr/>
        </p:nvSpPr>
        <p:spPr>
          <a:xfrm>
            <a:off x="373717" y="5245100"/>
            <a:ext cx="1320800" cy="276999"/>
          </a:xfrm>
          <a:prstGeom prst="rect">
            <a:avLst/>
          </a:prstGeom>
          <a:noFill/>
          <a:ln>
            <a:solidFill>
              <a:schemeClr val="tx1"/>
            </a:solidFill>
          </a:ln>
        </p:spPr>
        <p:txBody>
          <a:bodyPr wrap="square" rtlCol="0">
            <a:spAutoFit/>
          </a:bodyPr>
          <a:lstStyle/>
          <a:p>
            <a:pPr algn="ctr"/>
            <a:r>
              <a:rPr lang="ja-JP" altLang="en-US" sz="1200" dirty="0"/>
              <a:t>解析　６時間後</a:t>
            </a:r>
            <a:endParaRPr kumimoji="1" lang="en-US" altLang="ja-JP" sz="1200" dirty="0"/>
          </a:p>
        </p:txBody>
      </p:sp>
      <p:pic>
        <p:nvPicPr>
          <p:cNvPr id="149" name="図 148">
            <a:extLst>
              <a:ext uri="{FF2B5EF4-FFF2-40B4-BE49-F238E27FC236}">
                <a16:creationId xmlns:a16="http://schemas.microsoft.com/office/drawing/2014/main" id="{AEDCADD6-EBB8-AD97-AB5D-3213AF0E4797}"/>
              </a:ext>
            </a:extLst>
          </p:cNvPr>
          <p:cNvPicPr>
            <a:picLocks noChangeAspect="1"/>
          </p:cNvPicPr>
          <p:nvPr/>
        </p:nvPicPr>
        <p:blipFill>
          <a:blip r:embed="rId15"/>
          <a:srcRect b="56842"/>
          <a:stretch>
            <a:fillRect/>
          </a:stretch>
        </p:blipFill>
        <p:spPr>
          <a:xfrm>
            <a:off x="0" y="3103084"/>
            <a:ext cx="9906000" cy="1638094"/>
          </a:xfrm>
          <a:prstGeom prst="rect">
            <a:avLst/>
          </a:prstGeom>
        </p:spPr>
      </p:pic>
      <p:sp>
        <p:nvSpPr>
          <p:cNvPr id="151" name="テキスト ボックス 150">
            <a:extLst>
              <a:ext uri="{FF2B5EF4-FFF2-40B4-BE49-F238E27FC236}">
                <a16:creationId xmlns:a16="http://schemas.microsoft.com/office/drawing/2014/main" id="{3F3F43B8-B98D-15FD-6DFF-FE61BD9D9535}"/>
              </a:ext>
            </a:extLst>
          </p:cNvPr>
          <p:cNvSpPr txBox="1"/>
          <p:nvPr/>
        </p:nvSpPr>
        <p:spPr>
          <a:xfrm>
            <a:off x="0" y="2583328"/>
            <a:ext cx="828675" cy="461665"/>
          </a:xfrm>
          <a:prstGeom prst="rect">
            <a:avLst/>
          </a:prstGeom>
          <a:noFill/>
          <a:ln>
            <a:solidFill>
              <a:schemeClr val="tx1"/>
            </a:solidFill>
          </a:ln>
        </p:spPr>
        <p:txBody>
          <a:bodyPr wrap="square" rtlCol="0">
            <a:spAutoFit/>
          </a:bodyPr>
          <a:lstStyle/>
          <a:p>
            <a:r>
              <a:rPr kumimoji="1" lang="ja-JP" altLang="en-US" dirty="0"/>
              <a:t>実験</a:t>
            </a:r>
          </a:p>
        </p:txBody>
      </p:sp>
      <p:grpSp>
        <p:nvGrpSpPr>
          <p:cNvPr id="152" name="グループ化 151">
            <a:extLst>
              <a:ext uri="{FF2B5EF4-FFF2-40B4-BE49-F238E27FC236}">
                <a16:creationId xmlns:a16="http://schemas.microsoft.com/office/drawing/2014/main" id="{E638F667-C730-C375-55A8-3A911C3A11B9}"/>
              </a:ext>
            </a:extLst>
          </p:cNvPr>
          <p:cNvGrpSpPr/>
          <p:nvPr/>
        </p:nvGrpSpPr>
        <p:grpSpPr>
          <a:xfrm>
            <a:off x="105975" y="5764407"/>
            <a:ext cx="400165" cy="931043"/>
            <a:chOff x="850679" y="5876976"/>
            <a:chExt cx="262946" cy="616217"/>
          </a:xfrm>
        </p:grpSpPr>
        <p:sp>
          <p:nvSpPr>
            <p:cNvPr id="153" name="正方形/長方形 152">
              <a:extLst>
                <a:ext uri="{FF2B5EF4-FFF2-40B4-BE49-F238E27FC236}">
                  <a16:creationId xmlns:a16="http://schemas.microsoft.com/office/drawing/2014/main" id="{7904B343-2054-32B6-67D4-52D9C48A796D}"/>
                </a:ext>
              </a:extLst>
            </p:cNvPr>
            <p:cNvSpPr/>
            <p:nvPr/>
          </p:nvSpPr>
          <p:spPr>
            <a:xfrm>
              <a:off x="860811"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4" name="テキスト ボックス 153">
              <a:extLst>
                <a:ext uri="{FF2B5EF4-FFF2-40B4-BE49-F238E27FC236}">
                  <a16:creationId xmlns:a16="http://schemas.microsoft.com/office/drawing/2014/main" id="{53F3B026-2242-9E0E-0F6C-1F43884EB439}"/>
                </a:ext>
              </a:extLst>
            </p:cNvPr>
            <p:cNvSpPr txBox="1"/>
            <p:nvPr/>
          </p:nvSpPr>
          <p:spPr>
            <a:xfrm>
              <a:off x="850679" y="6042492"/>
              <a:ext cx="262946" cy="285185"/>
            </a:xfrm>
            <a:prstGeom prst="rect">
              <a:avLst/>
            </a:prstGeom>
            <a:noFill/>
          </p:spPr>
          <p:txBody>
            <a:bodyPr wrap="square" rtlCol="0">
              <a:spAutoFit/>
            </a:bodyPr>
            <a:lstStyle/>
            <a:p>
              <a:r>
                <a:rPr lang="ja-JP" altLang="en-US" sz="1100"/>
                <a:t>砕石</a:t>
              </a:r>
            </a:p>
          </p:txBody>
        </p:sp>
      </p:grpSp>
      <p:grpSp>
        <p:nvGrpSpPr>
          <p:cNvPr id="155" name="グループ化 154">
            <a:extLst>
              <a:ext uri="{FF2B5EF4-FFF2-40B4-BE49-F238E27FC236}">
                <a16:creationId xmlns:a16="http://schemas.microsoft.com/office/drawing/2014/main" id="{BB7BF279-5A9F-A174-E599-67A1D5EB3233}"/>
              </a:ext>
            </a:extLst>
          </p:cNvPr>
          <p:cNvGrpSpPr/>
          <p:nvPr/>
        </p:nvGrpSpPr>
        <p:grpSpPr>
          <a:xfrm>
            <a:off x="3251212" y="5722698"/>
            <a:ext cx="460096" cy="944802"/>
            <a:chOff x="809706" y="5876976"/>
            <a:chExt cx="311535" cy="616217"/>
          </a:xfrm>
        </p:grpSpPr>
        <p:sp>
          <p:nvSpPr>
            <p:cNvPr id="156" name="正方形/長方形 155">
              <a:extLst>
                <a:ext uri="{FF2B5EF4-FFF2-40B4-BE49-F238E27FC236}">
                  <a16:creationId xmlns:a16="http://schemas.microsoft.com/office/drawing/2014/main" id="{ECB10605-0C8A-54F3-28E0-F4E57E8E8B18}"/>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57" name="テキスト ボックス 156">
              <a:extLst>
                <a:ext uri="{FF2B5EF4-FFF2-40B4-BE49-F238E27FC236}">
                  <a16:creationId xmlns:a16="http://schemas.microsoft.com/office/drawing/2014/main" id="{2B1E4711-4B18-39E0-BC8D-6BB4CBBE6611}"/>
                </a:ext>
              </a:extLst>
            </p:cNvPr>
            <p:cNvSpPr txBox="1"/>
            <p:nvPr/>
          </p:nvSpPr>
          <p:spPr>
            <a:xfrm>
              <a:off x="809706" y="6008488"/>
              <a:ext cx="311535" cy="353193"/>
            </a:xfrm>
            <a:prstGeom prst="rect">
              <a:avLst/>
            </a:prstGeom>
            <a:noFill/>
          </p:spPr>
          <p:txBody>
            <a:bodyPr wrap="square" rtlCol="0">
              <a:spAutoFit/>
            </a:bodyPr>
            <a:lstStyle/>
            <a:p>
              <a:r>
                <a:rPr lang="ja-JP" altLang="en-US" sz="1100"/>
                <a:t>砕石</a:t>
              </a:r>
            </a:p>
          </p:txBody>
        </p:sp>
      </p:grpSp>
      <p:grpSp>
        <p:nvGrpSpPr>
          <p:cNvPr id="159" name="グループ化 158">
            <a:extLst>
              <a:ext uri="{FF2B5EF4-FFF2-40B4-BE49-F238E27FC236}">
                <a16:creationId xmlns:a16="http://schemas.microsoft.com/office/drawing/2014/main" id="{DA4715E7-9030-5A73-D2A5-83F5B444E8C6}"/>
              </a:ext>
            </a:extLst>
          </p:cNvPr>
          <p:cNvGrpSpPr/>
          <p:nvPr/>
        </p:nvGrpSpPr>
        <p:grpSpPr>
          <a:xfrm>
            <a:off x="6330970" y="5759081"/>
            <a:ext cx="460096" cy="944802"/>
            <a:chOff x="818613" y="5876976"/>
            <a:chExt cx="311535" cy="616217"/>
          </a:xfrm>
        </p:grpSpPr>
        <p:sp>
          <p:nvSpPr>
            <p:cNvPr id="166" name="正方形/長方形 165">
              <a:extLst>
                <a:ext uri="{FF2B5EF4-FFF2-40B4-BE49-F238E27FC236}">
                  <a16:creationId xmlns:a16="http://schemas.microsoft.com/office/drawing/2014/main" id="{78ABBB8A-3F0E-F544-5D12-219EBABAC754}"/>
                </a:ext>
              </a:extLst>
            </p:cNvPr>
            <p:cNvSpPr/>
            <p:nvPr/>
          </p:nvSpPr>
          <p:spPr>
            <a:xfrm>
              <a:off x="845820" y="5876976"/>
              <a:ext cx="192808" cy="616217"/>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167" name="テキスト ボックス 166">
              <a:extLst>
                <a:ext uri="{FF2B5EF4-FFF2-40B4-BE49-F238E27FC236}">
                  <a16:creationId xmlns:a16="http://schemas.microsoft.com/office/drawing/2014/main" id="{E6065D5C-79F1-1A0D-D8A8-C73E19F9DFA9}"/>
                </a:ext>
              </a:extLst>
            </p:cNvPr>
            <p:cNvSpPr txBox="1"/>
            <p:nvPr/>
          </p:nvSpPr>
          <p:spPr>
            <a:xfrm>
              <a:off x="818613" y="6017842"/>
              <a:ext cx="311535" cy="353193"/>
            </a:xfrm>
            <a:prstGeom prst="rect">
              <a:avLst/>
            </a:prstGeom>
            <a:noFill/>
          </p:spPr>
          <p:txBody>
            <a:bodyPr wrap="square" rtlCol="0">
              <a:spAutoFit/>
            </a:bodyPr>
            <a:lstStyle/>
            <a:p>
              <a:r>
                <a:rPr lang="ja-JP" altLang="en-US" sz="1100"/>
                <a:t>砕石</a:t>
              </a:r>
            </a:p>
          </p:txBody>
        </p:sp>
      </p:grpSp>
      <p:sp>
        <p:nvSpPr>
          <p:cNvPr id="168" name="テキスト ボックス 167">
            <a:extLst>
              <a:ext uri="{FF2B5EF4-FFF2-40B4-BE49-F238E27FC236}">
                <a16:creationId xmlns:a16="http://schemas.microsoft.com/office/drawing/2014/main" id="{BDC64CED-30E6-81EE-02BA-43F2032D9C43}"/>
              </a:ext>
            </a:extLst>
          </p:cNvPr>
          <p:cNvSpPr txBox="1"/>
          <p:nvPr/>
        </p:nvSpPr>
        <p:spPr>
          <a:xfrm>
            <a:off x="3431242" y="5229225"/>
            <a:ext cx="1320800" cy="276999"/>
          </a:xfrm>
          <a:prstGeom prst="rect">
            <a:avLst/>
          </a:prstGeom>
          <a:noFill/>
          <a:ln>
            <a:solidFill>
              <a:schemeClr val="tx1"/>
            </a:solidFill>
          </a:ln>
        </p:spPr>
        <p:txBody>
          <a:bodyPr wrap="square" rtlCol="0">
            <a:spAutoFit/>
          </a:bodyPr>
          <a:lstStyle/>
          <a:p>
            <a:pPr algn="ctr"/>
            <a:r>
              <a:rPr lang="ja-JP" altLang="en-US" sz="1200" dirty="0"/>
              <a:t>解析　８時間後</a:t>
            </a:r>
            <a:endParaRPr kumimoji="1" lang="en-US" altLang="ja-JP" sz="1200" dirty="0"/>
          </a:p>
        </p:txBody>
      </p:sp>
      <p:sp>
        <p:nvSpPr>
          <p:cNvPr id="171" name="テキスト ボックス 170">
            <a:extLst>
              <a:ext uri="{FF2B5EF4-FFF2-40B4-BE49-F238E27FC236}">
                <a16:creationId xmlns:a16="http://schemas.microsoft.com/office/drawing/2014/main" id="{28E06745-EE4F-CF5F-71A1-58756AC64CA5}"/>
              </a:ext>
            </a:extLst>
          </p:cNvPr>
          <p:cNvSpPr txBox="1"/>
          <p:nvPr/>
        </p:nvSpPr>
        <p:spPr>
          <a:xfrm>
            <a:off x="6676092" y="5273675"/>
            <a:ext cx="1320800" cy="276999"/>
          </a:xfrm>
          <a:prstGeom prst="rect">
            <a:avLst/>
          </a:prstGeom>
          <a:noFill/>
          <a:ln>
            <a:solidFill>
              <a:schemeClr val="tx1"/>
            </a:solidFill>
          </a:ln>
        </p:spPr>
        <p:txBody>
          <a:bodyPr wrap="square" rtlCol="0">
            <a:spAutoFit/>
          </a:bodyPr>
          <a:lstStyle/>
          <a:p>
            <a:pPr algn="ctr"/>
            <a:r>
              <a:rPr lang="ja-JP" altLang="en-US" sz="1200" dirty="0"/>
              <a:t>解析　４６時間後</a:t>
            </a:r>
            <a:endParaRPr kumimoji="1" lang="en-US" altLang="ja-JP" sz="1200" dirty="0"/>
          </a:p>
        </p:txBody>
      </p:sp>
      <p:pic>
        <p:nvPicPr>
          <p:cNvPr id="173" name="図 172" descr="グラフ&#10;&#10;自動的に生成された説明">
            <a:extLst>
              <a:ext uri="{FF2B5EF4-FFF2-40B4-BE49-F238E27FC236}">
                <a16:creationId xmlns:a16="http://schemas.microsoft.com/office/drawing/2014/main" id="{F93007F2-23DD-4325-8758-F5F033BB86F4}"/>
              </a:ext>
            </a:extLst>
          </p:cNvPr>
          <p:cNvPicPr>
            <a:picLocks noChangeAspect="1"/>
          </p:cNvPicPr>
          <p:nvPr/>
        </p:nvPicPr>
        <p:blipFill>
          <a:blip r:embed="rId8">
            <a:extLst>
              <a:ext uri="{28A0092B-C50C-407E-A947-70E740481C1C}">
                <a14:useLocalDpi xmlns:a14="http://schemas.microsoft.com/office/drawing/2010/main" val="0"/>
              </a:ext>
            </a:extLst>
          </a:blip>
          <a:srcRect l="83190" t="2865" r="1146" b="23496"/>
          <a:stretch/>
        </p:blipFill>
        <p:spPr>
          <a:xfrm>
            <a:off x="9190859" y="3868770"/>
            <a:ext cx="715141" cy="2989230"/>
          </a:xfrm>
          <a:prstGeom prst="rect">
            <a:avLst/>
          </a:prstGeom>
        </p:spPr>
      </p:pic>
      <p:sp>
        <p:nvSpPr>
          <p:cNvPr id="175" name="テキスト ボックス 174">
            <a:extLst>
              <a:ext uri="{FF2B5EF4-FFF2-40B4-BE49-F238E27FC236}">
                <a16:creationId xmlns:a16="http://schemas.microsoft.com/office/drawing/2014/main" id="{0359714C-FCF1-FFB9-4D9E-76CAE5E65C2E}"/>
              </a:ext>
            </a:extLst>
          </p:cNvPr>
          <p:cNvSpPr txBox="1"/>
          <p:nvPr/>
        </p:nvSpPr>
        <p:spPr>
          <a:xfrm>
            <a:off x="9120047" y="3624991"/>
            <a:ext cx="785953" cy="307777"/>
          </a:xfrm>
          <a:prstGeom prst="rect">
            <a:avLst/>
          </a:prstGeom>
          <a:solidFill>
            <a:schemeClr val="bg1"/>
          </a:solidFill>
        </p:spPr>
        <p:txBody>
          <a:bodyPr wrap="square" rtlCol="0">
            <a:spAutoFit/>
          </a:bodyPr>
          <a:lstStyle/>
          <a:p>
            <a:pPr algn="ctr"/>
            <a:r>
              <a:rPr lang="ja-JP" altLang="en-US" sz="1400" dirty="0"/>
              <a:t>飽和度</a:t>
            </a:r>
          </a:p>
        </p:txBody>
      </p:sp>
      <p:pic>
        <p:nvPicPr>
          <p:cNvPr id="179" name="図 178">
            <a:extLst>
              <a:ext uri="{FF2B5EF4-FFF2-40B4-BE49-F238E27FC236}">
                <a16:creationId xmlns:a16="http://schemas.microsoft.com/office/drawing/2014/main" id="{452D4445-0D4F-5D49-7D9E-67E3715FF73B}"/>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7251700" y="833197"/>
            <a:ext cx="2514600" cy="2437316"/>
          </a:xfrm>
          <a:prstGeom prst="rect">
            <a:avLst/>
          </a:prstGeom>
          <a:noFill/>
          <a:ln>
            <a:noFill/>
          </a:ln>
        </p:spPr>
      </p:pic>
      <p:cxnSp>
        <p:nvCxnSpPr>
          <p:cNvPr id="37" name="直線コネクタ 36">
            <a:extLst>
              <a:ext uri="{FF2B5EF4-FFF2-40B4-BE49-F238E27FC236}">
                <a16:creationId xmlns:a16="http://schemas.microsoft.com/office/drawing/2014/main" id="{6885C1D8-7276-0E14-A183-D333A70ACFC2}"/>
              </a:ext>
            </a:extLst>
          </p:cNvPr>
          <p:cNvCxnSpPr/>
          <p:nvPr/>
        </p:nvCxnSpPr>
        <p:spPr>
          <a:xfrm>
            <a:off x="0" y="4749800"/>
            <a:ext cx="9067800" cy="0"/>
          </a:xfrm>
          <a:prstGeom prst="line">
            <a:avLst/>
          </a:prstGeom>
        </p:spPr>
        <p:style>
          <a:lnRef idx="1">
            <a:schemeClr val="accent1"/>
          </a:lnRef>
          <a:fillRef idx="0">
            <a:schemeClr val="accent1"/>
          </a:fillRef>
          <a:effectRef idx="0">
            <a:schemeClr val="accent1"/>
          </a:effectRef>
          <a:fontRef idx="minor">
            <a:schemeClr val="tx1"/>
          </a:fontRef>
        </p:style>
      </p:cxnSp>
      <p:sp>
        <p:nvSpPr>
          <p:cNvPr id="63" name="テキスト ボックス 62">
            <a:extLst>
              <a:ext uri="{FF2B5EF4-FFF2-40B4-BE49-F238E27FC236}">
                <a16:creationId xmlns:a16="http://schemas.microsoft.com/office/drawing/2014/main" id="{5E6D75F5-B036-97A8-A01D-95464AB59E49}"/>
              </a:ext>
            </a:extLst>
          </p:cNvPr>
          <p:cNvSpPr txBox="1"/>
          <p:nvPr/>
        </p:nvSpPr>
        <p:spPr>
          <a:xfrm>
            <a:off x="1352551" y="739658"/>
            <a:ext cx="5670549" cy="2031325"/>
          </a:xfrm>
          <a:prstGeom prst="rect">
            <a:avLst/>
          </a:prstGeom>
          <a:noFill/>
        </p:spPr>
        <p:txBody>
          <a:bodyPr wrap="square">
            <a:spAutoFit/>
          </a:bodyPr>
          <a:lstStyle/>
          <a:p>
            <a:pPr marL="285750" indent="-285750">
              <a:buFont typeface="Arial" panose="020B0604020202020204" pitchFamily="34" charset="0"/>
              <a:buChar char="•"/>
            </a:pPr>
            <a:r>
              <a:rPr lang="en-US" altLang="ja-JP" sz="1800" dirty="0">
                <a:latin typeface="メイリオ" panose="020B0604030504040204" pitchFamily="50" charset="-128"/>
                <a:ea typeface="メイリオ" panose="020B0604030504040204" pitchFamily="50" charset="-128"/>
              </a:rPr>
              <a:t>8</a:t>
            </a:r>
            <a:r>
              <a:rPr lang="ja-JP" altLang="en-US" sz="1800" dirty="0">
                <a:latin typeface="メイリオ" panose="020B0604030504040204" pitchFamily="50" charset="-128"/>
                <a:ea typeface="メイリオ" panose="020B0604030504040204" pitchFamily="50" charset="-128"/>
              </a:rPr>
              <a:t>時間後の天端表層付近では，降雨が継続しているが飽和度の変化が小さい．解析でも降雨浸透の遅れを表現できている．</a:t>
            </a:r>
            <a:endParaRPr lang="en-US" altLang="ja-JP" sz="18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en-US" altLang="ja-JP" sz="1800" dirty="0">
                <a:latin typeface="メイリオ" panose="020B0604030504040204" pitchFamily="50" charset="-128"/>
                <a:ea typeface="メイリオ" panose="020B0604030504040204" pitchFamily="50" charset="-128"/>
                <a:cs typeface="ＭＳ 明朝" panose="02020609040205080304" pitchFamily="17" charset="-128"/>
              </a:rPr>
              <a:t>46</a:t>
            </a: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時間後でも法尻付近から砕石側へと飽和領域が拡大・移動していく過程を捉えている．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水収支分布図は実験の流出量と合うように解析流出量を合わせている．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p:sp>
        <p:nvSpPr>
          <p:cNvPr id="128" name="Rectangle 2">
            <a:extLst>
              <a:ext uri="{FF2B5EF4-FFF2-40B4-BE49-F238E27FC236}">
                <a16:creationId xmlns:a16="http://schemas.microsoft.com/office/drawing/2014/main" id="{42E5B4B1-DBA6-4B16-A204-45B666469D2D}"/>
              </a:ext>
            </a:extLst>
          </p:cNvPr>
          <p:cNvSpPr txBox="1">
            <a:spLocks noChangeArrowheads="1"/>
          </p:cNvSpPr>
          <p:nvPr/>
        </p:nvSpPr>
        <p:spPr bwMode="auto">
          <a:xfrm>
            <a:off x="133350" y="725564"/>
            <a:ext cx="1514476" cy="569836"/>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■結果</a:t>
            </a:r>
            <a:endParaRPr lang="en-US" altLang="ja-JP" sz="2400" u="sng" kern="0" dirty="0">
              <a:solidFill>
                <a:schemeClr val="tx1"/>
              </a:solidFill>
              <a:latin typeface="Meiryo UI" panose="020B0604030504040204" pitchFamily="50" charset="-128"/>
              <a:ea typeface="Meiryo UI" panose="020B0604030504040204" pitchFamily="50" charset="-128"/>
            </a:endParaRPr>
          </a:p>
        </p:txBody>
      </p:sp>
      <p:sp>
        <p:nvSpPr>
          <p:cNvPr id="145" name="テキスト ボックス 144">
            <a:extLst>
              <a:ext uri="{FF2B5EF4-FFF2-40B4-BE49-F238E27FC236}">
                <a16:creationId xmlns:a16="http://schemas.microsoft.com/office/drawing/2014/main" id="{4F0E6F2A-36C3-07AB-444F-E0707DE65E60}"/>
              </a:ext>
            </a:extLst>
          </p:cNvPr>
          <p:cNvSpPr txBox="1"/>
          <p:nvPr/>
        </p:nvSpPr>
        <p:spPr>
          <a:xfrm>
            <a:off x="7799498" y="599216"/>
            <a:ext cx="1369902" cy="307777"/>
          </a:xfrm>
          <a:prstGeom prst="rect">
            <a:avLst/>
          </a:prstGeom>
          <a:solidFill>
            <a:schemeClr val="bg1"/>
          </a:solidFill>
        </p:spPr>
        <p:txBody>
          <a:bodyPr wrap="square" rtlCol="0">
            <a:spAutoFit/>
          </a:bodyPr>
          <a:lstStyle/>
          <a:p>
            <a:pPr algn="ctr"/>
            <a:r>
              <a:rPr lang="ja-JP" altLang="en-US" sz="1400" dirty="0"/>
              <a:t>水収支分布図</a:t>
            </a:r>
          </a:p>
        </p:txBody>
      </p:sp>
    </p:spTree>
    <p:extLst>
      <p:ext uri="{BB962C8B-B14F-4D97-AF65-F5344CB8AC3E}">
        <p14:creationId xmlns:p14="http://schemas.microsoft.com/office/powerpoint/2010/main" val="3905833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B85A9-B78A-E9BA-B7FB-B8734D670CF2}"/>
            </a:ext>
          </a:extLst>
        </p:cNvPr>
        <p:cNvGrpSpPr/>
        <p:nvPr/>
      </p:nvGrpSpPr>
      <p:grpSpPr>
        <a:xfrm>
          <a:off x="0" y="0"/>
          <a:ext cx="0" cy="0"/>
          <a:chOff x="0" y="0"/>
          <a:chExt cx="0" cy="0"/>
        </a:xfrm>
      </p:grpSpPr>
      <p:graphicFrame>
        <p:nvGraphicFramePr>
          <p:cNvPr id="8" name="グラフ 7">
            <a:extLst>
              <a:ext uri="{FF2B5EF4-FFF2-40B4-BE49-F238E27FC236}">
                <a16:creationId xmlns:a16="http://schemas.microsoft.com/office/drawing/2014/main" id="{153AEF03-B5B9-9781-A735-1C8F21FA752E}"/>
              </a:ext>
            </a:extLst>
          </p:cNvPr>
          <p:cNvGraphicFramePr>
            <a:graphicFrameLocks/>
          </p:cNvGraphicFramePr>
          <p:nvPr>
            <p:extLst>
              <p:ext uri="{D42A27DB-BD31-4B8C-83A1-F6EECF244321}">
                <p14:modId xmlns:p14="http://schemas.microsoft.com/office/powerpoint/2010/main" val="2269208799"/>
              </p:ext>
            </p:extLst>
          </p:nvPr>
        </p:nvGraphicFramePr>
        <p:xfrm>
          <a:off x="4688756" y="2041609"/>
          <a:ext cx="4798144" cy="1198205"/>
        </p:xfrm>
        <a:graphic>
          <a:graphicData uri="http://schemas.openxmlformats.org/drawingml/2006/chart">
            <c:chart xmlns:c="http://schemas.openxmlformats.org/drawingml/2006/chart" xmlns:r="http://schemas.openxmlformats.org/officeDocument/2006/relationships" r:id="rId4"/>
          </a:graphicData>
        </a:graphic>
      </p:graphicFrame>
      <p:sp>
        <p:nvSpPr>
          <p:cNvPr id="16" name="Rectangle 48">
            <a:extLst>
              <a:ext uri="{FF2B5EF4-FFF2-40B4-BE49-F238E27FC236}">
                <a16:creationId xmlns:a16="http://schemas.microsoft.com/office/drawing/2014/main" id="{97087BF4-A11B-C924-3D6C-04C9AC670591}"/>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None/>
            </a:pPr>
            <a:r>
              <a:rPr lang="ja-JP" altLang="en-US" sz="2800" b="1" dirty="0">
                <a:solidFill>
                  <a:schemeClr val="bg1"/>
                </a:solidFill>
                <a:latin typeface="Meiryo UI" panose="020B0604030504040204" pitchFamily="50" charset="-128"/>
                <a:ea typeface="Meiryo UI" panose="020B0604030504040204" pitchFamily="50" charset="-128"/>
              </a:rPr>
              <a:t>３</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鉄道総研の大型盛土模型での降雨実験（設定）</a:t>
            </a:r>
          </a:p>
        </p:txBody>
      </p:sp>
      <p:sp>
        <p:nvSpPr>
          <p:cNvPr id="17" name="スライド番号プレースホルダー 1">
            <a:extLst>
              <a:ext uri="{FF2B5EF4-FFF2-40B4-BE49-F238E27FC236}">
                <a16:creationId xmlns:a16="http://schemas.microsoft.com/office/drawing/2014/main" id="{239076B8-1273-273E-5D67-80D489320FD8}"/>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10</a:t>
            </a:fld>
            <a:endParaRPr lang="en-US" altLang="ja-JP" sz="2000" b="1" dirty="0">
              <a:solidFill>
                <a:schemeClr val="bg1"/>
              </a:solidFill>
              <a:latin typeface="Meiryo UI" panose="020B0604030504040204" pitchFamily="50" charset="-128"/>
              <a:ea typeface="Meiryo UI" panose="020B0604030504040204" pitchFamily="50" charset="-128"/>
            </a:endParaRPr>
          </a:p>
        </p:txBody>
      </p:sp>
      <p:pic>
        <p:nvPicPr>
          <p:cNvPr id="20" name="図 19">
            <a:extLst>
              <a:ext uri="{FF2B5EF4-FFF2-40B4-BE49-F238E27FC236}">
                <a16:creationId xmlns:a16="http://schemas.microsoft.com/office/drawing/2014/main" id="{AA6CCD4D-5F0A-2543-330D-C14278A2D502}"/>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364628" y="3371580"/>
            <a:ext cx="4473833" cy="1699450"/>
          </a:xfrm>
          <a:prstGeom prst="rect">
            <a:avLst/>
          </a:prstGeom>
        </p:spPr>
      </p:pic>
      <p:cxnSp>
        <p:nvCxnSpPr>
          <p:cNvPr id="21" name="直線矢印コネクタ 20">
            <a:extLst>
              <a:ext uri="{FF2B5EF4-FFF2-40B4-BE49-F238E27FC236}">
                <a16:creationId xmlns:a16="http://schemas.microsoft.com/office/drawing/2014/main" id="{0BAA4E29-C1D9-8890-4C8F-4D48034350BA}"/>
              </a:ext>
            </a:extLst>
          </p:cNvPr>
          <p:cNvCxnSpPr>
            <a:cxnSpLocks/>
          </p:cNvCxnSpPr>
          <p:nvPr/>
        </p:nvCxnSpPr>
        <p:spPr>
          <a:xfrm flipH="1">
            <a:off x="3568730" y="3625210"/>
            <a:ext cx="194108" cy="1701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テキスト ボックス 21">
            <a:extLst>
              <a:ext uri="{FF2B5EF4-FFF2-40B4-BE49-F238E27FC236}">
                <a16:creationId xmlns:a16="http://schemas.microsoft.com/office/drawing/2014/main" id="{E8DB66FC-C72B-E521-CC2C-6E6A3361FE8D}"/>
              </a:ext>
            </a:extLst>
          </p:cNvPr>
          <p:cNvSpPr txBox="1"/>
          <p:nvPr/>
        </p:nvSpPr>
        <p:spPr>
          <a:xfrm>
            <a:off x="3736262" y="3478650"/>
            <a:ext cx="1148071" cy="307777"/>
          </a:xfrm>
          <a:prstGeom prst="rect">
            <a:avLst/>
          </a:prstGeom>
          <a:noFill/>
        </p:spPr>
        <p:txBody>
          <a:bodyPr wrap="none" rtlCol="0">
            <a:spAutoFit/>
          </a:bodyPr>
          <a:lstStyle/>
          <a:p>
            <a:r>
              <a:rPr kumimoji="1" lang="ja-JP" altLang="en-US" sz="1400"/>
              <a:t>ブルーシート</a:t>
            </a:r>
          </a:p>
        </p:txBody>
      </p:sp>
      <p:sp>
        <p:nvSpPr>
          <p:cNvPr id="24" name="フリーフォーム: 図形 23">
            <a:extLst>
              <a:ext uri="{FF2B5EF4-FFF2-40B4-BE49-F238E27FC236}">
                <a16:creationId xmlns:a16="http://schemas.microsoft.com/office/drawing/2014/main" id="{07FE9E23-2437-95C0-8362-F515CC6F48DF}"/>
              </a:ext>
            </a:extLst>
          </p:cNvPr>
          <p:cNvSpPr/>
          <p:nvPr/>
        </p:nvSpPr>
        <p:spPr>
          <a:xfrm>
            <a:off x="2206854" y="3128793"/>
            <a:ext cx="2581665" cy="1507176"/>
          </a:xfrm>
          <a:custGeom>
            <a:avLst/>
            <a:gdLst>
              <a:gd name="connsiteX0" fmla="*/ 0 w 3079102"/>
              <a:gd name="connsiteY0" fmla="*/ 9331 h 1810139"/>
              <a:gd name="connsiteX1" fmla="*/ 419878 w 3079102"/>
              <a:gd name="connsiteY1" fmla="*/ 0 h 1810139"/>
              <a:gd name="connsiteX2" fmla="*/ 3079102 w 3079102"/>
              <a:gd name="connsiteY2" fmla="*/ 1810139 h 1810139"/>
              <a:gd name="connsiteX0" fmla="*/ 0 w 3079102"/>
              <a:gd name="connsiteY0" fmla="*/ 380806 h 1810139"/>
              <a:gd name="connsiteX1" fmla="*/ 419878 w 3079102"/>
              <a:gd name="connsiteY1" fmla="*/ 0 h 1810139"/>
              <a:gd name="connsiteX2" fmla="*/ 3079102 w 3079102"/>
              <a:gd name="connsiteY2" fmla="*/ 1810139 h 1810139"/>
              <a:gd name="connsiteX0" fmla="*/ 0 w 3031477"/>
              <a:gd name="connsiteY0" fmla="*/ 314131 h 1810139"/>
              <a:gd name="connsiteX1" fmla="*/ 372253 w 3031477"/>
              <a:gd name="connsiteY1" fmla="*/ 0 h 1810139"/>
              <a:gd name="connsiteX2" fmla="*/ 3031477 w 3031477"/>
              <a:gd name="connsiteY2" fmla="*/ 1810139 h 1810139"/>
              <a:gd name="connsiteX0" fmla="*/ 0 w 3069577"/>
              <a:gd name="connsiteY0" fmla="*/ 342706 h 1810139"/>
              <a:gd name="connsiteX1" fmla="*/ 410353 w 3069577"/>
              <a:gd name="connsiteY1" fmla="*/ 0 h 1810139"/>
              <a:gd name="connsiteX2" fmla="*/ 3069577 w 3069577"/>
              <a:gd name="connsiteY2" fmla="*/ 1810139 h 1810139"/>
            </a:gdLst>
            <a:ahLst/>
            <a:cxnLst>
              <a:cxn ang="0">
                <a:pos x="connsiteX0" y="connsiteY0"/>
              </a:cxn>
              <a:cxn ang="0">
                <a:pos x="connsiteX1" y="connsiteY1"/>
              </a:cxn>
              <a:cxn ang="0">
                <a:pos x="connsiteX2" y="connsiteY2"/>
              </a:cxn>
            </a:cxnLst>
            <a:rect l="l" t="t" r="r" b="b"/>
            <a:pathLst>
              <a:path w="3069577" h="1810139">
                <a:moveTo>
                  <a:pt x="0" y="342706"/>
                </a:moveTo>
                <a:lnTo>
                  <a:pt x="410353" y="0"/>
                </a:lnTo>
                <a:lnTo>
                  <a:pt x="3069577" y="1810139"/>
                </a:ln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9F667AA0-9187-764D-C189-0BF51752E357}"/>
              </a:ext>
            </a:extLst>
          </p:cNvPr>
          <p:cNvSpPr txBox="1"/>
          <p:nvPr/>
        </p:nvSpPr>
        <p:spPr>
          <a:xfrm>
            <a:off x="364628" y="3733203"/>
            <a:ext cx="344276" cy="738664"/>
          </a:xfrm>
          <a:prstGeom prst="rect">
            <a:avLst/>
          </a:prstGeom>
          <a:noFill/>
        </p:spPr>
        <p:txBody>
          <a:bodyPr wrap="square" rtlCol="0">
            <a:spAutoFit/>
          </a:bodyPr>
          <a:lstStyle/>
          <a:p>
            <a:r>
              <a:rPr kumimoji="1" lang="ja-JP" altLang="en-US" sz="1400" dirty="0"/>
              <a:t>非排水</a:t>
            </a:r>
          </a:p>
        </p:txBody>
      </p:sp>
      <p:sp>
        <p:nvSpPr>
          <p:cNvPr id="28" name="テキスト ボックス 27">
            <a:extLst>
              <a:ext uri="{FF2B5EF4-FFF2-40B4-BE49-F238E27FC236}">
                <a16:creationId xmlns:a16="http://schemas.microsoft.com/office/drawing/2014/main" id="{B12D216C-7970-4343-EE6B-D0AEA7EB642C}"/>
              </a:ext>
            </a:extLst>
          </p:cNvPr>
          <p:cNvSpPr txBox="1"/>
          <p:nvPr/>
        </p:nvSpPr>
        <p:spPr>
          <a:xfrm>
            <a:off x="2317292" y="4982335"/>
            <a:ext cx="856979" cy="307777"/>
          </a:xfrm>
          <a:prstGeom prst="rect">
            <a:avLst/>
          </a:prstGeom>
          <a:noFill/>
        </p:spPr>
        <p:txBody>
          <a:bodyPr wrap="square" rtlCol="0">
            <a:spAutoFit/>
          </a:bodyPr>
          <a:lstStyle/>
          <a:p>
            <a:r>
              <a:rPr kumimoji="1" lang="ja-JP" altLang="en-US" sz="1400" dirty="0"/>
              <a:t>非排水</a:t>
            </a:r>
          </a:p>
        </p:txBody>
      </p:sp>
      <p:sp>
        <p:nvSpPr>
          <p:cNvPr id="29" name="テキスト ボックス 28">
            <a:extLst>
              <a:ext uri="{FF2B5EF4-FFF2-40B4-BE49-F238E27FC236}">
                <a16:creationId xmlns:a16="http://schemas.microsoft.com/office/drawing/2014/main" id="{B10366DB-376A-1601-CF9D-18E81A8C2D14}"/>
              </a:ext>
            </a:extLst>
          </p:cNvPr>
          <p:cNvSpPr txBox="1"/>
          <p:nvPr/>
        </p:nvSpPr>
        <p:spPr>
          <a:xfrm>
            <a:off x="4402171" y="4853800"/>
            <a:ext cx="582667" cy="307777"/>
          </a:xfrm>
          <a:prstGeom prst="rect">
            <a:avLst/>
          </a:prstGeom>
          <a:noFill/>
        </p:spPr>
        <p:txBody>
          <a:bodyPr wrap="square">
            <a:spAutoFit/>
          </a:bodyPr>
          <a:lstStyle/>
          <a:p>
            <a:r>
              <a:rPr lang="ja-JP" altLang="en-US" sz="1400" dirty="0">
                <a:latin typeface="ＭＳ Ｐゴシック" panose="020B0600070205080204" pitchFamily="50" charset="-128"/>
              </a:rPr>
              <a:t>（</a:t>
            </a:r>
            <a:r>
              <a:rPr lang="en-US" altLang="ja-JP" sz="1400" dirty="0">
                <a:latin typeface="ＭＳ Ｐゴシック" panose="020B0600070205080204" pitchFamily="50" charset="-128"/>
              </a:rPr>
              <a:t>m</a:t>
            </a:r>
            <a:r>
              <a:rPr lang="ja-JP" altLang="en-US" sz="1400" dirty="0">
                <a:latin typeface="ＭＳ Ｐゴシック" panose="020B0600070205080204" pitchFamily="50" charset="-128"/>
              </a:rPr>
              <a:t>）</a:t>
            </a:r>
          </a:p>
        </p:txBody>
      </p:sp>
      <mc:AlternateContent xmlns:mc="http://schemas.openxmlformats.org/markup-compatibility/2006" xmlns:a14="http://schemas.microsoft.com/office/drawing/2010/main">
        <mc:Choice Requires="a14">
          <p:sp>
            <p:nvSpPr>
              <p:cNvPr id="30" name="テキスト ボックス 29">
                <a:extLst>
                  <a:ext uri="{FF2B5EF4-FFF2-40B4-BE49-F238E27FC236}">
                    <a16:creationId xmlns:a16="http://schemas.microsoft.com/office/drawing/2014/main" id="{A97C79D0-7EE3-EC3D-FF25-AC79F8D9B7D7}"/>
                  </a:ext>
                </a:extLst>
              </p:cNvPr>
              <p:cNvSpPr txBox="1"/>
              <p:nvPr/>
            </p:nvSpPr>
            <p:spPr>
              <a:xfrm>
                <a:off x="286254" y="5369282"/>
                <a:ext cx="2034901" cy="338554"/>
              </a:xfrm>
              <a:prstGeom prst="rect">
                <a:avLst/>
              </a:prstGeom>
              <a:noFill/>
            </p:spPr>
            <p:txBody>
              <a:bodyPr wrap="square">
                <a:spAutoFit/>
              </a:bodyPr>
              <a:lstStyle/>
              <a:p>
                <a14:m>
                  <m:oMath xmlns:m="http://schemas.openxmlformats.org/officeDocument/2006/math">
                    <m:sSub>
                      <m:sSubPr>
                        <m:ctrlPr>
                          <a:rPr lang="ja-JP" altLang="en-US" sz="1600" i="1">
                            <a:solidFill>
                              <a:srgbClr val="836967"/>
                            </a:solidFill>
                            <a:latin typeface="Cambria Math" panose="02040503050406030204" pitchFamily="18" charset="0"/>
                          </a:rPr>
                        </m:ctrlPr>
                      </m:sSubPr>
                      <m:e>
                        <m:r>
                          <a:rPr lang="ja-JP" altLang="en-US" sz="1600" i="1">
                            <a:latin typeface="Cambria Math" panose="02040503050406030204" pitchFamily="18" charset="0"/>
                          </a:rPr>
                          <m:t>𝑘</m:t>
                        </m:r>
                      </m:e>
                      <m:sub>
                        <m:r>
                          <a:rPr lang="ja-JP" altLang="en-US" sz="1600" i="1">
                            <a:latin typeface="Cambria Math" panose="02040503050406030204" pitchFamily="18" charset="0"/>
                          </a:rPr>
                          <m:t>𝑎</m:t>
                        </m:r>
                      </m:sub>
                    </m:sSub>
                  </m:oMath>
                </a14:m>
                <a:r>
                  <a:rPr lang="en-US" altLang="ja-JP" sz="1600" dirty="0"/>
                  <a:t>=2.98</a:t>
                </a:r>
                <a:r>
                  <a:rPr lang="ja-JP" altLang="ja-JP" sz="1600" dirty="0">
                    <a:cs typeface="Times New Roman" panose="02020603050405020304" pitchFamily="18" charset="0"/>
                  </a:rPr>
                  <a:t>×</a:t>
                </a:r>
                <a:r>
                  <a:rPr lang="en-US" altLang="ja-JP" sz="1600" dirty="0">
                    <a:cs typeface="Times New Roman" panose="02020603050405020304" pitchFamily="18" charset="0"/>
                  </a:rPr>
                  <a:t>10</a:t>
                </a:r>
                <a:r>
                  <a:rPr lang="en-US" altLang="ja-JP" sz="1600" baseline="30000" dirty="0">
                    <a:cs typeface="Times New Roman" panose="02020603050405020304" pitchFamily="18" charset="0"/>
                  </a:rPr>
                  <a:t>-5</a:t>
                </a:r>
                <a:r>
                  <a:rPr lang="en-US" altLang="ja-JP" sz="1600" dirty="0">
                    <a:cs typeface="Times New Roman" panose="02020603050405020304" pitchFamily="18" charset="0"/>
                  </a:rPr>
                  <a:t>m/s</a:t>
                </a:r>
                <a:endParaRPr lang="ja-JP" altLang="ja-JP" sz="1600" dirty="0">
                  <a:cs typeface="Times New Roman" panose="02020603050405020304" pitchFamily="18" charset="0"/>
                </a:endParaRPr>
              </a:p>
            </p:txBody>
          </p:sp>
        </mc:Choice>
        <mc:Fallback xmlns="">
          <p:sp>
            <p:nvSpPr>
              <p:cNvPr id="30" name="テキスト ボックス 29">
                <a:extLst>
                  <a:ext uri="{FF2B5EF4-FFF2-40B4-BE49-F238E27FC236}">
                    <a16:creationId xmlns:a16="http://schemas.microsoft.com/office/drawing/2014/main" id="{A97C79D0-7EE3-EC3D-FF25-AC79F8D9B7D7}"/>
                  </a:ext>
                </a:extLst>
              </p:cNvPr>
              <p:cNvSpPr txBox="1">
                <a:spLocks noRot="1" noChangeAspect="1" noMove="1" noResize="1" noEditPoints="1" noAdjustHandles="1" noChangeArrowheads="1" noChangeShapeType="1" noTextEdit="1"/>
              </p:cNvSpPr>
              <p:nvPr/>
            </p:nvSpPr>
            <p:spPr>
              <a:xfrm>
                <a:off x="286254" y="5369282"/>
                <a:ext cx="2034901" cy="338554"/>
              </a:xfrm>
              <a:prstGeom prst="rect">
                <a:avLst/>
              </a:prstGeom>
              <a:blipFill>
                <a:blip r:embed="rId6"/>
                <a:stretch>
                  <a:fillRect t="-7273" b="-25455"/>
                </a:stretch>
              </a:blipFill>
            </p:spPr>
            <p:txBody>
              <a:bodyPr/>
              <a:lstStyle/>
              <a:p>
                <a:r>
                  <a:rPr lang="ja-JP" altLang="en-US">
                    <a:noFill/>
                  </a:rPr>
                  <a:t> </a:t>
                </a:r>
              </a:p>
            </p:txBody>
          </p:sp>
        </mc:Fallback>
      </mc:AlternateContent>
      <p:cxnSp>
        <p:nvCxnSpPr>
          <p:cNvPr id="32" name="直線矢印コネクタ 31">
            <a:extLst>
              <a:ext uri="{FF2B5EF4-FFF2-40B4-BE49-F238E27FC236}">
                <a16:creationId xmlns:a16="http://schemas.microsoft.com/office/drawing/2014/main" id="{C36EA8FA-6596-612F-13B9-759E3290CB68}"/>
              </a:ext>
            </a:extLst>
          </p:cNvPr>
          <p:cNvCxnSpPr>
            <a:cxnSpLocks/>
          </p:cNvCxnSpPr>
          <p:nvPr/>
        </p:nvCxnSpPr>
        <p:spPr>
          <a:xfrm flipV="1">
            <a:off x="1026709" y="4221304"/>
            <a:ext cx="544996" cy="941068"/>
          </a:xfrm>
          <a:prstGeom prst="straightConnector1">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3" name="テキスト ボックス 32">
            <a:extLst>
              <a:ext uri="{FF2B5EF4-FFF2-40B4-BE49-F238E27FC236}">
                <a16:creationId xmlns:a16="http://schemas.microsoft.com/office/drawing/2014/main" id="{AED3E1AF-13A9-FABB-6AD2-802CDBCF65B4}"/>
              </a:ext>
            </a:extLst>
          </p:cNvPr>
          <p:cNvSpPr txBox="1"/>
          <p:nvPr/>
        </p:nvSpPr>
        <p:spPr>
          <a:xfrm>
            <a:off x="139700" y="5147672"/>
            <a:ext cx="1534394" cy="307777"/>
          </a:xfrm>
          <a:prstGeom prst="rect">
            <a:avLst/>
          </a:prstGeom>
          <a:noFill/>
        </p:spPr>
        <p:txBody>
          <a:bodyPr wrap="none" rtlCol="0">
            <a:spAutoFit/>
          </a:bodyPr>
          <a:lstStyle/>
          <a:p>
            <a:r>
              <a:rPr kumimoji="1" lang="ja-JP" altLang="en-US" sz="1400" dirty="0"/>
              <a:t>（細粒分混じり砂）</a:t>
            </a:r>
          </a:p>
        </p:txBody>
      </p:sp>
      <p:sp>
        <p:nvSpPr>
          <p:cNvPr id="34" name="フリーフォーム: 図形 33">
            <a:extLst>
              <a:ext uri="{FF2B5EF4-FFF2-40B4-BE49-F238E27FC236}">
                <a16:creationId xmlns:a16="http://schemas.microsoft.com/office/drawing/2014/main" id="{3530551F-D3C0-34AD-AAE3-1BC94AE13997}"/>
              </a:ext>
            </a:extLst>
          </p:cNvPr>
          <p:cNvSpPr/>
          <p:nvPr/>
        </p:nvSpPr>
        <p:spPr>
          <a:xfrm>
            <a:off x="527049" y="3225800"/>
            <a:ext cx="349205" cy="149992"/>
          </a:xfrm>
          <a:custGeom>
            <a:avLst/>
            <a:gdLst>
              <a:gd name="connsiteX0" fmla="*/ 503853 w 503853"/>
              <a:gd name="connsiteY0" fmla="*/ 427466 h 427466"/>
              <a:gd name="connsiteX1" fmla="*/ 354563 w 503853"/>
              <a:gd name="connsiteY1" fmla="*/ 156878 h 427466"/>
              <a:gd name="connsiteX2" fmla="*/ 158620 w 503853"/>
              <a:gd name="connsiteY2" fmla="*/ 16919 h 427466"/>
              <a:gd name="connsiteX3" fmla="*/ 0 w 503853"/>
              <a:gd name="connsiteY3" fmla="*/ 7588 h 427466"/>
            </a:gdLst>
            <a:ahLst/>
            <a:cxnLst>
              <a:cxn ang="0">
                <a:pos x="connsiteX0" y="connsiteY0"/>
              </a:cxn>
              <a:cxn ang="0">
                <a:pos x="connsiteX1" y="connsiteY1"/>
              </a:cxn>
              <a:cxn ang="0">
                <a:pos x="connsiteX2" y="connsiteY2"/>
              </a:cxn>
              <a:cxn ang="0">
                <a:pos x="connsiteX3" y="connsiteY3"/>
              </a:cxn>
            </a:cxnLst>
            <a:rect l="l" t="t" r="r" b="b"/>
            <a:pathLst>
              <a:path w="503853" h="427466">
                <a:moveTo>
                  <a:pt x="503853" y="427466"/>
                </a:moveTo>
                <a:cubicBezTo>
                  <a:pt x="457977" y="326384"/>
                  <a:pt x="412102" y="225302"/>
                  <a:pt x="354563" y="156878"/>
                </a:cubicBezTo>
                <a:cubicBezTo>
                  <a:pt x="297024" y="88454"/>
                  <a:pt x="217714" y="41801"/>
                  <a:pt x="158620" y="16919"/>
                </a:cubicBezTo>
                <a:cubicBezTo>
                  <a:pt x="99526" y="-7963"/>
                  <a:pt x="49763" y="-188"/>
                  <a:pt x="0" y="7588"/>
                </a:cubicBezTo>
              </a:path>
            </a:pathLst>
          </a:custGeom>
          <a:noFill/>
          <a:ln w="9525">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a:extLst>
              <a:ext uri="{FF2B5EF4-FFF2-40B4-BE49-F238E27FC236}">
                <a16:creationId xmlns:a16="http://schemas.microsoft.com/office/drawing/2014/main" id="{B3A2EC02-7C9E-8A39-B8F8-09C85E49B8D5}"/>
              </a:ext>
            </a:extLst>
          </p:cNvPr>
          <p:cNvSpPr txBox="1"/>
          <p:nvPr/>
        </p:nvSpPr>
        <p:spPr>
          <a:xfrm>
            <a:off x="0" y="2784631"/>
            <a:ext cx="1401346" cy="461665"/>
          </a:xfrm>
          <a:prstGeom prst="rect">
            <a:avLst/>
          </a:prstGeom>
          <a:noFill/>
        </p:spPr>
        <p:txBody>
          <a:bodyPr wrap="none" rtlCol="0">
            <a:spAutoFit/>
          </a:bodyPr>
          <a:lstStyle/>
          <a:p>
            <a:r>
              <a:rPr lang="ja-JP" altLang="en-US" sz="1200" dirty="0"/>
              <a:t>ポ</a:t>
            </a:r>
            <a:r>
              <a:rPr kumimoji="1" lang="ja-JP" altLang="en-US" sz="1200" dirty="0"/>
              <a:t>ンプ排水</a:t>
            </a:r>
            <a:endParaRPr kumimoji="1" lang="en-US" altLang="ja-JP" sz="1200" dirty="0"/>
          </a:p>
          <a:p>
            <a:r>
              <a:rPr lang="ja-JP" altLang="en-US" sz="1200" dirty="0"/>
              <a:t>（計算では未考慮）</a:t>
            </a:r>
            <a:endParaRPr kumimoji="1" lang="ja-JP" altLang="en-US" sz="1200" dirty="0"/>
          </a:p>
        </p:txBody>
      </p:sp>
      <mc:AlternateContent xmlns:mc="http://schemas.openxmlformats.org/markup-compatibility/2006" xmlns:a14="http://schemas.microsoft.com/office/drawing/2010/main">
        <mc:Choice Requires="a14">
          <p:sp>
            <p:nvSpPr>
              <p:cNvPr id="36" name="テキスト ボックス 35">
                <a:extLst>
                  <a:ext uri="{FF2B5EF4-FFF2-40B4-BE49-F238E27FC236}">
                    <a16:creationId xmlns:a16="http://schemas.microsoft.com/office/drawing/2014/main" id="{B6FEEA5A-7DE7-48ED-0751-88391630AF8D}"/>
                  </a:ext>
                </a:extLst>
              </p:cNvPr>
              <p:cNvSpPr txBox="1"/>
              <p:nvPr/>
            </p:nvSpPr>
            <p:spPr>
              <a:xfrm>
                <a:off x="67745" y="5892215"/>
                <a:ext cx="3523237" cy="3795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𝑒</m:t>
                          </m:r>
                          <m:r>
                            <a:rPr lang="en-US" altLang="ja-JP" sz="1600" i="1">
                              <a:solidFill>
                                <a:schemeClr val="tx1"/>
                              </a:solidFill>
                              <a:latin typeface="Cambria Math" panose="02040503050406030204" pitchFamily="18" charset="0"/>
                            </a:rPr>
                            <m:t>=</m:t>
                          </m:r>
                          <m:r>
                            <a:rPr lang="en-US" altLang="ja-JP" sz="1600" b="0" i="1" smtClean="0">
                              <a:solidFill>
                                <a:schemeClr val="tx1"/>
                              </a:solidFill>
                              <a:latin typeface="Cambria Math" panose="02040503050406030204" pitchFamily="18" charset="0"/>
                            </a:rPr>
                            <m:t>0.</m:t>
                          </m:r>
                          <m:r>
                            <a:rPr lang="en-US" altLang="ja-JP" sz="1600" i="1">
                              <a:solidFill>
                                <a:schemeClr val="tx1"/>
                              </a:solidFill>
                              <a:latin typeface="Cambria Math" panose="02040503050406030204" pitchFamily="18" charset="0"/>
                            </a:rPr>
                            <m:t>580</m:t>
                          </m:r>
                          <m:r>
                            <a:rPr lang="en-US" altLang="ja-JP" sz="1600" b="0" i="1" dirty="0" smtClean="0">
                              <a:solidFill>
                                <a:schemeClr val="tx1"/>
                              </a:solidFill>
                              <a:latin typeface="Cambria Math" panose="02040503050406030204" pitchFamily="18" charset="0"/>
                              <a:cs typeface="Nirmala UI" panose="020B0502040204020203" pitchFamily="34" charset="0"/>
                            </a:rPr>
                            <m:t>, </m:t>
                          </m:r>
                          <m:r>
                            <a:rPr lang="ja-JP" altLang="en-US" sz="1600" i="1" dirty="0">
                              <a:solidFill>
                                <a:schemeClr val="tx1"/>
                              </a:solidFill>
                              <a:latin typeface="Cambria Math" panose="02040503050406030204" pitchFamily="18" charset="0"/>
                              <a:cs typeface="Nirmala UI" panose="020B0502040204020203" pitchFamily="34" charset="0"/>
                            </a:rPr>
                            <m:t>　</m:t>
                          </m:r>
                          <m:r>
                            <a:rPr lang="ja-JP" altLang="en-US" sz="1600" i="1" smtClean="0">
                              <a:solidFill>
                                <a:schemeClr val="tx1"/>
                              </a:solidFill>
                              <a:latin typeface="Cambria Math" panose="02040503050406030204" pitchFamily="18" charset="0"/>
                            </a:rPr>
                            <m:t>𝛾</m:t>
                          </m:r>
                        </m:e>
                        <m:sub>
                          <m:r>
                            <a:rPr lang="en-US" altLang="ja-JP" sz="1600" b="0" i="1" smtClean="0">
                              <a:solidFill>
                                <a:schemeClr val="tx1"/>
                              </a:solidFill>
                              <a:latin typeface="Cambria Math" panose="02040503050406030204" pitchFamily="18" charset="0"/>
                            </a:rPr>
                            <m:t>𝑑</m:t>
                          </m:r>
                        </m:sub>
                      </m:sSub>
                      <m:r>
                        <a:rPr lang="en-US" altLang="ja-JP" sz="1600" b="0" i="1" smtClean="0">
                          <a:solidFill>
                            <a:schemeClr val="tx1"/>
                          </a:solidFill>
                          <a:latin typeface="Cambria Math" panose="02040503050406030204" pitchFamily="18" charset="0"/>
                        </a:rPr>
                        <m:t>=1.721, </m:t>
                      </m:r>
                      <m:sSub>
                        <m:sSubPr>
                          <m:ctrlPr>
                            <a:rPr lang="en-US" altLang="ja-JP" sz="1600" b="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  </m:t>
                          </m:r>
                          <m:r>
                            <a:rPr lang="en-US" altLang="ja-JP" sz="1600" b="0" i="1" smtClean="0">
                              <a:solidFill>
                                <a:schemeClr val="tx1"/>
                              </a:solidFill>
                              <a:latin typeface="Cambria Math" panose="02040503050406030204" pitchFamily="18" charset="0"/>
                            </a:rPr>
                            <m:t>𝐺</m:t>
                          </m:r>
                        </m:e>
                        <m:sub>
                          <m:r>
                            <a:rPr lang="en-US" altLang="ja-JP" sz="1600" b="0" i="1" smtClean="0">
                              <a:solidFill>
                                <a:schemeClr val="tx1"/>
                              </a:solidFill>
                              <a:latin typeface="Cambria Math" panose="02040503050406030204" pitchFamily="18" charset="0"/>
                            </a:rPr>
                            <m:t>𝑠</m:t>
                          </m:r>
                        </m:sub>
                      </m:sSub>
                      <m:r>
                        <a:rPr lang="en-US" altLang="ja-JP" sz="1600" b="0" i="1" smtClean="0">
                          <a:solidFill>
                            <a:schemeClr val="tx1"/>
                          </a:solidFill>
                          <a:latin typeface="Cambria Math" panose="02040503050406030204" pitchFamily="18" charset="0"/>
                        </a:rPr>
                        <m:t>=2.721</m:t>
                      </m:r>
                    </m:oMath>
                  </m:oMathPara>
                </a14:m>
                <a:endParaRPr lang="ja-JP" altLang="ja-JP" sz="1600" dirty="0">
                  <a:latin typeface="ＭＳ Ｐゴシック" panose="020B0600070205080204" pitchFamily="50" charset="-128"/>
                  <a:cs typeface="Nirmala UI" panose="020B0502040204020203" pitchFamily="34" charset="0"/>
                </a:endParaRPr>
              </a:p>
            </p:txBody>
          </p:sp>
        </mc:Choice>
        <mc:Fallback xmlns="">
          <p:sp>
            <p:nvSpPr>
              <p:cNvPr id="36" name="テキスト ボックス 35">
                <a:extLst>
                  <a:ext uri="{FF2B5EF4-FFF2-40B4-BE49-F238E27FC236}">
                    <a16:creationId xmlns:a16="http://schemas.microsoft.com/office/drawing/2014/main" id="{B6FEEA5A-7DE7-48ED-0751-88391630AF8D}"/>
                  </a:ext>
                </a:extLst>
              </p:cNvPr>
              <p:cNvSpPr txBox="1">
                <a:spLocks noRot="1" noChangeAspect="1" noMove="1" noResize="1" noEditPoints="1" noAdjustHandles="1" noChangeArrowheads="1" noChangeShapeType="1" noTextEdit="1"/>
              </p:cNvSpPr>
              <p:nvPr/>
            </p:nvSpPr>
            <p:spPr>
              <a:xfrm>
                <a:off x="67745" y="5892215"/>
                <a:ext cx="3523237" cy="379591"/>
              </a:xfrm>
              <a:prstGeom prst="rect">
                <a:avLst/>
              </a:prstGeom>
              <a:blipFill>
                <a:blip r:embed="rId7"/>
                <a:stretch>
                  <a:fillRect b="-3226"/>
                </a:stretch>
              </a:blipFill>
            </p:spPr>
            <p:txBody>
              <a:bodyPr/>
              <a:lstStyle/>
              <a:p>
                <a:r>
                  <a:rPr lang="ja-JP" altLang="en-US">
                    <a:noFill/>
                  </a:rPr>
                  <a:t> </a:t>
                </a:r>
              </a:p>
            </p:txBody>
          </p:sp>
        </mc:Fallback>
      </mc:AlternateContent>
      <p:pic>
        <p:nvPicPr>
          <p:cNvPr id="18" name="図 17">
            <a:extLst>
              <a:ext uri="{FF2B5EF4-FFF2-40B4-BE49-F238E27FC236}">
                <a16:creationId xmlns:a16="http://schemas.microsoft.com/office/drawing/2014/main" id="{6926606C-8C77-4184-E99E-BDD345CF3278}"/>
              </a:ext>
            </a:extLst>
          </p:cNvPr>
          <p:cNvPicPr>
            <a:picLocks noChangeAspect="1"/>
          </p:cNvPicPr>
          <p:nvPr/>
        </p:nvPicPr>
        <p:blipFill>
          <a:blip r:embed="rId8"/>
          <a:stretch>
            <a:fillRect/>
          </a:stretch>
        </p:blipFill>
        <p:spPr>
          <a:xfrm>
            <a:off x="10789665" y="4774458"/>
            <a:ext cx="4918421" cy="2083542"/>
          </a:xfrm>
          <a:prstGeom prst="rect">
            <a:avLst/>
          </a:prstGeom>
        </p:spPr>
      </p:pic>
      <p:sp>
        <p:nvSpPr>
          <p:cNvPr id="23" name="テキスト ボックス 22">
            <a:extLst>
              <a:ext uri="{FF2B5EF4-FFF2-40B4-BE49-F238E27FC236}">
                <a16:creationId xmlns:a16="http://schemas.microsoft.com/office/drawing/2014/main" id="{1DA36C2E-EC66-CF18-5A89-8A1786E1FAD4}"/>
              </a:ext>
            </a:extLst>
          </p:cNvPr>
          <p:cNvSpPr txBox="1"/>
          <p:nvPr/>
        </p:nvSpPr>
        <p:spPr>
          <a:xfrm>
            <a:off x="0" y="6457890"/>
            <a:ext cx="9801225" cy="400110"/>
          </a:xfrm>
          <a:prstGeom prst="rect">
            <a:avLst/>
          </a:prstGeom>
          <a:noFill/>
        </p:spPr>
        <p:txBody>
          <a:bodyPr wrap="square">
            <a:spAutoFit/>
          </a:bodyPr>
          <a:lstStyle/>
          <a:p>
            <a:pPr lvl="0" algn="just">
              <a:lnSpc>
                <a:spcPts val="1200"/>
              </a:lnSpc>
              <a:buSzPts val="900"/>
            </a:pPr>
            <a:r>
              <a:rPr lang="en-US" altLang="ja-JP" sz="1050" dirty="0">
                <a:ea typeface="ＭＳ 明朝" panose="02020609040205080304" pitchFamily="17" charset="-128"/>
              </a:rPr>
              <a:t>6</a:t>
            </a:r>
            <a:r>
              <a:rPr lang="en-US" altLang="ja-JP" sz="1050" dirty="0">
                <a:effectLst/>
                <a:latin typeface="Times New Roman" panose="02020603050405020304" pitchFamily="18" charset="0"/>
                <a:ea typeface="ＭＳ 明朝" panose="02020609040205080304" pitchFamily="17" charset="-128"/>
              </a:rPr>
              <a:t>)</a:t>
            </a:r>
            <a:r>
              <a:rPr lang="ja-JP" altLang="en-US" sz="1050" dirty="0">
                <a:effectLst/>
                <a:latin typeface="Times New Roman" panose="02020603050405020304" pitchFamily="18" charset="0"/>
                <a:ea typeface="ＭＳ 明朝" panose="02020609040205080304" pitchFamily="17" charset="-128"/>
              </a:rPr>
              <a:t>　</a:t>
            </a:r>
            <a:r>
              <a:rPr lang="ja-JP" altLang="ja-JP" sz="1050" dirty="0">
                <a:effectLst/>
                <a:latin typeface="Times New Roman" panose="02020603050405020304" pitchFamily="18" charset="0"/>
                <a:ea typeface="ＭＳ 明朝" panose="02020609040205080304" pitchFamily="17" charset="-128"/>
              </a:rPr>
              <a:t>佐藤武斗，杉山健太，阿部慶太，笠原康平，松丸貴樹，冨田佳孝：実物大鉄道盛土の降雨・載荷実験による崩壊規模に応じた安定性評価</a:t>
            </a:r>
            <a:r>
              <a:rPr lang="en-US" altLang="ja-JP" sz="1050" dirty="0">
                <a:effectLst/>
                <a:latin typeface="Times New Roman" panose="02020603050405020304" pitchFamily="18" charset="0"/>
                <a:ea typeface="ＭＳ 明朝" panose="02020609040205080304" pitchFamily="17" charset="-128"/>
              </a:rPr>
              <a:t>,</a:t>
            </a:r>
            <a:r>
              <a:rPr lang="ja-JP" altLang="ja-JP" sz="1050" dirty="0">
                <a:effectLst/>
                <a:latin typeface="Times New Roman" panose="02020603050405020304" pitchFamily="18" charset="0"/>
                <a:ea typeface="ＭＳ 明朝" panose="02020609040205080304" pitchFamily="17" charset="-128"/>
              </a:rPr>
              <a:t>地盤工学ジャーナル</a:t>
            </a:r>
            <a:r>
              <a:rPr lang="en-US" altLang="ja-JP" sz="1050" dirty="0">
                <a:effectLst/>
                <a:latin typeface="Times New Roman" panose="02020603050405020304" pitchFamily="18" charset="0"/>
                <a:ea typeface="ＭＳ 明朝" panose="02020609040205080304" pitchFamily="17" charset="-128"/>
              </a:rPr>
              <a:t>Vol.19,No.1,pp.101-115,2024.</a:t>
            </a:r>
            <a:endParaRPr lang="ja-JP" altLang="ja-JP" sz="1050" dirty="0">
              <a:effectLst/>
              <a:latin typeface="Times New Roman" panose="02020603050405020304" pitchFamily="18" charset="0"/>
              <a:ea typeface="ＭＳ 明朝" panose="02020609040205080304" pitchFamily="17" charset="-128"/>
            </a:endParaRPr>
          </a:p>
        </p:txBody>
      </p:sp>
      <p:sp>
        <p:nvSpPr>
          <p:cNvPr id="5" name="テキスト ボックス 4">
            <a:extLst>
              <a:ext uri="{FF2B5EF4-FFF2-40B4-BE49-F238E27FC236}">
                <a16:creationId xmlns:a16="http://schemas.microsoft.com/office/drawing/2014/main" id="{460BB107-939B-C3B6-B162-B5B4D47D971F}"/>
              </a:ext>
            </a:extLst>
          </p:cNvPr>
          <p:cNvSpPr txBox="1"/>
          <p:nvPr/>
        </p:nvSpPr>
        <p:spPr>
          <a:xfrm>
            <a:off x="3124288" y="2851150"/>
            <a:ext cx="829073" cy="307777"/>
          </a:xfrm>
          <a:prstGeom prst="rect">
            <a:avLst/>
          </a:prstGeom>
          <a:noFill/>
        </p:spPr>
        <p:txBody>
          <a:bodyPr wrap="none" rtlCol="0">
            <a:spAutoFit/>
          </a:bodyPr>
          <a:lstStyle/>
          <a:p>
            <a:r>
              <a:rPr lang="en-US" altLang="ja-JP" sz="1400" dirty="0"/>
              <a:t>dx=0.5m</a:t>
            </a:r>
            <a:endParaRPr kumimoji="1" lang="ja-JP" altLang="en-US" sz="1400" dirty="0"/>
          </a:p>
        </p:txBody>
      </p:sp>
      <p:sp>
        <p:nvSpPr>
          <p:cNvPr id="6" name="テキスト ボックス 5">
            <a:extLst>
              <a:ext uri="{FF2B5EF4-FFF2-40B4-BE49-F238E27FC236}">
                <a16:creationId xmlns:a16="http://schemas.microsoft.com/office/drawing/2014/main" id="{7599C122-FD56-AB94-98CF-01BF2F11188B}"/>
              </a:ext>
            </a:extLst>
          </p:cNvPr>
          <p:cNvSpPr txBox="1"/>
          <p:nvPr/>
        </p:nvSpPr>
        <p:spPr>
          <a:xfrm>
            <a:off x="3124288" y="3108325"/>
            <a:ext cx="819455" cy="307777"/>
          </a:xfrm>
          <a:prstGeom prst="rect">
            <a:avLst/>
          </a:prstGeom>
          <a:noFill/>
        </p:spPr>
        <p:txBody>
          <a:bodyPr wrap="none" rtlCol="0">
            <a:spAutoFit/>
          </a:bodyPr>
          <a:lstStyle/>
          <a:p>
            <a:r>
              <a:rPr lang="en-US" altLang="ja-JP" sz="1400" dirty="0" err="1"/>
              <a:t>dz</a:t>
            </a:r>
            <a:r>
              <a:rPr lang="en-US" altLang="ja-JP" sz="1400" dirty="0"/>
              <a:t>=0.5m</a:t>
            </a:r>
            <a:endParaRPr kumimoji="1" lang="ja-JP" altLang="en-US" sz="1400" dirty="0"/>
          </a:p>
        </p:txBody>
      </p:sp>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9653CC98-C5C9-89FF-48E9-E77B0EBCC4FB}"/>
                  </a:ext>
                </a:extLst>
              </p:cNvPr>
              <p:cNvSpPr txBox="1"/>
              <p:nvPr/>
            </p:nvSpPr>
            <p:spPr>
              <a:xfrm>
                <a:off x="1352550" y="739658"/>
                <a:ext cx="8553449" cy="1200329"/>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実験</a:t>
                </a:r>
                <a:r>
                  <a:rPr lang="en-US" altLang="ja-JP" sz="1800" baseline="30000" dirty="0">
                    <a:latin typeface="メイリオ" panose="020B0604030504040204" pitchFamily="50" charset="-128"/>
                    <a:ea typeface="メイリオ" panose="020B0604030504040204" pitchFamily="50" charset="-128"/>
                    <a:cs typeface="ＭＳ 明朝" panose="02020609040205080304" pitchFamily="17" charset="-128"/>
                  </a:rPr>
                  <a:t>6)</a:t>
                </a: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で計測された堤体内の飽和度分布を再現できるよう</a:t>
                </a:r>
                <a14:m>
                  <m:oMath xmlns:m="http://schemas.openxmlformats.org/officeDocument/2006/math">
                    <m:sSub>
                      <m:sSubPr>
                        <m:ctrlPr>
                          <a:rPr lang="ja-JP" altLang="en-US"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𝑚𝑐</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a:t>
                </a:r>
                <a14:m>
                  <m:oMath xmlns:m="http://schemas.openxmlformats.org/officeDocument/2006/math">
                    <m:sSub>
                      <m:sSubPr>
                        <m:ctrlPr>
                          <a:rPr lang="ja-JP" altLang="en-US"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𝑚𝑎</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a:t>
                </a: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m:rPr>
                            <m:sty m:val="p"/>
                          </m:rPr>
                          <a:rPr lang="en-US" altLang="ja-JP" sz="1800" i="1">
                            <a:latin typeface="Cambria Math" panose="02040503050406030204" pitchFamily="18" charset="0"/>
                          </a:rPr>
                          <m:t>s</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を試行錯誤的に設定</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rPr>
                  <a:t>初期飽和度を貯留高に換算して与え，その他の諸条件は実験諸元に合わせる</a:t>
                </a:r>
                <a:endParaRPr lang="en-US" altLang="ja-JP" sz="18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解析時間はブルーシートの設置後から小規模な法面崩壊が発生するまでとする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mc:Choice>
        <mc:Fallback xmlns="">
          <p:sp>
            <p:nvSpPr>
              <p:cNvPr id="2" name="テキスト ボックス 1">
                <a:extLst>
                  <a:ext uri="{FF2B5EF4-FFF2-40B4-BE49-F238E27FC236}">
                    <a16:creationId xmlns:a16="http://schemas.microsoft.com/office/drawing/2014/main" id="{9653CC98-C5C9-89FF-48E9-E77B0EBCC4FB}"/>
                  </a:ext>
                </a:extLst>
              </p:cNvPr>
              <p:cNvSpPr txBox="1">
                <a:spLocks noRot="1" noChangeAspect="1" noMove="1" noResize="1" noEditPoints="1" noAdjustHandles="1" noChangeArrowheads="1" noChangeShapeType="1" noTextEdit="1"/>
              </p:cNvSpPr>
              <p:nvPr/>
            </p:nvSpPr>
            <p:spPr>
              <a:xfrm>
                <a:off x="1352550" y="739658"/>
                <a:ext cx="8553449" cy="1200329"/>
              </a:xfrm>
              <a:prstGeom prst="rect">
                <a:avLst/>
              </a:prstGeom>
              <a:blipFill>
                <a:blip r:embed="rId9"/>
                <a:stretch>
                  <a:fillRect l="-499" t="-2030" r="-285" b="-7614"/>
                </a:stretch>
              </a:blipFill>
            </p:spPr>
            <p:txBody>
              <a:bodyPr/>
              <a:lstStyle/>
              <a:p>
                <a:r>
                  <a:rPr lang="ja-JP" altLang="en-US">
                    <a:noFill/>
                  </a:rPr>
                  <a:t> </a:t>
                </a:r>
              </a:p>
            </p:txBody>
          </p:sp>
        </mc:Fallback>
      </mc:AlternateContent>
      <p:sp>
        <p:nvSpPr>
          <p:cNvPr id="3" name="Rectangle 2">
            <a:extLst>
              <a:ext uri="{FF2B5EF4-FFF2-40B4-BE49-F238E27FC236}">
                <a16:creationId xmlns:a16="http://schemas.microsoft.com/office/drawing/2014/main" id="{1E40F1F0-6ECF-1E3F-305A-916C426DAFB8}"/>
              </a:ext>
            </a:extLst>
          </p:cNvPr>
          <p:cNvSpPr txBox="1">
            <a:spLocks noChangeArrowheads="1"/>
          </p:cNvSpPr>
          <p:nvPr/>
        </p:nvSpPr>
        <p:spPr bwMode="auto">
          <a:xfrm>
            <a:off x="133350" y="725564"/>
            <a:ext cx="1514476" cy="569836"/>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■設定</a:t>
            </a:r>
            <a:endParaRPr lang="en-US" altLang="ja-JP" sz="2400" u="sng" kern="0" dirty="0">
              <a:solidFill>
                <a:schemeClr val="tx1"/>
              </a:solidFill>
              <a:latin typeface="Meiryo UI" panose="020B0604030504040204" pitchFamily="50" charset="-128"/>
              <a:ea typeface="Meiryo UI" panose="020B0604030504040204" pitchFamily="50" charset="-128"/>
            </a:endParaRPr>
          </a:p>
        </p:txBody>
      </p:sp>
      <p:pic>
        <p:nvPicPr>
          <p:cNvPr id="7" name="sr">
            <a:hlinkClick r:id="" action="ppaction://media"/>
            <a:extLst>
              <a:ext uri="{FF2B5EF4-FFF2-40B4-BE49-F238E27FC236}">
                <a16:creationId xmlns:a16="http://schemas.microsoft.com/office/drawing/2014/main" id="{6A74F54E-9961-1DE5-6C41-CBB7278C8A47}"/>
              </a:ext>
            </a:extLst>
          </p:cNvPr>
          <p:cNvPicPr>
            <a:picLocks noChangeAspect="1"/>
          </p:cNvPicPr>
          <p:nvPr>
            <a:videoFile r:link="rId2"/>
            <p:extLst>
              <p:ext uri="{DAA4B4D4-6D71-4841-9C94-3DE7FCFB9230}">
                <p14:media xmlns:p14="http://schemas.microsoft.com/office/powerpoint/2010/main" r:embed="rId1"/>
              </p:ext>
            </p:extLst>
          </p:nvPr>
        </p:nvPicPr>
        <p:blipFill>
          <a:blip r:embed="rId10"/>
          <a:srcRect l="7915" t="48750" r="11200" b="6519"/>
          <a:stretch>
            <a:fillRect/>
          </a:stretch>
        </p:blipFill>
        <p:spPr>
          <a:xfrm>
            <a:off x="4978400" y="3771900"/>
            <a:ext cx="4705844" cy="2311400"/>
          </a:xfrm>
          <a:prstGeom prst="rect">
            <a:avLst/>
          </a:prstGeom>
        </p:spPr>
      </p:pic>
      <p:pic>
        <p:nvPicPr>
          <p:cNvPr id="9" name="図 8">
            <a:extLst>
              <a:ext uri="{FF2B5EF4-FFF2-40B4-BE49-F238E27FC236}">
                <a16:creationId xmlns:a16="http://schemas.microsoft.com/office/drawing/2014/main" id="{78961D77-0D44-C7C2-9F02-4EB7B37E4EC2}"/>
              </a:ext>
            </a:extLst>
          </p:cNvPr>
          <p:cNvPicPr>
            <a:picLocks noChangeAspect="1"/>
          </p:cNvPicPr>
          <p:nvPr/>
        </p:nvPicPr>
        <p:blipFill>
          <a:blip r:embed="rId11"/>
          <a:stretch>
            <a:fillRect/>
          </a:stretch>
        </p:blipFill>
        <p:spPr>
          <a:xfrm>
            <a:off x="9204778" y="2167919"/>
            <a:ext cx="574222" cy="3045431"/>
          </a:xfrm>
          <a:prstGeom prst="rect">
            <a:avLst/>
          </a:prstGeom>
        </p:spPr>
      </p:pic>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964E6181-EAAD-B0CE-6E12-C045E78705D5}"/>
                  </a:ext>
                </a:extLst>
              </p:cNvPr>
              <p:cNvSpPr txBox="1"/>
              <p:nvPr/>
            </p:nvSpPr>
            <p:spPr>
              <a:xfrm>
                <a:off x="5431064" y="3428412"/>
                <a:ext cx="2635147" cy="307777"/>
              </a:xfrm>
              <a:prstGeom prst="rect">
                <a:avLst/>
              </a:prstGeom>
              <a:noFill/>
            </p:spPr>
            <p:txBody>
              <a:bodyPr wrap="square">
                <a:spAutoFit/>
              </a:bodyPr>
              <a:lstStyle/>
              <a:p>
                <a14:m>
                  <m:oMath xmlns:m="http://schemas.openxmlformats.org/officeDocument/2006/math">
                    <m:sSub>
                      <m:sSubPr>
                        <m:ctrlPr>
                          <a:rPr lang="ja-JP" altLang="en-US" sz="1400" i="1" smtClean="0">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h</m:t>
                        </m:r>
                      </m:e>
                      <m:sub>
                        <m:r>
                          <a:rPr lang="en-US" altLang="ja-JP" sz="1400" i="1">
                            <a:solidFill>
                              <a:schemeClr val="tx1"/>
                            </a:solidFill>
                            <a:latin typeface="Cambria Math" panose="02040503050406030204" pitchFamily="18" charset="0"/>
                            <a:ea typeface="+mj-ea"/>
                          </a:rPr>
                          <m:t>𝑚</m:t>
                        </m:r>
                        <m:r>
                          <a:rPr lang="en-US" altLang="ja-JP" sz="1400" b="0" i="1" smtClean="0">
                            <a:solidFill>
                              <a:schemeClr val="tx1"/>
                            </a:solidFill>
                            <a:latin typeface="Cambria Math" panose="02040503050406030204" pitchFamily="18" charset="0"/>
                            <a:ea typeface="+mj-ea"/>
                          </a:rPr>
                          <m:t>𝑎</m:t>
                        </m:r>
                      </m:sub>
                    </m:sSub>
                    <m:r>
                      <a:rPr lang="en-US" altLang="ja-JP" sz="1400" i="1" dirty="0">
                        <a:solidFill>
                          <a:schemeClr val="tx1"/>
                        </a:solidFill>
                        <a:latin typeface="Cambria Math" panose="02040503050406030204" pitchFamily="18" charset="0"/>
                        <a:ea typeface="+mj-ea"/>
                      </a:rPr>
                      <m:t>=</m:t>
                    </m:r>
                    <m:r>
                      <a:rPr lang="ja-JP" altLang="en-US" sz="1400" b="0" i="1" dirty="0">
                        <a:solidFill>
                          <a:schemeClr val="tx1"/>
                        </a:solidFill>
                        <a:latin typeface="Cambria Math" panose="02040503050406030204" pitchFamily="18" charset="0"/>
                        <a:ea typeface="+mj-ea"/>
                      </a:rPr>
                      <m:t>飽和度</m:t>
                    </m:r>
                  </m:oMath>
                </a14:m>
                <a:r>
                  <a:rPr lang="en-US" altLang="ja-JP" sz="1400" dirty="0">
                    <a:solidFill>
                      <a:srgbClr val="FF3300"/>
                    </a:solidFill>
                    <a:latin typeface="+mj-ea"/>
                    <a:ea typeface="+mj-ea"/>
                  </a:rPr>
                  <a:t>0.84</a:t>
                </a:r>
                <a:r>
                  <a:rPr lang="ja-JP" altLang="en-US" sz="1400" dirty="0">
                    <a:solidFill>
                      <a:schemeClr val="tx1"/>
                    </a:solidFill>
                    <a:latin typeface="+mj-ea"/>
                    <a:ea typeface="+mj-ea"/>
                  </a:rPr>
                  <a:t>に相当する</a:t>
                </a:r>
                <a14:m>
                  <m:oMath xmlns:m="http://schemas.openxmlformats.org/officeDocument/2006/math">
                    <m:sSub>
                      <m:sSubPr>
                        <m:ctrlPr>
                          <a:rPr lang="ja-JP" altLang="en-US" sz="1400" i="1">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h</m:t>
                        </m:r>
                      </m:e>
                      <m:sub>
                        <m:r>
                          <a:rPr lang="en-US" altLang="ja-JP" sz="1400" b="0" i="1" smtClean="0">
                            <a:solidFill>
                              <a:schemeClr val="tx1"/>
                            </a:solidFill>
                            <a:latin typeface="Cambria Math" panose="02040503050406030204" pitchFamily="18" charset="0"/>
                            <a:ea typeface="+mj-ea"/>
                          </a:rPr>
                          <m:t>𝑡</m:t>
                        </m:r>
                      </m:sub>
                    </m:sSub>
                  </m:oMath>
                </a14:m>
                <a:endParaRPr lang="ja-JP" altLang="en-US" sz="1400" dirty="0">
                  <a:solidFill>
                    <a:schemeClr val="tx1"/>
                  </a:solidFill>
                  <a:latin typeface="+mj-ea"/>
                  <a:ea typeface="+mj-ea"/>
                </a:endParaRPr>
              </a:p>
            </p:txBody>
          </p:sp>
        </mc:Choice>
        <mc:Fallback xmlns="">
          <p:sp>
            <p:nvSpPr>
              <p:cNvPr id="10" name="テキスト ボックス 9">
                <a:extLst>
                  <a:ext uri="{FF2B5EF4-FFF2-40B4-BE49-F238E27FC236}">
                    <a16:creationId xmlns:a16="http://schemas.microsoft.com/office/drawing/2014/main" id="{964E6181-EAAD-B0CE-6E12-C045E78705D5}"/>
                  </a:ext>
                </a:extLst>
              </p:cNvPr>
              <p:cNvSpPr txBox="1">
                <a:spLocks noRot="1" noChangeAspect="1" noMove="1" noResize="1" noEditPoints="1" noAdjustHandles="1" noChangeArrowheads="1" noChangeShapeType="1" noTextEdit="1"/>
              </p:cNvSpPr>
              <p:nvPr/>
            </p:nvSpPr>
            <p:spPr>
              <a:xfrm>
                <a:off x="5431064" y="3428412"/>
                <a:ext cx="2635147" cy="307777"/>
              </a:xfrm>
              <a:prstGeom prst="rect">
                <a:avLst/>
              </a:prstGeom>
              <a:blipFill>
                <a:blip r:embed="rId12"/>
                <a:stretch>
                  <a:fillRect t="-3922" b="-1764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1" name="テキスト ボックス 10">
                <a:extLst>
                  <a:ext uri="{FF2B5EF4-FFF2-40B4-BE49-F238E27FC236}">
                    <a16:creationId xmlns:a16="http://schemas.microsoft.com/office/drawing/2014/main" id="{FEBB8EEE-54A8-8083-4573-E8AA43617F84}"/>
                  </a:ext>
                </a:extLst>
              </p:cNvPr>
              <p:cNvSpPr txBox="1"/>
              <p:nvPr/>
            </p:nvSpPr>
            <p:spPr>
              <a:xfrm>
                <a:off x="5539300" y="3909232"/>
                <a:ext cx="1382324" cy="307777"/>
              </a:xfrm>
              <a:prstGeom prst="rect">
                <a:avLst/>
              </a:prstGeom>
              <a:noFill/>
            </p:spPr>
            <p:txBody>
              <a:bodyPr wrap="square">
                <a:spAutoFit/>
              </a:bodyPr>
              <a:lstStyle/>
              <a:p>
                <a14:m>
                  <m:oMath xmlns:m="http://schemas.openxmlformats.org/officeDocument/2006/math">
                    <m:sSub>
                      <m:sSubPr>
                        <m:ctrlPr>
                          <a:rPr lang="ja-JP" altLang="ja-JP" sz="1400" i="1" smtClean="0">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𝑅</m:t>
                        </m:r>
                      </m:e>
                      <m:sub>
                        <m:r>
                          <m:rPr>
                            <m:sty m:val="p"/>
                          </m:rPr>
                          <a:rPr lang="en-US" altLang="ja-JP" sz="1400" i="1">
                            <a:solidFill>
                              <a:schemeClr val="tx1"/>
                            </a:solidFill>
                            <a:latin typeface="Cambria Math" panose="02040503050406030204" pitchFamily="18" charset="0"/>
                            <a:ea typeface="+mj-ea"/>
                          </a:rPr>
                          <m:t>s</m:t>
                        </m:r>
                      </m:sub>
                    </m:sSub>
                    <m:r>
                      <a:rPr lang="en-US" altLang="ja-JP" sz="1400" i="1">
                        <a:latin typeface="Cambria Math" panose="02040503050406030204" pitchFamily="18" charset="0"/>
                        <a:ea typeface="+mj-ea"/>
                      </a:rPr>
                      <m:t>=</m:t>
                    </m:r>
                    <m:r>
                      <a:rPr lang="en-US" altLang="ja-JP" sz="1400" b="0" i="0" smtClean="0">
                        <a:latin typeface="Cambria Math" panose="02040503050406030204" pitchFamily="18" charset="0"/>
                        <a:ea typeface="+mj-ea"/>
                      </a:rPr>
                      <m:t> </m:t>
                    </m:r>
                  </m:oMath>
                </a14:m>
                <a:r>
                  <a:rPr lang="en-US" altLang="ja-JP" sz="1400" dirty="0">
                    <a:solidFill>
                      <a:srgbClr val="FF3300"/>
                    </a:solidFill>
                    <a:latin typeface="+mj-ea"/>
                    <a:ea typeface="+mj-ea"/>
                  </a:rPr>
                  <a:t>0.5</a:t>
                </a:r>
                <a:r>
                  <a:rPr lang="en-US" altLang="ja-JP" sz="1400" dirty="0">
                    <a:solidFill>
                      <a:schemeClr val="tx1"/>
                    </a:solidFill>
                    <a:latin typeface="+mj-ea"/>
                    <a:ea typeface="+mj-ea"/>
                  </a:rPr>
                  <a:t>mm/h</a:t>
                </a:r>
                <a:endParaRPr lang="ja-JP" altLang="en-US" sz="1400" dirty="0">
                  <a:solidFill>
                    <a:schemeClr val="tx1"/>
                  </a:solidFill>
                  <a:latin typeface="+mj-ea"/>
                  <a:ea typeface="+mj-ea"/>
                </a:endParaRPr>
              </a:p>
            </p:txBody>
          </p:sp>
        </mc:Choice>
        <mc:Fallback xmlns="">
          <p:sp>
            <p:nvSpPr>
              <p:cNvPr id="11" name="テキスト ボックス 10">
                <a:extLst>
                  <a:ext uri="{FF2B5EF4-FFF2-40B4-BE49-F238E27FC236}">
                    <a16:creationId xmlns:a16="http://schemas.microsoft.com/office/drawing/2014/main" id="{FEBB8EEE-54A8-8083-4573-E8AA43617F84}"/>
                  </a:ext>
                </a:extLst>
              </p:cNvPr>
              <p:cNvSpPr txBox="1">
                <a:spLocks noRot="1" noChangeAspect="1" noMove="1" noResize="1" noEditPoints="1" noAdjustHandles="1" noChangeArrowheads="1" noChangeShapeType="1" noTextEdit="1"/>
              </p:cNvSpPr>
              <p:nvPr/>
            </p:nvSpPr>
            <p:spPr>
              <a:xfrm>
                <a:off x="5539300" y="3909232"/>
                <a:ext cx="1382324" cy="307777"/>
              </a:xfrm>
              <a:prstGeom prst="rect">
                <a:avLst/>
              </a:prstGeom>
              <a:blipFill>
                <a:blip r:embed="rId13"/>
                <a:stretch>
                  <a:fillRect t="-3922" b="-1764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 name="テキスト ボックス 11">
                <a:extLst>
                  <a:ext uri="{FF2B5EF4-FFF2-40B4-BE49-F238E27FC236}">
                    <a16:creationId xmlns:a16="http://schemas.microsoft.com/office/drawing/2014/main" id="{67B58BA2-0E25-EF5D-4C1D-3A6722F766D2}"/>
                  </a:ext>
                </a:extLst>
              </p:cNvPr>
              <p:cNvSpPr txBox="1"/>
              <p:nvPr/>
            </p:nvSpPr>
            <p:spPr>
              <a:xfrm>
                <a:off x="5434240" y="3657012"/>
                <a:ext cx="2635147" cy="307777"/>
              </a:xfrm>
              <a:prstGeom prst="rect">
                <a:avLst/>
              </a:prstGeom>
              <a:noFill/>
            </p:spPr>
            <p:txBody>
              <a:bodyPr wrap="square">
                <a:spAutoFit/>
              </a:bodyPr>
              <a:lstStyle/>
              <a:p>
                <a14:m>
                  <m:oMath xmlns:m="http://schemas.openxmlformats.org/officeDocument/2006/math">
                    <m:sSub>
                      <m:sSubPr>
                        <m:ctrlPr>
                          <a:rPr lang="ja-JP" altLang="en-US" sz="1400" i="1" smtClean="0">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h</m:t>
                        </m:r>
                      </m:e>
                      <m:sub>
                        <m:r>
                          <a:rPr lang="en-US" altLang="ja-JP" sz="1400" i="1">
                            <a:solidFill>
                              <a:schemeClr val="tx1"/>
                            </a:solidFill>
                            <a:latin typeface="Cambria Math" panose="02040503050406030204" pitchFamily="18" charset="0"/>
                            <a:ea typeface="+mj-ea"/>
                          </a:rPr>
                          <m:t>𝑚𝑐</m:t>
                        </m:r>
                      </m:sub>
                    </m:sSub>
                    <m:r>
                      <a:rPr lang="en-US" altLang="ja-JP" sz="1400" i="1" dirty="0">
                        <a:solidFill>
                          <a:schemeClr val="tx1"/>
                        </a:solidFill>
                        <a:latin typeface="Cambria Math" panose="02040503050406030204" pitchFamily="18" charset="0"/>
                        <a:ea typeface="+mj-ea"/>
                      </a:rPr>
                      <m:t>=</m:t>
                    </m:r>
                    <m:r>
                      <a:rPr lang="ja-JP" altLang="en-US" sz="1400" i="1" dirty="0">
                        <a:solidFill>
                          <a:schemeClr val="tx1"/>
                        </a:solidFill>
                        <a:latin typeface="Cambria Math" panose="02040503050406030204" pitchFamily="18" charset="0"/>
                        <a:ea typeface="+mj-ea"/>
                      </a:rPr>
                      <m:t>飽和度</m:t>
                    </m:r>
                  </m:oMath>
                </a14:m>
                <a:r>
                  <a:rPr lang="en-US" altLang="ja-JP" sz="1400" dirty="0">
                    <a:solidFill>
                      <a:srgbClr val="FF3300"/>
                    </a:solidFill>
                    <a:latin typeface="+mj-ea"/>
                    <a:ea typeface="+mj-ea"/>
                  </a:rPr>
                  <a:t>0.65</a:t>
                </a:r>
                <a:r>
                  <a:rPr lang="ja-JP" altLang="en-US" sz="1400" dirty="0">
                    <a:solidFill>
                      <a:schemeClr val="tx1"/>
                    </a:solidFill>
                    <a:latin typeface="+mj-ea"/>
                    <a:ea typeface="+mj-ea"/>
                  </a:rPr>
                  <a:t>に相当する</a:t>
                </a:r>
                <a14:m>
                  <m:oMath xmlns:m="http://schemas.openxmlformats.org/officeDocument/2006/math">
                    <m:sSub>
                      <m:sSubPr>
                        <m:ctrlPr>
                          <a:rPr lang="ja-JP" altLang="en-US" sz="1400" i="1">
                            <a:solidFill>
                              <a:schemeClr val="tx1"/>
                            </a:solidFill>
                            <a:latin typeface="Cambria Math" panose="02040503050406030204" pitchFamily="18" charset="0"/>
                            <a:ea typeface="+mj-ea"/>
                          </a:rPr>
                        </m:ctrlPr>
                      </m:sSubPr>
                      <m:e>
                        <m:r>
                          <a:rPr lang="en-US" altLang="ja-JP" sz="1400" i="1">
                            <a:solidFill>
                              <a:schemeClr val="tx1"/>
                            </a:solidFill>
                            <a:latin typeface="Cambria Math" panose="02040503050406030204" pitchFamily="18" charset="0"/>
                            <a:ea typeface="+mj-ea"/>
                          </a:rPr>
                          <m:t>h</m:t>
                        </m:r>
                      </m:e>
                      <m:sub>
                        <m:r>
                          <a:rPr lang="en-US" altLang="ja-JP" sz="1400" b="0" i="1" smtClean="0">
                            <a:solidFill>
                              <a:schemeClr val="tx1"/>
                            </a:solidFill>
                            <a:latin typeface="Cambria Math" panose="02040503050406030204" pitchFamily="18" charset="0"/>
                            <a:ea typeface="+mj-ea"/>
                          </a:rPr>
                          <m:t>𝑡</m:t>
                        </m:r>
                      </m:sub>
                    </m:sSub>
                  </m:oMath>
                </a14:m>
                <a:endParaRPr lang="ja-JP" altLang="en-US" sz="1400" dirty="0">
                  <a:solidFill>
                    <a:schemeClr val="tx1"/>
                  </a:solidFill>
                  <a:latin typeface="+mj-ea"/>
                  <a:ea typeface="+mj-ea"/>
                </a:endParaRPr>
              </a:p>
            </p:txBody>
          </p:sp>
        </mc:Choice>
        <mc:Fallback xmlns="">
          <p:sp>
            <p:nvSpPr>
              <p:cNvPr id="12" name="テキスト ボックス 11">
                <a:extLst>
                  <a:ext uri="{FF2B5EF4-FFF2-40B4-BE49-F238E27FC236}">
                    <a16:creationId xmlns:a16="http://schemas.microsoft.com/office/drawing/2014/main" id="{67B58BA2-0E25-EF5D-4C1D-3A6722F766D2}"/>
                  </a:ext>
                </a:extLst>
              </p:cNvPr>
              <p:cNvSpPr txBox="1">
                <a:spLocks noRot="1" noChangeAspect="1" noMove="1" noResize="1" noEditPoints="1" noAdjustHandles="1" noChangeArrowheads="1" noChangeShapeType="1" noTextEdit="1"/>
              </p:cNvSpPr>
              <p:nvPr/>
            </p:nvSpPr>
            <p:spPr>
              <a:xfrm>
                <a:off x="5434240" y="3657012"/>
                <a:ext cx="2635147" cy="307777"/>
              </a:xfrm>
              <a:prstGeom prst="rect">
                <a:avLst/>
              </a:prstGeom>
              <a:blipFill>
                <a:blip r:embed="rId14"/>
                <a:stretch>
                  <a:fillRect t="-6000" b="-18000"/>
                </a:stretch>
              </a:blipFill>
            </p:spPr>
            <p:txBody>
              <a:bodyPr/>
              <a:lstStyle/>
              <a:p>
                <a:r>
                  <a:rPr lang="ja-JP" altLang="en-US">
                    <a:noFill/>
                  </a:rPr>
                  <a:t> </a:t>
                </a:r>
              </a:p>
            </p:txBody>
          </p:sp>
        </mc:Fallback>
      </mc:AlternateContent>
      <p:sp>
        <p:nvSpPr>
          <p:cNvPr id="13" name="テキスト ボックス 12">
            <a:extLst>
              <a:ext uri="{FF2B5EF4-FFF2-40B4-BE49-F238E27FC236}">
                <a16:creationId xmlns:a16="http://schemas.microsoft.com/office/drawing/2014/main" id="{F15B961E-0264-3A0E-4C21-5D7F30411B7B}"/>
              </a:ext>
            </a:extLst>
          </p:cNvPr>
          <p:cNvSpPr txBox="1"/>
          <p:nvPr/>
        </p:nvSpPr>
        <p:spPr>
          <a:xfrm>
            <a:off x="5414406" y="1978223"/>
            <a:ext cx="1729344" cy="276999"/>
          </a:xfrm>
          <a:prstGeom prst="rect">
            <a:avLst/>
          </a:prstGeom>
          <a:noFill/>
        </p:spPr>
        <p:txBody>
          <a:bodyPr wrap="square">
            <a:spAutoFit/>
          </a:bodyPr>
          <a:lstStyle/>
          <a:p>
            <a:r>
              <a:rPr lang="ja-JP" altLang="en-US" sz="1200" dirty="0"/>
              <a:t>降雨ハイエトグラフ</a:t>
            </a:r>
          </a:p>
        </p:txBody>
      </p:sp>
      <p:sp>
        <p:nvSpPr>
          <p:cNvPr id="14" name="テキスト ボックス 13">
            <a:extLst>
              <a:ext uri="{FF2B5EF4-FFF2-40B4-BE49-F238E27FC236}">
                <a16:creationId xmlns:a16="http://schemas.microsoft.com/office/drawing/2014/main" id="{B725C3B0-7B92-A47F-6A2F-FCF0620942FD}"/>
              </a:ext>
            </a:extLst>
          </p:cNvPr>
          <p:cNvSpPr txBox="1"/>
          <p:nvPr/>
        </p:nvSpPr>
        <p:spPr>
          <a:xfrm>
            <a:off x="5757305" y="6045398"/>
            <a:ext cx="3472419" cy="276999"/>
          </a:xfrm>
          <a:prstGeom prst="rect">
            <a:avLst/>
          </a:prstGeom>
          <a:noFill/>
        </p:spPr>
        <p:txBody>
          <a:bodyPr wrap="square">
            <a:spAutoFit/>
          </a:bodyPr>
          <a:lstStyle/>
          <a:p>
            <a:r>
              <a:rPr lang="ja-JP" altLang="en-US" sz="1200" dirty="0"/>
              <a:t>➁水理解析での飽和度分布アニメーション</a:t>
            </a:r>
          </a:p>
        </p:txBody>
      </p:sp>
      <p:sp>
        <p:nvSpPr>
          <p:cNvPr id="19" name="テキスト ボックス 18">
            <a:extLst>
              <a:ext uri="{FF2B5EF4-FFF2-40B4-BE49-F238E27FC236}">
                <a16:creationId xmlns:a16="http://schemas.microsoft.com/office/drawing/2014/main" id="{0F1597CD-8F5C-11CD-8FDD-F24A3547BE05}"/>
              </a:ext>
            </a:extLst>
          </p:cNvPr>
          <p:cNvSpPr txBox="1"/>
          <p:nvPr/>
        </p:nvSpPr>
        <p:spPr>
          <a:xfrm>
            <a:off x="128246" y="5721339"/>
            <a:ext cx="902811" cy="307777"/>
          </a:xfrm>
          <a:prstGeom prst="rect">
            <a:avLst/>
          </a:prstGeom>
          <a:noFill/>
        </p:spPr>
        <p:txBody>
          <a:bodyPr wrap="none" rtlCol="0">
            <a:spAutoFit/>
          </a:bodyPr>
          <a:lstStyle/>
          <a:p>
            <a:r>
              <a:rPr kumimoji="1" lang="ja-JP" altLang="en-US" sz="1400" dirty="0"/>
              <a:t>（</a:t>
            </a:r>
            <a:r>
              <a:rPr lang="ja-JP" altLang="en-US" sz="1400" dirty="0"/>
              <a:t>諸定数</a:t>
            </a:r>
            <a:r>
              <a:rPr kumimoji="1" lang="ja-JP" altLang="en-US" sz="1400" dirty="0"/>
              <a:t>）</a:t>
            </a:r>
          </a:p>
        </p:txBody>
      </p:sp>
      <p:sp>
        <p:nvSpPr>
          <p:cNvPr id="25" name="テキスト ボックス 24">
            <a:extLst>
              <a:ext uri="{FF2B5EF4-FFF2-40B4-BE49-F238E27FC236}">
                <a16:creationId xmlns:a16="http://schemas.microsoft.com/office/drawing/2014/main" id="{F09F5138-E8B8-089B-6D47-2D060CDBDE41}"/>
              </a:ext>
            </a:extLst>
          </p:cNvPr>
          <p:cNvSpPr txBox="1"/>
          <p:nvPr/>
        </p:nvSpPr>
        <p:spPr>
          <a:xfrm>
            <a:off x="5326991" y="3267699"/>
            <a:ext cx="1130438" cy="307777"/>
          </a:xfrm>
          <a:prstGeom prst="rect">
            <a:avLst/>
          </a:prstGeom>
          <a:noFill/>
        </p:spPr>
        <p:txBody>
          <a:bodyPr wrap="none" rtlCol="0">
            <a:spAutoFit/>
          </a:bodyPr>
          <a:lstStyle/>
          <a:p>
            <a:r>
              <a:rPr kumimoji="1" lang="ja-JP" altLang="en-US" sz="1400" dirty="0"/>
              <a:t>（</a:t>
            </a:r>
            <a:r>
              <a:rPr lang="ja-JP" altLang="en-US" sz="1400" dirty="0"/>
              <a:t>パラメータ</a:t>
            </a:r>
            <a:r>
              <a:rPr kumimoji="1" lang="ja-JP" altLang="en-US" sz="1400" dirty="0"/>
              <a:t>）</a:t>
            </a:r>
          </a:p>
        </p:txBody>
      </p:sp>
      <p:sp>
        <p:nvSpPr>
          <p:cNvPr id="27" name="テキスト ボックス 26">
            <a:extLst>
              <a:ext uri="{FF2B5EF4-FFF2-40B4-BE49-F238E27FC236}">
                <a16:creationId xmlns:a16="http://schemas.microsoft.com/office/drawing/2014/main" id="{A8171060-9AAD-6328-CC46-401C66AEFF2F}"/>
              </a:ext>
            </a:extLst>
          </p:cNvPr>
          <p:cNvSpPr txBox="1"/>
          <p:nvPr/>
        </p:nvSpPr>
        <p:spPr>
          <a:xfrm>
            <a:off x="203551" y="3284080"/>
            <a:ext cx="582667" cy="307777"/>
          </a:xfrm>
          <a:prstGeom prst="rect">
            <a:avLst/>
          </a:prstGeom>
          <a:noFill/>
        </p:spPr>
        <p:txBody>
          <a:bodyPr wrap="square">
            <a:spAutoFit/>
          </a:bodyPr>
          <a:lstStyle/>
          <a:p>
            <a:r>
              <a:rPr lang="ja-JP" altLang="en-US" sz="1400" dirty="0">
                <a:latin typeface="ＭＳ Ｐゴシック" panose="020B0600070205080204" pitchFamily="50" charset="-128"/>
              </a:rPr>
              <a:t>（</a:t>
            </a:r>
            <a:r>
              <a:rPr lang="en-US" altLang="ja-JP" sz="1400" dirty="0">
                <a:latin typeface="ＭＳ Ｐゴシック" panose="020B0600070205080204" pitchFamily="50" charset="-128"/>
              </a:rPr>
              <a:t>m</a:t>
            </a:r>
            <a:r>
              <a:rPr lang="ja-JP" altLang="en-US" sz="1400" dirty="0">
                <a:latin typeface="ＭＳ Ｐゴシック" panose="020B0600070205080204" pitchFamily="50" charset="-128"/>
              </a:rPr>
              <a:t>）</a:t>
            </a:r>
          </a:p>
        </p:txBody>
      </p:sp>
    </p:spTree>
    <p:extLst>
      <p:ext uri="{BB962C8B-B14F-4D97-AF65-F5344CB8AC3E}">
        <p14:creationId xmlns:p14="http://schemas.microsoft.com/office/powerpoint/2010/main" val="1502960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12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fill="hold" display="0">
                  <p:stCondLst>
                    <p:cond delay="indefinite"/>
                  </p:stCondLst>
                </p:cTn>
                <p:tgtEl>
                  <p:spTgt spid="7"/>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27B01-9BC9-C04A-BA56-FA7239EA9B21}"/>
            </a:ext>
          </a:extLst>
        </p:cNvPr>
        <p:cNvGrpSpPr/>
        <p:nvPr/>
      </p:nvGrpSpPr>
      <p:grpSpPr>
        <a:xfrm>
          <a:off x="0" y="0"/>
          <a:ext cx="0" cy="0"/>
          <a:chOff x="0" y="0"/>
          <a:chExt cx="0" cy="0"/>
        </a:xfrm>
      </p:grpSpPr>
      <p:sp>
        <p:nvSpPr>
          <p:cNvPr id="16" name="Rectangle 48">
            <a:extLst>
              <a:ext uri="{FF2B5EF4-FFF2-40B4-BE49-F238E27FC236}">
                <a16:creationId xmlns:a16="http://schemas.microsoft.com/office/drawing/2014/main" id="{3F654C84-450B-BC69-412A-91F31C842D91}"/>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None/>
            </a:pPr>
            <a:r>
              <a:rPr lang="ja-JP" altLang="en-US" sz="2800" b="1" dirty="0">
                <a:solidFill>
                  <a:schemeClr val="bg1"/>
                </a:solidFill>
                <a:latin typeface="Meiryo UI" panose="020B0604030504040204" pitchFamily="50" charset="-128"/>
                <a:ea typeface="Meiryo UI" panose="020B0604030504040204" pitchFamily="50" charset="-128"/>
              </a:rPr>
              <a:t>３</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鉄道総研の堤防大型模型での降雨実験（結果）</a:t>
            </a:r>
          </a:p>
        </p:txBody>
      </p:sp>
      <p:sp>
        <p:nvSpPr>
          <p:cNvPr id="17" name="スライド番号プレースホルダー 1">
            <a:extLst>
              <a:ext uri="{FF2B5EF4-FFF2-40B4-BE49-F238E27FC236}">
                <a16:creationId xmlns:a16="http://schemas.microsoft.com/office/drawing/2014/main" id="{77748F06-92BA-3DF1-5736-D9AF1045B355}"/>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11</a:t>
            </a:fld>
            <a:endParaRPr lang="en-US" altLang="ja-JP" sz="2000" b="1" dirty="0">
              <a:solidFill>
                <a:schemeClr val="bg1"/>
              </a:solidFill>
              <a:latin typeface="Meiryo UI" panose="020B0604030504040204" pitchFamily="50" charset="-128"/>
              <a:ea typeface="Meiryo UI" panose="020B0604030504040204" pitchFamily="50" charset="-128"/>
            </a:endParaRPr>
          </a:p>
        </p:txBody>
      </p:sp>
      <p:pic>
        <p:nvPicPr>
          <p:cNvPr id="46" name="図 45">
            <a:extLst>
              <a:ext uri="{FF2B5EF4-FFF2-40B4-BE49-F238E27FC236}">
                <a16:creationId xmlns:a16="http://schemas.microsoft.com/office/drawing/2014/main" id="{91B49621-C849-BE5A-939A-24CC49BCBBCE}"/>
              </a:ext>
            </a:extLst>
          </p:cNvPr>
          <p:cNvPicPr>
            <a:picLocks noChangeAspect="1"/>
          </p:cNvPicPr>
          <p:nvPr/>
        </p:nvPicPr>
        <p:blipFill>
          <a:blip r:embed="rId2"/>
          <a:stretch>
            <a:fillRect/>
          </a:stretch>
        </p:blipFill>
        <p:spPr>
          <a:xfrm>
            <a:off x="831590" y="1298240"/>
            <a:ext cx="8929396" cy="2770299"/>
          </a:xfrm>
          <a:prstGeom prst="rect">
            <a:avLst/>
          </a:prstGeom>
        </p:spPr>
      </p:pic>
      <p:pic>
        <p:nvPicPr>
          <p:cNvPr id="47" name="図 46">
            <a:extLst>
              <a:ext uri="{FF2B5EF4-FFF2-40B4-BE49-F238E27FC236}">
                <a16:creationId xmlns:a16="http://schemas.microsoft.com/office/drawing/2014/main" id="{DAA193FE-9D28-A655-DB73-A819300BB092}"/>
              </a:ext>
            </a:extLst>
          </p:cNvPr>
          <p:cNvPicPr>
            <a:picLocks noChangeAspect="1"/>
          </p:cNvPicPr>
          <p:nvPr/>
        </p:nvPicPr>
        <p:blipFill>
          <a:blip r:embed="rId3"/>
          <a:stretch>
            <a:fillRect/>
          </a:stretch>
        </p:blipFill>
        <p:spPr>
          <a:xfrm>
            <a:off x="838200" y="4090284"/>
            <a:ext cx="8841532" cy="2644254"/>
          </a:xfrm>
          <a:prstGeom prst="rect">
            <a:avLst/>
          </a:prstGeom>
        </p:spPr>
      </p:pic>
      <p:sp>
        <p:nvSpPr>
          <p:cNvPr id="49" name="テキスト ボックス 48">
            <a:extLst>
              <a:ext uri="{FF2B5EF4-FFF2-40B4-BE49-F238E27FC236}">
                <a16:creationId xmlns:a16="http://schemas.microsoft.com/office/drawing/2014/main" id="{D8C6E807-EC11-392C-51C7-8BC568FCDAEE}"/>
              </a:ext>
            </a:extLst>
          </p:cNvPr>
          <p:cNvSpPr txBox="1"/>
          <p:nvPr/>
        </p:nvSpPr>
        <p:spPr>
          <a:xfrm>
            <a:off x="733425" y="1883194"/>
            <a:ext cx="2143125" cy="646331"/>
          </a:xfrm>
          <a:prstGeom prst="rect">
            <a:avLst/>
          </a:prstGeom>
          <a:noFill/>
        </p:spPr>
        <p:txBody>
          <a:bodyPr wrap="square" rtlCol="0">
            <a:spAutoFit/>
          </a:bodyPr>
          <a:lstStyle/>
          <a:p>
            <a:r>
              <a:rPr lang="en-US" altLang="ja-JP" sz="1200" dirty="0">
                <a:ea typeface="+mn-ea"/>
                <a:cs typeface="Times New Roman" panose="02020603050405020304" pitchFamily="18" charset="0"/>
              </a:rPr>
              <a:t>※</a:t>
            </a:r>
            <a:r>
              <a:rPr lang="ja-JP" altLang="en-US" sz="1200" dirty="0">
                <a:ea typeface="+mn-ea"/>
                <a:cs typeface="Times New Roman" panose="02020603050405020304" pitchFamily="18" charset="0"/>
              </a:rPr>
              <a:t>飽和度の数値は観測グラフ</a:t>
            </a:r>
            <a:r>
              <a:rPr lang="en-US" altLang="ja-JP" sz="1200" baseline="30000" dirty="0">
                <a:ea typeface="+mn-ea"/>
                <a:cs typeface="Times New Roman" panose="02020603050405020304" pitchFamily="18" charset="0"/>
              </a:rPr>
              <a:t>6</a:t>
            </a:r>
            <a:r>
              <a:rPr lang="ja-JP" altLang="en-US" sz="1200" baseline="30000" dirty="0">
                <a:ea typeface="+mn-ea"/>
                <a:cs typeface="Times New Roman" panose="02020603050405020304" pitchFamily="18" charset="0"/>
              </a:rPr>
              <a:t>）</a:t>
            </a:r>
            <a:r>
              <a:rPr lang="ja-JP" altLang="en-US" sz="1200" dirty="0">
                <a:ea typeface="+mn-ea"/>
                <a:cs typeface="Times New Roman" panose="02020603050405020304" pitchFamily="18" charset="0"/>
              </a:rPr>
              <a:t>からの読み取り結果をプロットしたもの</a:t>
            </a:r>
            <a:endParaRPr kumimoji="1" lang="ja-JP" altLang="en-US" sz="1200" dirty="0">
              <a:ea typeface="+mn-ea"/>
              <a:cs typeface="Times New Roman" panose="02020603050405020304" pitchFamily="18" charset="0"/>
            </a:endParaRPr>
          </a:p>
        </p:txBody>
      </p:sp>
      <p:pic>
        <p:nvPicPr>
          <p:cNvPr id="50" name="図 49">
            <a:extLst>
              <a:ext uri="{FF2B5EF4-FFF2-40B4-BE49-F238E27FC236}">
                <a16:creationId xmlns:a16="http://schemas.microsoft.com/office/drawing/2014/main" id="{C0BCE045-3EA5-E9E9-C82F-43DAD77C03C3}"/>
              </a:ext>
            </a:extLst>
          </p:cNvPr>
          <p:cNvPicPr>
            <a:picLocks noChangeAspect="1"/>
          </p:cNvPicPr>
          <p:nvPr/>
        </p:nvPicPr>
        <p:blipFill>
          <a:blip r:embed="rId4"/>
          <a:stretch>
            <a:fillRect/>
          </a:stretch>
        </p:blipFill>
        <p:spPr>
          <a:xfrm>
            <a:off x="136978" y="1934997"/>
            <a:ext cx="375087" cy="1989303"/>
          </a:xfrm>
          <a:prstGeom prst="rect">
            <a:avLst/>
          </a:prstGeom>
        </p:spPr>
      </p:pic>
      <p:sp>
        <p:nvSpPr>
          <p:cNvPr id="51" name="テキスト ボックス 50">
            <a:extLst>
              <a:ext uri="{FF2B5EF4-FFF2-40B4-BE49-F238E27FC236}">
                <a16:creationId xmlns:a16="http://schemas.microsoft.com/office/drawing/2014/main" id="{AD89E006-C915-A53E-A2F0-58AB506406A7}"/>
              </a:ext>
            </a:extLst>
          </p:cNvPr>
          <p:cNvSpPr txBox="1"/>
          <p:nvPr/>
        </p:nvSpPr>
        <p:spPr>
          <a:xfrm>
            <a:off x="0" y="1706940"/>
            <a:ext cx="646331" cy="276999"/>
          </a:xfrm>
          <a:prstGeom prst="rect">
            <a:avLst/>
          </a:prstGeom>
          <a:noFill/>
        </p:spPr>
        <p:txBody>
          <a:bodyPr wrap="none" rtlCol="0">
            <a:spAutoFit/>
          </a:bodyPr>
          <a:lstStyle/>
          <a:p>
            <a:r>
              <a:rPr lang="ja-JP" altLang="en-US" sz="1200" dirty="0">
                <a:cs typeface="Times New Roman" panose="02020603050405020304" pitchFamily="18" charset="0"/>
              </a:rPr>
              <a:t>飽和度</a:t>
            </a:r>
          </a:p>
        </p:txBody>
      </p:sp>
      <p:cxnSp>
        <p:nvCxnSpPr>
          <p:cNvPr id="53" name="直線コネクタ 52">
            <a:extLst>
              <a:ext uri="{FF2B5EF4-FFF2-40B4-BE49-F238E27FC236}">
                <a16:creationId xmlns:a16="http://schemas.microsoft.com/office/drawing/2014/main" id="{AF5A87AB-DF01-B825-87FC-A9759EAA16F6}"/>
              </a:ext>
            </a:extLst>
          </p:cNvPr>
          <p:cNvCxnSpPr>
            <a:cxnSpLocks/>
          </p:cNvCxnSpPr>
          <p:nvPr/>
        </p:nvCxnSpPr>
        <p:spPr>
          <a:xfrm>
            <a:off x="0" y="4024172"/>
            <a:ext cx="97696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テキスト ボックス 57">
            <a:extLst>
              <a:ext uri="{FF2B5EF4-FFF2-40B4-BE49-F238E27FC236}">
                <a16:creationId xmlns:a16="http://schemas.microsoft.com/office/drawing/2014/main" id="{F3DEC932-EB4A-E594-6E09-F9225AD44CC3}"/>
              </a:ext>
            </a:extLst>
          </p:cNvPr>
          <p:cNvSpPr txBox="1"/>
          <p:nvPr/>
        </p:nvSpPr>
        <p:spPr>
          <a:xfrm>
            <a:off x="2916892" y="4119397"/>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20</a:t>
            </a:r>
            <a:r>
              <a:rPr lang="ja-JP" altLang="en-US" sz="1050" dirty="0"/>
              <a:t>時間後</a:t>
            </a:r>
            <a:endParaRPr kumimoji="1" lang="en-US" altLang="ja-JP" sz="1050" dirty="0"/>
          </a:p>
        </p:txBody>
      </p:sp>
      <p:sp>
        <p:nvSpPr>
          <p:cNvPr id="59" name="テキスト ボックス 58">
            <a:extLst>
              <a:ext uri="{FF2B5EF4-FFF2-40B4-BE49-F238E27FC236}">
                <a16:creationId xmlns:a16="http://schemas.microsoft.com/office/drawing/2014/main" id="{BC7E48A8-4699-C286-E99F-C1733CCF5F75}"/>
              </a:ext>
            </a:extLst>
          </p:cNvPr>
          <p:cNvSpPr txBox="1"/>
          <p:nvPr/>
        </p:nvSpPr>
        <p:spPr>
          <a:xfrm>
            <a:off x="5352117" y="4071772"/>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30</a:t>
            </a:r>
            <a:r>
              <a:rPr lang="ja-JP" altLang="en-US" sz="1050" dirty="0"/>
              <a:t>時間後</a:t>
            </a:r>
            <a:endParaRPr kumimoji="1" lang="en-US" altLang="ja-JP" sz="1050" dirty="0"/>
          </a:p>
        </p:txBody>
      </p:sp>
      <p:sp>
        <p:nvSpPr>
          <p:cNvPr id="60" name="テキスト ボックス 59">
            <a:extLst>
              <a:ext uri="{FF2B5EF4-FFF2-40B4-BE49-F238E27FC236}">
                <a16:creationId xmlns:a16="http://schemas.microsoft.com/office/drawing/2014/main" id="{DF4C1B64-44FB-2647-9846-29611B4F8D19}"/>
              </a:ext>
            </a:extLst>
          </p:cNvPr>
          <p:cNvSpPr txBox="1"/>
          <p:nvPr/>
        </p:nvSpPr>
        <p:spPr>
          <a:xfrm>
            <a:off x="7644467" y="4061612"/>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40</a:t>
            </a:r>
            <a:r>
              <a:rPr lang="ja-JP" altLang="en-US" sz="1050" dirty="0"/>
              <a:t>時間後</a:t>
            </a:r>
            <a:endParaRPr kumimoji="1" lang="en-US" altLang="ja-JP" sz="1050" dirty="0"/>
          </a:p>
        </p:txBody>
      </p:sp>
      <p:sp>
        <p:nvSpPr>
          <p:cNvPr id="61" name="テキスト ボックス 60">
            <a:extLst>
              <a:ext uri="{FF2B5EF4-FFF2-40B4-BE49-F238E27FC236}">
                <a16:creationId xmlns:a16="http://schemas.microsoft.com/office/drawing/2014/main" id="{3E5DE082-5824-A6F6-34DA-807DCAB8B2C3}"/>
              </a:ext>
            </a:extLst>
          </p:cNvPr>
          <p:cNvSpPr txBox="1"/>
          <p:nvPr/>
        </p:nvSpPr>
        <p:spPr>
          <a:xfrm>
            <a:off x="615315" y="5518937"/>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50</a:t>
            </a:r>
            <a:r>
              <a:rPr lang="ja-JP" altLang="en-US" sz="1050" dirty="0"/>
              <a:t>時間後</a:t>
            </a:r>
            <a:endParaRPr kumimoji="1" lang="en-US" altLang="ja-JP" sz="1050" dirty="0"/>
          </a:p>
        </p:txBody>
      </p:sp>
      <p:sp>
        <p:nvSpPr>
          <p:cNvPr id="62" name="テキスト ボックス 61">
            <a:extLst>
              <a:ext uri="{FF2B5EF4-FFF2-40B4-BE49-F238E27FC236}">
                <a16:creationId xmlns:a16="http://schemas.microsoft.com/office/drawing/2014/main" id="{2943FABB-AF2A-B378-5877-BB754E2D5C30}"/>
              </a:ext>
            </a:extLst>
          </p:cNvPr>
          <p:cNvSpPr txBox="1"/>
          <p:nvPr/>
        </p:nvSpPr>
        <p:spPr>
          <a:xfrm>
            <a:off x="2995632" y="5509412"/>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60</a:t>
            </a:r>
            <a:r>
              <a:rPr lang="ja-JP" altLang="en-US" sz="1050" dirty="0"/>
              <a:t>時間後</a:t>
            </a:r>
            <a:endParaRPr kumimoji="1" lang="en-US" altLang="ja-JP" sz="1050" dirty="0"/>
          </a:p>
        </p:txBody>
      </p:sp>
      <p:sp>
        <p:nvSpPr>
          <p:cNvPr id="63" name="テキスト ボックス 62">
            <a:extLst>
              <a:ext uri="{FF2B5EF4-FFF2-40B4-BE49-F238E27FC236}">
                <a16:creationId xmlns:a16="http://schemas.microsoft.com/office/drawing/2014/main" id="{5FB108CE-4B4F-6002-B9AB-E9791F841688}"/>
              </a:ext>
            </a:extLst>
          </p:cNvPr>
          <p:cNvSpPr txBox="1"/>
          <p:nvPr/>
        </p:nvSpPr>
        <p:spPr>
          <a:xfrm>
            <a:off x="5247342" y="5469407"/>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70</a:t>
            </a:r>
            <a:r>
              <a:rPr lang="ja-JP" altLang="en-US" sz="1050" dirty="0"/>
              <a:t>時間後</a:t>
            </a:r>
            <a:endParaRPr kumimoji="1" lang="en-US" altLang="ja-JP" sz="1050" dirty="0"/>
          </a:p>
        </p:txBody>
      </p:sp>
      <p:sp>
        <p:nvSpPr>
          <p:cNvPr id="64" name="テキスト ボックス 63">
            <a:extLst>
              <a:ext uri="{FF2B5EF4-FFF2-40B4-BE49-F238E27FC236}">
                <a16:creationId xmlns:a16="http://schemas.microsoft.com/office/drawing/2014/main" id="{8E6A4A9D-0F15-A7E8-5B8A-79F5D5552D74}"/>
              </a:ext>
            </a:extLst>
          </p:cNvPr>
          <p:cNvSpPr txBox="1"/>
          <p:nvPr/>
        </p:nvSpPr>
        <p:spPr>
          <a:xfrm>
            <a:off x="7641927" y="5501792"/>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80</a:t>
            </a:r>
            <a:r>
              <a:rPr lang="ja-JP" altLang="en-US" sz="1050" dirty="0"/>
              <a:t>時間後</a:t>
            </a:r>
            <a:endParaRPr kumimoji="1" lang="en-US" altLang="ja-JP" sz="1050" dirty="0"/>
          </a:p>
        </p:txBody>
      </p:sp>
      <p:sp>
        <p:nvSpPr>
          <p:cNvPr id="2" name="テキスト ボックス 1">
            <a:extLst>
              <a:ext uri="{FF2B5EF4-FFF2-40B4-BE49-F238E27FC236}">
                <a16:creationId xmlns:a16="http://schemas.microsoft.com/office/drawing/2014/main" id="{F98B71CB-4842-2E42-890E-C984C1C946DA}"/>
              </a:ext>
            </a:extLst>
          </p:cNvPr>
          <p:cNvSpPr txBox="1"/>
          <p:nvPr/>
        </p:nvSpPr>
        <p:spPr>
          <a:xfrm>
            <a:off x="3021667" y="1357147"/>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20</a:t>
            </a:r>
            <a:r>
              <a:rPr lang="ja-JP" altLang="en-US" sz="1050" dirty="0"/>
              <a:t>時間後</a:t>
            </a:r>
            <a:endParaRPr kumimoji="1" lang="en-US" altLang="ja-JP" sz="1050" dirty="0"/>
          </a:p>
        </p:txBody>
      </p:sp>
      <p:sp>
        <p:nvSpPr>
          <p:cNvPr id="3" name="テキスト ボックス 2">
            <a:extLst>
              <a:ext uri="{FF2B5EF4-FFF2-40B4-BE49-F238E27FC236}">
                <a16:creationId xmlns:a16="http://schemas.microsoft.com/office/drawing/2014/main" id="{67E0BE0F-BE84-A8E1-2EF9-12BB86A025C1}"/>
              </a:ext>
            </a:extLst>
          </p:cNvPr>
          <p:cNvSpPr txBox="1"/>
          <p:nvPr/>
        </p:nvSpPr>
        <p:spPr>
          <a:xfrm>
            <a:off x="5456892" y="1309522"/>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30</a:t>
            </a:r>
            <a:r>
              <a:rPr lang="ja-JP" altLang="en-US" sz="1050" dirty="0"/>
              <a:t>時間後</a:t>
            </a:r>
            <a:endParaRPr kumimoji="1" lang="en-US" altLang="ja-JP" sz="1050" dirty="0"/>
          </a:p>
        </p:txBody>
      </p:sp>
      <p:sp>
        <p:nvSpPr>
          <p:cNvPr id="4" name="テキスト ボックス 3">
            <a:extLst>
              <a:ext uri="{FF2B5EF4-FFF2-40B4-BE49-F238E27FC236}">
                <a16:creationId xmlns:a16="http://schemas.microsoft.com/office/drawing/2014/main" id="{D8237E92-E406-34B3-4542-9B2D3067098F}"/>
              </a:ext>
            </a:extLst>
          </p:cNvPr>
          <p:cNvSpPr txBox="1"/>
          <p:nvPr/>
        </p:nvSpPr>
        <p:spPr>
          <a:xfrm>
            <a:off x="7749242" y="1299362"/>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40</a:t>
            </a:r>
            <a:r>
              <a:rPr lang="ja-JP" altLang="en-US" sz="1050" dirty="0"/>
              <a:t>時間後</a:t>
            </a:r>
            <a:endParaRPr kumimoji="1" lang="en-US" altLang="ja-JP" sz="1050" dirty="0"/>
          </a:p>
        </p:txBody>
      </p:sp>
      <p:sp>
        <p:nvSpPr>
          <p:cNvPr id="5" name="テキスト ボックス 4">
            <a:extLst>
              <a:ext uri="{FF2B5EF4-FFF2-40B4-BE49-F238E27FC236}">
                <a16:creationId xmlns:a16="http://schemas.microsoft.com/office/drawing/2014/main" id="{875E0F64-907B-7C4D-8F3D-36335A599864}"/>
              </a:ext>
            </a:extLst>
          </p:cNvPr>
          <p:cNvSpPr txBox="1"/>
          <p:nvPr/>
        </p:nvSpPr>
        <p:spPr>
          <a:xfrm>
            <a:off x="720090" y="2756687"/>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50</a:t>
            </a:r>
            <a:r>
              <a:rPr lang="ja-JP" altLang="en-US" sz="1050" dirty="0"/>
              <a:t>時間後</a:t>
            </a:r>
            <a:endParaRPr kumimoji="1" lang="en-US" altLang="ja-JP" sz="1050" dirty="0"/>
          </a:p>
        </p:txBody>
      </p:sp>
      <p:sp>
        <p:nvSpPr>
          <p:cNvPr id="6" name="テキスト ボックス 5">
            <a:extLst>
              <a:ext uri="{FF2B5EF4-FFF2-40B4-BE49-F238E27FC236}">
                <a16:creationId xmlns:a16="http://schemas.microsoft.com/office/drawing/2014/main" id="{EC80BDA8-1003-6B59-4563-94054309BE37}"/>
              </a:ext>
            </a:extLst>
          </p:cNvPr>
          <p:cNvSpPr txBox="1"/>
          <p:nvPr/>
        </p:nvSpPr>
        <p:spPr>
          <a:xfrm>
            <a:off x="3100407" y="2747162"/>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60</a:t>
            </a:r>
            <a:r>
              <a:rPr lang="ja-JP" altLang="en-US" sz="1050" dirty="0"/>
              <a:t>時間後</a:t>
            </a:r>
            <a:endParaRPr kumimoji="1" lang="en-US" altLang="ja-JP" sz="1050" dirty="0"/>
          </a:p>
        </p:txBody>
      </p:sp>
      <p:sp>
        <p:nvSpPr>
          <p:cNvPr id="7" name="テキスト ボックス 6">
            <a:extLst>
              <a:ext uri="{FF2B5EF4-FFF2-40B4-BE49-F238E27FC236}">
                <a16:creationId xmlns:a16="http://schemas.microsoft.com/office/drawing/2014/main" id="{4E0714B0-A883-7186-876F-E146A50A66E4}"/>
              </a:ext>
            </a:extLst>
          </p:cNvPr>
          <p:cNvSpPr txBox="1"/>
          <p:nvPr/>
        </p:nvSpPr>
        <p:spPr>
          <a:xfrm>
            <a:off x="5352117" y="2707157"/>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70</a:t>
            </a:r>
            <a:r>
              <a:rPr lang="ja-JP" altLang="en-US" sz="1050" dirty="0"/>
              <a:t>時間後</a:t>
            </a:r>
            <a:endParaRPr kumimoji="1" lang="en-US" altLang="ja-JP" sz="1050" dirty="0"/>
          </a:p>
        </p:txBody>
      </p:sp>
      <p:sp>
        <p:nvSpPr>
          <p:cNvPr id="8" name="テキスト ボックス 7">
            <a:extLst>
              <a:ext uri="{FF2B5EF4-FFF2-40B4-BE49-F238E27FC236}">
                <a16:creationId xmlns:a16="http://schemas.microsoft.com/office/drawing/2014/main" id="{6D7AD98B-C4C5-7F5F-9673-B607230AE132}"/>
              </a:ext>
            </a:extLst>
          </p:cNvPr>
          <p:cNvSpPr txBox="1"/>
          <p:nvPr/>
        </p:nvSpPr>
        <p:spPr>
          <a:xfrm>
            <a:off x="7746702" y="2739542"/>
            <a:ext cx="731183" cy="253916"/>
          </a:xfrm>
          <a:prstGeom prst="rect">
            <a:avLst/>
          </a:prstGeom>
          <a:solidFill>
            <a:schemeClr val="bg1"/>
          </a:solidFill>
          <a:ln>
            <a:solidFill>
              <a:schemeClr val="tx1"/>
            </a:solidFill>
          </a:ln>
        </p:spPr>
        <p:txBody>
          <a:bodyPr wrap="square" rtlCol="0">
            <a:spAutoFit/>
          </a:bodyPr>
          <a:lstStyle/>
          <a:p>
            <a:pPr algn="ctr"/>
            <a:r>
              <a:rPr lang="en-US" altLang="ja-JP" sz="1050" dirty="0"/>
              <a:t>80</a:t>
            </a:r>
            <a:r>
              <a:rPr lang="ja-JP" altLang="en-US" sz="1050" dirty="0"/>
              <a:t>時間後</a:t>
            </a:r>
            <a:endParaRPr kumimoji="1" lang="en-US" altLang="ja-JP" sz="1050" dirty="0"/>
          </a:p>
        </p:txBody>
      </p:sp>
      <p:sp>
        <p:nvSpPr>
          <p:cNvPr id="9" name="テキスト ボックス 8">
            <a:extLst>
              <a:ext uri="{FF2B5EF4-FFF2-40B4-BE49-F238E27FC236}">
                <a16:creationId xmlns:a16="http://schemas.microsoft.com/office/drawing/2014/main" id="{A642CDC8-C18D-7F95-83B6-7664690C6294}"/>
              </a:ext>
            </a:extLst>
          </p:cNvPr>
          <p:cNvSpPr txBox="1"/>
          <p:nvPr/>
        </p:nvSpPr>
        <p:spPr>
          <a:xfrm>
            <a:off x="685800" y="4132279"/>
            <a:ext cx="828675" cy="461665"/>
          </a:xfrm>
          <a:prstGeom prst="rect">
            <a:avLst/>
          </a:prstGeom>
          <a:noFill/>
          <a:ln>
            <a:solidFill>
              <a:schemeClr val="tx1"/>
            </a:solidFill>
          </a:ln>
        </p:spPr>
        <p:txBody>
          <a:bodyPr wrap="square" rtlCol="0">
            <a:spAutoFit/>
          </a:bodyPr>
          <a:lstStyle/>
          <a:p>
            <a:r>
              <a:rPr lang="ja-JP" altLang="en-US" dirty="0"/>
              <a:t>解析</a:t>
            </a:r>
            <a:endParaRPr kumimoji="1" lang="ja-JP" altLang="en-US" dirty="0"/>
          </a:p>
        </p:txBody>
      </p:sp>
      <p:sp>
        <p:nvSpPr>
          <p:cNvPr id="10" name="テキスト ボックス 9">
            <a:extLst>
              <a:ext uri="{FF2B5EF4-FFF2-40B4-BE49-F238E27FC236}">
                <a16:creationId xmlns:a16="http://schemas.microsoft.com/office/drawing/2014/main" id="{CF30EDAE-02E1-947E-5401-7BEF6DCA3277}"/>
              </a:ext>
            </a:extLst>
          </p:cNvPr>
          <p:cNvSpPr txBox="1"/>
          <p:nvPr/>
        </p:nvSpPr>
        <p:spPr>
          <a:xfrm>
            <a:off x="704850" y="1316503"/>
            <a:ext cx="828675" cy="461665"/>
          </a:xfrm>
          <a:prstGeom prst="rect">
            <a:avLst/>
          </a:prstGeom>
          <a:noFill/>
          <a:ln>
            <a:solidFill>
              <a:schemeClr val="tx1"/>
            </a:solidFill>
          </a:ln>
        </p:spPr>
        <p:txBody>
          <a:bodyPr wrap="square" rtlCol="0">
            <a:spAutoFit/>
          </a:bodyPr>
          <a:lstStyle/>
          <a:p>
            <a:r>
              <a:rPr kumimoji="1" lang="ja-JP" altLang="en-US" dirty="0"/>
              <a:t>実験</a:t>
            </a:r>
          </a:p>
        </p:txBody>
      </p:sp>
      <p:sp>
        <p:nvSpPr>
          <p:cNvPr id="11" name="テキスト ボックス 10">
            <a:extLst>
              <a:ext uri="{FF2B5EF4-FFF2-40B4-BE49-F238E27FC236}">
                <a16:creationId xmlns:a16="http://schemas.microsoft.com/office/drawing/2014/main" id="{6B1EAF48-67BA-A535-F120-ECC839E391B9}"/>
              </a:ext>
            </a:extLst>
          </p:cNvPr>
          <p:cNvSpPr txBox="1"/>
          <p:nvPr/>
        </p:nvSpPr>
        <p:spPr>
          <a:xfrm>
            <a:off x="1095375" y="663458"/>
            <a:ext cx="8686800" cy="646331"/>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rPr>
              <a:t>実験結果は，降雨開始後約</a:t>
            </a:r>
            <a:r>
              <a:rPr lang="en-US" altLang="ja-JP" sz="1800" dirty="0">
                <a:latin typeface="メイリオ" panose="020B0604030504040204" pitchFamily="50" charset="-128"/>
                <a:ea typeface="メイリオ" panose="020B0604030504040204" pitchFamily="50" charset="-128"/>
              </a:rPr>
              <a:t>40</a:t>
            </a:r>
            <a:r>
              <a:rPr lang="ja-JP" altLang="en-US" sz="1800" dirty="0">
                <a:latin typeface="メイリオ" panose="020B0604030504040204" pitchFamily="50" charset="-128"/>
                <a:ea typeface="メイリオ" panose="020B0604030504040204" pitchFamily="50" charset="-128"/>
              </a:rPr>
              <a:t>時間までは天端付近で飽和度が上昇し，その後，飽和領域が鉛直下方へと移動していく様子が確認できる．</a:t>
            </a:r>
            <a:endParaRPr lang="en-US" altLang="ja-JP" sz="1800" dirty="0">
              <a:latin typeface="メイリオ" panose="020B0604030504040204" pitchFamily="50" charset="-128"/>
              <a:ea typeface="メイリオ" panose="020B0604030504040204" pitchFamily="50" charset="-128"/>
            </a:endParaRPr>
          </a:p>
        </p:txBody>
      </p:sp>
      <p:sp>
        <p:nvSpPr>
          <p:cNvPr id="12" name="Rectangle 2">
            <a:extLst>
              <a:ext uri="{FF2B5EF4-FFF2-40B4-BE49-F238E27FC236}">
                <a16:creationId xmlns:a16="http://schemas.microsoft.com/office/drawing/2014/main" id="{BF2DBC8B-3D5B-9075-0223-941BEBE7C541}"/>
              </a:ext>
            </a:extLst>
          </p:cNvPr>
          <p:cNvSpPr txBox="1">
            <a:spLocks noChangeArrowheads="1"/>
          </p:cNvSpPr>
          <p:nvPr/>
        </p:nvSpPr>
        <p:spPr bwMode="auto">
          <a:xfrm>
            <a:off x="0" y="592214"/>
            <a:ext cx="1514476" cy="569836"/>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■結果</a:t>
            </a:r>
            <a:endParaRPr lang="en-US" altLang="ja-JP" sz="2400" u="sng" kern="0" dirty="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994562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1D771-E2D4-965E-4F2E-63F83F570E80}"/>
            </a:ext>
          </a:extLst>
        </p:cNvPr>
        <p:cNvGrpSpPr/>
        <p:nvPr/>
      </p:nvGrpSpPr>
      <p:grpSpPr>
        <a:xfrm>
          <a:off x="0" y="0"/>
          <a:ext cx="0" cy="0"/>
          <a:chOff x="0" y="0"/>
          <a:chExt cx="0" cy="0"/>
        </a:xfrm>
      </p:grpSpPr>
      <p:sp>
        <p:nvSpPr>
          <p:cNvPr id="16" name="Rectangle 48">
            <a:extLst>
              <a:ext uri="{FF2B5EF4-FFF2-40B4-BE49-F238E27FC236}">
                <a16:creationId xmlns:a16="http://schemas.microsoft.com/office/drawing/2014/main" id="{97D374F4-D5EC-5115-73EB-97264A0E0EA9}"/>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None/>
            </a:pPr>
            <a:r>
              <a:rPr lang="ja-JP" altLang="en-US" sz="2800" b="1" dirty="0">
                <a:solidFill>
                  <a:schemeClr val="bg1"/>
                </a:solidFill>
                <a:latin typeface="Meiryo UI" panose="020B0604030504040204" pitchFamily="50" charset="-128"/>
                <a:ea typeface="Meiryo UI" panose="020B0604030504040204" pitchFamily="50" charset="-128"/>
              </a:rPr>
              <a:t>３</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各パラメータの物理的意味について</a:t>
            </a:r>
          </a:p>
        </p:txBody>
      </p:sp>
      <p:sp>
        <p:nvSpPr>
          <p:cNvPr id="17" name="スライド番号プレースホルダー 1">
            <a:extLst>
              <a:ext uri="{FF2B5EF4-FFF2-40B4-BE49-F238E27FC236}">
                <a16:creationId xmlns:a16="http://schemas.microsoft.com/office/drawing/2014/main" id="{6522DABE-73EE-5A3C-26C0-237E8A3E5FE7}"/>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12</a:t>
            </a:fld>
            <a:endParaRPr lang="en-US" altLang="ja-JP" sz="2000" b="1" dirty="0">
              <a:solidFill>
                <a:schemeClr val="bg1"/>
              </a:solidFill>
              <a:latin typeface="Meiryo UI" panose="020B0604030504040204" pitchFamily="50" charset="-128"/>
              <a:ea typeface="Meiryo UI" panose="020B0604030504040204" pitchFamily="50" charset="-128"/>
            </a:endParaRPr>
          </a:p>
        </p:txBody>
      </p:sp>
      <mc:AlternateContent xmlns:mc="http://schemas.openxmlformats.org/markup-compatibility/2006" xmlns:a14="http://schemas.microsoft.com/office/drawing/2010/main">
        <mc:Choice Requires="a14">
          <p:graphicFrame>
            <p:nvGraphicFramePr>
              <p:cNvPr id="5" name="表 4">
                <a:extLst>
                  <a:ext uri="{FF2B5EF4-FFF2-40B4-BE49-F238E27FC236}">
                    <a16:creationId xmlns:a16="http://schemas.microsoft.com/office/drawing/2014/main" id="{6829B7EE-A0E2-4C7C-8B3C-EBF6298298FC}"/>
                  </a:ext>
                </a:extLst>
              </p:cNvPr>
              <p:cNvGraphicFramePr>
                <a:graphicFrameLocks noGrp="1"/>
              </p:cNvGraphicFramePr>
              <p:nvPr>
                <p:extLst>
                  <p:ext uri="{D42A27DB-BD31-4B8C-83A1-F6EECF244321}">
                    <p14:modId xmlns:p14="http://schemas.microsoft.com/office/powerpoint/2010/main" val="1302364144"/>
                  </p:ext>
                </p:extLst>
              </p:nvPr>
            </p:nvGraphicFramePr>
            <p:xfrm>
              <a:off x="0" y="2917648"/>
              <a:ext cx="9745958" cy="2245284"/>
            </p:xfrm>
            <a:graphic>
              <a:graphicData uri="http://schemas.openxmlformats.org/drawingml/2006/table">
                <a:tbl>
                  <a:tblPr firstRow="1" bandRow="1">
                    <a:tableStyleId>{9D7B26C5-4107-4FEC-AEDC-1716B250A1EF}</a:tableStyleId>
                  </a:tblPr>
                  <a:tblGrid>
                    <a:gridCol w="1714500">
                      <a:extLst>
                        <a:ext uri="{9D8B030D-6E8A-4147-A177-3AD203B41FA5}">
                          <a16:colId xmlns:a16="http://schemas.microsoft.com/office/drawing/2014/main" val="3771386702"/>
                        </a:ext>
                      </a:extLst>
                    </a:gridCol>
                    <a:gridCol w="1209674">
                      <a:extLst>
                        <a:ext uri="{9D8B030D-6E8A-4147-A177-3AD203B41FA5}">
                          <a16:colId xmlns:a16="http://schemas.microsoft.com/office/drawing/2014/main" val="1463822883"/>
                        </a:ext>
                      </a:extLst>
                    </a:gridCol>
                    <a:gridCol w="1009650">
                      <a:extLst>
                        <a:ext uri="{9D8B030D-6E8A-4147-A177-3AD203B41FA5}">
                          <a16:colId xmlns:a16="http://schemas.microsoft.com/office/drawing/2014/main" val="3024380766"/>
                        </a:ext>
                      </a:extLst>
                    </a:gridCol>
                    <a:gridCol w="1076325">
                      <a:extLst>
                        <a:ext uri="{9D8B030D-6E8A-4147-A177-3AD203B41FA5}">
                          <a16:colId xmlns:a16="http://schemas.microsoft.com/office/drawing/2014/main" val="1539464707"/>
                        </a:ext>
                      </a:extLst>
                    </a:gridCol>
                    <a:gridCol w="876300">
                      <a:extLst>
                        <a:ext uri="{9D8B030D-6E8A-4147-A177-3AD203B41FA5}">
                          <a16:colId xmlns:a16="http://schemas.microsoft.com/office/drawing/2014/main" val="1741003019"/>
                        </a:ext>
                      </a:extLst>
                    </a:gridCol>
                    <a:gridCol w="1178874">
                      <a:extLst>
                        <a:ext uri="{9D8B030D-6E8A-4147-A177-3AD203B41FA5}">
                          <a16:colId xmlns:a16="http://schemas.microsoft.com/office/drawing/2014/main" val="3361608259"/>
                        </a:ext>
                      </a:extLst>
                    </a:gridCol>
                    <a:gridCol w="1366823">
                      <a:extLst>
                        <a:ext uri="{9D8B030D-6E8A-4147-A177-3AD203B41FA5}">
                          <a16:colId xmlns:a16="http://schemas.microsoft.com/office/drawing/2014/main" val="540854239"/>
                        </a:ext>
                      </a:extLst>
                    </a:gridCol>
                    <a:gridCol w="1313812">
                      <a:extLst>
                        <a:ext uri="{9D8B030D-6E8A-4147-A177-3AD203B41FA5}">
                          <a16:colId xmlns:a16="http://schemas.microsoft.com/office/drawing/2014/main" val="286369113"/>
                        </a:ext>
                      </a:extLst>
                    </a:gridCol>
                  </a:tblGrid>
                  <a:tr h="311475">
                    <a:tc rowSpan="2">
                      <a:txBody>
                        <a:bodyPr/>
                        <a:lstStyle/>
                        <a:p>
                          <a:pPr algn="ctr"/>
                          <a:r>
                            <a:rPr kumimoji="1" lang="ja-JP" altLang="en-US" sz="1600" dirty="0">
                              <a:latin typeface="+mn-ea"/>
                              <a:ea typeface="+mn-ea"/>
                            </a:rPr>
                            <a:t>実験事例</a:t>
                          </a:r>
                        </a:p>
                      </a:txBody>
                      <a:tcPr marL="77869" marR="77869" marT="38934" marB="38934" anchor="ctr">
                        <a:lnR w="12700" cap="flat" cmpd="sng" algn="ctr">
                          <a:solidFill>
                            <a:schemeClr val="tx1"/>
                          </a:solidFill>
                          <a:prstDash val="solid"/>
                          <a:round/>
                          <a:headEnd type="none" w="med" len="med"/>
                          <a:tailEnd type="none" w="med" len="med"/>
                        </a:lnR>
                      </a:tcPr>
                    </a:tc>
                    <a:tc rowSpan="2">
                      <a:txBody>
                        <a:bodyPr/>
                        <a:lstStyle/>
                        <a:p>
                          <a:pPr algn="ctr"/>
                          <a:r>
                            <a:rPr kumimoji="1" lang="ja-JP" altLang="en-US" sz="1600" b="1" dirty="0">
                              <a:latin typeface="+mn-ea"/>
                              <a:ea typeface="+mn-ea"/>
                            </a:rPr>
                            <a:t>土質</a:t>
                          </a: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a:r>
                            <a:rPr kumimoji="1" lang="ja-JP" altLang="en-US" sz="1800" b="1" dirty="0">
                              <a:latin typeface="+mn-ea"/>
                              <a:ea typeface="+mn-ea"/>
                            </a:rPr>
                            <a:t>パラメータ</a:t>
                          </a:r>
                          <a:endParaRPr kumimoji="1" lang="en-US" altLang="ja-JP" sz="1800" b="1" dirty="0">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kumimoji="1" lang="en-US" altLang="ja-JP" sz="1500" b="1" dirty="0">
                            <a:latin typeface="BIZ UDPゴシック" panose="020B0400000000000000" pitchFamily="50" charset="-128"/>
                            <a:ea typeface="BIZ UDPゴシック" panose="020B0400000000000000" pitchFamily="50" charset="-128"/>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rowSpan="2">
                      <a:txBody>
                        <a:bodyPr/>
                        <a:lstStyle/>
                        <a:p>
                          <a:pPr algn="ctr"/>
                          <a:r>
                            <a:rPr kumimoji="1" lang="ja-JP" altLang="en-US" sz="1600" b="1" dirty="0">
                              <a:latin typeface="+mn-ea"/>
                              <a:ea typeface="+mn-ea"/>
                            </a:rPr>
                            <a:t>間隙比</a:t>
                          </a:r>
                          <a:endParaRPr kumimoji="1" lang="en-US" altLang="ja-JP" sz="1600" b="1" dirty="0">
                            <a:latin typeface="+mn-ea"/>
                            <a:ea typeface="+mn-ea"/>
                          </a:endParaRPr>
                        </a:p>
                        <a:p>
                          <a:pPr algn="ctr"/>
                          <a14:m>
                            <m:oMathPara xmlns:m="http://schemas.openxmlformats.org/officeDocument/2006/math">
                              <m:oMathParaPr>
                                <m:jc m:val="centerGroup"/>
                              </m:oMathParaPr>
                              <m:oMath xmlns:m="http://schemas.openxmlformats.org/officeDocument/2006/math">
                                <m:r>
                                  <a:rPr lang="en-US" altLang="ja-JP" sz="1600" b="0" i="1" smtClean="0">
                                    <a:solidFill>
                                      <a:schemeClr val="tx1"/>
                                    </a:solidFill>
                                    <a:latin typeface="Cambria Math" panose="02040503050406030204" pitchFamily="18" charset="0"/>
                                    <a:ea typeface="+mn-ea"/>
                                  </a:rPr>
                                  <m:t>𝑒</m:t>
                                </m:r>
                              </m:oMath>
                            </m:oMathPara>
                          </a14:m>
                          <a:endParaRPr kumimoji="1" lang="ja-JP" altLang="en-US" sz="1600" b="1" dirty="0">
                            <a:solidFill>
                              <a:schemeClr val="tx1"/>
                            </a:solidFill>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dirty="0">
                              <a:latin typeface="+mn-ea"/>
                              <a:ea typeface="+mn-ea"/>
                            </a:rPr>
                            <a:t>透水係数</a:t>
                          </a:r>
                          <a:br>
                            <a:rPr kumimoji="1" lang="ja-JP" altLang="en-US" sz="1600" b="1" dirty="0">
                              <a:latin typeface="+mn-ea"/>
                              <a:ea typeface="+mn-ea"/>
                            </a:rPr>
                          </a:br>
                          <a14:m>
                            <m:oMathPara xmlns:m="http://schemas.openxmlformats.org/officeDocument/2006/math">
                              <m:oMathParaPr>
                                <m:jc m:val="centerGroup"/>
                              </m:oMathParaPr>
                              <m:oMath xmlns:m="http://schemas.openxmlformats.org/officeDocument/2006/math">
                                <m:r>
                                  <a:rPr lang="en-US" altLang="ja-JP" sz="1600" b="0" i="1" smtClean="0">
                                    <a:solidFill>
                                      <a:schemeClr val="tx1"/>
                                    </a:solidFill>
                                    <a:latin typeface="Cambria Math" panose="02040503050406030204" pitchFamily="18" charset="0"/>
                                    <a:ea typeface="+mn-ea"/>
                                  </a:rPr>
                                  <m:t>𝑚</m:t>
                                </m:r>
                                <m:r>
                                  <a:rPr lang="en-US" altLang="ja-JP" sz="1600" b="0" i="1" smtClean="0">
                                    <a:solidFill>
                                      <a:schemeClr val="tx1"/>
                                    </a:solidFill>
                                    <a:latin typeface="Cambria Math" panose="02040503050406030204" pitchFamily="18" charset="0"/>
                                    <a:ea typeface="+mn-ea"/>
                                  </a:rPr>
                                  <m:t>/</m:t>
                                </m:r>
                                <m:r>
                                  <a:rPr lang="en-US" altLang="ja-JP" sz="1600" b="0" i="1" smtClean="0">
                                    <a:solidFill>
                                      <a:schemeClr val="tx1"/>
                                    </a:solidFill>
                                    <a:latin typeface="Cambria Math" panose="02040503050406030204" pitchFamily="18" charset="0"/>
                                    <a:ea typeface="+mn-ea"/>
                                  </a:rPr>
                                  <m:t>𝑠</m:t>
                                </m:r>
                              </m:oMath>
                            </m:oMathPara>
                          </a14:m>
                          <a:endParaRPr kumimoji="1" lang="ja-JP" altLang="en-US" sz="1600" b="1" dirty="0">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b="1" dirty="0">
                              <a:latin typeface="+mn-ea"/>
                              <a:ea typeface="+mn-ea"/>
                            </a:rPr>
                            <a:t>降雨強度</a:t>
                          </a:r>
                          <a:br>
                            <a:rPr kumimoji="1" lang="ja-JP" altLang="en-US" sz="1600" b="1" dirty="0">
                              <a:latin typeface="+mn-ea"/>
                              <a:ea typeface="+mn-ea"/>
                            </a:rPr>
                          </a:br>
                          <a14:m>
                            <m:oMathPara xmlns:m="http://schemas.openxmlformats.org/officeDocument/2006/math">
                              <m:oMathParaPr>
                                <m:jc m:val="centerGroup"/>
                              </m:oMathParaPr>
                              <m:oMath xmlns:m="http://schemas.openxmlformats.org/officeDocument/2006/math">
                                <m:r>
                                  <a:rPr lang="en-US" altLang="ja-JP" sz="1600" b="0" i="1" smtClean="0">
                                    <a:solidFill>
                                      <a:schemeClr val="tx1"/>
                                    </a:solidFill>
                                    <a:latin typeface="Cambria Math" panose="02040503050406030204" pitchFamily="18" charset="0"/>
                                    <a:ea typeface="+mn-ea"/>
                                  </a:rPr>
                                  <m:t>𝑚𝑚</m:t>
                                </m:r>
                                <m:r>
                                  <a:rPr lang="en-US" altLang="ja-JP" sz="1600" b="0" i="1" smtClean="0">
                                    <a:solidFill>
                                      <a:schemeClr val="tx1"/>
                                    </a:solidFill>
                                    <a:latin typeface="Cambria Math" panose="02040503050406030204" pitchFamily="18" charset="0"/>
                                    <a:ea typeface="+mn-ea"/>
                                  </a:rPr>
                                  <m:t>/</m:t>
                                </m:r>
                                <m:r>
                                  <a:rPr lang="en-US" altLang="ja-JP" sz="1600" b="0" i="1" smtClean="0">
                                    <a:solidFill>
                                      <a:schemeClr val="tx1"/>
                                    </a:solidFill>
                                    <a:latin typeface="Cambria Math" panose="02040503050406030204" pitchFamily="18" charset="0"/>
                                    <a:ea typeface="+mn-ea"/>
                                  </a:rPr>
                                  <m:t>h</m:t>
                                </m:r>
                              </m:oMath>
                            </m:oMathPara>
                          </a14:m>
                          <a:endParaRPr kumimoji="1" lang="ja-JP" altLang="en-US" sz="1600" b="1" dirty="0">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13607604"/>
                      </a:ext>
                    </a:extLst>
                  </a:tr>
                  <a:tr h="311475">
                    <a:tc vMerge="1">
                      <a:txBody>
                        <a:bodyPr/>
                        <a:lstStyle/>
                        <a:p>
                          <a:endParaRPr kumimoji="1" lang="ja-JP" altLang="en-US" dirty="0">
                            <a:latin typeface="BIZ UDPゴシック" panose="020B0400000000000000" pitchFamily="50" charset="-128"/>
                            <a:ea typeface="BIZ UDPゴシック" panose="020B0400000000000000" pitchFamily="50" charset="-128"/>
                          </a:endParaRPr>
                        </a:p>
                      </a:txBody>
                      <a:tcPr/>
                    </a:tc>
                    <a:tc vMerge="1">
                      <a:txBody>
                        <a:bodyPr/>
                        <a:lstStyle/>
                        <a:p>
                          <a:endParaRPr kumimoji="1" lang="ja-JP" altLang="en-US" b="1" dirty="0">
                            <a:latin typeface="BIZ UDPゴシック" panose="020B0400000000000000" pitchFamily="50" charset="-128"/>
                            <a:ea typeface="BIZ UDPゴシック" panose="020B0400000000000000" pitchFamily="50" charset="-128"/>
                          </a:endParaRP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ja-JP" altLang="ja-JP" sz="1600" i="1" smtClean="0">
                                        <a:solidFill>
                                          <a:schemeClr val="tx1"/>
                                        </a:solidFill>
                                        <a:latin typeface="Cambria Math" panose="02040503050406030204" pitchFamily="18" charset="0"/>
                                        <a:ea typeface="+mn-ea"/>
                                      </a:rPr>
                                    </m:ctrlPr>
                                  </m:sSubPr>
                                  <m:e>
                                    <m:r>
                                      <a:rPr lang="en-US" altLang="ja-JP" sz="1600" i="1">
                                        <a:solidFill>
                                          <a:schemeClr val="tx1"/>
                                        </a:solidFill>
                                        <a:latin typeface="Cambria Math" panose="02040503050406030204" pitchFamily="18" charset="0"/>
                                        <a:ea typeface="+mn-ea"/>
                                      </a:rPr>
                                      <m:t>h</m:t>
                                    </m:r>
                                  </m:e>
                                  <m:sub>
                                    <m:r>
                                      <a:rPr lang="en-US" altLang="ja-JP" sz="1600" i="1">
                                        <a:solidFill>
                                          <a:schemeClr val="tx1"/>
                                        </a:solidFill>
                                        <a:latin typeface="Cambria Math" panose="02040503050406030204" pitchFamily="18" charset="0"/>
                                        <a:ea typeface="+mn-ea"/>
                                      </a:rPr>
                                      <m:t>𝑚𝑎</m:t>
                                    </m:r>
                                  </m:sub>
                                </m:sSub>
                              </m:oMath>
                            </m:oMathPara>
                          </a14:m>
                          <a:endParaRPr kumimoji="1" lang="ja-JP" altLang="en-US" sz="1600" dirty="0">
                            <a:solidFill>
                              <a:schemeClr val="tx1"/>
                            </a:solidFill>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ja-JP" altLang="en-US" sz="1600" i="1" smtClean="0">
                                        <a:solidFill>
                                          <a:schemeClr val="tx1"/>
                                        </a:solidFill>
                                        <a:latin typeface="Cambria Math" panose="02040503050406030204" pitchFamily="18" charset="0"/>
                                        <a:ea typeface="+mn-ea"/>
                                      </a:rPr>
                                    </m:ctrlPr>
                                  </m:sSubPr>
                                  <m:e>
                                    <m:r>
                                      <a:rPr lang="en-US" altLang="ja-JP" sz="1600" i="1">
                                        <a:solidFill>
                                          <a:schemeClr val="tx1"/>
                                        </a:solidFill>
                                        <a:latin typeface="Cambria Math" panose="02040503050406030204" pitchFamily="18" charset="0"/>
                                        <a:ea typeface="+mn-ea"/>
                                      </a:rPr>
                                      <m:t>h</m:t>
                                    </m:r>
                                  </m:e>
                                  <m:sub>
                                    <m:r>
                                      <a:rPr lang="en-US" altLang="ja-JP" sz="1600" i="1">
                                        <a:solidFill>
                                          <a:schemeClr val="tx1"/>
                                        </a:solidFill>
                                        <a:latin typeface="Cambria Math" panose="02040503050406030204" pitchFamily="18" charset="0"/>
                                        <a:ea typeface="+mn-ea"/>
                                      </a:rPr>
                                      <m:t>𝑚𝑐</m:t>
                                    </m:r>
                                  </m:sub>
                                </m:sSub>
                              </m:oMath>
                            </m:oMathPara>
                          </a14:m>
                          <a:endParaRPr kumimoji="1" lang="ja-JP" altLang="en-US" sz="1600" dirty="0">
                            <a:solidFill>
                              <a:schemeClr val="tx1"/>
                            </a:solidFill>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tc>
                      <a:txBody>
                        <a:bodyPr/>
                        <a:lstStyle/>
                        <a:p>
                          <a:pPr algn="ctr"/>
                          <a14:m>
                            <m:oMathPara xmlns:m="http://schemas.openxmlformats.org/officeDocument/2006/math">
                              <m:oMathParaPr>
                                <m:jc m:val="centerGroup"/>
                              </m:oMathParaPr>
                              <m:oMath xmlns:m="http://schemas.openxmlformats.org/officeDocument/2006/math">
                                <m:sSub>
                                  <m:sSubPr>
                                    <m:ctrlPr>
                                      <a:rPr lang="ja-JP" altLang="ja-JP" sz="1600" i="1" smtClean="0">
                                        <a:solidFill>
                                          <a:schemeClr val="tx1"/>
                                        </a:solidFill>
                                        <a:latin typeface="Cambria Math" panose="02040503050406030204" pitchFamily="18" charset="0"/>
                                        <a:ea typeface="+mn-ea"/>
                                      </a:rPr>
                                    </m:ctrlPr>
                                  </m:sSubPr>
                                  <m:e>
                                    <m:r>
                                      <a:rPr lang="en-US" altLang="ja-JP" sz="1600" i="1">
                                        <a:solidFill>
                                          <a:schemeClr val="tx1"/>
                                        </a:solidFill>
                                        <a:latin typeface="Cambria Math" panose="02040503050406030204" pitchFamily="18" charset="0"/>
                                        <a:ea typeface="+mn-ea"/>
                                      </a:rPr>
                                      <m:t>𝑅</m:t>
                                    </m:r>
                                  </m:e>
                                  <m:sub>
                                    <m:r>
                                      <a:rPr lang="en-US" altLang="ja-JP" sz="1600" i="1">
                                        <a:solidFill>
                                          <a:schemeClr val="tx1"/>
                                        </a:solidFill>
                                        <a:latin typeface="Cambria Math" panose="02040503050406030204" pitchFamily="18" charset="0"/>
                                        <a:ea typeface="+mn-ea"/>
                                      </a:rPr>
                                      <m:t>𝑠</m:t>
                                    </m:r>
                                  </m:sub>
                                </m:sSub>
                              </m:oMath>
                            </m:oMathPara>
                          </a14:m>
                          <a:endParaRPr kumimoji="1" lang="ja-JP" altLang="en-US" sz="1600" dirty="0">
                            <a:solidFill>
                              <a:schemeClr val="tx1"/>
                            </a:solidFill>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vMerge="1">
                      <a:txBody>
                        <a:bodyPr/>
                        <a:lstStyle/>
                        <a:p>
                          <a:pPr algn="ctr"/>
                          <a:endParaRPr kumimoji="1" lang="ja-JP" altLang="en-US" dirty="0"/>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vMerge="1">
                      <a:txBody>
                        <a:bodyPr/>
                        <a:lstStyle/>
                        <a:p>
                          <a:endParaRPr kumimoji="1" lang="ja-JP" altLang="en-US" dirty="0"/>
                        </a:p>
                      </a:txBody>
                      <a:tcPr/>
                    </a:tc>
                    <a:tc vMerge="1">
                      <a:txBody>
                        <a:bodyPr/>
                        <a:lstStyle/>
                        <a:p>
                          <a:endParaRPr kumimoji="1" lang="ja-JP" altLang="en-US"/>
                        </a:p>
                      </a:txBody>
                      <a:tcPr/>
                    </a:tc>
                    <a:extLst>
                      <a:ext uri="{0D108BD9-81ED-4DB2-BD59-A6C34878D82A}">
                        <a16:rowId xmlns:a16="http://schemas.microsoft.com/office/drawing/2014/main" val="757415807"/>
                      </a:ext>
                    </a:extLst>
                  </a:tr>
                  <a:tr h="332785">
                    <a:tc>
                      <a:txBody>
                        <a:bodyPr/>
                        <a:lstStyle/>
                        <a:p>
                          <a:pPr algn="ctr"/>
                          <a:r>
                            <a:rPr kumimoji="1" lang="ja-JP" altLang="en-US" sz="1600" dirty="0">
                              <a:latin typeface="+mn-ea"/>
                              <a:ea typeface="+mn-ea"/>
                            </a:rPr>
                            <a:t>土研</a:t>
                          </a:r>
                        </a:p>
                      </a:txBody>
                      <a:tcPr marL="77869" marR="77869" marT="38934" marB="38934">
                        <a:lnR w="12700" cap="flat" cmpd="sng" algn="ctr">
                          <a:solidFill>
                            <a:schemeClr val="tx1"/>
                          </a:solidFill>
                          <a:prstDash val="solid"/>
                          <a:round/>
                          <a:headEnd type="none" w="med" len="med"/>
                          <a:tailEnd type="none" w="med" len="med"/>
                        </a:lnR>
                      </a:tcPr>
                    </a:tc>
                    <a:tc>
                      <a:txBody>
                        <a:bodyPr/>
                        <a:lstStyle/>
                        <a:p>
                          <a:pPr algn="ctr"/>
                          <a:r>
                            <a:rPr kumimoji="1" lang="ja-JP" altLang="en-US" sz="1600" dirty="0">
                              <a:latin typeface="+mn-ea"/>
                              <a:ea typeface="+mn-ea"/>
                            </a:rPr>
                            <a:t>砂</a:t>
                          </a:r>
                          <a:endParaRPr kumimoji="1" lang="en-US" altLang="ja-JP" sz="1600" dirty="0">
                            <a:latin typeface="+mn-ea"/>
                            <a:ea typeface="+mn-ea"/>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kumimoji="1" lang="en-US" altLang="ja-JP" sz="1600" dirty="0">
                              <a:latin typeface="+mn-ea"/>
                              <a:ea typeface="+mn-ea"/>
                              <a:cs typeface="Times New Roman" panose="02020603050405020304" pitchFamily="18" charset="0"/>
                            </a:rPr>
                            <a:t>0.70</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1" lang="en-US" altLang="ja-JP" sz="1600" dirty="0">
                              <a:latin typeface="+mn-ea"/>
                              <a:ea typeface="+mn-ea"/>
                              <a:cs typeface="Times New Roman" panose="02020603050405020304" pitchFamily="18" charset="0"/>
                            </a:rPr>
                            <a:t>0.65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1" lang="en-US" altLang="ja-JP" sz="1600" dirty="0">
                              <a:latin typeface="+mn-ea"/>
                              <a:ea typeface="+mn-ea"/>
                              <a:cs typeface="Times New Roman" panose="02020603050405020304" pitchFamily="18" charset="0"/>
                            </a:rPr>
                            <a:t>1.5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1" lang="en-US" altLang="ja-JP" sz="1600" dirty="0">
                              <a:latin typeface="+mn-ea"/>
                              <a:ea typeface="+mn-ea"/>
                              <a:cs typeface="Times New Roman" panose="02020603050405020304" pitchFamily="18" charset="0"/>
                            </a:rPr>
                            <a:t>0.764</a:t>
                          </a:r>
                          <a:endParaRPr kumimoji="1" lang="ja-JP" altLang="en-US" sz="16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1" lang="en-US" altLang="ja-JP" sz="1600" dirty="0">
                              <a:latin typeface="+mn-ea"/>
                              <a:ea typeface="+mn-ea"/>
                              <a:cs typeface="Times New Roman" panose="02020603050405020304" pitchFamily="18" charset="0"/>
                            </a:rPr>
                            <a:t>3.65×10</a:t>
                          </a:r>
                          <a:r>
                            <a:rPr kumimoji="1" lang="en-US" altLang="ja-JP" sz="1600" baseline="30000" dirty="0">
                              <a:latin typeface="+mn-ea"/>
                              <a:ea typeface="+mn-ea"/>
                              <a:cs typeface="Times New Roman" panose="02020603050405020304" pitchFamily="18" charset="0"/>
                            </a:rPr>
                            <a:t>-5</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kumimoji="1" lang="en-US" altLang="ja-JP" sz="1600" dirty="0">
                              <a:latin typeface="+mn-ea"/>
                              <a:ea typeface="+mn-ea"/>
                              <a:cs typeface="Times New Roman" panose="02020603050405020304" pitchFamily="18" charset="0"/>
                            </a:rPr>
                            <a:t>20</a:t>
                          </a:r>
                          <a:r>
                            <a:rPr kumimoji="1" lang="ja-JP" altLang="en-US" sz="1600" dirty="0">
                              <a:latin typeface="+mn-ea"/>
                              <a:ea typeface="+mn-ea"/>
                              <a:cs typeface="Times New Roman" panose="02020603050405020304" pitchFamily="18" charset="0"/>
                            </a:rPr>
                            <a:t>～</a:t>
                          </a:r>
                          <a:r>
                            <a:rPr kumimoji="1" lang="en-US" altLang="ja-JP" sz="1600" dirty="0">
                              <a:latin typeface="+mn-ea"/>
                              <a:ea typeface="+mn-ea"/>
                              <a:cs typeface="Times New Roman" panose="02020603050405020304" pitchFamily="18" charset="0"/>
                            </a:rPr>
                            <a:t>30</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754900220"/>
                      </a:ext>
                    </a:extLst>
                  </a:tr>
                  <a:tr h="332785">
                    <a:tc>
                      <a:txBody>
                        <a:bodyPr/>
                        <a:lstStyle/>
                        <a:p>
                          <a:pPr algn="ctr"/>
                          <a:r>
                            <a:rPr kumimoji="1" lang="ja-JP" altLang="en-US" sz="1600" dirty="0">
                              <a:latin typeface="+mn-ea"/>
                              <a:ea typeface="+mn-ea"/>
                            </a:rPr>
                            <a:t>鉄道総研</a:t>
                          </a:r>
                        </a:p>
                      </a:txBody>
                      <a:tcPr marL="77869" marR="77869" marT="38934" marB="38934">
                        <a:lnR w="12700" cap="flat" cmpd="sng" algn="ctr">
                          <a:solidFill>
                            <a:schemeClr val="tx1"/>
                          </a:solidFill>
                          <a:prstDash val="solid"/>
                          <a:round/>
                          <a:headEnd type="none" w="med" len="med"/>
                          <a:tailEnd type="none" w="med" len="med"/>
                        </a:lnR>
                        <a:noFill/>
                      </a:tcPr>
                    </a:tc>
                    <a:tc>
                      <a:txBody>
                        <a:bodyPr/>
                        <a:lstStyle/>
                        <a:p>
                          <a:pPr algn="ctr"/>
                          <a:r>
                            <a:rPr kumimoji="1" lang="ja-JP" altLang="en-US" sz="1600" dirty="0">
                              <a:latin typeface="+mn-ea"/>
                              <a:ea typeface="+mn-ea"/>
                            </a:rPr>
                            <a:t>細粒分</a:t>
                          </a:r>
                          <a:endParaRPr kumimoji="1" lang="en-US" altLang="ja-JP" sz="1600" dirty="0">
                            <a:latin typeface="+mn-ea"/>
                            <a:ea typeface="+mn-ea"/>
                          </a:endParaRPr>
                        </a:p>
                        <a:p>
                          <a:pPr algn="ctr"/>
                          <a:r>
                            <a:rPr kumimoji="1" lang="ja-JP" altLang="en-US" sz="1600" dirty="0">
                              <a:latin typeface="+mn-ea"/>
                              <a:ea typeface="+mn-ea"/>
                            </a:rPr>
                            <a:t>混じり砂</a:t>
                          </a: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0.84</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0.65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0.580</a:t>
                          </a:r>
                          <a:endParaRPr kumimoji="1" lang="ja-JP" altLang="en-US" sz="16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2.98×10</a:t>
                          </a:r>
                          <a:r>
                            <a:rPr kumimoji="1" lang="en-US" altLang="ja-JP" sz="1600" baseline="30000" dirty="0">
                              <a:latin typeface="+mn-ea"/>
                              <a:ea typeface="+mn-ea"/>
                              <a:cs typeface="Times New Roman" panose="02020603050405020304" pitchFamily="18" charset="0"/>
                            </a:rPr>
                            <a:t>-5</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30</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3140819223"/>
                      </a:ext>
                    </a:extLst>
                  </a:tr>
                  <a:tr h="3327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mn-ea"/>
                              <a:ea typeface="+mn-ea"/>
                            </a:rPr>
                            <a:t>釧路川</a:t>
                          </a:r>
                          <a:r>
                            <a:rPr kumimoji="1" lang="en-US" altLang="ja-JP" sz="1600" baseline="30000" dirty="0">
                              <a:latin typeface="+mn-ea"/>
                              <a:ea typeface="+mn-ea"/>
                            </a:rPr>
                            <a:t>7)8)</a:t>
                          </a:r>
                          <a:r>
                            <a:rPr kumimoji="1" lang="ja-JP" altLang="en-US" sz="1600" dirty="0">
                              <a:latin typeface="+mn-ea"/>
                              <a:ea typeface="+mn-ea"/>
                            </a:rPr>
                            <a:t>（表面）</a:t>
                          </a:r>
                        </a:p>
                      </a:txBody>
                      <a:tcPr marL="77869" marR="77869" marT="38934" marB="38934" anchor="ctr">
                        <a:lnR w="12700" cap="flat" cmpd="sng" algn="ctr">
                          <a:solidFill>
                            <a:schemeClr val="tx1"/>
                          </a:solidFill>
                          <a:prstDash val="solid"/>
                          <a:round/>
                          <a:headEnd type="none" w="med" len="med"/>
                          <a:tailEnd type="none" w="med" len="med"/>
                        </a:lnR>
                        <a:noFill/>
                      </a:tcPr>
                    </a:tc>
                    <a:tc>
                      <a:txBody>
                        <a:bodyPr/>
                        <a:lstStyle/>
                        <a:p>
                          <a:pPr algn="ctr"/>
                          <a:r>
                            <a:rPr kumimoji="1" lang="ja-JP" altLang="en-US" sz="1600" dirty="0">
                              <a:latin typeface="+mn-ea"/>
                              <a:ea typeface="+mn-ea"/>
                            </a:rPr>
                            <a:t>シルト質土</a:t>
                          </a: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0.90</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0.70</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rowSpan="2">
                      <a:txBody>
                        <a:bodyPr/>
                        <a:lstStyle/>
                        <a:p>
                          <a:pPr algn="ctr"/>
                          <a:r>
                            <a:rPr kumimoji="1" lang="en-US" altLang="ja-JP" sz="1600" dirty="0">
                              <a:latin typeface="+mn-ea"/>
                              <a:ea typeface="+mn-ea"/>
                              <a:cs typeface="Times New Roman" panose="02020603050405020304" pitchFamily="18"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1.140</a:t>
                          </a:r>
                          <a:endParaRPr kumimoji="1" lang="ja-JP" altLang="en-US" sz="1600" dirty="0">
                            <a:latin typeface="+mn-ea"/>
                            <a:ea typeface="+mn-ea"/>
                            <a:cs typeface="Times New Roman" panose="02020603050405020304" pitchFamily="18" charset="0"/>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7.24×10</a:t>
                          </a:r>
                          <a:r>
                            <a:rPr kumimoji="1" lang="en-US" altLang="ja-JP" sz="1600" baseline="30000" dirty="0">
                              <a:latin typeface="+mn-ea"/>
                              <a:ea typeface="+mn-ea"/>
                              <a:cs typeface="Times New Roman" panose="02020603050405020304" pitchFamily="18" charset="0"/>
                            </a:rPr>
                            <a:t>-5</a:t>
                          </a:r>
                          <a:endParaRPr kumimoji="1" lang="ja-JP" altLang="en-US" sz="1600" baseline="30000" dirty="0">
                            <a:latin typeface="+mn-ea"/>
                            <a:ea typeface="+mn-ea"/>
                            <a:cs typeface="Times New Roman" panose="02020603050405020304" pitchFamily="18" charset="0"/>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rowSpan="2">
                      <a:txBody>
                        <a:bodyPr/>
                        <a:lstStyle/>
                        <a:p>
                          <a:pPr algn="ctr"/>
                          <a:r>
                            <a:rPr kumimoji="1" lang="en-US" altLang="ja-JP" sz="1600" dirty="0">
                              <a:latin typeface="+mn-ea"/>
                              <a:ea typeface="+mn-ea"/>
                              <a:cs typeface="Times New Roman" panose="02020603050405020304" pitchFamily="18" charset="0"/>
                            </a:rPr>
                            <a:t>10</a:t>
                          </a:r>
                          <a:endParaRPr kumimoji="1" lang="ja-JP" altLang="en-US" sz="1600" baseline="30000" dirty="0">
                            <a:latin typeface="+mn-ea"/>
                            <a:ea typeface="+mn-ea"/>
                            <a:cs typeface="Times New Roman" panose="02020603050405020304" pitchFamily="18" charset="0"/>
                          </a:endParaRPr>
                        </a:p>
                      </a:txBody>
                      <a:tcPr marL="77869" marR="77869" marT="38934" marB="38934"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435064194"/>
                      </a:ext>
                    </a:extLst>
                  </a:tr>
                  <a:tr h="332785">
                    <a:tc>
                      <a:txBody>
                        <a:bodyPr/>
                        <a:lstStyle/>
                        <a:p>
                          <a:pPr algn="ctr"/>
                          <a:r>
                            <a:rPr kumimoji="1" lang="ja-JP" altLang="en-US" sz="1600" dirty="0">
                              <a:latin typeface="+mn-ea"/>
                              <a:ea typeface="+mn-ea"/>
                            </a:rPr>
                            <a:t>釧路川</a:t>
                          </a:r>
                          <a:r>
                            <a:rPr kumimoji="1" lang="en-US" altLang="ja-JP" sz="1600" baseline="30000" dirty="0">
                              <a:latin typeface="+mn-ea"/>
                              <a:ea typeface="+mn-ea"/>
                            </a:rPr>
                            <a:t>7)8)</a:t>
                          </a:r>
                          <a:r>
                            <a:rPr kumimoji="1" lang="ja-JP" altLang="en-US" sz="1600" dirty="0">
                              <a:latin typeface="+mn-ea"/>
                              <a:ea typeface="+mn-ea"/>
                            </a:rPr>
                            <a:t>（内部）</a:t>
                          </a:r>
                        </a:p>
                      </a:txBody>
                      <a:tcPr marL="77869" marR="77869" marT="38934" marB="38934" anchor="ctr">
                        <a:lnR w="12700" cap="flat" cmpd="sng" algn="ctr">
                          <a:solidFill>
                            <a:schemeClr val="tx1"/>
                          </a:solidFill>
                          <a:prstDash val="solid"/>
                          <a:round/>
                          <a:headEnd type="none" w="med" len="med"/>
                          <a:tailEnd type="none" w="med" len="med"/>
                        </a:lnR>
                        <a:noFill/>
                      </a:tcPr>
                    </a:tc>
                    <a:tc>
                      <a:txBody>
                        <a:bodyPr/>
                        <a:lstStyle/>
                        <a:p>
                          <a:pPr algn="ctr"/>
                          <a:r>
                            <a:rPr kumimoji="1" lang="ja-JP" altLang="en-US" sz="1600" dirty="0">
                              <a:latin typeface="+mn-ea"/>
                              <a:ea typeface="+mn-ea"/>
                            </a:rPr>
                            <a:t>砂</a:t>
                          </a:r>
                          <a:endParaRPr kumimoji="1" lang="en-US" altLang="ja-JP" sz="1600" dirty="0">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0.80</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0.65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0.800</a:t>
                          </a:r>
                          <a:endParaRPr kumimoji="1" lang="ja-JP" altLang="en-US" sz="16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1.27×10</a:t>
                          </a:r>
                          <a:r>
                            <a:rPr kumimoji="1" lang="en-US" altLang="ja-JP" sz="1600" baseline="30000" dirty="0">
                              <a:latin typeface="+mn-ea"/>
                              <a:ea typeface="+mn-ea"/>
                              <a:cs typeface="Times New Roman" panose="02020603050405020304" pitchFamily="18" charset="0"/>
                            </a:rPr>
                            <a:t>-5</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vMerge="1">
                      <a:txBody>
                        <a:bodyPr/>
                        <a:lstStyle/>
                        <a:p>
                          <a:pPr algn="ctr"/>
                          <a:endParaRPr kumimoji="1" lang="ja-JP" altLang="en-US" sz="1800" baseline="30000" dirty="0">
                            <a:latin typeface="+mn-ea"/>
                            <a:ea typeface="+mn-ea"/>
                            <a:cs typeface="Times New Roman" panose="02020603050405020304" pitchFamily="18" charset="0"/>
                          </a:endParaRPr>
                        </a:p>
                      </a:txBody>
                      <a:tcPr marL="77869" marR="77869" marT="38934" marB="38934"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870228147"/>
                      </a:ext>
                    </a:extLst>
                  </a:tr>
                </a:tbl>
              </a:graphicData>
            </a:graphic>
          </p:graphicFrame>
        </mc:Choice>
        <mc:Fallback xmlns="">
          <p:graphicFrame>
            <p:nvGraphicFramePr>
              <p:cNvPr id="5" name="表 4">
                <a:extLst>
                  <a:ext uri="{FF2B5EF4-FFF2-40B4-BE49-F238E27FC236}">
                    <a16:creationId xmlns:a16="http://schemas.microsoft.com/office/drawing/2014/main" id="{6829B7EE-A0E2-4C7C-8B3C-EBF6298298FC}"/>
                  </a:ext>
                </a:extLst>
              </p:cNvPr>
              <p:cNvGraphicFramePr>
                <a:graphicFrameLocks noGrp="1"/>
              </p:cNvGraphicFramePr>
              <p:nvPr>
                <p:extLst>
                  <p:ext uri="{D42A27DB-BD31-4B8C-83A1-F6EECF244321}">
                    <p14:modId xmlns:p14="http://schemas.microsoft.com/office/powerpoint/2010/main" val="1302364144"/>
                  </p:ext>
                </p:extLst>
              </p:nvPr>
            </p:nvGraphicFramePr>
            <p:xfrm>
              <a:off x="0" y="2917648"/>
              <a:ext cx="9745958" cy="2245284"/>
            </p:xfrm>
            <a:graphic>
              <a:graphicData uri="http://schemas.openxmlformats.org/drawingml/2006/table">
                <a:tbl>
                  <a:tblPr firstRow="1" bandRow="1">
                    <a:tableStyleId>{9D7B26C5-4107-4FEC-AEDC-1716B250A1EF}</a:tableStyleId>
                  </a:tblPr>
                  <a:tblGrid>
                    <a:gridCol w="1714500">
                      <a:extLst>
                        <a:ext uri="{9D8B030D-6E8A-4147-A177-3AD203B41FA5}">
                          <a16:colId xmlns:a16="http://schemas.microsoft.com/office/drawing/2014/main" val="3771386702"/>
                        </a:ext>
                      </a:extLst>
                    </a:gridCol>
                    <a:gridCol w="1209674">
                      <a:extLst>
                        <a:ext uri="{9D8B030D-6E8A-4147-A177-3AD203B41FA5}">
                          <a16:colId xmlns:a16="http://schemas.microsoft.com/office/drawing/2014/main" val="1463822883"/>
                        </a:ext>
                      </a:extLst>
                    </a:gridCol>
                    <a:gridCol w="1009650">
                      <a:extLst>
                        <a:ext uri="{9D8B030D-6E8A-4147-A177-3AD203B41FA5}">
                          <a16:colId xmlns:a16="http://schemas.microsoft.com/office/drawing/2014/main" val="3024380766"/>
                        </a:ext>
                      </a:extLst>
                    </a:gridCol>
                    <a:gridCol w="1076325">
                      <a:extLst>
                        <a:ext uri="{9D8B030D-6E8A-4147-A177-3AD203B41FA5}">
                          <a16:colId xmlns:a16="http://schemas.microsoft.com/office/drawing/2014/main" val="1539464707"/>
                        </a:ext>
                      </a:extLst>
                    </a:gridCol>
                    <a:gridCol w="876300">
                      <a:extLst>
                        <a:ext uri="{9D8B030D-6E8A-4147-A177-3AD203B41FA5}">
                          <a16:colId xmlns:a16="http://schemas.microsoft.com/office/drawing/2014/main" val="1741003019"/>
                        </a:ext>
                      </a:extLst>
                    </a:gridCol>
                    <a:gridCol w="1178874">
                      <a:extLst>
                        <a:ext uri="{9D8B030D-6E8A-4147-A177-3AD203B41FA5}">
                          <a16:colId xmlns:a16="http://schemas.microsoft.com/office/drawing/2014/main" val="3361608259"/>
                        </a:ext>
                      </a:extLst>
                    </a:gridCol>
                    <a:gridCol w="1366823">
                      <a:extLst>
                        <a:ext uri="{9D8B030D-6E8A-4147-A177-3AD203B41FA5}">
                          <a16:colId xmlns:a16="http://schemas.microsoft.com/office/drawing/2014/main" val="540854239"/>
                        </a:ext>
                      </a:extLst>
                    </a:gridCol>
                    <a:gridCol w="1313812">
                      <a:extLst>
                        <a:ext uri="{9D8B030D-6E8A-4147-A177-3AD203B41FA5}">
                          <a16:colId xmlns:a16="http://schemas.microsoft.com/office/drawing/2014/main" val="286369113"/>
                        </a:ext>
                      </a:extLst>
                    </a:gridCol>
                  </a:tblGrid>
                  <a:tr h="352188">
                    <a:tc rowSpan="2">
                      <a:txBody>
                        <a:bodyPr/>
                        <a:lstStyle/>
                        <a:p>
                          <a:pPr algn="ctr"/>
                          <a:r>
                            <a:rPr kumimoji="1" lang="ja-JP" altLang="en-US" sz="1600" dirty="0">
                              <a:latin typeface="+mn-ea"/>
                              <a:ea typeface="+mn-ea"/>
                            </a:rPr>
                            <a:t>実験事例</a:t>
                          </a:r>
                        </a:p>
                      </a:txBody>
                      <a:tcPr marL="77869" marR="77869" marT="38934" marB="38934" anchor="ctr">
                        <a:lnR w="12700" cap="flat" cmpd="sng" algn="ctr">
                          <a:solidFill>
                            <a:schemeClr val="tx1"/>
                          </a:solidFill>
                          <a:prstDash val="solid"/>
                          <a:round/>
                          <a:headEnd type="none" w="med" len="med"/>
                          <a:tailEnd type="none" w="med" len="med"/>
                        </a:lnR>
                      </a:tcPr>
                    </a:tc>
                    <a:tc rowSpan="2">
                      <a:txBody>
                        <a:bodyPr/>
                        <a:lstStyle/>
                        <a:p>
                          <a:pPr algn="ctr"/>
                          <a:r>
                            <a:rPr kumimoji="1" lang="ja-JP" altLang="en-US" sz="1600" b="1" dirty="0">
                              <a:latin typeface="+mn-ea"/>
                              <a:ea typeface="+mn-ea"/>
                            </a:rPr>
                            <a:t>土質</a:t>
                          </a: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gridSpan="3">
                      <a:txBody>
                        <a:bodyPr/>
                        <a:lstStyle/>
                        <a:p>
                          <a:pPr algn="ctr"/>
                          <a:r>
                            <a:rPr kumimoji="1" lang="ja-JP" altLang="en-US" sz="1800" b="1" dirty="0">
                              <a:latin typeface="+mn-ea"/>
                              <a:ea typeface="+mn-ea"/>
                            </a:rPr>
                            <a:t>パラメータ</a:t>
                          </a:r>
                          <a:endParaRPr kumimoji="1" lang="en-US" altLang="ja-JP" sz="1800" b="1" dirty="0">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kumimoji="1" lang="en-US" altLang="ja-JP" sz="1500" b="1" dirty="0">
                            <a:latin typeface="BIZ UDPゴシック" panose="020B0400000000000000" pitchFamily="50" charset="-128"/>
                            <a:ea typeface="BIZ UDPゴシック" panose="020B0400000000000000" pitchFamily="50" charset="-128"/>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rowSpan="2">
                      <a:txBody>
                        <a:bodyPr/>
                        <a:lstStyle/>
                        <a:p>
                          <a:endParaRPr lang="ja-JP"/>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500518" t="-5405" r="-228497" b="-244144"/>
                          </a:stretch>
                        </a:blipFill>
                      </a:tcPr>
                    </a:tc>
                    <a:tc rowSpan="2">
                      <a:txBody>
                        <a:bodyPr/>
                        <a:lstStyle/>
                        <a:p>
                          <a:endParaRPr lang="ja-JP"/>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blipFill>
                          <a:blip r:embed="rId2"/>
                          <a:stretch>
                            <a:fillRect l="-517411" t="-5405" r="-96875" b="-244144"/>
                          </a:stretch>
                        </a:blipFill>
                      </a:tcPr>
                    </a:tc>
                    <a:tc rowSpan="2">
                      <a:txBody>
                        <a:bodyPr/>
                        <a:lstStyle/>
                        <a:p>
                          <a:endParaRPr lang="ja-JP"/>
                        </a:p>
                      </a:txBody>
                      <a:tcPr marL="77869" marR="77869" marT="38934" marB="38934"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blipFill>
                          <a:blip r:embed="rId2"/>
                          <a:stretch>
                            <a:fillRect l="-640278" t="-5405" r="-463" b="-244144"/>
                          </a:stretch>
                        </a:blipFill>
                      </a:tcPr>
                    </a:tc>
                    <a:extLst>
                      <a:ext uri="{0D108BD9-81ED-4DB2-BD59-A6C34878D82A}">
                        <a16:rowId xmlns:a16="http://schemas.microsoft.com/office/drawing/2014/main" val="1613607604"/>
                      </a:ext>
                    </a:extLst>
                  </a:tr>
                  <a:tr h="321708">
                    <a:tc vMerge="1">
                      <a:txBody>
                        <a:bodyPr/>
                        <a:lstStyle/>
                        <a:p>
                          <a:endParaRPr kumimoji="1" lang="ja-JP" altLang="en-US" dirty="0">
                            <a:latin typeface="BIZ UDPゴシック" panose="020B0400000000000000" pitchFamily="50" charset="-128"/>
                            <a:ea typeface="BIZ UDPゴシック" panose="020B0400000000000000" pitchFamily="50" charset="-128"/>
                          </a:endParaRPr>
                        </a:p>
                      </a:txBody>
                      <a:tcPr/>
                    </a:tc>
                    <a:tc vMerge="1">
                      <a:txBody>
                        <a:bodyPr/>
                        <a:lstStyle/>
                        <a:p>
                          <a:endParaRPr kumimoji="1" lang="ja-JP" altLang="en-US" b="1" dirty="0">
                            <a:latin typeface="BIZ UDPゴシック" panose="020B0400000000000000" pitchFamily="50" charset="-128"/>
                            <a:ea typeface="BIZ UDPゴシック" panose="020B0400000000000000" pitchFamily="50" charset="-128"/>
                          </a:endParaRPr>
                        </a:p>
                      </a:txBody>
                      <a:tcPr/>
                    </a:tc>
                    <a:tc>
                      <a:txBody>
                        <a:bodyPr/>
                        <a:lstStyle/>
                        <a:p>
                          <a:endParaRPr lang="ja-JP"/>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290909" t="-120755" r="-578788" b="-511321"/>
                          </a:stretch>
                        </a:blipFill>
                      </a:tcPr>
                    </a:tc>
                    <a:tc>
                      <a:txBody>
                        <a:bodyPr/>
                        <a:lstStyle/>
                        <a:p>
                          <a:endParaRPr lang="ja-JP"/>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blipFill>
                          <a:blip r:embed="rId2"/>
                          <a:stretch>
                            <a:fillRect l="-364407" t="-120755" r="-439548" b="-511321"/>
                          </a:stretch>
                        </a:blipFill>
                      </a:tcPr>
                    </a:tc>
                    <a:tc>
                      <a:txBody>
                        <a:bodyPr/>
                        <a:lstStyle/>
                        <a:p>
                          <a:endParaRPr lang="ja-JP"/>
                        </a:p>
                      </a:txBody>
                      <a:tcPr marL="77869" marR="77869" marT="38934" marB="38934"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blipFill>
                          <a:blip r:embed="rId2"/>
                          <a:stretch>
                            <a:fillRect l="-570833" t="-120755" r="-440278" b="-511321"/>
                          </a:stretch>
                        </a:blipFill>
                      </a:tcPr>
                    </a:tc>
                    <a:tc vMerge="1">
                      <a:txBody>
                        <a:bodyPr/>
                        <a:lstStyle/>
                        <a:p>
                          <a:pPr algn="ctr"/>
                          <a:endParaRPr kumimoji="1" lang="ja-JP" altLang="en-US" dirty="0"/>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vMerge="1">
                      <a:txBody>
                        <a:bodyPr/>
                        <a:lstStyle/>
                        <a:p>
                          <a:endParaRPr kumimoji="1" lang="ja-JP" altLang="en-US" dirty="0"/>
                        </a:p>
                      </a:txBody>
                      <a:tcPr/>
                    </a:tc>
                    <a:tc vMerge="1">
                      <a:txBody>
                        <a:bodyPr/>
                        <a:lstStyle/>
                        <a:p>
                          <a:endParaRPr kumimoji="1" lang="ja-JP" altLang="en-US"/>
                        </a:p>
                      </a:txBody>
                      <a:tcPr/>
                    </a:tc>
                    <a:extLst>
                      <a:ext uri="{0D108BD9-81ED-4DB2-BD59-A6C34878D82A}">
                        <a16:rowId xmlns:a16="http://schemas.microsoft.com/office/drawing/2014/main" val="757415807"/>
                      </a:ext>
                    </a:extLst>
                  </a:tr>
                  <a:tr h="335280">
                    <a:tc>
                      <a:txBody>
                        <a:bodyPr/>
                        <a:lstStyle/>
                        <a:p>
                          <a:pPr algn="ctr"/>
                          <a:r>
                            <a:rPr kumimoji="1" lang="ja-JP" altLang="en-US" sz="1600" dirty="0">
                              <a:latin typeface="+mn-ea"/>
                              <a:ea typeface="+mn-ea"/>
                            </a:rPr>
                            <a:t>土研</a:t>
                          </a:r>
                        </a:p>
                      </a:txBody>
                      <a:tcPr marL="77869" marR="77869" marT="38934" marB="38934">
                        <a:lnR w="12700" cap="flat" cmpd="sng" algn="ctr">
                          <a:solidFill>
                            <a:schemeClr val="tx1"/>
                          </a:solidFill>
                          <a:prstDash val="solid"/>
                          <a:round/>
                          <a:headEnd type="none" w="med" len="med"/>
                          <a:tailEnd type="none" w="med" len="med"/>
                        </a:lnR>
                      </a:tcPr>
                    </a:tc>
                    <a:tc>
                      <a:txBody>
                        <a:bodyPr/>
                        <a:lstStyle/>
                        <a:p>
                          <a:pPr algn="ctr"/>
                          <a:r>
                            <a:rPr kumimoji="1" lang="ja-JP" altLang="en-US" sz="1600" dirty="0">
                              <a:latin typeface="+mn-ea"/>
                              <a:ea typeface="+mn-ea"/>
                            </a:rPr>
                            <a:t>砂</a:t>
                          </a:r>
                          <a:endParaRPr kumimoji="1" lang="en-US" altLang="ja-JP" sz="1600" dirty="0">
                            <a:latin typeface="+mn-ea"/>
                            <a:ea typeface="+mn-ea"/>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kumimoji="1" lang="en-US" altLang="ja-JP" sz="1600" dirty="0">
                              <a:latin typeface="+mn-ea"/>
                              <a:ea typeface="+mn-ea"/>
                              <a:cs typeface="Times New Roman" panose="02020603050405020304" pitchFamily="18" charset="0"/>
                            </a:rPr>
                            <a:t>0.70</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1" lang="en-US" altLang="ja-JP" sz="1600" dirty="0">
                              <a:latin typeface="+mn-ea"/>
                              <a:ea typeface="+mn-ea"/>
                              <a:cs typeface="Times New Roman" panose="02020603050405020304" pitchFamily="18" charset="0"/>
                            </a:rPr>
                            <a:t>0.65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1" lang="en-US" altLang="ja-JP" sz="1600" dirty="0">
                              <a:latin typeface="+mn-ea"/>
                              <a:ea typeface="+mn-ea"/>
                              <a:cs typeface="Times New Roman" panose="02020603050405020304" pitchFamily="18" charset="0"/>
                            </a:rPr>
                            <a:t>1.5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1" lang="en-US" altLang="ja-JP" sz="1600" dirty="0">
                              <a:latin typeface="+mn-ea"/>
                              <a:ea typeface="+mn-ea"/>
                              <a:cs typeface="Times New Roman" panose="02020603050405020304" pitchFamily="18" charset="0"/>
                            </a:rPr>
                            <a:t>0.764</a:t>
                          </a:r>
                          <a:endParaRPr kumimoji="1" lang="ja-JP" altLang="en-US" sz="16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kumimoji="1" lang="en-US" altLang="ja-JP" sz="1600" dirty="0">
                              <a:latin typeface="+mn-ea"/>
                              <a:ea typeface="+mn-ea"/>
                              <a:cs typeface="Times New Roman" panose="02020603050405020304" pitchFamily="18" charset="0"/>
                            </a:rPr>
                            <a:t>3.65×10</a:t>
                          </a:r>
                          <a:r>
                            <a:rPr kumimoji="1" lang="en-US" altLang="ja-JP" sz="1600" baseline="30000" dirty="0">
                              <a:latin typeface="+mn-ea"/>
                              <a:ea typeface="+mn-ea"/>
                              <a:cs typeface="Times New Roman" panose="02020603050405020304" pitchFamily="18" charset="0"/>
                            </a:rPr>
                            <a:t>-5</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kumimoji="1" lang="en-US" altLang="ja-JP" sz="1600" dirty="0">
                              <a:latin typeface="+mn-ea"/>
                              <a:ea typeface="+mn-ea"/>
                              <a:cs typeface="Times New Roman" panose="02020603050405020304" pitchFamily="18" charset="0"/>
                            </a:rPr>
                            <a:t>20</a:t>
                          </a:r>
                          <a:r>
                            <a:rPr kumimoji="1" lang="ja-JP" altLang="en-US" sz="1600" dirty="0">
                              <a:latin typeface="+mn-ea"/>
                              <a:ea typeface="+mn-ea"/>
                              <a:cs typeface="Times New Roman" panose="02020603050405020304" pitchFamily="18" charset="0"/>
                            </a:rPr>
                            <a:t>～</a:t>
                          </a:r>
                          <a:r>
                            <a:rPr kumimoji="1" lang="en-US" altLang="ja-JP" sz="1600" dirty="0">
                              <a:latin typeface="+mn-ea"/>
                              <a:ea typeface="+mn-ea"/>
                              <a:cs typeface="Times New Roman" panose="02020603050405020304" pitchFamily="18" charset="0"/>
                            </a:rPr>
                            <a:t>30</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754900220"/>
                      </a:ext>
                    </a:extLst>
                  </a:tr>
                  <a:tr h="565548">
                    <a:tc>
                      <a:txBody>
                        <a:bodyPr/>
                        <a:lstStyle/>
                        <a:p>
                          <a:pPr algn="ctr"/>
                          <a:r>
                            <a:rPr kumimoji="1" lang="ja-JP" altLang="en-US" sz="1600" dirty="0">
                              <a:latin typeface="+mn-ea"/>
                              <a:ea typeface="+mn-ea"/>
                            </a:rPr>
                            <a:t>鉄道総研</a:t>
                          </a:r>
                        </a:p>
                      </a:txBody>
                      <a:tcPr marL="77869" marR="77869" marT="38934" marB="38934">
                        <a:lnR w="12700" cap="flat" cmpd="sng" algn="ctr">
                          <a:solidFill>
                            <a:schemeClr val="tx1"/>
                          </a:solidFill>
                          <a:prstDash val="solid"/>
                          <a:round/>
                          <a:headEnd type="none" w="med" len="med"/>
                          <a:tailEnd type="none" w="med" len="med"/>
                        </a:lnR>
                        <a:noFill/>
                      </a:tcPr>
                    </a:tc>
                    <a:tc>
                      <a:txBody>
                        <a:bodyPr/>
                        <a:lstStyle/>
                        <a:p>
                          <a:pPr algn="ctr"/>
                          <a:r>
                            <a:rPr kumimoji="1" lang="ja-JP" altLang="en-US" sz="1600" dirty="0">
                              <a:latin typeface="+mn-ea"/>
                              <a:ea typeface="+mn-ea"/>
                            </a:rPr>
                            <a:t>細粒分</a:t>
                          </a:r>
                          <a:endParaRPr kumimoji="1" lang="en-US" altLang="ja-JP" sz="1600" dirty="0">
                            <a:latin typeface="+mn-ea"/>
                            <a:ea typeface="+mn-ea"/>
                          </a:endParaRPr>
                        </a:p>
                        <a:p>
                          <a:pPr algn="ctr"/>
                          <a:r>
                            <a:rPr kumimoji="1" lang="ja-JP" altLang="en-US" sz="1600" dirty="0">
                              <a:latin typeface="+mn-ea"/>
                              <a:ea typeface="+mn-ea"/>
                            </a:rPr>
                            <a:t>混じり砂</a:t>
                          </a: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0.84</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0.65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0.580</a:t>
                          </a:r>
                          <a:endParaRPr kumimoji="1" lang="ja-JP" altLang="en-US" sz="16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2.98×10</a:t>
                          </a:r>
                          <a:r>
                            <a:rPr kumimoji="1" lang="en-US" altLang="ja-JP" sz="1600" baseline="30000" dirty="0">
                              <a:latin typeface="+mn-ea"/>
                              <a:ea typeface="+mn-ea"/>
                              <a:cs typeface="Times New Roman" panose="02020603050405020304" pitchFamily="18" charset="0"/>
                            </a:rPr>
                            <a:t>-5</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30</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3140819223"/>
                      </a:ext>
                    </a:extLst>
                  </a:tr>
                  <a:tr h="33528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a:latin typeface="+mn-ea"/>
                              <a:ea typeface="+mn-ea"/>
                            </a:rPr>
                            <a:t>釧路川</a:t>
                          </a:r>
                          <a:r>
                            <a:rPr kumimoji="1" lang="en-US" altLang="ja-JP" sz="1600" baseline="30000" dirty="0">
                              <a:latin typeface="+mn-ea"/>
                              <a:ea typeface="+mn-ea"/>
                            </a:rPr>
                            <a:t>7)8)</a:t>
                          </a:r>
                          <a:r>
                            <a:rPr kumimoji="1" lang="ja-JP" altLang="en-US" sz="1600" dirty="0">
                              <a:latin typeface="+mn-ea"/>
                              <a:ea typeface="+mn-ea"/>
                            </a:rPr>
                            <a:t>（表面）</a:t>
                          </a:r>
                        </a:p>
                      </a:txBody>
                      <a:tcPr marL="77869" marR="77869" marT="38934" marB="38934" anchor="ctr">
                        <a:lnR w="12700" cap="flat" cmpd="sng" algn="ctr">
                          <a:solidFill>
                            <a:schemeClr val="tx1"/>
                          </a:solidFill>
                          <a:prstDash val="solid"/>
                          <a:round/>
                          <a:headEnd type="none" w="med" len="med"/>
                          <a:tailEnd type="none" w="med" len="med"/>
                        </a:lnR>
                        <a:noFill/>
                      </a:tcPr>
                    </a:tc>
                    <a:tc>
                      <a:txBody>
                        <a:bodyPr/>
                        <a:lstStyle/>
                        <a:p>
                          <a:pPr algn="ctr"/>
                          <a:r>
                            <a:rPr kumimoji="1" lang="ja-JP" altLang="en-US" sz="1600" dirty="0">
                              <a:latin typeface="+mn-ea"/>
                              <a:ea typeface="+mn-ea"/>
                            </a:rPr>
                            <a:t>シルト質土</a:t>
                          </a: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0.90</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0.70</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rowSpan="2">
                      <a:txBody>
                        <a:bodyPr/>
                        <a:lstStyle/>
                        <a:p>
                          <a:pPr algn="ctr"/>
                          <a:r>
                            <a:rPr kumimoji="1" lang="en-US" altLang="ja-JP" sz="1600" dirty="0">
                              <a:latin typeface="+mn-ea"/>
                              <a:ea typeface="+mn-ea"/>
                              <a:cs typeface="Times New Roman" panose="02020603050405020304" pitchFamily="18" charset="0"/>
                            </a:rPr>
                            <a:t>10.0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1.140</a:t>
                          </a:r>
                          <a:endParaRPr kumimoji="1" lang="ja-JP" altLang="en-US" sz="1600" dirty="0">
                            <a:latin typeface="+mn-ea"/>
                            <a:ea typeface="+mn-ea"/>
                            <a:cs typeface="Times New Roman" panose="02020603050405020304" pitchFamily="18" charset="0"/>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7.24×10</a:t>
                          </a:r>
                          <a:r>
                            <a:rPr kumimoji="1" lang="en-US" altLang="ja-JP" sz="1600" baseline="30000" dirty="0">
                              <a:latin typeface="+mn-ea"/>
                              <a:ea typeface="+mn-ea"/>
                              <a:cs typeface="Times New Roman" panose="02020603050405020304" pitchFamily="18" charset="0"/>
                            </a:rPr>
                            <a:t>-5</a:t>
                          </a:r>
                          <a:endParaRPr kumimoji="1" lang="ja-JP" altLang="en-US" sz="1600" baseline="30000" dirty="0">
                            <a:latin typeface="+mn-ea"/>
                            <a:ea typeface="+mn-ea"/>
                            <a:cs typeface="Times New Roman" panose="02020603050405020304" pitchFamily="18" charset="0"/>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rowSpan="2">
                      <a:txBody>
                        <a:bodyPr/>
                        <a:lstStyle/>
                        <a:p>
                          <a:pPr algn="ctr"/>
                          <a:r>
                            <a:rPr kumimoji="1" lang="en-US" altLang="ja-JP" sz="1600" dirty="0">
                              <a:latin typeface="+mn-ea"/>
                              <a:ea typeface="+mn-ea"/>
                              <a:cs typeface="Times New Roman" panose="02020603050405020304" pitchFamily="18" charset="0"/>
                            </a:rPr>
                            <a:t>10</a:t>
                          </a:r>
                          <a:endParaRPr kumimoji="1" lang="ja-JP" altLang="en-US" sz="1600" baseline="30000" dirty="0">
                            <a:latin typeface="+mn-ea"/>
                            <a:ea typeface="+mn-ea"/>
                            <a:cs typeface="Times New Roman" panose="02020603050405020304" pitchFamily="18" charset="0"/>
                          </a:endParaRPr>
                        </a:p>
                      </a:txBody>
                      <a:tcPr marL="77869" marR="77869" marT="38934" marB="38934"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435064194"/>
                      </a:ext>
                    </a:extLst>
                  </a:tr>
                  <a:tr h="335280">
                    <a:tc>
                      <a:txBody>
                        <a:bodyPr/>
                        <a:lstStyle/>
                        <a:p>
                          <a:pPr algn="ctr"/>
                          <a:r>
                            <a:rPr kumimoji="1" lang="ja-JP" altLang="en-US" sz="1600" dirty="0">
                              <a:latin typeface="+mn-ea"/>
                              <a:ea typeface="+mn-ea"/>
                            </a:rPr>
                            <a:t>釧路川</a:t>
                          </a:r>
                          <a:r>
                            <a:rPr kumimoji="1" lang="en-US" altLang="ja-JP" sz="1600" baseline="30000" dirty="0">
                              <a:latin typeface="+mn-ea"/>
                              <a:ea typeface="+mn-ea"/>
                            </a:rPr>
                            <a:t>7)8)</a:t>
                          </a:r>
                          <a:r>
                            <a:rPr kumimoji="1" lang="ja-JP" altLang="en-US" sz="1600" dirty="0">
                              <a:latin typeface="+mn-ea"/>
                              <a:ea typeface="+mn-ea"/>
                            </a:rPr>
                            <a:t>（内部）</a:t>
                          </a:r>
                        </a:p>
                      </a:txBody>
                      <a:tcPr marL="77869" marR="77869" marT="38934" marB="38934" anchor="ctr">
                        <a:lnR w="12700" cap="flat" cmpd="sng" algn="ctr">
                          <a:solidFill>
                            <a:schemeClr val="tx1"/>
                          </a:solidFill>
                          <a:prstDash val="solid"/>
                          <a:round/>
                          <a:headEnd type="none" w="med" len="med"/>
                          <a:tailEnd type="none" w="med" len="med"/>
                        </a:lnR>
                        <a:noFill/>
                      </a:tcPr>
                    </a:tc>
                    <a:tc>
                      <a:txBody>
                        <a:bodyPr/>
                        <a:lstStyle/>
                        <a:p>
                          <a:pPr algn="ctr"/>
                          <a:r>
                            <a:rPr kumimoji="1" lang="ja-JP" altLang="en-US" sz="1600" dirty="0">
                              <a:latin typeface="+mn-ea"/>
                              <a:ea typeface="+mn-ea"/>
                            </a:rPr>
                            <a:t>砂</a:t>
                          </a:r>
                          <a:endParaRPr kumimoji="1" lang="en-US" altLang="ja-JP" sz="1600" dirty="0">
                            <a:latin typeface="+mn-ea"/>
                            <a:ea typeface="+mn-ea"/>
                          </a:endParaRPr>
                        </a:p>
                      </a:txBody>
                      <a:tcPr marL="77869" marR="77869" marT="38934" marB="3893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0.80</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0.65</a:t>
                          </a:r>
                          <a:endParaRPr kumimoji="1" lang="ja-JP" altLang="en-US" sz="1600" dirty="0">
                            <a:latin typeface="+mn-ea"/>
                            <a:ea typeface="+mn-ea"/>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vMerge="1">
                      <a:txBody>
                        <a:bodyPr/>
                        <a:lstStyle/>
                        <a:p>
                          <a:endParaRP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0.800</a:t>
                          </a:r>
                          <a:endParaRPr kumimoji="1" lang="ja-JP" altLang="en-US" sz="16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a:txBody>
                        <a:bodyPr/>
                        <a:lstStyle/>
                        <a:p>
                          <a:pPr algn="ctr"/>
                          <a:r>
                            <a:rPr kumimoji="1" lang="en-US" altLang="ja-JP" sz="1600" dirty="0">
                              <a:latin typeface="+mn-ea"/>
                              <a:ea typeface="+mn-ea"/>
                              <a:cs typeface="Times New Roman" panose="02020603050405020304" pitchFamily="18" charset="0"/>
                            </a:rPr>
                            <a:t>1.27×10</a:t>
                          </a:r>
                          <a:r>
                            <a:rPr kumimoji="1" lang="en-US" altLang="ja-JP" sz="1600" baseline="30000" dirty="0">
                              <a:latin typeface="+mn-ea"/>
                              <a:ea typeface="+mn-ea"/>
                              <a:cs typeface="Times New Roman" panose="02020603050405020304" pitchFamily="18" charset="0"/>
                            </a:rPr>
                            <a:t>-5</a:t>
                          </a:r>
                          <a:endParaRPr kumimoji="1" lang="ja-JP" altLang="en-US" sz="1600" baseline="30000" dirty="0">
                            <a:latin typeface="+mn-ea"/>
                            <a:ea typeface="+mn-ea"/>
                            <a:cs typeface="Times New Roman" panose="02020603050405020304" pitchFamily="18" charset="0"/>
                          </a:endParaRPr>
                        </a:p>
                      </a:txBody>
                      <a:tcPr marL="77869" marR="77869" marT="38934" marB="38934">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noFill/>
                      </a:tcPr>
                    </a:tc>
                    <a:tc vMerge="1">
                      <a:txBody>
                        <a:bodyPr/>
                        <a:lstStyle/>
                        <a:p>
                          <a:pPr algn="ctr"/>
                          <a:endParaRPr kumimoji="1" lang="ja-JP" altLang="en-US" sz="1800" baseline="30000" dirty="0">
                            <a:latin typeface="+mn-ea"/>
                            <a:ea typeface="+mn-ea"/>
                            <a:cs typeface="Times New Roman" panose="02020603050405020304" pitchFamily="18" charset="0"/>
                          </a:endParaRPr>
                        </a:p>
                      </a:txBody>
                      <a:tcPr marL="77869" marR="77869" marT="38934" marB="38934" anchor="ctr">
                        <a:lnL w="12700" cap="flat" cmpd="sng" algn="ctr">
                          <a:solidFill>
                            <a:schemeClr val="tx1"/>
                          </a:solidFill>
                          <a:prstDash val="solid"/>
                          <a:round/>
                          <a:headEnd type="none" w="med" len="med"/>
                          <a:tailEnd type="none" w="med" len="med"/>
                        </a:lnL>
                        <a:noFill/>
                      </a:tcPr>
                    </a:tc>
                    <a:extLst>
                      <a:ext uri="{0D108BD9-81ED-4DB2-BD59-A6C34878D82A}">
                        <a16:rowId xmlns:a16="http://schemas.microsoft.com/office/drawing/2014/main" val="1870228147"/>
                      </a:ext>
                    </a:extLst>
                  </a:tr>
                </a:tbl>
              </a:graphicData>
            </a:graphic>
          </p:graphicFrame>
        </mc:Fallback>
      </mc:AlternateContent>
      <mc:AlternateContent xmlns:mc="http://schemas.openxmlformats.org/markup-compatibility/2006" xmlns:a14="http://schemas.microsoft.com/office/drawing/2010/main">
        <mc:Choice Requires="a14">
          <p:sp>
            <p:nvSpPr>
              <p:cNvPr id="6" name="テキスト ボックス 5">
                <a:extLst>
                  <a:ext uri="{FF2B5EF4-FFF2-40B4-BE49-F238E27FC236}">
                    <a16:creationId xmlns:a16="http://schemas.microsoft.com/office/drawing/2014/main" id="{1EA98395-9280-57EC-63E0-CEC6681C0B15}"/>
                  </a:ext>
                </a:extLst>
              </p:cNvPr>
              <p:cNvSpPr txBox="1"/>
              <p:nvPr/>
            </p:nvSpPr>
            <p:spPr>
              <a:xfrm>
                <a:off x="2273773" y="2487270"/>
                <a:ext cx="4377224" cy="369332"/>
              </a:xfrm>
              <a:prstGeom prst="rect">
                <a:avLst/>
              </a:prstGeom>
              <a:noFill/>
            </p:spPr>
            <p:txBody>
              <a:bodyPr wrap="none" rtlCol="0">
                <a:spAutoFit/>
              </a:bodyPr>
              <a:lstStyle/>
              <a:p>
                <a:r>
                  <a:rPr lang="ja-JP" altLang="ja-JP" sz="1800" dirty="0"/>
                  <a:t>各大型模型実験による</a:t>
                </a:r>
                <a14:m>
                  <m:oMath xmlns:m="http://schemas.openxmlformats.org/officeDocument/2006/math">
                    <m:sSub>
                      <m:sSubPr>
                        <m:ctrlPr>
                          <a:rPr lang="ja-JP" altLang="ja-JP" sz="1800" i="1" smtClean="0">
                            <a:solidFill>
                              <a:schemeClr val="tx1"/>
                            </a:solidFill>
                            <a:latin typeface="Cambria Math" panose="02040503050406030204" pitchFamily="18" charset="0"/>
                          </a:rPr>
                        </m:ctrlPr>
                      </m:sSubPr>
                      <m:e>
                        <m:sSub>
                          <m:sSubPr>
                            <m:ctrlPr>
                              <a:rPr lang="ja-JP" altLang="en-US" sz="1800" i="1">
                                <a:solidFill>
                                  <a:schemeClr val="tx1"/>
                                </a:solidFill>
                                <a:latin typeface="Cambria Math" panose="02040503050406030204" pitchFamily="18" charset="0"/>
                              </a:rPr>
                            </m:ctrlPr>
                          </m:sSubPr>
                          <m:e>
                            <m:r>
                              <a:rPr lang="en-US" altLang="ja-JP" sz="1800" i="1">
                                <a:solidFill>
                                  <a:schemeClr val="tx1"/>
                                </a:solidFill>
                                <a:latin typeface="Cambria Math" panose="02040503050406030204" pitchFamily="18" charset="0"/>
                              </a:rPr>
                              <m:t>h</m:t>
                            </m:r>
                          </m:e>
                          <m:sub>
                            <m:r>
                              <a:rPr lang="en-US" altLang="ja-JP" sz="1800" i="1">
                                <a:solidFill>
                                  <a:schemeClr val="tx1"/>
                                </a:solidFill>
                                <a:latin typeface="Cambria Math" panose="02040503050406030204" pitchFamily="18" charset="0"/>
                              </a:rPr>
                              <m:t>𝑚𝑎</m:t>
                            </m:r>
                          </m:sub>
                        </m:sSub>
                        <m:r>
                          <a:rPr lang="en-US" altLang="ja-JP" sz="1800" i="1">
                            <a:solidFill>
                              <a:schemeClr val="tx1"/>
                            </a:solidFill>
                            <a:latin typeface="Cambria Math" panose="02040503050406030204" pitchFamily="18" charset="0"/>
                          </a:rPr>
                          <m:t>,</m:t>
                        </m:r>
                        <m:r>
                          <a:rPr lang="en-US" altLang="ja-JP" sz="1800" i="1">
                            <a:solidFill>
                              <a:schemeClr val="tx1"/>
                            </a:solidFill>
                            <a:latin typeface="Cambria Math" panose="02040503050406030204" pitchFamily="18" charset="0"/>
                          </a:rPr>
                          <m:t>h</m:t>
                        </m:r>
                      </m:e>
                      <m:sub>
                        <m:r>
                          <a:rPr lang="en-US" altLang="ja-JP" sz="1800" i="1">
                            <a:solidFill>
                              <a:schemeClr val="tx1"/>
                            </a:solidFill>
                            <a:latin typeface="Cambria Math" panose="02040503050406030204" pitchFamily="18" charset="0"/>
                          </a:rPr>
                          <m:t>𝑚𝑐</m:t>
                        </m:r>
                      </m:sub>
                    </m:sSub>
                  </m:oMath>
                </a14:m>
                <a:r>
                  <a:rPr lang="ja-JP" altLang="ja-JP" sz="1800" dirty="0">
                    <a:solidFill>
                      <a:schemeClr val="tx1"/>
                    </a:solidFill>
                  </a:rPr>
                  <a:t>，</a:t>
                </a:r>
                <a14:m>
                  <m:oMath xmlns:m="http://schemas.openxmlformats.org/officeDocument/2006/math">
                    <m:sSub>
                      <m:sSubPr>
                        <m:ctrlPr>
                          <a:rPr lang="ja-JP" altLang="ja-JP" sz="1800" i="1">
                            <a:solidFill>
                              <a:schemeClr val="tx1"/>
                            </a:solidFill>
                            <a:latin typeface="Cambria Math" panose="02040503050406030204" pitchFamily="18" charset="0"/>
                          </a:rPr>
                        </m:ctrlPr>
                      </m:sSubPr>
                      <m:e>
                        <m:r>
                          <a:rPr lang="en-US" altLang="ja-JP" sz="1800" i="1">
                            <a:solidFill>
                              <a:schemeClr val="tx1"/>
                            </a:solidFill>
                            <a:latin typeface="Cambria Math" panose="02040503050406030204" pitchFamily="18" charset="0"/>
                          </a:rPr>
                          <m:t>𝑅</m:t>
                        </m:r>
                      </m:e>
                      <m:sub>
                        <m:r>
                          <a:rPr lang="en-US" altLang="ja-JP" sz="1800" i="1">
                            <a:solidFill>
                              <a:schemeClr val="tx1"/>
                            </a:solidFill>
                            <a:latin typeface="Cambria Math" panose="02040503050406030204" pitchFamily="18" charset="0"/>
                          </a:rPr>
                          <m:t>𝑠</m:t>
                        </m:r>
                      </m:sub>
                    </m:sSub>
                  </m:oMath>
                </a14:m>
                <a:r>
                  <a:rPr lang="ja-JP" altLang="ja-JP" sz="1800" dirty="0"/>
                  <a:t>の比較</a:t>
                </a:r>
                <a:endParaRPr kumimoji="1" lang="ja-JP" altLang="en-US" sz="1800" dirty="0"/>
              </a:p>
            </p:txBody>
          </p:sp>
        </mc:Choice>
        <mc:Fallback xmlns="">
          <p:sp>
            <p:nvSpPr>
              <p:cNvPr id="6" name="テキスト ボックス 5">
                <a:extLst>
                  <a:ext uri="{FF2B5EF4-FFF2-40B4-BE49-F238E27FC236}">
                    <a16:creationId xmlns:a16="http://schemas.microsoft.com/office/drawing/2014/main" id="{1EA98395-9280-57EC-63E0-CEC6681C0B15}"/>
                  </a:ext>
                </a:extLst>
              </p:cNvPr>
              <p:cNvSpPr txBox="1">
                <a:spLocks noRot="1" noChangeAspect="1" noMove="1" noResize="1" noEditPoints="1" noAdjustHandles="1" noChangeArrowheads="1" noChangeShapeType="1" noTextEdit="1"/>
              </p:cNvSpPr>
              <p:nvPr/>
            </p:nvSpPr>
            <p:spPr>
              <a:xfrm>
                <a:off x="2273773" y="2487270"/>
                <a:ext cx="4377224" cy="369332"/>
              </a:xfrm>
              <a:prstGeom prst="rect">
                <a:avLst/>
              </a:prstGeom>
              <a:blipFill>
                <a:blip r:embed="rId3"/>
                <a:stretch>
                  <a:fillRect l="-1253" t="-11475" r="-557" b="-21311"/>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 name="テキスト ボックス 1">
                <a:extLst>
                  <a:ext uri="{FF2B5EF4-FFF2-40B4-BE49-F238E27FC236}">
                    <a16:creationId xmlns:a16="http://schemas.microsoft.com/office/drawing/2014/main" id="{BD4F2434-D8AF-5E64-9F6F-088C6480553C}"/>
                  </a:ext>
                </a:extLst>
              </p:cNvPr>
              <p:cNvSpPr txBox="1"/>
              <p:nvPr/>
            </p:nvSpPr>
            <p:spPr>
              <a:xfrm>
                <a:off x="2390774" y="911108"/>
                <a:ext cx="7419975" cy="923330"/>
              </a:xfrm>
              <a:prstGeom prst="rect">
                <a:avLst/>
              </a:prstGeom>
              <a:noFill/>
            </p:spPr>
            <p:txBody>
              <a:bodyPr wrap="square">
                <a:spAutoFit/>
              </a:bodyPr>
              <a:lstStyle/>
              <a:p>
                <a:pPr marL="285750" indent="-285750">
                  <a:buFont typeface="Arial" panose="020B0604020202020204" pitchFamily="34" charset="0"/>
                  <a:buChar char="•"/>
                </a:pP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𝑚𝑐</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はいずれの実験においてもおおよそ</a:t>
                </a:r>
                <a:r>
                  <a:rPr lang="en-US" altLang="ja-JP" sz="1800" dirty="0">
                    <a:latin typeface="メイリオ" panose="020B0604030504040204" pitchFamily="50" charset="-128"/>
                    <a:ea typeface="メイリオ" panose="020B0604030504040204" pitchFamily="50" charset="-128"/>
                    <a:cs typeface="ＭＳ 明朝" panose="02020609040205080304" pitchFamily="17" charset="-128"/>
                  </a:rPr>
                  <a:t>0.65</a:t>
                </a: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前後</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𝑚𝑎</m:t>
                        </m:r>
                      </m:sub>
                    </m:sSub>
                  </m:oMath>
                </a14:m>
                <a:r>
                  <a:rPr lang="ja-JP" altLang="en-US" sz="1800" dirty="0">
                    <a:latin typeface="メイリオ" panose="020B0604030504040204" pitchFamily="50" charset="-128"/>
                    <a:ea typeface="メイリオ" panose="020B0604030504040204" pitchFamily="50" charset="-128"/>
                  </a:rPr>
                  <a:t>は</a:t>
                </a:r>
                <a:r>
                  <a:rPr lang="en-US" altLang="ja-JP" sz="1800" dirty="0">
                    <a:latin typeface="メイリオ" panose="020B0604030504040204" pitchFamily="50" charset="-128"/>
                    <a:ea typeface="メイリオ" panose="020B0604030504040204" pitchFamily="50" charset="-128"/>
                  </a:rPr>
                  <a:t>0.7</a:t>
                </a:r>
                <a:r>
                  <a:rPr lang="ja-JP" altLang="en-US" sz="1800" dirty="0">
                    <a:latin typeface="メイリオ" panose="020B0604030504040204" pitchFamily="50" charset="-128"/>
                    <a:ea typeface="メイリオ" panose="020B0604030504040204" pitchFamily="50" charset="-128"/>
                  </a:rPr>
                  <a:t>～</a:t>
                </a:r>
                <a:r>
                  <a:rPr lang="en-US" altLang="ja-JP" sz="1800" dirty="0">
                    <a:latin typeface="メイリオ" panose="020B0604030504040204" pitchFamily="50" charset="-128"/>
                    <a:ea typeface="メイリオ" panose="020B0604030504040204" pitchFamily="50" charset="-128"/>
                  </a:rPr>
                  <a:t>0.9</a:t>
                </a:r>
                <a:r>
                  <a:rPr lang="ja-JP" altLang="en-US" sz="1800" dirty="0">
                    <a:latin typeface="メイリオ" panose="020B0604030504040204" pitchFamily="50" charset="-128"/>
                    <a:ea typeface="メイリオ" panose="020B0604030504040204" pitchFamily="50" charset="-128"/>
                  </a:rPr>
                  <a:t>を示し，細粒分混じり砂やシルト質土で大きくなる</a:t>
                </a:r>
                <a:endParaRPr lang="en-US" altLang="ja-JP" sz="18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a:rPr lang="en-US" altLang="ja-JP" sz="1800" i="1">
                            <a:latin typeface="Cambria Math" panose="02040503050406030204" pitchFamily="18" charset="0"/>
                          </a:rPr>
                          <m:t>𝑠</m:t>
                        </m:r>
                      </m:sub>
                    </m:sSub>
                  </m:oMath>
                </a14:m>
                <a:r>
                  <a:rPr lang="ja-JP" altLang="en-US" sz="1800" dirty="0">
                    <a:latin typeface="メイリオ" panose="020B0604030504040204" pitchFamily="50" charset="-128"/>
                    <a:ea typeface="メイリオ" panose="020B0604030504040204" pitchFamily="50" charset="-128"/>
                  </a:rPr>
                  <a:t>は降雨強度が大きいほど，相対的に小さく評価される傾向</a:t>
                </a:r>
              </a:p>
            </p:txBody>
          </p:sp>
        </mc:Choice>
        <mc:Fallback xmlns="">
          <p:sp>
            <p:nvSpPr>
              <p:cNvPr id="2" name="テキスト ボックス 1">
                <a:extLst>
                  <a:ext uri="{FF2B5EF4-FFF2-40B4-BE49-F238E27FC236}">
                    <a16:creationId xmlns:a16="http://schemas.microsoft.com/office/drawing/2014/main" id="{BD4F2434-D8AF-5E64-9F6F-088C6480553C}"/>
                  </a:ext>
                </a:extLst>
              </p:cNvPr>
              <p:cNvSpPr txBox="1">
                <a:spLocks noRot="1" noChangeAspect="1" noMove="1" noResize="1" noEditPoints="1" noAdjustHandles="1" noChangeArrowheads="1" noChangeShapeType="1" noTextEdit="1"/>
              </p:cNvSpPr>
              <p:nvPr/>
            </p:nvSpPr>
            <p:spPr>
              <a:xfrm>
                <a:off x="2390774" y="911108"/>
                <a:ext cx="7419975" cy="923330"/>
              </a:xfrm>
              <a:prstGeom prst="rect">
                <a:avLst/>
              </a:prstGeom>
              <a:blipFill>
                <a:blip r:embed="rId4"/>
                <a:stretch>
                  <a:fillRect l="-493" t="-2632" b="-10526"/>
                </a:stretch>
              </a:blipFill>
            </p:spPr>
            <p:txBody>
              <a:bodyPr/>
              <a:lstStyle/>
              <a:p>
                <a:r>
                  <a:rPr lang="ja-JP" altLang="en-US">
                    <a:noFill/>
                  </a:rPr>
                  <a:t> </a:t>
                </a:r>
              </a:p>
            </p:txBody>
          </p:sp>
        </mc:Fallback>
      </mc:AlternateContent>
      <p:sp>
        <p:nvSpPr>
          <p:cNvPr id="3" name="Rectangle 2">
            <a:extLst>
              <a:ext uri="{FF2B5EF4-FFF2-40B4-BE49-F238E27FC236}">
                <a16:creationId xmlns:a16="http://schemas.microsoft.com/office/drawing/2014/main" id="{B0B85164-0103-BBDA-2080-A9A0C12F1864}"/>
              </a:ext>
            </a:extLst>
          </p:cNvPr>
          <p:cNvSpPr txBox="1">
            <a:spLocks noChangeArrowheads="1"/>
          </p:cNvSpPr>
          <p:nvPr/>
        </p:nvSpPr>
        <p:spPr bwMode="auto">
          <a:xfrm>
            <a:off x="0" y="725564"/>
            <a:ext cx="2314576" cy="569836"/>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■パラメータ特性</a:t>
            </a:r>
            <a:endParaRPr lang="en-US" altLang="ja-JP" sz="2400" u="sng" kern="0" dirty="0">
              <a:solidFill>
                <a:schemeClr val="tx1"/>
              </a:solidFill>
              <a:latin typeface="Meiryo UI" panose="020B0604030504040204" pitchFamily="50" charset="-128"/>
              <a:ea typeface="Meiryo UI" panose="020B0604030504040204" pitchFamily="50" charset="-128"/>
            </a:endParaRPr>
          </a:p>
        </p:txBody>
      </p:sp>
      <p:sp>
        <p:nvSpPr>
          <p:cNvPr id="7" name="テキスト ボックス 6">
            <a:extLst>
              <a:ext uri="{FF2B5EF4-FFF2-40B4-BE49-F238E27FC236}">
                <a16:creationId xmlns:a16="http://schemas.microsoft.com/office/drawing/2014/main" id="{41E0E813-371E-D55B-E255-7FCAF0F7FB93}"/>
              </a:ext>
            </a:extLst>
          </p:cNvPr>
          <p:cNvSpPr txBox="1"/>
          <p:nvPr/>
        </p:nvSpPr>
        <p:spPr>
          <a:xfrm>
            <a:off x="0" y="6304002"/>
            <a:ext cx="9801225" cy="553998"/>
          </a:xfrm>
          <a:prstGeom prst="rect">
            <a:avLst/>
          </a:prstGeom>
          <a:noFill/>
        </p:spPr>
        <p:txBody>
          <a:bodyPr wrap="square">
            <a:spAutoFit/>
          </a:bodyPr>
          <a:lstStyle/>
          <a:p>
            <a:pPr lvl="0" algn="just">
              <a:lnSpc>
                <a:spcPts val="1200"/>
              </a:lnSpc>
              <a:tabLst>
                <a:tab pos="123825" algn="l"/>
                <a:tab pos="180340" algn="l"/>
              </a:tabLst>
            </a:pPr>
            <a:r>
              <a:rPr lang="en-US"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7)</a:t>
            </a:r>
            <a:r>
              <a:rPr lang="ja-JP" altLang="en-US"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zh-CN"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釧路川堤防技術検討委員会</a:t>
            </a:r>
            <a:r>
              <a:rPr lang="en-US"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a:t>
            </a:r>
            <a:r>
              <a:rPr lang="zh-CN"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釧路川堤防技術検討委員会報告書</a:t>
            </a:r>
            <a:r>
              <a:rPr lang="en-US"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,2019.</a:t>
            </a:r>
            <a:endParaRPr lang="ja-JP" altLang="ja-JP" sz="1050" dirty="0">
              <a:effectLst/>
              <a:latin typeface="ＭＳ 明朝" panose="02020609040205080304" pitchFamily="17" charset="-128"/>
              <a:ea typeface="ＭＳ 明朝" panose="02020609040205080304" pitchFamily="17" charset="-128"/>
              <a:cs typeface="Times New Roman" panose="02020603050405020304" pitchFamily="18" charset="0"/>
            </a:endParaRPr>
          </a:p>
          <a:p>
            <a:pPr lvl="0" algn="just">
              <a:lnSpc>
                <a:spcPts val="1200"/>
              </a:lnSpc>
              <a:tabLst>
                <a:tab pos="123825" algn="l"/>
                <a:tab pos="180340" algn="l"/>
              </a:tabLst>
            </a:pPr>
            <a:r>
              <a:rPr lang="en-US"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8)</a:t>
            </a:r>
            <a:r>
              <a:rPr lang="ja-JP" altLang="en-US"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　</a:t>
            </a:r>
            <a:r>
              <a:rPr lang="ja-JP"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岡村健斗，川尻峻三，濱中昭文，大串正紀，鈴木智之，不動充，ベーンコーンせん断試験を用いた実大試験堤防の強度特性変化の観察と安定性評価</a:t>
            </a:r>
            <a:r>
              <a:rPr lang="en-US"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a:t>
            </a:r>
            <a:r>
              <a:rPr lang="ja-JP"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第</a:t>
            </a:r>
            <a:r>
              <a:rPr lang="en-US"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10</a:t>
            </a:r>
            <a:r>
              <a:rPr lang="ja-JP"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回河川堤防技術シンポジウム論文集</a:t>
            </a:r>
            <a:r>
              <a:rPr lang="en-US" altLang="ja-JP" sz="1050" dirty="0">
                <a:solidFill>
                  <a:srgbClr val="000000"/>
                </a:solidFill>
                <a:effectLst/>
                <a:latin typeface="Times New Roman" panose="02020603050405020304" pitchFamily="18" charset="0"/>
                <a:ea typeface="ＭＳ 明朝" panose="02020609040205080304" pitchFamily="17" charset="-128"/>
                <a:cs typeface="Times New Roman" panose="02020603050405020304" pitchFamily="18" charset="0"/>
              </a:rPr>
              <a:t>,pp.63-66,2022.</a:t>
            </a:r>
            <a:endParaRPr lang="ja-JP" altLang="ja-JP" sz="1050" dirty="0">
              <a:effectLst/>
              <a:latin typeface="ＭＳ 明朝" panose="02020609040205080304" pitchFamily="17" charset="-128"/>
              <a:ea typeface="ＭＳ 明朝" panose="02020609040205080304" pitchFamily="17" charset="-128"/>
              <a:cs typeface="Times New Roman" panose="02020603050405020304" pitchFamily="18" charset="0"/>
            </a:endParaRPr>
          </a:p>
        </p:txBody>
      </p:sp>
    </p:spTree>
    <p:extLst>
      <p:ext uri="{BB962C8B-B14F-4D97-AF65-F5344CB8AC3E}">
        <p14:creationId xmlns:p14="http://schemas.microsoft.com/office/powerpoint/2010/main" val="3865717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7C603-5B16-C05C-B6A2-37CF12A3234C}"/>
            </a:ext>
          </a:extLst>
        </p:cNvPr>
        <p:cNvGrpSpPr/>
        <p:nvPr/>
      </p:nvGrpSpPr>
      <p:grpSpPr>
        <a:xfrm>
          <a:off x="0" y="0"/>
          <a:ext cx="0" cy="0"/>
          <a:chOff x="0" y="0"/>
          <a:chExt cx="0" cy="0"/>
        </a:xfrm>
      </p:grpSpPr>
      <p:sp>
        <p:nvSpPr>
          <p:cNvPr id="16" name="Rectangle 48">
            <a:extLst>
              <a:ext uri="{FF2B5EF4-FFF2-40B4-BE49-F238E27FC236}">
                <a16:creationId xmlns:a16="http://schemas.microsoft.com/office/drawing/2014/main" id="{BC9BA938-1CB3-CE4B-634E-0A27C75455BF}"/>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None/>
            </a:pPr>
            <a:r>
              <a:rPr lang="ja-JP" altLang="en-US" sz="2800" b="1" dirty="0">
                <a:solidFill>
                  <a:schemeClr val="bg1"/>
                </a:solidFill>
                <a:latin typeface="Meiryo UI" panose="020B0604030504040204" pitchFamily="50" charset="-128"/>
                <a:ea typeface="Meiryo UI" panose="020B0604030504040204" pitchFamily="50" charset="-128"/>
              </a:rPr>
              <a:t>４</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実堤防へのパラメータの適用（設定）</a:t>
            </a:r>
          </a:p>
        </p:txBody>
      </p:sp>
      <p:sp>
        <p:nvSpPr>
          <p:cNvPr id="17" name="スライド番号プレースホルダー 1">
            <a:extLst>
              <a:ext uri="{FF2B5EF4-FFF2-40B4-BE49-F238E27FC236}">
                <a16:creationId xmlns:a16="http://schemas.microsoft.com/office/drawing/2014/main" id="{B22A69C1-65EA-BC1B-EDD1-AB134D0CD6A3}"/>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13</a:t>
            </a:fld>
            <a:endParaRPr lang="en-US" altLang="ja-JP" sz="2000" b="1" dirty="0">
              <a:solidFill>
                <a:schemeClr val="bg1"/>
              </a:solidFill>
              <a:latin typeface="Meiryo UI" panose="020B0604030504040204" pitchFamily="50" charset="-128"/>
              <a:ea typeface="Meiryo UI" panose="020B0604030504040204" pitchFamily="50" charset="-128"/>
            </a:endParaRPr>
          </a:p>
        </p:txBody>
      </p:sp>
      <p:pic>
        <p:nvPicPr>
          <p:cNvPr id="5" name="図 4">
            <a:extLst>
              <a:ext uri="{FF2B5EF4-FFF2-40B4-BE49-F238E27FC236}">
                <a16:creationId xmlns:a16="http://schemas.microsoft.com/office/drawing/2014/main" id="{3C8D4DAB-0A11-F87E-C72B-979644BF1B06}"/>
              </a:ext>
            </a:extLst>
          </p:cNvPr>
          <p:cNvPicPr>
            <a:picLocks noChangeAspect="1"/>
          </p:cNvPicPr>
          <p:nvPr/>
        </p:nvPicPr>
        <p:blipFill>
          <a:blip r:embed="rId2"/>
          <a:srcRect t="23099"/>
          <a:stretch>
            <a:fillRect/>
          </a:stretch>
        </p:blipFill>
        <p:spPr>
          <a:xfrm>
            <a:off x="10644035" y="5234473"/>
            <a:ext cx="5339952" cy="1623527"/>
          </a:xfrm>
          <a:prstGeom prst="rect">
            <a:avLst/>
          </a:prstGeom>
        </p:spPr>
      </p:pic>
      <p:grpSp>
        <p:nvGrpSpPr>
          <p:cNvPr id="8" name="グループ化 7">
            <a:extLst>
              <a:ext uri="{FF2B5EF4-FFF2-40B4-BE49-F238E27FC236}">
                <a16:creationId xmlns:a16="http://schemas.microsoft.com/office/drawing/2014/main" id="{406ADF3B-E3F4-4117-7764-91EFBAC1B3FD}"/>
              </a:ext>
            </a:extLst>
          </p:cNvPr>
          <p:cNvGrpSpPr/>
          <p:nvPr/>
        </p:nvGrpSpPr>
        <p:grpSpPr>
          <a:xfrm>
            <a:off x="5853806" y="1833686"/>
            <a:ext cx="3754027" cy="2153518"/>
            <a:chOff x="5129906" y="2719511"/>
            <a:chExt cx="3754027" cy="2153518"/>
          </a:xfrm>
        </p:grpSpPr>
        <p:pic>
          <p:nvPicPr>
            <p:cNvPr id="7" name="図 6">
              <a:extLst>
                <a:ext uri="{FF2B5EF4-FFF2-40B4-BE49-F238E27FC236}">
                  <a16:creationId xmlns:a16="http://schemas.microsoft.com/office/drawing/2014/main" id="{019D4E99-764C-53D0-60EF-4C57D0218F9C}"/>
                </a:ext>
              </a:extLst>
            </p:cNvPr>
            <p:cNvPicPr>
              <a:picLocks noChangeAspect="1"/>
            </p:cNvPicPr>
            <p:nvPr/>
          </p:nvPicPr>
          <p:blipFill>
            <a:blip r:embed="rId3"/>
            <a:stretch>
              <a:fillRect/>
            </a:stretch>
          </p:blipFill>
          <p:spPr>
            <a:xfrm>
              <a:off x="5129906" y="2719511"/>
              <a:ext cx="3754027" cy="2153518"/>
            </a:xfrm>
            <a:prstGeom prst="rect">
              <a:avLst/>
            </a:prstGeom>
          </p:spPr>
        </p:pic>
        <p:cxnSp>
          <p:nvCxnSpPr>
            <p:cNvPr id="29" name="直線コネクタ 28">
              <a:extLst>
                <a:ext uri="{FF2B5EF4-FFF2-40B4-BE49-F238E27FC236}">
                  <a16:creationId xmlns:a16="http://schemas.microsoft.com/office/drawing/2014/main" id="{0B832BBB-1AE2-004D-F8ED-FE4D040FB6D9}"/>
                </a:ext>
              </a:extLst>
            </p:cNvPr>
            <p:cNvCxnSpPr/>
            <p:nvPr/>
          </p:nvCxnSpPr>
          <p:spPr>
            <a:xfrm>
              <a:off x="7193280" y="3396615"/>
              <a:ext cx="0" cy="4476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33" name="テキスト ボックス 32">
            <a:extLst>
              <a:ext uri="{FF2B5EF4-FFF2-40B4-BE49-F238E27FC236}">
                <a16:creationId xmlns:a16="http://schemas.microsoft.com/office/drawing/2014/main" id="{8DFF1CC7-0262-DBA9-5CA2-04C6B568EC22}"/>
              </a:ext>
            </a:extLst>
          </p:cNvPr>
          <p:cNvSpPr txBox="1"/>
          <p:nvPr/>
        </p:nvSpPr>
        <p:spPr>
          <a:xfrm>
            <a:off x="85725" y="6442502"/>
            <a:ext cx="9677400" cy="415498"/>
          </a:xfrm>
          <a:prstGeom prst="rect">
            <a:avLst/>
          </a:prstGeom>
          <a:noFill/>
        </p:spPr>
        <p:txBody>
          <a:bodyPr wrap="square">
            <a:spAutoFit/>
          </a:bodyPr>
          <a:lstStyle/>
          <a:p>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5)</a:t>
            </a:r>
            <a:r>
              <a:rPr lang="ja-JP" altLang="en-US" sz="105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新清晃，西村聡，藤澤和謙，竹下祐二，河井克之，佐古俊介，森啓年，山添誠隆，太田雅之：河川堤防への降雨浸透と浸潤状態予測に関する一斉解析からの知見</a:t>
            </a:r>
            <a:r>
              <a:rPr lang="en-US" altLang="ja-JP" sz="1050" dirty="0">
                <a:effectLst/>
                <a:latin typeface="Times New Roman" panose="02020603050405020304" pitchFamily="18" charset="0"/>
                <a:ea typeface="ＭＳ 明朝" panose="02020609040205080304" pitchFamily="17" charset="-128"/>
              </a:rPr>
              <a:t>,</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土木学会論文集（部門Ｃ）</a:t>
            </a:r>
            <a:r>
              <a:rPr lang="en-US" altLang="ja-JP" sz="1050" dirty="0">
                <a:effectLst/>
                <a:latin typeface="Times New Roman" panose="02020603050405020304" pitchFamily="18" charset="0"/>
                <a:ea typeface="ＭＳ 明朝" panose="02020609040205080304" pitchFamily="17" charset="-128"/>
              </a:rPr>
              <a:t>,Vol.75, No.4,</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土木学会</a:t>
            </a:r>
            <a:r>
              <a:rPr lang="en-US" altLang="ja-JP" sz="1050" dirty="0">
                <a:effectLst/>
                <a:latin typeface="Times New Roman" panose="02020603050405020304" pitchFamily="18" charset="0"/>
                <a:ea typeface="ＭＳ 明朝" panose="02020609040205080304" pitchFamily="17" charset="-128"/>
              </a:rPr>
              <a:t>,2019.</a:t>
            </a:r>
            <a:endParaRPr lang="ja-JP" altLang="en-US" sz="1050" dirty="0"/>
          </a:p>
        </p:txBody>
      </p:sp>
      <p:sp>
        <p:nvSpPr>
          <p:cNvPr id="4" name="Rectangle 2">
            <a:extLst>
              <a:ext uri="{FF2B5EF4-FFF2-40B4-BE49-F238E27FC236}">
                <a16:creationId xmlns:a16="http://schemas.microsoft.com/office/drawing/2014/main" id="{FD2159B8-76C1-4F8B-838B-A62321358F0E}"/>
              </a:ext>
            </a:extLst>
          </p:cNvPr>
          <p:cNvSpPr txBox="1">
            <a:spLocks noChangeArrowheads="1"/>
          </p:cNvSpPr>
          <p:nvPr/>
        </p:nvSpPr>
        <p:spPr bwMode="auto">
          <a:xfrm>
            <a:off x="133350" y="725564"/>
            <a:ext cx="1514476" cy="569836"/>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■設定</a:t>
            </a:r>
            <a:endParaRPr lang="en-US" altLang="ja-JP" sz="2400" u="sng" kern="0" dirty="0">
              <a:solidFill>
                <a:schemeClr val="tx1"/>
              </a:solidFill>
              <a:latin typeface="Meiryo UI" panose="020B0604030504040204" pitchFamily="50" charset="-128"/>
              <a:ea typeface="Meiryo UI" panose="020B0604030504040204" pitchFamily="50" charset="-128"/>
            </a:endParaRPr>
          </a:p>
        </p:txBody>
      </p:sp>
      <mc:AlternateContent xmlns:mc="http://schemas.openxmlformats.org/markup-compatibility/2006" xmlns:a14="http://schemas.microsoft.com/office/drawing/2010/main">
        <mc:Choice Requires="a14">
          <p:sp>
            <p:nvSpPr>
              <p:cNvPr id="9" name="テキスト ボックス 8">
                <a:extLst>
                  <a:ext uri="{FF2B5EF4-FFF2-40B4-BE49-F238E27FC236}">
                    <a16:creationId xmlns:a16="http://schemas.microsoft.com/office/drawing/2014/main" id="{6B4B9CFE-C41A-5BB3-4F27-6358904FEAB5}"/>
                  </a:ext>
                </a:extLst>
              </p:cNvPr>
              <p:cNvSpPr txBox="1"/>
              <p:nvPr/>
            </p:nvSpPr>
            <p:spPr>
              <a:xfrm>
                <a:off x="1314451" y="739658"/>
                <a:ext cx="8420100" cy="1477328"/>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阿武隈川の実堤防</a:t>
                </a:r>
                <a:r>
                  <a:rPr lang="en-US" altLang="ja-JP" sz="1800" baseline="30000" dirty="0">
                    <a:latin typeface="メイリオ" panose="020B0604030504040204" pitchFamily="50" charset="-128"/>
                    <a:ea typeface="メイリオ" panose="020B0604030504040204" pitchFamily="50" charset="-128"/>
                    <a:cs typeface="ＭＳ 明朝" panose="02020609040205080304" pitchFamily="17" charset="-128"/>
                  </a:rPr>
                  <a:t>5)</a:t>
                </a: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を対象</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計測された堤体内の地下水位をを再現できるよう，パラメータ </a:t>
                </a:r>
                <a14:m>
                  <m:oMath xmlns:m="http://schemas.openxmlformats.org/officeDocument/2006/math">
                    <m:sSub>
                      <m:sSubPr>
                        <m:ctrlPr>
                          <a:rPr lang="ja-JP" altLang="en-US"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𝑚𝑐</m:t>
                        </m:r>
                      </m:sub>
                    </m:sSub>
                    <m:r>
                      <a:rPr lang="en-US" altLang="ja-JP" sz="1800" i="1">
                        <a:latin typeface="Cambria Math" panose="02040503050406030204" pitchFamily="18" charset="0"/>
                      </a:rPr>
                      <m:t> </m:t>
                    </m:r>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a:t>
                </a:r>
                <a:r>
                  <a:rPr lang="ja-JP" altLang="en-US" sz="1800" dirty="0"/>
                  <a:t> </a:t>
                </a:r>
                <a14:m>
                  <m:oMath xmlns:m="http://schemas.openxmlformats.org/officeDocument/2006/math">
                    <m:sSub>
                      <m:sSubPr>
                        <m:ctrlPr>
                          <a:rPr lang="ja-JP" altLang="en-US" sz="1800" i="1">
                            <a:latin typeface="Cambria Math" panose="02040503050406030204" pitchFamily="18" charset="0"/>
                          </a:rPr>
                        </m:ctrlPr>
                      </m:sSubPr>
                      <m:e>
                        <m:r>
                          <a:rPr lang="en-US" altLang="ja-JP" sz="1800" i="1">
                            <a:latin typeface="Cambria Math" panose="02040503050406030204" pitchFamily="18" charset="0"/>
                          </a:rPr>
                          <m:t>h</m:t>
                        </m:r>
                      </m:e>
                      <m:sub>
                        <m:r>
                          <a:rPr lang="en-US" altLang="ja-JP" sz="1800" i="1">
                            <a:latin typeface="Cambria Math" panose="02040503050406030204" pitchFamily="18" charset="0"/>
                          </a:rPr>
                          <m:t>𝑚𝑎</m:t>
                        </m:r>
                      </m:sub>
                    </m:sSub>
                    <m:r>
                      <a:rPr lang="en-US" altLang="ja-JP" sz="1800" i="1">
                        <a:latin typeface="Cambria Math" panose="02040503050406030204" pitchFamily="18" charset="0"/>
                      </a:rPr>
                      <m:t> </m:t>
                    </m:r>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a:t>
                </a:r>
                <a:r>
                  <a:rPr lang="ja-JP" altLang="ja-JP" sz="1800" dirty="0"/>
                  <a:t> </a:t>
                </a:r>
                <a14:m>
                  <m:oMath xmlns:m="http://schemas.openxmlformats.org/officeDocument/2006/math">
                    <m:sSub>
                      <m:sSubPr>
                        <m:ctrlPr>
                          <a:rPr lang="ja-JP" altLang="ja-JP" sz="1800" i="1">
                            <a:latin typeface="Cambria Math" panose="02040503050406030204" pitchFamily="18" charset="0"/>
                          </a:rPr>
                        </m:ctrlPr>
                      </m:sSubPr>
                      <m:e>
                        <m:r>
                          <a:rPr lang="en-US" altLang="ja-JP" sz="1800" i="1">
                            <a:latin typeface="Cambria Math" panose="02040503050406030204" pitchFamily="18" charset="0"/>
                          </a:rPr>
                          <m:t>𝑅</m:t>
                        </m:r>
                      </m:e>
                      <m:sub>
                        <m:r>
                          <m:rPr>
                            <m:sty m:val="p"/>
                          </m:rPr>
                          <a:rPr lang="en-US" altLang="ja-JP" sz="1800" i="1">
                            <a:latin typeface="Cambria Math" panose="02040503050406030204" pitchFamily="18" charset="0"/>
                          </a:rPr>
                          <m:t>s</m:t>
                        </m:r>
                      </m:sub>
                    </m:sSub>
                  </m:oMath>
                </a14:m>
                <a:r>
                  <a:rPr lang="ja-JP" altLang="en-US" sz="1800" dirty="0">
                    <a:latin typeface="メイリオ" panose="020B0604030504040204" pitchFamily="50" charset="-128"/>
                    <a:ea typeface="メイリオ" panose="020B0604030504040204" pitchFamily="50" charset="-128"/>
                    <a:cs typeface="ＭＳ 明朝" panose="02020609040205080304" pitchFamily="17" charset="-128"/>
                  </a:rPr>
                  <a:t>を試行錯誤的に設定</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rPr>
                  <a:t>初期飽和度は地下水位に合うように調整して与え，その他の諸条件は実験諸元に合わせる</a:t>
                </a:r>
                <a:endParaRPr lang="en-US" altLang="ja-JP" sz="1800" dirty="0">
                  <a:latin typeface="メイリオ" panose="020B0604030504040204" pitchFamily="50" charset="-128"/>
                  <a:ea typeface="メイリオ" panose="020B0604030504040204" pitchFamily="50" charset="-128"/>
                  <a:cs typeface="ＭＳ 明朝" panose="02020609040205080304" pitchFamily="17" charset="-128"/>
                </a:endParaRPr>
              </a:p>
            </p:txBody>
          </p:sp>
        </mc:Choice>
        <mc:Fallback xmlns="">
          <p:sp>
            <p:nvSpPr>
              <p:cNvPr id="9" name="テキスト ボックス 8">
                <a:extLst>
                  <a:ext uri="{FF2B5EF4-FFF2-40B4-BE49-F238E27FC236}">
                    <a16:creationId xmlns:a16="http://schemas.microsoft.com/office/drawing/2014/main" id="{6B4B9CFE-C41A-5BB3-4F27-6358904FEAB5}"/>
                  </a:ext>
                </a:extLst>
              </p:cNvPr>
              <p:cNvSpPr txBox="1">
                <a:spLocks noRot="1" noChangeAspect="1" noMove="1" noResize="1" noEditPoints="1" noAdjustHandles="1" noChangeArrowheads="1" noChangeShapeType="1" noTextEdit="1"/>
              </p:cNvSpPr>
              <p:nvPr/>
            </p:nvSpPr>
            <p:spPr>
              <a:xfrm>
                <a:off x="1314451" y="739658"/>
                <a:ext cx="8420100" cy="1477328"/>
              </a:xfrm>
              <a:prstGeom prst="rect">
                <a:avLst/>
              </a:prstGeom>
              <a:blipFill>
                <a:blip r:embed="rId4"/>
                <a:stretch>
                  <a:fillRect l="-507" t="-2058" b="-5761"/>
                </a:stretch>
              </a:blipFill>
            </p:spPr>
            <p:txBody>
              <a:bodyPr/>
              <a:lstStyle/>
              <a:p>
                <a:r>
                  <a:rPr lang="ja-JP" altLang="en-US">
                    <a:noFill/>
                  </a:rPr>
                  <a:t> </a:t>
                </a:r>
              </a:p>
            </p:txBody>
          </p:sp>
        </mc:Fallback>
      </mc:AlternateContent>
      <p:grpSp>
        <p:nvGrpSpPr>
          <p:cNvPr id="11" name="グループ化 10">
            <a:extLst>
              <a:ext uri="{FF2B5EF4-FFF2-40B4-BE49-F238E27FC236}">
                <a16:creationId xmlns:a16="http://schemas.microsoft.com/office/drawing/2014/main" id="{33481BDE-F726-DCA5-EBF2-45A187BD462F}"/>
              </a:ext>
            </a:extLst>
          </p:cNvPr>
          <p:cNvGrpSpPr/>
          <p:nvPr/>
        </p:nvGrpSpPr>
        <p:grpSpPr>
          <a:xfrm>
            <a:off x="1680147" y="2555614"/>
            <a:ext cx="2343045" cy="2126880"/>
            <a:chOff x="765747" y="2708014"/>
            <a:chExt cx="2343045" cy="2126880"/>
          </a:xfrm>
        </p:grpSpPr>
        <p:sp>
          <p:nvSpPr>
            <p:cNvPr id="6" name="スライド番号プレースホルダー 1">
              <a:extLst>
                <a:ext uri="{FF2B5EF4-FFF2-40B4-BE49-F238E27FC236}">
                  <a16:creationId xmlns:a16="http://schemas.microsoft.com/office/drawing/2014/main" id="{169C4996-B663-1206-E9E7-20C40325E38A}"/>
                </a:ext>
              </a:extLst>
            </p:cNvPr>
            <p:cNvSpPr txBox="1">
              <a:spLocks noChangeArrowheads="1"/>
            </p:cNvSpPr>
            <p:nvPr/>
          </p:nvSpPr>
          <p:spPr bwMode="auto">
            <a:xfrm>
              <a:off x="765747" y="270801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13</a:t>
              </a:fld>
              <a:endParaRPr lang="en-US" altLang="ja-JP" sz="2000" b="1" dirty="0">
                <a:solidFill>
                  <a:schemeClr val="bg1"/>
                </a:solidFill>
                <a:latin typeface="Meiryo UI" panose="020B0604030504040204" pitchFamily="50" charset="-128"/>
                <a:ea typeface="Meiryo UI" panose="020B0604030504040204" pitchFamily="50" charset="-128"/>
              </a:endParaRPr>
            </a:p>
          </p:txBody>
        </p:sp>
        <p:pic>
          <p:nvPicPr>
            <p:cNvPr id="19" name="図 18">
              <a:extLst>
                <a:ext uri="{FF2B5EF4-FFF2-40B4-BE49-F238E27FC236}">
                  <a16:creationId xmlns:a16="http://schemas.microsoft.com/office/drawing/2014/main" id="{C0805564-9080-4705-5367-EE3DF670B1FB}"/>
                </a:ext>
              </a:extLst>
            </p:cNvPr>
            <p:cNvPicPr>
              <a:picLocks noChangeAspect="1"/>
            </p:cNvPicPr>
            <p:nvPr/>
          </p:nvPicPr>
          <p:blipFill>
            <a:blip r:embed="rId5"/>
            <a:stretch>
              <a:fillRect/>
            </a:stretch>
          </p:blipFill>
          <p:spPr>
            <a:xfrm>
              <a:off x="855217" y="2719968"/>
              <a:ext cx="2054184" cy="2114926"/>
            </a:xfrm>
            <a:prstGeom prst="rect">
              <a:avLst/>
            </a:prstGeom>
            <a:ln>
              <a:solidFill>
                <a:schemeClr val="tx1"/>
              </a:solidFill>
            </a:ln>
          </p:spPr>
        </p:pic>
        <p:sp>
          <p:nvSpPr>
            <p:cNvPr id="20" name="テキスト ボックス 19">
              <a:extLst>
                <a:ext uri="{FF2B5EF4-FFF2-40B4-BE49-F238E27FC236}">
                  <a16:creationId xmlns:a16="http://schemas.microsoft.com/office/drawing/2014/main" id="{99BB5A24-D2F1-3DF1-CA33-CEC56EDFD53C}"/>
                </a:ext>
              </a:extLst>
            </p:cNvPr>
            <p:cNvSpPr txBox="1"/>
            <p:nvPr/>
          </p:nvSpPr>
          <p:spPr>
            <a:xfrm>
              <a:off x="778609" y="3724400"/>
              <a:ext cx="1441420" cy="307777"/>
            </a:xfrm>
            <a:prstGeom prst="rect">
              <a:avLst/>
            </a:prstGeom>
            <a:noFill/>
          </p:spPr>
          <p:txBody>
            <a:bodyPr wrap="none" rtlCol="0">
              <a:spAutoFit/>
            </a:bodyPr>
            <a:lstStyle/>
            <a:p>
              <a:r>
                <a:rPr lang="ja-JP" altLang="en-US" sz="1400" dirty="0"/>
                <a:t>丸森雨量観測所</a:t>
              </a:r>
              <a:endParaRPr kumimoji="1" lang="ja-JP" altLang="en-US" sz="1400" dirty="0"/>
            </a:p>
          </p:txBody>
        </p:sp>
        <p:sp>
          <p:nvSpPr>
            <p:cNvPr id="21" name="楕円 20">
              <a:extLst>
                <a:ext uri="{FF2B5EF4-FFF2-40B4-BE49-F238E27FC236}">
                  <a16:creationId xmlns:a16="http://schemas.microsoft.com/office/drawing/2014/main" id="{CFE93BF0-0F2B-5289-57F3-875D541B8C4E}"/>
                </a:ext>
              </a:extLst>
            </p:cNvPr>
            <p:cNvSpPr/>
            <p:nvPr/>
          </p:nvSpPr>
          <p:spPr>
            <a:xfrm>
              <a:off x="2120857" y="3584315"/>
              <a:ext cx="112269" cy="114712"/>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a:extLst>
                <a:ext uri="{FF2B5EF4-FFF2-40B4-BE49-F238E27FC236}">
                  <a16:creationId xmlns:a16="http://schemas.microsoft.com/office/drawing/2014/main" id="{9699AE3B-2901-95F8-6B0C-061AB172FAD6}"/>
                </a:ext>
              </a:extLst>
            </p:cNvPr>
            <p:cNvSpPr/>
            <p:nvPr/>
          </p:nvSpPr>
          <p:spPr>
            <a:xfrm>
              <a:off x="1417061" y="3584315"/>
              <a:ext cx="112269" cy="114712"/>
            </a:xfrm>
            <a:prstGeom prst="ellipse">
              <a:avLst/>
            </a:prstGeom>
            <a:solidFill>
              <a:srgbClr val="0000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a:extLst>
                <a:ext uri="{FF2B5EF4-FFF2-40B4-BE49-F238E27FC236}">
                  <a16:creationId xmlns:a16="http://schemas.microsoft.com/office/drawing/2014/main" id="{148ADD80-D375-FE14-09E7-CB4BE661BF17}"/>
                </a:ext>
              </a:extLst>
            </p:cNvPr>
            <p:cNvSpPr txBox="1"/>
            <p:nvPr/>
          </p:nvSpPr>
          <p:spPr>
            <a:xfrm>
              <a:off x="2205981" y="3382725"/>
              <a:ext cx="902811" cy="307777"/>
            </a:xfrm>
            <a:prstGeom prst="rect">
              <a:avLst/>
            </a:prstGeom>
            <a:noFill/>
          </p:spPr>
          <p:txBody>
            <a:bodyPr wrap="none" rtlCol="0">
              <a:spAutoFit/>
            </a:bodyPr>
            <a:lstStyle/>
            <a:p>
              <a:r>
                <a:rPr kumimoji="1" lang="ja-JP" altLang="en-US" sz="1400" dirty="0">
                  <a:solidFill>
                    <a:srgbClr val="FF0000"/>
                  </a:solidFill>
                </a:rPr>
                <a:t>対象箇所</a:t>
              </a:r>
              <a:endParaRPr kumimoji="1" lang="en-US" altLang="ja-JP" sz="1400" dirty="0">
                <a:solidFill>
                  <a:srgbClr val="FF0000"/>
                </a:solidFill>
              </a:endParaRPr>
            </a:p>
          </p:txBody>
        </p:sp>
        <p:cxnSp>
          <p:nvCxnSpPr>
            <p:cNvPr id="27" name="直線矢印コネクタ 26">
              <a:extLst>
                <a:ext uri="{FF2B5EF4-FFF2-40B4-BE49-F238E27FC236}">
                  <a16:creationId xmlns:a16="http://schemas.microsoft.com/office/drawing/2014/main" id="{B348D931-D09A-0A91-8ADC-3B8C4B73840F}"/>
                </a:ext>
              </a:extLst>
            </p:cNvPr>
            <p:cNvCxnSpPr/>
            <p:nvPr/>
          </p:nvCxnSpPr>
          <p:spPr>
            <a:xfrm flipH="1" flipV="1">
              <a:off x="1966426" y="2908040"/>
              <a:ext cx="125255" cy="400050"/>
            </a:xfrm>
            <a:prstGeom prst="straightConnector1">
              <a:avLst/>
            </a:prstGeom>
            <a:ln w="19050">
              <a:solidFill>
                <a:srgbClr val="0000F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テキスト ボックス 9">
              <a:extLst>
                <a:ext uri="{FF2B5EF4-FFF2-40B4-BE49-F238E27FC236}">
                  <a16:creationId xmlns:a16="http://schemas.microsoft.com/office/drawing/2014/main" id="{AE5723E6-FF65-7C81-1617-F112C352C804}"/>
                </a:ext>
              </a:extLst>
            </p:cNvPr>
            <p:cNvSpPr txBox="1"/>
            <p:nvPr/>
          </p:nvSpPr>
          <p:spPr>
            <a:xfrm>
              <a:off x="1981200" y="2924175"/>
              <a:ext cx="902811" cy="307777"/>
            </a:xfrm>
            <a:prstGeom prst="rect">
              <a:avLst/>
            </a:prstGeom>
            <a:noFill/>
          </p:spPr>
          <p:txBody>
            <a:bodyPr wrap="none" rtlCol="0">
              <a:spAutoFit/>
            </a:bodyPr>
            <a:lstStyle/>
            <a:p>
              <a:r>
                <a:rPr kumimoji="1" lang="ja-JP" altLang="en-US" sz="1400" dirty="0"/>
                <a:t>阿武隈川</a:t>
              </a:r>
            </a:p>
          </p:txBody>
        </p:sp>
      </p:grpSp>
      <p:pic>
        <p:nvPicPr>
          <p:cNvPr id="12" name="図 11">
            <a:extLst>
              <a:ext uri="{FF2B5EF4-FFF2-40B4-BE49-F238E27FC236}">
                <a16:creationId xmlns:a16="http://schemas.microsoft.com/office/drawing/2014/main" id="{4F6CEC95-DDE4-BADB-B199-E33971714A2D}"/>
              </a:ext>
            </a:extLst>
          </p:cNvPr>
          <p:cNvPicPr>
            <a:picLocks noChangeAspect="1"/>
          </p:cNvPicPr>
          <p:nvPr/>
        </p:nvPicPr>
        <p:blipFill>
          <a:blip r:embed="rId6">
            <a:extLst>
              <a:ext uri="{28A0092B-C50C-407E-A947-70E740481C1C}">
                <a14:useLocalDpi xmlns:a14="http://schemas.microsoft.com/office/drawing/2010/main" val="0"/>
              </a:ext>
            </a:extLst>
          </a:blip>
          <a:srcRect l="7396" t="72222" r="9372" b="6806"/>
          <a:stretch>
            <a:fillRect/>
          </a:stretch>
        </p:blipFill>
        <p:spPr>
          <a:xfrm>
            <a:off x="1000124" y="4391025"/>
            <a:ext cx="7695317" cy="1724025"/>
          </a:xfrm>
          <a:prstGeom prst="rect">
            <a:avLst/>
          </a:prstGeom>
        </p:spPr>
      </p:pic>
      <mc:AlternateContent xmlns:mc="http://schemas.openxmlformats.org/markup-compatibility/2006" xmlns:a14="http://schemas.microsoft.com/office/drawing/2010/main">
        <mc:Choice Requires="a14">
          <p:sp>
            <p:nvSpPr>
              <p:cNvPr id="13" name="テキスト ボックス 12">
                <a:extLst>
                  <a:ext uri="{FF2B5EF4-FFF2-40B4-BE49-F238E27FC236}">
                    <a16:creationId xmlns:a16="http://schemas.microsoft.com/office/drawing/2014/main" id="{C1D72A01-0002-051B-CC22-D01B773484ED}"/>
                  </a:ext>
                </a:extLst>
              </p:cNvPr>
              <p:cNvSpPr txBox="1"/>
              <p:nvPr/>
            </p:nvSpPr>
            <p:spPr>
              <a:xfrm>
                <a:off x="6577549" y="4464316"/>
                <a:ext cx="1905437" cy="338554"/>
              </a:xfrm>
              <a:prstGeom prst="rect">
                <a:avLst/>
              </a:prstGeom>
              <a:noFill/>
            </p:spPr>
            <p:txBody>
              <a:bodyPr wrap="square">
                <a:spAutoFit/>
              </a:bodyPr>
              <a:lstStyle/>
              <a:p>
                <a14:m>
                  <m:oMath xmlns:m="http://schemas.openxmlformats.org/officeDocument/2006/math">
                    <m:sSub>
                      <m:sSubPr>
                        <m:ctrlPr>
                          <a:rPr lang="ja-JP" altLang="en-US" sz="1600" i="1" smtClean="0">
                            <a:solidFill>
                              <a:srgbClr val="836967"/>
                            </a:solidFill>
                            <a:latin typeface="Cambria Math" panose="02040503050406030204" pitchFamily="18" charset="0"/>
                          </a:rPr>
                        </m:ctrlPr>
                      </m:sSubPr>
                      <m:e>
                        <m:r>
                          <a:rPr lang="ja-JP" altLang="en-US" sz="1600" i="1">
                            <a:latin typeface="Cambria Math" panose="02040503050406030204" pitchFamily="18" charset="0"/>
                          </a:rPr>
                          <m:t>𝑘</m:t>
                        </m:r>
                      </m:e>
                      <m:sub>
                        <m:r>
                          <a:rPr lang="en-US" altLang="ja-JP" sz="1600" b="0" i="1" smtClean="0">
                            <a:latin typeface="Cambria Math" panose="02040503050406030204" pitchFamily="18" charset="0"/>
                          </a:rPr>
                          <m:t>𝑎</m:t>
                        </m:r>
                      </m:sub>
                    </m:sSub>
                  </m:oMath>
                </a14:m>
                <a:r>
                  <a:rPr lang="en-US" altLang="ja-JP" sz="1600" dirty="0"/>
                  <a:t>=</a:t>
                </a:r>
                <a:r>
                  <a:rPr lang="en-US" altLang="ja-JP" sz="1600" dirty="0">
                    <a:ea typeface="+mn-ea"/>
                    <a:cs typeface="Times New Roman" panose="02020603050405020304" pitchFamily="18" charset="0"/>
                  </a:rPr>
                  <a:t>2.4</a:t>
                </a:r>
                <a:r>
                  <a:rPr lang="ja-JP" altLang="ja-JP" sz="1600" dirty="0">
                    <a:ea typeface="+mn-ea"/>
                    <a:cs typeface="Times New Roman" panose="02020603050405020304" pitchFamily="18" charset="0"/>
                  </a:rPr>
                  <a:t>×</a:t>
                </a:r>
                <a:r>
                  <a:rPr lang="en-US" altLang="ja-JP" sz="1600" dirty="0">
                    <a:ea typeface="+mn-ea"/>
                    <a:cs typeface="Times New Roman" panose="02020603050405020304" pitchFamily="18" charset="0"/>
                  </a:rPr>
                  <a:t>10</a:t>
                </a:r>
                <a:r>
                  <a:rPr lang="en-US" altLang="ja-JP" sz="1600" baseline="30000" dirty="0">
                    <a:ea typeface="+mn-ea"/>
                    <a:cs typeface="Times New Roman" panose="02020603050405020304" pitchFamily="18" charset="0"/>
                  </a:rPr>
                  <a:t>-5</a:t>
                </a:r>
                <a:r>
                  <a:rPr lang="en-US" altLang="ja-JP" sz="1600" dirty="0">
                    <a:ea typeface="+mn-ea"/>
                    <a:cs typeface="Times New Roman" panose="02020603050405020304" pitchFamily="18" charset="0"/>
                  </a:rPr>
                  <a:t>m/s</a:t>
                </a:r>
                <a:endParaRPr lang="ja-JP" altLang="ja-JP" sz="1600" dirty="0">
                  <a:ea typeface="+mn-ea"/>
                  <a:cs typeface="Times New Roman" panose="02020603050405020304" pitchFamily="18" charset="0"/>
                </a:endParaRPr>
              </a:p>
            </p:txBody>
          </p:sp>
        </mc:Choice>
        <mc:Fallback xmlns="">
          <p:sp>
            <p:nvSpPr>
              <p:cNvPr id="13" name="テキスト ボックス 12">
                <a:extLst>
                  <a:ext uri="{FF2B5EF4-FFF2-40B4-BE49-F238E27FC236}">
                    <a16:creationId xmlns:a16="http://schemas.microsoft.com/office/drawing/2014/main" id="{C1D72A01-0002-051B-CC22-D01B773484ED}"/>
                  </a:ext>
                </a:extLst>
              </p:cNvPr>
              <p:cNvSpPr txBox="1">
                <a:spLocks noRot="1" noChangeAspect="1" noMove="1" noResize="1" noEditPoints="1" noAdjustHandles="1" noChangeArrowheads="1" noChangeShapeType="1" noTextEdit="1"/>
              </p:cNvSpPr>
              <p:nvPr/>
            </p:nvSpPr>
            <p:spPr>
              <a:xfrm>
                <a:off x="6577549" y="4464316"/>
                <a:ext cx="1905437" cy="338554"/>
              </a:xfrm>
              <a:prstGeom prst="rect">
                <a:avLst/>
              </a:prstGeom>
              <a:blipFill>
                <a:blip r:embed="rId7"/>
                <a:stretch>
                  <a:fillRect t="-7143" b="-23214"/>
                </a:stretch>
              </a:blipFill>
            </p:spPr>
            <p:txBody>
              <a:bodyPr/>
              <a:lstStyle/>
              <a:p>
                <a:r>
                  <a:rPr lang="ja-JP" altLang="en-US">
                    <a:noFill/>
                  </a:rPr>
                  <a:t> </a:t>
                </a:r>
              </a:p>
            </p:txBody>
          </p:sp>
        </mc:Fallback>
      </mc:AlternateContent>
      <p:cxnSp>
        <p:nvCxnSpPr>
          <p:cNvPr id="14" name="直線コネクタ 13">
            <a:extLst>
              <a:ext uri="{FF2B5EF4-FFF2-40B4-BE49-F238E27FC236}">
                <a16:creationId xmlns:a16="http://schemas.microsoft.com/office/drawing/2014/main" id="{8BFF8073-0BBB-8550-771E-AA8D0ECC7499}"/>
              </a:ext>
            </a:extLst>
          </p:cNvPr>
          <p:cNvCxnSpPr>
            <a:cxnSpLocks/>
          </p:cNvCxnSpPr>
          <p:nvPr/>
        </p:nvCxnSpPr>
        <p:spPr>
          <a:xfrm>
            <a:off x="5784850" y="4813300"/>
            <a:ext cx="0" cy="9683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a:extLst>
              <a:ext uri="{FF2B5EF4-FFF2-40B4-BE49-F238E27FC236}">
                <a16:creationId xmlns:a16="http://schemas.microsoft.com/office/drawing/2014/main" id="{A904385E-A09F-5E65-7C80-3490C0CABF32}"/>
              </a:ext>
            </a:extLst>
          </p:cNvPr>
          <p:cNvSpPr txBox="1"/>
          <p:nvPr/>
        </p:nvSpPr>
        <p:spPr>
          <a:xfrm>
            <a:off x="3286125" y="4438650"/>
            <a:ext cx="922047" cy="338554"/>
          </a:xfrm>
          <a:prstGeom prst="rect">
            <a:avLst/>
          </a:prstGeom>
          <a:noFill/>
        </p:spPr>
        <p:txBody>
          <a:bodyPr wrap="none" rtlCol="0">
            <a:spAutoFit/>
          </a:bodyPr>
          <a:lstStyle/>
          <a:p>
            <a:r>
              <a:rPr lang="en-US" altLang="ja-JP" sz="1600" dirty="0"/>
              <a:t>dx=0.2m</a:t>
            </a:r>
            <a:endParaRPr kumimoji="1" lang="ja-JP" altLang="en-US" sz="1600" dirty="0"/>
          </a:p>
        </p:txBody>
      </p:sp>
      <p:sp>
        <p:nvSpPr>
          <p:cNvPr id="18" name="テキスト ボックス 17">
            <a:extLst>
              <a:ext uri="{FF2B5EF4-FFF2-40B4-BE49-F238E27FC236}">
                <a16:creationId xmlns:a16="http://schemas.microsoft.com/office/drawing/2014/main" id="{A078B3B3-81C9-231F-D12B-BADA1675DD12}"/>
              </a:ext>
            </a:extLst>
          </p:cNvPr>
          <p:cNvSpPr txBox="1"/>
          <p:nvPr/>
        </p:nvSpPr>
        <p:spPr>
          <a:xfrm>
            <a:off x="3305175" y="4619625"/>
            <a:ext cx="910827" cy="338554"/>
          </a:xfrm>
          <a:prstGeom prst="rect">
            <a:avLst/>
          </a:prstGeom>
          <a:noFill/>
        </p:spPr>
        <p:txBody>
          <a:bodyPr wrap="none" rtlCol="0">
            <a:spAutoFit/>
          </a:bodyPr>
          <a:lstStyle/>
          <a:p>
            <a:r>
              <a:rPr lang="en-US" altLang="ja-JP" sz="1600" dirty="0" err="1"/>
              <a:t>dz</a:t>
            </a:r>
            <a:r>
              <a:rPr lang="en-US" altLang="ja-JP" sz="1600" dirty="0"/>
              <a:t>=0.2m</a:t>
            </a:r>
            <a:endParaRPr kumimoji="1" lang="ja-JP" altLang="en-US" sz="1600" dirty="0"/>
          </a:p>
        </p:txBody>
      </p:sp>
      <p:sp>
        <p:nvSpPr>
          <p:cNvPr id="22" name="テキスト ボックス 21">
            <a:extLst>
              <a:ext uri="{FF2B5EF4-FFF2-40B4-BE49-F238E27FC236}">
                <a16:creationId xmlns:a16="http://schemas.microsoft.com/office/drawing/2014/main" id="{D289F105-A213-8E73-95F2-8691D70FDD26}"/>
              </a:ext>
            </a:extLst>
          </p:cNvPr>
          <p:cNvSpPr txBox="1"/>
          <p:nvPr/>
        </p:nvSpPr>
        <p:spPr>
          <a:xfrm>
            <a:off x="8526496" y="5739625"/>
            <a:ext cx="582667" cy="307777"/>
          </a:xfrm>
          <a:prstGeom prst="rect">
            <a:avLst/>
          </a:prstGeom>
          <a:noFill/>
        </p:spPr>
        <p:txBody>
          <a:bodyPr wrap="square">
            <a:spAutoFit/>
          </a:bodyPr>
          <a:lstStyle/>
          <a:p>
            <a:r>
              <a:rPr lang="ja-JP" altLang="en-US" sz="1400" dirty="0">
                <a:latin typeface="ＭＳ Ｐゴシック" panose="020B0600070205080204" pitchFamily="50" charset="-128"/>
              </a:rPr>
              <a:t>（</a:t>
            </a:r>
            <a:r>
              <a:rPr lang="en-US" altLang="ja-JP" sz="1400" dirty="0">
                <a:latin typeface="ＭＳ Ｐゴシック" panose="020B0600070205080204" pitchFamily="50" charset="-128"/>
              </a:rPr>
              <a:t>m</a:t>
            </a:r>
            <a:r>
              <a:rPr lang="ja-JP" altLang="en-US" sz="1400" dirty="0">
                <a:latin typeface="ＭＳ Ｐゴシック" panose="020B0600070205080204" pitchFamily="50" charset="-128"/>
              </a:rPr>
              <a:t>）</a:t>
            </a:r>
          </a:p>
        </p:txBody>
      </p:sp>
      <mc:AlternateContent xmlns:mc="http://schemas.openxmlformats.org/markup-compatibility/2006" xmlns:a14="http://schemas.microsoft.com/office/drawing/2010/main">
        <mc:Choice Requires="a14">
          <p:sp>
            <p:nvSpPr>
              <p:cNvPr id="23" name="テキスト ボックス 22">
                <a:extLst>
                  <a:ext uri="{FF2B5EF4-FFF2-40B4-BE49-F238E27FC236}">
                    <a16:creationId xmlns:a16="http://schemas.microsoft.com/office/drawing/2014/main" id="{8F252FAE-8048-2194-FB78-667B89A6FF4A}"/>
                  </a:ext>
                </a:extLst>
              </p:cNvPr>
              <p:cNvSpPr txBox="1"/>
              <p:nvPr/>
            </p:nvSpPr>
            <p:spPr>
              <a:xfrm>
                <a:off x="6544688" y="4838750"/>
                <a:ext cx="3523237" cy="3795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ja-JP" altLang="en-US" sz="160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𝑒</m:t>
                          </m:r>
                          <m:r>
                            <a:rPr lang="en-US" altLang="ja-JP" sz="1600" i="1">
                              <a:solidFill>
                                <a:schemeClr val="tx1"/>
                              </a:solidFill>
                              <a:latin typeface="Cambria Math" panose="02040503050406030204" pitchFamily="18" charset="0"/>
                            </a:rPr>
                            <m:t>=</m:t>
                          </m:r>
                          <m:r>
                            <a:rPr lang="en-US" altLang="ja-JP" sz="1600" b="0" i="1" smtClean="0">
                              <a:solidFill>
                                <a:schemeClr val="tx1"/>
                              </a:solidFill>
                              <a:latin typeface="Cambria Math" panose="02040503050406030204" pitchFamily="18" charset="0"/>
                            </a:rPr>
                            <m:t>0.</m:t>
                          </m:r>
                          <m:r>
                            <a:rPr lang="en-US" altLang="ja-JP" sz="1600" i="1">
                              <a:solidFill>
                                <a:schemeClr val="tx1"/>
                              </a:solidFill>
                              <a:latin typeface="Cambria Math" panose="02040503050406030204" pitchFamily="18" charset="0"/>
                            </a:rPr>
                            <m:t>910</m:t>
                          </m:r>
                          <m:r>
                            <a:rPr lang="en-US" altLang="ja-JP" sz="1600" b="0" i="1" dirty="0" smtClean="0">
                              <a:solidFill>
                                <a:schemeClr val="tx1"/>
                              </a:solidFill>
                              <a:latin typeface="Cambria Math" panose="02040503050406030204" pitchFamily="18" charset="0"/>
                              <a:cs typeface="Nirmala UI" panose="020B0502040204020203" pitchFamily="34" charset="0"/>
                            </a:rPr>
                            <m:t>, </m:t>
                          </m:r>
                          <m:r>
                            <a:rPr lang="ja-JP" altLang="en-US" sz="1600" i="1" dirty="0">
                              <a:solidFill>
                                <a:schemeClr val="tx1"/>
                              </a:solidFill>
                              <a:latin typeface="Cambria Math" panose="02040503050406030204" pitchFamily="18" charset="0"/>
                              <a:cs typeface="Nirmala UI" panose="020B0502040204020203" pitchFamily="34" charset="0"/>
                            </a:rPr>
                            <m:t>　</m:t>
                          </m:r>
                          <m:r>
                            <a:rPr lang="ja-JP" altLang="en-US" sz="1600" i="1" smtClean="0">
                              <a:solidFill>
                                <a:schemeClr val="tx1"/>
                              </a:solidFill>
                              <a:latin typeface="Cambria Math" panose="02040503050406030204" pitchFamily="18" charset="0"/>
                            </a:rPr>
                            <m:t>𝛾</m:t>
                          </m:r>
                        </m:e>
                        <m:sub>
                          <m:r>
                            <a:rPr lang="en-US" altLang="ja-JP" sz="1600" b="0" i="1" smtClean="0">
                              <a:solidFill>
                                <a:schemeClr val="tx1"/>
                              </a:solidFill>
                              <a:latin typeface="Cambria Math" panose="02040503050406030204" pitchFamily="18" charset="0"/>
                            </a:rPr>
                            <m:t>𝑑</m:t>
                          </m:r>
                        </m:sub>
                      </m:sSub>
                      <m:r>
                        <a:rPr lang="en-US" altLang="ja-JP" sz="1600" b="0" i="1" smtClean="0">
                          <a:solidFill>
                            <a:schemeClr val="tx1"/>
                          </a:solidFill>
                          <a:latin typeface="Cambria Math" panose="02040503050406030204" pitchFamily="18" charset="0"/>
                        </a:rPr>
                        <m:t>=1.</m:t>
                      </m:r>
                      <m:r>
                        <a:rPr lang="en-US" altLang="ja-JP" sz="1600" i="1">
                          <a:solidFill>
                            <a:schemeClr val="tx1"/>
                          </a:solidFill>
                          <a:latin typeface="Cambria Math" panose="02040503050406030204" pitchFamily="18" charset="0"/>
                        </a:rPr>
                        <m:t>392</m:t>
                      </m:r>
                      <m:r>
                        <a:rPr lang="en-US" altLang="ja-JP" sz="1600" b="0" i="1" smtClean="0">
                          <a:solidFill>
                            <a:schemeClr val="tx1"/>
                          </a:solidFill>
                          <a:latin typeface="Cambria Math" panose="02040503050406030204" pitchFamily="18" charset="0"/>
                        </a:rPr>
                        <m:t>, </m:t>
                      </m:r>
                      <m:sSub>
                        <m:sSubPr>
                          <m:ctrlPr>
                            <a:rPr lang="en-US" altLang="ja-JP" sz="1600" b="0" i="1" smtClean="0">
                              <a:solidFill>
                                <a:schemeClr val="tx1"/>
                              </a:solidFill>
                              <a:latin typeface="Cambria Math" panose="02040503050406030204" pitchFamily="18" charset="0"/>
                            </a:rPr>
                          </m:ctrlPr>
                        </m:sSubPr>
                        <m:e>
                          <m:r>
                            <a:rPr lang="en-US" altLang="ja-JP" sz="1600" b="0" i="1" smtClean="0">
                              <a:solidFill>
                                <a:schemeClr val="tx1"/>
                              </a:solidFill>
                              <a:latin typeface="Cambria Math" panose="02040503050406030204" pitchFamily="18" charset="0"/>
                            </a:rPr>
                            <m:t>  </m:t>
                          </m:r>
                          <m:r>
                            <a:rPr lang="en-US" altLang="ja-JP" sz="1600" b="0" i="1" smtClean="0">
                              <a:solidFill>
                                <a:schemeClr val="tx1"/>
                              </a:solidFill>
                              <a:latin typeface="Cambria Math" panose="02040503050406030204" pitchFamily="18" charset="0"/>
                            </a:rPr>
                            <m:t>𝐺</m:t>
                          </m:r>
                        </m:e>
                        <m:sub>
                          <m:r>
                            <a:rPr lang="en-US" altLang="ja-JP" sz="1600" b="0" i="1" smtClean="0">
                              <a:solidFill>
                                <a:schemeClr val="tx1"/>
                              </a:solidFill>
                              <a:latin typeface="Cambria Math" panose="02040503050406030204" pitchFamily="18" charset="0"/>
                            </a:rPr>
                            <m:t>𝑠</m:t>
                          </m:r>
                        </m:sub>
                      </m:sSub>
                      <m:r>
                        <a:rPr lang="en-US" altLang="ja-JP" sz="1600" b="0" i="1" smtClean="0">
                          <a:solidFill>
                            <a:schemeClr val="tx1"/>
                          </a:solidFill>
                          <a:latin typeface="Cambria Math" panose="02040503050406030204" pitchFamily="18" charset="0"/>
                        </a:rPr>
                        <m:t>=</m:t>
                      </m:r>
                      <m:r>
                        <a:rPr lang="en-US" altLang="ja-JP" sz="1600" i="1">
                          <a:solidFill>
                            <a:schemeClr val="tx1"/>
                          </a:solidFill>
                          <a:latin typeface="Cambria Math" panose="02040503050406030204" pitchFamily="18" charset="0"/>
                        </a:rPr>
                        <m:t>2.664</m:t>
                      </m:r>
                    </m:oMath>
                  </m:oMathPara>
                </a14:m>
                <a:endParaRPr lang="ja-JP" altLang="ja-JP" sz="1600" dirty="0">
                  <a:latin typeface="ＭＳ Ｐゴシック" panose="020B0600070205080204" pitchFamily="50" charset="-128"/>
                  <a:cs typeface="Nirmala UI" panose="020B0502040204020203" pitchFamily="34" charset="0"/>
                </a:endParaRPr>
              </a:p>
            </p:txBody>
          </p:sp>
        </mc:Choice>
        <mc:Fallback xmlns="">
          <p:sp>
            <p:nvSpPr>
              <p:cNvPr id="23" name="テキスト ボックス 22">
                <a:extLst>
                  <a:ext uri="{FF2B5EF4-FFF2-40B4-BE49-F238E27FC236}">
                    <a16:creationId xmlns:a16="http://schemas.microsoft.com/office/drawing/2014/main" id="{8F252FAE-8048-2194-FB78-667B89A6FF4A}"/>
                  </a:ext>
                </a:extLst>
              </p:cNvPr>
              <p:cNvSpPr txBox="1">
                <a:spLocks noRot="1" noChangeAspect="1" noMove="1" noResize="1" noEditPoints="1" noAdjustHandles="1" noChangeArrowheads="1" noChangeShapeType="1" noTextEdit="1"/>
              </p:cNvSpPr>
              <p:nvPr/>
            </p:nvSpPr>
            <p:spPr>
              <a:xfrm>
                <a:off x="6544688" y="4838750"/>
                <a:ext cx="3523237" cy="379591"/>
              </a:xfrm>
              <a:prstGeom prst="rect">
                <a:avLst/>
              </a:prstGeom>
              <a:blipFill>
                <a:blip r:embed="rId8"/>
                <a:stretch>
                  <a:fillRect b="-3226"/>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28" name="テキスト ボックス 27">
                <a:extLst>
                  <a:ext uri="{FF2B5EF4-FFF2-40B4-BE49-F238E27FC236}">
                    <a16:creationId xmlns:a16="http://schemas.microsoft.com/office/drawing/2014/main" id="{823B6AE3-B634-48F9-D150-E726F4A1C9EE}"/>
                  </a:ext>
                </a:extLst>
              </p:cNvPr>
              <p:cNvSpPr txBox="1"/>
              <p:nvPr/>
            </p:nvSpPr>
            <p:spPr>
              <a:xfrm>
                <a:off x="6657976" y="6035159"/>
                <a:ext cx="1943100" cy="338554"/>
              </a:xfrm>
              <a:prstGeom prst="rect">
                <a:avLst/>
              </a:prstGeom>
              <a:noFill/>
            </p:spPr>
            <p:txBody>
              <a:bodyPr wrap="square">
                <a:spAutoFit/>
              </a:bodyPr>
              <a:lstStyle/>
              <a:p>
                <a14:m>
                  <m:oMath xmlns:m="http://schemas.openxmlformats.org/officeDocument/2006/math">
                    <m:sSub>
                      <m:sSubPr>
                        <m:ctrlPr>
                          <a:rPr lang="ja-JP" altLang="en-US" sz="1600" i="1">
                            <a:solidFill>
                              <a:srgbClr val="836967"/>
                            </a:solidFill>
                            <a:latin typeface="Cambria Math" panose="02040503050406030204" pitchFamily="18" charset="0"/>
                          </a:rPr>
                        </m:ctrlPr>
                      </m:sSubPr>
                      <m:e>
                        <m:r>
                          <a:rPr lang="ja-JP" altLang="en-US" sz="1600" i="1">
                            <a:latin typeface="Cambria Math" panose="02040503050406030204" pitchFamily="18" charset="0"/>
                          </a:rPr>
                          <m:t>𝑘</m:t>
                        </m:r>
                      </m:e>
                      <m:sub>
                        <m:r>
                          <a:rPr lang="en-US" altLang="ja-JP" sz="1600" i="1">
                            <a:latin typeface="Cambria Math" panose="02040503050406030204" pitchFamily="18" charset="0"/>
                          </a:rPr>
                          <m:t>𝑎</m:t>
                        </m:r>
                      </m:sub>
                    </m:sSub>
                  </m:oMath>
                </a14:m>
                <a:r>
                  <a:rPr lang="en-US" altLang="ja-JP" sz="1600" dirty="0">
                    <a:cs typeface="Times New Roman" panose="02020603050405020304" pitchFamily="18" charset="0"/>
                  </a:rPr>
                  <a:t>=1.0</a:t>
                </a:r>
                <a:r>
                  <a:rPr lang="ja-JP" altLang="ja-JP" sz="1600" dirty="0">
                    <a:cs typeface="Times New Roman" panose="02020603050405020304" pitchFamily="18" charset="0"/>
                  </a:rPr>
                  <a:t>×</a:t>
                </a:r>
                <a:r>
                  <a:rPr lang="en-US" altLang="ja-JP" sz="1600" dirty="0">
                    <a:cs typeface="Times New Roman" panose="02020603050405020304" pitchFamily="18" charset="0"/>
                  </a:rPr>
                  <a:t>10</a:t>
                </a:r>
                <a:r>
                  <a:rPr lang="en-US" altLang="ja-JP" sz="1600" baseline="30000" dirty="0">
                    <a:cs typeface="Times New Roman" panose="02020603050405020304" pitchFamily="18" charset="0"/>
                  </a:rPr>
                  <a:t>-9</a:t>
                </a:r>
                <a:r>
                  <a:rPr lang="en-US" altLang="ja-JP" sz="1600" dirty="0">
                    <a:cs typeface="Times New Roman" panose="02020603050405020304" pitchFamily="18" charset="0"/>
                  </a:rPr>
                  <a:t>m/s </a:t>
                </a:r>
                <a:endParaRPr lang="ja-JP" altLang="en-US" sz="1600" dirty="0">
                  <a:cs typeface="Times New Roman" panose="02020603050405020304" pitchFamily="18" charset="0"/>
                </a:endParaRPr>
              </a:p>
            </p:txBody>
          </p:sp>
        </mc:Choice>
        <mc:Fallback xmlns="">
          <p:sp>
            <p:nvSpPr>
              <p:cNvPr id="28" name="テキスト ボックス 27">
                <a:extLst>
                  <a:ext uri="{FF2B5EF4-FFF2-40B4-BE49-F238E27FC236}">
                    <a16:creationId xmlns:a16="http://schemas.microsoft.com/office/drawing/2014/main" id="{823B6AE3-B634-48F9-D150-E726F4A1C9EE}"/>
                  </a:ext>
                </a:extLst>
              </p:cNvPr>
              <p:cNvSpPr txBox="1">
                <a:spLocks noRot="1" noChangeAspect="1" noMove="1" noResize="1" noEditPoints="1" noAdjustHandles="1" noChangeArrowheads="1" noChangeShapeType="1" noTextEdit="1"/>
              </p:cNvSpPr>
              <p:nvPr/>
            </p:nvSpPr>
            <p:spPr>
              <a:xfrm>
                <a:off x="6657976" y="6035159"/>
                <a:ext cx="1943100" cy="338554"/>
              </a:xfrm>
              <a:prstGeom prst="rect">
                <a:avLst/>
              </a:prstGeom>
              <a:blipFill>
                <a:blip r:embed="rId9"/>
                <a:stretch>
                  <a:fillRect t="-7143" b="-23214"/>
                </a:stretch>
              </a:blipFill>
            </p:spPr>
            <p:txBody>
              <a:bodyPr/>
              <a:lstStyle/>
              <a:p>
                <a:r>
                  <a:rPr lang="ja-JP" altLang="en-US">
                    <a:noFill/>
                  </a:rPr>
                  <a:t> </a:t>
                </a:r>
              </a:p>
            </p:txBody>
          </p:sp>
        </mc:Fallback>
      </mc:AlternateContent>
      <p:cxnSp>
        <p:nvCxnSpPr>
          <p:cNvPr id="32" name="直線コネクタ 31">
            <a:extLst>
              <a:ext uri="{FF2B5EF4-FFF2-40B4-BE49-F238E27FC236}">
                <a16:creationId xmlns:a16="http://schemas.microsoft.com/office/drawing/2014/main" id="{0D8B633A-1507-EAEC-1CFC-919B40C344C2}"/>
              </a:ext>
            </a:extLst>
          </p:cNvPr>
          <p:cNvCxnSpPr/>
          <p:nvPr/>
        </p:nvCxnSpPr>
        <p:spPr>
          <a:xfrm flipV="1">
            <a:off x="1581150" y="5000625"/>
            <a:ext cx="1714500" cy="63817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94E1CC1E-6935-65F7-085C-46143506B251}"/>
              </a:ext>
            </a:extLst>
          </p:cNvPr>
          <p:cNvSpPr txBox="1"/>
          <p:nvPr/>
        </p:nvSpPr>
        <p:spPr>
          <a:xfrm rot="20274024">
            <a:off x="1809750" y="4962525"/>
            <a:ext cx="1109599" cy="338554"/>
          </a:xfrm>
          <a:prstGeom prst="rect">
            <a:avLst/>
          </a:prstGeom>
          <a:noFill/>
        </p:spPr>
        <p:txBody>
          <a:bodyPr wrap="none" rtlCol="0">
            <a:spAutoFit/>
          </a:bodyPr>
          <a:lstStyle/>
          <a:p>
            <a:r>
              <a:rPr kumimoji="1" lang="ja-JP" altLang="en-US" sz="1600" dirty="0"/>
              <a:t>遮水シート</a:t>
            </a:r>
          </a:p>
        </p:txBody>
      </p:sp>
      <p:sp>
        <p:nvSpPr>
          <p:cNvPr id="37" name="テキスト ボックス 36">
            <a:extLst>
              <a:ext uri="{FF2B5EF4-FFF2-40B4-BE49-F238E27FC236}">
                <a16:creationId xmlns:a16="http://schemas.microsoft.com/office/drawing/2014/main" id="{9C945725-DB89-CF13-DAF4-125C79D19159}"/>
              </a:ext>
            </a:extLst>
          </p:cNvPr>
          <p:cNvSpPr txBox="1"/>
          <p:nvPr/>
        </p:nvSpPr>
        <p:spPr>
          <a:xfrm>
            <a:off x="5562600" y="4400550"/>
            <a:ext cx="1005403" cy="338554"/>
          </a:xfrm>
          <a:prstGeom prst="rect">
            <a:avLst/>
          </a:prstGeom>
          <a:noFill/>
        </p:spPr>
        <p:txBody>
          <a:bodyPr wrap="none" rtlCol="0">
            <a:spAutoFit/>
          </a:bodyPr>
          <a:lstStyle/>
          <a:p>
            <a:r>
              <a:rPr kumimoji="1" lang="ja-JP" altLang="en-US" sz="1600" dirty="0">
                <a:solidFill>
                  <a:srgbClr val="FF0000"/>
                </a:solidFill>
              </a:rPr>
              <a:t>地下水位</a:t>
            </a:r>
          </a:p>
        </p:txBody>
      </p:sp>
      <p:sp>
        <p:nvSpPr>
          <p:cNvPr id="2" name="テキスト ボックス 1">
            <a:extLst>
              <a:ext uri="{FF2B5EF4-FFF2-40B4-BE49-F238E27FC236}">
                <a16:creationId xmlns:a16="http://schemas.microsoft.com/office/drawing/2014/main" id="{9DEE1076-9347-EFBD-43B5-30C3D704A14D}"/>
              </a:ext>
            </a:extLst>
          </p:cNvPr>
          <p:cNvSpPr txBox="1"/>
          <p:nvPr/>
        </p:nvSpPr>
        <p:spPr>
          <a:xfrm>
            <a:off x="6010275" y="3676650"/>
            <a:ext cx="3600450" cy="307777"/>
          </a:xfrm>
          <a:prstGeom prst="rect">
            <a:avLst/>
          </a:prstGeom>
          <a:solidFill>
            <a:schemeClr val="bg1"/>
          </a:solidFill>
        </p:spPr>
        <p:txBody>
          <a:bodyPr wrap="square" rtlCol="0">
            <a:spAutoFit/>
          </a:bodyPr>
          <a:lstStyle/>
          <a:p>
            <a:r>
              <a:rPr lang="ja-JP" altLang="en-US" sz="1400" dirty="0"/>
              <a:t>枝野地区の堤体標準断面と水位観測井</a:t>
            </a:r>
            <a:r>
              <a:rPr lang="en-US" altLang="ja-JP" sz="1400" baseline="30000" dirty="0"/>
              <a:t>5)</a:t>
            </a:r>
            <a:endParaRPr kumimoji="1" lang="ja-JP" altLang="en-US" sz="1400" baseline="30000" dirty="0"/>
          </a:p>
        </p:txBody>
      </p:sp>
      <p:sp>
        <p:nvSpPr>
          <p:cNvPr id="3" name="テキスト ボックス 2">
            <a:extLst>
              <a:ext uri="{FF2B5EF4-FFF2-40B4-BE49-F238E27FC236}">
                <a16:creationId xmlns:a16="http://schemas.microsoft.com/office/drawing/2014/main" id="{D556D99A-8229-8C86-8207-0CC0B464D729}"/>
              </a:ext>
            </a:extLst>
          </p:cNvPr>
          <p:cNvSpPr txBox="1"/>
          <p:nvPr/>
        </p:nvSpPr>
        <p:spPr>
          <a:xfrm>
            <a:off x="992221" y="4377550"/>
            <a:ext cx="582667" cy="307777"/>
          </a:xfrm>
          <a:prstGeom prst="rect">
            <a:avLst/>
          </a:prstGeom>
          <a:noFill/>
        </p:spPr>
        <p:txBody>
          <a:bodyPr wrap="square">
            <a:spAutoFit/>
          </a:bodyPr>
          <a:lstStyle/>
          <a:p>
            <a:r>
              <a:rPr lang="ja-JP" altLang="en-US" sz="1400" dirty="0">
                <a:latin typeface="ＭＳ Ｐゴシック" panose="020B0600070205080204" pitchFamily="50" charset="-128"/>
              </a:rPr>
              <a:t>（</a:t>
            </a:r>
            <a:r>
              <a:rPr lang="en-US" altLang="ja-JP" sz="1400" dirty="0">
                <a:latin typeface="ＭＳ Ｐゴシック" panose="020B0600070205080204" pitchFamily="50" charset="-128"/>
              </a:rPr>
              <a:t>m</a:t>
            </a:r>
            <a:r>
              <a:rPr lang="ja-JP" altLang="en-US" sz="1400" dirty="0">
                <a:latin typeface="ＭＳ Ｐゴシック" panose="020B0600070205080204" pitchFamily="50" charset="-128"/>
              </a:rPr>
              <a:t>）</a:t>
            </a:r>
          </a:p>
        </p:txBody>
      </p:sp>
      <p:sp>
        <p:nvSpPr>
          <p:cNvPr id="24" name="テキスト ボックス 23">
            <a:extLst>
              <a:ext uri="{FF2B5EF4-FFF2-40B4-BE49-F238E27FC236}">
                <a16:creationId xmlns:a16="http://schemas.microsoft.com/office/drawing/2014/main" id="{03AD127F-D9A4-B762-85A2-65BC899483E8}"/>
              </a:ext>
            </a:extLst>
          </p:cNvPr>
          <p:cNvSpPr txBox="1"/>
          <p:nvPr/>
        </p:nvSpPr>
        <p:spPr>
          <a:xfrm>
            <a:off x="6555716" y="4210674"/>
            <a:ext cx="1620957" cy="307777"/>
          </a:xfrm>
          <a:prstGeom prst="rect">
            <a:avLst/>
          </a:prstGeom>
          <a:noFill/>
        </p:spPr>
        <p:txBody>
          <a:bodyPr wrap="none" rtlCol="0">
            <a:spAutoFit/>
          </a:bodyPr>
          <a:lstStyle/>
          <a:p>
            <a:r>
              <a:rPr kumimoji="1" lang="ja-JP" altLang="en-US" sz="1400" dirty="0"/>
              <a:t>（</a:t>
            </a:r>
            <a:r>
              <a:rPr lang="ja-JP" altLang="en-US" sz="1400" dirty="0"/>
              <a:t>細粒分質礫質砂</a:t>
            </a:r>
            <a:r>
              <a:rPr kumimoji="1" lang="ja-JP" altLang="en-US" sz="1400" dirty="0"/>
              <a:t>）</a:t>
            </a:r>
          </a:p>
        </p:txBody>
      </p:sp>
      <p:sp>
        <p:nvSpPr>
          <p:cNvPr id="30" name="テキスト ボックス 29">
            <a:extLst>
              <a:ext uri="{FF2B5EF4-FFF2-40B4-BE49-F238E27FC236}">
                <a16:creationId xmlns:a16="http://schemas.microsoft.com/office/drawing/2014/main" id="{7A24F85D-589C-90D9-44CF-B282665A9EE9}"/>
              </a:ext>
            </a:extLst>
          </p:cNvPr>
          <p:cNvSpPr txBox="1"/>
          <p:nvPr/>
        </p:nvSpPr>
        <p:spPr>
          <a:xfrm>
            <a:off x="6565241" y="4725024"/>
            <a:ext cx="902811" cy="307777"/>
          </a:xfrm>
          <a:prstGeom prst="rect">
            <a:avLst/>
          </a:prstGeom>
          <a:noFill/>
        </p:spPr>
        <p:txBody>
          <a:bodyPr wrap="none" rtlCol="0">
            <a:spAutoFit/>
          </a:bodyPr>
          <a:lstStyle/>
          <a:p>
            <a:r>
              <a:rPr kumimoji="1" lang="ja-JP" altLang="en-US" sz="1400" dirty="0"/>
              <a:t>（</a:t>
            </a:r>
            <a:r>
              <a:rPr lang="ja-JP" altLang="en-US" sz="1400" dirty="0"/>
              <a:t>諸定数</a:t>
            </a:r>
            <a:r>
              <a:rPr kumimoji="1" lang="ja-JP" altLang="en-US" sz="1400" dirty="0"/>
              <a:t>）</a:t>
            </a:r>
          </a:p>
        </p:txBody>
      </p:sp>
      <p:sp>
        <p:nvSpPr>
          <p:cNvPr id="31" name="テキスト ボックス 30">
            <a:extLst>
              <a:ext uri="{FF2B5EF4-FFF2-40B4-BE49-F238E27FC236}">
                <a16:creationId xmlns:a16="http://schemas.microsoft.com/office/drawing/2014/main" id="{0A2A8F92-12F9-5915-3078-3801AF3A77B1}"/>
              </a:ext>
            </a:extLst>
          </p:cNvPr>
          <p:cNvSpPr txBox="1"/>
          <p:nvPr/>
        </p:nvSpPr>
        <p:spPr>
          <a:xfrm>
            <a:off x="5355566" y="6048999"/>
            <a:ext cx="1351652" cy="307777"/>
          </a:xfrm>
          <a:prstGeom prst="rect">
            <a:avLst/>
          </a:prstGeom>
          <a:noFill/>
        </p:spPr>
        <p:txBody>
          <a:bodyPr wrap="none" rtlCol="0">
            <a:spAutoFit/>
          </a:bodyPr>
          <a:lstStyle/>
          <a:p>
            <a:r>
              <a:rPr kumimoji="1" lang="ja-JP" altLang="en-US" sz="1400" dirty="0"/>
              <a:t>（</a:t>
            </a:r>
            <a:r>
              <a:rPr lang="ja-JP" altLang="en-US" sz="1400" dirty="0"/>
              <a:t>基盤・改良体</a:t>
            </a:r>
            <a:r>
              <a:rPr kumimoji="1" lang="ja-JP" altLang="en-US" sz="1400" dirty="0"/>
              <a:t>）</a:t>
            </a:r>
          </a:p>
        </p:txBody>
      </p:sp>
    </p:spTree>
    <p:extLst>
      <p:ext uri="{BB962C8B-B14F-4D97-AF65-F5344CB8AC3E}">
        <p14:creationId xmlns:p14="http://schemas.microsoft.com/office/powerpoint/2010/main" val="6464332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BD9F0-584D-5B2E-983C-0CDD0B89E152}"/>
            </a:ext>
          </a:extLst>
        </p:cNvPr>
        <p:cNvGrpSpPr/>
        <p:nvPr/>
      </p:nvGrpSpPr>
      <p:grpSpPr>
        <a:xfrm>
          <a:off x="0" y="0"/>
          <a:ext cx="0" cy="0"/>
          <a:chOff x="0" y="0"/>
          <a:chExt cx="0" cy="0"/>
        </a:xfrm>
      </p:grpSpPr>
      <p:sp>
        <p:nvSpPr>
          <p:cNvPr id="16" name="Rectangle 48">
            <a:extLst>
              <a:ext uri="{FF2B5EF4-FFF2-40B4-BE49-F238E27FC236}">
                <a16:creationId xmlns:a16="http://schemas.microsoft.com/office/drawing/2014/main" id="{2DB2DCA1-AC76-967E-27D8-BAC9D0973151}"/>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None/>
            </a:pPr>
            <a:r>
              <a:rPr lang="ja-JP" altLang="en-US" sz="2800" b="1" dirty="0">
                <a:solidFill>
                  <a:schemeClr val="bg1"/>
                </a:solidFill>
                <a:latin typeface="Meiryo UI" panose="020B0604030504040204" pitchFamily="50" charset="-128"/>
                <a:ea typeface="Meiryo UI" panose="020B0604030504040204" pitchFamily="50" charset="-128"/>
              </a:rPr>
              <a:t>４</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実堤防への水収支分布解析法の適用（結果）</a:t>
            </a:r>
          </a:p>
        </p:txBody>
      </p:sp>
      <p:sp>
        <p:nvSpPr>
          <p:cNvPr id="17" name="スライド番号プレースホルダー 1">
            <a:extLst>
              <a:ext uri="{FF2B5EF4-FFF2-40B4-BE49-F238E27FC236}">
                <a16:creationId xmlns:a16="http://schemas.microsoft.com/office/drawing/2014/main" id="{504AEEE9-31A5-E782-0C52-5C33DB046220}"/>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14</a:t>
            </a:fld>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2" name="テキスト ボックス 1">
            <a:extLst>
              <a:ext uri="{FF2B5EF4-FFF2-40B4-BE49-F238E27FC236}">
                <a16:creationId xmlns:a16="http://schemas.microsoft.com/office/drawing/2014/main" id="{8ED9A525-0DE9-F6AD-4DBC-29AF453A9095}"/>
              </a:ext>
            </a:extLst>
          </p:cNvPr>
          <p:cNvSpPr txBox="1"/>
          <p:nvPr/>
        </p:nvSpPr>
        <p:spPr>
          <a:xfrm>
            <a:off x="1095375" y="719442"/>
            <a:ext cx="8686800" cy="923330"/>
          </a:xfrm>
          <a:prstGeom prst="rect">
            <a:avLst/>
          </a:prstGeom>
          <a:noFill/>
        </p:spPr>
        <p:txBody>
          <a:bodyPr wrap="square">
            <a:spAutoFit/>
          </a:bodyPr>
          <a:lstStyle/>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rPr>
              <a:t>新清らの解析結果</a:t>
            </a:r>
            <a:r>
              <a:rPr lang="en-US" altLang="ja-JP" sz="1800" baseline="30000" dirty="0">
                <a:latin typeface="メイリオ" panose="020B0604030504040204" pitchFamily="50" charset="-128"/>
                <a:ea typeface="メイリオ" panose="020B0604030504040204" pitchFamily="50" charset="-128"/>
              </a:rPr>
              <a:t>5)</a:t>
            </a:r>
            <a:r>
              <a:rPr lang="ja-JP" altLang="en-US" sz="1800" dirty="0">
                <a:latin typeface="メイリオ" panose="020B0604030504040204" pitchFamily="50" charset="-128"/>
                <a:ea typeface="メイリオ" panose="020B0604030504040204" pitchFamily="50" charset="-128"/>
              </a:rPr>
              <a:t>と比較すると，立ち上がり時の差異はあるものの，ピーク時付近における地下水位変化の傾向は概ね再現</a:t>
            </a:r>
            <a:endParaRPr lang="en-US" altLang="ja-JP" sz="1800" dirty="0">
              <a:latin typeface="メイリオ" panose="020B0604030504040204" pitchFamily="50" charset="-128"/>
              <a:ea typeface="メイリオ" panose="020B0604030504040204" pitchFamily="50" charset="-128"/>
            </a:endParaRPr>
          </a:p>
          <a:p>
            <a:pPr marL="285750" indent="-285750">
              <a:buFont typeface="Arial" panose="020B0604020202020204" pitchFamily="34" charset="0"/>
              <a:buChar char="•"/>
            </a:pPr>
            <a:r>
              <a:rPr lang="ja-JP" altLang="en-US" sz="1800" dirty="0">
                <a:latin typeface="メイリオ" panose="020B0604030504040204" pitchFamily="50" charset="-128"/>
                <a:ea typeface="メイリオ" panose="020B0604030504040204" pitchFamily="50" charset="-128"/>
              </a:rPr>
              <a:t>パラメータにより，実堤防における降雨浸透に伴う地下水位変化の把握が可能</a:t>
            </a:r>
            <a:endParaRPr lang="en-US" altLang="ja-JP" sz="1800" dirty="0">
              <a:latin typeface="メイリオ" panose="020B0604030504040204" pitchFamily="50" charset="-128"/>
              <a:ea typeface="メイリオ" panose="020B0604030504040204" pitchFamily="50" charset="-128"/>
            </a:endParaRPr>
          </a:p>
        </p:txBody>
      </p:sp>
      <p:sp>
        <p:nvSpPr>
          <p:cNvPr id="3" name="Rectangle 2">
            <a:extLst>
              <a:ext uri="{FF2B5EF4-FFF2-40B4-BE49-F238E27FC236}">
                <a16:creationId xmlns:a16="http://schemas.microsoft.com/office/drawing/2014/main" id="{7D5F4F85-D4B7-E5DD-B3F8-183787F44D4A}"/>
              </a:ext>
            </a:extLst>
          </p:cNvPr>
          <p:cNvSpPr txBox="1">
            <a:spLocks noChangeArrowheads="1"/>
          </p:cNvSpPr>
          <p:nvPr/>
        </p:nvSpPr>
        <p:spPr bwMode="auto">
          <a:xfrm>
            <a:off x="0" y="648198"/>
            <a:ext cx="1514476" cy="569836"/>
          </a:xfrm>
          <a:prstGeom prst="rect">
            <a:avLst/>
          </a:prstGeom>
          <a:noFill/>
          <a:ln w="9525">
            <a:noFill/>
            <a:miter lim="800000"/>
            <a:headEnd/>
            <a:tailEnd/>
          </a:ln>
        </p:spPr>
        <p:txBody>
          <a:bodyPr anchor="t"/>
          <a:lstStyle>
            <a:lvl1pPr algn="l" rtl="0" eaLnBrk="0" fontAlgn="base" hangingPunct="0">
              <a:spcBef>
                <a:spcPct val="0"/>
              </a:spcBef>
              <a:spcAft>
                <a:spcPct val="0"/>
              </a:spcAft>
              <a:defRPr kumimoji="1" sz="3800">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Verdan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Verdan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Verdan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Verdan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Verdana" pitchFamily="34" charset="0"/>
                <a:ea typeface="ＭＳ Ｐゴシック" pitchFamily="50" charset="-128"/>
              </a:defRPr>
            </a:lvl9pPr>
          </a:lstStyle>
          <a:p>
            <a:pPr eaLnBrk="1" hangingPunct="1">
              <a:defRPr/>
            </a:pPr>
            <a:r>
              <a:rPr lang="ja-JP" altLang="en-US" sz="2400" u="sng" kern="0" dirty="0">
                <a:solidFill>
                  <a:schemeClr val="tx1"/>
                </a:solidFill>
                <a:latin typeface="Meiryo UI" panose="020B0604030504040204" pitchFamily="50" charset="-128"/>
                <a:ea typeface="Meiryo UI" panose="020B0604030504040204" pitchFamily="50" charset="-128"/>
              </a:rPr>
              <a:t>■結果</a:t>
            </a:r>
            <a:endParaRPr lang="en-US" altLang="ja-JP" sz="2400" u="sng" kern="0" dirty="0">
              <a:solidFill>
                <a:schemeClr val="tx1"/>
              </a:solidFill>
              <a:latin typeface="Meiryo UI" panose="020B0604030504040204" pitchFamily="50" charset="-128"/>
              <a:ea typeface="Meiryo UI" panose="020B0604030504040204" pitchFamily="50" charset="-128"/>
            </a:endParaRPr>
          </a:p>
        </p:txBody>
      </p:sp>
      <p:pic>
        <p:nvPicPr>
          <p:cNvPr id="85" name="図 84">
            <a:extLst>
              <a:ext uri="{FF2B5EF4-FFF2-40B4-BE49-F238E27FC236}">
                <a16:creationId xmlns:a16="http://schemas.microsoft.com/office/drawing/2014/main" id="{0E02AC51-299D-D8D3-E728-7004FC22CB83}"/>
              </a:ext>
            </a:extLst>
          </p:cNvPr>
          <p:cNvPicPr>
            <a:picLocks noChangeAspect="1"/>
          </p:cNvPicPr>
          <p:nvPr/>
        </p:nvPicPr>
        <p:blipFill>
          <a:blip r:embed="rId3">
            <a:extLst>
              <a:ext uri="{28A0092B-C50C-407E-A947-70E740481C1C}">
                <a14:useLocalDpi xmlns:a14="http://schemas.microsoft.com/office/drawing/2010/main" val="0"/>
              </a:ext>
            </a:extLst>
          </a:blip>
          <a:srcRect l="9738" t="74422" r="10181" b="7211"/>
          <a:stretch>
            <a:fillRect/>
          </a:stretch>
        </p:blipFill>
        <p:spPr>
          <a:xfrm>
            <a:off x="121297" y="5367431"/>
            <a:ext cx="4767474" cy="972208"/>
          </a:xfrm>
          <a:prstGeom prst="rect">
            <a:avLst/>
          </a:prstGeom>
        </p:spPr>
      </p:pic>
      <p:pic>
        <p:nvPicPr>
          <p:cNvPr id="87" name="図 86">
            <a:extLst>
              <a:ext uri="{FF2B5EF4-FFF2-40B4-BE49-F238E27FC236}">
                <a16:creationId xmlns:a16="http://schemas.microsoft.com/office/drawing/2014/main" id="{B7E53998-7E9F-00A6-B905-E2730B1E8AF1}"/>
              </a:ext>
            </a:extLst>
          </p:cNvPr>
          <p:cNvPicPr>
            <a:picLocks noChangeAspect="1"/>
          </p:cNvPicPr>
          <p:nvPr/>
        </p:nvPicPr>
        <p:blipFill>
          <a:blip r:embed="rId4">
            <a:extLst>
              <a:ext uri="{28A0092B-C50C-407E-A947-70E740481C1C}">
                <a14:useLocalDpi xmlns:a14="http://schemas.microsoft.com/office/drawing/2010/main" val="0"/>
              </a:ext>
            </a:extLst>
          </a:blip>
          <a:srcRect l="9374" t="73061" r="9819" b="6667"/>
          <a:stretch>
            <a:fillRect/>
          </a:stretch>
        </p:blipFill>
        <p:spPr>
          <a:xfrm>
            <a:off x="139959" y="4042485"/>
            <a:ext cx="4810696" cy="1073045"/>
          </a:xfrm>
          <a:prstGeom prst="rect">
            <a:avLst/>
          </a:prstGeom>
        </p:spPr>
      </p:pic>
      <p:pic>
        <p:nvPicPr>
          <p:cNvPr id="89" name="図 88">
            <a:extLst>
              <a:ext uri="{FF2B5EF4-FFF2-40B4-BE49-F238E27FC236}">
                <a16:creationId xmlns:a16="http://schemas.microsoft.com/office/drawing/2014/main" id="{9B6B7E25-B642-F8A3-BA64-D86C14D3EFDB}"/>
              </a:ext>
            </a:extLst>
          </p:cNvPr>
          <p:cNvPicPr>
            <a:picLocks noChangeAspect="1"/>
          </p:cNvPicPr>
          <p:nvPr/>
        </p:nvPicPr>
        <p:blipFill>
          <a:blip r:embed="rId5"/>
          <a:stretch>
            <a:fillRect/>
          </a:stretch>
        </p:blipFill>
        <p:spPr>
          <a:xfrm>
            <a:off x="5467628" y="3468465"/>
            <a:ext cx="4350167" cy="2942905"/>
          </a:xfrm>
          <a:prstGeom prst="rect">
            <a:avLst/>
          </a:prstGeom>
        </p:spPr>
      </p:pic>
      <p:pic>
        <p:nvPicPr>
          <p:cNvPr id="90" name="図 89">
            <a:extLst>
              <a:ext uri="{FF2B5EF4-FFF2-40B4-BE49-F238E27FC236}">
                <a16:creationId xmlns:a16="http://schemas.microsoft.com/office/drawing/2014/main" id="{85154191-66B3-3DD1-EE62-F7F3476CFBDC}"/>
              </a:ext>
            </a:extLst>
          </p:cNvPr>
          <p:cNvPicPr>
            <a:picLocks noChangeAspect="1"/>
          </p:cNvPicPr>
          <p:nvPr/>
        </p:nvPicPr>
        <p:blipFill>
          <a:blip r:embed="rId6">
            <a:extLst>
              <a:ext uri="{28A0092B-C50C-407E-A947-70E740481C1C}">
                <a14:useLocalDpi xmlns:a14="http://schemas.microsoft.com/office/drawing/2010/main" val="0"/>
              </a:ext>
            </a:extLst>
          </a:blip>
          <a:srcRect l="9496" t="74013" r="9334" b="6531"/>
          <a:stretch>
            <a:fillRect/>
          </a:stretch>
        </p:blipFill>
        <p:spPr>
          <a:xfrm>
            <a:off x="111968" y="2876155"/>
            <a:ext cx="4832306" cy="1029851"/>
          </a:xfrm>
          <a:prstGeom prst="rect">
            <a:avLst/>
          </a:prstGeom>
        </p:spPr>
      </p:pic>
      <p:pic>
        <p:nvPicPr>
          <p:cNvPr id="91" name="図 90" descr="グラフ, 折れ線グラフ&#10;&#10;AI 生成コンテンツは誤りを含む可能性があります。">
            <a:extLst>
              <a:ext uri="{FF2B5EF4-FFF2-40B4-BE49-F238E27FC236}">
                <a16:creationId xmlns:a16="http://schemas.microsoft.com/office/drawing/2014/main" id="{F3CDC05C-58EA-E452-BB9A-33DF343E11FE}"/>
              </a:ext>
            </a:extLst>
          </p:cNvPr>
          <p:cNvPicPr>
            <a:picLocks noChangeAspect="1"/>
          </p:cNvPicPr>
          <p:nvPr/>
        </p:nvPicPr>
        <p:blipFill>
          <a:blip r:embed="rId7">
            <a:extLst>
              <a:ext uri="{28A0092B-C50C-407E-A947-70E740481C1C}">
                <a14:useLocalDpi xmlns:a14="http://schemas.microsoft.com/office/drawing/2010/main" val="0"/>
              </a:ext>
            </a:extLst>
          </a:blip>
          <a:srcRect l="87178" t="3384" r="1164" b="27541"/>
          <a:stretch>
            <a:fillRect/>
          </a:stretch>
        </p:blipFill>
        <p:spPr>
          <a:xfrm>
            <a:off x="5084745" y="3323078"/>
            <a:ext cx="468875" cy="2470202"/>
          </a:xfrm>
          <a:prstGeom prst="rect">
            <a:avLst/>
          </a:prstGeom>
        </p:spPr>
      </p:pic>
      <p:sp>
        <p:nvSpPr>
          <p:cNvPr id="95" name="テキスト ボックス 94">
            <a:extLst>
              <a:ext uri="{FF2B5EF4-FFF2-40B4-BE49-F238E27FC236}">
                <a16:creationId xmlns:a16="http://schemas.microsoft.com/office/drawing/2014/main" id="{EF8CA4FF-CC2F-3D44-45AB-87CC770B2D89}"/>
              </a:ext>
            </a:extLst>
          </p:cNvPr>
          <p:cNvSpPr txBox="1"/>
          <p:nvPr/>
        </p:nvSpPr>
        <p:spPr>
          <a:xfrm rot="20313711">
            <a:off x="444275" y="3132189"/>
            <a:ext cx="790528" cy="244336"/>
          </a:xfrm>
          <a:prstGeom prst="rect">
            <a:avLst/>
          </a:prstGeom>
          <a:noFill/>
        </p:spPr>
        <p:txBody>
          <a:bodyPr wrap="none" rtlCol="0">
            <a:spAutoFit/>
          </a:bodyPr>
          <a:lstStyle/>
          <a:p>
            <a:r>
              <a:rPr lang="ja-JP" altLang="en-US" sz="1400" dirty="0"/>
              <a:t>遮水シート</a:t>
            </a:r>
            <a:endParaRPr kumimoji="1" lang="ja-JP" altLang="en-US" sz="1400" dirty="0"/>
          </a:p>
        </p:txBody>
      </p:sp>
      <p:sp>
        <p:nvSpPr>
          <p:cNvPr id="96" name="フリーフォーム: 図形 95">
            <a:extLst>
              <a:ext uri="{FF2B5EF4-FFF2-40B4-BE49-F238E27FC236}">
                <a16:creationId xmlns:a16="http://schemas.microsoft.com/office/drawing/2014/main" id="{64D5C778-BD14-9CA3-588A-F387C6C1EBE2}"/>
              </a:ext>
            </a:extLst>
          </p:cNvPr>
          <p:cNvSpPr/>
          <p:nvPr/>
        </p:nvSpPr>
        <p:spPr>
          <a:xfrm flipV="1">
            <a:off x="354431" y="3179439"/>
            <a:ext cx="1100044" cy="400386"/>
          </a:xfrm>
          <a:custGeom>
            <a:avLst/>
            <a:gdLst>
              <a:gd name="connsiteX0" fmla="*/ 0 w 3079102"/>
              <a:gd name="connsiteY0" fmla="*/ 9331 h 1810139"/>
              <a:gd name="connsiteX1" fmla="*/ 419878 w 3079102"/>
              <a:gd name="connsiteY1" fmla="*/ 0 h 1810139"/>
              <a:gd name="connsiteX2" fmla="*/ 3079102 w 3079102"/>
              <a:gd name="connsiteY2" fmla="*/ 1810139 h 1810139"/>
              <a:gd name="connsiteX0" fmla="*/ 0 w 3079102"/>
              <a:gd name="connsiteY0" fmla="*/ 380806 h 1810139"/>
              <a:gd name="connsiteX1" fmla="*/ 419878 w 3079102"/>
              <a:gd name="connsiteY1" fmla="*/ 0 h 1810139"/>
              <a:gd name="connsiteX2" fmla="*/ 3079102 w 3079102"/>
              <a:gd name="connsiteY2" fmla="*/ 1810139 h 1810139"/>
              <a:gd name="connsiteX0" fmla="*/ 0 w 3031477"/>
              <a:gd name="connsiteY0" fmla="*/ 314131 h 1810139"/>
              <a:gd name="connsiteX1" fmla="*/ 372253 w 3031477"/>
              <a:gd name="connsiteY1" fmla="*/ 0 h 1810139"/>
              <a:gd name="connsiteX2" fmla="*/ 3031477 w 3031477"/>
              <a:gd name="connsiteY2" fmla="*/ 1810139 h 1810139"/>
              <a:gd name="connsiteX0" fmla="*/ 0 w 3069577"/>
              <a:gd name="connsiteY0" fmla="*/ 342706 h 1810139"/>
              <a:gd name="connsiteX1" fmla="*/ 410353 w 3069577"/>
              <a:gd name="connsiteY1" fmla="*/ 0 h 1810139"/>
              <a:gd name="connsiteX2" fmla="*/ 3069577 w 3069577"/>
              <a:gd name="connsiteY2" fmla="*/ 1810139 h 1810139"/>
              <a:gd name="connsiteX0" fmla="*/ 0 w 3069577"/>
              <a:gd name="connsiteY0" fmla="*/ 0 h 1467433"/>
              <a:gd name="connsiteX1" fmla="*/ 3069577 w 3069577"/>
              <a:gd name="connsiteY1" fmla="*/ 1467433 h 1467433"/>
            </a:gdLst>
            <a:ahLst/>
            <a:cxnLst>
              <a:cxn ang="0">
                <a:pos x="connsiteX0" y="connsiteY0"/>
              </a:cxn>
              <a:cxn ang="0">
                <a:pos x="connsiteX1" y="connsiteY1"/>
              </a:cxn>
            </a:cxnLst>
            <a:rect l="l" t="t" r="r" b="b"/>
            <a:pathLst>
              <a:path w="3069577" h="1467433">
                <a:moveTo>
                  <a:pt x="0" y="0"/>
                </a:moveTo>
                <a:lnTo>
                  <a:pt x="3069577" y="1467433"/>
                </a:lnTo>
              </a:path>
            </a:pathLst>
          </a:cu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97" name="直線コネクタ 96">
            <a:extLst>
              <a:ext uri="{FF2B5EF4-FFF2-40B4-BE49-F238E27FC236}">
                <a16:creationId xmlns:a16="http://schemas.microsoft.com/office/drawing/2014/main" id="{9394784C-EA21-759C-5F45-90EDE2942051}"/>
              </a:ext>
            </a:extLst>
          </p:cNvPr>
          <p:cNvCxnSpPr>
            <a:cxnSpLocks/>
          </p:cNvCxnSpPr>
          <p:nvPr/>
        </p:nvCxnSpPr>
        <p:spPr>
          <a:xfrm>
            <a:off x="2275866" y="2965832"/>
            <a:ext cx="684637"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テキスト ボックス 97">
            <a:extLst>
              <a:ext uri="{FF2B5EF4-FFF2-40B4-BE49-F238E27FC236}">
                <a16:creationId xmlns:a16="http://schemas.microsoft.com/office/drawing/2014/main" id="{489EFC97-9FC8-97F0-CAE0-47D7D378D46D}"/>
              </a:ext>
            </a:extLst>
          </p:cNvPr>
          <p:cNvSpPr txBox="1"/>
          <p:nvPr/>
        </p:nvSpPr>
        <p:spPr>
          <a:xfrm>
            <a:off x="2375127" y="2696860"/>
            <a:ext cx="431660" cy="244336"/>
          </a:xfrm>
          <a:prstGeom prst="rect">
            <a:avLst/>
          </a:prstGeom>
          <a:noFill/>
        </p:spPr>
        <p:txBody>
          <a:bodyPr wrap="none" rtlCol="0">
            <a:spAutoFit/>
          </a:bodyPr>
          <a:lstStyle/>
          <a:p>
            <a:r>
              <a:rPr kumimoji="1" lang="ja-JP" altLang="en-US" sz="1400" dirty="0"/>
              <a:t>舗装</a:t>
            </a:r>
          </a:p>
        </p:txBody>
      </p:sp>
      <p:cxnSp>
        <p:nvCxnSpPr>
          <p:cNvPr id="99" name="直線コネクタ 98">
            <a:extLst>
              <a:ext uri="{FF2B5EF4-FFF2-40B4-BE49-F238E27FC236}">
                <a16:creationId xmlns:a16="http://schemas.microsoft.com/office/drawing/2014/main" id="{D1B4E730-4626-958B-9AD1-0EF91DB0E1E3}"/>
              </a:ext>
            </a:extLst>
          </p:cNvPr>
          <p:cNvCxnSpPr>
            <a:cxnSpLocks/>
          </p:cNvCxnSpPr>
          <p:nvPr/>
        </p:nvCxnSpPr>
        <p:spPr>
          <a:xfrm>
            <a:off x="3102662" y="3059713"/>
            <a:ext cx="0" cy="571365"/>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00" name="テキスト ボックス 99">
            <a:extLst>
              <a:ext uri="{FF2B5EF4-FFF2-40B4-BE49-F238E27FC236}">
                <a16:creationId xmlns:a16="http://schemas.microsoft.com/office/drawing/2014/main" id="{63677B15-054A-5C76-FBC7-EDA0D2C33178}"/>
              </a:ext>
            </a:extLst>
          </p:cNvPr>
          <p:cNvSpPr txBox="1"/>
          <p:nvPr/>
        </p:nvSpPr>
        <p:spPr>
          <a:xfrm>
            <a:off x="2972616" y="2822781"/>
            <a:ext cx="723275" cy="307777"/>
          </a:xfrm>
          <a:prstGeom prst="rect">
            <a:avLst/>
          </a:prstGeom>
          <a:noFill/>
        </p:spPr>
        <p:txBody>
          <a:bodyPr wrap="none" rtlCol="0">
            <a:spAutoFit/>
          </a:bodyPr>
          <a:lstStyle/>
          <a:p>
            <a:r>
              <a:rPr kumimoji="1" lang="ja-JP" altLang="en-US" sz="1400" dirty="0">
                <a:solidFill>
                  <a:srgbClr val="00B0F0"/>
                </a:solidFill>
                <a:latin typeface="ＭＳ Ｐゴシック" panose="020B0600070205080204" pitchFamily="50" charset="-128"/>
              </a:rPr>
              <a:t>観測井</a:t>
            </a:r>
          </a:p>
        </p:txBody>
      </p:sp>
      <p:sp>
        <p:nvSpPr>
          <p:cNvPr id="101" name="テキスト ボックス 100">
            <a:extLst>
              <a:ext uri="{FF2B5EF4-FFF2-40B4-BE49-F238E27FC236}">
                <a16:creationId xmlns:a16="http://schemas.microsoft.com/office/drawing/2014/main" id="{74E9C8A0-E1F7-03E3-F720-1868DD5F4C7E}"/>
              </a:ext>
            </a:extLst>
          </p:cNvPr>
          <p:cNvSpPr txBox="1"/>
          <p:nvPr/>
        </p:nvSpPr>
        <p:spPr>
          <a:xfrm>
            <a:off x="4736987" y="3668678"/>
            <a:ext cx="351488" cy="244336"/>
          </a:xfrm>
          <a:prstGeom prst="rect">
            <a:avLst/>
          </a:prstGeom>
          <a:noFill/>
        </p:spPr>
        <p:txBody>
          <a:bodyPr wrap="none" rtlCol="0">
            <a:spAutoFit/>
          </a:bodyPr>
          <a:lstStyle/>
          <a:p>
            <a:r>
              <a:rPr kumimoji="1" lang="en-US" altLang="ja-JP" sz="1400" dirty="0"/>
              <a:t>(m)</a:t>
            </a:r>
            <a:endParaRPr kumimoji="1" lang="ja-JP" altLang="en-US" sz="1400" dirty="0"/>
          </a:p>
        </p:txBody>
      </p:sp>
      <p:sp>
        <p:nvSpPr>
          <p:cNvPr id="102" name="テキスト ボックス 101">
            <a:extLst>
              <a:ext uri="{FF2B5EF4-FFF2-40B4-BE49-F238E27FC236}">
                <a16:creationId xmlns:a16="http://schemas.microsoft.com/office/drawing/2014/main" id="{EACE08B4-7638-7015-8412-E32BD62E4D6F}"/>
              </a:ext>
            </a:extLst>
          </p:cNvPr>
          <p:cNvSpPr txBox="1"/>
          <p:nvPr/>
        </p:nvSpPr>
        <p:spPr>
          <a:xfrm>
            <a:off x="369" y="2706836"/>
            <a:ext cx="351488" cy="244336"/>
          </a:xfrm>
          <a:prstGeom prst="rect">
            <a:avLst/>
          </a:prstGeom>
          <a:noFill/>
        </p:spPr>
        <p:txBody>
          <a:bodyPr wrap="none" rtlCol="0">
            <a:spAutoFit/>
          </a:bodyPr>
          <a:lstStyle/>
          <a:p>
            <a:r>
              <a:rPr kumimoji="1" lang="en-US" altLang="ja-JP" sz="1400" dirty="0"/>
              <a:t>(m)</a:t>
            </a:r>
            <a:endParaRPr kumimoji="1" lang="ja-JP" altLang="en-US" sz="1400" dirty="0"/>
          </a:p>
        </p:txBody>
      </p:sp>
      <p:sp>
        <p:nvSpPr>
          <p:cNvPr id="103" name="テキスト ボックス 102">
            <a:extLst>
              <a:ext uri="{FF2B5EF4-FFF2-40B4-BE49-F238E27FC236}">
                <a16:creationId xmlns:a16="http://schemas.microsoft.com/office/drawing/2014/main" id="{9D367B08-0BD0-8AB4-C448-8F1A615CC60C}"/>
              </a:ext>
            </a:extLst>
          </p:cNvPr>
          <p:cNvSpPr txBox="1"/>
          <p:nvPr/>
        </p:nvSpPr>
        <p:spPr>
          <a:xfrm>
            <a:off x="470199" y="2731792"/>
            <a:ext cx="1125335" cy="338554"/>
          </a:xfrm>
          <a:prstGeom prst="rect">
            <a:avLst/>
          </a:prstGeom>
          <a:noFill/>
          <a:ln>
            <a:solidFill>
              <a:schemeClr val="tx1"/>
            </a:solidFill>
          </a:ln>
        </p:spPr>
        <p:txBody>
          <a:bodyPr wrap="square" rtlCol="0">
            <a:spAutoFit/>
          </a:bodyPr>
          <a:lstStyle/>
          <a:p>
            <a:pPr algn="ctr"/>
            <a:r>
              <a:rPr kumimoji="1" lang="ja-JP" altLang="en-US" sz="1600" dirty="0"/>
              <a:t>初期設定</a:t>
            </a:r>
          </a:p>
        </p:txBody>
      </p:sp>
      <p:sp>
        <p:nvSpPr>
          <p:cNvPr id="104" name="テキスト ボックス 103">
            <a:extLst>
              <a:ext uri="{FF2B5EF4-FFF2-40B4-BE49-F238E27FC236}">
                <a16:creationId xmlns:a16="http://schemas.microsoft.com/office/drawing/2014/main" id="{4FEB606E-A33E-AE90-B29E-AE5EB3062A2A}"/>
              </a:ext>
            </a:extLst>
          </p:cNvPr>
          <p:cNvSpPr txBox="1"/>
          <p:nvPr/>
        </p:nvSpPr>
        <p:spPr>
          <a:xfrm>
            <a:off x="467174" y="3823992"/>
            <a:ext cx="2390326" cy="338554"/>
          </a:xfrm>
          <a:prstGeom prst="rect">
            <a:avLst/>
          </a:prstGeom>
          <a:noFill/>
          <a:ln>
            <a:solidFill>
              <a:schemeClr val="tx1"/>
            </a:solidFill>
          </a:ln>
        </p:spPr>
        <p:txBody>
          <a:bodyPr wrap="square" rtlCol="0">
            <a:spAutoFit/>
          </a:bodyPr>
          <a:lstStyle/>
          <a:p>
            <a:r>
              <a:rPr kumimoji="1" lang="ja-JP" altLang="en-US" sz="1600" dirty="0"/>
              <a:t>立ち上がり時（</a:t>
            </a:r>
            <a:r>
              <a:rPr kumimoji="1" lang="en-US" altLang="ja-JP" sz="1600" dirty="0"/>
              <a:t>9/9</a:t>
            </a:r>
            <a:r>
              <a:rPr lang="ja-JP" altLang="en-US" sz="1600" dirty="0"/>
              <a:t> </a:t>
            </a:r>
            <a:r>
              <a:rPr kumimoji="1" lang="en-US" altLang="ja-JP" sz="1600" dirty="0"/>
              <a:t>7</a:t>
            </a:r>
            <a:r>
              <a:rPr kumimoji="1" lang="ja-JP" altLang="en-US" sz="1600" dirty="0"/>
              <a:t>：</a:t>
            </a:r>
            <a:r>
              <a:rPr kumimoji="1" lang="en-US" altLang="ja-JP" sz="1600" dirty="0"/>
              <a:t>00</a:t>
            </a:r>
            <a:r>
              <a:rPr kumimoji="1" lang="ja-JP" altLang="en-US" sz="1600" dirty="0"/>
              <a:t>）</a:t>
            </a:r>
          </a:p>
        </p:txBody>
      </p:sp>
      <p:grpSp>
        <p:nvGrpSpPr>
          <p:cNvPr id="105" name="グループ化 104">
            <a:extLst>
              <a:ext uri="{FF2B5EF4-FFF2-40B4-BE49-F238E27FC236}">
                <a16:creationId xmlns:a16="http://schemas.microsoft.com/office/drawing/2014/main" id="{88AD1B66-B643-E881-3C50-E6ED43670001}"/>
              </a:ext>
            </a:extLst>
          </p:cNvPr>
          <p:cNvGrpSpPr/>
          <p:nvPr/>
        </p:nvGrpSpPr>
        <p:grpSpPr>
          <a:xfrm>
            <a:off x="15123" y="3934590"/>
            <a:ext cx="5088106" cy="1206178"/>
            <a:chOff x="563880" y="1219200"/>
            <a:chExt cx="6409210" cy="1519357"/>
          </a:xfrm>
        </p:grpSpPr>
        <p:sp>
          <p:nvSpPr>
            <p:cNvPr id="106" name="テキスト ボックス 105">
              <a:extLst>
                <a:ext uri="{FF2B5EF4-FFF2-40B4-BE49-F238E27FC236}">
                  <a16:creationId xmlns:a16="http://schemas.microsoft.com/office/drawing/2014/main" id="{FA24DC6F-68D1-D886-9562-6B6342C13BDA}"/>
                </a:ext>
              </a:extLst>
            </p:cNvPr>
            <p:cNvSpPr txBox="1"/>
            <p:nvPr/>
          </p:nvSpPr>
          <p:spPr>
            <a:xfrm rot="20313711">
              <a:off x="1123043" y="1766748"/>
              <a:ext cx="995785" cy="307777"/>
            </a:xfrm>
            <a:prstGeom prst="rect">
              <a:avLst/>
            </a:prstGeom>
            <a:noFill/>
          </p:spPr>
          <p:txBody>
            <a:bodyPr wrap="none" rtlCol="0">
              <a:spAutoFit/>
            </a:bodyPr>
            <a:lstStyle/>
            <a:p>
              <a:r>
                <a:rPr lang="ja-JP" altLang="en-US" sz="1400" dirty="0"/>
                <a:t>遮水シート</a:t>
              </a:r>
              <a:endParaRPr kumimoji="1" lang="ja-JP" altLang="en-US" sz="1400" dirty="0"/>
            </a:p>
          </p:txBody>
        </p:sp>
        <p:sp>
          <p:nvSpPr>
            <p:cNvPr id="107" name="フリーフォーム: 図形 106">
              <a:extLst>
                <a:ext uri="{FF2B5EF4-FFF2-40B4-BE49-F238E27FC236}">
                  <a16:creationId xmlns:a16="http://schemas.microsoft.com/office/drawing/2014/main" id="{CCAA754D-5D11-8BB6-A896-AD0BDDACBF50}"/>
                </a:ext>
              </a:extLst>
            </p:cNvPr>
            <p:cNvSpPr/>
            <p:nvPr/>
          </p:nvSpPr>
          <p:spPr>
            <a:xfrm flipV="1">
              <a:off x="1009873" y="1814512"/>
              <a:ext cx="1385666" cy="504345"/>
            </a:xfrm>
            <a:custGeom>
              <a:avLst/>
              <a:gdLst>
                <a:gd name="connsiteX0" fmla="*/ 0 w 3079102"/>
                <a:gd name="connsiteY0" fmla="*/ 9331 h 1810139"/>
                <a:gd name="connsiteX1" fmla="*/ 419878 w 3079102"/>
                <a:gd name="connsiteY1" fmla="*/ 0 h 1810139"/>
                <a:gd name="connsiteX2" fmla="*/ 3079102 w 3079102"/>
                <a:gd name="connsiteY2" fmla="*/ 1810139 h 1810139"/>
                <a:gd name="connsiteX0" fmla="*/ 0 w 3079102"/>
                <a:gd name="connsiteY0" fmla="*/ 380806 h 1810139"/>
                <a:gd name="connsiteX1" fmla="*/ 419878 w 3079102"/>
                <a:gd name="connsiteY1" fmla="*/ 0 h 1810139"/>
                <a:gd name="connsiteX2" fmla="*/ 3079102 w 3079102"/>
                <a:gd name="connsiteY2" fmla="*/ 1810139 h 1810139"/>
                <a:gd name="connsiteX0" fmla="*/ 0 w 3031477"/>
                <a:gd name="connsiteY0" fmla="*/ 314131 h 1810139"/>
                <a:gd name="connsiteX1" fmla="*/ 372253 w 3031477"/>
                <a:gd name="connsiteY1" fmla="*/ 0 h 1810139"/>
                <a:gd name="connsiteX2" fmla="*/ 3031477 w 3031477"/>
                <a:gd name="connsiteY2" fmla="*/ 1810139 h 1810139"/>
                <a:gd name="connsiteX0" fmla="*/ 0 w 3069577"/>
                <a:gd name="connsiteY0" fmla="*/ 342706 h 1810139"/>
                <a:gd name="connsiteX1" fmla="*/ 410353 w 3069577"/>
                <a:gd name="connsiteY1" fmla="*/ 0 h 1810139"/>
                <a:gd name="connsiteX2" fmla="*/ 3069577 w 3069577"/>
                <a:gd name="connsiteY2" fmla="*/ 1810139 h 1810139"/>
                <a:gd name="connsiteX0" fmla="*/ 0 w 3069577"/>
                <a:gd name="connsiteY0" fmla="*/ 0 h 1467433"/>
                <a:gd name="connsiteX1" fmla="*/ 3069577 w 3069577"/>
                <a:gd name="connsiteY1" fmla="*/ 1467433 h 1467433"/>
              </a:gdLst>
              <a:ahLst/>
              <a:cxnLst>
                <a:cxn ang="0">
                  <a:pos x="connsiteX0" y="connsiteY0"/>
                </a:cxn>
                <a:cxn ang="0">
                  <a:pos x="connsiteX1" y="connsiteY1"/>
                </a:cxn>
              </a:cxnLst>
              <a:rect l="l" t="t" r="r" b="b"/>
              <a:pathLst>
                <a:path w="3069577" h="1467433">
                  <a:moveTo>
                    <a:pt x="0" y="0"/>
                  </a:moveTo>
                  <a:lnTo>
                    <a:pt x="3069577" y="1467433"/>
                  </a:lnTo>
                </a:path>
              </a:pathLst>
            </a:cu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08" name="直線コネクタ 107">
              <a:extLst>
                <a:ext uri="{FF2B5EF4-FFF2-40B4-BE49-F238E27FC236}">
                  <a16:creationId xmlns:a16="http://schemas.microsoft.com/office/drawing/2014/main" id="{D28339F3-49F7-0861-E10F-22BA85484A39}"/>
                </a:ext>
              </a:extLst>
            </p:cNvPr>
            <p:cNvCxnSpPr>
              <a:cxnSpLocks/>
            </p:cNvCxnSpPr>
            <p:nvPr/>
          </p:nvCxnSpPr>
          <p:spPr>
            <a:xfrm>
              <a:off x="3430200" y="1545443"/>
              <a:ext cx="86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a:extLst>
                <a:ext uri="{FF2B5EF4-FFF2-40B4-BE49-F238E27FC236}">
                  <a16:creationId xmlns:a16="http://schemas.microsoft.com/office/drawing/2014/main" id="{A659B701-14A0-5B61-F5A8-8C7CF4C47ACB}"/>
                </a:ext>
              </a:extLst>
            </p:cNvPr>
            <p:cNvCxnSpPr>
              <a:cxnSpLocks/>
            </p:cNvCxnSpPr>
            <p:nvPr/>
          </p:nvCxnSpPr>
          <p:spPr>
            <a:xfrm>
              <a:off x="4471670" y="1663700"/>
              <a:ext cx="0" cy="71971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10" name="テキスト ボックス 109">
              <a:extLst>
                <a:ext uri="{FF2B5EF4-FFF2-40B4-BE49-F238E27FC236}">
                  <a16:creationId xmlns:a16="http://schemas.microsoft.com/office/drawing/2014/main" id="{4B80105F-00D8-F5CF-0DF6-BB1689FAD2AE}"/>
                </a:ext>
              </a:extLst>
            </p:cNvPr>
            <p:cNvSpPr txBox="1"/>
            <p:nvPr/>
          </p:nvSpPr>
          <p:spPr>
            <a:xfrm>
              <a:off x="4307858" y="1365250"/>
              <a:ext cx="911070" cy="387690"/>
            </a:xfrm>
            <a:prstGeom prst="rect">
              <a:avLst/>
            </a:prstGeom>
            <a:noFill/>
          </p:spPr>
          <p:txBody>
            <a:bodyPr wrap="none" rtlCol="0">
              <a:spAutoFit/>
            </a:bodyPr>
            <a:lstStyle/>
            <a:p>
              <a:r>
                <a:rPr kumimoji="1" lang="ja-JP" altLang="en-US" sz="1400" dirty="0">
                  <a:solidFill>
                    <a:srgbClr val="00B0F0"/>
                  </a:solidFill>
                  <a:latin typeface="ＭＳ Ｐゴシック" panose="020B0600070205080204" pitchFamily="50" charset="-128"/>
                </a:rPr>
                <a:t>観測井</a:t>
              </a:r>
            </a:p>
          </p:txBody>
        </p:sp>
        <p:sp>
          <p:nvSpPr>
            <p:cNvPr id="111" name="テキスト ボックス 110">
              <a:extLst>
                <a:ext uri="{FF2B5EF4-FFF2-40B4-BE49-F238E27FC236}">
                  <a16:creationId xmlns:a16="http://schemas.microsoft.com/office/drawing/2014/main" id="{1C0A6724-BB18-C95B-0FFB-0AFC80BB5820}"/>
                </a:ext>
              </a:extLst>
            </p:cNvPr>
            <p:cNvSpPr txBox="1"/>
            <p:nvPr/>
          </p:nvSpPr>
          <p:spPr>
            <a:xfrm>
              <a:off x="6530340" y="2430780"/>
              <a:ext cx="442750" cy="307777"/>
            </a:xfrm>
            <a:prstGeom prst="rect">
              <a:avLst/>
            </a:prstGeom>
            <a:noFill/>
          </p:spPr>
          <p:txBody>
            <a:bodyPr wrap="none" rtlCol="0">
              <a:spAutoFit/>
            </a:bodyPr>
            <a:lstStyle/>
            <a:p>
              <a:r>
                <a:rPr kumimoji="1" lang="en-US" altLang="ja-JP" sz="1400" dirty="0"/>
                <a:t>(m)</a:t>
              </a:r>
              <a:endParaRPr kumimoji="1" lang="ja-JP" altLang="en-US" sz="1400" dirty="0"/>
            </a:p>
          </p:txBody>
        </p:sp>
        <p:sp>
          <p:nvSpPr>
            <p:cNvPr id="112" name="テキスト ボックス 111">
              <a:extLst>
                <a:ext uri="{FF2B5EF4-FFF2-40B4-BE49-F238E27FC236}">
                  <a16:creationId xmlns:a16="http://schemas.microsoft.com/office/drawing/2014/main" id="{0D26A863-48D0-1166-7BF7-7CDB2097E7A6}"/>
                </a:ext>
              </a:extLst>
            </p:cNvPr>
            <p:cNvSpPr txBox="1"/>
            <p:nvPr/>
          </p:nvSpPr>
          <p:spPr>
            <a:xfrm>
              <a:off x="563880" y="1219200"/>
              <a:ext cx="442750" cy="307777"/>
            </a:xfrm>
            <a:prstGeom prst="rect">
              <a:avLst/>
            </a:prstGeom>
            <a:noFill/>
          </p:spPr>
          <p:txBody>
            <a:bodyPr wrap="none" rtlCol="0">
              <a:spAutoFit/>
            </a:bodyPr>
            <a:lstStyle/>
            <a:p>
              <a:r>
                <a:rPr kumimoji="1" lang="en-US" altLang="ja-JP" sz="1400" dirty="0"/>
                <a:t>(m)</a:t>
              </a:r>
              <a:endParaRPr kumimoji="1" lang="ja-JP" altLang="en-US" sz="1400" dirty="0"/>
            </a:p>
          </p:txBody>
        </p:sp>
      </p:grpSp>
      <p:sp>
        <p:nvSpPr>
          <p:cNvPr id="113" name="テキスト ボックス 112">
            <a:extLst>
              <a:ext uri="{FF2B5EF4-FFF2-40B4-BE49-F238E27FC236}">
                <a16:creationId xmlns:a16="http://schemas.microsoft.com/office/drawing/2014/main" id="{E300D520-4C33-26D4-83A5-C07F15D3C377}"/>
              </a:ext>
            </a:extLst>
          </p:cNvPr>
          <p:cNvSpPr txBox="1"/>
          <p:nvPr/>
        </p:nvSpPr>
        <p:spPr>
          <a:xfrm>
            <a:off x="4946031" y="3182793"/>
            <a:ext cx="574189" cy="244336"/>
          </a:xfrm>
          <a:prstGeom prst="rect">
            <a:avLst/>
          </a:prstGeom>
          <a:solidFill>
            <a:schemeClr val="bg1"/>
          </a:solidFill>
        </p:spPr>
        <p:txBody>
          <a:bodyPr wrap="none" rtlCol="0">
            <a:spAutoFit/>
          </a:bodyPr>
          <a:lstStyle/>
          <a:p>
            <a:r>
              <a:rPr kumimoji="1" lang="ja-JP" altLang="en-US" sz="1400" dirty="0"/>
              <a:t>飽和度</a:t>
            </a:r>
          </a:p>
        </p:txBody>
      </p:sp>
      <p:sp>
        <p:nvSpPr>
          <p:cNvPr id="114" name="テキスト ボックス 113">
            <a:extLst>
              <a:ext uri="{FF2B5EF4-FFF2-40B4-BE49-F238E27FC236}">
                <a16:creationId xmlns:a16="http://schemas.microsoft.com/office/drawing/2014/main" id="{7A689841-B7E6-C4D6-9235-715FB271D405}"/>
              </a:ext>
            </a:extLst>
          </p:cNvPr>
          <p:cNvSpPr txBox="1"/>
          <p:nvPr/>
        </p:nvSpPr>
        <p:spPr>
          <a:xfrm>
            <a:off x="388507" y="5086216"/>
            <a:ext cx="2324110" cy="338554"/>
          </a:xfrm>
          <a:prstGeom prst="rect">
            <a:avLst/>
          </a:prstGeom>
          <a:noFill/>
          <a:ln>
            <a:solidFill>
              <a:schemeClr val="tx1"/>
            </a:solidFill>
          </a:ln>
        </p:spPr>
        <p:txBody>
          <a:bodyPr wrap="square" rtlCol="0">
            <a:spAutoFit/>
          </a:bodyPr>
          <a:lstStyle/>
          <a:p>
            <a:r>
              <a:rPr lang="ja-JP" altLang="en-US" sz="1600" dirty="0"/>
              <a:t>ピーク水位時（</a:t>
            </a:r>
            <a:r>
              <a:rPr lang="en-US" altLang="ja-JP" sz="1600" dirty="0"/>
              <a:t>9/11</a:t>
            </a:r>
            <a:r>
              <a:rPr lang="ja-JP" altLang="en-US" sz="1600" dirty="0"/>
              <a:t> </a:t>
            </a:r>
            <a:r>
              <a:rPr lang="en-US" altLang="ja-JP" sz="1600" dirty="0"/>
              <a:t>3:00</a:t>
            </a:r>
            <a:r>
              <a:rPr lang="ja-JP" altLang="en-US" sz="1600" dirty="0"/>
              <a:t>）</a:t>
            </a:r>
            <a:endParaRPr kumimoji="1" lang="ja-JP" altLang="en-US" sz="1600" dirty="0"/>
          </a:p>
        </p:txBody>
      </p:sp>
      <p:grpSp>
        <p:nvGrpSpPr>
          <p:cNvPr id="115" name="グループ化 114">
            <a:extLst>
              <a:ext uri="{FF2B5EF4-FFF2-40B4-BE49-F238E27FC236}">
                <a16:creationId xmlns:a16="http://schemas.microsoft.com/office/drawing/2014/main" id="{409CB651-1443-3151-6D8C-30B641C5852D}"/>
              </a:ext>
            </a:extLst>
          </p:cNvPr>
          <p:cNvGrpSpPr/>
          <p:nvPr/>
        </p:nvGrpSpPr>
        <p:grpSpPr>
          <a:xfrm>
            <a:off x="0" y="5174701"/>
            <a:ext cx="5088106" cy="1206178"/>
            <a:chOff x="563880" y="1219200"/>
            <a:chExt cx="6409210" cy="1519357"/>
          </a:xfrm>
        </p:grpSpPr>
        <p:sp>
          <p:nvSpPr>
            <p:cNvPr id="116" name="テキスト ボックス 115">
              <a:extLst>
                <a:ext uri="{FF2B5EF4-FFF2-40B4-BE49-F238E27FC236}">
                  <a16:creationId xmlns:a16="http://schemas.microsoft.com/office/drawing/2014/main" id="{5DFEE08D-C93E-5026-1797-2F41A454BC04}"/>
                </a:ext>
              </a:extLst>
            </p:cNvPr>
            <p:cNvSpPr txBox="1"/>
            <p:nvPr/>
          </p:nvSpPr>
          <p:spPr>
            <a:xfrm rot="20313711">
              <a:off x="1228823" y="1766748"/>
              <a:ext cx="995785" cy="307777"/>
            </a:xfrm>
            <a:prstGeom prst="rect">
              <a:avLst/>
            </a:prstGeom>
            <a:noFill/>
          </p:spPr>
          <p:txBody>
            <a:bodyPr wrap="none" rtlCol="0">
              <a:spAutoFit/>
            </a:bodyPr>
            <a:lstStyle/>
            <a:p>
              <a:r>
                <a:rPr lang="ja-JP" altLang="en-US" sz="1400" dirty="0"/>
                <a:t>遮水シート</a:t>
              </a:r>
              <a:endParaRPr kumimoji="1" lang="ja-JP" altLang="en-US" sz="1400" dirty="0"/>
            </a:p>
          </p:txBody>
        </p:sp>
        <p:sp>
          <p:nvSpPr>
            <p:cNvPr id="117" name="フリーフォーム: 図形 116">
              <a:extLst>
                <a:ext uri="{FF2B5EF4-FFF2-40B4-BE49-F238E27FC236}">
                  <a16:creationId xmlns:a16="http://schemas.microsoft.com/office/drawing/2014/main" id="{D84551E2-6880-4ED4-36A8-2BDB95DEBFDA}"/>
                </a:ext>
              </a:extLst>
            </p:cNvPr>
            <p:cNvSpPr/>
            <p:nvPr/>
          </p:nvSpPr>
          <p:spPr>
            <a:xfrm flipV="1">
              <a:off x="1009873" y="1814512"/>
              <a:ext cx="1385666" cy="504345"/>
            </a:xfrm>
            <a:custGeom>
              <a:avLst/>
              <a:gdLst>
                <a:gd name="connsiteX0" fmla="*/ 0 w 3079102"/>
                <a:gd name="connsiteY0" fmla="*/ 9331 h 1810139"/>
                <a:gd name="connsiteX1" fmla="*/ 419878 w 3079102"/>
                <a:gd name="connsiteY1" fmla="*/ 0 h 1810139"/>
                <a:gd name="connsiteX2" fmla="*/ 3079102 w 3079102"/>
                <a:gd name="connsiteY2" fmla="*/ 1810139 h 1810139"/>
                <a:gd name="connsiteX0" fmla="*/ 0 w 3079102"/>
                <a:gd name="connsiteY0" fmla="*/ 380806 h 1810139"/>
                <a:gd name="connsiteX1" fmla="*/ 419878 w 3079102"/>
                <a:gd name="connsiteY1" fmla="*/ 0 h 1810139"/>
                <a:gd name="connsiteX2" fmla="*/ 3079102 w 3079102"/>
                <a:gd name="connsiteY2" fmla="*/ 1810139 h 1810139"/>
                <a:gd name="connsiteX0" fmla="*/ 0 w 3031477"/>
                <a:gd name="connsiteY0" fmla="*/ 314131 h 1810139"/>
                <a:gd name="connsiteX1" fmla="*/ 372253 w 3031477"/>
                <a:gd name="connsiteY1" fmla="*/ 0 h 1810139"/>
                <a:gd name="connsiteX2" fmla="*/ 3031477 w 3031477"/>
                <a:gd name="connsiteY2" fmla="*/ 1810139 h 1810139"/>
                <a:gd name="connsiteX0" fmla="*/ 0 w 3069577"/>
                <a:gd name="connsiteY0" fmla="*/ 342706 h 1810139"/>
                <a:gd name="connsiteX1" fmla="*/ 410353 w 3069577"/>
                <a:gd name="connsiteY1" fmla="*/ 0 h 1810139"/>
                <a:gd name="connsiteX2" fmla="*/ 3069577 w 3069577"/>
                <a:gd name="connsiteY2" fmla="*/ 1810139 h 1810139"/>
                <a:gd name="connsiteX0" fmla="*/ 0 w 3069577"/>
                <a:gd name="connsiteY0" fmla="*/ 0 h 1467433"/>
                <a:gd name="connsiteX1" fmla="*/ 3069577 w 3069577"/>
                <a:gd name="connsiteY1" fmla="*/ 1467433 h 1467433"/>
              </a:gdLst>
              <a:ahLst/>
              <a:cxnLst>
                <a:cxn ang="0">
                  <a:pos x="connsiteX0" y="connsiteY0"/>
                </a:cxn>
                <a:cxn ang="0">
                  <a:pos x="connsiteX1" y="connsiteY1"/>
                </a:cxn>
              </a:cxnLst>
              <a:rect l="l" t="t" r="r" b="b"/>
              <a:pathLst>
                <a:path w="3069577" h="1467433">
                  <a:moveTo>
                    <a:pt x="0" y="0"/>
                  </a:moveTo>
                  <a:lnTo>
                    <a:pt x="3069577" y="1467433"/>
                  </a:lnTo>
                </a:path>
              </a:pathLst>
            </a:cu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18" name="直線コネクタ 117">
              <a:extLst>
                <a:ext uri="{FF2B5EF4-FFF2-40B4-BE49-F238E27FC236}">
                  <a16:creationId xmlns:a16="http://schemas.microsoft.com/office/drawing/2014/main" id="{12CE869E-EE70-55E2-AF29-B8DB676CC90E}"/>
                </a:ext>
              </a:extLst>
            </p:cNvPr>
            <p:cNvCxnSpPr>
              <a:cxnSpLocks/>
            </p:cNvCxnSpPr>
            <p:nvPr/>
          </p:nvCxnSpPr>
          <p:spPr>
            <a:xfrm>
              <a:off x="3430200" y="1545443"/>
              <a:ext cx="8624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a:extLst>
                <a:ext uri="{FF2B5EF4-FFF2-40B4-BE49-F238E27FC236}">
                  <a16:creationId xmlns:a16="http://schemas.microsoft.com/office/drawing/2014/main" id="{85BA1CA4-6D14-C289-26AF-AAC86D682E48}"/>
                </a:ext>
              </a:extLst>
            </p:cNvPr>
            <p:cNvCxnSpPr>
              <a:cxnSpLocks/>
            </p:cNvCxnSpPr>
            <p:nvPr/>
          </p:nvCxnSpPr>
          <p:spPr>
            <a:xfrm>
              <a:off x="4471670" y="1663700"/>
              <a:ext cx="0" cy="719717"/>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120" name="テキスト ボックス 119">
              <a:extLst>
                <a:ext uri="{FF2B5EF4-FFF2-40B4-BE49-F238E27FC236}">
                  <a16:creationId xmlns:a16="http://schemas.microsoft.com/office/drawing/2014/main" id="{9A4B97BE-AF33-D5C5-0D40-34B805BA8235}"/>
                </a:ext>
              </a:extLst>
            </p:cNvPr>
            <p:cNvSpPr txBox="1"/>
            <p:nvPr/>
          </p:nvSpPr>
          <p:spPr>
            <a:xfrm>
              <a:off x="4307858" y="1365250"/>
              <a:ext cx="911070" cy="387690"/>
            </a:xfrm>
            <a:prstGeom prst="rect">
              <a:avLst/>
            </a:prstGeom>
            <a:noFill/>
          </p:spPr>
          <p:txBody>
            <a:bodyPr wrap="none" rtlCol="0">
              <a:spAutoFit/>
            </a:bodyPr>
            <a:lstStyle/>
            <a:p>
              <a:r>
                <a:rPr kumimoji="1" lang="ja-JP" altLang="en-US" sz="1400" dirty="0">
                  <a:solidFill>
                    <a:srgbClr val="00B0F0"/>
                  </a:solidFill>
                  <a:latin typeface="ＭＳ Ｐゴシック" panose="020B0600070205080204" pitchFamily="50" charset="-128"/>
                </a:rPr>
                <a:t>観測井</a:t>
              </a:r>
            </a:p>
          </p:txBody>
        </p:sp>
        <p:sp>
          <p:nvSpPr>
            <p:cNvPr id="121" name="テキスト ボックス 120">
              <a:extLst>
                <a:ext uri="{FF2B5EF4-FFF2-40B4-BE49-F238E27FC236}">
                  <a16:creationId xmlns:a16="http://schemas.microsoft.com/office/drawing/2014/main" id="{8AB9229E-8B53-A58E-4CF0-100B7C548C1D}"/>
                </a:ext>
              </a:extLst>
            </p:cNvPr>
            <p:cNvSpPr txBox="1"/>
            <p:nvPr/>
          </p:nvSpPr>
          <p:spPr>
            <a:xfrm>
              <a:off x="6530340" y="2430780"/>
              <a:ext cx="442750" cy="307777"/>
            </a:xfrm>
            <a:prstGeom prst="rect">
              <a:avLst/>
            </a:prstGeom>
            <a:noFill/>
          </p:spPr>
          <p:txBody>
            <a:bodyPr wrap="none" rtlCol="0">
              <a:spAutoFit/>
            </a:bodyPr>
            <a:lstStyle/>
            <a:p>
              <a:r>
                <a:rPr kumimoji="1" lang="en-US" altLang="ja-JP" sz="1400" dirty="0"/>
                <a:t>(m)</a:t>
              </a:r>
              <a:endParaRPr kumimoji="1" lang="ja-JP" altLang="en-US" sz="1400" dirty="0"/>
            </a:p>
          </p:txBody>
        </p:sp>
        <p:sp>
          <p:nvSpPr>
            <p:cNvPr id="122" name="テキスト ボックス 121">
              <a:extLst>
                <a:ext uri="{FF2B5EF4-FFF2-40B4-BE49-F238E27FC236}">
                  <a16:creationId xmlns:a16="http://schemas.microsoft.com/office/drawing/2014/main" id="{A159A10E-EA1F-ADF4-61C6-A5E10AFC9595}"/>
                </a:ext>
              </a:extLst>
            </p:cNvPr>
            <p:cNvSpPr txBox="1"/>
            <p:nvPr/>
          </p:nvSpPr>
          <p:spPr>
            <a:xfrm>
              <a:off x="563880" y="1219200"/>
              <a:ext cx="442750" cy="307777"/>
            </a:xfrm>
            <a:prstGeom prst="rect">
              <a:avLst/>
            </a:prstGeom>
            <a:noFill/>
          </p:spPr>
          <p:txBody>
            <a:bodyPr wrap="none" rtlCol="0">
              <a:spAutoFit/>
            </a:bodyPr>
            <a:lstStyle/>
            <a:p>
              <a:r>
                <a:rPr kumimoji="1" lang="en-US" altLang="ja-JP" sz="1400" dirty="0"/>
                <a:t>(m)</a:t>
              </a:r>
              <a:endParaRPr kumimoji="1" lang="ja-JP" altLang="en-US" sz="1400" dirty="0"/>
            </a:p>
          </p:txBody>
        </p:sp>
      </p:grpSp>
      <p:sp>
        <p:nvSpPr>
          <p:cNvPr id="123" name="正方形/長方形 122">
            <a:extLst>
              <a:ext uri="{FF2B5EF4-FFF2-40B4-BE49-F238E27FC236}">
                <a16:creationId xmlns:a16="http://schemas.microsoft.com/office/drawing/2014/main" id="{A455243F-74AB-5DE7-D537-330097DA857D}"/>
              </a:ext>
            </a:extLst>
          </p:cNvPr>
          <p:cNvSpPr/>
          <p:nvPr/>
        </p:nvSpPr>
        <p:spPr>
          <a:xfrm>
            <a:off x="6111358" y="2076889"/>
            <a:ext cx="3275044" cy="864159"/>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mc:AlternateContent xmlns:mc="http://schemas.openxmlformats.org/markup-compatibility/2006" xmlns:a14="http://schemas.microsoft.com/office/drawing/2010/main">
        <mc:Choice Requires="a14">
          <p:sp>
            <p:nvSpPr>
              <p:cNvPr id="124" name="テキスト ボックス 123">
                <a:extLst>
                  <a:ext uri="{FF2B5EF4-FFF2-40B4-BE49-F238E27FC236}">
                    <a16:creationId xmlns:a16="http://schemas.microsoft.com/office/drawing/2014/main" id="{41F8B5AE-9F01-8BB2-C409-C0BBD06117B2}"/>
                  </a:ext>
                </a:extLst>
              </p:cNvPr>
              <p:cNvSpPr txBox="1"/>
              <p:nvPr/>
            </p:nvSpPr>
            <p:spPr>
              <a:xfrm>
                <a:off x="6338582" y="2152943"/>
                <a:ext cx="2934068" cy="307777"/>
              </a:xfrm>
              <a:prstGeom prst="rect">
                <a:avLst/>
              </a:prstGeom>
              <a:noFill/>
            </p:spPr>
            <p:txBody>
              <a:bodyPr wrap="square">
                <a:spAutoFit/>
              </a:bodyPr>
              <a:lstStyle/>
              <a:p>
                <a14:m>
                  <m:oMath xmlns:m="http://schemas.openxmlformats.org/officeDocument/2006/math">
                    <m:sSub>
                      <m:sSubPr>
                        <m:ctrlPr>
                          <a:rPr lang="ja-JP" altLang="en-US" sz="1400" i="1" smtClean="0">
                            <a:solidFill>
                              <a:schemeClr val="tx1"/>
                            </a:solidFill>
                            <a:latin typeface="Cambria Math" panose="02040503050406030204" pitchFamily="18" charset="0"/>
                          </a:rPr>
                        </m:ctrlPr>
                      </m:sSubPr>
                      <m:e>
                        <m:r>
                          <a:rPr lang="en-US" altLang="ja-JP" sz="1400" i="1">
                            <a:solidFill>
                              <a:schemeClr val="tx1"/>
                            </a:solidFill>
                            <a:latin typeface="Cambria Math" panose="02040503050406030204" pitchFamily="18" charset="0"/>
                          </a:rPr>
                          <m:t>h</m:t>
                        </m:r>
                      </m:e>
                      <m:sub>
                        <m:r>
                          <a:rPr lang="en-US" altLang="ja-JP" sz="1400" i="1">
                            <a:solidFill>
                              <a:schemeClr val="tx1"/>
                            </a:solidFill>
                            <a:latin typeface="Cambria Math" panose="02040503050406030204" pitchFamily="18" charset="0"/>
                          </a:rPr>
                          <m:t>𝑚</m:t>
                        </m:r>
                        <m:r>
                          <a:rPr lang="en-US" altLang="ja-JP" sz="1400" b="0" i="1" smtClean="0">
                            <a:solidFill>
                              <a:schemeClr val="tx1"/>
                            </a:solidFill>
                            <a:latin typeface="Cambria Math" panose="02040503050406030204" pitchFamily="18" charset="0"/>
                          </a:rPr>
                          <m:t>𝑎</m:t>
                        </m:r>
                      </m:sub>
                    </m:sSub>
                    <m:r>
                      <a:rPr lang="en-US" altLang="ja-JP" sz="1400" i="1" dirty="0">
                        <a:solidFill>
                          <a:schemeClr val="tx1"/>
                        </a:solidFill>
                        <a:latin typeface="Cambria Math" panose="02040503050406030204" pitchFamily="18" charset="0"/>
                      </a:rPr>
                      <m:t>=</m:t>
                    </m:r>
                    <m:r>
                      <a:rPr lang="ja-JP" altLang="en-US" sz="1400" i="1" dirty="0">
                        <a:solidFill>
                          <a:schemeClr val="tx1"/>
                        </a:solidFill>
                        <a:latin typeface="Cambria Math" panose="02040503050406030204" pitchFamily="18" charset="0"/>
                      </a:rPr>
                      <m:t>飽和度</m:t>
                    </m:r>
                  </m:oMath>
                </a14:m>
                <a:r>
                  <a:rPr lang="en-US" altLang="ja-JP" sz="1400" dirty="0">
                    <a:solidFill>
                      <a:srgbClr val="FF0000"/>
                    </a:solidFill>
                    <a:latin typeface="ＭＳ Ｐゴシック" panose="020B0600070205080204" pitchFamily="50" charset="-128"/>
                  </a:rPr>
                  <a:t>0.68</a:t>
                </a:r>
                <a:r>
                  <a:rPr lang="ja-JP" altLang="en-US" sz="1400" dirty="0">
                    <a:solidFill>
                      <a:schemeClr val="tx1"/>
                    </a:solidFill>
                    <a:latin typeface="ＭＳ Ｐゴシック" panose="020B0600070205080204" pitchFamily="50" charset="-128"/>
                  </a:rPr>
                  <a:t>に相当する</a:t>
                </a:r>
                <a14:m>
                  <m:oMath xmlns:m="http://schemas.openxmlformats.org/officeDocument/2006/math">
                    <m:sSub>
                      <m:sSubPr>
                        <m:ctrlPr>
                          <a:rPr lang="ja-JP" altLang="en-US" sz="1400" i="1">
                            <a:solidFill>
                              <a:schemeClr val="tx1"/>
                            </a:solidFill>
                            <a:latin typeface="Cambria Math" panose="02040503050406030204" pitchFamily="18" charset="0"/>
                          </a:rPr>
                        </m:ctrlPr>
                      </m:sSubPr>
                      <m:e>
                        <m:r>
                          <a:rPr lang="en-US" altLang="ja-JP" sz="1400" i="1">
                            <a:solidFill>
                              <a:schemeClr val="tx1"/>
                            </a:solidFill>
                            <a:latin typeface="Cambria Math" panose="02040503050406030204" pitchFamily="18" charset="0"/>
                          </a:rPr>
                          <m:t>h</m:t>
                        </m:r>
                      </m:e>
                      <m:sub>
                        <m:r>
                          <a:rPr lang="en-US" altLang="ja-JP" sz="1400" b="0" i="1" smtClean="0">
                            <a:solidFill>
                              <a:schemeClr val="tx1"/>
                            </a:solidFill>
                            <a:latin typeface="Cambria Math" panose="02040503050406030204" pitchFamily="18" charset="0"/>
                          </a:rPr>
                          <m:t>𝑡</m:t>
                        </m:r>
                      </m:sub>
                    </m:sSub>
                  </m:oMath>
                </a14:m>
                <a:endParaRPr lang="ja-JP" altLang="en-US" sz="1400" dirty="0">
                  <a:solidFill>
                    <a:schemeClr val="tx1"/>
                  </a:solidFill>
                  <a:latin typeface="ＭＳ Ｐゴシック" panose="020B0600070205080204" pitchFamily="50" charset="-128"/>
                </a:endParaRPr>
              </a:p>
            </p:txBody>
          </p:sp>
        </mc:Choice>
        <mc:Fallback xmlns="">
          <p:sp>
            <p:nvSpPr>
              <p:cNvPr id="124" name="テキスト ボックス 123">
                <a:extLst>
                  <a:ext uri="{FF2B5EF4-FFF2-40B4-BE49-F238E27FC236}">
                    <a16:creationId xmlns:a16="http://schemas.microsoft.com/office/drawing/2014/main" id="{41F8B5AE-9F01-8BB2-C409-C0BBD06117B2}"/>
                  </a:ext>
                </a:extLst>
              </p:cNvPr>
              <p:cNvSpPr txBox="1">
                <a:spLocks noRot="1" noChangeAspect="1" noMove="1" noResize="1" noEditPoints="1" noAdjustHandles="1" noChangeArrowheads="1" noChangeShapeType="1" noTextEdit="1"/>
              </p:cNvSpPr>
              <p:nvPr/>
            </p:nvSpPr>
            <p:spPr>
              <a:xfrm>
                <a:off x="6338582" y="2152943"/>
                <a:ext cx="2934068" cy="307777"/>
              </a:xfrm>
              <a:prstGeom prst="rect">
                <a:avLst/>
              </a:prstGeom>
              <a:blipFill>
                <a:blip r:embed="rId8"/>
                <a:stretch>
                  <a:fillRect t="-5882" b="-17647"/>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5" name="テキスト ボックス 124">
                <a:extLst>
                  <a:ext uri="{FF2B5EF4-FFF2-40B4-BE49-F238E27FC236}">
                    <a16:creationId xmlns:a16="http://schemas.microsoft.com/office/drawing/2014/main" id="{0BDF69FA-2BEB-42A6-5EC0-D54E4DBA32FB}"/>
                  </a:ext>
                </a:extLst>
              </p:cNvPr>
              <p:cNvSpPr txBox="1"/>
              <p:nvPr/>
            </p:nvSpPr>
            <p:spPr>
              <a:xfrm>
                <a:off x="6355982" y="2381543"/>
                <a:ext cx="2635147" cy="307777"/>
              </a:xfrm>
              <a:prstGeom prst="rect">
                <a:avLst/>
              </a:prstGeom>
              <a:noFill/>
            </p:spPr>
            <p:txBody>
              <a:bodyPr wrap="square">
                <a:spAutoFit/>
              </a:bodyPr>
              <a:lstStyle/>
              <a:p>
                <a14:m>
                  <m:oMath xmlns:m="http://schemas.openxmlformats.org/officeDocument/2006/math">
                    <m:sSub>
                      <m:sSubPr>
                        <m:ctrlPr>
                          <a:rPr lang="ja-JP" altLang="en-US" sz="1400" i="1" smtClean="0">
                            <a:solidFill>
                              <a:schemeClr val="tx1"/>
                            </a:solidFill>
                            <a:latin typeface="Cambria Math" panose="02040503050406030204" pitchFamily="18" charset="0"/>
                          </a:rPr>
                        </m:ctrlPr>
                      </m:sSubPr>
                      <m:e>
                        <m:r>
                          <a:rPr lang="en-US" altLang="ja-JP" sz="1400" i="1">
                            <a:solidFill>
                              <a:schemeClr val="tx1"/>
                            </a:solidFill>
                            <a:latin typeface="Cambria Math" panose="02040503050406030204" pitchFamily="18" charset="0"/>
                          </a:rPr>
                          <m:t>h</m:t>
                        </m:r>
                      </m:e>
                      <m:sub>
                        <m:r>
                          <a:rPr lang="en-US" altLang="ja-JP" sz="1400" i="1">
                            <a:solidFill>
                              <a:schemeClr val="tx1"/>
                            </a:solidFill>
                            <a:latin typeface="Cambria Math" panose="02040503050406030204" pitchFamily="18" charset="0"/>
                          </a:rPr>
                          <m:t>𝑚𝑐</m:t>
                        </m:r>
                      </m:sub>
                    </m:sSub>
                    <m:r>
                      <a:rPr lang="en-US" altLang="ja-JP" sz="1400" i="1" dirty="0">
                        <a:solidFill>
                          <a:schemeClr val="tx1"/>
                        </a:solidFill>
                        <a:latin typeface="Cambria Math" panose="02040503050406030204" pitchFamily="18" charset="0"/>
                      </a:rPr>
                      <m:t>=</m:t>
                    </m:r>
                    <m:r>
                      <a:rPr lang="ja-JP" altLang="en-US" sz="1400" i="1" dirty="0">
                        <a:solidFill>
                          <a:schemeClr val="tx1"/>
                        </a:solidFill>
                        <a:latin typeface="Cambria Math" panose="02040503050406030204" pitchFamily="18" charset="0"/>
                      </a:rPr>
                      <m:t>飽和度</m:t>
                    </m:r>
                  </m:oMath>
                </a14:m>
                <a:r>
                  <a:rPr lang="en-US" altLang="ja-JP" sz="1400" dirty="0">
                    <a:solidFill>
                      <a:srgbClr val="FF0000"/>
                    </a:solidFill>
                    <a:latin typeface="ＭＳ Ｐゴシック" panose="020B0600070205080204" pitchFamily="50" charset="-128"/>
                  </a:rPr>
                  <a:t>0.65</a:t>
                </a:r>
                <a:r>
                  <a:rPr lang="ja-JP" altLang="en-US" sz="1400" dirty="0">
                    <a:solidFill>
                      <a:schemeClr val="tx1"/>
                    </a:solidFill>
                    <a:latin typeface="ＭＳ Ｐゴシック" panose="020B0600070205080204" pitchFamily="50" charset="-128"/>
                  </a:rPr>
                  <a:t>に相当する</a:t>
                </a:r>
                <a14:m>
                  <m:oMath xmlns:m="http://schemas.openxmlformats.org/officeDocument/2006/math">
                    <m:sSub>
                      <m:sSubPr>
                        <m:ctrlPr>
                          <a:rPr lang="ja-JP" altLang="en-US" sz="1400" i="1">
                            <a:solidFill>
                              <a:schemeClr val="tx1"/>
                            </a:solidFill>
                            <a:latin typeface="Cambria Math" panose="02040503050406030204" pitchFamily="18" charset="0"/>
                          </a:rPr>
                        </m:ctrlPr>
                      </m:sSubPr>
                      <m:e>
                        <m:r>
                          <a:rPr lang="en-US" altLang="ja-JP" sz="1400" i="1">
                            <a:solidFill>
                              <a:schemeClr val="tx1"/>
                            </a:solidFill>
                            <a:latin typeface="Cambria Math" panose="02040503050406030204" pitchFamily="18" charset="0"/>
                          </a:rPr>
                          <m:t>h</m:t>
                        </m:r>
                      </m:e>
                      <m:sub>
                        <m:r>
                          <a:rPr lang="en-US" altLang="ja-JP" sz="1400" b="0" i="1" smtClean="0">
                            <a:solidFill>
                              <a:schemeClr val="tx1"/>
                            </a:solidFill>
                            <a:latin typeface="Cambria Math" panose="02040503050406030204" pitchFamily="18" charset="0"/>
                          </a:rPr>
                          <m:t>𝑡</m:t>
                        </m:r>
                      </m:sub>
                    </m:sSub>
                  </m:oMath>
                </a14:m>
                <a:endParaRPr lang="ja-JP" altLang="en-US" sz="1400" dirty="0">
                  <a:solidFill>
                    <a:schemeClr val="tx1"/>
                  </a:solidFill>
                  <a:latin typeface="ＭＳ Ｐゴシック" panose="020B0600070205080204" pitchFamily="50" charset="-128"/>
                </a:endParaRPr>
              </a:p>
            </p:txBody>
          </p:sp>
        </mc:Choice>
        <mc:Fallback xmlns="">
          <p:sp>
            <p:nvSpPr>
              <p:cNvPr id="125" name="テキスト ボックス 124">
                <a:extLst>
                  <a:ext uri="{FF2B5EF4-FFF2-40B4-BE49-F238E27FC236}">
                    <a16:creationId xmlns:a16="http://schemas.microsoft.com/office/drawing/2014/main" id="{0BDF69FA-2BEB-42A6-5EC0-D54E4DBA32FB}"/>
                  </a:ext>
                </a:extLst>
              </p:cNvPr>
              <p:cNvSpPr txBox="1">
                <a:spLocks noRot="1" noChangeAspect="1" noMove="1" noResize="1" noEditPoints="1" noAdjustHandles="1" noChangeArrowheads="1" noChangeShapeType="1" noTextEdit="1"/>
              </p:cNvSpPr>
              <p:nvPr/>
            </p:nvSpPr>
            <p:spPr>
              <a:xfrm>
                <a:off x="6355982" y="2381543"/>
                <a:ext cx="2635147" cy="307777"/>
              </a:xfrm>
              <a:prstGeom prst="rect">
                <a:avLst/>
              </a:prstGeom>
              <a:blipFill>
                <a:blip r:embed="rId9"/>
                <a:stretch>
                  <a:fillRect t="-6000" b="-18000"/>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26" name="テキスト ボックス 125">
                <a:extLst>
                  <a:ext uri="{FF2B5EF4-FFF2-40B4-BE49-F238E27FC236}">
                    <a16:creationId xmlns:a16="http://schemas.microsoft.com/office/drawing/2014/main" id="{5038E550-6F35-4ABD-38DB-462BE0F546F4}"/>
                  </a:ext>
                </a:extLst>
              </p:cNvPr>
              <p:cNvSpPr txBox="1"/>
              <p:nvPr/>
            </p:nvSpPr>
            <p:spPr>
              <a:xfrm>
                <a:off x="6439690" y="2624656"/>
                <a:ext cx="1382324" cy="307777"/>
              </a:xfrm>
              <a:prstGeom prst="rect">
                <a:avLst/>
              </a:prstGeom>
              <a:noFill/>
            </p:spPr>
            <p:txBody>
              <a:bodyPr wrap="square">
                <a:spAutoFit/>
              </a:bodyPr>
              <a:lstStyle/>
              <a:p>
                <a14:m>
                  <m:oMath xmlns:m="http://schemas.openxmlformats.org/officeDocument/2006/math">
                    <m:sSub>
                      <m:sSubPr>
                        <m:ctrlPr>
                          <a:rPr lang="ja-JP" altLang="ja-JP" sz="1400" i="1" smtClean="0">
                            <a:solidFill>
                              <a:schemeClr val="tx1"/>
                            </a:solidFill>
                            <a:latin typeface="Cambria Math" panose="02040503050406030204" pitchFamily="18" charset="0"/>
                          </a:rPr>
                        </m:ctrlPr>
                      </m:sSubPr>
                      <m:e>
                        <m:r>
                          <a:rPr lang="en-US" altLang="ja-JP" sz="1400" i="1">
                            <a:solidFill>
                              <a:schemeClr val="tx1"/>
                            </a:solidFill>
                            <a:latin typeface="Cambria Math" panose="02040503050406030204" pitchFamily="18" charset="0"/>
                          </a:rPr>
                          <m:t>𝑅</m:t>
                        </m:r>
                      </m:e>
                      <m:sub>
                        <m:r>
                          <m:rPr>
                            <m:sty m:val="p"/>
                          </m:rPr>
                          <a:rPr lang="en-US" altLang="ja-JP" sz="1400" i="1">
                            <a:solidFill>
                              <a:schemeClr val="tx1"/>
                            </a:solidFill>
                            <a:latin typeface="Cambria Math" panose="02040503050406030204" pitchFamily="18" charset="0"/>
                          </a:rPr>
                          <m:t>s</m:t>
                        </m:r>
                      </m:sub>
                    </m:sSub>
                    <m:r>
                      <a:rPr lang="en-US" altLang="ja-JP" sz="1400" b="0" i="0" smtClean="0">
                        <a:solidFill>
                          <a:schemeClr val="tx1"/>
                        </a:solidFill>
                        <a:latin typeface="Cambria Math" panose="02040503050406030204" pitchFamily="18" charset="0"/>
                      </a:rPr>
                      <m:t> </m:t>
                    </m:r>
                    <m:r>
                      <a:rPr lang="en-US" altLang="ja-JP" sz="1400" i="1" dirty="0">
                        <a:solidFill>
                          <a:schemeClr val="tx1"/>
                        </a:solidFill>
                        <a:latin typeface="Cambria Math" panose="02040503050406030204" pitchFamily="18" charset="0"/>
                      </a:rPr>
                      <m:t>=</m:t>
                    </m:r>
                  </m:oMath>
                </a14:m>
                <a:r>
                  <a:rPr lang="en-US" altLang="ja-JP" sz="1400" dirty="0">
                    <a:solidFill>
                      <a:schemeClr val="tx1"/>
                    </a:solidFill>
                  </a:rPr>
                  <a:t> </a:t>
                </a:r>
                <a:r>
                  <a:rPr lang="en-US" altLang="ja-JP" sz="1400" dirty="0">
                    <a:solidFill>
                      <a:srgbClr val="FF0000"/>
                    </a:solidFill>
                  </a:rPr>
                  <a:t>2</a:t>
                </a:r>
                <a:r>
                  <a:rPr lang="en-US" altLang="ja-JP" sz="1400" dirty="0">
                    <a:solidFill>
                      <a:schemeClr val="tx1"/>
                    </a:solidFill>
                  </a:rPr>
                  <a:t>mm/h</a:t>
                </a:r>
                <a:endParaRPr lang="ja-JP" altLang="en-US" sz="1400" dirty="0">
                  <a:solidFill>
                    <a:schemeClr val="tx1"/>
                  </a:solidFill>
                </a:endParaRPr>
              </a:p>
            </p:txBody>
          </p:sp>
        </mc:Choice>
        <mc:Fallback xmlns="">
          <p:sp>
            <p:nvSpPr>
              <p:cNvPr id="126" name="テキスト ボックス 125">
                <a:extLst>
                  <a:ext uri="{FF2B5EF4-FFF2-40B4-BE49-F238E27FC236}">
                    <a16:creationId xmlns:a16="http://schemas.microsoft.com/office/drawing/2014/main" id="{5038E550-6F35-4ABD-38DB-462BE0F546F4}"/>
                  </a:ext>
                </a:extLst>
              </p:cNvPr>
              <p:cNvSpPr txBox="1">
                <a:spLocks noRot="1" noChangeAspect="1" noMove="1" noResize="1" noEditPoints="1" noAdjustHandles="1" noChangeArrowheads="1" noChangeShapeType="1" noTextEdit="1"/>
              </p:cNvSpPr>
              <p:nvPr/>
            </p:nvSpPr>
            <p:spPr>
              <a:xfrm>
                <a:off x="6439690" y="2624656"/>
                <a:ext cx="1382324" cy="307777"/>
              </a:xfrm>
              <a:prstGeom prst="rect">
                <a:avLst/>
              </a:prstGeom>
              <a:blipFill>
                <a:blip r:embed="rId10"/>
                <a:stretch>
                  <a:fillRect t="-4000" b="-20000"/>
                </a:stretch>
              </a:blipFill>
            </p:spPr>
            <p:txBody>
              <a:bodyPr/>
              <a:lstStyle/>
              <a:p>
                <a:r>
                  <a:rPr lang="ja-JP" altLang="en-US">
                    <a:noFill/>
                  </a:rPr>
                  <a:t> </a:t>
                </a:r>
              </a:p>
            </p:txBody>
          </p:sp>
        </mc:Fallback>
      </mc:AlternateContent>
      <p:sp>
        <p:nvSpPr>
          <p:cNvPr id="127" name="テキスト ボックス 126">
            <a:extLst>
              <a:ext uri="{FF2B5EF4-FFF2-40B4-BE49-F238E27FC236}">
                <a16:creationId xmlns:a16="http://schemas.microsoft.com/office/drawing/2014/main" id="{4689C978-B16D-2472-8377-350766BFE9FB}"/>
              </a:ext>
            </a:extLst>
          </p:cNvPr>
          <p:cNvSpPr txBox="1"/>
          <p:nvPr/>
        </p:nvSpPr>
        <p:spPr>
          <a:xfrm>
            <a:off x="6181725" y="2959437"/>
            <a:ext cx="3333750" cy="523220"/>
          </a:xfrm>
          <a:prstGeom prst="rect">
            <a:avLst/>
          </a:prstGeom>
          <a:noFill/>
        </p:spPr>
        <p:txBody>
          <a:bodyPr wrap="square" rtlCol="0">
            <a:spAutoFit/>
          </a:bodyPr>
          <a:lstStyle/>
          <a:p>
            <a:r>
              <a:rPr kumimoji="1" lang="en-US" altLang="ja-JP" sz="1400" dirty="0"/>
              <a:t>※1</a:t>
            </a:r>
            <a:r>
              <a:rPr kumimoji="1" lang="ja-JP" altLang="en-US" sz="1400" dirty="0"/>
              <a:t>　細粒分質礫質砂であるため，細粒分混じり砂と同等の値に設定</a:t>
            </a:r>
          </a:p>
        </p:txBody>
      </p:sp>
      <p:sp>
        <p:nvSpPr>
          <p:cNvPr id="128" name="テキスト ボックス 127">
            <a:extLst>
              <a:ext uri="{FF2B5EF4-FFF2-40B4-BE49-F238E27FC236}">
                <a16:creationId xmlns:a16="http://schemas.microsoft.com/office/drawing/2014/main" id="{F9C78151-C139-EBAA-77F4-05C50F78D3CD}"/>
              </a:ext>
            </a:extLst>
          </p:cNvPr>
          <p:cNvSpPr txBox="1"/>
          <p:nvPr/>
        </p:nvSpPr>
        <p:spPr>
          <a:xfrm>
            <a:off x="133350" y="2223792"/>
            <a:ext cx="1005403" cy="338554"/>
          </a:xfrm>
          <a:prstGeom prst="rect">
            <a:avLst/>
          </a:prstGeom>
          <a:noFill/>
        </p:spPr>
        <p:txBody>
          <a:bodyPr wrap="none" rtlCol="0">
            <a:spAutoFit/>
          </a:bodyPr>
          <a:lstStyle/>
          <a:p>
            <a:r>
              <a:rPr kumimoji="1" lang="ja-JP" altLang="en-US" sz="1600" dirty="0"/>
              <a:t>解析結果</a:t>
            </a:r>
          </a:p>
        </p:txBody>
      </p:sp>
      <p:sp>
        <p:nvSpPr>
          <p:cNvPr id="129" name="テキスト ボックス 128">
            <a:extLst>
              <a:ext uri="{FF2B5EF4-FFF2-40B4-BE49-F238E27FC236}">
                <a16:creationId xmlns:a16="http://schemas.microsoft.com/office/drawing/2014/main" id="{F2BD0E2E-D6A8-C965-0889-FBC92DD73E8E}"/>
              </a:ext>
            </a:extLst>
          </p:cNvPr>
          <p:cNvSpPr txBox="1"/>
          <p:nvPr/>
        </p:nvSpPr>
        <p:spPr>
          <a:xfrm>
            <a:off x="5961413" y="1765095"/>
            <a:ext cx="1673856" cy="338554"/>
          </a:xfrm>
          <a:prstGeom prst="rect">
            <a:avLst/>
          </a:prstGeom>
          <a:noFill/>
        </p:spPr>
        <p:txBody>
          <a:bodyPr wrap="none" rtlCol="0">
            <a:spAutoFit/>
          </a:bodyPr>
          <a:lstStyle/>
          <a:p>
            <a:r>
              <a:rPr kumimoji="1" lang="ja-JP" altLang="en-US" sz="1600" dirty="0"/>
              <a:t>パラメータの設定</a:t>
            </a:r>
          </a:p>
        </p:txBody>
      </p:sp>
      <p:sp>
        <p:nvSpPr>
          <p:cNvPr id="4" name="テキスト ボックス 3">
            <a:extLst>
              <a:ext uri="{FF2B5EF4-FFF2-40B4-BE49-F238E27FC236}">
                <a16:creationId xmlns:a16="http://schemas.microsoft.com/office/drawing/2014/main" id="{90B4D728-FED6-9833-8F77-38FBC907E6FB}"/>
              </a:ext>
            </a:extLst>
          </p:cNvPr>
          <p:cNvSpPr txBox="1"/>
          <p:nvPr/>
        </p:nvSpPr>
        <p:spPr>
          <a:xfrm>
            <a:off x="85725" y="6442502"/>
            <a:ext cx="9677400" cy="415498"/>
          </a:xfrm>
          <a:prstGeom prst="rect">
            <a:avLst/>
          </a:prstGeom>
          <a:noFill/>
        </p:spPr>
        <p:txBody>
          <a:bodyPr wrap="square">
            <a:spAutoFit/>
          </a:bodyPr>
          <a:lstStyle/>
          <a:p>
            <a:r>
              <a:rPr lang="en-US"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5)</a:t>
            </a:r>
            <a:r>
              <a:rPr lang="ja-JP" altLang="en-US" sz="1050" dirty="0">
                <a:effectLst/>
                <a:latin typeface="Times New Roman" panose="02020603050405020304" pitchFamily="18" charset="0"/>
                <a:ea typeface="ＭＳ 明朝" panose="02020609040205080304" pitchFamily="17" charset="-128"/>
                <a:cs typeface="Times New Roman" panose="02020603050405020304" pitchFamily="18" charset="0"/>
              </a:rPr>
              <a:t>　</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新清晃，西村聡，藤澤和謙，竹下祐二，河井克之，佐古俊介，森啓年，山添誠隆，太田雅之：河川堤防への降雨浸透と浸潤状態予測に関する一斉解析からの知見</a:t>
            </a:r>
            <a:r>
              <a:rPr lang="en-US" altLang="ja-JP" sz="1050" dirty="0">
                <a:effectLst/>
                <a:latin typeface="Times New Roman" panose="02020603050405020304" pitchFamily="18" charset="0"/>
                <a:ea typeface="ＭＳ 明朝" panose="02020609040205080304" pitchFamily="17" charset="-128"/>
              </a:rPr>
              <a:t>,</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土木学会論文集（部門Ｃ）</a:t>
            </a:r>
            <a:r>
              <a:rPr lang="en-US" altLang="ja-JP" sz="1050" dirty="0">
                <a:effectLst/>
                <a:latin typeface="Times New Roman" panose="02020603050405020304" pitchFamily="18" charset="0"/>
                <a:ea typeface="ＭＳ 明朝" panose="02020609040205080304" pitchFamily="17" charset="-128"/>
              </a:rPr>
              <a:t>,Vol.75, No.4,</a:t>
            </a:r>
            <a:r>
              <a:rPr lang="ja-JP" altLang="ja-JP" sz="1050" dirty="0">
                <a:effectLst/>
                <a:latin typeface="Times New Roman" panose="02020603050405020304" pitchFamily="18" charset="0"/>
                <a:ea typeface="ＭＳ 明朝" panose="02020609040205080304" pitchFamily="17" charset="-128"/>
                <a:cs typeface="Times New Roman" panose="02020603050405020304" pitchFamily="18" charset="0"/>
              </a:rPr>
              <a:t>土木学会</a:t>
            </a:r>
            <a:r>
              <a:rPr lang="en-US" altLang="ja-JP" sz="1050" dirty="0">
                <a:effectLst/>
                <a:latin typeface="Times New Roman" panose="02020603050405020304" pitchFamily="18" charset="0"/>
                <a:ea typeface="ＭＳ 明朝" panose="02020609040205080304" pitchFamily="17" charset="-128"/>
              </a:rPr>
              <a:t>,2019.</a:t>
            </a:r>
            <a:endParaRPr lang="ja-JP" altLang="en-US" sz="1050" dirty="0"/>
          </a:p>
        </p:txBody>
      </p:sp>
    </p:spTree>
    <p:extLst>
      <p:ext uri="{BB962C8B-B14F-4D97-AF65-F5344CB8AC3E}">
        <p14:creationId xmlns:p14="http://schemas.microsoft.com/office/powerpoint/2010/main" val="1980156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DB445-6E22-5664-CE0B-0934974416FD}"/>
            </a:ext>
          </a:extLst>
        </p:cNvPr>
        <p:cNvGrpSpPr/>
        <p:nvPr/>
      </p:nvGrpSpPr>
      <p:grpSpPr>
        <a:xfrm>
          <a:off x="0" y="0"/>
          <a:ext cx="0" cy="0"/>
          <a:chOff x="0" y="0"/>
          <a:chExt cx="0" cy="0"/>
        </a:xfrm>
      </p:grpSpPr>
      <p:sp>
        <p:nvSpPr>
          <p:cNvPr id="2" name="Rectangle 48">
            <a:extLst>
              <a:ext uri="{FF2B5EF4-FFF2-40B4-BE49-F238E27FC236}">
                <a16:creationId xmlns:a16="http://schemas.microsoft.com/office/drawing/2014/main" id="{B76FAE6C-9DE8-BCA8-5D40-78C6091FD90F}"/>
              </a:ext>
            </a:extLst>
          </p:cNvPr>
          <p:cNvSpPr txBox="1">
            <a:spLocks noChangeArrowheads="1"/>
          </p:cNvSpPr>
          <p:nvPr/>
        </p:nvSpPr>
        <p:spPr bwMode="auto">
          <a:xfrm>
            <a:off x="0" y="-19050"/>
            <a:ext cx="9906000" cy="612775"/>
          </a:xfrm>
          <a:prstGeom prst="rect">
            <a:avLst/>
          </a:prstGeom>
          <a:solidFill>
            <a:schemeClr val="tx2">
              <a:lumMod val="60000"/>
              <a:lumOff val="40000"/>
            </a:schemeClr>
          </a:solidFill>
          <a:ln>
            <a:noFill/>
          </a:ln>
        </p:spPr>
        <p:txBody>
          <a:bodyPr anchor="b"/>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eaLnBrk="1" hangingPunct="1">
              <a:spcBef>
                <a:spcPct val="0"/>
              </a:spcBef>
              <a:buFontTx/>
              <a:buNone/>
            </a:pPr>
            <a:r>
              <a:rPr lang="ja-JP" altLang="en-US" sz="2800" b="1" dirty="0">
                <a:solidFill>
                  <a:schemeClr val="bg1"/>
                </a:solidFill>
                <a:latin typeface="Meiryo UI" panose="020B0604030504040204" pitchFamily="50" charset="-128"/>
                <a:ea typeface="Meiryo UI" panose="020B0604030504040204" pitchFamily="50" charset="-128"/>
              </a:rPr>
              <a:t>５</a:t>
            </a:r>
            <a:r>
              <a:rPr lang="en-US" altLang="ja-JP" sz="2800" b="1" dirty="0">
                <a:solidFill>
                  <a:schemeClr val="bg1"/>
                </a:solidFill>
                <a:latin typeface="Meiryo UI" panose="020B0604030504040204" pitchFamily="50" charset="-128"/>
                <a:ea typeface="Meiryo UI" panose="020B0604030504040204" pitchFamily="50" charset="-128"/>
              </a:rPr>
              <a:t>.</a:t>
            </a:r>
            <a:r>
              <a:rPr lang="ja-JP" altLang="en-US" sz="2800" b="1" dirty="0">
                <a:solidFill>
                  <a:schemeClr val="bg1"/>
                </a:solidFill>
                <a:latin typeface="Meiryo UI" panose="020B0604030504040204" pitchFamily="50" charset="-128"/>
                <a:ea typeface="Meiryo UI" panose="020B0604030504040204" pitchFamily="50" charset="-128"/>
              </a:rPr>
              <a:t>まとめと今後の課題</a:t>
            </a:r>
          </a:p>
        </p:txBody>
      </p:sp>
      <p:sp>
        <p:nvSpPr>
          <p:cNvPr id="3" name="スライド番号プレースホルダー 1">
            <a:extLst>
              <a:ext uri="{FF2B5EF4-FFF2-40B4-BE49-F238E27FC236}">
                <a16:creationId xmlns:a16="http://schemas.microsoft.com/office/drawing/2014/main" id="{E115966A-16D5-FE4D-75A3-26BE1B254924}"/>
              </a:ext>
            </a:extLst>
          </p:cNvPr>
          <p:cNvSpPr txBox="1">
            <a:spLocks noChangeArrowheads="1"/>
          </p:cNvSpPr>
          <p:nvPr/>
        </p:nvSpPr>
        <p:spPr bwMode="auto">
          <a:xfrm>
            <a:off x="7676621" y="104774"/>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defPPr>
              <a:defRPr lang="ja-JP"/>
            </a:defPPr>
            <a:lvl1pPr algn="r" rtl="0" eaLnBrk="1" fontAlgn="base" hangingPunct="1">
              <a:spcBef>
                <a:spcPct val="20000"/>
              </a:spcBef>
              <a:spcAft>
                <a:spcPct val="0"/>
              </a:spcAft>
              <a:buFont typeface="Arial" panose="020B0604020202020204" pitchFamily="34" charset="0"/>
              <a:buChar char="•"/>
              <a:defRPr kumimoji="1" sz="3200" kern="1200">
                <a:solidFill>
                  <a:schemeClr val="tx1"/>
                </a:solidFill>
                <a:latin typeface="Calibri" panose="020F0502020204030204" pitchFamily="34" charset="0"/>
                <a:ea typeface="ＭＳ Ｐゴシック" panose="020B0600070205080204" pitchFamily="50" charset="-128"/>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Calibri" panose="020F0502020204030204" pitchFamily="34" charset="0"/>
                <a:ea typeface="ＭＳ Ｐゴシック" panose="020B0600070205080204" pitchFamily="50" charset="-128"/>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Calibri" panose="020F0502020204030204" pitchFamily="34" charset="0"/>
                <a:ea typeface="ＭＳ Ｐゴシック" panose="020B0600070205080204" pitchFamily="50" charset="-128"/>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5pPr>
            <a:lvl6pPr marL="25146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6pPr>
            <a:lvl7pPr marL="29718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7pPr>
            <a:lvl8pPr marL="34290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8pPr>
            <a:lvl9pPr marL="3886200" indent="-228600" algn="l" defTabSz="914400" rtl="0" eaLnBrk="0" fontAlgn="base" latinLnBrk="0" hangingPunct="0">
              <a:spcBef>
                <a:spcPct val="20000"/>
              </a:spcBef>
              <a:spcAft>
                <a:spcPct val="0"/>
              </a:spcAft>
              <a:buFont typeface="Arial" panose="020B0604020202020204" pitchFamily="34" charset="0"/>
              <a:buChar char="»"/>
              <a:defRPr kumimoji="1" sz="2000" kern="1200">
                <a:solidFill>
                  <a:schemeClr val="tx1"/>
                </a:solidFill>
                <a:latin typeface="Calibri" panose="020F0502020204030204" pitchFamily="34" charset="0"/>
                <a:ea typeface="ＭＳ Ｐゴシック" panose="020B0600070205080204" pitchFamily="50" charset="-128"/>
                <a:cs typeface="+mn-cs"/>
              </a:defRPr>
            </a:lvl9pPr>
          </a:lstStyle>
          <a:p>
            <a:pPr>
              <a:spcBef>
                <a:spcPct val="0"/>
              </a:spcBef>
              <a:buFontTx/>
              <a:buNone/>
            </a:pPr>
            <a:fld id="{41C4783E-ABCA-49E3-8D93-00200F1DAD73}" type="slidenum">
              <a:rPr lang="en-US" altLang="ja-JP" sz="2000" b="1" smtClean="0">
                <a:solidFill>
                  <a:schemeClr val="bg1"/>
                </a:solidFill>
                <a:latin typeface="Meiryo UI" panose="020B0604030504040204" pitchFamily="50" charset="-128"/>
                <a:ea typeface="Meiryo UI" panose="020B0604030504040204" pitchFamily="50" charset="-128"/>
              </a:rPr>
              <a:pPr>
                <a:spcBef>
                  <a:spcPct val="0"/>
                </a:spcBef>
                <a:buFontTx/>
                <a:buNone/>
              </a:pPr>
              <a:t>15</a:t>
            </a:fld>
            <a:endParaRPr lang="en-US" altLang="ja-JP" sz="2000" b="1" dirty="0">
              <a:solidFill>
                <a:schemeClr val="bg1"/>
              </a:solidFill>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A7100083-85B6-222B-E1BC-62DA8F2C31D2}"/>
              </a:ext>
            </a:extLst>
          </p:cNvPr>
          <p:cNvSpPr txBox="1"/>
          <p:nvPr/>
        </p:nvSpPr>
        <p:spPr>
          <a:xfrm>
            <a:off x="120650" y="1170774"/>
            <a:ext cx="9533489" cy="5016758"/>
          </a:xfrm>
          <a:prstGeom prst="rect">
            <a:avLst/>
          </a:prstGeom>
          <a:noFill/>
        </p:spPr>
        <p:txBody>
          <a:bodyPr wrap="square">
            <a:spAutoFit/>
          </a:bodyPr>
          <a:lstStyle/>
          <a:p>
            <a:pPr marL="819150" lvl="7" indent="-285750" algn="just">
              <a:buFont typeface="Wingdings" panose="05000000000000000000" pitchFamily="2" charset="2"/>
              <a:buChar char="l"/>
            </a:pPr>
            <a:r>
              <a:rPr lang="ja-JP" altLang="en-US" sz="2000" kern="100" dirty="0">
                <a:latin typeface="メイリオ" panose="020B0604030504040204" pitchFamily="50" charset="-128"/>
                <a:ea typeface="メイリオ" panose="020B0604030504040204" pitchFamily="50" charset="-128"/>
                <a:cs typeface="Times New Roman" panose="02020603050405020304" pitchFamily="18" charset="0"/>
              </a:rPr>
              <a:t>堤体内部をタンク群でモデル化し，堤防の水収支解析に基づいて降雨，表面流，堤体内貯留および流出を一体的に取り扱う手法を提案した．</a:t>
            </a:r>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819150" lvl="7" indent="-285750" algn="just">
              <a:buFont typeface="Wingdings" panose="05000000000000000000" pitchFamily="2" charset="2"/>
              <a:buChar char="l"/>
            </a:pPr>
            <a:r>
              <a:rPr lang="ja-JP" altLang="en-US" sz="2000" kern="100" dirty="0">
                <a:latin typeface="メイリオ" panose="020B0604030504040204" pitchFamily="50" charset="-128"/>
                <a:ea typeface="メイリオ" panose="020B0604030504040204" pitchFamily="50" charset="-128"/>
                <a:cs typeface="Times New Roman" panose="02020603050405020304" pitchFamily="18" charset="0"/>
              </a:rPr>
              <a:t>降雨浸透に対し間隙空気およびサクションの影響を段階的な貯留・移動過程として説明する</a:t>
            </a:r>
            <a:r>
              <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rPr>
              <a:t>3</a:t>
            </a:r>
            <a:r>
              <a:rPr lang="ja-JP" altLang="en-US" sz="2000" kern="100" dirty="0">
                <a:latin typeface="メイリオ" panose="020B0604030504040204" pitchFamily="50" charset="-128"/>
                <a:ea typeface="メイリオ" panose="020B0604030504040204" pitchFamily="50" charset="-128"/>
                <a:cs typeface="Times New Roman" panose="02020603050405020304" pitchFamily="18" charset="0"/>
              </a:rPr>
              <a:t>つのパラメータを導入した．</a:t>
            </a:r>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819150" lvl="7" indent="-285750" algn="just">
              <a:buFont typeface="Wingdings" panose="05000000000000000000" pitchFamily="2" charset="2"/>
              <a:buChar char="l"/>
            </a:pPr>
            <a:r>
              <a:rPr lang="ja-JP" altLang="en-US" sz="2000" kern="100" dirty="0">
                <a:latin typeface="メイリオ" panose="020B0604030504040204" pitchFamily="50" charset="-128"/>
                <a:ea typeface="メイリオ" panose="020B0604030504040204" pitchFamily="50" charset="-128"/>
                <a:cs typeface="Times New Roman" panose="02020603050405020304" pitchFamily="18" charset="0"/>
              </a:rPr>
              <a:t>導入したパラメータにより，降雨浸透時に観測される浸透遅延，段階的な飽和度上昇，および飽和領域の発達過程を大型模型実験で概ね再現できることを示した．</a:t>
            </a:r>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819150" lvl="7" indent="-285750" algn="just">
              <a:buFont typeface="Wingdings" panose="05000000000000000000" pitchFamily="2" charset="2"/>
              <a:buChar char="l"/>
            </a:pPr>
            <a:r>
              <a:rPr lang="ja-JP" altLang="en-US" sz="2000" kern="100" dirty="0">
                <a:latin typeface="メイリオ" panose="020B0604030504040204" pitchFamily="50" charset="-128"/>
                <a:ea typeface="メイリオ" panose="020B0604030504040204" pitchFamily="50" charset="-128"/>
                <a:cs typeface="Times New Roman" panose="02020603050405020304" pitchFamily="18" charset="0"/>
              </a:rPr>
              <a:t>阿武隈川堤防に対し本解析手法を適用し，実験で得られたパラメータの値を参考とすることによって，本解析法の適合度や問題点を明らかにできた．</a:t>
            </a:r>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533400" lvl="7" algn="just"/>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533400" lvl="7" algn="just"/>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533400" lvl="7" algn="just"/>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819150" lvl="7" indent="-285750" algn="just">
              <a:buFont typeface="Wingdings" panose="05000000000000000000" pitchFamily="2" charset="2"/>
              <a:buChar char="l"/>
            </a:pPr>
            <a:r>
              <a:rPr lang="ja-JP" altLang="en-US" sz="2000" kern="100" dirty="0">
                <a:latin typeface="メイリオ" panose="020B0604030504040204" pitchFamily="50" charset="-128"/>
                <a:ea typeface="メイリオ" panose="020B0604030504040204" pitchFamily="50" charset="-128"/>
                <a:cs typeface="Times New Roman" panose="02020603050405020304" pitchFamily="18" charset="0"/>
              </a:rPr>
              <a:t>実堤防への適用例を増やすことによって，本解析の</a:t>
            </a:r>
            <a:r>
              <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rPr>
              <a:t>3</a:t>
            </a:r>
            <a:r>
              <a:rPr lang="ja-JP" altLang="en-US" sz="2000" kern="100" dirty="0">
                <a:latin typeface="メイリオ" panose="020B0604030504040204" pitchFamily="50" charset="-128"/>
                <a:ea typeface="メイリオ" panose="020B0604030504040204" pitchFamily="50" charset="-128"/>
                <a:cs typeface="Times New Roman" panose="02020603050405020304" pitchFamily="18" charset="0"/>
              </a:rPr>
              <a:t>つのパラメータについて体系的な検証を進める．</a:t>
            </a:r>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819150" lvl="7" indent="-285750" algn="just">
              <a:buFont typeface="Wingdings" panose="05000000000000000000" pitchFamily="2" charset="2"/>
              <a:buChar char="l"/>
            </a:pPr>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a:p>
            <a:pPr marL="533400" lvl="7" algn="just"/>
            <a:endParaRPr lang="en-US" altLang="ja-JP" sz="2000" kern="100" dirty="0">
              <a:latin typeface="メイリオ" panose="020B0604030504040204" pitchFamily="50" charset="-128"/>
              <a:ea typeface="メイリオ" panose="020B0604030504040204" pitchFamily="50" charset="-128"/>
              <a:cs typeface="Times New Roman" panose="02020603050405020304" pitchFamily="18" charset="0"/>
            </a:endParaRPr>
          </a:p>
        </p:txBody>
      </p:sp>
      <p:sp>
        <p:nvSpPr>
          <p:cNvPr id="18" name="テキスト ボックス 17">
            <a:extLst>
              <a:ext uri="{FF2B5EF4-FFF2-40B4-BE49-F238E27FC236}">
                <a16:creationId xmlns:a16="http://schemas.microsoft.com/office/drawing/2014/main" id="{A8A20718-43F1-567D-9068-88CB4F4A44A6}"/>
              </a:ext>
            </a:extLst>
          </p:cNvPr>
          <p:cNvSpPr txBox="1"/>
          <p:nvPr/>
        </p:nvSpPr>
        <p:spPr>
          <a:xfrm>
            <a:off x="120650" y="709109"/>
            <a:ext cx="2534668" cy="461665"/>
          </a:xfrm>
          <a:prstGeom prst="rect">
            <a:avLst/>
          </a:prstGeom>
          <a:noFill/>
        </p:spPr>
        <p:txBody>
          <a:bodyPr wrap="none" rtlCol="0">
            <a:spAutoFit/>
          </a:bodyPr>
          <a:lstStyle/>
          <a:p>
            <a:r>
              <a:rPr lang="en-US" altLang="ja-JP" dirty="0"/>
              <a:t>【</a:t>
            </a:r>
            <a:r>
              <a:rPr lang="ja-JP" altLang="en-US" dirty="0"/>
              <a:t>本研究のまとめ</a:t>
            </a:r>
            <a:r>
              <a:rPr lang="en-US" altLang="ja-JP" dirty="0"/>
              <a:t>】</a:t>
            </a:r>
            <a:endParaRPr lang="ja-JP" altLang="en-US" dirty="0"/>
          </a:p>
        </p:txBody>
      </p:sp>
      <p:sp>
        <p:nvSpPr>
          <p:cNvPr id="19" name="テキスト ボックス 18">
            <a:extLst>
              <a:ext uri="{FF2B5EF4-FFF2-40B4-BE49-F238E27FC236}">
                <a16:creationId xmlns:a16="http://schemas.microsoft.com/office/drawing/2014/main" id="{E2D4DB42-E5E7-F14C-86A3-7B381B35B992}"/>
              </a:ext>
            </a:extLst>
          </p:cNvPr>
          <p:cNvSpPr txBox="1"/>
          <p:nvPr/>
        </p:nvSpPr>
        <p:spPr>
          <a:xfrm>
            <a:off x="133350" y="4413249"/>
            <a:ext cx="2031325" cy="461665"/>
          </a:xfrm>
          <a:prstGeom prst="rect">
            <a:avLst/>
          </a:prstGeom>
          <a:noFill/>
        </p:spPr>
        <p:txBody>
          <a:bodyPr wrap="none" rtlCol="0">
            <a:spAutoFit/>
          </a:bodyPr>
          <a:lstStyle/>
          <a:p>
            <a:r>
              <a:rPr lang="en-US" altLang="ja-JP" dirty="0"/>
              <a:t>【</a:t>
            </a:r>
            <a:r>
              <a:rPr lang="ja-JP" altLang="en-US" dirty="0"/>
              <a:t>今後の課題</a:t>
            </a:r>
            <a:r>
              <a:rPr lang="en-US" altLang="ja-JP" dirty="0"/>
              <a:t>】</a:t>
            </a:r>
            <a:endParaRPr lang="ja-JP" altLang="en-US" dirty="0"/>
          </a:p>
        </p:txBody>
      </p:sp>
    </p:spTree>
    <p:extLst>
      <p:ext uri="{BB962C8B-B14F-4D97-AF65-F5344CB8AC3E}">
        <p14:creationId xmlns:p14="http://schemas.microsoft.com/office/powerpoint/2010/main" val="75767304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ae47f72-52d8-4f6b-ab1d-f1d5dbafe32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B795953DB6B870429B0F9A99D516A761" ma:contentTypeVersion="19" ma:contentTypeDescription="新しいドキュメントを作成します。" ma:contentTypeScope="" ma:versionID="efdc5cb42d17778482e7d61cbafe3fc8">
  <xsd:schema xmlns:xsd="http://www.w3.org/2001/XMLSchema" xmlns:xs="http://www.w3.org/2001/XMLSchema" xmlns:p="http://schemas.microsoft.com/office/2006/metadata/properties" xmlns:ns3="3ae47f72-52d8-4f6b-ab1d-f1d5dbafe324" xmlns:ns4="e104c08b-963c-4620-96a8-b25ef7223130" targetNamespace="http://schemas.microsoft.com/office/2006/metadata/properties" ma:root="true" ma:fieldsID="c775b37657187576114decd43e3752bc" ns3:_="" ns4:_="">
    <xsd:import namespace="3ae47f72-52d8-4f6b-ab1d-f1d5dbafe324"/>
    <xsd:import namespace="e104c08b-963c-4620-96a8-b25ef7223130"/>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GenerationTime" minOccurs="0"/>
                <xsd:element ref="ns3:MediaServiceEventHashCode" minOccurs="0"/>
                <xsd:element ref="ns3:MediaServiceOCR"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e47f72-52d8-4f6b-ab1d-f1d5dbafe3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104c08b-963c-4620-96a8-b25ef7223130" elementFormDefault="qualified">
    <xsd:import namespace="http://schemas.microsoft.com/office/2006/documentManagement/types"/>
    <xsd:import namespace="http://schemas.microsoft.com/office/infopath/2007/PartnerControls"/>
    <xsd:element name="SharedWithUsers" ma:index="10"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共有相手の詳細情報" ma:internalName="SharedWithDetails" ma:readOnly="true">
      <xsd:simpleType>
        <xsd:restriction base="dms:Note">
          <xsd:maxLength value="255"/>
        </xsd:restriction>
      </xsd:simpleType>
    </xsd:element>
    <xsd:element name="SharingHintHash" ma:index="12" nillable="true" ma:displayName="共有のヒントのハッシュ"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572F894-3187-4374-8DE7-A20A139294BB}">
  <ds:schemaRefs>
    <ds:schemaRef ds:uri="http://schemas.openxmlformats.org/package/2006/metadata/core-properties"/>
    <ds:schemaRef ds:uri="http://schemas.microsoft.com/office/2006/metadata/properties"/>
    <ds:schemaRef ds:uri="http://purl.org/dc/dcmitype/"/>
    <ds:schemaRef ds:uri="http://www.w3.org/XML/1998/namespace"/>
    <ds:schemaRef ds:uri="3ae47f72-52d8-4f6b-ab1d-f1d5dbafe324"/>
    <ds:schemaRef ds:uri="http://purl.org/dc/elements/1.1/"/>
    <ds:schemaRef ds:uri="http://schemas.microsoft.com/office/2006/documentManagement/types"/>
    <ds:schemaRef ds:uri="http://purl.org/dc/terms/"/>
    <ds:schemaRef ds:uri="e104c08b-963c-4620-96a8-b25ef7223130"/>
    <ds:schemaRef ds:uri="http://schemas.microsoft.com/office/infopath/2007/PartnerControls"/>
  </ds:schemaRefs>
</ds:datastoreItem>
</file>

<file path=customXml/itemProps2.xml><?xml version="1.0" encoding="utf-8"?>
<ds:datastoreItem xmlns:ds="http://schemas.openxmlformats.org/officeDocument/2006/customXml" ds:itemID="{C742A0F9-D059-4844-95AA-27D6B303D012}">
  <ds:schemaRefs>
    <ds:schemaRef ds:uri="http://schemas.microsoft.com/sharepoint/v3/contenttype/forms"/>
  </ds:schemaRefs>
</ds:datastoreItem>
</file>

<file path=customXml/itemProps3.xml><?xml version="1.0" encoding="utf-8"?>
<ds:datastoreItem xmlns:ds="http://schemas.openxmlformats.org/officeDocument/2006/customXml" ds:itemID="{56BCC8F8-CA29-4BA0-A231-70E62CFC4A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e47f72-52d8-4f6b-ab1d-f1d5dbafe324"/>
    <ds:schemaRef ds:uri="e104c08b-963c-4620-96a8-b25ef72231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4033c2b-00f7-40c7-8f48-15b44c4f841c}" enabled="1" method="Privileged" siteId="{615d96c1-231f-40d5-b2ef-46a3c20be1f2}" removed="0"/>
</clbl:labelList>
</file>

<file path=docProps/app.xml><?xml version="1.0" encoding="utf-8"?>
<Properties xmlns="http://schemas.openxmlformats.org/officeDocument/2006/extended-properties" xmlns:vt="http://schemas.openxmlformats.org/officeDocument/2006/docPropsVTypes">
  <Template>縞模様</Template>
  <TotalTime>63033</TotalTime>
  <Words>2900</Words>
  <Application>Microsoft Office PowerPoint</Application>
  <PresentationFormat>A4 210 x 297 mm</PresentationFormat>
  <Paragraphs>458</Paragraphs>
  <Slides>16</Slides>
  <Notes>5</Notes>
  <HiddenSlides>0</HiddenSlides>
  <MMClips>2</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16</vt:i4>
      </vt:variant>
    </vt:vector>
  </HeadingPairs>
  <TitlesOfParts>
    <vt:vector size="29" baseType="lpstr">
      <vt:lpstr>BIZ UDPゴシック</vt:lpstr>
      <vt:lpstr>Meiryo UI</vt:lpstr>
      <vt:lpstr>ＭＳ Ｐゴシック</vt:lpstr>
      <vt:lpstr>ＭＳ Ｐ明朝</vt:lpstr>
      <vt:lpstr>ＭＳ 明朝</vt:lpstr>
      <vt:lpstr>メイリオ</vt:lpstr>
      <vt:lpstr>Arial</vt:lpstr>
      <vt:lpstr>Calibri</vt:lpstr>
      <vt:lpstr>Cambria Math</vt:lpstr>
      <vt:lpstr>Century</vt:lpstr>
      <vt:lpstr>Times New Roman</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002068白石 芳樹</dc:creator>
  <cp:lastModifiedBy>白石 芳樹</cp:lastModifiedBy>
  <cp:revision>107</cp:revision>
  <cp:lastPrinted>2024-12-09T03:04:53Z</cp:lastPrinted>
  <dcterms:created xsi:type="dcterms:W3CDTF">2008-03-04T06:23:20Z</dcterms:created>
  <dcterms:modified xsi:type="dcterms:W3CDTF">2026-06-15T03:00:41Z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0x010100B795953DB6B870429B0F9A99D516A761</vt:lpwstr>
  </property>
  <property fmtid="{D5CDD505-2E9C-101B-9397-08002B2CF9AE}" pid="3" name="MediaServiceImageTags">
    <vt:lpwstr/>
  </property>
</Properties>
</file>