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96" r:id="rId4"/>
    <p:sldId id="259" r:id="rId5"/>
    <p:sldId id="258" r:id="rId6"/>
    <p:sldId id="297" r:id="rId7"/>
    <p:sldId id="280" r:id="rId8"/>
    <p:sldId id="284" r:id="rId9"/>
    <p:sldId id="286" r:id="rId10"/>
    <p:sldId id="283" r:id="rId11"/>
    <p:sldId id="288" r:id="rId12"/>
    <p:sldId id="290" r:id="rId13"/>
    <p:sldId id="294" r:id="rId14"/>
    <p:sldId id="292" r:id="rId15"/>
    <p:sldId id="295" r:id="rId16"/>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008" autoAdjust="0"/>
    <p:restoredTop sz="88769" autoAdjust="0"/>
  </p:normalViewPr>
  <p:slideViewPr>
    <p:cSldViewPr snapToGrid="0">
      <p:cViewPr varScale="1">
        <p:scale>
          <a:sx n="57" d="100"/>
          <a:sy n="57" d="100"/>
        </p:scale>
        <p:origin x="21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九電 耳川" userId="5a4b67e369875d31" providerId="LiveId" clId="{2903B1EB-456D-4906-BB35-AF284A94CDB2}"/>
    <pc:docChg chg="modSld">
      <pc:chgData name="九電 耳川" userId="5a4b67e369875d31" providerId="LiveId" clId="{2903B1EB-456D-4906-BB35-AF284A94CDB2}" dt="2026-06-16T00:47:55.745" v="14" actId="20577"/>
      <pc:docMkLst>
        <pc:docMk/>
      </pc:docMkLst>
      <pc:sldChg chg="modNotesTx">
        <pc:chgData name="九電 耳川" userId="5a4b67e369875d31" providerId="LiveId" clId="{2903B1EB-456D-4906-BB35-AF284A94CDB2}" dt="2026-06-16T00:46:39.028" v="0" actId="20577"/>
        <pc:sldMkLst>
          <pc:docMk/>
          <pc:sldMk cId="3290601998" sldId="256"/>
        </pc:sldMkLst>
      </pc:sldChg>
      <pc:sldChg chg="modNotesTx">
        <pc:chgData name="九電 耳川" userId="5a4b67e369875d31" providerId="LiveId" clId="{2903B1EB-456D-4906-BB35-AF284A94CDB2}" dt="2026-06-16T00:46:43.225" v="1" actId="20577"/>
        <pc:sldMkLst>
          <pc:docMk/>
          <pc:sldMk cId="1439182488" sldId="257"/>
        </pc:sldMkLst>
      </pc:sldChg>
      <pc:sldChg chg="modNotesTx">
        <pc:chgData name="九電 耳川" userId="5a4b67e369875d31" providerId="LiveId" clId="{2903B1EB-456D-4906-BB35-AF284A94CDB2}" dt="2026-06-16T00:46:58.476" v="4" actId="20577"/>
        <pc:sldMkLst>
          <pc:docMk/>
          <pc:sldMk cId="658810911" sldId="258"/>
        </pc:sldMkLst>
      </pc:sldChg>
      <pc:sldChg chg="modNotesTx">
        <pc:chgData name="九電 耳川" userId="5a4b67e369875d31" providerId="LiveId" clId="{2903B1EB-456D-4906-BB35-AF284A94CDB2}" dt="2026-06-16T00:46:54.149" v="3" actId="20577"/>
        <pc:sldMkLst>
          <pc:docMk/>
          <pc:sldMk cId="3411034219" sldId="259"/>
        </pc:sldMkLst>
      </pc:sldChg>
      <pc:sldChg chg="modNotesTx">
        <pc:chgData name="九電 耳川" userId="5a4b67e369875d31" providerId="LiveId" clId="{2903B1EB-456D-4906-BB35-AF284A94CDB2}" dt="2026-06-16T00:47:09.543" v="6" actId="20577"/>
        <pc:sldMkLst>
          <pc:docMk/>
          <pc:sldMk cId="2397343939" sldId="280"/>
        </pc:sldMkLst>
      </pc:sldChg>
      <pc:sldChg chg="modNotesTx">
        <pc:chgData name="九電 耳川" userId="5a4b67e369875d31" providerId="LiveId" clId="{2903B1EB-456D-4906-BB35-AF284A94CDB2}" dt="2026-06-16T00:47:30.968" v="9" actId="20577"/>
        <pc:sldMkLst>
          <pc:docMk/>
          <pc:sldMk cId="2546571751" sldId="283"/>
        </pc:sldMkLst>
      </pc:sldChg>
      <pc:sldChg chg="modNotesTx">
        <pc:chgData name="九電 耳川" userId="5a4b67e369875d31" providerId="LiveId" clId="{2903B1EB-456D-4906-BB35-AF284A94CDB2}" dt="2026-06-16T00:47:15.057" v="7" actId="20577"/>
        <pc:sldMkLst>
          <pc:docMk/>
          <pc:sldMk cId="1974409440" sldId="284"/>
        </pc:sldMkLst>
      </pc:sldChg>
      <pc:sldChg chg="modNotesTx">
        <pc:chgData name="九電 耳川" userId="5a4b67e369875d31" providerId="LiveId" clId="{2903B1EB-456D-4906-BB35-AF284A94CDB2}" dt="2026-06-16T00:47:26.397" v="8" actId="20577"/>
        <pc:sldMkLst>
          <pc:docMk/>
          <pc:sldMk cId="3103736955" sldId="286"/>
        </pc:sldMkLst>
      </pc:sldChg>
      <pc:sldChg chg="modNotesTx">
        <pc:chgData name="九電 耳川" userId="5a4b67e369875d31" providerId="LiveId" clId="{2903B1EB-456D-4906-BB35-AF284A94CDB2}" dt="2026-06-16T00:47:35.775" v="10" actId="20577"/>
        <pc:sldMkLst>
          <pc:docMk/>
          <pc:sldMk cId="3964060635" sldId="288"/>
        </pc:sldMkLst>
      </pc:sldChg>
      <pc:sldChg chg="modNotesTx">
        <pc:chgData name="九電 耳川" userId="5a4b67e369875d31" providerId="LiveId" clId="{2903B1EB-456D-4906-BB35-AF284A94CDB2}" dt="2026-06-16T00:47:40.887" v="11" actId="20577"/>
        <pc:sldMkLst>
          <pc:docMk/>
          <pc:sldMk cId="399551971" sldId="290"/>
        </pc:sldMkLst>
      </pc:sldChg>
      <pc:sldChg chg="modNotesTx">
        <pc:chgData name="九電 耳川" userId="5a4b67e369875d31" providerId="LiveId" clId="{2903B1EB-456D-4906-BB35-AF284A94CDB2}" dt="2026-06-16T00:47:51.105" v="13" actId="20577"/>
        <pc:sldMkLst>
          <pc:docMk/>
          <pc:sldMk cId="101397967" sldId="292"/>
        </pc:sldMkLst>
      </pc:sldChg>
      <pc:sldChg chg="modNotesTx">
        <pc:chgData name="九電 耳川" userId="5a4b67e369875d31" providerId="LiveId" clId="{2903B1EB-456D-4906-BB35-AF284A94CDB2}" dt="2026-06-16T00:47:46.402" v="12" actId="20577"/>
        <pc:sldMkLst>
          <pc:docMk/>
          <pc:sldMk cId="1407771963" sldId="294"/>
        </pc:sldMkLst>
      </pc:sldChg>
      <pc:sldChg chg="modNotesTx">
        <pc:chgData name="九電 耳川" userId="5a4b67e369875d31" providerId="LiveId" clId="{2903B1EB-456D-4906-BB35-AF284A94CDB2}" dt="2026-06-16T00:47:55.745" v="14" actId="20577"/>
        <pc:sldMkLst>
          <pc:docMk/>
          <pc:sldMk cId="3948665329" sldId="295"/>
        </pc:sldMkLst>
      </pc:sldChg>
      <pc:sldChg chg="modNotesTx">
        <pc:chgData name="九電 耳川" userId="5a4b67e369875d31" providerId="LiveId" clId="{2903B1EB-456D-4906-BB35-AF284A94CDB2}" dt="2026-06-16T00:46:49.211" v="2" actId="20577"/>
        <pc:sldMkLst>
          <pc:docMk/>
          <pc:sldMk cId="3871382443" sldId="296"/>
        </pc:sldMkLst>
      </pc:sldChg>
      <pc:sldChg chg="modNotesTx">
        <pc:chgData name="九電 耳川" userId="5a4b67e369875d31" providerId="LiveId" clId="{2903B1EB-456D-4906-BB35-AF284A94CDB2}" dt="2026-06-16T00:47:03.262" v="5" actId="20577"/>
        <pc:sldMkLst>
          <pc:docMk/>
          <pc:sldMk cId="684909187" sldId="2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54BBED0E-AEFA-49B9-B0F9-4ADC2787755B}" type="datetimeFigureOut">
              <a:rPr kumimoji="1" lang="ja-JP" altLang="en-US" smtClean="0"/>
              <a:t>2026/6/16</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6ECEC7E5-C93E-42EA-9877-8B6D769D654A}" type="slidenum">
              <a:rPr kumimoji="1" lang="ja-JP" altLang="en-US" smtClean="0"/>
              <a:t>‹#›</a:t>
            </a:fld>
            <a:endParaRPr kumimoji="1" lang="ja-JP" altLang="en-US"/>
          </a:p>
        </p:txBody>
      </p:sp>
    </p:spTree>
    <p:extLst>
      <p:ext uri="{BB962C8B-B14F-4D97-AF65-F5344CB8AC3E}">
        <p14:creationId xmlns:p14="http://schemas.microsoft.com/office/powerpoint/2010/main" val="326386929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1</a:t>
            </a:fld>
            <a:endParaRPr kumimoji="1" lang="ja-JP" altLang="en-US"/>
          </a:p>
        </p:txBody>
      </p:sp>
    </p:spTree>
    <p:extLst>
      <p:ext uri="{BB962C8B-B14F-4D97-AF65-F5344CB8AC3E}">
        <p14:creationId xmlns:p14="http://schemas.microsoft.com/office/powerpoint/2010/main" val="3436186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2</a:t>
            </a:fld>
            <a:endParaRPr kumimoji="1" lang="ja-JP" altLang="en-US"/>
          </a:p>
        </p:txBody>
      </p:sp>
    </p:spTree>
    <p:extLst>
      <p:ext uri="{BB962C8B-B14F-4D97-AF65-F5344CB8AC3E}">
        <p14:creationId xmlns:p14="http://schemas.microsoft.com/office/powerpoint/2010/main" val="232682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3</a:t>
            </a:fld>
            <a:endParaRPr kumimoji="1" lang="ja-JP" altLang="en-US"/>
          </a:p>
        </p:txBody>
      </p:sp>
    </p:spTree>
    <p:extLst>
      <p:ext uri="{BB962C8B-B14F-4D97-AF65-F5344CB8AC3E}">
        <p14:creationId xmlns:p14="http://schemas.microsoft.com/office/powerpoint/2010/main" val="3278341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4</a:t>
            </a:fld>
            <a:endParaRPr kumimoji="1" lang="ja-JP" altLang="en-US"/>
          </a:p>
        </p:txBody>
      </p:sp>
    </p:spTree>
    <p:extLst>
      <p:ext uri="{BB962C8B-B14F-4D97-AF65-F5344CB8AC3E}">
        <p14:creationId xmlns:p14="http://schemas.microsoft.com/office/powerpoint/2010/main" val="3384464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5</a:t>
            </a:fld>
            <a:endParaRPr kumimoji="1" lang="ja-JP" altLang="en-US"/>
          </a:p>
        </p:txBody>
      </p:sp>
    </p:spTree>
    <p:extLst>
      <p:ext uri="{BB962C8B-B14F-4D97-AF65-F5344CB8AC3E}">
        <p14:creationId xmlns:p14="http://schemas.microsoft.com/office/powerpoint/2010/main" val="3519786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6</a:t>
            </a:fld>
            <a:endParaRPr kumimoji="1" lang="ja-JP" altLang="en-US"/>
          </a:p>
        </p:txBody>
      </p:sp>
    </p:spTree>
    <p:extLst>
      <p:ext uri="{BB962C8B-B14F-4D97-AF65-F5344CB8AC3E}">
        <p14:creationId xmlns:p14="http://schemas.microsoft.com/office/powerpoint/2010/main" val="759400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7</a:t>
            </a:fld>
            <a:endParaRPr kumimoji="1" lang="ja-JP" altLang="en-US"/>
          </a:p>
        </p:txBody>
      </p:sp>
    </p:spTree>
    <p:extLst>
      <p:ext uri="{BB962C8B-B14F-4D97-AF65-F5344CB8AC3E}">
        <p14:creationId xmlns:p14="http://schemas.microsoft.com/office/powerpoint/2010/main" val="1170222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8</a:t>
            </a:fld>
            <a:endParaRPr kumimoji="1" lang="ja-JP" altLang="en-US"/>
          </a:p>
        </p:txBody>
      </p:sp>
    </p:spTree>
    <p:extLst>
      <p:ext uri="{BB962C8B-B14F-4D97-AF65-F5344CB8AC3E}">
        <p14:creationId xmlns:p14="http://schemas.microsoft.com/office/powerpoint/2010/main" val="3837438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9</a:t>
            </a:fld>
            <a:endParaRPr kumimoji="1" lang="ja-JP" altLang="en-US"/>
          </a:p>
        </p:txBody>
      </p:sp>
    </p:spTree>
    <p:extLst>
      <p:ext uri="{BB962C8B-B14F-4D97-AF65-F5344CB8AC3E}">
        <p14:creationId xmlns:p14="http://schemas.microsoft.com/office/powerpoint/2010/main" val="3350311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10</a:t>
            </a:fld>
            <a:endParaRPr kumimoji="1" lang="ja-JP" altLang="en-US"/>
          </a:p>
        </p:txBody>
      </p:sp>
    </p:spTree>
    <p:extLst>
      <p:ext uri="{BB962C8B-B14F-4D97-AF65-F5344CB8AC3E}">
        <p14:creationId xmlns:p14="http://schemas.microsoft.com/office/powerpoint/2010/main" val="1835963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11</a:t>
            </a:fld>
            <a:endParaRPr kumimoji="1" lang="ja-JP" altLang="en-US"/>
          </a:p>
        </p:txBody>
      </p:sp>
    </p:spTree>
    <p:extLst>
      <p:ext uri="{BB962C8B-B14F-4D97-AF65-F5344CB8AC3E}">
        <p14:creationId xmlns:p14="http://schemas.microsoft.com/office/powerpoint/2010/main" val="59557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b="0"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12</a:t>
            </a:fld>
            <a:endParaRPr kumimoji="1" lang="ja-JP" altLang="en-US"/>
          </a:p>
        </p:txBody>
      </p:sp>
    </p:spTree>
    <p:extLst>
      <p:ext uri="{BB962C8B-B14F-4D97-AF65-F5344CB8AC3E}">
        <p14:creationId xmlns:p14="http://schemas.microsoft.com/office/powerpoint/2010/main" val="2234246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13</a:t>
            </a:fld>
            <a:endParaRPr kumimoji="1" lang="ja-JP" altLang="en-US"/>
          </a:p>
        </p:txBody>
      </p:sp>
    </p:spTree>
    <p:extLst>
      <p:ext uri="{BB962C8B-B14F-4D97-AF65-F5344CB8AC3E}">
        <p14:creationId xmlns:p14="http://schemas.microsoft.com/office/powerpoint/2010/main" val="2598488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14</a:t>
            </a:fld>
            <a:endParaRPr kumimoji="1" lang="ja-JP" altLang="en-US"/>
          </a:p>
        </p:txBody>
      </p:sp>
    </p:spTree>
    <p:extLst>
      <p:ext uri="{BB962C8B-B14F-4D97-AF65-F5344CB8AC3E}">
        <p14:creationId xmlns:p14="http://schemas.microsoft.com/office/powerpoint/2010/main" val="2076810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6ECEC7E5-C93E-42EA-9877-8B6D769D654A}" type="slidenum">
              <a:rPr kumimoji="1" lang="ja-JP" altLang="en-US" smtClean="0"/>
              <a:t>15</a:t>
            </a:fld>
            <a:endParaRPr kumimoji="1" lang="ja-JP" altLang="en-US"/>
          </a:p>
        </p:txBody>
      </p:sp>
    </p:spTree>
    <p:extLst>
      <p:ext uri="{BB962C8B-B14F-4D97-AF65-F5344CB8AC3E}">
        <p14:creationId xmlns:p14="http://schemas.microsoft.com/office/powerpoint/2010/main" val="3794774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1090563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235611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110979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1863511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389444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268113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2335949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1893233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2022325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3213461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FC778C-DD99-454F-B711-309838DF796F}"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2301887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C778C-DD99-454F-B711-309838DF796F}" type="datetimeFigureOut">
              <a:rPr kumimoji="1" lang="ja-JP" altLang="en-US" smtClean="0"/>
              <a:t>2026/6/16</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DDFA2-099D-4756-9550-82E38766C27F}" type="slidenum">
              <a:rPr kumimoji="1" lang="ja-JP" altLang="en-US" smtClean="0"/>
              <a:t>‹#›</a:t>
            </a:fld>
            <a:endParaRPr kumimoji="1" lang="ja-JP" altLang="en-US"/>
          </a:p>
        </p:txBody>
      </p:sp>
    </p:spTree>
    <p:extLst>
      <p:ext uri="{BB962C8B-B14F-4D97-AF65-F5344CB8AC3E}">
        <p14:creationId xmlns:p14="http://schemas.microsoft.com/office/powerpoint/2010/main" val="285496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57970D85-CF29-BC3E-148A-3EB9D738C9DB}"/>
              </a:ext>
            </a:extLst>
          </p:cNvPr>
          <p:cNvSpPr/>
          <p:nvPr/>
        </p:nvSpPr>
        <p:spPr>
          <a:xfrm>
            <a:off x="0" y="1"/>
            <a:ext cx="9144000" cy="3428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520" dirty="0"/>
          </a:p>
        </p:txBody>
      </p:sp>
      <p:sp>
        <p:nvSpPr>
          <p:cNvPr id="12" name="テキスト ボックス 11">
            <a:extLst>
              <a:ext uri="{FF2B5EF4-FFF2-40B4-BE49-F238E27FC236}">
                <a16:creationId xmlns:a16="http://schemas.microsoft.com/office/drawing/2014/main" id="{21AADCED-A921-FEB5-E7E8-DCDC7FA62658}"/>
              </a:ext>
            </a:extLst>
          </p:cNvPr>
          <p:cNvSpPr txBox="1"/>
          <p:nvPr/>
        </p:nvSpPr>
        <p:spPr>
          <a:xfrm>
            <a:off x="718457" y="1237446"/>
            <a:ext cx="7707085" cy="1077218"/>
          </a:xfrm>
          <a:prstGeom prst="rect">
            <a:avLst/>
          </a:prstGeom>
          <a:noFill/>
        </p:spPr>
        <p:txBody>
          <a:bodyPr wrap="square">
            <a:spAutoFit/>
          </a:bodyPr>
          <a:lstStyle/>
          <a:p>
            <a:pPr algn="ctr"/>
            <a:r>
              <a:rPr lang="ja-JP" altLang="en-US" sz="3200" b="0" i="0" u="none" strike="noStrike" baseline="0" dirty="0">
                <a:solidFill>
                  <a:schemeClr val="bg1"/>
                </a:solidFill>
                <a:latin typeface="ＭＳ ゴシック" panose="020B0609070205080204" pitchFamily="49" charset="-128"/>
                <a:ea typeface="ＭＳ ゴシック" panose="020B0609070205080204" pitchFamily="49" charset="-128"/>
              </a:rPr>
              <a:t>耳川水系ダム通砂における</a:t>
            </a:r>
          </a:p>
          <a:p>
            <a:pPr algn="ctr"/>
            <a:r>
              <a:rPr lang="ja-JP" altLang="en-US" sz="3200" b="0" i="0" u="none" strike="noStrike" baseline="0" dirty="0">
                <a:solidFill>
                  <a:schemeClr val="bg1"/>
                </a:solidFill>
                <a:latin typeface="ＭＳ ゴシック" panose="020B0609070205080204" pitchFamily="49" charset="-128"/>
                <a:ea typeface="ＭＳ ゴシック" panose="020B0609070205080204" pitchFamily="49" charset="-128"/>
              </a:rPr>
              <a:t>土砂動態特性の分析・評価</a:t>
            </a:r>
            <a:endParaRPr lang="ja-JP" altLang="en-US" sz="3200" dirty="0">
              <a:solidFill>
                <a:schemeClr val="bg1"/>
              </a:solidFill>
              <a:latin typeface="ＭＳ ゴシック" panose="020B0609070205080204" pitchFamily="49" charset="-128"/>
              <a:ea typeface="ＭＳ ゴシック" panose="020B0609070205080204" pitchFamily="49" charset="-128"/>
            </a:endParaRPr>
          </a:p>
        </p:txBody>
      </p:sp>
      <p:pic>
        <p:nvPicPr>
          <p:cNvPr id="13" name="図 10" descr="文字が書かれている&#10;&#10;低い精度で自動的に生成された説明">
            <a:extLst>
              <a:ext uri="{FF2B5EF4-FFF2-40B4-BE49-F238E27FC236}">
                <a16:creationId xmlns:a16="http://schemas.microsoft.com/office/drawing/2014/main" id="{8C59D269-3B60-A5B2-8AC5-85FC88C058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 r="-3366" b="23944"/>
          <a:stretch>
            <a:fillRect/>
          </a:stretch>
        </p:blipFill>
        <p:spPr bwMode="auto">
          <a:xfrm>
            <a:off x="7222067" y="161748"/>
            <a:ext cx="1820335" cy="5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テキスト ボックス 13">
            <a:extLst>
              <a:ext uri="{FF2B5EF4-FFF2-40B4-BE49-F238E27FC236}">
                <a16:creationId xmlns:a16="http://schemas.microsoft.com/office/drawing/2014/main" id="{3BA79C10-3CC2-0289-6236-0C0EE5CA34CF}"/>
              </a:ext>
            </a:extLst>
          </p:cNvPr>
          <p:cNvSpPr txBox="1"/>
          <p:nvPr/>
        </p:nvSpPr>
        <p:spPr>
          <a:xfrm>
            <a:off x="2943497" y="4144658"/>
            <a:ext cx="3918131" cy="1508105"/>
          </a:xfrm>
          <a:prstGeom prst="rect">
            <a:avLst/>
          </a:prstGeom>
          <a:noFill/>
        </p:spPr>
        <p:txBody>
          <a:bodyPr wrap="square">
            <a:spAutoFit/>
          </a:bodyPr>
          <a:lstStyle/>
          <a:p>
            <a:pPr algn="ctr">
              <a:spcBef>
                <a:spcPts val="1200"/>
              </a:spcBef>
            </a:pPr>
            <a:r>
              <a:rPr kumimoji="1" lang="ja-JP" altLang="en-US" sz="2400" dirty="0">
                <a:latin typeface="ＭＳ ゴシック" panose="020B0609070205080204" pitchFamily="49" charset="-128"/>
                <a:ea typeface="ＭＳ ゴシック" panose="020B0609070205080204" pitchFamily="49" charset="-128"/>
              </a:rPr>
              <a:t>九州電力株式会社</a:t>
            </a:r>
            <a:endParaRPr kumimoji="1" lang="en-US" altLang="ja-JP" sz="2400" dirty="0">
              <a:latin typeface="ＭＳ ゴシック" panose="020B0609070205080204" pitchFamily="49" charset="-128"/>
              <a:ea typeface="ＭＳ ゴシック" panose="020B0609070205080204" pitchFamily="49" charset="-128"/>
            </a:endParaRPr>
          </a:p>
          <a:p>
            <a:pPr algn="ctr">
              <a:spcBef>
                <a:spcPts val="1200"/>
              </a:spcBef>
            </a:pPr>
            <a:r>
              <a:rPr kumimoji="1" lang="ja-JP" altLang="en-US" sz="2400" dirty="0">
                <a:latin typeface="ＭＳ ゴシック" panose="020B0609070205080204" pitchFamily="49" charset="-128"/>
                <a:ea typeface="ＭＳ ゴシック" panose="020B0609070205080204" pitchFamily="49" charset="-128"/>
              </a:rPr>
              <a:t>日向水力センター</a:t>
            </a:r>
            <a:endParaRPr kumimoji="1" lang="en-US" altLang="ja-JP" sz="2400" dirty="0">
              <a:latin typeface="ＭＳ ゴシック" panose="020B0609070205080204" pitchFamily="49" charset="-128"/>
              <a:ea typeface="ＭＳ ゴシック" panose="020B0609070205080204" pitchFamily="49" charset="-128"/>
            </a:endParaRPr>
          </a:p>
          <a:p>
            <a:pPr algn="ctr">
              <a:spcBef>
                <a:spcPts val="1200"/>
              </a:spcBef>
            </a:pPr>
            <a:r>
              <a:rPr kumimoji="1" lang="ja-JP" altLang="en-US" sz="2400" dirty="0">
                <a:latin typeface="ＭＳ ゴシック" panose="020B0609070205080204" pitchFamily="49" charset="-128"/>
                <a:ea typeface="ＭＳ ゴシック" panose="020B0609070205080204" pitchFamily="49" charset="-128"/>
              </a:rPr>
              <a:t>森　遼太郎</a:t>
            </a:r>
            <a:endParaRPr kumimoji="1" lang="en-US" altLang="ja-JP" dirty="0">
              <a:latin typeface="ＭＳ ゴシック" panose="020B0609070205080204" pitchFamily="49" charset="-128"/>
              <a:ea typeface="ＭＳ ゴシック" panose="020B0609070205080204" pitchFamily="49" charset="-128"/>
            </a:endParaRPr>
          </a:p>
        </p:txBody>
      </p:sp>
      <p:pic>
        <p:nvPicPr>
          <p:cNvPr id="15" name="Picture 9">
            <a:extLst>
              <a:ext uri="{FF2B5EF4-FFF2-40B4-BE49-F238E27FC236}">
                <a16:creationId xmlns:a16="http://schemas.microsoft.com/office/drawing/2014/main" id="{34F9301C-5A2D-6453-2E1C-E1DD348FA0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94" y="5556068"/>
            <a:ext cx="1489918" cy="122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90601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9668FC36-E681-D923-8D3B-EEEDC572EB6F}"/>
              </a:ext>
            </a:extLst>
          </p:cNvPr>
          <p:cNvCxnSpPr>
            <a:cxnSpLocks/>
          </p:cNvCxnSpPr>
          <p:nvPr/>
        </p:nvCxnSpPr>
        <p:spPr>
          <a:xfrm>
            <a:off x="0" y="650748"/>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3C430E3B-1748-3EF3-3B79-880E89B7ECAF}"/>
              </a:ext>
            </a:extLst>
          </p:cNvPr>
          <p:cNvSpPr txBox="1"/>
          <p:nvPr/>
        </p:nvSpPr>
        <p:spPr>
          <a:xfrm>
            <a:off x="0" y="134219"/>
            <a:ext cx="4581144" cy="461665"/>
          </a:xfrm>
          <a:prstGeom prst="rect">
            <a:avLst/>
          </a:prstGeom>
          <a:noFill/>
        </p:spPr>
        <p:txBody>
          <a:bodyPr wrap="square">
            <a:spAutoFit/>
          </a:bodyPr>
          <a:lstStyle/>
          <a:p>
            <a:r>
              <a:rPr kumimoji="1" lang="ja-JP" altLang="en-US" sz="2400" b="0"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cs typeface="+mj-cs"/>
              </a:rPr>
              <a:t>本日の流れ</a:t>
            </a:r>
            <a:endParaRPr lang="ja-JP" altLang="en-US" sz="2400" dirty="0"/>
          </a:p>
        </p:txBody>
      </p:sp>
      <p:sp>
        <p:nvSpPr>
          <p:cNvPr id="3" name="テキスト ボックス 2">
            <a:extLst>
              <a:ext uri="{FF2B5EF4-FFF2-40B4-BE49-F238E27FC236}">
                <a16:creationId xmlns:a16="http://schemas.microsoft.com/office/drawing/2014/main" id="{2DAEA998-CCFC-5195-7C12-E1E7D6DA0F24}"/>
              </a:ext>
            </a:extLst>
          </p:cNvPr>
          <p:cNvSpPr txBox="1"/>
          <p:nvPr/>
        </p:nvSpPr>
        <p:spPr>
          <a:xfrm>
            <a:off x="769075" y="1029046"/>
            <a:ext cx="8051075" cy="5447645"/>
          </a:xfrm>
          <a:prstGeom prst="rect">
            <a:avLst/>
          </a:prstGeom>
          <a:noFill/>
        </p:spPr>
        <p:txBody>
          <a:bodyPr wrap="square" rtlCol="0">
            <a:spAutoFit/>
          </a:bodyPr>
          <a:lstStyle/>
          <a:p>
            <a:r>
              <a:rPr kumimoji="1" lang="ja-JP" altLang="en-US" sz="2400" b="1" dirty="0">
                <a:latin typeface="ＭＳ ゴシック" panose="020B0609070205080204" pitchFamily="49" charset="-128"/>
                <a:ea typeface="ＭＳ ゴシック" panose="020B0609070205080204" pitchFamily="49" charset="-128"/>
              </a:rPr>
              <a:t>１．はじめに</a:t>
            </a:r>
            <a:endParaRPr kumimoji="1" lang="en-US" altLang="ja-JP" sz="2400" b="1" dirty="0">
              <a:latin typeface="ＭＳ ゴシック" panose="020B0609070205080204" pitchFamily="49" charset="-128"/>
              <a:ea typeface="ＭＳ ゴシック" panose="020B0609070205080204" pitchFamily="49" charset="-128"/>
            </a:endParaRPr>
          </a:p>
          <a:p>
            <a:r>
              <a:rPr kumimoji="1" lang="ja-JP" altLang="en-US" dirty="0">
                <a:latin typeface="ＭＳ ゴシック" panose="020B0609070205080204" pitchFamily="49" charset="-128"/>
                <a:ea typeface="ＭＳ ゴシック" panose="020B0609070205080204" pitchFamily="49" charset="-128"/>
              </a:rPr>
              <a:t>　　 ・耳川水系の概要</a:t>
            </a:r>
            <a:endParaRPr kumimoji="1" lang="en-US" altLang="ja-JP" dirty="0">
              <a:latin typeface="ＭＳ ゴシック" panose="020B0609070205080204" pitchFamily="49" charset="-128"/>
              <a:ea typeface="ＭＳ ゴシック" panose="020B0609070205080204" pitchFamily="49" charset="-128"/>
            </a:endParaRPr>
          </a:p>
          <a:p>
            <a:r>
              <a:rPr kumimoji="1" lang="ja-JP" altLang="en-US" dirty="0">
                <a:latin typeface="ＭＳ ゴシック" panose="020B0609070205080204" pitchFamily="49" charset="-128"/>
                <a:ea typeface="ＭＳ ゴシック" panose="020B0609070205080204" pitchFamily="49" charset="-128"/>
              </a:rPr>
              <a:t>　　 ・ダム通砂とは</a:t>
            </a:r>
            <a:endParaRPr kumimoji="1" lang="en-US" altLang="ja-JP" dirty="0">
              <a:latin typeface="ＭＳ ゴシック" panose="020B0609070205080204" pitchFamily="49" charset="-128"/>
              <a:ea typeface="ＭＳ ゴシック" panose="020B0609070205080204" pitchFamily="49" charset="-128"/>
            </a:endParaRPr>
          </a:p>
          <a:p>
            <a:r>
              <a:rPr kumimoji="1" lang="ja-JP" altLang="en-US" dirty="0">
                <a:latin typeface="ＭＳ ゴシック" panose="020B0609070205080204" pitchFamily="49" charset="-128"/>
                <a:ea typeface="ＭＳ ゴシック" panose="020B0609070205080204" pitchFamily="49" charset="-128"/>
              </a:rPr>
              <a:t>　　 ・研究の目的</a:t>
            </a:r>
            <a:endParaRPr kumimoji="1" lang="en-US" altLang="ja-JP" dirty="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endParaRPr kumimoji="1" lang="en-US" altLang="ja-JP" sz="2400" dirty="0">
              <a:latin typeface="ＭＳ ゴシック" panose="020B0609070205080204" pitchFamily="49" charset="-128"/>
              <a:ea typeface="ＭＳ ゴシック" panose="020B0609070205080204" pitchFamily="49" charset="-128"/>
            </a:endParaRPr>
          </a:p>
          <a:p>
            <a:r>
              <a:rPr kumimoji="1" lang="ja-JP" altLang="en-US" sz="2400" b="1" dirty="0">
                <a:latin typeface="ＭＳ ゴシック" panose="020B0609070205080204" pitchFamily="49" charset="-128"/>
                <a:ea typeface="ＭＳ ゴシック" panose="020B0609070205080204" pitchFamily="49" charset="-128"/>
              </a:rPr>
              <a:t>２．方法</a:t>
            </a:r>
            <a:endParaRPr kumimoji="1" lang="en-US" altLang="ja-JP" sz="2400" b="1" dirty="0">
              <a:latin typeface="ＭＳ ゴシック" panose="020B0609070205080204" pitchFamily="49" charset="-128"/>
              <a:ea typeface="ＭＳ ゴシック" panose="020B0609070205080204" pitchFamily="49" charset="-128"/>
            </a:endParaRPr>
          </a:p>
          <a:p>
            <a:endParaRPr kumimoji="1" lang="en-US" altLang="ja-JP" sz="2400" b="1" dirty="0">
              <a:latin typeface="ＭＳ ゴシック" panose="020B0609070205080204" pitchFamily="49" charset="-128"/>
              <a:ea typeface="ＭＳ ゴシック" panose="020B0609070205080204" pitchFamily="49" charset="-128"/>
            </a:endParaRPr>
          </a:p>
          <a:p>
            <a:r>
              <a:rPr kumimoji="1" lang="ja-JP" altLang="en-US" sz="2400" b="1" dirty="0">
                <a:latin typeface="ＭＳ ゴシック" panose="020B0609070205080204" pitchFamily="49" charset="-128"/>
                <a:ea typeface="ＭＳ ゴシック" panose="020B0609070205080204" pitchFamily="49" charset="-128"/>
              </a:rPr>
              <a:t>３．結果および考察</a:t>
            </a:r>
            <a:endParaRPr kumimoji="1" lang="en-US" altLang="ja-JP" sz="2400" b="1" dirty="0">
              <a:latin typeface="ＭＳ ゴシック" panose="020B0609070205080204" pitchFamily="49" charset="-128"/>
              <a:ea typeface="ＭＳ ゴシック" panose="020B0609070205080204" pitchFamily="49" charset="-128"/>
            </a:endParaRPr>
          </a:p>
          <a:p>
            <a:r>
              <a:rPr kumimoji="1" lang="ja-JP" altLang="en-US" dirty="0">
                <a:latin typeface="ＭＳ ゴシック" panose="020B0609070205080204" pitchFamily="49" charset="-128"/>
                <a:ea typeface="ＭＳ ゴシック" panose="020B0609070205080204" pitchFamily="49" charset="-128"/>
              </a:rPr>
              <a:t>     ・ダム通砂実績</a:t>
            </a:r>
            <a:endParaRPr kumimoji="1" lang="en-US" altLang="ja-JP" dirty="0">
              <a:latin typeface="ＭＳ ゴシック" panose="020B0609070205080204" pitchFamily="49" charset="-128"/>
              <a:ea typeface="ＭＳ ゴシック" panose="020B0609070205080204" pitchFamily="49" charset="-128"/>
            </a:endParaRPr>
          </a:p>
          <a:p>
            <a:r>
              <a:rPr kumimoji="1" lang="ja-JP" altLang="en-US" b="1" dirty="0">
                <a:latin typeface="ＭＳ ゴシック" panose="020B0609070205080204" pitchFamily="49" charset="-128"/>
                <a:ea typeface="ＭＳ ゴシック" panose="020B0609070205080204" pitchFamily="49" charset="-128"/>
              </a:rPr>
              <a:t>　　 </a:t>
            </a:r>
            <a:r>
              <a:rPr kumimoji="1" lang="ja-JP" altLang="en-US" dirty="0">
                <a:latin typeface="ＭＳ ゴシック" panose="020B0609070205080204" pitchFamily="49" charset="-128"/>
                <a:ea typeface="ＭＳ ゴシック" panose="020B0609070205080204" pitchFamily="49" charset="-128"/>
              </a:rPr>
              <a:t>・</a:t>
            </a:r>
            <a:r>
              <a:rPr kumimoji="1" lang="ja-JP" altLang="en-US" dirty="0">
                <a:solidFill>
                  <a:prstClr val="black"/>
                </a:solidFill>
                <a:latin typeface="ＭＳ ゴシック" panose="020B0609070205080204" pitchFamily="49" charset="-128"/>
                <a:ea typeface="ＭＳ ゴシック" panose="020B0609070205080204" pitchFamily="49" charset="-128"/>
              </a:rPr>
              <a:t>ダム通過土砂量（一次元河床変動解析より算出）</a:t>
            </a:r>
            <a:endParaRPr kumimoji="1" lang="en-US" altLang="ja-JP" dirty="0">
              <a:solidFill>
                <a:prstClr val="black"/>
              </a:solidFill>
              <a:latin typeface="ＭＳ ゴシック" panose="020B0609070205080204" pitchFamily="49" charset="-128"/>
              <a:ea typeface="ＭＳ ゴシック" panose="020B0609070205080204" pitchFamily="49" charset="-128"/>
            </a:endParaRPr>
          </a:p>
          <a:p>
            <a:r>
              <a:rPr kumimoji="1" lang="en-US" altLang="ja-JP" dirty="0">
                <a:solidFill>
                  <a:prstClr val="black"/>
                </a:solidFill>
                <a:latin typeface="ＭＳ ゴシック" panose="020B0609070205080204" pitchFamily="49" charset="-128"/>
                <a:ea typeface="ＭＳ ゴシック" panose="020B0609070205080204" pitchFamily="49" charset="-128"/>
              </a:rPr>
              <a:t>     </a:t>
            </a:r>
            <a:r>
              <a:rPr kumimoji="1" lang="ja-JP" altLang="en-US" dirty="0">
                <a:solidFill>
                  <a:prstClr val="black"/>
                </a:solidFill>
                <a:latin typeface="ＭＳ ゴシック" panose="020B0609070205080204" pitchFamily="49" charset="-128"/>
                <a:ea typeface="ＭＳ ゴシック" panose="020B0609070205080204" pitchFamily="49" charset="-128"/>
              </a:rPr>
              <a:t>・ダム通砂の効果</a:t>
            </a:r>
            <a:endParaRPr kumimoji="1" lang="en-US" altLang="ja-JP" dirty="0">
              <a:solidFill>
                <a:prstClr val="black"/>
              </a:solidFill>
              <a:latin typeface="ＭＳ ゴシック" panose="020B0609070205080204" pitchFamily="49" charset="-128"/>
              <a:ea typeface="ＭＳ ゴシック" panose="020B0609070205080204" pitchFamily="49" charset="-128"/>
            </a:endParaRPr>
          </a:p>
          <a:p>
            <a:r>
              <a:rPr kumimoji="1" lang="en-US" altLang="ja-JP" dirty="0">
                <a:solidFill>
                  <a:prstClr val="black"/>
                </a:solidFill>
                <a:latin typeface="ＭＳ ゴシック" panose="020B0609070205080204" pitchFamily="49" charset="-128"/>
                <a:ea typeface="ＭＳ ゴシック" panose="020B0609070205080204" pitchFamily="49" charset="-128"/>
              </a:rPr>
              <a:t>     </a:t>
            </a:r>
            <a:r>
              <a:rPr kumimoji="1" lang="ja-JP" altLang="en-US" dirty="0">
                <a:solidFill>
                  <a:prstClr val="black"/>
                </a:solidFill>
                <a:latin typeface="ＭＳ ゴシック" panose="020B0609070205080204" pitchFamily="49" charset="-128"/>
                <a:ea typeface="ＭＳ ゴシック" panose="020B0609070205080204" pitchFamily="49" charset="-128"/>
              </a:rPr>
              <a:t>・ダム下流への土砂伝播特性</a:t>
            </a:r>
            <a:endParaRPr kumimoji="1" lang="en-US" altLang="ja-JP" dirty="0">
              <a:solidFill>
                <a:prstClr val="black"/>
              </a:solidFill>
              <a:latin typeface="ＭＳ ゴシック" panose="020B0609070205080204" pitchFamily="49" charset="-128"/>
              <a:ea typeface="ＭＳ ゴシック" panose="020B0609070205080204" pitchFamily="49" charset="-128"/>
            </a:endParaRPr>
          </a:p>
          <a:p>
            <a:r>
              <a:rPr kumimoji="1" lang="ja-JP" altLang="en-US" dirty="0">
                <a:solidFill>
                  <a:prstClr val="black"/>
                </a:solidFill>
                <a:latin typeface="ＭＳ ゴシック" panose="020B0609070205080204" pitchFamily="49" charset="-128"/>
                <a:ea typeface="ＭＳ ゴシック" panose="020B0609070205080204" pitchFamily="49" charset="-128"/>
              </a:rPr>
              <a:t>　　</a:t>
            </a:r>
            <a:r>
              <a:rPr kumimoji="1" lang="en-US" altLang="ja-JP" dirty="0">
                <a:solidFill>
                  <a:prstClr val="black"/>
                </a:solidFill>
                <a:latin typeface="ＭＳ ゴシック" panose="020B0609070205080204" pitchFamily="49" charset="-128"/>
                <a:ea typeface="ＭＳ ゴシック" panose="020B0609070205080204" pitchFamily="49" charset="-128"/>
              </a:rPr>
              <a:t> </a:t>
            </a:r>
            <a:r>
              <a:rPr kumimoji="1" lang="ja-JP" altLang="en-US" dirty="0">
                <a:solidFill>
                  <a:prstClr val="black"/>
                </a:solidFill>
                <a:latin typeface="ＭＳ ゴシック" panose="020B0609070205080204" pitchFamily="49" charset="-128"/>
                <a:ea typeface="ＭＳ ゴシック" panose="020B0609070205080204" pitchFamily="49" charset="-128"/>
              </a:rPr>
              <a:t>・河床</a:t>
            </a:r>
            <a:r>
              <a:rPr kumimoji="1" lang="ja-JP" altLang="en-US">
                <a:solidFill>
                  <a:prstClr val="black"/>
                </a:solidFill>
                <a:latin typeface="ＭＳ ゴシック" panose="020B0609070205080204" pitchFamily="49" charset="-128"/>
                <a:ea typeface="ＭＳ ゴシック" panose="020B0609070205080204" pitchFamily="49" charset="-128"/>
              </a:rPr>
              <a:t>形状の多様度</a:t>
            </a:r>
            <a:endParaRPr kumimoji="1" lang="en-US" altLang="ja-JP" dirty="0">
              <a:solidFill>
                <a:prstClr val="black"/>
              </a:solidFill>
              <a:latin typeface="ＭＳ ゴシック" panose="020B0609070205080204" pitchFamily="49" charset="-128"/>
              <a:ea typeface="ＭＳ ゴシック" panose="020B0609070205080204" pitchFamily="49" charset="-128"/>
            </a:endParaRPr>
          </a:p>
          <a:p>
            <a:endParaRPr kumimoji="1" lang="en-US" altLang="ja-JP" sz="2400" dirty="0">
              <a:solidFill>
                <a:prstClr val="black"/>
              </a:solidFill>
              <a:latin typeface="ＭＳ ゴシック" panose="020B0609070205080204" pitchFamily="49" charset="-128"/>
              <a:ea typeface="ＭＳ ゴシック" panose="020B0609070205080204" pitchFamily="49" charset="-128"/>
            </a:endParaRPr>
          </a:p>
          <a:p>
            <a:r>
              <a:rPr kumimoji="1" lang="ja-JP" altLang="en-US" sz="2400" b="1" dirty="0">
                <a:latin typeface="ＭＳ ゴシック" panose="020B0609070205080204" pitchFamily="49" charset="-128"/>
                <a:ea typeface="ＭＳ ゴシック" panose="020B0609070205080204" pitchFamily="49" charset="-128"/>
              </a:rPr>
              <a:t>４．まとめと今後の課題</a:t>
            </a:r>
            <a:endParaRPr kumimoji="1" lang="en-US" altLang="ja-JP" dirty="0">
              <a:solidFill>
                <a:prstClr val="black"/>
              </a:solidFill>
              <a:latin typeface="ＭＳ ゴシック" panose="020B0609070205080204" pitchFamily="49" charset="-128"/>
              <a:ea typeface="ＭＳ ゴシック" panose="020B0609070205080204" pitchFamily="49" charset="-128"/>
            </a:endParaRPr>
          </a:p>
          <a:p>
            <a:endParaRPr kumimoji="1" lang="en-US" altLang="ja-JP" dirty="0">
              <a:solidFill>
                <a:prstClr val="black"/>
              </a:solidFill>
              <a:latin typeface="ＭＳ ゴシック" panose="020B0609070205080204" pitchFamily="49" charset="-128"/>
              <a:ea typeface="ＭＳ ゴシック" panose="020B0609070205080204" pitchFamily="49" charset="-128"/>
            </a:endParaRPr>
          </a:p>
          <a:p>
            <a:r>
              <a:rPr kumimoji="1" lang="ja-JP" altLang="en-US" b="1" dirty="0">
                <a:solidFill>
                  <a:prstClr val="black"/>
                </a:solidFill>
                <a:latin typeface="ＭＳ ゴシック" panose="020B0609070205080204" pitchFamily="49" charset="-128"/>
                <a:ea typeface="ＭＳ ゴシック" panose="020B0609070205080204" pitchFamily="49" charset="-128"/>
              </a:rPr>
              <a:t>　　　</a:t>
            </a:r>
            <a:endParaRPr kumimoji="1" lang="en-US" altLang="ja-JP"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439182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C1B2C-2DA4-CBF1-C2DF-5B1B75E2BD71}"/>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192BEB2E-6FEC-11AD-CDC6-66AC91596FD5}"/>
              </a:ext>
            </a:extLst>
          </p:cNvPr>
          <p:cNvCxnSpPr>
            <a:cxnSpLocks/>
          </p:cNvCxnSpPr>
          <p:nvPr/>
        </p:nvCxnSpPr>
        <p:spPr>
          <a:xfrm>
            <a:off x="0"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C351E9E8-AF3A-E815-EA5F-A1A0DAD94E28}"/>
              </a:ext>
            </a:extLst>
          </p:cNvPr>
          <p:cNvSpPr txBox="1"/>
          <p:nvPr/>
        </p:nvSpPr>
        <p:spPr>
          <a:xfrm>
            <a:off x="0" y="53030"/>
            <a:ext cx="4410038" cy="400110"/>
          </a:xfrm>
          <a:prstGeom prst="rect">
            <a:avLst/>
          </a:prstGeom>
          <a:noFill/>
        </p:spPr>
        <p:txBody>
          <a:bodyPr wrap="square">
            <a:spAutoFit/>
          </a:bodyPr>
          <a:lstStyle/>
          <a:p>
            <a:r>
              <a:rPr kumimoji="1" lang="ja-JP" altLang="en-US" sz="2000" b="0"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cs typeface="+mj-cs"/>
              </a:rPr>
              <a:t>１．はじめに：耳川水系の概要</a:t>
            </a:r>
            <a:endParaRPr lang="ja-JP" altLang="en-US" sz="2000" dirty="0"/>
          </a:p>
        </p:txBody>
      </p:sp>
      <p:grpSp>
        <p:nvGrpSpPr>
          <p:cNvPr id="383" name="Group 33">
            <a:extLst>
              <a:ext uri="{FF2B5EF4-FFF2-40B4-BE49-F238E27FC236}">
                <a16:creationId xmlns:a16="http://schemas.microsoft.com/office/drawing/2014/main" id="{83676E7D-4AAE-F4B3-4B5D-E7CFC15BB742}"/>
              </a:ext>
            </a:extLst>
          </p:cNvPr>
          <p:cNvGrpSpPr>
            <a:grpSpLocks noChangeAspect="1"/>
          </p:cNvGrpSpPr>
          <p:nvPr/>
        </p:nvGrpSpPr>
        <p:grpSpPr bwMode="auto">
          <a:xfrm>
            <a:off x="11536363" y="2623080"/>
            <a:ext cx="4191000" cy="1476375"/>
            <a:chOff x="1147" y="3039"/>
            <a:chExt cx="2640" cy="930"/>
          </a:xfrm>
        </p:grpSpPr>
        <p:sp>
          <p:nvSpPr>
            <p:cNvPr id="384" name="AutoShape 32">
              <a:extLst>
                <a:ext uri="{FF2B5EF4-FFF2-40B4-BE49-F238E27FC236}">
                  <a16:creationId xmlns:a16="http://schemas.microsoft.com/office/drawing/2014/main" id="{237631D9-C372-28AB-185A-4A7830416BF2}"/>
                </a:ext>
              </a:extLst>
            </p:cNvPr>
            <p:cNvSpPr>
              <a:spLocks noChangeAspect="1" noChangeArrowheads="1" noTextEdit="1"/>
            </p:cNvSpPr>
            <p:nvPr/>
          </p:nvSpPr>
          <p:spPr bwMode="auto">
            <a:xfrm>
              <a:off x="1147" y="3039"/>
              <a:ext cx="2640" cy="930"/>
            </a:xfrm>
            <a:prstGeom prst="rect">
              <a:avLst/>
            </a:prstGeom>
            <a:no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nvGrpSpPr>
            <p:cNvPr id="385" name="Group 36">
              <a:extLst>
                <a:ext uri="{FF2B5EF4-FFF2-40B4-BE49-F238E27FC236}">
                  <a16:creationId xmlns:a16="http://schemas.microsoft.com/office/drawing/2014/main" id="{21288C67-1052-05B7-2259-F00B5E268ED0}"/>
                </a:ext>
              </a:extLst>
            </p:cNvPr>
            <p:cNvGrpSpPr>
              <a:grpSpLocks/>
            </p:cNvGrpSpPr>
            <p:nvPr/>
          </p:nvGrpSpPr>
          <p:grpSpPr bwMode="auto">
            <a:xfrm>
              <a:off x="1167" y="3615"/>
              <a:ext cx="375" cy="260"/>
              <a:chOff x="1167" y="3615"/>
              <a:chExt cx="375" cy="260"/>
            </a:xfrm>
          </p:grpSpPr>
          <p:sp>
            <p:nvSpPr>
              <p:cNvPr id="545" name="Freeform 34">
                <a:extLst>
                  <a:ext uri="{FF2B5EF4-FFF2-40B4-BE49-F238E27FC236}">
                    <a16:creationId xmlns:a16="http://schemas.microsoft.com/office/drawing/2014/main" id="{32027EA1-B182-5CC4-7911-D7B395E15834}"/>
                  </a:ext>
                </a:extLst>
              </p:cNvPr>
              <p:cNvSpPr>
                <a:spLocks/>
              </p:cNvSpPr>
              <p:nvPr/>
            </p:nvSpPr>
            <p:spPr bwMode="auto">
              <a:xfrm>
                <a:off x="1167" y="3615"/>
                <a:ext cx="375" cy="260"/>
              </a:xfrm>
              <a:custGeom>
                <a:avLst/>
                <a:gdLst>
                  <a:gd name="T0" fmla="*/ 342 w 375"/>
                  <a:gd name="T1" fmla="*/ 102 h 260"/>
                  <a:gd name="T2" fmla="*/ 316 w 375"/>
                  <a:gd name="T3" fmla="*/ 96 h 260"/>
                  <a:gd name="T4" fmla="*/ 298 w 375"/>
                  <a:gd name="T5" fmla="*/ 103 h 260"/>
                  <a:gd name="T6" fmla="*/ 275 w 375"/>
                  <a:gd name="T7" fmla="*/ 104 h 260"/>
                  <a:gd name="T8" fmla="*/ 258 w 375"/>
                  <a:gd name="T9" fmla="*/ 90 h 260"/>
                  <a:gd name="T10" fmla="*/ 224 w 375"/>
                  <a:gd name="T11" fmla="*/ 65 h 260"/>
                  <a:gd name="T12" fmla="*/ 207 w 375"/>
                  <a:gd name="T13" fmla="*/ 73 h 260"/>
                  <a:gd name="T14" fmla="*/ 193 w 375"/>
                  <a:gd name="T15" fmla="*/ 65 h 260"/>
                  <a:gd name="T16" fmla="*/ 155 w 375"/>
                  <a:gd name="T17" fmla="*/ 65 h 260"/>
                  <a:gd name="T18" fmla="*/ 131 w 375"/>
                  <a:gd name="T19" fmla="*/ 38 h 260"/>
                  <a:gd name="T20" fmla="*/ 119 w 375"/>
                  <a:gd name="T21" fmla="*/ 15 h 260"/>
                  <a:gd name="T22" fmla="*/ 91 w 375"/>
                  <a:gd name="T23" fmla="*/ 13 h 260"/>
                  <a:gd name="T24" fmla="*/ 58 w 375"/>
                  <a:gd name="T25" fmla="*/ 15 h 260"/>
                  <a:gd name="T26" fmla="*/ 0 w 375"/>
                  <a:gd name="T27" fmla="*/ 10 h 260"/>
                  <a:gd name="T28" fmla="*/ 75 w 375"/>
                  <a:gd name="T29" fmla="*/ 4 h 260"/>
                  <a:gd name="T30" fmla="*/ 115 w 375"/>
                  <a:gd name="T31" fmla="*/ 0 h 260"/>
                  <a:gd name="T32" fmla="*/ 139 w 375"/>
                  <a:gd name="T33" fmla="*/ 14 h 260"/>
                  <a:gd name="T34" fmla="*/ 167 w 375"/>
                  <a:gd name="T35" fmla="*/ 45 h 260"/>
                  <a:gd name="T36" fmla="*/ 226 w 375"/>
                  <a:gd name="T37" fmla="*/ 51 h 260"/>
                  <a:gd name="T38" fmla="*/ 240 w 375"/>
                  <a:gd name="T39" fmla="*/ 54 h 260"/>
                  <a:gd name="T40" fmla="*/ 263 w 375"/>
                  <a:gd name="T41" fmla="*/ 72 h 260"/>
                  <a:gd name="T42" fmla="*/ 319 w 375"/>
                  <a:gd name="T43" fmla="*/ 84 h 260"/>
                  <a:gd name="T44" fmla="*/ 352 w 375"/>
                  <a:gd name="T45" fmla="*/ 74 h 260"/>
                  <a:gd name="T46" fmla="*/ 362 w 375"/>
                  <a:gd name="T47" fmla="*/ 44 h 260"/>
                  <a:gd name="T48" fmla="*/ 358 w 375"/>
                  <a:gd name="T49" fmla="*/ 83 h 260"/>
                  <a:gd name="T50" fmla="*/ 375 w 375"/>
                  <a:gd name="T51" fmla="*/ 96 h 260"/>
                  <a:gd name="T52" fmla="*/ 356 w 375"/>
                  <a:gd name="T53" fmla="*/ 125 h 260"/>
                  <a:gd name="T54" fmla="*/ 350 w 375"/>
                  <a:gd name="T55" fmla="*/ 170 h 260"/>
                  <a:gd name="T56" fmla="*/ 311 w 375"/>
                  <a:gd name="T57" fmla="*/ 185 h 260"/>
                  <a:gd name="T58" fmla="*/ 301 w 375"/>
                  <a:gd name="T59" fmla="*/ 203 h 260"/>
                  <a:gd name="T60" fmla="*/ 282 w 375"/>
                  <a:gd name="T61" fmla="*/ 213 h 260"/>
                  <a:gd name="T62" fmla="*/ 265 w 375"/>
                  <a:gd name="T63" fmla="*/ 227 h 260"/>
                  <a:gd name="T64" fmla="*/ 242 w 375"/>
                  <a:gd name="T65" fmla="*/ 241 h 260"/>
                  <a:gd name="T66" fmla="*/ 198 w 375"/>
                  <a:gd name="T67" fmla="*/ 260 h 260"/>
                  <a:gd name="T68" fmla="*/ 230 w 375"/>
                  <a:gd name="T69" fmla="*/ 240 h 260"/>
                  <a:gd name="T70" fmla="*/ 268 w 375"/>
                  <a:gd name="T71" fmla="*/ 207 h 260"/>
                  <a:gd name="T72" fmla="*/ 300 w 375"/>
                  <a:gd name="T73" fmla="*/ 184 h 260"/>
                  <a:gd name="T74" fmla="*/ 327 w 375"/>
                  <a:gd name="T75" fmla="*/ 166 h 260"/>
                  <a:gd name="T76" fmla="*/ 337 w 375"/>
                  <a:gd name="T77" fmla="*/ 126 h 2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75" h="260">
                    <a:moveTo>
                      <a:pt x="350" y="111"/>
                    </a:moveTo>
                    <a:lnTo>
                      <a:pt x="342" y="102"/>
                    </a:lnTo>
                    <a:lnTo>
                      <a:pt x="331" y="97"/>
                    </a:lnTo>
                    <a:lnTo>
                      <a:pt x="316" y="96"/>
                    </a:lnTo>
                    <a:lnTo>
                      <a:pt x="308" y="99"/>
                    </a:lnTo>
                    <a:lnTo>
                      <a:pt x="298" y="103"/>
                    </a:lnTo>
                    <a:lnTo>
                      <a:pt x="289" y="100"/>
                    </a:lnTo>
                    <a:lnTo>
                      <a:pt x="275" y="104"/>
                    </a:lnTo>
                    <a:lnTo>
                      <a:pt x="270" y="103"/>
                    </a:lnTo>
                    <a:lnTo>
                      <a:pt x="258" y="90"/>
                    </a:lnTo>
                    <a:lnTo>
                      <a:pt x="243" y="76"/>
                    </a:lnTo>
                    <a:lnTo>
                      <a:pt x="224" y="65"/>
                    </a:lnTo>
                    <a:lnTo>
                      <a:pt x="218" y="67"/>
                    </a:lnTo>
                    <a:lnTo>
                      <a:pt x="207" y="73"/>
                    </a:lnTo>
                    <a:lnTo>
                      <a:pt x="204" y="68"/>
                    </a:lnTo>
                    <a:lnTo>
                      <a:pt x="193" y="65"/>
                    </a:lnTo>
                    <a:lnTo>
                      <a:pt x="168" y="61"/>
                    </a:lnTo>
                    <a:lnTo>
                      <a:pt x="155" y="65"/>
                    </a:lnTo>
                    <a:lnTo>
                      <a:pt x="148" y="50"/>
                    </a:lnTo>
                    <a:lnTo>
                      <a:pt x="131" y="38"/>
                    </a:lnTo>
                    <a:lnTo>
                      <a:pt x="128" y="28"/>
                    </a:lnTo>
                    <a:lnTo>
                      <a:pt x="119" y="15"/>
                    </a:lnTo>
                    <a:lnTo>
                      <a:pt x="102" y="12"/>
                    </a:lnTo>
                    <a:lnTo>
                      <a:pt x="91" y="13"/>
                    </a:lnTo>
                    <a:lnTo>
                      <a:pt x="69" y="16"/>
                    </a:lnTo>
                    <a:lnTo>
                      <a:pt x="58" y="15"/>
                    </a:lnTo>
                    <a:lnTo>
                      <a:pt x="27" y="14"/>
                    </a:lnTo>
                    <a:lnTo>
                      <a:pt x="0" y="10"/>
                    </a:lnTo>
                    <a:lnTo>
                      <a:pt x="61" y="9"/>
                    </a:lnTo>
                    <a:lnTo>
                      <a:pt x="75" y="4"/>
                    </a:lnTo>
                    <a:lnTo>
                      <a:pt x="94" y="1"/>
                    </a:lnTo>
                    <a:lnTo>
                      <a:pt x="115" y="0"/>
                    </a:lnTo>
                    <a:lnTo>
                      <a:pt x="127" y="4"/>
                    </a:lnTo>
                    <a:lnTo>
                      <a:pt x="139" y="14"/>
                    </a:lnTo>
                    <a:lnTo>
                      <a:pt x="139" y="29"/>
                    </a:lnTo>
                    <a:lnTo>
                      <a:pt x="167" y="45"/>
                    </a:lnTo>
                    <a:lnTo>
                      <a:pt x="185" y="52"/>
                    </a:lnTo>
                    <a:lnTo>
                      <a:pt x="226" y="51"/>
                    </a:lnTo>
                    <a:lnTo>
                      <a:pt x="242" y="38"/>
                    </a:lnTo>
                    <a:lnTo>
                      <a:pt x="240" y="54"/>
                    </a:lnTo>
                    <a:lnTo>
                      <a:pt x="254" y="63"/>
                    </a:lnTo>
                    <a:lnTo>
                      <a:pt x="263" y="72"/>
                    </a:lnTo>
                    <a:lnTo>
                      <a:pt x="297" y="87"/>
                    </a:lnTo>
                    <a:lnTo>
                      <a:pt x="319" y="84"/>
                    </a:lnTo>
                    <a:lnTo>
                      <a:pt x="336" y="81"/>
                    </a:lnTo>
                    <a:lnTo>
                      <a:pt x="352" y="74"/>
                    </a:lnTo>
                    <a:lnTo>
                      <a:pt x="360" y="61"/>
                    </a:lnTo>
                    <a:lnTo>
                      <a:pt x="362" y="44"/>
                    </a:lnTo>
                    <a:lnTo>
                      <a:pt x="369" y="71"/>
                    </a:lnTo>
                    <a:lnTo>
                      <a:pt x="358" y="83"/>
                    </a:lnTo>
                    <a:lnTo>
                      <a:pt x="359" y="91"/>
                    </a:lnTo>
                    <a:lnTo>
                      <a:pt x="375" y="96"/>
                    </a:lnTo>
                    <a:lnTo>
                      <a:pt x="367" y="118"/>
                    </a:lnTo>
                    <a:lnTo>
                      <a:pt x="356" y="125"/>
                    </a:lnTo>
                    <a:lnTo>
                      <a:pt x="357" y="144"/>
                    </a:lnTo>
                    <a:lnTo>
                      <a:pt x="350" y="170"/>
                    </a:lnTo>
                    <a:lnTo>
                      <a:pt x="319" y="183"/>
                    </a:lnTo>
                    <a:lnTo>
                      <a:pt x="311" y="185"/>
                    </a:lnTo>
                    <a:lnTo>
                      <a:pt x="301" y="197"/>
                    </a:lnTo>
                    <a:lnTo>
                      <a:pt x="301" y="203"/>
                    </a:lnTo>
                    <a:lnTo>
                      <a:pt x="293" y="208"/>
                    </a:lnTo>
                    <a:lnTo>
                      <a:pt x="282" y="213"/>
                    </a:lnTo>
                    <a:lnTo>
                      <a:pt x="274" y="221"/>
                    </a:lnTo>
                    <a:lnTo>
                      <a:pt x="265" y="227"/>
                    </a:lnTo>
                    <a:lnTo>
                      <a:pt x="261" y="237"/>
                    </a:lnTo>
                    <a:lnTo>
                      <a:pt x="242" y="241"/>
                    </a:lnTo>
                    <a:lnTo>
                      <a:pt x="205" y="259"/>
                    </a:lnTo>
                    <a:lnTo>
                      <a:pt x="198" y="260"/>
                    </a:lnTo>
                    <a:lnTo>
                      <a:pt x="205" y="251"/>
                    </a:lnTo>
                    <a:lnTo>
                      <a:pt x="230" y="240"/>
                    </a:lnTo>
                    <a:lnTo>
                      <a:pt x="257" y="224"/>
                    </a:lnTo>
                    <a:lnTo>
                      <a:pt x="268" y="207"/>
                    </a:lnTo>
                    <a:lnTo>
                      <a:pt x="290" y="196"/>
                    </a:lnTo>
                    <a:lnTo>
                      <a:pt x="300" y="184"/>
                    </a:lnTo>
                    <a:lnTo>
                      <a:pt x="303" y="174"/>
                    </a:lnTo>
                    <a:lnTo>
                      <a:pt x="327" y="166"/>
                    </a:lnTo>
                    <a:lnTo>
                      <a:pt x="338" y="159"/>
                    </a:lnTo>
                    <a:lnTo>
                      <a:pt x="337" y="126"/>
                    </a:lnTo>
                    <a:lnTo>
                      <a:pt x="350" y="111"/>
                    </a:lnTo>
                    <a:close/>
                  </a:path>
                </a:pathLst>
              </a:custGeom>
              <a:solidFill>
                <a:srgbClr val="00CCFF"/>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46" name="Freeform 35">
                <a:extLst>
                  <a:ext uri="{FF2B5EF4-FFF2-40B4-BE49-F238E27FC236}">
                    <a16:creationId xmlns:a16="http://schemas.microsoft.com/office/drawing/2014/main" id="{ED9F4918-6F23-1D9C-DC32-E709C1F81B22}"/>
                  </a:ext>
                </a:extLst>
              </p:cNvPr>
              <p:cNvSpPr>
                <a:spLocks/>
              </p:cNvSpPr>
              <p:nvPr/>
            </p:nvSpPr>
            <p:spPr bwMode="auto">
              <a:xfrm>
                <a:off x="1167" y="3615"/>
                <a:ext cx="375" cy="260"/>
              </a:xfrm>
              <a:custGeom>
                <a:avLst/>
                <a:gdLst>
                  <a:gd name="T0" fmla="*/ 342 w 375"/>
                  <a:gd name="T1" fmla="*/ 102 h 260"/>
                  <a:gd name="T2" fmla="*/ 316 w 375"/>
                  <a:gd name="T3" fmla="*/ 96 h 260"/>
                  <a:gd name="T4" fmla="*/ 298 w 375"/>
                  <a:gd name="T5" fmla="*/ 103 h 260"/>
                  <a:gd name="T6" fmla="*/ 275 w 375"/>
                  <a:gd name="T7" fmla="*/ 104 h 260"/>
                  <a:gd name="T8" fmla="*/ 258 w 375"/>
                  <a:gd name="T9" fmla="*/ 90 h 260"/>
                  <a:gd name="T10" fmla="*/ 224 w 375"/>
                  <a:gd name="T11" fmla="*/ 65 h 260"/>
                  <a:gd name="T12" fmla="*/ 207 w 375"/>
                  <a:gd name="T13" fmla="*/ 73 h 260"/>
                  <a:gd name="T14" fmla="*/ 193 w 375"/>
                  <a:gd name="T15" fmla="*/ 65 h 260"/>
                  <a:gd name="T16" fmla="*/ 155 w 375"/>
                  <a:gd name="T17" fmla="*/ 65 h 260"/>
                  <a:gd name="T18" fmla="*/ 131 w 375"/>
                  <a:gd name="T19" fmla="*/ 38 h 260"/>
                  <a:gd name="T20" fmla="*/ 119 w 375"/>
                  <a:gd name="T21" fmla="*/ 15 h 260"/>
                  <a:gd name="T22" fmla="*/ 91 w 375"/>
                  <a:gd name="T23" fmla="*/ 13 h 260"/>
                  <a:gd name="T24" fmla="*/ 58 w 375"/>
                  <a:gd name="T25" fmla="*/ 15 h 260"/>
                  <a:gd name="T26" fmla="*/ 0 w 375"/>
                  <a:gd name="T27" fmla="*/ 10 h 260"/>
                  <a:gd name="T28" fmla="*/ 75 w 375"/>
                  <a:gd name="T29" fmla="*/ 4 h 260"/>
                  <a:gd name="T30" fmla="*/ 115 w 375"/>
                  <a:gd name="T31" fmla="*/ 0 h 260"/>
                  <a:gd name="T32" fmla="*/ 139 w 375"/>
                  <a:gd name="T33" fmla="*/ 14 h 260"/>
                  <a:gd name="T34" fmla="*/ 167 w 375"/>
                  <a:gd name="T35" fmla="*/ 45 h 260"/>
                  <a:gd name="T36" fmla="*/ 226 w 375"/>
                  <a:gd name="T37" fmla="*/ 51 h 260"/>
                  <a:gd name="T38" fmla="*/ 240 w 375"/>
                  <a:gd name="T39" fmla="*/ 54 h 260"/>
                  <a:gd name="T40" fmla="*/ 263 w 375"/>
                  <a:gd name="T41" fmla="*/ 72 h 260"/>
                  <a:gd name="T42" fmla="*/ 319 w 375"/>
                  <a:gd name="T43" fmla="*/ 84 h 260"/>
                  <a:gd name="T44" fmla="*/ 352 w 375"/>
                  <a:gd name="T45" fmla="*/ 74 h 260"/>
                  <a:gd name="T46" fmla="*/ 362 w 375"/>
                  <a:gd name="T47" fmla="*/ 44 h 260"/>
                  <a:gd name="T48" fmla="*/ 358 w 375"/>
                  <a:gd name="T49" fmla="*/ 83 h 260"/>
                  <a:gd name="T50" fmla="*/ 375 w 375"/>
                  <a:gd name="T51" fmla="*/ 96 h 260"/>
                  <a:gd name="T52" fmla="*/ 356 w 375"/>
                  <a:gd name="T53" fmla="*/ 125 h 260"/>
                  <a:gd name="T54" fmla="*/ 350 w 375"/>
                  <a:gd name="T55" fmla="*/ 170 h 260"/>
                  <a:gd name="T56" fmla="*/ 311 w 375"/>
                  <a:gd name="T57" fmla="*/ 185 h 260"/>
                  <a:gd name="T58" fmla="*/ 301 w 375"/>
                  <a:gd name="T59" fmla="*/ 203 h 260"/>
                  <a:gd name="T60" fmla="*/ 282 w 375"/>
                  <a:gd name="T61" fmla="*/ 213 h 260"/>
                  <a:gd name="T62" fmla="*/ 265 w 375"/>
                  <a:gd name="T63" fmla="*/ 227 h 260"/>
                  <a:gd name="T64" fmla="*/ 242 w 375"/>
                  <a:gd name="T65" fmla="*/ 241 h 260"/>
                  <a:gd name="T66" fmla="*/ 198 w 375"/>
                  <a:gd name="T67" fmla="*/ 260 h 260"/>
                  <a:gd name="T68" fmla="*/ 230 w 375"/>
                  <a:gd name="T69" fmla="*/ 240 h 260"/>
                  <a:gd name="T70" fmla="*/ 268 w 375"/>
                  <a:gd name="T71" fmla="*/ 207 h 260"/>
                  <a:gd name="T72" fmla="*/ 300 w 375"/>
                  <a:gd name="T73" fmla="*/ 184 h 260"/>
                  <a:gd name="T74" fmla="*/ 327 w 375"/>
                  <a:gd name="T75" fmla="*/ 166 h 260"/>
                  <a:gd name="T76" fmla="*/ 337 w 375"/>
                  <a:gd name="T77" fmla="*/ 126 h 2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75" h="260">
                    <a:moveTo>
                      <a:pt x="350" y="111"/>
                    </a:moveTo>
                    <a:lnTo>
                      <a:pt x="342" y="102"/>
                    </a:lnTo>
                    <a:lnTo>
                      <a:pt x="331" y="97"/>
                    </a:lnTo>
                    <a:lnTo>
                      <a:pt x="316" y="96"/>
                    </a:lnTo>
                    <a:lnTo>
                      <a:pt x="308" y="99"/>
                    </a:lnTo>
                    <a:lnTo>
                      <a:pt x="298" y="103"/>
                    </a:lnTo>
                    <a:lnTo>
                      <a:pt x="289" y="100"/>
                    </a:lnTo>
                    <a:lnTo>
                      <a:pt x="275" y="104"/>
                    </a:lnTo>
                    <a:lnTo>
                      <a:pt x="270" y="103"/>
                    </a:lnTo>
                    <a:lnTo>
                      <a:pt x="258" y="90"/>
                    </a:lnTo>
                    <a:lnTo>
                      <a:pt x="243" y="76"/>
                    </a:lnTo>
                    <a:lnTo>
                      <a:pt x="224" y="65"/>
                    </a:lnTo>
                    <a:lnTo>
                      <a:pt x="218" y="67"/>
                    </a:lnTo>
                    <a:lnTo>
                      <a:pt x="207" y="73"/>
                    </a:lnTo>
                    <a:lnTo>
                      <a:pt x="204" y="68"/>
                    </a:lnTo>
                    <a:lnTo>
                      <a:pt x="193" y="65"/>
                    </a:lnTo>
                    <a:lnTo>
                      <a:pt x="168" y="61"/>
                    </a:lnTo>
                    <a:lnTo>
                      <a:pt x="155" y="65"/>
                    </a:lnTo>
                    <a:lnTo>
                      <a:pt x="148" y="50"/>
                    </a:lnTo>
                    <a:lnTo>
                      <a:pt x="131" y="38"/>
                    </a:lnTo>
                    <a:lnTo>
                      <a:pt x="128" y="28"/>
                    </a:lnTo>
                    <a:lnTo>
                      <a:pt x="119" y="15"/>
                    </a:lnTo>
                    <a:lnTo>
                      <a:pt x="102" y="12"/>
                    </a:lnTo>
                    <a:lnTo>
                      <a:pt x="91" y="13"/>
                    </a:lnTo>
                    <a:lnTo>
                      <a:pt x="69" y="16"/>
                    </a:lnTo>
                    <a:lnTo>
                      <a:pt x="58" y="15"/>
                    </a:lnTo>
                    <a:lnTo>
                      <a:pt x="27" y="14"/>
                    </a:lnTo>
                    <a:lnTo>
                      <a:pt x="0" y="10"/>
                    </a:lnTo>
                    <a:lnTo>
                      <a:pt x="61" y="9"/>
                    </a:lnTo>
                    <a:lnTo>
                      <a:pt x="75" y="4"/>
                    </a:lnTo>
                    <a:lnTo>
                      <a:pt x="94" y="1"/>
                    </a:lnTo>
                    <a:lnTo>
                      <a:pt x="115" y="0"/>
                    </a:lnTo>
                    <a:lnTo>
                      <a:pt x="127" y="4"/>
                    </a:lnTo>
                    <a:lnTo>
                      <a:pt x="139" y="14"/>
                    </a:lnTo>
                    <a:lnTo>
                      <a:pt x="139" y="29"/>
                    </a:lnTo>
                    <a:lnTo>
                      <a:pt x="167" y="45"/>
                    </a:lnTo>
                    <a:lnTo>
                      <a:pt x="185" y="52"/>
                    </a:lnTo>
                    <a:lnTo>
                      <a:pt x="226" y="51"/>
                    </a:lnTo>
                    <a:lnTo>
                      <a:pt x="242" y="38"/>
                    </a:lnTo>
                    <a:lnTo>
                      <a:pt x="240" y="54"/>
                    </a:lnTo>
                    <a:lnTo>
                      <a:pt x="254" y="63"/>
                    </a:lnTo>
                    <a:lnTo>
                      <a:pt x="263" y="72"/>
                    </a:lnTo>
                    <a:lnTo>
                      <a:pt x="297" y="87"/>
                    </a:lnTo>
                    <a:lnTo>
                      <a:pt x="319" y="84"/>
                    </a:lnTo>
                    <a:lnTo>
                      <a:pt x="336" y="81"/>
                    </a:lnTo>
                    <a:lnTo>
                      <a:pt x="352" y="74"/>
                    </a:lnTo>
                    <a:lnTo>
                      <a:pt x="360" y="61"/>
                    </a:lnTo>
                    <a:lnTo>
                      <a:pt x="362" y="44"/>
                    </a:lnTo>
                    <a:lnTo>
                      <a:pt x="369" y="71"/>
                    </a:lnTo>
                    <a:lnTo>
                      <a:pt x="358" y="83"/>
                    </a:lnTo>
                    <a:lnTo>
                      <a:pt x="359" y="91"/>
                    </a:lnTo>
                    <a:lnTo>
                      <a:pt x="375" y="96"/>
                    </a:lnTo>
                    <a:lnTo>
                      <a:pt x="367" y="118"/>
                    </a:lnTo>
                    <a:lnTo>
                      <a:pt x="356" y="125"/>
                    </a:lnTo>
                    <a:lnTo>
                      <a:pt x="357" y="144"/>
                    </a:lnTo>
                    <a:lnTo>
                      <a:pt x="350" y="170"/>
                    </a:lnTo>
                    <a:lnTo>
                      <a:pt x="319" y="183"/>
                    </a:lnTo>
                    <a:lnTo>
                      <a:pt x="311" y="185"/>
                    </a:lnTo>
                    <a:lnTo>
                      <a:pt x="301" y="197"/>
                    </a:lnTo>
                    <a:lnTo>
                      <a:pt x="301" y="203"/>
                    </a:lnTo>
                    <a:lnTo>
                      <a:pt x="293" y="208"/>
                    </a:lnTo>
                    <a:lnTo>
                      <a:pt x="282" y="213"/>
                    </a:lnTo>
                    <a:lnTo>
                      <a:pt x="274" y="221"/>
                    </a:lnTo>
                    <a:lnTo>
                      <a:pt x="265" y="227"/>
                    </a:lnTo>
                    <a:lnTo>
                      <a:pt x="261" y="237"/>
                    </a:lnTo>
                    <a:lnTo>
                      <a:pt x="242" y="241"/>
                    </a:lnTo>
                    <a:lnTo>
                      <a:pt x="205" y="259"/>
                    </a:lnTo>
                    <a:lnTo>
                      <a:pt x="198" y="260"/>
                    </a:lnTo>
                    <a:lnTo>
                      <a:pt x="205" y="251"/>
                    </a:lnTo>
                    <a:lnTo>
                      <a:pt x="230" y="240"/>
                    </a:lnTo>
                    <a:lnTo>
                      <a:pt x="257" y="224"/>
                    </a:lnTo>
                    <a:lnTo>
                      <a:pt x="268" y="207"/>
                    </a:lnTo>
                    <a:lnTo>
                      <a:pt x="290" y="196"/>
                    </a:lnTo>
                    <a:lnTo>
                      <a:pt x="300" y="184"/>
                    </a:lnTo>
                    <a:lnTo>
                      <a:pt x="303" y="174"/>
                    </a:lnTo>
                    <a:lnTo>
                      <a:pt x="327" y="166"/>
                    </a:lnTo>
                    <a:lnTo>
                      <a:pt x="338" y="159"/>
                    </a:lnTo>
                    <a:lnTo>
                      <a:pt x="337" y="126"/>
                    </a:lnTo>
                    <a:lnTo>
                      <a:pt x="350" y="111"/>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386" name="Group 39">
              <a:extLst>
                <a:ext uri="{FF2B5EF4-FFF2-40B4-BE49-F238E27FC236}">
                  <a16:creationId xmlns:a16="http://schemas.microsoft.com/office/drawing/2014/main" id="{53FDA6F7-3762-2CC8-6875-72B4A7121771}"/>
                </a:ext>
              </a:extLst>
            </p:cNvPr>
            <p:cNvGrpSpPr>
              <a:grpSpLocks/>
            </p:cNvGrpSpPr>
            <p:nvPr/>
          </p:nvGrpSpPr>
          <p:grpSpPr bwMode="auto">
            <a:xfrm>
              <a:off x="2074" y="3434"/>
              <a:ext cx="294" cy="121"/>
              <a:chOff x="2074" y="3434"/>
              <a:chExt cx="294" cy="121"/>
            </a:xfrm>
          </p:grpSpPr>
          <p:sp>
            <p:nvSpPr>
              <p:cNvPr id="543" name="Freeform 37">
                <a:extLst>
                  <a:ext uri="{FF2B5EF4-FFF2-40B4-BE49-F238E27FC236}">
                    <a16:creationId xmlns:a16="http://schemas.microsoft.com/office/drawing/2014/main" id="{46E31718-97FE-E9EC-7C89-766948338758}"/>
                  </a:ext>
                </a:extLst>
              </p:cNvPr>
              <p:cNvSpPr>
                <a:spLocks/>
              </p:cNvSpPr>
              <p:nvPr/>
            </p:nvSpPr>
            <p:spPr bwMode="auto">
              <a:xfrm>
                <a:off x="2074" y="3434"/>
                <a:ext cx="294" cy="121"/>
              </a:xfrm>
              <a:custGeom>
                <a:avLst/>
                <a:gdLst>
                  <a:gd name="T0" fmla="*/ 0 w 4865"/>
                  <a:gd name="T1" fmla="*/ 9 h 1449"/>
                  <a:gd name="T2" fmla="*/ 0 w 4865"/>
                  <a:gd name="T3" fmla="*/ 9 h 1449"/>
                  <a:gd name="T4" fmla="*/ 1 w 4865"/>
                  <a:gd name="T5" fmla="*/ 9 h 1449"/>
                  <a:gd name="T6" fmla="*/ 2 w 4865"/>
                  <a:gd name="T7" fmla="*/ 9 h 1449"/>
                  <a:gd name="T8" fmla="*/ 2 w 4865"/>
                  <a:gd name="T9" fmla="*/ 9 h 1449"/>
                  <a:gd name="T10" fmla="*/ 3 w 4865"/>
                  <a:gd name="T11" fmla="*/ 9 h 1449"/>
                  <a:gd name="T12" fmla="*/ 3 w 4865"/>
                  <a:gd name="T13" fmla="*/ 8 h 1449"/>
                  <a:gd name="T14" fmla="*/ 3 w 4865"/>
                  <a:gd name="T15" fmla="*/ 7 h 1449"/>
                  <a:gd name="T16" fmla="*/ 3 w 4865"/>
                  <a:gd name="T17" fmla="*/ 5 h 1449"/>
                  <a:gd name="T18" fmla="*/ 3 w 4865"/>
                  <a:gd name="T19" fmla="*/ 4 h 1449"/>
                  <a:gd name="T20" fmla="*/ 3 w 4865"/>
                  <a:gd name="T21" fmla="*/ 3 h 1449"/>
                  <a:gd name="T22" fmla="*/ 4 w 4865"/>
                  <a:gd name="T23" fmla="*/ 3 h 1449"/>
                  <a:gd name="T24" fmla="*/ 6 w 4865"/>
                  <a:gd name="T25" fmla="*/ 3 h 1449"/>
                  <a:gd name="T26" fmla="*/ 6 w 4865"/>
                  <a:gd name="T27" fmla="*/ 3 h 1449"/>
                  <a:gd name="T28" fmla="*/ 7 w 4865"/>
                  <a:gd name="T29" fmla="*/ 1 h 1449"/>
                  <a:gd name="T30" fmla="*/ 7 w 4865"/>
                  <a:gd name="T31" fmla="*/ 1 h 1449"/>
                  <a:gd name="T32" fmla="*/ 8 w 4865"/>
                  <a:gd name="T33" fmla="*/ 0 h 1449"/>
                  <a:gd name="T34" fmla="*/ 9 w 4865"/>
                  <a:gd name="T35" fmla="*/ 1 h 1449"/>
                  <a:gd name="T36" fmla="*/ 10 w 4865"/>
                  <a:gd name="T37" fmla="*/ 1 h 1449"/>
                  <a:gd name="T38" fmla="*/ 11 w 4865"/>
                  <a:gd name="T39" fmla="*/ 1 h 1449"/>
                  <a:gd name="T40" fmla="*/ 12 w 4865"/>
                  <a:gd name="T41" fmla="*/ 1 h 1449"/>
                  <a:gd name="T42" fmla="*/ 13 w 4865"/>
                  <a:gd name="T43" fmla="*/ 1 h 1449"/>
                  <a:gd name="T44" fmla="*/ 14 w 4865"/>
                  <a:gd name="T45" fmla="*/ 1 h 1449"/>
                  <a:gd name="T46" fmla="*/ 14 w 4865"/>
                  <a:gd name="T47" fmla="*/ 1 h 1449"/>
                  <a:gd name="T48" fmla="*/ 15 w 4865"/>
                  <a:gd name="T49" fmla="*/ 0 h 1449"/>
                  <a:gd name="T50" fmla="*/ 17 w 4865"/>
                  <a:gd name="T51" fmla="*/ 0 h 1449"/>
                  <a:gd name="T52" fmla="*/ 18 w 4865"/>
                  <a:gd name="T53" fmla="*/ 0 h 1449"/>
                  <a:gd name="T54" fmla="*/ 18 w 4865"/>
                  <a:gd name="T55" fmla="*/ 1 h 1449"/>
                  <a:gd name="T56" fmla="*/ 16 w 4865"/>
                  <a:gd name="T57" fmla="*/ 2 h 1449"/>
                  <a:gd name="T58" fmla="*/ 16 w 4865"/>
                  <a:gd name="T59" fmla="*/ 2 h 1449"/>
                  <a:gd name="T60" fmla="*/ 14 w 4865"/>
                  <a:gd name="T61" fmla="*/ 2 h 1449"/>
                  <a:gd name="T62" fmla="*/ 14 w 4865"/>
                  <a:gd name="T63" fmla="*/ 2 h 1449"/>
                  <a:gd name="T64" fmla="*/ 13 w 4865"/>
                  <a:gd name="T65" fmla="*/ 2 h 1449"/>
                  <a:gd name="T66" fmla="*/ 12 w 4865"/>
                  <a:gd name="T67" fmla="*/ 1 h 1449"/>
                  <a:gd name="T68" fmla="*/ 10 w 4865"/>
                  <a:gd name="T69" fmla="*/ 2 h 1449"/>
                  <a:gd name="T70" fmla="*/ 9 w 4865"/>
                  <a:gd name="T71" fmla="*/ 2 h 1449"/>
                  <a:gd name="T72" fmla="*/ 8 w 4865"/>
                  <a:gd name="T73" fmla="*/ 2 h 1449"/>
                  <a:gd name="T74" fmla="*/ 7 w 4865"/>
                  <a:gd name="T75" fmla="*/ 4 h 1449"/>
                  <a:gd name="T76" fmla="*/ 7 w 4865"/>
                  <a:gd name="T77" fmla="*/ 4 h 1449"/>
                  <a:gd name="T78" fmla="*/ 6 w 4865"/>
                  <a:gd name="T79" fmla="*/ 4 h 1449"/>
                  <a:gd name="T80" fmla="*/ 5 w 4865"/>
                  <a:gd name="T81" fmla="*/ 4 h 1449"/>
                  <a:gd name="T82" fmla="*/ 5 w 4865"/>
                  <a:gd name="T83" fmla="*/ 4 h 1449"/>
                  <a:gd name="T84" fmla="*/ 4 w 4865"/>
                  <a:gd name="T85" fmla="*/ 4 h 1449"/>
                  <a:gd name="T86" fmla="*/ 4 w 4865"/>
                  <a:gd name="T87" fmla="*/ 5 h 1449"/>
                  <a:gd name="T88" fmla="*/ 4 w 4865"/>
                  <a:gd name="T89" fmla="*/ 8 h 1449"/>
                  <a:gd name="T90" fmla="*/ 4 w 4865"/>
                  <a:gd name="T91" fmla="*/ 9 h 1449"/>
                  <a:gd name="T92" fmla="*/ 3 w 4865"/>
                  <a:gd name="T93" fmla="*/ 10 h 1449"/>
                  <a:gd name="T94" fmla="*/ 3 w 4865"/>
                  <a:gd name="T95" fmla="*/ 10 h 1449"/>
                  <a:gd name="T96" fmla="*/ 2 w 4865"/>
                  <a:gd name="T97" fmla="*/ 10 h 1449"/>
                  <a:gd name="T98" fmla="*/ 0 w 4865"/>
                  <a:gd name="T99" fmla="*/ 9 h 1449"/>
                  <a:gd name="T100" fmla="*/ 0 w 4865"/>
                  <a:gd name="T101" fmla="*/ 9 h 14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865" h="1449">
                    <a:moveTo>
                      <a:pt x="0" y="1333"/>
                    </a:moveTo>
                    <a:lnTo>
                      <a:pt x="134" y="1281"/>
                    </a:lnTo>
                    <a:lnTo>
                      <a:pt x="271" y="1295"/>
                    </a:lnTo>
                    <a:lnTo>
                      <a:pt x="414" y="1288"/>
                    </a:lnTo>
                    <a:lnTo>
                      <a:pt x="457" y="1335"/>
                    </a:lnTo>
                    <a:lnTo>
                      <a:pt x="735" y="1297"/>
                    </a:lnTo>
                    <a:lnTo>
                      <a:pt x="818" y="1197"/>
                    </a:lnTo>
                    <a:lnTo>
                      <a:pt x="853" y="937"/>
                    </a:lnTo>
                    <a:lnTo>
                      <a:pt x="797" y="774"/>
                    </a:lnTo>
                    <a:lnTo>
                      <a:pt x="790" y="637"/>
                    </a:lnTo>
                    <a:cubicBezTo>
                      <a:pt x="788" y="587"/>
                      <a:pt x="879" y="491"/>
                      <a:pt x="926" y="464"/>
                    </a:cubicBezTo>
                    <a:cubicBezTo>
                      <a:pt x="965" y="437"/>
                      <a:pt x="1059" y="412"/>
                      <a:pt x="1147" y="407"/>
                    </a:cubicBezTo>
                    <a:lnTo>
                      <a:pt x="1563" y="407"/>
                    </a:lnTo>
                    <a:lnTo>
                      <a:pt x="1746" y="378"/>
                    </a:lnTo>
                    <a:lnTo>
                      <a:pt x="1832" y="182"/>
                    </a:lnTo>
                    <a:cubicBezTo>
                      <a:pt x="1870" y="134"/>
                      <a:pt x="1869" y="109"/>
                      <a:pt x="1916" y="86"/>
                    </a:cubicBezTo>
                    <a:cubicBezTo>
                      <a:pt x="1962" y="59"/>
                      <a:pt x="2050" y="55"/>
                      <a:pt x="2146" y="50"/>
                    </a:cubicBezTo>
                    <a:lnTo>
                      <a:pt x="2605" y="98"/>
                    </a:lnTo>
                    <a:lnTo>
                      <a:pt x="2702" y="118"/>
                    </a:lnTo>
                    <a:lnTo>
                      <a:pt x="2884" y="84"/>
                    </a:lnTo>
                    <a:lnTo>
                      <a:pt x="3156" y="71"/>
                    </a:lnTo>
                    <a:lnTo>
                      <a:pt x="3485" y="100"/>
                    </a:lnTo>
                    <a:lnTo>
                      <a:pt x="3759" y="137"/>
                    </a:lnTo>
                    <a:lnTo>
                      <a:pt x="3940" y="78"/>
                    </a:lnTo>
                    <a:lnTo>
                      <a:pt x="4170" y="21"/>
                    </a:lnTo>
                    <a:lnTo>
                      <a:pt x="4585" y="0"/>
                    </a:lnTo>
                    <a:lnTo>
                      <a:pt x="4812" y="60"/>
                    </a:lnTo>
                    <a:lnTo>
                      <a:pt x="4865" y="153"/>
                    </a:lnTo>
                    <a:lnTo>
                      <a:pt x="4367" y="294"/>
                    </a:lnTo>
                    <a:lnTo>
                      <a:pt x="4270" y="274"/>
                    </a:lnTo>
                    <a:lnTo>
                      <a:pt x="3952" y="314"/>
                    </a:lnTo>
                    <a:lnTo>
                      <a:pt x="3816" y="321"/>
                    </a:lnTo>
                    <a:lnTo>
                      <a:pt x="3580" y="237"/>
                    </a:lnTo>
                    <a:lnTo>
                      <a:pt x="3211" y="209"/>
                    </a:lnTo>
                    <a:lnTo>
                      <a:pt x="2614" y="285"/>
                    </a:lnTo>
                    <a:lnTo>
                      <a:pt x="2340" y="253"/>
                    </a:lnTo>
                    <a:lnTo>
                      <a:pt x="2111" y="310"/>
                    </a:lnTo>
                    <a:lnTo>
                      <a:pt x="1985" y="507"/>
                    </a:lnTo>
                    <a:lnTo>
                      <a:pt x="1893" y="603"/>
                    </a:lnTo>
                    <a:lnTo>
                      <a:pt x="1621" y="596"/>
                    </a:lnTo>
                    <a:lnTo>
                      <a:pt x="1436" y="580"/>
                    </a:lnTo>
                    <a:lnTo>
                      <a:pt x="1252" y="589"/>
                    </a:lnTo>
                    <a:lnTo>
                      <a:pt x="1158" y="619"/>
                    </a:lnTo>
                    <a:lnTo>
                      <a:pt x="1074" y="714"/>
                    </a:lnTo>
                    <a:lnTo>
                      <a:pt x="1094" y="1113"/>
                    </a:lnTo>
                    <a:cubicBezTo>
                      <a:pt x="1099" y="1208"/>
                      <a:pt x="1147" y="1206"/>
                      <a:pt x="1101" y="1254"/>
                    </a:cubicBezTo>
                    <a:lnTo>
                      <a:pt x="876" y="1406"/>
                    </a:lnTo>
                    <a:lnTo>
                      <a:pt x="694" y="1440"/>
                    </a:lnTo>
                    <a:lnTo>
                      <a:pt x="510" y="1449"/>
                    </a:lnTo>
                    <a:lnTo>
                      <a:pt x="137" y="1351"/>
                    </a:lnTo>
                    <a:lnTo>
                      <a:pt x="0" y="1333"/>
                    </a:ln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44" name="Freeform 38">
                <a:extLst>
                  <a:ext uri="{FF2B5EF4-FFF2-40B4-BE49-F238E27FC236}">
                    <a16:creationId xmlns:a16="http://schemas.microsoft.com/office/drawing/2014/main" id="{9F040B11-F552-02CE-B894-60A5399D8B48}"/>
                  </a:ext>
                </a:extLst>
              </p:cNvPr>
              <p:cNvSpPr>
                <a:spLocks/>
              </p:cNvSpPr>
              <p:nvPr/>
            </p:nvSpPr>
            <p:spPr bwMode="auto">
              <a:xfrm>
                <a:off x="2074" y="3434"/>
                <a:ext cx="294" cy="121"/>
              </a:xfrm>
              <a:custGeom>
                <a:avLst/>
                <a:gdLst>
                  <a:gd name="T0" fmla="*/ 0 w 4865"/>
                  <a:gd name="T1" fmla="*/ 9 h 1449"/>
                  <a:gd name="T2" fmla="*/ 0 w 4865"/>
                  <a:gd name="T3" fmla="*/ 9 h 1449"/>
                  <a:gd name="T4" fmla="*/ 1 w 4865"/>
                  <a:gd name="T5" fmla="*/ 9 h 1449"/>
                  <a:gd name="T6" fmla="*/ 2 w 4865"/>
                  <a:gd name="T7" fmla="*/ 9 h 1449"/>
                  <a:gd name="T8" fmla="*/ 2 w 4865"/>
                  <a:gd name="T9" fmla="*/ 9 h 1449"/>
                  <a:gd name="T10" fmla="*/ 3 w 4865"/>
                  <a:gd name="T11" fmla="*/ 9 h 1449"/>
                  <a:gd name="T12" fmla="*/ 3 w 4865"/>
                  <a:gd name="T13" fmla="*/ 8 h 1449"/>
                  <a:gd name="T14" fmla="*/ 3 w 4865"/>
                  <a:gd name="T15" fmla="*/ 7 h 1449"/>
                  <a:gd name="T16" fmla="*/ 3 w 4865"/>
                  <a:gd name="T17" fmla="*/ 5 h 1449"/>
                  <a:gd name="T18" fmla="*/ 3 w 4865"/>
                  <a:gd name="T19" fmla="*/ 4 h 1449"/>
                  <a:gd name="T20" fmla="*/ 3 w 4865"/>
                  <a:gd name="T21" fmla="*/ 3 h 1449"/>
                  <a:gd name="T22" fmla="*/ 4 w 4865"/>
                  <a:gd name="T23" fmla="*/ 3 h 1449"/>
                  <a:gd name="T24" fmla="*/ 6 w 4865"/>
                  <a:gd name="T25" fmla="*/ 3 h 1449"/>
                  <a:gd name="T26" fmla="*/ 6 w 4865"/>
                  <a:gd name="T27" fmla="*/ 3 h 1449"/>
                  <a:gd name="T28" fmla="*/ 7 w 4865"/>
                  <a:gd name="T29" fmla="*/ 1 h 1449"/>
                  <a:gd name="T30" fmla="*/ 7 w 4865"/>
                  <a:gd name="T31" fmla="*/ 1 h 1449"/>
                  <a:gd name="T32" fmla="*/ 8 w 4865"/>
                  <a:gd name="T33" fmla="*/ 0 h 1449"/>
                  <a:gd name="T34" fmla="*/ 9 w 4865"/>
                  <a:gd name="T35" fmla="*/ 1 h 1449"/>
                  <a:gd name="T36" fmla="*/ 10 w 4865"/>
                  <a:gd name="T37" fmla="*/ 1 h 1449"/>
                  <a:gd name="T38" fmla="*/ 11 w 4865"/>
                  <a:gd name="T39" fmla="*/ 1 h 1449"/>
                  <a:gd name="T40" fmla="*/ 12 w 4865"/>
                  <a:gd name="T41" fmla="*/ 1 h 1449"/>
                  <a:gd name="T42" fmla="*/ 13 w 4865"/>
                  <a:gd name="T43" fmla="*/ 1 h 1449"/>
                  <a:gd name="T44" fmla="*/ 14 w 4865"/>
                  <a:gd name="T45" fmla="*/ 1 h 1449"/>
                  <a:gd name="T46" fmla="*/ 14 w 4865"/>
                  <a:gd name="T47" fmla="*/ 1 h 1449"/>
                  <a:gd name="T48" fmla="*/ 15 w 4865"/>
                  <a:gd name="T49" fmla="*/ 0 h 1449"/>
                  <a:gd name="T50" fmla="*/ 17 w 4865"/>
                  <a:gd name="T51" fmla="*/ 0 h 1449"/>
                  <a:gd name="T52" fmla="*/ 18 w 4865"/>
                  <a:gd name="T53" fmla="*/ 0 h 1449"/>
                  <a:gd name="T54" fmla="*/ 18 w 4865"/>
                  <a:gd name="T55" fmla="*/ 1 h 1449"/>
                  <a:gd name="T56" fmla="*/ 16 w 4865"/>
                  <a:gd name="T57" fmla="*/ 2 h 1449"/>
                  <a:gd name="T58" fmla="*/ 16 w 4865"/>
                  <a:gd name="T59" fmla="*/ 2 h 1449"/>
                  <a:gd name="T60" fmla="*/ 14 w 4865"/>
                  <a:gd name="T61" fmla="*/ 2 h 1449"/>
                  <a:gd name="T62" fmla="*/ 14 w 4865"/>
                  <a:gd name="T63" fmla="*/ 2 h 1449"/>
                  <a:gd name="T64" fmla="*/ 13 w 4865"/>
                  <a:gd name="T65" fmla="*/ 2 h 1449"/>
                  <a:gd name="T66" fmla="*/ 12 w 4865"/>
                  <a:gd name="T67" fmla="*/ 1 h 1449"/>
                  <a:gd name="T68" fmla="*/ 10 w 4865"/>
                  <a:gd name="T69" fmla="*/ 2 h 1449"/>
                  <a:gd name="T70" fmla="*/ 9 w 4865"/>
                  <a:gd name="T71" fmla="*/ 2 h 1449"/>
                  <a:gd name="T72" fmla="*/ 8 w 4865"/>
                  <a:gd name="T73" fmla="*/ 2 h 1449"/>
                  <a:gd name="T74" fmla="*/ 7 w 4865"/>
                  <a:gd name="T75" fmla="*/ 4 h 1449"/>
                  <a:gd name="T76" fmla="*/ 7 w 4865"/>
                  <a:gd name="T77" fmla="*/ 4 h 1449"/>
                  <a:gd name="T78" fmla="*/ 6 w 4865"/>
                  <a:gd name="T79" fmla="*/ 4 h 1449"/>
                  <a:gd name="T80" fmla="*/ 5 w 4865"/>
                  <a:gd name="T81" fmla="*/ 4 h 1449"/>
                  <a:gd name="T82" fmla="*/ 5 w 4865"/>
                  <a:gd name="T83" fmla="*/ 4 h 1449"/>
                  <a:gd name="T84" fmla="*/ 4 w 4865"/>
                  <a:gd name="T85" fmla="*/ 4 h 1449"/>
                  <a:gd name="T86" fmla="*/ 4 w 4865"/>
                  <a:gd name="T87" fmla="*/ 5 h 1449"/>
                  <a:gd name="T88" fmla="*/ 4 w 4865"/>
                  <a:gd name="T89" fmla="*/ 8 h 1449"/>
                  <a:gd name="T90" fmla="*/ 4 w 4865"/>
                  <a:gd name="T91" fmla="*/ 9 h 1449"/>
                  <a:gd name="T92" fmla="*/ 3 w 4865"/>
                  <a:gd name="T93" fmla="*/ 10 h 1449"/>
                  <a:gd name="T94" fmla="*/ 3 w 4865"/>
                  <a:gd name="T95" fmla="*/ 10 h 1449"/>
                  <a:gd name="T96" fmla="*/ 2 w 4865"/>
                  <a:gd name="T97" fmla="*/ 10 h 1449"/>
                  <a:gd name="T98" fmla="*/ 0 w 4865"/>
                  <a:gd name="T99" fmla="*/ 9 h 1449"/>
                  <a:gd name="T100" fmla="*/ 0 w 4865"/>
                  <a:gd name="T101" fmla="*/ 9 h 14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865" h="1449">
                    <a:moveTo>
                      <a:pt x="0" y="1333"/>
                    </a:moveTo>
                    <a:lnTo>
                      <a:pt x="134" y="1281"/>
                    </a:lnTo>
                    <a:lnTo>
                      <a:pt x="271" y="1295"/>
                    </a:lnTo>
                    <a:lnTo>
                      <a:pt x="414" y="1288"/>
                    </a:lnTo>
                    <a:lnTo>
                      <a:pt x="457" y="1335"/>
                    </a:lnTo>
                    <a:lnTo>
                      <a:pt x="735" y="1297"/>
                    </a:lnTo>
                    <a:lnTo>
                      <a:pt x="818" y="1197"/>
                    </a:lnTo>
                    <a:lnTo>
                      <a:pt x="853" y="937"/>
                    </a:lnTo>
                    <a:lnTo>
                      <a:pt x="797" y="774"/>
                    </a:lnTo>
                    <a:lnTo>
                      <a:pt x="790" y="637"/>
                    </a:lnTo>
                    <a:cubicBezTo>
                      <a:pt x="788" y="587"/>
                      <a:pt x="879" y="491"/>
                      <a:pt x="926" y="464"/>
                    </a:cubicBezTo>
                    <a:cubicBezTo>
                      <a:pt x="965" y="437"/>
                      <a:pt x="1059" y="412"/>
                      <a:pt x="1147" y="407"/>
                    </a:cubicBezTo>
                    <a:lnTo>
                      <a:pt x="1563" y="407"/>
                    </a:lnTo>
                    <a:lnTo>
                      <a:pt x="1746" y="378"/>
                    </a:lnTo>
                    <a:lnTo>
                      <a:pt x="1832" y="182"/>
                    </a:lnTo>
                    <a:cubicBezTo>
                      <a:pt x="1870" y="134"/>
                      <a:pt x="1869" y="109"/>
                      <a:pt x="1916" y="86"/>
                    </a:cubicBezTo>
                    <a:cubicBezTo>
                      <a:pt x="1962" y="59"/>
                      <a:pt x="2050" y="55"/>
                      <a:pt x="2146" y="50"/>
                    </a:cubicBezTo>
                    <a:lnTo>
                      <a:pt x="2605" y="98"/>
                    </a:lnTo>
                    <a:lnTo>
                      <a:pt x="2702" y="118"/>
                    </a:lnTo>
                    <a:lnTo>
                      <a:pt x="2884" y="84"/>
                    </a:lnTo>
                    <a:lnTo>
                      <a:pt x="3156" y="71"/>
                    </a:lnTo>
                    <a:lnTo>
                      <a:pt x="3485" y="100"/>
                    </a:lnTo>
                    <a:lnTo>
                      <a:pt x="3759" y="137"/>
                    </a:lnTo>
                    <a:lnTo>
                      <a:pt x="3940" y="78"/>
                    </a:lnTo>
                    <a:lnTo>
                      <a:pt x="4170" y="21"/>
                    </a:lnTo>
                    <a:lnTo>
                      <a:pt x="4585" y="0"/>
                    </a:lnTo>
                    <a:lnTo>
                      <a:pt x="4812" y="60"/>
                    </a:lnTo>
                    <a:lnTo>
                      <a:pt x="4865" y="153"/>
                    </a:lnTo>
                    <a:lnTo>
                      <a:pt x="4367" y="294"/>
                    </a:lnTo>
                    <a:lnTo>
                      <a:pt x="4270" y="274"/>
                    </a:lnTo>
                    <a:lnTo>
                      <a:pt x="3952" y="314"/>
                    </a:lnTo>
                    <a:lnTo>
                      <a:pt x="3816" y="321"/>
                    </a:lnTo>
                    <a:lnTo>
                      <a:pt x="3580" y="237"/>
                    </a:lnTo>
                    <a:lnTo>
                      <a:pt x="3211" y="209"/>
                    </a:lnTo>
                    <a:lnTo>
                      <a:pt x="2614" y="285"/>
                    </a:lnTo>
                    <a:lnTo>
                      <a:pt x="2340" y="253"/>
                    </a:lnTo>
                    <a:lnTo>
                      <a:pt x="2111" y="310"/>
                    </a:lnTo>
                    <a:lnTo>
                      <a:pt x="1985" y="507"/>
                    </a:lnTo>
                    <a:lnTo>
                      <a:pt x="1893" y="603"/>
                    </a:lnTo>
                    <a:lnTo>
                      <a:pt x="1621" y="596"/>
                    </a:lnTo>
                    <a:lnTo>
                      <a:pt x="1436" y="580"/>
                    </a:lnTo>
                    <a:lnTo>
                      <a:pt x="1252" y="589"/>
                    </a:lnTo>
                    <a:lnTo>
                      <a:pt x="1158" y="619"/>
                    </a:lnTo>
                    <a:lnTo>
                      <a:pt x="1074" y="714"/>
                    </a:lnTo>
                    <a:lnTo>
                      <a:pt x="1094" y="1113"/>
                    </a:lnTo>
                    <a:cubicBezTo>
                      <a:pt x="1099" y="1208"/>
                      <a:pt x="1147" y="1206"/>
                      <a:pt x="1101" y="1254"/>
                    </a:cubicBezTo>
                    <a:lnTo>
                      <a:pt x="876" y="1406"/>
                    </a:lnTo>
                    <a:lnTo>
                      <a:pt x="694" y="1440"/>
                    </a:lnTo>
                    <a:lnTo>
                      <a:pt x="510" y="1449"/>
                    </a:lnTo>
                    <a:lnTo>
                      <a:pt x="137" y="1351"/>
                    </a:lnTo>
                    <a:lnTo>
                      <a:pt x="0" y="1333"/>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387" name="Group 42">
              <a:extLst>
                <a:ext uri="{FF2B5EF4-FFF2-40B4-BE49-F238E27FC236}">
                  <a16:creationId xmlns:a16="http://schemas.microsoft.com/office/drawing/2014/main" id="{4FD468C9-572A-BF1B-21E1-FB101F6DBB66}"/>
                </a:ext>
              </a:extLst>
            </p:cNvPr>
            <p:cNvGrpSpPr>
              <a:grpSpLocks/>
            </p:cNvGrpSpPr>
            <p:nvPr/>
          </p:nvGrpSpPr>
          <p:grpSpPr bwMode="auto">
            <a:xfrm>
              <a:off x="1717" y="3650"/>
              <a:ext cx="166" cy="30"/>
              <a:chOff x="1717" y="3650"/>
              <a:chExt cx="166" cy="30"/>
            </a:xfrm>
          </p:grpSpPr>
          <p:sp>
            <p:nvSpPr>
              <p:cNvPr id="541" name="Freeform 40">
                <a:extLst>
                  <a:ext uri="{FF2B5EF4-FFF2-40B4-BE49-F238E27FC236}">
                    <a16:creationId xmlns:a16="http://schemas.microsoft.com/office/drawing/2014/main" id="{BC0B20AD-40E6-E8E5-5BA3-F49FBCC73AEF}"/>
                  </a:ext>
                </a:extLst>
              </p:cNvPr>
              <p:cNvSpPr>
                <a:spLocks/>
              </p:cNvSpPr>
              <p:nvPr/>
            </p:nvSpPr>
            <p:spPr bwMode="auto">
              <a:xfrm>
                <a:off x="1717" y="3650"/>
                <a:ext cx="166" cy="30"/>
              </a:xfrm>
              <a:custGeom>
                <a:avLst/>
                <a:gdLst>
                  <a:gd name="T0" fmla="*/ 0 w 166"/>
                  <a:gd name="T1" fmla="*/ 2 h 30"/>
                  <a:gd name="T2" fmla="*/ 24 w 166"/>
                  <a:gd name="T3" fmla="*/ 16 h 30"/>
                  <a:gd name="T4" fmla="*/ 38 w 166"/>
                  <a:gd name="T5" fmla="*/ 28 h 30"/>
                  <a:gd name="T6" fmla="*/ 46 w 166"/>
                  <a:gd name="T7" fmla="*/ 26 h 30"/>
                  <a:gd name="T8" fmla="*/ 55 w 166"/>
                  <a:gd name="T9" fmla="*/ 29 h 30"/>
                  <a:gd name="T10" fmla="*/ 68 w 166"/>
                  <a:gd name="T11" fmla="*/ 30 h 30"/>
                  <a:gd name="T12" fmla="*/ 91 w 166"/>
                  <a:gd name="T13" fmla="*/ 24 h 30"/>
                  <a:gd name="T14" fmla="*/ 147 w 166"/>
                  <a:gd name="T15" fmla="*/ 27 h 30"/>
                  <a:gd name="T16" fmla="*/ 166 w 166"/>
                  <a:gd name="T17" fmla="*/ 21 h 30"/>
                  <a:gd name="T18" fmla="*/ 158 w 166"/>
                  <a:gd name="T19" fmla="*/ 4 h 30"/>
                  <a:gd name="T20" fmla="*/ 126 w 166"/>
                  <a:gd name="T21" fmla="*/ 7 h 30"/>
                  <a:gd name="T22" fmla="*/ 96 w 166"/>
                  <a:gd name="T23" fmla="*/ 7 h 30"/>
                  <a:gd name="T24" fmla="*/ 57 w 166"/>
                  <a:gd name="T25" fmla="*/ 13 h 30"/>
                  <a:gd name="T26" fmla="*/ 46 w 166"/>
                  <a:gd name="T27" fmla="*/ 12 h 30"/>
                  <a:gd name="T28" fmla="*/ 31 w 166"/>
                  <a:gd name="T29" fmla="*/ 2 h 30"/>
                  <a:gd name="T30" fmla="*/ 23 w 166"/>
                  <a:gd name="T31" fmla="*/ 0 h 30"/>
                  <a:gd name="T32" fmla="*/ 0 w 166"/>
                  <a:gd name="T33" fmla="*/ 2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6" h="30">
                    <a:moveTo>
                      <a:pt x="0" y="2"/>
                    </a:moveTo>
                    <a:lnTo>
                      <a:pt x="24" y="16"/>
                    </a:lnTo>
                    <a:lnTo>
                      <a:pt x="38" y="28"/>
                    </a:lnTo>
                    <a:lnTo>
                      <a:pt x="46" y="26"/>
                    </a:lnTo>
                    <a:lnTo>
                      <a:pt x="55" y="29"/>
                    </a:lnTo>
                    <a:lnTo>
                      <a:pt x="68" y="30"/>
                    </a:lnTo>
                    <a:lnTo>
                      <a:pt x="91" y="24"/>
                    </a:lnTo>
                    <a:lnTo>
                      <a:pt x="147" y="27"/>
                    </a:lnTo>
                    <a:lnTo>
                      <a:pt x="166" y="21"/>
                    </a:lnTo>
                    <a:lnTo>
                      <a:pt x="158" y="4"/>
                    </a:lnTo>
                    <a:lnTo>
                      <a:pt x="126" y="7"/>
                    </a:lnTo>
                    <a:lnTo>
                      <a:pt x="96" y="7"/>
                    </a:lnTo>
                    <a:lnTo>
                      <a:pt x="57" y="13"/>
                    </a:lnTo>
                    <a:lnTo>
                      <a:pt x="46" y="12"/>
                    </a:lnTo>
                    <a:lnTo>
                      <a:pt x="31" y="2"/>
                    </a:lnTo>
                    <a:lnTo>
                      <a:pt x="23" y="0"/>
                    </a:lnTo>
                    <a:lnTo>
                      <a:pt x="0" y="2"/>
                    </a:lnTo>
                    <a:close/>
                  </a:path>
                </a:pathLst>
              </a:custGeom>
              <a:solidFill>
                <a:srgbClr val="00CCFF"/>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42" name="Freeform 41">
                <a:extLst>
                  <a:ext uri="{FF2B5EF4-FFF2-40B4-BE49-F238E27FC236}">
                    <a16:creationId xmlns:a16="http://schemas.microsoft.com/office/drawing/2014/main" id="{07959729-7080-EC77-69D2-38EF5CD2CAC6}"/>
                  </a:ext>
                </a:extLst>
              </p:cNvPr>
              <p:cNvSpPr>
                <a:spLocks/>
              </p:cNvSpPr>
              <p:nvPr/>
            </p:nvSpPr>
            <p:spPr bwMode="auto">
              <a:xfrm>
                <a:off x="1717" y="3650"/>
                <a:ext cx="166" cy="30"/>
              </a:xfrm>
              <a:custGeom>
                <a:avLst/>
                <a:gdLst>
                  <a:gd name="T0" fmla="*/ 0 w 166"/>
                  <a:gd name="T1" fmla="*/ 2 h 30"/>
                  <a:gd name="T2" fmla="*/ 24 w 166"/>
                  <a:gd name="T3" fmla="*/ 16 h 30"/>
                  <a:gd name="T4" fmla="*/ 38 w 166"/>
                  <a:gd name="T5" fmla="*/ 28 h 30"/>
                  <a:gd name="T6" fmla="*/ 46 w 166"/>
                  <a:gd name="T7" fmla="*/ 26 h 30"/>
                  <a:gd name="T8" fmla="*/ 55 w 166"/>
                  <a:gd name="T9" fmla="*/ 29 h 30"/>
                  <a:gd name="T10" fmla="*/ 68 w 166"/>
                  <a:gd name="T11" fmla="*/ 30 h 30"/>
                  <a:gd name="T12" fmla="*/ 91 w 166"/>
                  <a:gd name="T13" fmla="*/ 24 h 30"/>
                  <a:gd name="T14" fmla="*/ 147 w 166"/>
                  <a:gd name="T15" fmla="*/ 27 h 30"/>
                  <a:gd name="T16" fmla="*/ 166 w 166"/>
                  <a:gd name="T17" fmla="*/ 21 h 30"/>
                  <a:gd name="T18" fmla="*/ 158 w 166"/>
                  <a:gd name="T19" fmla="*/ 4 h 30"/>
                  <a:gd name="T20" fmla="*/ 126 w 166"/>
                  <a:gd name="T21" fmla="*/ 7 h 30"/>
                  <a:gd name="T22" fmla="*/ 96 w 166"/>
                  <a:gd name="T23" fmla="*/ 7 h 30"/>
                  <a:gd name="T24" fmla="*/ 57 w 166"/>
                  <a:gd name="T25" fmla="*/ 13 h 30"/>
                  <a:gd name="T26" fmla="*/ 46 w 166"/>
                  <a:gd name="T27" fmla="*/ 12 h 30"/>
                  <a:gd name="T28" fmla="*/ 31 w 166"/>
                  <a:gd name="T29" fmla="*/ 2 h 30"/>
                  <a:gd name="T30" fmla="*/ 23 w 166"/>
                  <a:gd name="T31" fmla="*/ 0 h 30"/>
                  <a:gd name="T32" fmla="*/ 0 w 166"/>
                  <a:gd name="T33" fmla="*/ 2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6" h="30">
                    <a:moveTo>
                      <a:pt x="0" y="2"/>
                    </a:moveTo>
                    <a:lnTo>
                      <a:pt x="24" y="16"/>
                    </a:lnTo>
                    <a:lnTo>
                      <a:pt x="38" y="28"/>
                    </a:lnTo>
                    <a:lnTo>
                      <a:pt x="46" y="26"/>
                    </a:lnTo>
                    <a:lnTo>
                      <a:pt x="55" y="29"/>
                    </a:lnTo>
                    <a:lnTo>
                      <a:pt x="68" y="30"/>
                    </a:lnTo>
                    <a:lnTo>
                      <a:pt x="91" y="24"/>
                    </a:lnTo>
                    <a:lnTo>
                      <a:pt x="147" y="27"/>
                    </a:lnTo>
                    <a:lnTo>
                      <a:pt x="166" y="21"/>
                    </a:lnTo>
                    <a:lnTo>
                      <a:pt x="158" y="4"/>
                    </a:lnTo>
                    <a:lnTo>
                      <a:pt x="126" y="7"/>
                    </a:lnTo>
                    <a:lnTo>
                      <a:pt x="96" y="7"/>
                    </a:lnTo>
                    <a:lnTo>
                      <a:pt x="57" y="13"/>
                    </a:lnTo>
                    <a:lnTo>
                      <a:pt x="46" y="12"/>
                    </a:lnTo>
                    <a:lnTo>
                      <a:pt x="31" y="2"/>
                    </a:lnTo>
                    <a:lnTo>
                      <a:pt x="23" y="0"/>
                    </a:lnTo>
                    <a:lnTo>
                      <a:pt x="0" y="2"/>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388" name="Group 45">
              <a:extLst>
                <a:ext uri="{FF2B5EF4-FFF2-40B4-BE49-F238E27FC236}">
                  <a16:creationId xmlns:a16="http://schemas.microsoft.com/office/drawing/2014/main" id="{9CB24A99-76BA-2AAA-F199-54208FC9FDF8}"/>
                </a:ext>
              </a:extLst>
            </p:cNvPr>
            <p:cNvGrpSpPr>
              <a:grpSpLocks/>
            </p:cNvGrpSpPr>
            <p:nvPr/>
          </p:nvGrpSpPr>
          <p:grpSpPr bwMode="auto">
            <a:xfrm>
              <a:off x="2429" y="3065"/>
              <a:ext cx="63" cy="121"/>
              <a:chOff x="2429" y="3065"/>
              <a:chExt cx="63" cy="121"/>
            </a:xfrm>
          </p:grpSpPr>
          <p:sp>
            <p:nvSpPr>
              <p:cNvPr id="539" name="Freeform 43">
                <a:extLst>
                  <a:ext uri="{FF2B5EF4-FFF2-40B4-BE49-F238E27FC236}">
                    <a16:creationId xmlns:a16="http://schemas.microsoft.com/office/drawing/2014/main" id="{801DB296-5AF1-26D5-07F7-888811BE724E}"/>
                  </a:ext>
                </a:extLst>
              </p:cNvPr>
              <p:cNvSpPr>
                <a:spLocks/>
              </p:cNvSpPr>
              <p:nvPr/>
            </p:nvSpPr>
            <p:spPr bwMode="auto">
              <a:xfrm>
                <a:off x="2429" y="3065"/>
                <a:ext cx="63" cy="121"/>
              </a:xfrm>
              <a:custGeom>
                <a:avLst/>
                <a:gdLst>
                  <a:gd name="T0" fmla="*/ 0 w 1051"/>
                  <a:gd name="T1" fmla="*/ 10 h 1446"/>
                  <a:gd name="T2" fmla="*/ 0 w 1051"/>
                  <a:gd name="T3" fmla="*/ 9 h 1446"/>
                  <a:gd name="T4" fmla="*/ 1 w 1051"/>
                  <a:gd name="T5" fmla="*/ 7 h 1446"/>
                  <a:gd name="T6" fmla="*/ 2 w 1051"/>
                  <a:gd name="T7" fmla="*/ 5 h 1446"/>
                  <a:gd name="T8" fmla="*/ 3 w 1051"/>
                  <a:gd name="T9" fmla="*/ 5 h 1446"/>
                  <a:gd name="T10" fmla="*/ 3 w 1051"/>
                  <a:gd name="T11" fmla="*/ 3 h 1446"/>
                  <a:gd name="T12" fmla="*/ 2 w 1051"/>
                  <a:gd name="T13" fmla="*/ 3 h 1446"/>
                  <a:gd name="T14" fmla="*/ 1 w 1051"/>
                  <a:gd name="T15" fmla="*/ 0 h 1446"/>
                  <a:gd name="T16" fmla="*/ 3 w 1051"/>
                  <a:gd name="T17" fmla="*/ 2 h 1446"/>
                  <a:gd name="T18" fmla="*/ 3 w 1051"/>
                  <a:gd name="T19" fmla="*/ 3 h 1446"/>
                  <a:gd name="T20" fmla="*/ 4 w 1051"/>
                  <a:gd name="T21" fmla="*/ 4 h 1446"/>
                  <a:gd name="T22" fmla="*/ 3 w 1051"/>
                  <a:gd name="T23" fmla="*/ 6 h 1446"/>
                  <a:gd name="T24" fmla="*/ 3 w 1051"/>
                  <a:gd name="T25" fmla="*/ 7 h 1446"/>
                  <a:gd name="T26" fmla="*/ 3 w 1051"/>
                  <a:gd name="T27" fmla="*/ 7 h 1446"/>
                  <a:gd name="T28" fmla="*/ 2 w 1051"/>
                  <a:gd name="T29" fmla="*/ 7 h 1446"/>
                  <a:gd name="T30" fmla="*/ 2 w 1051"/>
                  <a:gd name="T31" fmla="*/ 8 h 1446"/>
                  <a:gd name="T32" fmla="*/ 2 w 1051"/>
                  <a:gd name="T33" fmla="*/ 9 h 1446"/>
                  <a:gd name="T34" fmla="*/ 0 w 1051"/>
                  <a:gd name="T35" fmla="*/ 10 h 14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51" h="1446">
                    <a:moveTo>
                      <a:pt x="0" y="1446"/>
                    </a:moveTo>
                    <a:lnTo>
                      <a:pt x="39" y="1258"/>
                    </a:lnTo>
                    <a:lnTo>
                      <a:pt x="246" y="967"/>
                    </a:lnTo>
                    <a:lnTo>
                      <a:pt x="647" y="758"/>
                    </a:lnTo>
                    <a:lnTo>
                      <a:pt x="738" y="659"/>
                    </a:lnTo>
                    <a:cubicBezTo>
                      <a:pt x="735" y="613"/>
                      <a:pt x="730" y="498"/>
                      <a:pt x="727" y="449"/>
                    </a:cubicBezTo>
                    <a:cubicBezTo>
                      <a:pt x="725" y="404"/>
                      <a:pt x="727" y="449"/>
                      <a:pt x="676" y="381"/>
                    </a:cubicBezTo>
                    <a:cubicBezTo>
                      <a:pt x="625" y="314"/>
                      <a:pt x="383" y="45"/>
                      <a:pt x="382" y="25"/>
                    </a:cubicBezTo>
                    <a:cubicBezTo>
                      <a:pt x="380" y="0"/>
                      <a:pt x="713" y="169"/>
                      <a:pt x="804" y="235"/>
                    </a:cubicBezTo>
                    <a:cubicBezTo>
                      <a:pt x="902" y="300"/>
                      <a:pt x="908" y="419"/>
                      <a:pt x="950" y="463"/>
                    </a:cubicBezTo>
                    <a:lnTo>
                      <a:pt x="1051" y="598"/>
                    </a:lnTo>
                    <a:lnTo>
                      <a:pt x="926" y="794"/>
                    </a:lnTo>
                    <a:lnTo>
                      <a:pt x="933" y="933"/>
                    </a:lnTo>
                    <a:lnTo>
                      <a:pt x="795" y="1010"/>
                    </a:lnTo>
                    <a:lnTo>
                      <a:pt x="660" y="1017"/>
                    </a:lnTo>
                    <a:lnTo>
                      <a:pt x="533" y="1164"/>
                    </a:lnTo>
                    <a:lnTo>
                      <a:pt x="495" y="1351"/>
                    </a:lnTo>
                    <a:lnTo>
                      <a:pt x="0" y="1446"/>
                    </a:ln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40" name="Freeform 44">
                <a:extLst>
                  <a:ext uri="{FF2B5EF4-FFF2-40B4-BE49-F238E27FC236}">
                    <a16:creationId xmlns:a16="http://schemas.microsoft.com/office/drawing/2014/main" id="{31CEB70B-B26E-1D64-9E4B-1E06E7562ABA}"/>
                  </a:ext>
                </a:extLst>
              </p:cNvPr>
              <p:cNvSpPr>
                <a:spLocks/>
              </p:cNvSpPr>
              <p:nvPr/>
            </p:nvSpPr>
            <p:spPr bwMode="auto">
              <a:xfrm>
                <a:off x="2429" y="3065"/>
                <a:ext cx="63" cy="121"/>
              </a:xfrm>
              <a:custGeom>
                <a:avLst/>
                <a:gdLst>
                  <a:gd name="T0" fmla="*/ 0 w 1051"/>
                  <a:gd name="T1" fmla="*/ 10 h 1446"/>
                  <a:gd name="T2" fmla="*/ 0 w 1051"/>
                  <a:gd name="T3" fmla="*/ 9 h 1446"/>
                  <a:gd name="T4" fmla="*/ 1 w 1051"/>
                  <a:gd name="T5" fmla="*/ 7 h 1446"/>
                  <a:gd name="T6" fmla="*/ 2 w 1051"/>
                  <a:gd name="T7" fmla="*/ 5 h 1446"/>
                  <a:gd name="T8" fmla="*/ 3 w 1051"/>
                  <a:gd name="T9" fmla="*/ 5 h 1446"/>
                  <a:gd name="T10" fmla="*/ 3 w 1051"/>
                  <a:gd name="T11" fmla="*/ 3 h 1446"/>
                  <a:gd name="T12" fmla="*/ 2 w 1051"/>
                  <a:gd name="T13" fmla="*/ 3 h 1446"/>
                  <a:gd name="T14" fmla="*/ 1 w 1051"/>
                  <a:gd name="T15" fmla="*/ 0 h 1446"/>
                  <a:gd name="T16" fmla="*/ 3 w 1051"/>
                  <a:gd name="T17" fmla="*/ 2 h 1446"/>
                  <a:gd name="T18" fmla="*/ 3 w 1051"/>
                  <a:gd name="T19" fmla="*/ 3 h 1446"/>
                  <a:gd name="T20" fmla="*/ 4 w 1051"/>
                  <a:gd name="T21" fmla="*/ 4 h 1446"/>
                  <a:gd name="T22" fmla="*/ 3 w 1051"/>
                  <a:gd name="T23" fmla="*/ 6 h 1446"/>
                  <a:gd name="T24" fmla="*/ 3 w 1051"/>
                  <a:gd name="T25" fmla="*/ 7 h 1446"/>
                  <a:gd name="T26" fmla="*/ 3 w 1051"/>
                  <a:gd name="T27" fmla="*/ 7 h 1446"/>
                  <a:gd name="T28" fmla="*/ 2 w 1051"/>
                  <a:gd name="T29" fmla="*/ 7 h 1446"/>
                  <a:gd name="T30" fmla="*/ 2 w 1051"/>
                  <a:gd name="T31" fmla="*/ 8 h 1446"/>
                  <a:gd name="T32" fmla="*/ 2 w 1051"/>
                  <a:gd name="T33" fmla="*/ 9 h 1446"/>
                  <a:gd name="T34" fmla="*/ 0 w 1051"/>
                  <a:gd name="T35" fmla="*/ 10 h 14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51" h="1446">
                    <a:moveTo>
                      <a:pt x="0" y="1446"/>
                    </a:moveTo>
                    <a:lnTo>
                      <a:pt x="39" y="1258"/>
                    </a:lnTo>
                    <a:lnTo>
                      <a:pt x="246" y="967"/>
                    </a:lnTo>
                    <a:lnTo>
                      <a:pt x="647" y="758"/>
                    </a:lnTo>
                    <a:lnTo>
                      <a:pt x="738" y="659"/>
                    </a:lnTo>
                    <a:cubicBezTo>
                      <a:pt x="735" y="613"/>
                      <a:pt x="730" y="498"/>
                      <a:pt x="727" y="449"/>
                    </a:cubicBezTo>
                    <a:cubicBezTo>
                      <a:pt x="725" y="404"/>
                      <a:pt x="727" y="449"/>
                      <a:pt x="676" y="381"/>
                    </a:cubicBezTo>
                    <a:cubicBezTo>
                      <a:pt x="625" y="314"/>
                      <a:pt x="383" y="45"/>
                      <a:pt x="382" y="25"/>
                    </a:cubicBezTo>
                    <a:cubicBezTo>
                      <a:pt x="380" y="0"/>
                      <a:pt x="713" y="169"/>
                      <a:pt x="804" y="235"/>
                    </a:cubicBezTo>
                    <a:cubicBezTo>
                      <a:pt x="902" y="300"/>
                      <a:pt x="908" y="419"/>
                      <a:pt x="950" y="463"/>
                    </a:cubicBezTo>
                    <a:lnTo>
                      <a:pt x="1051" y="598"/>
                    </a:lnTo>
                    <a:lnTo>
                      <a:pt x="926" y="794"/>
                    </a:lnTo>
                    <a:lnTo>
                      <a:pt x="933" y="933"/>
                    </a:lnTo>
                    <a:lnTo>
                      <a:pt x="795" y="1010"/>
                    </a:lnTo>
                    <a:lnTo>
                      <a:pt x="660" y="1017"/>
                    </a:lnTo>
                    <a:lnTo>
                      <a:pt x="533" y="1164"/>
                    </a:lnTo>
                    <a:lnTo>
                      <a:pt x="495" y="1351"/>
                    </a:lnTo>
                    <a:lnTo>
                      <a:pt x="0" y="1446"/>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389" name="Group 48">
              <a:extLst>
                <a:ext uri="{FF2B5EF4-FFF2-40B4-BE49-F238E27FC236}">
                  <a16:creationId xmlns:a16="http://schemas.microsoft.com/office/drawing/2014/main" id="{8B70F4ED-C40A-F933-3CF0-BE573D466F3E}"/>
                </a:ext>
              </a:extLst>
            </p:cNvPr>
            <p:cNvGrpSpPr>
              <a:grpSpLocks/>
            </p:cNvGrpSpPr>
            <p:nvPr/>
          </p:nvGrpSpPr>
          <p:grpSpPr bwMode="auto">
            <a:xfrm>
              <a:off x="2477" y="3404"/>
              <a:ext cx="251" cy="58"/>
              <a:chOff x="2477" y="3404"/>
              <a:chExt cx="251" cy="58"/>
            </a:xfrm>
          </p:grpSpPr>
          <p:sp>
            <p:nvSpPr>
              <p:cNvPr id="537" name="Freeform 46">
                <a:extLst>
                  <a:ext uri="{FF2B5EF4-FFF2-40B4-BE49-F238E27FC236}">
                    <a16:creationId xmlns:a16="http://schemas.microsoft.com/office/drawing/2014/main" id="{BE4FB71E-73BE-035D-40DE-31E18AF9DFE4}"/>
                  </a:ext>
                </a:extLst>
              </p:cNvPr>
              <p:cNvSpPr>
                <a:spLocks/>
              </p:cNvSpPr>
              <p:nvPr/>
            </p:nvSpPr>
            <p:spPr bwMode="auto">
              <a:xfrm>
                <a:off x="2477" y="3404"/>
                <a:ext cx="251" cy="58"/>
              </a:xfrm>
              <a:custGeom>
                <a:avLst/>
                <a:gdLst>
                  <a:gd name="T0" fmla="*/ 0 w 4163"/>
                  <a:gd name="T1" fmla="*/ 2 h 691"/>
                  <a:gd name="T2" fmla="*/ 0 w 4163"/>
                  <a:gd name="T3" fmla="*/ 1 h 691"/>
                  <a:gd name="T4" fmla="*/ 1 w 4163"/>
                  <a:gd name="T5" fmla="*/ 0 h 691"/>
                  <a:gd name="T6" fmla="*/ 2 w 4163"/>
                  <a:gd name="T7" fmla="*/ 0 h 691"/>
                  <a:gd name="T8" fmla="*/ 3 w 4163"/>
                  <a:gd name="T9" fmla="*/ 1 h 691"/>
                  <a:gd name="T10" fmla="*/ 3 w 4163"/>
                  <a:gd name="T11" fmla="*/ 1 h 691"/>
                  <a:gd name="T12" fmla="*/ 4 w 4163"/>
                  <a:gd name="T13" fmla="*/ 0 h 691"/>
                  <a:gd name="T14" fmla="*/ 5 w 4163"/>
                  <a:gd name="T15" fmla="*/ 0 h 691"/>
                  <a:gd name="T16" fmla="*/ 6 w 4163"/>
                  <a:gd name="T17" fmla="*/ 0 h 691"/>
                  <a:gd name="T18" fmla="*/ 6 w 4163"/>
                  <a:gd name="T19" fmla="*/ 1 h 691"/>
                  <a:gd name="T20" fmla="*/ 6 w 4163"/>
                  <a:gd name="T21" fmla="*/ 2 h 691"/>
                  <a:gd name="T22" fmla="*/ 7 w 4163"/>
                  <a:gd name="T23" fmla="*/ 2 h 691"/>
                  <a:gd name="T24" fmla="*/ 7 w 4163"/>
                  <a:gd name="T25" fmla="*/ 2 h 691"/>
                  <a:gd name="T26" fmla="*/ 9 w 4163"/>
                  <a:gd name="T27" fmla="*/ 1 h 691"/>
                  <a:gd name="T28" fmla="*/ 10 w 4163"/>
                  <a:gd name="T29" fmla="*/ 1 h 691"/>
                  <a:gd name="T30" fmla="*/ 12 w 4163"/>
                  <a:gd name="T31" fmla="*/ 2 h 691"/>
                  <a:gd name="T32" fmla="*/ 13 w 4163"/>
                  <a:gd name="T33" fmla="*/ 3 h 691"/>
                  <a:gd name="T34" fmla="*/ 15 w 4163"/>
                  <a:gd name="T35" fmla="*/ 3 h 691"/>
                  <a:gd name="T36" fmla="*/ 13 w 4163"/>
                  <a:gd name="T37" fmla="*/ 5 h 691"/>
                  <a:gd name="T38" fmla="*/ 12 w 4163"/>
                  <a:gd name="T39" fmla="*/ 4 h 691"/>
                  <a:gd name="T40" fmla="*/ 11 w 4163"/>
                  <a:gd name="T41" fmla="*/ 4 h 691"/>
                  <a:gd name="T42" fmla="*/ 10 w 4163"/>
                  <a:gd name="T43" fmla="*/ 3 h 691"/>
                  <a:gd name="T44" fmla="*/ 8 w 4163"/>
                  <a:gd name="T45" fmla="*/ 2 h 691"/>
                  <a:gd name="T46" fmla="*/ 7 w 4163"/>
                  <a:gd name="T47" fmla="*/ 3 h 691"/>
                  <a:gd name="T48" fmla="*/ 6 w 4163"/>
                  <a:gd name="T49" fmla="*/ 3 h 691"/>
                  <a:gd name="T50" fmla="*/ 6 w 4163"/>
                  <a:gd name="T51" fmla="*/ 3 h 691"/>
                  <a:gd name="T52" fmla="*/ 5 w 4163"/>
                  <a:gd name="T53" fmla="*/ 3 h 691"/>
                  <a:gd name="T54" fmla="*/ 5 w 4163"/>
                  <a:gd name="T55" fmla="*/ 2 h 691"/>
                  <a:gd name="T56" fmla="*/ 3 w 4163"/>
                  <a:gd name="T57" fmla="*/ 2 h 691"/>
                  <a:gd name="T58" fmla="*/ 2 w 4163"/>
                  <a:gd name="T59" fmla="*/ 1 h 691"/>
                  <a:gd name="T60" fmla="*/ 0 w 4163"/>
                  <a:gd name="T61" fmla="*/ 2 h 6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63" h="691">
                    <a:moveTo>
                      <a:pt x="49" y="333"/>
                    </a:moveTo>
                    <a:cubicBezTo>
                      <a:pt x="0" y="310"/>
                      <a:pt x="87" y="120"/>
                      <a:pt x="124" y="69"/>
                    </a:cubicBezTo>
                    <a:lnTo>
                      <a:pt x="403" y="34"/>
                    </a:lnTo>
                    <a:lnTo>
                      <a:pt x="586" y="0"/>
                    </a:lnTo>
                    <a:lnTo>
                      <a:pt x="727" y="89"/>
                    </a:lnTo>
                    <a:lnTo>
                      <a:pt x="776" y="107"/>
                    </a:lnTo>
                    <a:lnTo>
                      <a:pt x="1231" y="64"/>
                    </a:lnTo>
                    <a:lnTo>
                      <a:pt x="1462" y="27"/>
                    </a:lnTo>
                    <a:cubicBezTo>
                      <a:pt x="1558" y="23"/>
                      <a:pt x="1695" y="41"/>
                      <a:pt x="1744" y="59"/>
                    </a:cubicBezTo>
                    <a:lnTo>
                      <a:pt x="1749" y="154"/>
                    </a:lnTo>
                    <a:lnTo>
                      <a:pt x="1708" y="296"/>
                    </a:lnTo>
                    <a:lnTo>
                      <a:pt x="1798" y="337"/>
                    </a:lnTo>
                    <a:cubicBezTo>
                      <a:pt x="1846" y="335"/>
                      <a:pt x="1938" y="260"/>
                      <a:pt x="2025" y="235"/>
                    </a:cubicBezTo>
                    <a:cubicBezTo>
                      <a:pt x="2120" y="205"/>
                      <a:pt x="2304" y="196"/>
                      <a:pt x="2440" y="190"/>
                    </a:cubicBezTo>
                    <a:lnTo>
                      <a:pt x="2762" y="199"/>
                    </a:lnTo>
                    <a:cubicBezTo>
                      <a:pt x="2907" y="212"/>
                      <a:pt x="3132" y="226"/>
                      <a:pt x="3278" y="264"/>
                    </a:cubicBezTo>
                    <a:cubicBezTo>
                      <a:pt x="3417" y="307"/>
                      <a:pt x="3419" y="352"/>
                      <a:pt x="3557" y="391"/>
                    </a:cubicBezTo>
                    <a:lnTo>
                      <a:pt x="4163" y="480"/>
                    </a:lnTo>
                    <a:lnTo>
                      <a:pt x="3668" y="691"/>
                    </a:lnTo>
                    <a:lnTo>
                      <a:pt x="3336" y="612"/>
                    </a:lnTo>
                    <a:lnTo>
                      <a:pt x="3106" y="508"/>
                    </a:lnTo>
                    <a:cubicBezTo>
                      <a:pt x="3007" y="467"/>
                      <a:pt x="2918" y="447"/>
                      <a:pt x="2772" y="409"/>
                    </a:cubicBezTo>
                    <a:cubicBezTo>
                      <a:pt x="2634" y="366"/>
                      <a:pt x="2311" y="336"/>
                      <a:pt x="2175" y="343"/>
                    </a:cubicBezTo>
                    <a:lnTo>
                      <a:pt x="1947" y="425"/>
                    </a:lnTo>
                    <a:lnTo>
                      <a:pt x="1765" y="479"/>
                    </a:lnTo>
                    <a:lnTo>
                      <a:pt x="1581" y="488"/>
                    </a:lnTo>
                    <a:lnTo>
                      <a:pt x="1391" y="382"/>
                    </a:lnTo>
                    <a:cubicBezTo>
                      <a:pt x="1341" y="339"/>
                      <a:pt x="1472" y="238"/>
                      <a:pt x="1383" y="217"/>
                    </a:cubicBezTo>
                    <a:cubicBezTo>
                      <a:pt x="1286" y="201"/>
                      <a:pt x="874" y="313"/>
                      <a:pt x="737" y="299"/>
                    </a:cubicBezTo>
                    <a:cubicBezTo>
                      <a:pt x="600" y="281"/>
                      <a:pt x="497" y="145"/>
                      <a:pt x="409" y="150"/>
                    </a:cubicBezTo>
                    <a:cubicBezTo>
                      <a:pt x="313" y="154"/>
                      <a:pt x="98" y="351"/>
                      <a:pt x="49" y="333"/>
                    </a:cubicBez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38" name="Freeform 47">
                <a:extLst>
                  <a:ext uri="{FF2B5EF4-FFF2-40B4-BE49-F238E27FC236}">
                    <a16:creationId xmlns:a16="http://schemas.microsoft.com/office/drawing/2014/main" id="{578363C7-25E2-0D6E-D17D-CC38A26E41B7}"/>
                  </a:ext>
                </a:extLst>
              </p:cNvPr>
              <p:cNvSpPr>
                <a:spLocks/>
              </p:cNvSpPr>
              <p:nvPr/>
            </p:nvSpPr>
            <p:spPr bwMode="auto">
              <a:xfrm>
                <a:off x="2477" y="3404"/>
                <a:ext cx="251" cy="58"/>
              </a:xfrm>
              <a:custGeom>
                <a:avLst/>
                <a:gdLst>
                  <a:gd name="T0" fmla="*/ 0 w 4163"/>
                  <a:gd name="T1" fmla="*/ 2 h 691"/>
                  <a:gd name="T2" fmla="*/ 0 w 4163"/>
                  <a:gd name="T3" fmla="*/ 1 h 691"/>
                  <a:gd name="T4" fmla="*/ 1 w 4163"/>
                  <a:gd name="T5" fmla="*/ 0 h 691"/>
                  <a:gd name="T6" fmla="*/ 2 w 4163"/>
                  <a:gd name="T7" fmla="*/ 0 h 691"/>
                  <a:gd name="T8" fmla="*/ 3 w 4163"/>
                  <a:gd name="T9" fmla="*/ 1 h 691"/>
                  <a:gd name="T10" fmla="*/ 3 w 4163"/>
                  <a:gd name="T11" fmla="*/ 1 h 691"/>
                  <a:gd name="T12" fmla="*/ 4 w 4163"/>
                  <a:gd name="T13" fmla="*/ 0 h 691"/>
                  <a:gd name="T14" fmla="*/ 5 w 4163"/>
                  <a:gd name="T15" fmla="*/ 0 h 691"/>
                  <a:gd name="T16" fmla="*/ 6 w 4163"/>
                  <a:gd name="T17" fmla="*/ 0 h 691"/>
                  <a:gd name="T18" fmla="*/ 6 w 4163"/>
                  <a:gd name="T19" fmla="*/ 1 h 691"/>
                  <a:gd name="T20" fmla="*/ 6 w 4163"/>
                  <a:gd name="T21" fmla="*/ 2 h 691"/>
                  <a:gd name="T22" fmla="*/ 7 w 4163"/>
                  <a:gd name="T23" fmla="*/ 2 h 691"/>
                  <a:gd name="T24" fmla="*/ 7 w 4163"/>
                  <a:gd name="T25" fmla="*/ 2 h 691"/>
                  <a:gd name="T26" fmla="*/ 9 w 4163"/>
                  <a:gd name="T27" fmla="*/ 1 h 691"/>
                  <a:gd name="T28" fmla="*/ 10 w 4163"/>
                  <a:gd name="T29" fmla="*/ 1 h 691"/>
                  <a:gd name="T30" fmla="*/ 12 w 4163"/>
                  <a:gd name="T31" fmla="*/ 2 h 691"/>
                  <a:gd name="T32" fmla="*/ 13 w 4163"/>
                  <a:gd name="T33" fmla="*/ 3 h 691"/>
                  <a:gd name="T34" fmla="*/ 15 w 4163"/>
                  <a:gd name="T35" fmla="*/ 3 h 691"/>
                  <a:gd name="T36" fmla="*/ 13 w 4163"/>
                  <a:gd name="T37" fmla="*/ 5 h 691"/>
                  <a:gd name="T38" fmla="*/ 12 w 4163"/>
                  <a:gd name="T39" fmla="*/ 4 h 691"/>
                  <a:gd name="T40" fmla="*/ 11 w 4163"/>
                  <a:gd name="T41" fmla="*/ 4 h 691"/>
                  <a:gd name="T42" fmla="*/ 10 w 4163"/>
                  <a:gd name="T43" fmla="*/ 3 h 691"/>
                  <a:gd name="T44" fmla="*/ 8 w 4163"/>
                  <a:gd name="T45" fmla="*/ 2 h 691"/>
                  <a:gd name="T46" fmla="*/ 7 w 4163"/>
                  <a:gd name="T47" fmla="*/ 3 h 691"/>
                  <a:gd name="T48" fmla="*/ 6 w 4163"/>
                  <a:gd name="T49" fmla="*/ 3 h 691"/>
                  <a:gd name="T50" fmla="*/ 6 w 4163"/>
                  <a:gd name="T51" fmla="*/ 3 h 691"/>
                  <a:gd name="T52" fmla="*/ 5 w 4163"/>
                  <a:gd name="T53" fmla="*/ 3 h 691"/>
                  <a:gd name="T54" fmla="*/ 5 w 4163"/>
                  <a:gd name="T55" fmla="*/ 2 h 691"/>
                  <a:gd name="T56" fmla="*/ 3 w 4163"/>
                  <a:gd name="T57" fmla="*/ 2 h 691"/>
                  <a:gd name="T58" fmla="*/ 2 w 4163"/>
                  <a:gd name="T59" fmla="*/ 1 h 691"/>
                  <a:gd name="T60" fmla="*/ 0 w 4163"/>
                  <a:gd name="T61" fmla="*/ 2 h 6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63" h="691">
                    <a:moveTo>
                      <a:pt x="49" y="333"/>
                    </a:moveTo>
                    <a:cubicBezTo>
                      <a:pt x="0" y="310"/>
                      <a:pt x="87" y="120"/>
                      <a:pt x="124" y="69"/>
                    </a:cubicBezTo>
                    <a:lnTo>
                      <a:pt x="403" y="34"/>
                    </a:lnTo>
                    <a:lnTo>
                      <a:pt x="586" y="0"/>
                    </a:lnTo>
                    <a:lnTo>
                      <a:pt x="727" y="89"/>
                    </a:lnTo>
                    <a:lnTo>
                      <a:pt x="776" y="107"/>
                    </a:lnTo>
                    <a:lnTo>
                      <a:pt x="1231" y="64"/>
                    </a:lnTo>
                    <a:lnTo>
                      <a:pt x="1462" y="27"/>
                    </a:lnTo>
                    <a:cubicBezTo>
                      <a:pt x="1558" y="23"/>
                      <a:pt x="1695" y="41"/>
                      <a:pt x="1744" y="59"/>
                    </a:cubicBezTo>
                    <a:lnTo>
                      <a:pt x="1749" y="154"/>
                    </a:lnTo>
                    <a:lnTo>
                      <a:pt x="1708" y="296"/>
                    </a:lnTo>
                    <a:lnTo>
                      <a:pt x="1798" y="337"/>
                    </a:lnTo>
                    <a:cubicBezTo>
                      <a:pt x="1846" y="335"/>
                      <a:pt x="1938" y="260"/>
                      <a:pt x="2025" y="235"/>
                    </a:cubicBezTo>
                    <a:cubicBezTo>
                      <a:pt x="2120" y="205"/>
                      <a:pt x="2304" y="196"/>
                      <a:pt x="2440" y="190"/>
                    </a:cubicBezTo>
                    <a:lnTo>
                      <a:pt x="2762" y="199"/>
                    </a:lnTo>
                    <a:cubicBezTo>
                      <a:pt x="2907" y="212"/>
                      <a:pt x="3132" y="226"/>
                      <a:pt x="3278" y="264"/>
                    </a:cubicBezTo>
                    <a:cubicBezTo>
                      <a:pt x="3417" y="307"/>
                      <a:pt x="3419" y="352"/>
                      <a:pt x="3557" y="391"/>
                    </a:cubicBezTo>
                    <a:lnTo>
                      <a:pt x="4163" y="480"/>
                    </a:lnTo>
                    <a:lnTo>
                      <a:pt x="3668" y="691"/>
                    </a:lnTo>
                    <a:lnTo>
                      <a:pt x="3336" y="612"/>
                    </a:lnTo>
                    <a:lnTo>
                      <a:pt x="3106" y="508"/>
                    </a:lnTo>
                    <a:cubicBezTo>
                      <a:pt x="3007" y="467"/>
                      <a:pt x="2918" y="447"/>
                      <a:pt x="2772" y="409"/>
                    </a:cubicBezTo>
                    <a:cubicBezTo>
                      <a:pt x="2634" y="366"/>
                      <a:pt x="2311" y="336"/>
                      <a:pt x="2175" y="343"/>
                    </a:cubicBezTo>
                    <a:lnTo>
                      <a:pt x="1947" y="425"/>
                    </a:lnTo>
                    <a:lnTo>
                      <a:pt x="1765" y="479"/>
                    </a:lnTo>
                    <a:lnTo>
                      <a:pt x="1581" y="488"/>
                    </a:lnTo>
                    <a:lnTo>
                      <a:pt x="1391" y="382"/>
                    </a:lnTo>
                    <a:cubicBezTo>
                      <a:pt x="1341" y="339"/>
                      <a:pt x="1472" y="238"/>
                      <a:pt x="1383" y="217"/>
                    </a:cubicBezTo>
                    <a:cubicBezTo>
                      <a:pt x="1286" y="201"/>
                      <a:pt x="874" y="313"/>
                      <a:pt x="737" y="299"/>
                    </a:cubicBezTo>
                    <a:cubicBezTo>
                      <a:pt x="600" y="281"/>
                      <a:pt x="497" y="145"/>
                      <a:pt x="409" y="150"/>
                    </a:cubicBezTo>
                    <a:cubicBezTo>
                      <a:pt x="313" y="154"/>
                      <a:pt x="98" y="351"/>
                      <a:pt x="49" y="333"/>
                    </a:cubicBez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390" name="Group 51">
              <a:extLst>
                <a:ext uri="{FF2B5EF4-FFF2-40B4-BE49-F238E27FC236}">
                  <a16:creationId xmlns:a16="http://schemas.microsoft.com/office/drawing/2014/main" id="{05184193-598D-7B38-2D01-8611281B2124}"/>
                </a:ext>
              </a:extLst>
            </p:cNvPr>
            <p:cNvGrpSpPr>
              <a:grpSpLocks/>
            </p:cNvGrpSpPr>
            <p:nvPr/>
          </p:nvGrpSpPr>
          <p:grpSpPr bwMode="auto">
            <a:xfrm>
              <a:off x="2810" y="3602"/>
              <a:ext cx="111" cy="50"/>
              <a:chOff x="2810" y="3602"/>
              <a:chExt cx="111" cy="50"/>
            </a:xfrm>
          </p:grpSpPr>
          <p:sp>
            <p:nvSpPr>
              <p:cNvPr id="535" name="Freeform 49">
                <a:extLst>
                  <a:ext uri="{FF2B5EF4-FFF2-40B4-BE49-F238E27FC236}">
                    <a16:creationId xmlns:a16="http://schemas.microsoft.com/office/drawing/2014/main" id="{CA5A29F7-FBD3-287E-6E6C-813916BB3AF0}"/>
                  </a:ext>
                </a:extLst>
              </p:cNvPr>
              <p:cNvSpPr>
                <a:spLocks/>
              </p:cNvSpPr>
              <p:nvPr/>
            </p:nvSpPr>
            <p:spPr bwMode="auto">
              <a:xfrm>
                <a:off x="2810" y="3602"/>
                <a:ext cx="111" cy="50"/>
              </a:xfrm>
              <a:custGeom>
                <a:avLst/>
                <a:gdLst>
                  <a:gd name="T0" fmla="*/ 0 w 925"/>
                  <a:gd name="T1" fmla="*/ 0 h 299"/>
                  <a:gd name="T2" fmla="*/ 1 w 925"/>
                  <a:gd name="T3" fmla="*/ 5 h 299"/>
                  <a:gd name="T4" fmla="*/ 1 w 925"/>
                  <a:gd name="T5" fmla="*/ 7 h 299"/>
                  <a:gd name="T6" fmla="*/ 3 w 925"/>
                  <a:gd name="T7" fmla="*/ 8 h 299"/>
                  <a:gd name="T8" fmla="*/ 6 w 925"/>
                  <a:gd name="T9" fmla="*/ 8 h 299"/>
                  <a:gd name="T10" fmla="*/ 8 w 925"/>
                  <a:gd name="T11" fmla="*/ 5 h 299"/>
                  <a:gd name="T12" fmla="*/ 11 w 925"/>
                  <a:gd name="T13" fmla="*/ 4 h 299"/>
                  <a:gd name="T14" fmla="*/ 13 w 925"/>
                  <a:gd name="T15" fmla="*/ 4 h 299"/>
                  <a:gd name="T16" fmla="*/ 13 w 925"/>
                  <a:gd name="T17" fmla="*/ 2 h 299"/>
                  <a:gd name="T18" fmla="*/ 12 w 925"/>
                  <a:gd name="T19" fmla="*/ 0 h 299"/>
                  <a:gd name="T20" fmla="*/ 8 w 925"/>
                  <a:gd name="T21" fmla="*/ 1 h 299"/>
                  <a:gd name="T22" fmla="*/ 6 w 925"/>
                  <a:gd name="T23" fmla="*/ 3 h 299"/>
                  <a:gd name="T24" fmla="*/ 4 w 925"/>
                  <a:gd name="T25" fmla="*/ 4 h 299"/>
                  <a:gd name="T26" fmla="*/ 3 w 925"/>
                  <a:gd name="T27" fmla="*/ 4 h 299"/>
                  <a:gd name="T28" fmla="*/ 3 w 925"/>
                  <a:gd name="T29" fmla="*/ 4 h 299"/>
                  <a:gd name="T30" fmla="*/ 1 w 925"/>
                  <a:gd name="T31" fmla="*/ 1 h 299"/>
                  <a:gd name="T32" fmla="*/ 0 w 925"/>
                  <a:gd name="T33" fmla="*/ 0 h 2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25" h="299">
                    <a:moveTo>
                      <a:pt x="0" y="4"/>
                    </a:moveTo>
                    <a:cubicBezTo>
                      <a:pt x="1" y="27"/>
                      <a:pt x="30" y="132"/>
                      <a:pt x="52" y="166"/>
                    </a:cubicBezTo>
                    <a:cubicBezTo>
                      <a:pt x="78" y="200"/>
                      <a:pt x="54" y="211"/>
                      <a:pt x="79" y="235"/>
                    </a:cubicBezTo>
                    <a:cubicBezTo>
                      <a:pt x="105" y="256"/>
                      <a:pt x="150" y="289"/>
                      <a:pt x="199" y="299"/>
                    </a:cubicBezTo>
                    <a:lnTo>
                      <a:pt x="407" y="288"/>
                    </a:lnTo>
                    <a:lnTo>
                      <a:pt x="538" y="187"/>
                    </a:lnTo>
                    <a:cubicBezTo>
                      <a:pt x="605" y="161"/>
                      <a:pt x="744" y="142"/>
                      <a:pt x="788" y="130"/>
                    </a:cubicBezTo>
                    <a:lnTo>
                      <a:pt x="880" y="125"/>
                    </a:lnTo>
                    <a:lnTo>
                      <a:pt x="925" y="63"/>
                    </a:lnTo>
                    <a:lnTo>
                      <a:pt x="854" y="9"/>
                    </a:lnTo>
                    <a:cubicBezTo>
                      <a:pt x="781" y="0"/>
                      <a:pt x="597" y="9"/>
                      <a:pt x="530" y="25"/>
                    </a:cubicBezTo>
                    <a:lnTo>
                      <a:pt x="442" y="112"/>
                    </a:lnTo>
                    <a:lnTo>
                      <a:pt x="308" y="153"/>
                    </a:lnTo>
                    <a:lnTo>
                      <a:pt x="236" y="157"/>
                    </a:lnTo>
                    <a:lnTo>
                      <a:pt x="190" y="124"/>
                    </a:lnTo>
                    <a:lnTo>
                      <a:pt x="93" y="22"/>
                    </a:lnTo>
                    <a:lnTo>
                      <a:pt x="0" y="4"/>
                    </a:ln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36" name="Freeform 50">
                <a:extLst>
                  <a:ext uri="{FF2B5EF4-FFF2-40B4-BE49-F238E27FC236}">
                    <a16:creationId xmlns:a16="http://schemas.microsoft.com/office/drawing/2014/main" id="{0E56A09A-DCDE-F04B-3B56-13900D2CE72B}"/>
                  </a:ext>
                </a:extLst>
              </p:cNvPr>
              <p:cNvSpPr>
                <a:spLocks/>
              </p:cNvSpPr>
              <p:nvPr/>
            </p:nvSpPr>
            <p:spPr bwMode="auto">
              <a:xfrm>
                <a:off x="2810" y="3602"/>
                <a:ext cx="111" cy="50"/>
              </a:xfrm>
              <a:custGeom>
                <a:avLst/>
                <a:gdLst>
                  <a:gd name="T0" fmla="*/ 0 w 925"/>
                  <a:gd name="T1" fmla="*/ 0 h 299"/>
                  <a:gd name="T2" fmla="*/ 1 w 925"/>
                  <a:gd name="T3" fmla="*/ 5 h 299"/>
                  <a:gd name="T4" fmla="*/ 1 w 925"/>
                  <a:gd name="T5" fmla="*/ 7 h 299"/>
                  <a:gd name="T6" fmla="*/ 3 w 925"/>
                  <a:gd name="T7" fmla="*/ 8 h 299"/>
                  <a:gd name="T8" fmla="*/ 6 w 925"/>
                  <a:gd name="T9" fmla="*/ 8 h 299"/>
                  <a:gd name="T10" fmla="*/ 8 w 925"/>
                  <a:gd name="T11" fmla="*/ 5 h 299"/>
                  <a:gd name="T12" fmla="*/ 11 w 925"/>
                  <a:gd name="T13" fmla="*/ 4 h 299"/>
                  <a:gd name="T14" fmla="*/ 13 w 925"/>
                  <a:gd name="T15" fmla="*/ 4 h 299"/>
                  <a:gd name="T16" fmla="*/ 13 w 925"/>
                  <a:gd name="T17" fmla="*/ 2 h 299"/>
                  <a:gd name="T18" fmla="*/ 12 w 925"/>
                  <a:gd name="T19" fmla="*/ 0 h 299"/>
                  <a:gd name="T20" fmla="*/ 8 w 925"/>
                  <a:gd name="T21" fmla="*/ 1 h 299"/>
                  <a:gd name="T22" fmla="*/ 6 w 925"/>
                  <a:gd name="T23" fmla="*/ 3 h 299"/>
                  <a:gd name="T24" fmla="*/ 4 w 925"/>
                  <a:gd name="T25" fmla="*/ 4 h 299"/>
                  <a:gd name="T26" fmla="*/ 3 w 925"/>
                  <a:gd name="T27" fmla="*/ 4 h 299"/>
                  <a:gd name="T28" fmla="*/ 3 w 925"/>
                  <a:gd name="T29" fmla="*/ 4 h 299"/>
                  <a:gd name="T30" fmla="*/ 1 w 925"/>
                  <a:gd name="T31" fmla="*/ 1 h 299"/>
                  <a:gd name="T32" fmla="*/ 0 w 925"/>
                  <a:gd name="T33" fmla="*/ 0 h 2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25" h="299">
                    <a:moveTo>
                      <a:pt x="0" y="4"/>
                    </a:moveTo>
                    <a:cubicBezTo>
                      <a:pt x="1" y="27"/>
                      <a:pt x="30" y="132"/>
                      <a:pt x="52" y="166"/>
                    </a:cubicBezTo>
                    <a:cubicBezTo>
                      <a:pt x="78" y="200"/>
                      <a:pt x="54" y="211"/>
                      <a:pt x="79" y="235"/>
                    </a:cubicBezTo>
                    <a:cubicBezTo>
                      <a:pt x="105" y="256"/>
                      <a:pt x="150" y="289"/>
                      <a:pt x="199" y="299"/>
                    </a:cubicBezTo>
                    <a:lnTo>
                      <a:pt x="407" y="288"/>
                    </a:lnTo>
                    <a:lnTo>
                      <a:pt x="538" y="187"/>
                    </a:lnTo>
                    <a:cubicBezTo>
                      <a:pt x="605" y="161"/>
                      <a:pt x="744" y="142"/>
                      <a:pt x="788" y="130"/>
                    </a:cubicBezTo>
                    <a:lnTo>
                      <a:pt x="880" y="125"/>
                    </a:lnTo>
                    <a:lnTo>
                      <a:pt x="925" y="63"/>
                    </a:lnTo>
                    <a:lnTo>
                      <a:pt x="854" y="9"/>
                    </a:lnTo>
                    <a:cubicBezTo>
                      <a:pt x="781" y="0"/>
                      <a:pt x="597" y="9"/>
                      <a:pt x="530" y="25"/>
                    </a:cubicBezTo>
                    <a:lnTo>
                      <a:pt x="442" y="112"/>
                    </a:lnTo>
                    <a:lnTo>
                      <a:pt x="308" y="153"/>
                    </a:lnTo>
                    <a:lnTo>
                      <a:pt x="236" y="157"/>
                    </a:lnTo>
                    <a:lnTo>
                      <a:pt x="190" y="124"/>
                    </a:lnTo>
                    <a:lnTo>
                      <a:pt x="93" y="22"/>
                    </a:lnTo>
                    <a:lnTo>
                      <a:pt x="0" y="4"/>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391" name="Group 54">
              <a:extLst>
                <a:ext uri="{FF2B5EF4-FFF2-40B4-BE49-F238E27FC236}">
                  <a16:creationId xmlns:a16="http://schemas.microsoft.com/office/drawing/2014/main" id="{09D165FE-A9C7-85D4-A3C1-7B0F2C3DA066}"/>
                </a:ext>
              </a:extLst>
            </p:cNvPr>
            <p:cNvGrpSpPr>
              <a:grpSpLocks/>
            </p:cNvGrpSpPr>
            <p:nvPr/>
          </p:nvGrpSpPr>
          <p:grpSpPr bwMode="auto">
            <a:xfrm>
              <a:off x="3055" y="3641"/>
              <a:ext cx="275" cy="95"/>
              <a:chOff x="3055" y="3641"/>
              <a:chExt cx="275" cy="95"/>
            </a:xfrm>
          </p:grpSpPr>
          <p:sp>
            <p:nvSpPr>
              <p:cNvPr id="533" name="Freeform 52">
                <a:extLst>
                  <a:ext uri="{FF2B5EF4-FFF2-40B4-BE49-F238E27FC236}">
                    <a16:creationId xmlns:a16="http://schemas.microsoft.com/office/drawing/2014/main" id="{2464EDBF-7668-8C99-B262-67F539EFB6AC}"/>
                  </a:ext>
                </a:extLst>
              </p:cNvPr>
              <p:cNvSpPr>
                <a:spLocks/>
              </p:cNvSpPr>
              <p:nvPr/>
            </p:nvSpPr>
            <p:spPr bwMode="auto">
              <a:xfrm>
                <a:off x="3055" y="3641"/>
                <a:ext cx="275" cy="95"/>
              </a:xfrm>
              <a:custGeom>
                <a:avLst/>
                <a:gdLst>
                  <a:gd name="T0" fmla="*/ 0 w 2278"/>
                  <a:gd name="T1" fmla="*/ 0 h 564"/>
                  <a:gd name="T2" fmla="*/ 0 w 2278"/>
                  <a:gd name="T3" fmla="*/ 2 h 564"/>
                  <a:gd name="T4" fmla="*/ 3 w 2278"/>
                  <a:gd name="T5" fmla="*/ 5 h 564"/>
                  <a:gd name="T6" fmla="*/ 7 w 2278"/>
                  <a:gd name="T7" fmla="*/ 5 h 564"/>
                  <a:gd name="T8" fmla="*/ 8 w 2278"/>
                  <a:gd name="T9" fmla="*/ 6 h 564"/>
                  <a:gd name="T10" fmla="*/ 9 w 2278"/>
                  <a:gd name="T11" fmla="*/ 8 h 564"/>
                  <a:gd name="T12" fmla="*/ 11 w 2278"/>
                  <a:gd name="T13" fmla="*/ 9 h 564"/>
                  <a:gd name="T14" fmla="*/ 12 w 2278"/>
                  <a:gd name="T15" fmla="*/ 9 h 564"/>
                  <a:gd name="T16" fmla="*/ 14 w 2278"/>
                  <a:gd name="T17" fmla="*/ 11 h 564"/>
                  <a:gd name="T18" fmla="*/ 17 w 2278"/>
                  <a:gd name="T19" fmla="*/ 13 h 564"/>
                  <a:gd name="T20" fmla="*/ 22 w 2278"/>
                  <a:gd name="T21" fmla="*/ 12 h 564"/>
                  <a:gd name="T22" fmla="*/ 25 w 2278"/>
                  <a:gd name="T23" fmla="*/ 13 h 564"/>
                  <a:gd name="T24" fmla="*/ 26 w 2278"/>
                  <a:gd name="T25" fmla="*/ 14 h 564"/>
                  <a:gd name="T26" fmla="*/ 28 w 2278"/>
                  <a:gd name="T27" fmla="*/ 16 h 564"/>
                  <a:gd name="T28" fmla="*/ 30 w 2278"/>
                  <a:gd name="T29" fmla="*/ 16 h 564"/>
                  <a:gd name="T30" fmla="*/ 32 w 2278"/>
                  <a:gd name="T31" fmla="*/ 13 h 564"/>
                  <a:gd name="T32" fmla="*/ 33 w 2278"/>
                  <a:gd name="T33" fmla="*/ 12 h 564"/>
                  <a:gd name="T34" fmla="*/ 32 w 2278"/>
                  <a:gd name="T35" fmla="*/ 10 h 564"/>
                  <a:gd name="T36" fmla="*/ 30 w 2278"/>
                  <a:gd name="T37" fmla="*/ 12 h 564"/>
                  <a:gd name="T38" fmla="*/ 28 w 2278"/>
                  <a:gd name="T39" fmla="*/ 12 h 564"/>
                  <a:gd name="T40" fmla="*/ 26 w 2278"/>
                  <a:gd name="T41" fmla="*/ 11 h 564"/>
                  <a:gd name="T42" fmla="*/ 24 w 2278"/>
                  <a:gd name="T43" fmla="*/ 10 h 564"/>
                  <a:gd name="T44" fmla="*/ 19 w 2278"/>
                  <a:gd name="T45" fmla="*/ 10 h 564"/>
                  <a:gd name="T46" fmla="*/ 16 w 2278"/>
                  <a:gd name="T47" fmla="*/ 10 h 564"/>
                  <a:gd name="T48" fmla="*/ 15 w 2278"/>
                  <a:gd name="T49" fmla="*/ 8 h 564"/>
                  <a:gd name="T50" fmla="*/ 14 w 2278"/>
                  <a:gd name="T51" fmla="*/ 6 h 564"/>
                  <a:gd name="T52" fmla="*/ 11 w 2278"/>
                  <a:gd name="T53" fmla="*/ 6 h 564"/>
                  <a:gd name="T54" fmla="*/ 10 w 2278"/>
                  <a:gd name="T55" fmla="*/ 4 h 564"/>
                  <a:gd name="T56" fmla="*/ 9 w 2278"/>
                  <a:gd name="T57" fmla="*/ 2 h 564"/>
                  <a:gd name="T58" fmla="*/ 5 w 2278"/>
                  <a:gd name="T59" fmla="*/ 2 h 564"/>
                  <a:gd name="T60" fmla="*/ 2 w 2278"/>
                  <a:gd name="T61" fmla="*/ 2 h 564"/>
                  <a:gd name="T62" fmla="*/ 0 w 2278"/>
                  <a:gd name="T63" fmla="*/ 0 h 5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8" h="564">
                    <a:moveTo>
                      <a:pt x="24" y="1"/>
                    </a:moveTo>
                    <a:cubicBezTo>
                      <a:pt x="0" y="2"/>
                      <a:pt x="1" y="37"/>
                      <a:pt x="27" y="71"/>
                    </a:cubicBezTo>
                    <a:cubicBezTo>
                      <a:pt x="53" y="105"/>
                      <a:pt x="124" y="159"/>
                      <a:pt x="193" y="181"/>
                    </a:cubicBezTo>
                    <a:lnTo>
                      <a:pt x="492" y="176"/>
                    </a:lnTo>
                    <a:lnTo>
                      <a:pt x="539" y="221"/>
                    </a:lnTo>
                    <a:lnTo>
                      <a:pt x="633" y="275"/>
                    </a:lnTo>
                    <a:lnTo>
                      <a:pt x="775" y="303"/>
                    </a:lnTo>
                    <a:lnTo>
                      <a:pt x="843" y="312"/>
                    </a:lnTo>
                    <a:lnTo>
                      <a:pt x="964" y="399"/>
                    </a:lnTo>
                    <a:cubicBezTo>
                      <a:pt x="1009" y="419"/>
                      <a:pt x="1082" y="451"/>
                      <a:pt x="1175" y="459"/>
                    </a:cubicBezTo>
                    <a:cubicBezTo>
                      <a:pt x="1267" y="466"/>
                      <a:pt x="1426" y="446"/>
                      <a:pt x="1518" y="442"/>
                    </a:cubicBezTo>
                    <a:cubicBezTo>
                      <a:pt x="1610" y="437"/>
                      <a:pt x="1634" y="448"/>
                      <a:pt x="1679" y="456"/>
                    </a:cubicBezTo>
                    <a:lnTo>
                      <a:pt x="1797" y="498"/>
                    </a:lnTo>
                    <a:lnTo>
                      <a:pt x="1892" y="564"/>
                    </a:lnTo>
                    <a:lnTo>
                      <a:pt x="2052" y="556"/>
                    </a:lnTo>
                    <a:cubicBezTo>
                      <a:pt x="2099" y="541"/>
                      <a:pt x="2121" y="494"/>
                      <a:pt x="2164" y="468"/>
                    </a:cubicBezTo>
                    <a:lnTo>
                      <a:pt x="2278" y="427"/>
                    </a:lnTo>
                    <a:lnTo>
                      <a:pt x="2206" y="350"/>
                    </a:lnTo>
                    <a:lnTo>
                      <a:pt x="2069" y="414"/>
                    </a:lnTo>
                    <a:lnTo>
                      <a:pt x="1933" y="421"/>
                    </a:lnTo>
                    <a:lnTo>
                      <a:pt x="1815" y="379"/>
                    </a:lnTo>
                    <a:lnTo>
                      <a:pt x="1654" y="352"/>
                    </a:lnTo>
                    <a:cubicBezTo>
                      <a:pt x="1582" y="356"/>
                      <a:pt x="1422" y="364"/>
                      <a:pt x="1330" y="368"/>
                    </a:cubicBezTo>
                    <a:cubicBezTo>
                      <a:pt x="1239" y="373"/>
                      <a:pt x="1170" y="366"/>
                      <a:pt x="1122" y="356"/>
                    </a:cubicBezTo>
                    <a:cubicBezTo>
                      <a:pt x="1077" y="346"/>
                      <a:pt x="1051" y="301"/>
                      <a:pt x="1026" y="278"/>
                    </a:cubicBezTo>
                    <a:cubicBezTo>
                      <a:pt x="1001" y="256"/>
                      <a:pt x="979" y="222"/>
                      <a:pt x="931" y="214"/>
                    </a:cubicBezTo>
                    <a:cubicBezTo>
                      <a:pt x="886" y="204"/>
                      <a:pt x="814" y="208"/>
                      <a:pt x="770" y="198"/>
                    </a:cubicBezTo>
                    <a:cubicBezTo>
                      <a:pt x="721" y="190"/>
                      <a:pt x="699" y="143"/>
                      <a:pt x="674" y="122"/>
                    </a:cubicBezTo>
                    <a:cubicBezTo>
                      <a:pt x="649" y="98"/>
                      <a:pt x="671" y="62"/>
                      <a:pt x="623" y="54"/>
                    </a:cubicBezTo>
                    <a:cubicBezTo>
                      <a:pt x="578" y="44"/>
                      <a:pt x="419" y="64"/>
                      <a:pt x="347" y="68"/>
                    </a:cubicBezTo>
                    <a:cubicBezTo>
                      <a:pt x="279" y="71"/>
                      <a:pt x="187" y="63"/>
                      <a:pt x="142" y="53"/>
                    </a:cubicBezTo>
                    <a:cubicBezTo>
                      <a:pt x="94" y="45"/>
                      <a:pt x="48" y="0"/>
                      <a:pt x="24" y="1"/>
                    </a:cubicBez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34" name="Freeform 53">
                <a:extLst>
                  <a:ext uri="{FF2B5EF4-FFF2-40B4-BE49-F238E27FC236}">
                    <a16:creationId xmlns:a16="http://schemas.microsoft.com/office/drawing/2014/main" id="{F6FCA53B-FC73-7F76-8D39-355F54A55700}"/>
                  </a:ext>
                </a:extLst>
              </p:cNvPr>
              <p:cNvSpPr>
                <a:spLocks/>
              </p:cNvSpPr>
              <p:nvPr/>
            </p:nvSpPr>
            <p:spPr bwMode="auto">
              <a:xfrm>
                <a:off x="3055" y="3641"/>
                <a:ext cx="275" cy="95"/>
              </a:xfrm>
              <a:custGeom>
                <a:avLst/>
                <a:gdLst>
                  <a:gd name="T0" fmla="*/ 0 w 2278"/>
                  <a:gd name="T1" fmla="*/ 0 h 564"/>
                  <a:gd name="T2" fmla="*/ 0 w 2278"/>
                  <a:gd name="T3" fmla="*/ 2 h 564"/>
                  <a:gd name="T4" fmla="*/ 3 w 2278"/>
                  <a:gd name="T5" fmla="*/ 5 h 564"/>
                  <a:gd name="T6" fmla="*/ 7 w 2278"/>
                  <a:gd name="T7" fmla="*/ 5 h 564"/>
                  <a:gd name="T8" fmla="*/ 8 w 2278"/>
                  <a:gd name="T9" fmla="*/ 6 h 564"/>
                  <a:gd name="T10" fmla="*/ 9 w 2278"/>
                  <a:gd name="T11" fmla="*/ 8 h 564"/>
                  <a:gd name="T12" fmla="*/ 11 w 2278"/>
                  <a:gd name="T13" fmla="*/ 9 h 564"/>
                  <a:gd name="T14" fmla="*/ 12 w 2278"/>
                  <a:gd name="T15" fmla="*/ 9 h 564"/>
                  <a:gd name="T16" fmla="*/ 14 w 2278"/>
                  <a:gd name="T17" fmla="*/ 11 h 564"/>
                  <a:gd name="T18" fmla="*/ 17 w 2278"/>
                  <a:gd name="T19" fmla="*/ 13 h 564"/>
                  <a:gd name="T20" fmla="*/ 22 w 2278"/>
                  <a:gd name="T21" fmla="*/ 12 h 564"/>
                  <a:gd name="T22" fmla="*/ 25 w 2278"/>
                  <a:gd name="T23" fmla="*/ 13 h 564"/>
                  <a:gd name="T24" fmla="*/ 26 w 2278"/>
                  <a:gd name="T25" fmla="*/ 14 h 564"/>
                  <a:gd name="T26" fmla="*/ 28 w 2278"/>
                  <a:gd name="T27" fmla="*/ 16 h 564"/>
                  <a:gd name="T28" fmla="*/ 30 w 2278"/>
                  <a:gd name="T29" fmla="*/ 16 h 564"/>
                  <a:gd name="T30" fmla="*/ 32 w 2278"/>
                  <a:gd name="T31" fmla="*/ 13 h 564"/>
                  <a:gd name="T32" fmla="*/ 33 w 2278"/>
                  <a:gd name="T33" fmla="*/ 12 h 564"/>
                  <a:gd name="T34" fmla="*/ 32 w 2278"/>
                  <a:gd name="T35" fmla="*/ 10 h 564"/>
                  <a:gd name="T36" fmla="*/ 30 w 2278"/>
                  <a:gd name="T37" fmla="*/ 12 h 564"/>
                  <a:gd name="T38" fmla="*/ 28 w 2278"/>
                  <a:gd name="T39" fmla="*/ 12 h 564"/>
                  <a:gd name="T40" fmla="*/ 26 w 2278"/>
                  <a:gd name="T41" fmla="*/ 11 h 564"/>
                  <a:gd name="T42" fmla="*/ 24 w 2278"/>
                  <a:gd name="T43" fmla="*/ 10 h 564"/>
                  <a:gd name="T44" fmla="*/ 19 w 2278"/>
                  <a:gd name="T45" fmla="*/ 10 h 564"/>
                  <a:gd name="T46" fmla="*/ 16 w 2278"/>
                  <a:gd name="T47" fmla="*/ 10 h 564"/>
                  <a:gd name="T48" fmla="*/ 15 w 2278"/>
                  <a:gd name="T49" fmla="*/ 8 h 564"/>
                  <a:gd name="T50" fmla="*/ 14 w 2278"/>
                  <a:gd name="T51" fmla="*/ 6 h 564"/>
                  <a:gd name="T52" fmla="*/ 11 w 2278"/>
                  <a:gd name="T53" fmla="*/ 6 h 564"/>
                  <a:gd name="T54" fmla="*/ 10 w 2278"/>
                  <a:gd name="T55" fmla="*/ 4 h 564"/>
                  <a:gd name="T56" fmla="*/ 9 w 2278"/>
                  <a:gd name="T57" fmla="*/ 2 h 564"/>
                  <a:gd name="T58" fmla="*/ 5 w 2278"/>
                  <a:gd name="T59" fmla="*/ 2 h 564"/>
                  <a:gd name="T60" fmla="*/ 2 w 2278"/>
                  <a:gd name="T61" fmla="*/ 2 h 564"/>
                  <a:gd name="T62" fmla="*/ 0 w 2278"/>
                  <a:gd name="T63" fmla="*/ 0 h 5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8" h="564">
                    <a:moveTo>
                      <a:pt x="24" y="1"/>
                    </a:moveTo>
                    <a:cubicBezTo>
                      <a:pt x="0" y="2"/>
                      <a:pt x="1" y="37"/>
                      <a:pt x="27" y="71"/>
                    </a:cubicBezTo>
                    <a:cubicBezTo>
                      <a:pt x="53" y="105"/>
                      <a:pt x="124" y="159"/>
                      <a:pt x="193" y="181"/>
                    </a:cubicBezTo>
                    <a:lnTo>
                      <a:pt x="492" y="176"/>
                    </a:lnTo>
                    <a:lnTo>
                      <a:pt x="539" y="221"/>
                    </a:lnTo>
                    <a:lnTo>
                      <a:pt x="633" y="275"/>
                    </a:lnTo>
                    <a:lnTo>
                      <a:pt x="775" y="303"/>
                    </a:lnTo>
                    <a:lnTo>
                      <a:pt x="843" y="312"/>
                    </a:lnTo>
                    <a:lnTo>
                      <a:pt x="964" y="399"/>
                    </a:lnTo>
                    <a:cubicBezTo>
                      <a:pt x="1009" y="419"/>
                      <a:pt x="1082" y="451"/>
                      <a:pt x="1175" y="459"/>
                    </a:cubicBezTo>
                    <a:cubicBezTo>
                      <a:pt x="1267" y="466"/>
                      <a:pt x="1426" y="446"/>
                      <a:pt x="1518" y="442"/>
                    </a:cubicBezTo>
                    <a:cubicBezTo>
                      <a:pt x="1610" y="437"/>
                      <a:pt x="1634" y="448"/>
                      <a:pt x="1679" y="456"/>
                    </a:cubicBezTo>
                    <a:lnTo>
                      <a:pt x="1797" y="498"/>
                    </a:lnTo>
                    <a:lnTo>
                      <a:pt x="1892" y="564"/>
                    </a:lnTo>
                    <a:lnTo>
                      <a:pt x="2052" y="556"/>
                    </a:lnTo>
                    <a:cubicBezTo>
                      <a:pt x="2099" y="541"/>
                      <a:pt x="2121" y="494"/>
                      <a:pt x="2164" y="468"/>
                    </a:cubicBezTo>
                    <a:lnTo>
                      <a:pt x="2278" y="427"/>
                    </a:lnTo>
                    <a:lnTo>
                      <a:pt x="2206" y="350"/>
                    </a:lnTo>
                    <a:lnTo>
                      <a:pt x="2069" y="414"/>
                    </a:lnTo>
                    <a:lnTo>
                      <a:pt x="1933" y="421"/>
                    </a:lnTo>
                    <a:lnTo>
                      <a:pt x="1815" y="379"/>
                    </a:lnTo>
                    <a:lnTo>
                      <a:pt x="1654" y="352"/>
                    </a:lnTo>
                    <a:cubicBezTo>
                      <a:pt x="1582" y="356"/>
                      <a:pt x="1422" y="364"/>
                      <a:pt x="1330" y="368"/>
                    </a:cubicBezTo>
                    <a:cubicBezTo>
                      <a:pt x="1239" y="373"/>
                      <a:pt x="1170" y="366"/>
                      <a:pt x="1122" y="356"/>
                    </a:cubicBezTo>
                    <a:cubicBezTo>
                      <a:pt x="1077" y="346"/>
                      <a:pt x="1051" y="301"/>
                      <a:pt x="1026" y="278"/>
                    </a:cubicBezTo>
                    <a:cubicBezTo>
                      <a:pt x="1001" y="256"/>
                      <a:pt x="979" y="222"/>
                      <a:pt x="931" y="214"/>
                    </a:cubicBezTo>
                    <a:cubicBezTo>
                      <a:pt x="886" y="204"/>
                      <a:pt x="814" y="208"/>
                      <a:pt x="770" y="198"/>
                    </a:cubicBezTo>
                    <a:cubicBezTo>
                      <a:pt x="721" y="190"/>
                      <a:pt x="699" y="143"/>
                      <a:pt x="674" y="122"/>
                    </a:cubicBezTo>
                    <a:cubicBezTo>
                      <a:pt x="649" y="98"/>
                      <a:pt x="671" y="62"/>
                      <a:pt x="623" y="54"/>
                    </a:cubicBezTo>
                    <a:cubicBezTo>
                      <a:pt x="578" y="44"/>
                      <a:pt x="419" y="64"/>
                      <a:pt x="347" y="68"/>
                    </a:cubicBezTo>
                    <a:cubicBezTo>
                      <a:pt x="279" y="71"/>
                      <a:pt x="187" y="63"/>
                      <a:pt x="142" y="53"/>
                    </a:cubicBezTo>
                    <a:cubicBezTo>
                      <a:pt x="94" y="45"/>
                      <a:pt x="48" y="0"/>
                      <a:pt x="24" y="1"/>
                    </a:cubicBez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sp>
          <p:nvSpPr>
            <p:cNvPr id="392" name="Line 55">
              <a:extLst>
                <a:ext uri="{FF2B5EF4-FFF2-40B4-BE49-F238E27FC236}">
                  <a16:creationId xmlns:a16="http://schemas.microsoft.com/office/drawing/2014/main" id="{B45A810A-5283-CA4D-8282-C57E90BBED4A}"/>
                </a:ext>
              </a:extLst>
            </p:cNvPr>
            <p:cNvSpPr>
              <a:spLocks noChangeShapeType="1"/>
            </p:cNvSpPr>
            <p:nvPr/>
          </p:nvSpPr>
          <p:spPr bwMode="auto">
            <a:xfrm flipH="1">
              <a:off x="1557" y="3644"/>
              <a:ext cx="94" cy="70"/>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nvGrpSpPr>
            <p:cNvPr id="393" name="Group 58">
              <a:extLst>
                <a:ext uri="{FF2B5EF4-FFF2-40B4-BE49-F238E27FC236}">
                  <a16:creationId xmlns:a16="http://schemas.microsoft.com/office/drawing/2014/main" id="{CCF46964-2F34-AB1A-79EF-9FB08B2BA3B2}"/>
                </a:ext>
              </a:extLst>
            </p:cNvPr>
            <p:cNvGrpSpPr>
              <a:grpSpLocks/>
            </p:cNvGrpSpPr>
            <p:nvPr/>
          </p:nvGrpSpPr>
          <p:grpSpPr bwMode="auto">
            <a:xfrm>
              <a:off x="1651" y="3624"/>
              <a:ext cx="22" cy="35"/>
              <a:chOff x="1651" y="3624"/>
              <a:chExt cx="22" cy="35"/>
            </a:xfrm>
          </p:grpSpPr>
          <p:sp>
            <p:nvSpPr>
              <p:cNvPr id="531" name="Rectangle 56">
                <a:extLst>
                  <a:ext uri="{FF2B5EF4-FFF2-40B4-BE49-F238E27FC236}">
                    <a16:creationId xmlns:a16="http://schemas.microsoft.com/office/drawing/2014/main" id="{F2881F86-3667-6D89-C385-FA00899C84B5}"/>
                  </a:ext>
                </a:extLst>
              </p:cNvPr>
              <p:cNvSpPr>
                <a:spLocks noChangeArrowheads="1"/>
              </p:cNvSpPr>
              <p:nvPr/>
            </p:nvSpPr>
            <p:spPr bwMode="auto">
              <a:xfrm>
                <a:off x="1651" y="3624"/>
                <a:ext cx="22" cy="35"/>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532" name="Rectangle 57">
                <a:extLst>
                  <a:ext uri="{FF2B5EF4-FFF2-40B4-BE49-F238E27FC236}">
                    <a16:creationId xmlns:a16="http://schemas.microsoft.com/office/drawing/2014/main" id="{B0571C6C-88E3-A363-1571-CBA0A962D59F}"/>
                  </a:ext>
                </a:extLst>
              </p:cNvPr>
              <p:cNvSpPr>
                <a:spLocks noChangeArrowheads="1"/>
              </p:cNvSpPr>
              <p:nvPr/>
            </p:nvSpPr>
            <p:spPr bwMode="auto">
              <a:xfrm>
                <a:off x="1651" y="3624"/>
                <a:ext cx="22" cy="35"/>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sp>
          <p:nvSpPr>
            <p:cNvPr id="394" name="Line 59">
              <a:extLst>
                <a:ext uri="{FF2B5EF4-FFF2-40B4-BE49-F238E27FC236}">
                  <a16:creationId xmlns:a16="http://schemas.microsoft.com/office/drawing/2014/main" id="{503D30C8-ACFC-E027-344B-44EA317BE6CF}"/>
                </a:ext>
              </a:extLst>
            </p:cNvPr>
            <p:cNvSpPr>
              <a:spLocks noChangeShapeType="1"/>
            </p:cNvSpPr>
            <p:nvPr/>
          </p:nvSpPr>
          <p:spPr bwMode="auto">
            <a:xfrm flipH="1">
              <a:off x="1973" y="3544"/>
              <a:ext cx="62" cy="57"/>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395" name="Line 60">
              <a:extLst>
                <a:ext uri="{FF2B5EF4-FFF2-40B4-BE49-F238E27FC236}">
                  <a16:creationId xmlns:a16="http://schemas.microsoft.com/office/drawing/2014/main" id="{ECD7C1CC-ED66-9859-341F-E29C947CD368}"/>
                </a:ext>
              </a:extLst>
            </p:cNvPr>
            <p:cNvSpPr>
              <a:spLocks noChangeShapeType="1"/>
            </p:cNvSpPr>
            <p:nvPr/>
          </p:nvSpPr>
          <p:spPr bwMode="auto">
            <a:xfrm flipH="1">
              <a:off x="1890" y="3602"/>
              <a:ext cx="86" cy="43"/>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396" name="Line 61">
              <a:extLst>
                <a:ext uri="{FF2B5EF4-FFF2-40B4-BE49-F238E27FC236}">
                  <a16:creationId xmlns:a16="http://schemas.microsoft.com/office/drawing/2014/main" id="{63117654-E139-2FFA-8DA6-332402FCB446}"/>
                </a:ext>
              </a:extLst>
            </p:cNvPr>
            <p:cNvSpPr>
              <a:spLocks noChangeShapeType="1"/>
            </p:cNvSpPr>
            <p:nvPr/>
          </p:nvSpPr>
          <p:spPr bwMode="auto">
            <a:xfrm flipV="1">
              <a:off x="3333" y="3697"/>
              <a:ext cx="13" cy="1"/>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397" name="Line 62">
              <a:extLst>
                <a:ext uri="{FF2B5EF4-FFF2-40B4-BE49-F238E27FC236}">
                  <a16:creationId xmlns:a16="http://schemas.microsoft.com/office/drawing/2014/main" id="{9B87E525-90D0-5FA8-77B2-6B00C483A548}"/>
                </a:ext>
              </a:extLst>
            </p:cNvPr>
            <p:cNvSpPr>
              <a:spLocks noChangeShapeType="1"/>
            </p:cNvSpPr>
            <p:nvPr/>
          </p:nvSpPr>
          <p:spPr bwMode="auto">
            <a:xfrm>
              <a:off x="2928" y="3620"/>
              <a:ext cx="111" cy="24"/>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398" name="Line 63">
              <a:extLst>
                <a:ext uri="{FF2B5EF4-FFF2-40B4-BE49-F238E27FC236}">
                  <a16:creationId xmlns:a16="http://schemas.microsoft.com/office/drawing/2014/main" id="{BB03D585-09BA-4F9F-0A72-B03B4678B68B}"/>
                </a:ext>
              </a:extLst>
            </p:cNvPr>
            <p:cNvSpPr>
              <a:spLocks noChangeShapeType="1"/>
            </p:cNvSpPr>
            <p:nvPr/>
          </p:nvSpPr>
          <p:spPr bwMode="auto">
            <a:xfrm>
              <a:off x="2594" y="3276"/>
              <a:ext cx="23" cy="121"/>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399" name="Line 64">
              <a:extLst>
                <a:ext uri="{FF2B5EF4-FFF2-40B4-BE49-F238E27FC236}">
                  <a16:creationId xmlns:a16="http://schemas.microsoft.com/office/drawing/2014/main" id="{72ED5898-9F5F-E7D1-0CDA-24914E70CA6A}"/>
                </a:ext>
              </a:extLst>
            </p:cNvPr>
            <p:cNvSpPr>
              <a:spLocks noChangeShapeType="1"/>
            </p:cNvSpPr>
            <p:nvPr/>
          </p:nvSpPr>
          <p:spPr bwMode="auto">
            <a:xfrm>
              <a:off x="2726" y="3506"/>
              <a:ext cx="24" cy="29"/>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0" name="Line 65">
              <a:extLst>
                <a:ext uri="{FF2B5EF4-FFF2-40B4-BE49-F238E27FC236}">
                  <a16:creationId xmlns:a16="http://schemas.microsoft.com/office/drawing/2014/main" id="{F3770D77-BA47-239A-8E40-CAAC57B6D13B}"/>
                </a:ext>
              </a:extLst>
            </p:cNvPr>
            <p:cNvSpPr>
              <a:spLocks noChangeShapeType="1"/>
            </p:cNvSpPr>
            <p:nvPr/>
          </p:nvSpPr>
          <p:spPr bwMode="auto">
            <a:xfrm>
              <a:off x="2453" y="3194"/>
              <a:ext cx="144" cy="83"/>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1" name="Line 66">
              <a:extLst>
                <a:ext uri="{FF2B5EF4-FFF2-40B4-BE49-F238E27FC236}">
                  <a16:creationId xmlns:a16="http://schemas.microsoft.com/office/drawing/2014/main" id="{BC1819AC-8132-3D0D-2A23-A0A5A1B5A6F0}"/>
                </a:ext>
              </a:extLst>
            </p:cNvPr>
            <p:cNvSpPr>
              <a:spLocks noChangeShapeType="1"/>
            </p:cNvSpPr>
            <p:nvPr/>
          </p:nvSpPr>
          <p:spPr bwMode="auto">
            <a:xfrm flipH="1">
              <a:off x="2372" y="3420"/>
              <a:ext cx="85" cy="25"/>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2" name="Line 67">
              <a:extLst>
                <a:ext uri="{FF2B5EF4-FFF2-40B4-BE49-F238E27FC236}">
                  <a16:creationId xmlns:a16="http://schemas.microsoft.com/office/drawing/2014/main" id="{3B1BBEC3-38F0-32BF-5138-EC959A8F8F3E}"/>
                </a:ext>
              </a:extLst>
            </p:cNvPr>
            <p:cNvSpPr>
              <a:spLocks noChangeShapeType="1"/>
            </p:cNvSpPr>
            <p:nvPr/>
          </p:nvSpPr>
          <p:spPr bwMode="auto">
            <a:xfrm>
              <a:off x="2722" y="3458"/>
              <a:ext cx="4" cy="48"/>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3" name="Freeform 68">
              <a:extLst>
                <a:ext uri="{FF2B5EF4-FFF2-40B4-BE49-F238E27FC236}">
                  <a16:creationId xmlns:a16="http://schemas.microsoft.com/office/drawing/2014/main" id="{79211371-A18F-E021-AF21-DDBF7A0B304B}"/>
                </a:ext>
              </a:extLst>
            </p:cNvPr>
            <p:cNvSpPr>
              <a:spLocks/>
            </p:cNvSpPr>
            <p:nvPr/>
          </p:nvSpPr>
          <p:spPr bwMode="auto">
            <a:xfrm>
              <a:off x="1553" y="3647"/>
              <a:ext cx="165" cy="87"/>
            </a:xfrm>
            <a:custGeom>
              <a:avLst/>
              <a:gdLst>
                <a:gd name="T0" fmla="*/ 0 w 2726"/>
                <a:gd name="T1" fmla="*/ 7 h 1038"/>
                <a:gd name="T2" fmla="*/ 0 w 2726"/>
                <a:gd name="T3" fmla="*/ 7 h 1038"/>
                <a:gd name="T4" fmla="*/ 1 w 2726"/>
                <a:gd name="T5" fmla="*/ 7 h 1038"/>
                <a:gd name="T6" fmla="*/ 1 w 2726"/>
                <a:gd name="T7" fmla="*/ 7 h 1038"/>
                <a:gd name="T8" fmla="*/ 1 w 2726"/>
                <a:gd name="T9" fmla="*/ 6 h 1038"/>
                <a:gd name="T10" fmla="*/ 2 w 2726"/>
                <a:gd name="T11" fmla="*/ 5 h 1038"/>
                <a:gd name="T12" fmla="*/ 3 w 2726"/>
                <a:gd name="T13" fmla="*/ 4 h 1038"/>
                <a:gd name="T14" fmla="*/ 4 w 2726"/>
                <a:gd name="T15" fmla="*/ 4 h 1038"/>
                <a:gd name="T16" fmla="*/ 4 w 2726"/>
                <a:gd name="T17" fmla="*/ 2 h 1038"/>
                <a:gd name="T18" fmla="*/ 6 w 2726"/>
                <a:gd name="T19" fmla="*/ 2 h 1038"/>
                <a:gd name="T20" fmla="*/ 7 w 2726"/>
                <a:gd name="T21" fmla="*/ 1 h 1038"/>
                <a:gd name="T22" fmla="*/ 9 w 2726"/>
                <a:gd name="T23" fmla="*/ 0 h 1038"/>
                <a:gd name="T24" fmla="*/ 10 w 2726"/>
                <a:gd name="T25" fmla="*/ 1 h 10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726" h="1038">
                  <a:moveTo>
                    <a:pt x="0" y="957"/>
                  </a:moveTo>
                  <a:lnTo>
                    <a:pt x="94" y="1023"/>
                  </a:lnTo>
                  <a:lnTo>
                    <a:pt x="286" y="1038"/>
                  </a:lnTo>
                  <a:lnTo>
                    <a:pt x="384" y="988"/>
                  </a:lnTo>
                  <a:lnTo>
                    <a:pt x="376" y="823"/>
                  </a:lnTo>
                  <a:lnTo>
                    <a:pt x="510" y="676"/>
                  </a:lnTo>
                  <a:lnTo>
                    <a:pt x="698" y="621"/>
                  </a:lnTo>
                  <a:lnTo>
                    <a:pt x="984" y="512"/>
                  </a:lnTo>
                  <a:lnTo>
                    <a:pt x="1167" y="341"/>
                  </a:lnTo>
                  <a:lnTo>
                    <a:pt x="1687" y="266"/>
                  </a:lnTo>
                  <a:cubicBezTo>
                    <a:pt x="1826" y="214"/>
                    <a:pt x="1914" y="139"/>
                    <a:pt x="2011" y="89"/>
                  </a:cubicBezTo>
                  <a:cubicBezTo>
                    <a:pt x="2100" y="39"/>
                    <a:pt x="2290" y="5"/>
                    <a:pt x="2389" y="0"/>
                  </a:cubicBezTo>
                  <a:lnTo>
                    <a:pt x="2726" y="78"/>
                  </a:ln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4" name="Freeform 69">
              <a:extLst>
                <a:ext uri="{FF2B5EF4-FFF2-40B4-BE49-F238E27FC236}">
                  <a16:creationId xmlns:a16="http://schemas.microsoft.com/office/drawing/2014/main" id="{65CF0946-3552-7A03-4073-0BC7D02166A9}"/>
                </a:ext>
              </a:extLst>
            </p:cNvPr>
            <p:cNvSpPr>
              <a:spLocks/>
            </p:cNvSpPr>
            <p:nvPr/>
          </p:nvSpPr>
          <p:spPr bwMode="auto">
            <a:xfrm>
              <a:off x="1891" y="3548"/>
              <a:ext cx="189" cy="110"/>
            </a:xfrm>
            <a:custGeom>
              <a:avLst/>
              <a:gdLst>
                <a:gd name="T0" fmla="*/ 0 w 3130"/>
                <a:gd name="T1" fmla="*/ 9 h 1314"/>
                <a:gd name="T2" fmla="*/ 1 w 3130"/>
                <a:gd name="T3" fmla="*/ 9 h 1314"/>
                <a:gd name="T4" fmla="*/ 2 w 3130"/>
                <a:gd name="T5" fmla="*/ 7 h 1314"/>
                <a:gd name="T6" fmla="*/ 4 w 3130"/>
                <a:gd name="T7" fmla="*/ 7 h 1314"/>
                <a:gd name="T8" fmla="*/ 5 w 3130"/>
                <a:gd name="T9" fmla="*/ 7 h 1314"/>
                <a:gd name="T10" fmla="*/ 7 w 3130"/>
                <a:gd name="T11" fmla="*/ 6 h 1314"/>
                <a:gd name="T12" fmla="*/ 7 w 3130"/>
                <a:gd name="T13" fmla="*/ 6 h 1314"/>
                <a:gd name="T14" fmla="*/ 6 w 3130"/>
                <a:gd name="T15" fmla="*/ 5 h 1314"/>
                <a:gd name="T16" fmla="*/ 6 w 3130"/>
                <a:gd name="T17" fmla="*/ 4 h 1314"/>
                <a:gd name="T18" fmla="*/ 7 w 3130"/>
                <a:gd name="T19" fmla="*/ 4 h 1314"/>
                <a:gd name="T20" fmla="*/ 7 w 3130"/>
                <a:gd name="T21" fmla="*/ 4 h 1314"/>
                <a:gd name="T22" fmla="*/ 7 w 3130"/>
                <a:gd name="T23" fmla="*/ 3 h 1314"/>
                <a:gd name="T24" fmla="*/ 8 w 3130"/>
                <a:gd name="T25" fmla="*/ 2 h 1314"/>
                <a:gd name="T26" fmla="*/ 8 w 3130"/>
                <a:gd name="T27" fmla="*/ 2 h 1314"/>
                <a:gd name="T28" fmla="*/ 9 w 3130"/>
                <a:gd name="T29" fmla="*/ 2 h 1314"/>
                <a:gd name="T30" fmla="*/ 10 w 3130"/>
                <a:gd name="T31" fmla="*/ 1 h 1314"/>
                <a:gd name="T32" fmla="*/ 11 w 3130"/>
                <a:gd name="T33" fmla="*/ 0 h 1314"/>
                <a:gd name="T34" fmla="*/ 11 w 3130"/>
                <a:gd name="T35" fmla="*/ 0 h 13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130" h="1314">
                  <a:moveTo>
                    <a:pt x="0" y="1314"/>
                  </a:moveTo>
                  <a:lnTo>
                    <a:pt x="278" y="1255"/>
                  </a:lnTo>
                  <a:lnTo>
                    <a:pt x="679" y="1043"/>
                  </a:lnTo>
                  <a:lnTo>
                    <a:pt x="1144" y="1020"/>
                  </a:lnTo>
                  <a:cubicBezTo>
                    <a:pt x="1233" y="1015"/>
                    <a:pt x="1191" y="997"/>
                    <a:pt x="1278" y="967"/>
                  </a:cubicBezTo>
                  <a:cubicBezTo>
                    <a:pt x="1374" y="938"/>
                    <a:pt x="1695" y="922"/>
                    <a:pt x="1782" y="897"/>
                  </a:cubicBezTo>
                  <a:lnTo>
                    <a:pt x="1876" y="842"/>
                  </a:lnTo>
                  <a:lnTo>
                    <a:pt x="1684" y="709"/>
                  </a:lnTo>
                  <a:lnTo>
                    <a:pt x="1729" y="636"/>
                  </a:lnTo>
                  <a:lnTo>
                    <a:pt x="1815" y="586"/>
                  </a:lnTo>
                  <a:lnTo>
                    <a:pt x="2044" y="504"/>
                  </a:lnTo>
                  <a:lnTo>
                    <a:pt x="2037" y="362"/>
                  </a:lnTo>
                  <a:lnTo>
                    <a:pt x="2084" y="335"/>
                  </a:lnTo>
                  <a:lnTo>
                    <a:pt x="2309" y="324"/>
                  </a:lnTo>
                  <a:lnTo>
                    <a:pt x="2449" y="221"/>
                  </a:lnTo>
                  <a:lnTo>
                    <a:pt x="2715" y="66"/>
                  </a:lnTo>
                  <a:lnTo>
                    <a:pt x="2996" y="52"/>
                  </a:lnTo>
                  <a:lnTo>
                    <a:pt x="3130" y="0"/>
                  </a:ln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5" name="Freeform 70">
              <a:extLst>
                <a:ext uri="{FF2B5EF4-FFF2-40B4-BE49-F238E27FC236}">
                  <a16:creationId xmlns:a16="http://schemas.microsoft.com/office/drawing/2014/main" id="{8411AF4A-5DEA-6A52-40A9-E0B56E7D07CB}"/>
                </a:ext>
              </a:extLst>
            </p:cNvPr>
            <p:cNvSpPr>
              <a:spLocks/>
            </p:cNvSpPr>
            <p:nvPr/>
          </p:nvSpPr>
          <p:spPr bwMode="auto">
            <a:xfrm>
              <a:off x="2366" y="3430"/>
              <a:ext cx="137" cy="74"/>
            </a:xfrm>
            <a:custGeom>
              <a:avLst/>
              <a:gdLst>
                <a:gd name="T0" fmla="*/ 0 w 2277"/>
                <a:gd name="T1" fmla="*/ 2 h 874"/>
                <a:gd name="T2" fmla="*/ 0 w 2277"/>
                <a:gd name="T3" fmla="*/ 3 h 874"/>
                <a:gd name="T4" fmla="*/ 1 w 2277"/>
                <a:gd name="T5" fmla="*/ 4 h 874"/>
                <a:gd name="T6" fmla="*/ 2 w 2277"/>
                <a:gd name="T7" fmla="*/ 4 h 874"/>
                <a:gd name="T8" fmla="*/ 2 w 2277"/>
                <a:gd name="T9" fmla="*/ 3 h 874"/>
                <a:gd name="T10" fmla="*/ 3 w 2277"/>
                <a:gd name="T11" fmla="*/ 3 h 874"/>
                <a:gd name="T12" fmla="*/ 4 w 2277"/>
                <a:gd name="T13" fmla="*/ 3 h 874"/>
                <a:gd name="T14" fmla="*/ 4 w 2277"/>
                <a:gd name="T15" fmla="*/ 3 h 874"/>
                <a:gd name="T16" fmla="*/ 5 w 2277"/>
                <a:gd name="T17" fmla="*/ 5 h 874"/>
                <a:gd name="T18" fmla="*/ 7 w 2277"/>
                <a:gd name="T19" fmla="*/ 6 h 874"/>
                <a:gd name="T20" fmla="*/ 7 w 2277"/>
                <a:gd name="T21" fmla="*/ 6 h 874"/>
                <a:gd name="T22" fmla="*/ 8 w 2277"/>
                <a:gd name="T23" fmla="*/ 6 h 874"/>
                <a:gd name="T24" fmla="*/ 8 w 2277"/>
                <a:gd name="T25" fmla="*/ 5 h 874"/>
                <a:gd name="T26" fmla="*/ 8 w 2277"/>
                <a:gd name="T27" fmla="*/ 4 h 874"/>
                <a:gd name="T28" fmla="*/ 7 w 2277"/>
                <a:gd name="T29" fmla="*/ 4 h 874"/>
                <a:gd name="T30" fmla="*/ 7 w 2277"/>
                <a:gd name="T31" fmla="*/ 3 h 874"/>
                <a:gd name="T32" fmla="*/ 7 w 2277"/>
                <a:gd name="T33" fmla="*/ 3 h 874"/>
                <a:gd name="T34" fmla="*/ 6 w 2277"/>
                <a:gd name="T35" fmla="*/ 2 h 874"/>
                <a:gd name="T36" fmla="*/ 6 w 2277"/>
                <a:gd name="T37" fmla="*/ 2 h 874"/>
                <a:gd name="T38" fmla="*/ 6 w 2277"/>
                <a:gd name="T39" fmla="*/ 0 h 874"/>
                <a:gd name="T40" fmla="*/ 7 w 2277"/>
                <a:gd name="T41" fmla="*/ 0 h 8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77" h="874">
                  <a:moveTo>
                    <a:pt x="0" y="310"/>
                  </a:moveTo>
                  <a:lnTo>
                    <a:pt x="4" y="381"/>
                  </a:lnTo>
                  <a:cubicBezTo>
                    <a:pt x="53" y="403"/>
                    <a:pt x="97" y="493"/>
                    <a:pt x="194" y="513"/>
                  </a:cubicBezTo>
                  <a:lnTo>
                    <a:pt x="468" y="524"/>
                  </a:lnTo>
                  <a:lnTo>
                    <a:pt x="649" y="465"/>
                  </a:lnTo>
                  <a:lnTo>
                    <a:pt x="880" y="433"/>
                  </a:lnTo>
                  <a:lnTo>
                    <a:pt x="1017" y="447"/>
                  </a:lnTo>
                  <a:lnTo>
                    <a:pt x="1203" y="488"/>
                  </a:lnTo>
                  <a:lnTo>
                    <a:pt x="1399" y="716"/>
                  </a:lnTo>
                  <a:lnTo>
                    <a:pt x="1861" y="810"/>
                  </a:lnTo>
                  <a:lnTo>
                    <a:pt x="2008" y="874"/>
                  </a:lnTo>
                  <a:cubicBezTo>
                    <a:pt x="2048" y="872"/>
                    <a:pt x="2191" y="840"/>
                    <a:pt x="2230" y="817"/>
                  </a:cubicBezTo>
                  <a:cubicBezTo>
                    <a:pt x="2277" y="790"/>
                    <a:pt x="2272" y="694"/>
                    <a:pt x="2271" y="673"/>
                  </a:cubicBezTo>
                  <a:lnTo>
                    <a:pt x="2219" y="605"/>
                  </a:lnTo>
                  <a:lnTo>
                    <a:pt x="1944" y="547"/>
                  </a:lnTo>
                  <a:lnTo>
                    <a:pt x="1940" y="477"/>
                  </a:lnTo>
                  <a:lnTo>
                    <a:pt x="1841" y="407"/>
                  </a:lnTo>
                  <a:lnTo>
                    <a:pt x="1652" y="324"/>
                  </a:lnTo>
                  <a:cubicBezTo>
                    <a:pt x="1611" y="301"/>
                    <a:pt x="1650" y="274"/>
                    <a:pt x="1648" y="228"/>
                  </a:cubicBezTo>
                  <a:cubicBezTo>
                    <a:pt x="1645" y="183"/>
                    <a:pt x="1641" y="87"/>
                    <a:pt x="1687" y="60"/>
                  </a:cubicBezTo>
                  <a:cubicBezTo>
                    <a:pt x="1734" y="36"/>
                    <a:pt x="1917" y="2"/>
                    <a:pt x="1965" y="0"/>
                  </a:cubicBez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6" name="Freeform 71">
              <a:extLst>
                <a:ext uri="{FF2B5EF4-FFF2-40B4-BE49-F238E27FC236}">
                  <a16:creationId xmlns:a16="http://schemas.microsoft.com/office/drawing/2014/main" id="{4C388B99-B07C-AE7D-35D5-CEF7090171D7}"/>
                </a:ext>
              </a:extLst>
            </p:cNvPr>
            <p:cNvSpPr>
              <a:spLocks/>
            </p:cNvSpPr>
            <p:nvPr/>
          </p:nvSpPr>
          <p:spPr bwMode="auto">
            <a:xfrm>
              <a:off x="2447" y="3197"/>
              <a:ext cx="122" cy="207"/>
            </a:xfrm>
            <a:custGeom>
              <a:avLst/>
              <a:gdLst>
                <a:gd name="T0" fmla="*/ 4 w 2016"/>
                <a:gd name="T1" fmla="*/ 17 h 2475"/>
                <a:gd name="T2" fmla="*/ 4 w 2016"/>
                <a:gd name="T3" fmla="*/ 17 h 2475"/>
                <a:gd name="T4" fmla="*/ 4 w 2016"/>
                <a:gd name="T5" fmla="*/ 17 h 2475"/>
                <a:gd name="T6" fmla="*/ 5 w 2016"/>
                <a:gd name="T7" fmla="*/ 16 h 2475"/>
                <a:gd name="T8" fmla="*/ 6 w 2016"/>
                <a:gd name="T9" fmla="*/ 15 h 2475"/>
                <a:gd name="T10" fmla="*/ 7 w 2016"/>
                <a:gd name="T11" fmla="*/ 14 h 2475"/>
                <a:gd name="T12" fmla="*/ 7 w 2016"/>
                <a:gd name="T13" fmla="*/ 14 h 2475"/>
                <a:gd name="T14" fmla="*/ 7 w 2016"/>
                <a:gd name="T15" fmla="*/ 13 h 2475"/>
                <a:gd name="T16" fmla="*/ 7 w 2016"/>
                <a:gd name="T17" fmla="*/ 13 h 2475"/>
                <a:gd name="T18" fmla="*/ 6 w 2016"/>
                <a:gd name="T19" fmla="*/ 13 h 2475"/>
                <a:gd name="T20" fmla="*/ 6 w 2016"/>
                <a:gd name="T21" fmla="*/ 12 h 2475"/>
                <a:gd name="T22" fmla="*/ 6 w 2016"/>
                <a:gd name="T23" fmla="*/ 10 h 2475"/>
                <a:gd name="T24" fmla="*/ 5 w 2016"/>
                <a:gd name="T25" fmla="*/ 10 h 2475"/>
                <a:gd name="T26" fmla="*/ 4 w 2016"/>
                <a:gd name="T27" fmla="*/ 9 h 2475"/>
                <a:gd name="T28" fmla="*/ 4 w 2016"/>
                <a:gd name="T29" fmla="*/ 8 h 2475"/>
                <a:gd name="T30" fmla="*/ 4 w 2016"/>
                <a:gd name="T31" fmla="*/ 8 h 2475"/>
                <a:gd name="T32" fmla="*/ 3 w 2016"/>
                <a:gd name="T33" fmla="*/ 7 h 2475"/>
                <a:gd name="T34" fmla="*/ 2 w 2016"/>
                <a:gd name="T35" fmla="*/ 6 h 2475"/>
                <a:gd name="T36" fmla="*/ 2 w 2016"/>
                <a:gd name="T37" fmla="*/ 6 h 2475"/>
                <a:gd name="T38" fmla="*/ 2 w 2016"/>
                <a:gd name="T39" fmla="*/ 4 h 2475"/>
                <a:gd name="T40" fmla="*/ 2 w 2016"/>
                <a:gd name="T41" fmla="*/ 4 h 2475"/>
                <a:gd name="T42" fmla="*/ 2 w 2016"/>
                <a:gd name="T43" fmla="*/ 3 h 2475"/>
                <a:gd name="T44" fmla="*/ 1 w 2016"/>
                <a:gd name="T45" fmla="*/ 2 h 2475"/>
                <a:gd name="T46" fmla="*/ 1 w 2016"/>
                <a:gd name="T47" fmla="*/ 2 h 2475"/>
                <a:gd name="T48" fmla="*/ 0 w 2016"/>
                <a:gd name="T49" fmla="*/ 1 h 2475"/>
                <a:gd name="T50" fmla="*/ 0 w 2016"/>
                <a:gd name="T51" fmla="*/ 0 h 247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16" h="2475">
                  <a:moveTo>
                    <a:pt x="1078" y="2475"/>
                  </a:moveTo>
                  <a:lnTo>
                    <a:pt x="1075" y="2430"/>
                  </a:lnTo>
                  <a:lnTo>
                    <a:pt x="1120" y="2378"/>
                  </a:lnTo>
                  <a:lnTo>
                    <a:pt x="1394" y="2274"/>
                  </a:lnTo>
                  <a:cubicBezTo>
                    <a:pt x="1479" y="2220"/>
                    <a:pt x="1571" y="2145"/>
                    <a:pt x="1657" y="2120"/>
                  </a:cubicBezTo>
                  <a:cubicBezTo>
                    <a:pt x="1751" y="2091"/>
                    <a:pt x="1886" y="2084"/>
                    <a:pt x="1933" y="2057"/>
                  </a:cubicBezTo>
                  <a:cubicBezTo>
                    <a:pt x="1971" y="2034"/>
                    <a:pt x="2016" y="1962"/>
                    <a:pt x="2014" y="1937"/>
                  </a:cubicBezTo>
                  <a:cubicBezTo>
                    <a:pt x="2013" y="1912"/>
                    <a:pt x="1927" y="1942"/>
                    <a:pt x="1878" y="1919"/>
                  </a:cubicBezTo>
                  <a:lnTo>
                    <a:pt x="1826" y="1831"/>
                  </a:lnTo>
                  <a:lnTo>
                    <a:pt x="1689" y="1788"/>
                  </a:lnTo>
                  <a:lnTo>
                    <a:pt x="1634" y="1650"/>
                  </a:lnTo>
                  <a:lnTo>
                    <a:pt x="1577" y="1467"/>
                  </a:lnTo>
                  <a:lnTo>
                    <a:pt x="1393" y="1452"/>
                  </a:lnTo>
                  <a:lnTo>
                    <a:pt x="1116" y="1325"/>
                  </a:lnTo>
                  <a:lnTo>
                    <a:pt x="1014" y="1189"/>
                  </a:lnTo>
                  <a:cubicBezTo>
                    <a:pt x="1012" y="1144"/>
                    <a:pt x="970" y="1101"/>
                    <a:pt x="969" y="1076"/>
                  </a:cubicBezTo>
                  <a:cubicBezTo>
                    <a:pt x="967" y="1051"/>
                    <a:pt x="919" y="1033"/>
                    <a:pt x="870" y="1011"/>
                  </a:cubicBezTo>
                  <a:cubicBezTo>
                    <a:pt x="829" y="988"/>
                    <a:pt x="730" y="923"/>
                    <a:pt x="681" y="904"/>
                  </a:cubicBezTo>
                  <a:cubicBezTo>
                    <a:pt x="640" y="882"/>
                    <a:pt x="593" y="884"/>
                    <a:pt x="590" y="839"/>
                  </a:cubicBezTo>
                  <a:cubicBezTo>
                    <a:pt x="588" y="789"/>
                    <a:pt x="668" y="645"/>
                    <a:pt x="666" y="599"/>
                  </a:cubicBezTo>
                  <a:lnTo>
                    <a:pt x="480" y="538"/>
                  </a:lnTo>
                  <a:cubicBezTo>
                    <a:pt x="438" y="495"/>
                    <a:pt x="473" y="398"/>
                    <a:pt x="471" y="353"/>
                  </a:cubicBezTo>
                  <a:lnTo>
                    <a:pt x="380" y="287"/>
                  </a:lnTo>
                  <a:lnTo>
                    <a:pt x="195" y="247"/>
                  </a:lnTo>
                  <a:cubicBezTo>
                    <a:pt x="146" y="229"/>
                    <a:pt x="189" y="131"/>
                    <a:pt x="139" y="88"/>
                  </a:cubicBezTo>
                  <a:cubicBezTo>
                    <a:pt x="89" y="41"/>
                    <a:pt x="48" y="23"/>
                    <a:pt x="0" y="0"/>
                  </a:cubicBez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7" name="Freeform 72">
              <a:extLst>
                <a:ext uri="{FF2B5EF4-FFF2-40B4-BE49-F238E27FC236}">
                  <a16:creationId xmlns:a16="http://schemas.microsoft.com/office/drawing/2014/main" id="{5D14AD39-ED81-178C-04FE-2E33E0966E08}"/>
                </a:ext>
              </a:extLst>
            </p:cNvPr>
            <p:cNvSpPr>
              <a:spLocks/>
            </p:cNvSpPr>
            <p:nvPr/>
          </p:nvSpPr>
          <p:spPr bwMode="auto">
            <a:xfrm>
              <a:off x="2730" y="3453"/>
              <a:ext cx="83" cy="152"/>
            </a:xfrm>
            <a:custGeom>
              <a:avLst/>
              <a:gdLst>
                <a:gd name="T0" fmla="*/ 0 w 1376"/>
                <a:gd name="T1" fmla="*/ 0 h 1809"/>
                <a:gd name="T2" fmla="*/ 0 w 1376"/>
                <a:gd name="T3" fmla="*/ 0 h 1809"/>
                <a:gd name="T4" fmla="*/ 1 w 1376"/>
                <a:gd name="T5" fmla="*/ 1 h 1809"/>
                <a:gd name="T6" fmla="*/ 0 w 1376"/>
                <a:gd name="T7" fmla="*/ 2 h 1809"/>
                <a:gd name="T8" fmla="*/ 0 w 1376"/>
                <a:gd name="T9" fmla="*/ 3 h 1809"/>
                <a:gd name="T10" fmla="*/ 0 w 1376"/>
                <a:gd name="T11" fmla="*/ 3 h 1809"/>
                <a:gd name="T12" fmla="*/ 1 w 1376"/>
                <a:gd name="T13" fmla="*/ 3 h 1809"/>
                <a:gd name="T14" fmla="*/ 2 w 1376"/>
                <a:gd name="T15" fmla="*/ 2 h 1809"/>
                <a:gd name="T16" fmla="*/ 3 w 1376"/>
                <a:gd name="T17" fmla="*/ 2 h 1809"/>
                <a:gd name="T18" fmla="*/ 4 w 1376"/>
                <a:gd name="T19" fmla="*/ 2 h 1809"/>
                <a:gd name="T20" fmla="*/ 5 w 1376"/>
                <a:gd name="T21" fmla="*/ 2 h 1809"/>
                <a:gd name="T22" fmla="*/ 4 w 1376"/>
                <a:gd name="T23" fmla="*/ 5 h 1809"/>
                <a:gd name="T24" fmla="*/ 3 w 1376"/>
                <a:gd name="T25" fmla="*/ 6 h 1809"/>
                <a:gd name="T26" fmla="*/ 2 w 1376"/>
                <a:gd name="T27" fmla="*/ 7 h 1809"/>
                <a:gd name="T28" fmla="*/ 2 w 1376"/>
                <a:gd name="T29" fmla="*/ 8 h 1809"/>
                <a:gd name="T30" fmla="*/ 2 w 1376"/>
                <a:gd name="T31" fmla="*/ 9 h 1809"/>
                <a:gd name="T32" fmla="*/ 2 w 1376"/>
                <a:gd name="T33" fmla="*/ 10 h 1809"/>
                <a:gd name="T34" fmla="*/ 3 w 1376"/>
                <a:gd name="T35" fmla="*/ 11 h 1809"/>
                <a:gd name="T36" fmla="*/ 3 w 1376"/>
                <a:gd name="T37" fmla="*/ 12 h 1809"/>
                <a:gd name="T38" fmla="*/ 3 w 1376"/>
                <a:gd name="T39" fmla="*/ 12 h 1809"/>
                <a:gd name="T40" fmla="*/ 4 w 1376"/>
                <a:gd name="T41" fmla="*/ 12 h 1809"/>
                <a:gd name="T42" fmla="*/ 5 w 1376"/>
                <a:gd name="T43" fmla="*/ 13 h 18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76" h="1809">
                  <a:moveTo>
                    <a:pt x="0" y="0"/>
                  </a:moveTo>
                  <a:cubicBezTo>
                    <a:pt x="0" y="0"/>
                    <a:pt x="98" y="41"/>
                    <a:pt x="139" y="64"/>
                  </a:cubicBezTo>
                  <a:cubicBezTo>
                    <a:pt x="188" y="86"/>
                    <a:pt x="190" y="132"/>
                    <a:pt x="193" y="177"/>
                  </a:cubicBezTo>
                  <a:cubicBezTo>
                    <a:pt x="195" y="227"/>
                    <a:pt x="110" y="277"/>
                    <a:pt x="63" y="304"/>
                  </a:cubicBezTo>
                  <a:lnTo>
                    <a:pt x="19" y="376"/>
                  </a:lnTo>
                  <a:lnTo>
                    <a:pt x="118" y="442"/>
                  </a:lnTo>
                  <a:cubicBezTo>
                    <a:pt x="159" y="461"/>
                    <a:pt x="302" y="454"/>
                    <a:pt x="389" y="429"/>
                  </a:cubicBezTo>
                  <a:cubicBezTo>
                    <a:pt x="483" y="399"/>
                    <a:pt x="522" y="372"/>
                    <a:pt x="569" y="349"/>
                  </a:cubicBezTo>
                  <a:lnTo>
                    <a:pt x="748" y="245"/>
                  </a:lnTo>
                  <a:lnTo>
                    <a:pt x="1116" y="252"/>
                  </a:lnTo>
                  <a:lnTo>
                    <a:pt x="1351" y="331"/>
                  </a:lnTo>
                  <a:cubicBezTo>
                    <a:pt x="1355" y="401"/>
                    <a:pt x="1266" y="547"/>
                    <a:pt x="1183" y="646"/>
                  </a:cubicBezTo>
                  <a:cubicBezTo>
                    <a:pt x="1092" y="746"/>
                    <a:pt x="1009" y="841"/>
                    <a:pt x="917" y="916"/>
                  </a:cubicBezTo>
                  <a:cubicBezTo>
                    <a:pt x="832" y="991"/>
                    <a:pt x="698" y="1022"/>
                    <a:pt x="651" y="1045"/>
                  </a:cubicBezTo>
                  <a:cubicBezTo>
                    <a:pt x="605" y="1073"/>
                    <a:pt x="605" y="1073"/>
                    <a:pt x="606" y="1097"/>
                  </a:cubicBezTo>
                  <a:cubicBezTo>
                    <a:pt x="607" y="1118"/>
                    <a:pt x="609" y="1168"/>
                    <a:pt x="612" y="1213"/>
                  </a:cubicBezTo>
                  <a:lnTo>
                    <a:pt x="668" y="1376"/>
                  </a:lnTo>
                  <a:lnTo>
                    <a:pt x="721" y="1490"/>
                  </a:lnTo>
                  <a:lnTo>
                    <a:pt x="770" y="1674"/>
                  </a:lnTo>
                  <a:lnTo>
                    <a:pt x="821" y="1721"/>
                  </a:lnTo>
                  <a:lnTo>
                    <a:pt x="1187" y="1703"/>
                  </a:lnTo>
                  <a:lnTo>
                    <a:pt x="1376" y="1809"/>
                  </a:ln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8" name="Freeform 73">
              <a:extLst>
                <a:ext uri="{FF2B5EF4-FFF2-40B4-BE49-F238E27FC236}">
                  <a16:creationId xmlns:a16="http://schemas.microsoft.com/office/drawing/2014/main" id="{031FF958-190C-2C01-A9D9-25F8CF691372}"/>
                </a:ext>
              </a:extLst>
            </p:cNvPr>
            <p:cNvSpPr>
              <a:spLocks/>
            </p:cNvSpPr>
            <p:nvPr/>
          </p:nvSpPr>
          <p:spPr bwMode="auto">
            <a:xfrm>
              <a:off x="2928" y="3567"/>
              <a:ext cx="159" cy="77"/>
            </a:xfrm>
            <a:custGeom>
              <a:avLst/>
              <a:gdLst>
                <a:gd name="T0" fmla="*/ 0 w 159"/>
                <a:gd name="T1" fmla="*/ 45 h 77"/>
                <a:gd name="T2" fmla="*/ 33 w 159"/>
                <a:gd name="T3" fmla="*/ 48 h 77"/>
                <a:gd name="T4" fmla="*/ 47 w 159"/>
                <a:gd name="T5" fmla="*/ 55 h 77"/>
                <a:gd name="T6" fmla="*/ 66 w 159"/>
                <a:gd name="T7" fmla="*/ 54 h 77"/>
                <a:gd name="T8" fmla="*/ 71 w 159"/>
                <a:gd name="T9" fmla="*/ 47 h 77"/>
                <a:gd name="T10" fmla="*/ 68 w 159"/>
                <a:gd name="T11" fmla="*/ 24 h 77"/>
                <a:gd name="T12" fmla="*/ 59 w 159"/>
                <a:gd name="T13" fmla="*/ 3 h 77"/>
                <a:gd name="T14" fmla="*/ 67 w 159"/>
                <a:gd name="T15" fmla="*/ 0 h 77"/>
                <a:gd name="T16" fmla="*/ 76 w 159"/>
                <a:gd name="T17" fmla="*/ 0 h 77"/>
                <a:gd name="T18" fmla="*/ 84 w 159"/>
                <a:gd name="T19" fmla="*/ 5 h 77"/>
                <a:gd name="T20" fmla="*/ 98 w 159"/>
                <a:gd name="T21" fmla="*/ 6 h 77"/>
                <a:gd name="T22" fmla="*/ 117 w 159"/>
                <a:gd name="T23" fmla="*/ 12 h 77"/>
                <a:gd name="T24" fmla="*/ 151 w 159"/>
                <a:gd name="T25" fmla="*/ 26 h 77"/>
                <a:gd name="T26" fmla="*/ 159 w 159"/>
                <a:gd name="T27" fmla="*/ 32 h 77"/>
                <a:gd name="T28" fmla="*/ 157 w 159"/>
                <a:gd name="T29" fmla="*/ 42 h 77"/>
                <a:gd name="T30" fmla="*/ 152 w 159"/>
                <a:gd name="T31" fmla="*/ 46 h 77"/>
                <a:gd name="T32" fmla="*/ 144 w 159"/>
                <a:gd name="T33" fmla="*/ 46 h 77"/>
                <a:gd name="T34" fmla="*/ 130 w 159"/>
                <a:gd name="T35" fmla="*/ 56 h 77"/>
                <a:gd name="T36" fmla="*/ 125 w 159"/>
                <a:gd name="T37" fmla="*/ 69 h 77"/>
                <a:gd name="T38" fmla="*/ 128 w 159"/>
                <a:gd name="T39" fmla="*/ 77 h 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9" h="77">
                  <a:moveTo>
                    <a:pt x="0" y="45"/>
                  </a:moveTo>
                  <a:lnTo>
                    <a:pt x="33" y="48"/>
                  </a:lnTo>
                  <a:lnTo>
                    <a:pt x="47" y="55"/>
                  </a:lnTo>
                  <a:lnTo>
                    <a:pt x="66" y="54"/>
                  </a:lnTo>
                  <a:lnTo>
                    <a:pt x="71" y="47"/>
                  </a:lnTo>
                  <a:lnTo>
                    <a:pt x="68" y="24"/>
                  </a:lnTo>
                  <a:lnTo>
                    <a:pt x="59" y="3"/>
                  </a:lnTo>
                  <a:lnTo>
                    <a:pt x="67" y="0"/>
                  </a:lnTo>
                  <a:lnTo>
                    <a:pt x="76" y="0"/>
                  </a:lnTo>
                  <a:lnTo>
                    <a:pt x="84" y="5"/>
                  </a:lnTo>
                  <a:lnTo>
                    <a:pt x="98" y="6"/>
                  </a:lnTo>
                  <a:lnTo>
                    <a:pt x="117" y="12"/>
                  </a:lnTo>
                  <a:lnTo>
                    <a:pt x="151" y="26"/>
                  </a:lnTo>
                  <a:lnTo>
                    <a:pt x="159" y="32"/>
                  </a:lnTo>
                  <a:lnTo>
                    <a:pt x="157" y="42"/>
                  </a:lnTo>
                  <a:lnTo>
                    <a:pt x="152" y="46"/>
                  </a:lnTo>
                  <a:lnTo>
                    <a:pt x="144" y="46"/>
                  </a:lnTo>
                  <a:lnTo>
                    <a:pt x="130" y="56"/>
                  </a:lnTo>
                  <a:lnTo>
                    <a:pt x="125" y="69"/>
                  </a:lnTo>
                  <a:lnTo>
                    <a:pt x="128" y="77"/>
                  </a:lnTo>
                </a:path>
              </a:pathLst>
            </a:custGeom>
            <a:noFill/>
            <a:ln w="6350" cap="flat">
              <a:solidFill>
                <a:srgbClr val="333399"/>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09" name="Freeform 74">
              <a:extLst>
                <a:ext uri="{FF2B5EF4-FFF2-40B4-BE49-F238E27FC236}">
                  <a16:creationId xmlns:a16="http://schemas.microsoft.com/office/drawing/2014/main" id="{6C07107E-945B-9361-44F5-AF39B18955CE}"/>
                </a:ext>
              </a:extLst>
            </p:cNvPr>
            <p:cNvSpPr>
              <a:spLocks/>
            </p:cNvSpPr>
            <p:nvPr/>
          </p:nvSpPr>
          <p:spPr bwMode="auto">
            <a:xfrm>
              <a:off x="3341" y="3702"/>
              <a:ext cx="253" cy="181"/>
            </a:xfrm>
            <a:custGeom>
              <a:avLst/>
              <a:gdLst>
                <a:gd name="T0" fmla="*/ 0 w 2097"/>
                <a:gd name="T1" fmla="*/ 0 h 1078"/>
                <a:gd name="T2" fmla="*/ 3 w 2097"/>
                <a:gd name="T3" fmla="*/ 2 h 1078"/>
                <a:gd name="T4" fmla="*/ 6 w 2097"/>
                <a:gd name="T5" fmla="*/ 2 h 1078"/>
                <a:gd name="T6" fmla="*/ 10 w 2097"/>
                <a:gd name="T7" fmla="*/ 2 h 1078"/>
                <a:gd name="T8" fmla="*/ 13 w 2097"/>
                <a:gd name="T9" fmla="*/ 6 h 1078"/>
                <a:gd name="T10" fmla="*/ 15 w 2097"/>
                <a:gd name="T11" fmla="*/ 8 h 1078"/>
                <a:gd name="T12" fmla="*/ 17 w 2097"/>
                <a:gd name="T13" fmla="*/ 12 h 1078"/>
                <a:gd name="T14" fmla="*/ 17 w 2097"/>
                <a:gd name="T15" fmla="*/ 15 h 1078"/>
                <a:gd name="T16" fmla="*/ 13 w 2097"/>
                <a:gd name="T17" fmla="*/ 18 h 1078"/>
                <a:gd name="T18" fmla="*/ 12 w 2097"/>
                <a:gd name="T19" fmla="*/ 21 h 1078"/>
                <a:gd name="T20" fmla="*/ 17 w 2097"/>
                <a:gd name="T21" fmla="*/ 25 h 1078"/>
                <a:gd name="T22" fmla="*/ 22 w 2097"/>
                <a:gd name="T23" fmla="*/ 29 h 1078"/>
                <a:gd name="T24" fmla="*/ 25 w 2097"/>
                <a:gd name="T25" fmla="*/ 29 h 1078"/>
                <a:gd name="T26" fmla="*/ 27 w 2097"/>
                <a:gd name="T27" fmla="*/ 28 h 1078"/>
                <a:gd name="T28" fmla="*/ 29 w 2097"/>
                <a:gd name="T29" fmla="*/ 30 h 1078"/>
                <a:gd name="T30" fmla="*/ 31 w 2097"/>
                <a:gd name="T31" fmla="*/ 30 h 10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97" h="1078">
                  <a:moveTo>
                    <a:pt x="0" y="0"/>
                  </a:moveTo>
                  <a:lnTo>
                    <a:pt x="231" y="71"/>
                  </a:lnTo>
                  <a:cubicBezTo>
                    <a:pt x="304" y="78"/>
                    <a:pt x="371" y="64"/>
                    <a:pt x="439" y="61"/>
                  </a:cubicBezTo>
                  <a:cubicBezTo>
                    <a:pt x="507" y="57"/>
                    <a:pt x="621" y="27"/>
                    <a:pt x="691" y="59"/>
                  </a:cubicBezTo>
                  <a:lnTo>
                    <a:pt x="883" y="225"/>
                  </a:lnTo>
                  <a:lnTo>
                    <a:pt x="1047" y="299"/>
                  </a:lnTo>
                  <a:cubicBezTo>
                    <a:pt x="1096" y="332"/>
                    <a:pt x="1123" y="378"/>
                    <a:pt x="1144" y="412"/>
                  </a:cubicBezTo>
                  <a:cubicBezTo>
                    <a:pt x="1170" y="446"/>
                    <a:pt x="1196" y="480"/>
                    <a:pt x="1150" y="517"/>
                  </a:cubicBezTo>
                  <a:lnTo>
                    <a:pt x="904" y="645"/>
                  </a:lnTo>
                  <a:cubicBezTo>
                    <a:pt x="838" y="683"/>
                    <a:pt x="747" y="710"/>
                    <a:pt x="793" y="755"/>
                  </a:cubicBezTo>
                  <a:cubicBezTo>
                    <a:pt x="844" y="800"/>
                    <a:pt x="1055" y="860"/>
                    <a:pt x="1169" y="900"/>
                  </a:cubicBezTo>
                  <a:cubicBezTo>
                    <a:pt x="1287" y="941"/>
                    <a:pt x="1406" y="1006"/>
                    <a:pt x="1499" y="1024"/>
                  </a:cubicBezTo>
                  <a:cubicBezTo>
                    <a:pt x="1592" y="1044"/>
                    <a:pt x="1658" y="1016"/>
                    <a:pt x="1702" y="1014"/>
                  </a:cubicBezTo>
                  <a:cubicBezTo>
                    <a:pt x="1750" y="1011"/>
                    <a:pt x="1792" y="974"/>
                    <a:pt x="1841" y="984"/>
                  </a:cubicBezTo>
                  <a:cubicBezTo>
                    <a:pt x="1885" y="994"/>
                    <a:pt x="1935" y="1037"/>
                    <a:pt x="1980" y="1048"/>
                  </a:cubicBezTo>
                  <a:cubicBezTo>
                    <a:pt x="2028" y="1058"/>
                    <a:pt x="2073" y="1078"/>
                    <a:pt x="2097" y="1077"/>
                  </a:cubicBez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10" name="Freeform 75">
              <a:extLst>
                <a:ext uri="{FF2B5EF4-FFF2-40B4-BE49-F238E27FC236}">
                  <a16:creationId xmlns:a16="http://schemas.microsoft.com/office/drawing/2014/main" id="{B8921021-06AB-436B-14E9-1508FB46E535}"/>
                </a:ext>
              </a:extLst>
            </p:cNvPr>
            <p:cNvSpPr>
              <a:spLocks/>
            </p:cNvSpPr>
            <p:nvPr/>
          </p:nvSpPr>
          <p:spPr bwMode="auto">
            <a:xfrm>
              <a:off x="2238" y="3067"/>
              <a:ext cx="250" cy="345"/>
            </a:xfrm>
            <a:custGeom>
              <a:avLst/>
              <a:gdLst>
                <a:gd name="T0" fmla="*/ 250 w 250"/>
                <a:gd name="T1" fmla="*/ 345 h 345"/>
                <a:gd name="T2" fmla="*/ 210 w 250"/>
                <a:gd name="T3" fmla="*/ 317 h 345"/>
                <a:gd name="T4" fmla="*/ 206 w 250"/>
                <a:gd name="T5" fmla="*/ 302 h 345"/>
                <a:gd name="T6" fmla="*/ 180 w 250"/>
                <a:gd name="T7" fmla="*/ 288 h 345"/>
                <a:gd name="T8" fmla="*/ 168 w 250"/>
                <a:gd name="T9" fmla="*/ 275 h 345"/>
                <a:gd name="T10" fmla="*/ 144 w 250"/>
                <a:gd name="T11" fmla="*/ 234 h 345"/>
                <a:gd name="T12" fmla="*/ 98 w 250"/>
                <a:gd name="T13" fmla="*/ 216 h 345"/>
                <a:gd name="T14" fmla="*/ 47 w 250"/>
                <a:gd name="T15" fmla="*/ 197 h 345"/>
                <a:gd name="T16" fmla="*/ 23 w 250"/>
                <a:gd name="T17" fmla="*/ 179 h 345"/>
                <a:gd name="T18" fmla="*/ 18 w 250"/>
                <a:gd name="T19" fmla="*/ 161 h 345"/>
                <a:gd name="T20" fmla="*/ 25 w 250"/>
                <a:gd name="T21" fmla="*/ 139 h 345"/>
                <a:gd name="T22" fmla="*/ 26 w 250"/>
                <a:gd name="T23" fmla="*/ 93 h 345"/>
                <a:gd name="T24" fmla="*/ 30 w 250"/>
                <a:gd name="T25" fmla="*/ 80 h 345"/>
                <a:gd name="T26" fmla="*/ 31 w 250"/>
                <a:gd name="T27" fmla="*/ 50 h 345"/>
                <a:gd name="T28" fmla="*/ 13 w 250"/>
                <a:gd name="T29" fmla="*/ 27 h 345"/>
                <a:gd name="T30" fmla="*/ 2 w 250"/>
                <a:gd name="T31" fmla="*/ 11 h 345"/>
                <a:gd name="T32" fmla="*/ 1 w 250"/>
                <a:gd name="T33" fmla="*/ 0 h 3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0" h="345">
                  <a:moveTo>
                    <a:pt x="250" y="345"/>
                  </a:moveTo>
                  <a:cubicBezTo>
                    <a:pt x="234" y="334"/>
                    <a:pt x="218" y="324"/>
                    <a:pt x="210" y="317"/>
                  </a:cubicBezTo>
                  <a:cubicBezTo>
                    <a:pt x="203" y="310"/>
                    <a:pt x="211" y="307"/>
                    <a:pt x="206" y="302"/>
                  </a:cubicBezTo>
                  <a:cubicBezTo>
                    <a:pt x="200" y="297"/>
                    <a:pt x="185" y="292"/>
                    <a:pt x="180" y="288"/>
                  </a:cubicBezTo>
                  <a:cubicBezTo>
                    <a:pt x="174" y="284"/>
                    <a:pt x="174" y="284"/>
                    <a:pt x="168" y="275"/>
                  </a:cubicBezTo>
                  <a:cubicBezTo>
                    <a:pt x="162" y="267"/>
                    <a:pt x="155" y="244"/>
                    <a:pt x="144" y="234"/>
                  </a:cubicBezTo>
                  <a:cubicBezTo>
                    <a:pt x="132" y="224"/>
                    <a:pt x="114" y="222"/>
                    <a:pt x="98" y="216"/>
                  </a:cubicBezTo>
                  <a:cubicBezTo>
                    <a:pt x="83" y="210"/>
                    <a:pt x="59" y="203"/>
                    <a:pt x="47" y="197"/>
                  </a:cubicBezTo>
                  <a:cubicBezTo>
                    <a:pt x="34" y="191"/>
                    <a:pt x="27" y="184"/>
                    <a:pt x="23" y="179"/>
                  </a:cubicBezTo>
                  <a:cubicBezTo>
                    <a:pt x="18" y="173"/>
                    <a:pt x="17" y="167"/>
                    <a:pt x="18" y="161"/>
                  </a:cubicBezTo>
                  <a:cubicBezTo>
                    <a:pt x="18" y="154"/>
                    <a:pt x="24" y="150"/>
                    <a:pt x="25" y="139"/>
                  </a:cubicBezTo>
                  <a:cubicBezTo>
                    <a:pt x="26" y="128"/>
                    <a:pt x="26" y="103"/>
                    <a:pt x="26" y="93"/>
                  </a:cubicBezTo>
                  <a:cubicBezTo>
                    <a:pt x="26" y="83"/>
                    <a:pt x="29" y="88"/>
                    <a:pt x="30" y="80"/>
                  </a:cubicBezTo>
                  <a:cubicBezTo>
                    <a:pt x="30" y="73"/>
                    <a:pt x="34" y="59"/>
                    <a:pt x="31" y="50"/>
                  </a:cubicBezTo>
                  <a:cubicBezTo>
                    <a:pt x="28" y="41"/>
                    <a:pt x="18" y="33"/>
                    <a:pt x="13" y="27"/>
                  </a:cubicBezTo>
                  <a:cubicBezTo>
                    <a:pt x="9" y="20"/>
                    <a:pt x="4" y="15"/>
                    <a:pt x="2" y="11"/>
                  </a:cubicBezTo>
                  <a:cubicBezTo>
                    <a:pt x="0" y="6"/>
                    <a:pt x="1" y="2"/>
                    <a:pt x="1" y="0"/>
                  </a:cubicBezTo>
                </a:path>
              </a:pathLst>
            </a:custGeom>
            <a:noFill/>
            <a:ln w="6350" cap="flat">
              <a:solidFill>
                <a:srgbClr val="333399"/>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nvGrpSpPr>
            <p:cNvPr id="411" name="Group 92">
              <a:extLst>
                <a:ext uri="{FF2B5EF4-FFF2-40B4-BE49-F238E27FC236}">
                  <a16:creationId xmlns:a16="http://schemas.microsoft.com/office/drawing/2014/main" id="{57A63ECD-5CB2-6522-68A2-D51015769B4E}"/>
                </a:ext>
              </a:extLst>
            </p:cNvPr>
            <p:cNvGrpSpPr>
              <a:grpSpLocks/>
            </p:cNvGrpSpPr>
            <p:nvPr/>
          </p:nvGrpSpPr>
          <p:grpSpPr bwMode="auto">
            <a:xfrm>
              <a:off x="1531" y="3696"/>
              <a:ext cx="24" cy="50"/>
              <a:chOff x="1531" y="3696"/>
              <a:chExt cx="24" cy="50"/>
            </a:xfrm>
          </p:grpSpPr>
          <p:sp>
            <p:nvSpPr>
              <p:cNvPr id="529" name="Freeform 90">
                <a:extLst>
                  <a:ext uri="{FF2B5EF4-FFF2-40B4-BE49-F238E27FC236}">
                    <a16:creationId xmlns:a16="http://schemas.microsoft.com/office/drawing/2014/main" id="{CEF18950-643F-BDD9-1120-B2368F305E32}"/>
                  </a:ext>
                </a:extLst>
              </p:cNvPr>
              <p:cNvSpPr>
                <a:spLocks/>
              </p:cNvSpPr>
              <p:nvPr/>
            </p:nvSpPr>
            <p:spPr bwMode="auto">
              <a:xfrm>
                <a:off x="1531" y="3696"/>
                <a:ext cx="24" cy="50"/>
              </a:xfrm>
              <a:custGeom>
                <a:avLst/>
                <a:gdLst>
                  <a:gd name="T0" fmla="*/ 0 w 24"/>
                  <a:gd name="T1" fmla="*/ 50 h 50"/>
                  <a:gd name="T2" fmla="*/ 15 w 24"/>
                  <a:gd name="T3" fmla="*/ 46 h 50"/>
                  <a:gd name="T4" fmla="*/ 24 w 24"/>
                  <a:gd name="T5" fmla="*/ 21 h 50"/>
                  <a:gd name="T6" fmla="*/ 18 w 24"/>
                  <a:gd name="T7" fmla="*/ 0 h 50"/>
                  <a:gd name="T8" fmla="*/ 0 w 24"/>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50">
                    <a:moveTo>
                      <a:pt x="0" y="50"/>
                    </a:moveTo>
                    <a:lnTo>
                      <a:pt x="15" y="46"/>
                    </a:lnTo>
                    <a:lnTo>
                      <a:pt x="24" y="21"/>
                    </a:lnTo>
                    <a:lnTo>
                      <a:pt x="18" y="0"/>
                    </a:lnTo>
                    <a:lnTo>
                      <a:pt x="0" y="50"/>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30" name="Freeform 91">
                <a:extLst>
                  <a:ext uri="{FF2B5EF4-FFF2-40B4-BE49-F238E27FC236}">
                    <a16:creationId xmlns:a16="http://schemas.microsoft.com/office/drawing/2014/main" id="{A8D060AA-71D4-9011-985A-71C7F3817BC7}"/>
                  </a:ext>
                </a:extLst>
              </p:cNvPr>
              <p:cNvSpPr>
                <a:spLocks/>
              </p:cNvSpPr>
              <p:nvPr/>
            </p:nvSpPr>
            <p:spPr bwMode="auto">
              <a:xfrm>
                <a:off x="1531" y="3696"/>
                <a:ext cx="24" cy="50"/>
              </a:xfrm>
              <a:custGeom>
                <a:avLst/>
                <a:gdLst>
                  <a:gd name="T0" fmla="*/ 0 w 24"/>
                  <a:gd name="T1" fmla="*/ 50 h 50"/>
                  <a:gd name="T2" fmla="*/ 15 w 24"/>
                  <a:gd name="T3" fmla="*/ 46 h 50"/>
                  <a:gd name="T4" fmla="*/ 24 w 24"/>
                  <a:gd name="T5" fmla="*/ 21 h 50"/>
                  <a:gd name="T6" fmla="*/ 18 w 24"/>
                  <a:gd name="T7" fmla="*/ 0 h 50"/>
                  <a:gd name="T8" fmla="*/ 0 w 24"/>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50">
                    <a:moveTo>
                      <a:pt x="0" y="50"/>
                    </a:moveTo>
                    <a:lnTo>
                      <a:pt x="15" y="46"/>
                    </a:lnTo>
                    <a:lnTo>
                      <a:pt x="24" y="21"/>
                    </a:lnTo>
                    <a:lnTo>
                      <a:pt x="18" y="0"/>
                    </a:lnTo>
                    <a:lnTo>
                      <a:pt x="0" y="50"/>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12" name="Group 95">
              <a:extLst>
                <a:ext uri="{FF2B5EF4-FFF2-40B4-BE49-F238E27FC236}">
                  <a16:creationId xmlns:a16="http://schemas.microsoft.com/office/drawing/2014/main" id="{83838EBB-E3CE-4A4E-41D3-DD2951FCD91C}"/>
                </a:ext>
              </a:extLst>
            </p:cNvPr>
            <p:cNvGrpSpPr>
              <a:grpSpLocks/>
            </p:cNvGrpSpPr>
            <p:nvPr/>
          </p:nvGrpSpPr>
          <p:grpSpPr bwMode="auto">
            <a:xfrm>
              <a:off x="1870" y="3640"/>
              <a:ext cx="26" cy="50"/>
              <a:chOff x="1870" y="3640"/>
              <a:chExt cx="26" cy="50"/>
            </a:xfrm>
          </p:grpSpPr>
          <p:sp>
            <p:nvSpPr>
              <p:cNvPr id="527" name="Freeform 93">
                <a:extLst>
                  <a:ext uri="{FF2B5EF4-FFF2-40B4-BE49-F238E27FC236}">
                    <a16:creationId xmlns:a16="http://schemas.microsoft.com/office/drawing/2014/main" id="{3986C45D-CC7A-FCBC-A633-9F607AE73E01}"/>
                  </a:ext>
                </a:extLst>
              </p:cNvPr>
              <p:cNvSpPr>
                <a:spLocks/>
              </p:cNvSpPr>
              <p:nvPr/>
            </p:nvSpPr>
            <p:spPr bwMode="auto">
              <a:xfrm>
                <a:off x="1870" y="3640"/>
                <a:ext cx="26" cy="50"/>
              </a:xfrm>
              <a:custGeom>
                <a:avLst/>
                <a:gdLst>
                  <a:gd name="T0" fmla="*/ 19 w 26"/>
                  <a:gd name="T1" fmla="*/ 50 h 50"/>
                  <a:gd name="T2" fmla="*/ 26 w 26"/>
                  <a:gd name="T3" fmla="*/ 29 h 50"/>
                  <a:gd name="T4" fmla="*/ 16 w 26"/>
                  <a:gd name="T5" fmla="*/ 4 h 50"/>
                  <a:gd name="T6" fmla="*/ 0 w 26"/>
                  <a:gd name="T7" fmla="*/ 0 h 50"/>
                  <a:gd name="T8" fmla="*/ 19 w 26"/>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50">
                    <a:moveTo>
                      <a:pt x="19" y="50"/>
                    </a:moveTo>
                    <a:lnTo>
                      <a:pt x="26" y="29"/>
                    </a:lnTo>
                    <a:lnTo>
                      <a:pt x="16" y="4"/>
                    </a:lnTo>
                    <a:lnTo>
                      <a:pt x="0" y="0"/>
                    </a:lnTo>
                    <a:lnTo>
                      <a:pt x="19" y="50"/>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28" name="Freeform 94">
                <a:extLst>
                  <a:ext uri="{FF2B5EF4-FFF2-40B4-BE49-F238E27FC236}">
                    <a16:creationId xmlns:a16="http://schemas.microsoft.com/office/drawing/2014/main" id="{00E1E7C5-67AF-718D-132F-20CB145C0D7C}"/>
                  </a:ext>
                </a:extLst>
              </p:cNvPr>
              <p:cNvSpPr>
                <a:spLocks/>
              </p:cNvSpPr>
              <p:nvPr/>
            </p:nvSpPr>
            <p:spPr bwMode="auto">
              <a:xfrm>
                <a:off x="1870" y="3640"/>
                <a:ext cx="26" cy="50"/>
              </a:xfrm>
              <a:custGeom>
                <a:avLst/>
                <a:gdLst>
                  <a:gd name="T0" fmla="*/ 19 w 26"/>
                  <a:gd name="T1" fmla="*/ 50 h 50"/>
                  <a:gd name="T2" fmla="*/ 26 w 26"/>
                  <a:gd name="T3" fmla="*/ 29 h 50"/>
                  <a:gd name="T4" fmla="*/ 16 w 26"/>
                  <a:gd name="T5" fmla="*/ 4 h 50"/>
                  <a:gd name="T6" fmla="*/ 0 w 26"/>
                  <a:gd name="T7" fmla="*/ 0 h 50"/>
                  <a:gd name="T8" fmla="*/ 19 w 26"/>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50">
                    <a:moveTo>
                      <a:pt x="19" y="50"/>
                    </a:moveTo>
                    <a:lnTo>
                      <a:pt x="26" y="29"/>
                    </a:lnTo>
                    <a:lnTo>
                      <a:pt x="16" y="4"/>
                    </a:lnTo>
                    <a:lnTo>
                      <a:pt x="0" y="0"/>
                    </a:lnTo>
                    <a:lnTo>
                      <a:pt x="19" y="50"/>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13" name="Group 98">
              <a:extLst>
                <a:ext uri="{FF2B5EF4-FFF2-40B4-BE49-F238E27FC236}">
                  <a16:creationId xmlns:a16="http://schemas.microsoft.com/office/drawing/2014/main" id="{4783EA1A-BCE1-5769-0613-8D4BFC34EF6D}"/>
                </a:ext>
              </a:extLst>
            </p:cNvPr>
            <p:cNvGrpSpPr>
              <a:grpSpLocks/>
            </p:cNvGrpSpPr>
            <p:nvPr/>
          </p:nvGrpSpPr>
          <p:grpSpPr bwMode="auto">
            <a:xfrm>
              <a:off x="2035" y="3526"/>
              <a:ext cx="22" cy="35"/>
              <a:chOff x="2035" y="3526"/>
              <a:chExt cx="22" cy="35"/>
            </a:xfrm>
          </p:grpSpPr>
          <p:sp>
            <p:nvSpPr>
              <p:cNvPr id="525" name="Rectangle 96">
                <a:extLst>
                  <a:ext uri="{FF2B5EF4-FFF2-40B4-BE49-F238E27FC236}">
                    <a16:creationId xmlns:a16="http://schemas.microsoft.com/office/drawing/2014/main" id="{DE1EF518-2561-1BDE-63D1-A2ED7E9EAE02}"/>
                  </a:ext>
                </a:extLst>
              </p:cNvPr>
              <p:cNvSpPr>
                <a:spLocks noChangeArrowheads="1"/>
              </p:cNvSpPr>
              <p:nvPr/>
            </p:nvSpPr>
            <p:spPr bwMode="auto">
              <a:xfrm>
                <a:off x="2035" y="3526"/>
                <a:ext cx="22" cy="35"/>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526" name="Rectangle 97">
                <a:extLst>
                  <a:ext uri="{FF2B5EF4-FFF2-40B4-BE49-F238E27FC236}">
                    <a16:creationId xmlns:a16="http://schemas.microsoft.com/office/drawing/2014/main" id="{0F56664E-95C9-2AF3-3A72-0AAC5CCDBCF5}"/>
                  </a:ext>
                </a:extLst>
              </p:cNvPr>
              <p:cNvSpPr>
                <a:spLocks noChangeArrowheads="1"/>
              </p:cNvSpPr>
              <p:nvPr/>
            </p:nvSpPr>
            <p:spPr bwMode="auto">
              <a:xfrm>
                <a:off x="2035" y="3526"/>
                <a:ext cx="22" cy="35"/>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14" name="Group 101">
              <a:extLst>
                <a:ext uri="{FF2B5EF4-FFF2-40B4-BE49-F238E27FC236}">
                  <a16:creationId xmlns:a16="http://schemas.microsoft.com/office/drawing/2014/main" id="{29819A97-C879-A14D-3E38-308EC7F6030E}"/>
                </a:ext>
              </a:extLst>
            </p:cNvPr>
            <p:cNvGrpSpPr>
              <a:grpSpLocks/>
            </p:cNvGrpSpPr>
            <p:nvPr/>
          </p:nvGrpSpPr>
          <p:grpSpPr bwMode="auto">
            <a:xfrm>
              <a:off x="2341" y="3434"/>
              <a:ext cx="29" cy="36"/>
              <a:chOff x="2341" y="3434"/>
              <a:chExt cx="29" cy="36"/>
            </a:xfrm>
          </p:grpSpPr>
          <p:sp>
            <p:nvSpPr>
              <p:cNvPr id="523" name="Freeform 99">
                <a:extLst>
                  <a:ext uri="{FF2B5EF4-FFF2-40B4-BE49-F238E27FC236}">
                    <a16:creationId xmlns:a16="http://schemas.microsoft.com/office/drawing/2014/main" id="{4C442DA6-28A9-D036-A202-7308033B162A}"/>
                  </a:ext>
                </a:extLst>
              </p:cNvPr>
              <p:cNvSpPr>
                <a:spLocks/>
              </p:cNvSpPr>
              <p:nvPr/>
            </p:nvSpPr>
            <p:spPr bwMode="auto">
              <a:xfrm>
                <a:off x="2341" y="3434"/>
                <a:ext cx="29" cy="36"/>
              </a:xfrm>
              <a:custGeom>
                <a:avLst/>
                <a:gdLst>
                  <a:gd name="T0" fmla="*/ 0 w 29"/>
                  <a:gd name="T1" fmla="*/ 21 h 36"/>
                  <a:gd name="T2" fmla="*/ 14 w 29"/>
                  <a:gd name="T3" fmla="*/ 36 h 36"/>
                  <a:gd name="T4" fmla="*/ 29 w 29"/>
                  <a:gd name="T5" fmla="*/ 25 h 36"/>
                  <a:gd name="T6" fmla="*/ 29 w 29"/>
                  <a:gd name="T7" fmla="*/ 0 h 36"/>
                  <a:gd name="T8" fmla="*/ 0 w 29"/>
                  <a:gd name="T9" fmla="*/ 21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6">
                    <a:moveTo>
                      <a:pt x="0" y="21"/>
                    </a:moveTo>
                    <a:lnTo>
                      <a:pt x="14" y="36"/>
                    </a:lnTo>
                    <a:lnTo>
                      <a:pt x="29" y="25"/>
                    </a:lnTo>
                    <a:lnTo>
                      <a:pt x="29" y="0"/>
                    </a:lnTo>
                    <a:lnTo>
                      <a:pt x="0" y="21"/>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24" name="Freeform 100">
                <a:extLst>
                  <a:ext uri="{FF2B5EF4-FFF2-40B4-BE49-F238E27FC236}">
                    <a16:creationId xmlns:a16="http://schemas.microsoft.com/office/drawing/2014/main" id="{C7244B5E-0B3E-31DA-2803-699BA2EEF87A}"/>
                  </a:ext>
                </a:extLst>
              </p:cNvPr>
              <p:cNvSpPr>
                <a:spLocks/>
              </p:cNvSpPr>
              <p:nvPr/>
            </p:nvSpPr>
            <p:spPr bwMode="auto">
              <a:xfrm>
                <a:off x="2341" y="3434"/>
                <a:ext cx="29" cy="36"/>
              </a:xfrm>
              <a:custGeom>
                <a:avLst/>
                <a:gdLst>
                  <a:gd name="T0" fmla="*/ 0 w 29"/>
                  <a:gd name="T1" fmla="*/ 21 h 36"/>
                  <a:gd name="T2" fmla="*/ 14 w 29"/>
                  <a:gd name="T3" fmla="*/ 36 h 36"/>
                  <a:gd name="T4" fmla="*/ 29 w 29"/>
                  <a:gd name="T5" fmla="*/ 25 h 36"/>
                  <a:gd name="T6" fmla="*/ 29 w 29"/>
                  <a:gd name="T7" fmla="*/ 0 h 36"/>
                  <a:gd name="T8" fmla="*/ 0 w 29"/>
                  <a:gd name="T9" fmla="*/ 21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6">
                    <a:moveTo>
                      <a:pt x="0" y="21"/>
                    </a:moveTo>
                    <a:lnTo>
                      <a:pt x="14" y="36"/>
                    </a:lnTo>
                    <a:lnTo>
                      <a:pt x="29" y="25"/>
                    </a:lnTo>
                    <a:lnTo>
                      <a:pt x="29" y="0"/>
                    </a:lnTo>
                    <a:lnTo>
                      <a:pt x="0" y="21"/>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15" name="Group 104">
              <a:extLst>
                <a:ext uri="{FF2B5EF4-FFF2-40B4-BE49-F238E27FC236}">
                  <a16:creationId xmlns:a16="http://schemas.microsoft.com/office/drawing/2014/main" id="{71B5D787-96C3-6E71-925D-A399275EA6F8}"/>
                </a:ext>
              </a:extLst>
            </p:cNvPr>
            <p:cNvGrpSpPr>
              <a:grpSpLocks/>
            </p:cNvGrpSpPr>
            <p:nvPr/>
          </p:nvGrpSpPr>
          <p:grpSpPr bwMode="auto">
            <a:xfrm>
              <a:off x="2458" y="3399"/>
              <a:ext cx="21" cy="36"/>
              <a:chOff x="2458" y="3399"/>
              <a:chExt cx="21" cy="36"/>
            </a:xfrm>
          </p:grpSpPr>
          <p:sp>
            <p:nvSpPr>
              <p:cNvPr id="521" name="Rectangle 102">
                <a:extLst>
                  <a:ext uri="{FF2B5EF4-FFF2-40B4-BE49-F238E27FC236}">
                    <a16:creationId xmlns:a16="http://schemas.microsoft.com/office/drawing/2014/main" id="{4C059023-7842-2038-F70E-F1170D4DE5D9}"/>
                  </a:ext>
                </a:extLst>
              </p:cNvPr>
              <p:cNvSpPr>
                <a:spLocks noChangeArrowheads="1"/>
              </p:cNvSpPr>
              <p:nvPr/>
            </p:nvSpPr>
            <p:spPr bwMode="auto">
              <a:xfrm>
                <a:off x="2458" y="3399"/>
                <a:ext cx="21" cy="36"/>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522" name="Rectangle 103">
                <a:extLst>
                  <a:ext uri="{FF2B5EF4-FFF2-40B4-BE49-F238E27FC236}">
                    <a16:creationId xmlns:a16="http://schemas.microsoft.com/office/drawing/2014/main" id="{D18AD5AC-AEC0-6F0C-D65F-28727374A505}"/>
                  </a:ext>
                </a:extLst>
              </p:cNvPr>
              <p:cNvSpPr>
                <a:spLocks noChangeArrowheads="1"/>
              </p:cNvSpPr>
              <p:nvPr/>
            </p:nvSpPr>
            <p:spPr bwMode="auto">
              <a:xfrm>
                <a:off x="2458" y="3399"/>
                <a:ext cx="21" cy="36"/>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16" name="Group 107">
              <a:extLst>
                <a:ext uri="{FF2B5EF4-FFF2-40B4-BE49-F238E27FC236}">
                  <a16:creationId xmlns:a16="http://schemas.microsoft.com/office/drawing/2014/main" id="{6B7064C8-4203-338F-895E-050C90103B8A}"/>
                </a:ext>
              </a:extLst>
            </p:cNvPr>
            <p:cNvGrpSpPr>
              <a:grpSpLocks/>
            </p:cNvGrpSpPr>
            <p:nvPr/>
          </p:nvGrpSpPr>
          <p:grpSpPr bwMode="auto">
            <a:xfrm>
              <a:off x="2428" y="3175"/>
              <a:ext cx="32" cy="29"/>
              <a:chOff x="2428" y="3175"/>
              <a:chExt cx="32" cy="29"/>
            </a:xfrm>
          </p:grpSpPr>
          <p:sp>
            <p:nvSpPr>
              <p:cNvPr id="519" name="Freeform 105">
                <a:extLst>
                  <a:ext uri="{FF2B5EF4-FFF2-40B4-BE49-F238E27FC236}">
                    <a16:creationId xmlns:a16="http://schemas.microsoft.com/office/drawing/2014/main" id="{D8DE2545-5189-911F-5F75-623A823D6B84}"/>
                  </a:ext>
                </a:extLst>
              </p:cNvPr>
              <p:cNvSpPr>
                <a:spLocks/>
              </p:cNvSpPr>
              <p:nvPr/>
            </p:nvSpPr>
            <p:spPr bwMode="auto">
              <a:xfrm>
                <a:off x="2428" y="3175"/>
                <a:ext cx="32" cy="29"/>
              </a:xfrm>
              <a:custGeom>
                <a:avLst/>
                <a:gdLst>
                  <a:gd name="T0" fmla="*/ 0 w 32"/>
                  <a:gd name="T1" fmla="*/ 12 h 29"/>
                  <a:gd name="T2" fmla="*/ 12 w 32"/>
                  <a:gd name="T3" fmla="*/ 29 h 29"/>
                  <a:gd name="T4" fmla="*/ 28 w 32"/>
                  <a:gd name="T5" fmla="*/ 23 h 29"/>
                  <a:gd name="T6" fmla="*/ 32 w 32"/>
                  <a:gd name="T7" fmla="*/ 0 h 29"/>
                  <a:gd name="T8" fmla="*/ 0 w 32"/>
                  <a:gd name="T9" fmla="*/ 12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9">
                    <a:moveTo>
                      <a:pt x="0" y="12"/>
                    </a:moveTo>
                    <a:lnTo>
                      <a:pt x="12" y="29"/>
                    </a:lnTo>
                    <a:lnTo>
                      <a:pt x="28" y="23"/>
                    </a:lnTo>
                    <a:lnTo>
                      <a:pt x="32" y="0"/>
                    </a:lnTo>
                    <a:lnTo>
                      <a:pt x="0" y="12"/>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20" name="Freeform 106">
                <a:extLst>
                  <a:ext uri="{FF2B5EF4-FFF2-40B4-BE49-F238E27FC236}">
                    <a16:creationId xmlns:a16="http://schemas.microsoft.com/office/drawing/2014/main" id="{C938074D-8100-C01D-C030-0DECF176F2D5}"/>
                  </a:ext>
                </a:extLst>
              </p:cNvPr>
              <p:cNvSpPr>
                <a:spLocks/>
              </p:cNvSpPr>
              <p:nvPr/>
            </p:nvSpPr>
            <p:spPr bwMode="auto">
              <a:xfrm>
                <a:off x="2428" y="3175"/>
                <a:ext cx="32" cy="29"/>
              </a:xfrm>
              <a:custGeom>
                <a:avLst/>
                <a:gdLst>
                  <a:gd name="T0" fmla="*/ 0 w 32"/>
                  <a:gd name="T1" fmla="*/ 12 h 29"/>
                  <a:gd name="T2" fmla="*/ 12 w 32"/>
                  <a:gd name="T3" fmla="*/ 29 h 29"/>
                  <a:gd name="T4" fmla="*/ 28 w 32"/>
                  <a:gd name="T5" fmla="*/ 23 h 29"/>
                  <a:gd name="T6" fmla="*/ 32 w 32"/>
                  <a:gd name="T7" fmla="*/ 0 h 29"/>
                  <a:gd name="T8" fmla="*/ 0 w 32"/>
                  <a:gd name="T9" fmla="*/ 12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9">
                    <a:moveTo>
                      <a:pt x="0" y="12"/>
                    </a:moveTo>
                    <a:lnTo>
                      <a:pt x="12" y="29"/>
                    </a:lnTo>
                    <a:lnTo>
                      <a:pt x="28" y="23"/>
                    </a:lnTo>
                    <a:lnTo>
                      <a:pt x="32" y="0"/>
                    </a:lnTo>
                    <a:lnTo>
                      <a:pt x="0" y="12"/>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17" name="Group 110">
              <a:extLst>
                <a:ext uri="{FF2B5EF4-FFF2-40B4-BE49-F238E27FC236}">
                  <a16:creationId xmlns:a16="http://schemas.microsoft.com/office/drawing/2014/main" id="{68E2D61A-DF86-435A-7CE2-0C052266500A}"/>
                </a:ext>
              </a:extLst>
            </p:cNvPr>
            <p:cNvGrpSpPr>
              <a:grpSpLocks/>
            </p:cNvGrpSpPr>
            <p:nvPr/>
          </p:nvGrpSpPr>
          <p:grpSpPr bwMode="auto">
            <a:xfrm>
              <a:off x="2612" y="3383"/>
              <a:ext cx="21" cy="36"/>
              <a:chOff x="2612" y="3383"/>
              <a:chExt cx="21" cy="36"/>
            </a:xfrm>
          </p:grpSpPr>
          <p:sp>
            <p:nvSpPr>
              <p:cNvPr id="517" name="Rectangle 108">
                <a:extLst>
                  <a:ext uri="{FF2B5EF4-FFF2-40B4-BE49-F238E27FC236}">
                    <a16:creationId xmlns:a16="http://schemas.microsoft.com/office/drawing/2014/main" id="{9CBC5287-A4D1-2629-756A-1D824FFFF0DB}"/>
                  </a:ext>
                </a:extLst>
              </p:cNvPr>
              <p:cNvSpPr>
                <a:spLocks noChangeArrowheads="1"/>
              </p:cNvSpPr>
              <p:nvPr/>
            </p:nvSpPr>
            <p:spPr bwMode="auto">
              <a:xfrm>
                <a:off x="2612" y="3383"/>
                <a:ext cx="21" cy="36"/>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518" name="Rectangle 109">
                <a:extLst>
                  <a:ext uri="{FF2B5EF4-FFF2-40B4-BE49-F238E27FC236}">
                    <a16:creationId xmlns:a16="http://schemas.microsoft.com/office/drawing/2014/main" id="{15EFA053-3644-364F-0FD1-C4679C428BC9}"/>
                  </a:ext>
                </a:extLst>
              </p:cNvPr>
              <p:cNvSpPr>
                <a:spLocks noChangeArrowheads="1"/>
              </p:cNvSpPr>
              <p:nvPr/>
            </p:nvSpPr>
            <p:spPr bwMode="auto">
              <a:xfrm>
                <a:off x="2612" y="3383"/>
                <a:ext cx="21" cy="36"/>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18" name="Group 113">
              <a:extLst>
                <a:ext uri="{FF2B5EF4-FFF2-40B4-BE49-F238E27FC236}">
                  <a16:creationId xmlns:a16="http://schemas.microsoft.com/office/drawing/2014/main" id="{2F989D6D-839B-E854-42FF-84C24B0770EB}"/>
                </a:ext>
              </a:extLst>
            </p:cNvPr>
            <p:cNvGrpSpPr>
              <a:grpSpLocks/>
            </p:cNvGrpSpPr>
            <p:nvPr/>
          </p:nvGrpSpPr>
          <p:grpSpPr bwMode="auto">
            <a:xfrm>
              <a:off x="2699" y="3438"/>
              <a:ext cx="30" cy="35"/>
              <a:chOff x="2699" y="3438"/>
              <a:chExt cx="30" cy="35"/>
            </a:xfrm>
          </p:grpSpPr>
          <p:sp>
            <p:nvSpPr>
              <p:cNvPr id="515" name="Freeform 111">
                <a:extLst>
                  <a:ext uri="{FF2B5EF4-FFF2-40B4-BE49-F238E27FC236}">
                    <a16:creationId xmlns:a16="http://schemas.microsoft.com/office/drawing/2014/main" id="{08315E9B-6402-E452-0153-4783BEF7081E}"/>
                  </a:ext>
                </a:extLst>
              </p:cNvPr>
              <p:cNvSpPr>
                <a:spLocks/>
              </p:cNvSpPr>
              <p:nvPr/>
            </p:nvSpPr>
            <p:spPr bwMode="auto">
              <a:xfrm>
                <a:off x="2699" y="3438"/>
                <a:ext cx="30" cy="35"/>
              </a:xfrm>
              <a:custGeom>
                <a:avLst/>
                <a:gdLst>
                  <a:gd name="T0" fmla="*/ 0 w 30"/>
                  <a:gd name="T1" fmla="*/ 21 h 35"/>
                  <a:gd name="T2" fmla="*/ 15 w 30"/>
                  <a:gd name="T3" fmla="*/ 35 h 35"/>
                  <a:gd name="T4" fmla="*/ 29 w 30"/>
                  <a:gd name="T5" fmla="*/ 25 h 35"/>
                  <a:gd name="T6" fmla="*/ 30 w 30"/>
                  <a:gd name="T7" fmla="*/ 0 h 35"/>
                  <a:gd name="T8" fmla="*/ 0 w 30"/>
                  <a:gd name="T9" fmla="*/ 21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5">
                    <a:moveTo>
                      <a:pt x="0" y="21"/>
                    </a:moveTo>
                    <a:lnTo>
                      <a:pt x="15" y="35"/>
                    </a:lnTo>
                    <a:lnTo>
                      <a:pt x="29" y="25"/>
                    </a:lnTo>
                    <a:lnTo>
                      <a:pt x="30" y="0"/>
                    </a:lnTo>
                    <a:lnTo>
                      <a:pt x="0" y="21"/>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16" name="Freeform 112">
                <a:extLst>
                  <a:ext uri="{FF2B5EF4-FFF2-40B4-BE49-F238E27FC236}">
                    <a16:creationId xmlns:a16="http://schemas.microsoft.com/office/drawing/2014/main" id="{24403DF3-003E-912D-694A-9EA5594149B4}"/>
                  </a:ext>
                </a:extLst>
              </p:cNvPr>
              <p:cNvSpPr>
                <a:spLocks/>
              </p:cNvSpPr>
              <p:nvPr/>
            </p:nvSpPr>
            <p:spPr bwMode="auto">
              <a:xfrm>
                <a:off x="2699" y="3438"/>
                <a:ext cx="30" cy="35"/>
              </a:xfrm>
              <a:custGeom>
                <a:avLst/>
                <a:gdLst>
                  <a:gd name="T0" fmla="*/ 0 w 30"/>
                  <a:gd name="T1" fmla="*/ 21 h 35"/>
                  <a:gd name="T2" fmla="*/ 15 w 30"/>
                  <a:gd name="T3" fmla="*/ 35 h 35"/>
                  <a:gd name="T4" fmla="*/ 29 w 30"/>
                  <a:gd name="T5" fmla="*/ 25 h 35"/>
                  <a:gd name="T6" fmla="*/ 30 w 30"/>
                  <a:gd name="T7" fmla="*/ 0 h 35"/>
                  <a:gd name="T8" fmla="*/ 0 w 30"/>
                  <a:gd name="T9" fmla="*/ 21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5">
                    <a:moveTo>
                      <a:pt x="0" y="21"/>
                    </a:moveTo>
                    <a:lnTo>
                      <a:pt x="15" y="35"/>
                    </a:lnTo>
                    <a:lnTo>
                      <a:pt x="29" y="25"/>
                    </a:lnTo>
                    <a:lnTo>
                      <a:pt x="30" y="0"/>
                    </a:lnTo>
                    <a:lnTo>
                      <a:pt x="0" y="21"/>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19" name="Group 116">
              <a:extLst>
                <a:ext uri="{FF2B5EF4-FFF2-40B4-BE49-F238E27FC236}">
                  <a16:creationId xmlns:a16="http://schemas.microsoft.com/office/drawing/2014/main" id="{7A091DED-7A1D-3F13-9740-4AEA933055FD}"/>
                </a:ext>
              </a:extLst>
            </p:cNvPr>
            <p:cNvGrpSpPr>
              <a:grpSpLocks/>
            </p:cNvGrpSpPr>
            <p:nvPr/>
          </p:nvGrpSpPr>
          <p:grpSpPr bwMode="auto">
            <a:xfrm>
              <a:off x="2745" y="3523"/>
              <a:ext cx="21" cy="36"/>
              <a:chOff x="2745" y="3523"/>
              <a:chExt cx="21" cy="36"/>
            </a:xfrm>
          </p:grpSpPr>
          <p:sp>
            <p:nvSpPr>
              <p:cNvPr id="513" name="Rectangle 114">
                <a:extLst>
                  <a:ext uri="{FF2B5EF4-FFF2-40B4-BE49-F238E27FC236}">
                    <a16:creationId xmlns:a16="http://schemas.microsoft.com/office/drawing/2014/main" id="{0F154034-5425-1BFC-7695-BD90CB47E201}"/>
                  </a:ext>
                </a:extLst>
              </p:cNvPr>
              <p:cNvSpPr>
                <a:spLocks noChangeArrowheads="1"/>
              </p:cNvSpPr>
              <p:nvPr/>
            </p:nvSpPr>
            <p:spPr bwMode="auto">
              <a:xfrm>
                <a:off x="2745" y="3523"/>
                <a:ext cx="21" cy="36"/>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514" name="Rectangle 115">
                <a:extLst>
                  <a:ext uri="{FF2B5EF4-FFF2-40B4-BE49-F238E27FC236}">
                    <a16:creationId xmlns:a16="http://schemas.microsoft.com/office/drawing/2014/main" id="{71844C36-5F85-DBF6-707D-9DE2FC5EB039}"/>
                  </a:ext>
                </a:extLst>
              </p:cNvPr>
              <p:cNvSpPr>
                <a:spLocks noChangeArrowheads="1"/>
              </p:cNvSpPr>
              <p:nvPr/>
            </p:nvSpPr>
            <p:spPr bwMode="auto">
              <a:xfrm>
                <a:off x="2745" y="3523"/>
                <a:ext cx="21" cy="36"/>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20" name="Group 119">
              <a:extLst>
                <a:ext uri="{FF2B5EF4-FFF2-40B4-BE49-F238E27FC236}">
                  <a16:creationId xmlns:a16="http://schemas.microsoft.com/office/drawing/2014/main" id="{F52D2710-BF00-A419-DD4E-CE4A2E6EC879}"/>
                </a:ext>
              </a:extLst>
            </p:cNvPr>
            <p:cNvGrpSpPr>
              <a:grpSpLocks/>
            </p:cNvGrpSpPr>
            <p:nvPr/>
          </p:nvGrpSpPr>
          <p:grpSpPr bwMode="auto">
            <a:xfrm>
              <a:off x="3037" y="3631"/>
              <a:ext cx="21" cy="37"/>
              <a:chOff x="3037" y="3631"/>
              <a:chExt cx="21" cy="37"/>
            </a:xfrm>
          </p:grpSpPr>
          <p:sp>
            <p:nvSpPr>
              <p:cNvPr id="511" name="Rectangle 117">
                <a:extLst>
                  <a:ext uri="{FF2B5EF4-FFF2-40B4-BE49-F238E27FC236}">
                    <a16:creationId xmlns:a16="http://schemas.microsoft.com/office/drawing/2014/main" id="{31DD8943-F09C-F86D-B99F-2A4E48910665}"/>
                  </a:ext>
                </a:extLst>
              </p:cNvPr>
              <p:cNvSpPr>
                <a:spLocks noChangeArrowheads="1"/>
              </p:cNvSpPr>
              <p:nvPr/>
            </p:nvSpPr>
            <p:spPr bwMode="auto">
              <a:xfrm>
                <a:off x="3037" y="3631"/>
                <a:ext cx="21" cy="37"/>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512" name="Rectangle 118">
                <a:extLst>
                  <a:ext uri="{FF2B5EF4-FFF2-40B4-BE49-F238E27FC236}">
                    <a16:creationId xmlns:a16="http://schemas.microsoft.com/office/drawing/2014/main" id="{ADD812AB-14BA-2AFD-DE63-71DD4C10E52F}"/>
                  </a:ext>
                </a:extLst>
              </p:cNvPr>
              <p:cNvSpPr>
                <a:spLocks noChangeArrowheads="1"/>
              </p:cNvSpPr>
              <p:nvPr/>
            </p:nvSpPr>
            <p:spPr bwMode="auto">
              <a:xfrm>
                <a:off x="3037" y="3631"/>
                <a:ext cx="21" cy="37"/>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21" name="Group 122">
              <a:extLst>
                <a:ext uri="{FF2B5EF4-FFF2-40B4-BE49-F238E27FC236}">
                  <a16:creationId xmlns:a16="http://schemas.microsoft.com/office/drawing/2014/main" id="{007ADB2E-A604-A8D2-8951-677B779A16E7}"/>
                </a:ext>
              </a:extLst>
            </p:cNvPr>
            <p:cNvGrpSpPr>
              <a:grpSpLocks/>
            </p:cNvGrpSpPr>
            <p:nvPr/>
          </p:nvGrpSpPr>
          <p:grpSpPr bwMode="auto">
            <a:xfrm>
              <a:off x="3337" y="3677"/>
              <a:ext cx="21" cy="36"/>
              <a:chOff x="3337" y="3677"/>
              <a:chExt cx="21" cy="36"/>
            </a:xfrm>
          </p:grpSpPr>
          <p:sp>
            <p:nvSpPr>
              <p:cNvPr id="509" name="Rectangle 120">
                <a:extLst>
                  <a:ext uri="{FF2B5EF4-FFF2-40B4-BE49-F238E27FC236}">
                    <a16:creationId xmlns:a16="http://schemas.microsoft.com/office/drawing/2014/main" id="{4336F919-A414-2997-1B13-E20D180DB418}"/>
                  </a:ext>
                </a:extLst>
              </p:cNvPr>
              <p:cNvSpPr>
                <a:spLocks noChangeArrowheads="1"/>
              </p:cNvSpPr>
              <p:nvPr/>
            </p:nvSpPr>
            <p:spPr bwMode="auto">
              <a:xfrm>
                <a:off x="3337" y="3677"/>
                <a:ext cx="21" cy="36"/>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510" name="Rectangle 121">
                <a:extLst>
                  <a:ext uri="{FF2B5EF4-FFF2-40B4-BE49-F238E27FC236}">
                    <a16:creationId xmlns:a16="http://schemas.microsoft.com/office/drawing/2014/main" id="{0DF626E8-7199-3E22-4AED-8B0938A7997C}"/>
                  </a:ext>
                </a:extLst>
              </p:cNvPr>
              <p:cNvSpPr>
                <a:spLocks noChangeArrowheads="1"/>
              </p:cNvSpPr>
              <p:nvPr/>
            </p:nvSpPr>
            <p:spPr bwMode="auto">
              <a:xfrm>
                <a:off x="3337" y="3677"/>
                <a:ext cx="21" cy="36"/>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22" name="Group 125">
              <a:extLst>
                <a:ext uri="{FF2B5EF4-FFF2-40B4-BE49-F238E27FC236}">
                  <a16:creationId xmlns:a16="http://schemas.microsoft.com/office/drawing/2014/main" id="{4FF2C805-5850-50FA-32B8-5A9668A26442}"/>
                </a:ext>
              </a:extLst>
            </p:cNvPr>
            <p:cNvGrpSpPr>
              <a:grpSpLocks/>
            </p:cNvGrpSpPr>
            <p:nvPr/>
          </p:nvGrpSpPr>
          <p:grpSpPr bwMode="auto">
            <a:xfrm>
              <a:off x="2914" y="3589"/>
              <a:ext cx="16" cy="55"/>
              <a:chOff x="2914" y="3589"/>
              <a:chExt cx="16" cy="55"/>
            </a:xfrm>
          </p:grpSpPr>
          <p:sp>
            <p:nvSpPr>
              <p:cNvPr id="507" name="Freeform 123">
                <a:extLst>
                  <a:ext uri="{FF2B5EF4-FFF2-40B4-BE49-F238E27FC236}">
                    <a16:creationId xmlns:a16="http://schemas.microsoft.com/office/drawing/2014/main" id="{5463BF81-7D5B-E28B-0132-E858B22DD876}"/>
                  </a:ext>
                </a:extLst>
              </p:cNvPr>
              <p:cNvSpPr>
                <a:spLocks/>
              </p:cNvSpPr>
              <p:nvPr/>
            </p:nvSpPr>
            <p:spPr bwMode="auto">
              <a:xfrm>
                <a:off x="2914" y="3589"/>
                <a:ext cx="16" cy="55"/>
              </a:xfrm>
              <a:custGeom>
                <a:avLst/>
                <a:gdLst>
                  <a:gd name="T0" fmla="*/ 5 w 16"/>
                  <a:gd name="T1" fmla="*/ 55 h 55"/>
                  <a:gd name="T2" fmla="*/ 16 w 16"/>
                  <a:gd name="T3" fmla="*/ 39 h 55"/>
                  <a:gd name="T4" fmla="*/ 13 w 16"/>
                  <a:gd name="T5" fmla="*/ 11 h 55"/>
                  <a:gd name="T6" fmla="*/ 0 w 16"/>
                  <a:gd name="T7" fmla="*/ 0 h 55"/>
                  <a:gd name="T8" fmla="*/ 5 w 16"/>
                  <a:gd name="T9" fmla="*/ 55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55">
                    <a:moveTo>
                      <a:pt x="5" y="55"/>
                    </a:moveTo>
                    <a:lnTo>
                      <a:pt x="16" y="39"/>
                    </a:lnTo>
                    <a:lnTo>
                      <a:pt x="13" y="11"/>
                    </a:lnTo>
                    <a:lnTo>
                      <a:pt x="0" y="0"/>
                    </a:lnTo>
                    <a:lnTo>
                      <a:pt x="5" y="55"/>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08" name="Freeform 124">
                <a:extLst>
                  <a:ext uri="{FF2B5EF4-FFF2-40B4-BE49-F238E27FC236}">
                    <a16:creationId xmlns:a16="http://schemas.microsoft.com/office/drawing/2014/main" id="{AF1FFCE3-6B0C-7BAD-6F3A-01ABA2F2B407}"/>
                  </a:ext>
                </a:extLst>
              </p:cNvPr>
              <p:cNvSpPr>
                <a:spLocks/>
              </p:cNvSpPr>
              <p:nvPr/>
            </p:nvSpPr>
            <p:spPr bwMode="auto">
              <a:xfrm>
                <a:off x="2914" y="3589"/>
                <a:ext cx="16" cy="55"/>
              </a:xfrm>
              <a:custGeom>
                <a:avLst/>
                <a:gdLst>
                  <a:gd name="T0" fmla="*/ 5 w 16"/>
                  <a:gd name="T1" fmla="*/ 55 h 55"/>
                  <a:gd name="T2" fmla="*/ 16 w 16"/>
                  <a:gd name="T3" fmla="*/ 39 h 55"/>
                  <a:gd name="T4" fmla="*/ 13 w 16"/>
                  <a:gd name="T5" fmla="*/ 11 h 55"/>
                  <a:gd name="T6" fmla="*/ 0 w 16"/>
                  <a:gd name="T7" fmla="*/ 0 h 55"/>
                  <a:gd name="T8" fmla="*/ 5 w 16"/>
                  <a:gd name="T9" fmla="*/ 55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55">
                    <a:moveTo>
                      <a:pt x="5" y="55"/>
                    </a:moveTo>
                    <a:lnTo>
                      <a:pt x="16" y="39"/>
                    </a:lnTo>
                    <a:lnTo>
                      <a:pt x="13" y="11"/>
                    </a:lnTo>
                    <a:lnTo>
                      <a:pt x="0" y="0"/>
                    </a:lnTo>
                    <a:lnTo>
                      <a:pt x="5" y="55"/>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23" name="Group 128">
              <a:extLst>
                <a:ext uri="{FF2B5EF4-FFF2-40B4-BE49-F238E27FC236}">
                  <a16:creationId xmlns:a16="http://schemas.microsoft.com/office/drawing/2014/main" id="{D9257389-CF79-DA75-B445-7737CBB3A3BD}"/>
                </a:ext>
              </a:extLst>
            </p:cNvPr>
            <p:cNvGrpSpPr>
              <a:grpSpLocks/>
            </p:cNvGrpSpPr>
            <p:nvPr/>
          </p:nvGrpSpPr>
          <p:grpSpPr bwMode="auto">
            <a:xfrm>
              <a:off x="3323" y="3676"/>
              <a:ext cx="16" cy="56"/>
              <a:chOff x="3323" y="3676"/>
              <a:chExt cx="16" cy="56"/>
            </a:xfrm>
          </p:grpSpPr>
          <p:sp>
            <p:nvSpPr>
              <p:cNvPr id="505" name="Freeform 126">
                <a:extLst>
                  <a:ext uri="{FF2B5EF4-FFF2-40B4-BE49-F238E27FC236}">
                    <a16:creationId xmlns:a16="http://schemas.microsoft.com/office/drawing/2014/main" id="{110C1B55-E4EB-8139-2C6B-3EFDCE5690C9}"/>
                  </a:ext>
                </a:extLst>
              </p:cNvPr>
              <p:cNvSpPr>
                <a:spLocks/>
              </p:cNvSpPr>
              <p:nvPr/>
            </p:nvSpPr>
            <p:spPr bwMode="auto">
              <a:xfrm>
                <a:off x="3323" y="3676"/>
                <a:ext cx="16" cy="56"/>
              </a:xfrm>
              <a:custGeom>
                <a:avLst/>
                <a:gdLst>
                  <a:gd name="T0" fmla="*/ 5 w 16"/>
                  <a:gd name="T1" fmla="*/ 56 h 56"/>
                  <a:gd name="T2" fmla="*/ 16 w 16"/>
                  <a:gd name="T3" fmla="*/ 40 h 56"/>
                  <a:gd name="T4" fmla="*/ 14 w 16"/>
                  <a:gd name="T5" fmla="*/ 12 h 56"/>
                  <a:gd name="T6" fmla="*/ 0 w 16"/>
                  <a:gd name="T7" fmla="*/ 0 h 56"/>
                  <a:gd name="T8" fmla="*/ 5 w 16"/>
                  <a:gd name="T9" fmla="*/ 56 h 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56">
                    <a:moveTo>
                      <a:pt x="5" y="56"/>
                    </a:moveTo>
                    <a:lnTo>
                      <a:pt x="16" y="40"/>
                    </a:lnTo>
                    <a:lnTo>
                      <a:pt x="14" y="12"/>
                    </a:lnTo>
                    <a:lnTo>
                      <a:pt x="0" y="0"/>
                    </a:lnTo>
                    <a:lnTo>
                      <a:pt x="5" y="56"/>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06" name="Freeform 127">
                <a:extLst>
                  <a:ext uri="{FF2B5EF4-FFF2-40B4-BE49-F238E27FC236}">
                    <a16:creationId xmlns:a16="http://schemas.microsoft.com/office/drawing/2014/main" id="{53A14CBE-6219-57BC-124D-1EDD4714973D}"/>
                  </a:ext>
                </a:extLst>
              </p:cNvPr>
              <p:cNvSpPr>
                <a:spLocks/>
              </p:cNvSpPr>
              <p:nvPr/>
            </p:nvSpPr>
            <p:spPr bwMode="auto">
              <a:xfrm>
                <a:off x="3323" y="3676"/>
                <a:ext cx="16" cy="56"/>
              </a:xfrm>
              <a:custGeom>
                <a:avLst/>
                <a:gdLst>
                  <a:gd name="T0" fmla="*/ 5 w 16"/>
                  <a:gd name="T1" fmla="*/ 56 h 56"/>
                  <a:gd name="T2" fmla="*/ 16 w 16"/>
                  <a:gd name="T3" fmla="*/ 40 h 56"/>
                  <a:gd name="T4" fmla="*/ 14 w 16"/>
                  <a:gd name="T5" fmla="*/ 12 h 56"/>
                  <a:gd name="T6" fmla="*/ 0 w 16"/>
                  <a:gd name="T7" fmla="*/ 0 h 56"/>
                  <a:gd name="T8" fmla="*/ 5 w 16"/>
                  <a:gd name="T9" fmla="*/ 56 h 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56">
                    <a:moveTo>
                      <a:pt x="5" y="56"/>
                    </a:moveTo>
                    <a:lnTo>
                      <a:pt x="16" y="40"/>
                    </a:lnTo>
                    <a:lnTo>
                      <a:pt x="14" y="12"/>
                    </a:lnTo>
                    <a:lnTo>
                      <a:pt x="0" y="0"/>
                    </a:lnTo>
                    <a:lnTo>
                      <a:pt x="5" y="56"/>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24" name="Group 132">
              <a:extLst>
                <a:ext uri="{FF2B5EF4-FFF2-40B4-BE49-F238E27FC236}">
                  <a16:creationId xmlns:a16="http://schemas.microsoft.com/office/drawing/2014/main" id="{9FB60AEF-A02B-6EA2-62DB-08B0D87C3DB5}"/>
                </a:ext>
              </a:extLst>
            </p:cNvPr>
            <p:cNvGrpSpPr>
              <a:grpSpLocks/>
            </p:cNvGrpSpPr>
            <p:nvPr/>
          </p:nvGrpSpPr>
          <p:grpSpPr bwMode="auto">
            <a:xfrm>
              <a:off x="1167" y="3615"/>
              <a:ext cx="375" cy="260"/>
              <a:chOff x="1167" y="3615"/>
              <a:chExt cx="375" cy="260"/>
            </a:xfrm>
          </p:grpSpPr>
          <p:sp>
            <p:nvSpPr>
              <p:cNvPr id="503" name="Freeform 130">
                <a:extLst>
                  <a:ext uri="{FF2B5EF4-FFF2-40B4-BE49-F238E27FC236}">
                    <a16:creationId xmlns:a16="http://schemas.microsoft.com/office/drawing/2014/main" id="{6FECEC05-D3F1-7183-0A4F-9826CF93C83A}"/>
                  </a:ext>
                </a:extLst>
              </p:cNvPr>
              <p:cNvSpPr>
                <a:spLocks/>
              </p:cNvSpPr>
              <p:nvPr/>
            </p:nvSpPr>
            <p:spPr bwMode="auto">
              <a:xfrm>
                <a:off x="1167" y="3615"/>
                <a:ext cx="375" cy="260"/>
              </a:xfrm>
              <a:custGeom>
                <a:avLst/>
                <a:gdLst>
                  <a:gd name="T0" fmla="*/ 342 w 375"/>
                  <a:gd name="T1" fmla="*/ 102 h 260"/>
                  <a:gd name="T2" fmla="*/ 316 w 375"/>
                  <a:gd name="T3" fmla="*/ 96 h 260"/>
                  <a:gd name="T4" fmla="*/ 298 w 375"/>
                  <a:gd name="T5" fmla="*/ 103 h 260"/>
                  <a:gd name="T6" fmla="*/ 275 w 375"/>
                  <a:gd name="T7" fmla="*/ 104 h 260"/>
                  <a:gd name="T8" fmla="*/ 258 w 375"/>
                  <a:gd name="T9" fmla="*/ 90 h 260"/>
                  <a:gd name="T10" fmla="*/ 224 w 375"/>
                  <a:gd name="T11" fmla="*/ 65 h 260"/>
                  <a:gd name="T12" fmla="*/ 207 w 375"/>
                  <a:gd name="T13" fmla="*/ 73 h 260"/>
                  <a:gd name="T14" fmla="*/ 193 w 375"/>
                  <a:gd name="T15" fmla="*/ 65 h 260"/>
                  <a:gd name="T16" fmla="*/ 155 w 375"/>
                  <a:gd name="T17" fmla="*/ 65 h 260"/>
                  <a:gd name="T18" fmla="*/ 131 w 375"/>
                  <a:gd name="T19" fmla="*/ 38 h 260"/>
                  <a:gd name="T20" fmla="*/ 119 w 375"/>
                  <a:gd name="T21" fmla="*/ 15 h 260"/>
                  <a:gd name="T22" fmla="*/ 91 w 375"/>
                  <a:gd name="T23" fmla="*/ 13 h 260"/>
                  <a:gd name="T24" fmla="*/ 58 w 375"/>
                  <a:gd name="T25" fmla="*/ 15 h 260"/>
                  <a:gd name="T26" fmla="*/ 0 w 375"/>
                  <a:gd name="T27" fmla="*/ 10 h 260"/>
                  <a:gd name="T28" fmla="*/ 75 w 375"/>
                  <a:gd name="T29" fmla="*/ 4 h 260"/>
                  <a:gd name="T30" fmla="*/ 115 w 375"/>
                  <a:gd name="T31" fmla="*/ 0 h 260"/>
                  <a:gd name="T32" fmla="*/ 139 w 375"/>
                  <a:gd name="T33" fmla="*/ 14 h 260"/>
                  <a:gd name="T34" fmla="*/ 167 w 375"/>
                  <a:gd name="T35" fmla="*/ 45 h 260"/>
                  <a:gd name="T36" fmla="*/ 226 w 375"/>
                  <a:gd name="T37" fmla="*/ 51 h 260"/>
                  <a:gd name="T38" fmla="*/ 240 w 375"/>
                  <a:gd name="T39" fmla="*/ 54 h 260"/>
                  <a:gd name="T40" fmla="*/ 263 w 375"/>
                  <a:gd name="T41" fmla="*/ 72 h 260"/>
                  <a:gd name="T42" fmla="*/ 319 w 375"/>
                  <a:gd name="T43" fmla="*/ 84 h 260"/>
                  <a:gd name="T44" fmla="*/ 352 w 375"/>
                  <a:gd name="T45" fmla="*/ 74 h 260"/>
                  <a:gd name="T46" fmla="*/ 362 w 375"/>
                  <a:gd name="T47" fmla="*/ 44 h 260"/>
                  <a:gd name="T48" fmla="*/ 358 w 375"/>
                  <a:gd name="T49" fmla="*/ 83 h 260"/>
                  <a:gd name="T50" fmla="*/ 375 w 375"/>
                  <a:gd name="T51" fmla="*/ 96 h 260"/>
                  <a:gd name="T52" fmla="*/ 356 w 375"/>
                  <a:gd name="T53" fmla="*/ 125 h 260"/>
                  <a:gd name="T54" fmla="*/ 350 w 375"/>
                  <a:gd name="T55" fmla="*/ 170 h 260"/>
                  <a:gd name="T56" fmla="*/ 311 w 375"/>
                  <a:gd name="T57" fmla="*/ 185 h 260"/>
                  <a:gd name="T58" fmla="*/ 301 w 375"/>
                  <a:gd name="T59" fmla="*/ 203 h 260"/>
                  <a:gd name="T60" fmla="*/ 282 w 375"/>
                  <a:gd name="T61" fmla="*/ 213 h 260"/>
                  <a:gd name="T62" fmla="*/ 265 w 375"/>
                  <a:gd name="T63" fmla="*/ 227 h 260"/>
                  <a:gd name="T64" fmla="*/ 242 w 375"/>
                  <a:gd name="T65" fmla="*/ 241 h 260"/>
                  <a:gd name="T66" fmla="*/ 198 w 375"/>
                  <a:gd name="T67" fmla="*/ 260 h 260"/>
                  <a:gd name="T68" fmla="*/ 230 w 375"/>
                  <a:gd name="T69" fmla="*/ 240 h 260"/>
                  <a:gd name="T70" fmla="*/ 268 w 375"/>
                  <a:gd name="T71" fmla="*/ 207 h 260"/>
                  <a:gd name="T72" fmla="*/ 300 w 375"/>
                  <a:gd name="T73" fmla="*/ 184 h 260"/>
                  <a:gd name="T74" fmla="*/ 327 w 375"/>
                  <a:gd name="T75" fmla="*/ 166 h 260"/>
                  <a:gd name="T76" fmla="*/ 337 w 375"/>
                  <a:gd name="T77" fmla="*/ 126 h 2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75" h="260">
                    <a:moveTo>
                      <a:pt x="350" y="111"/>
                    </a:moveTo>
                    <a:lnTo>
                      <a:pt x="342" y="102"/>
                    </a:lnTo>
                    <a:lnTo>
                      <a:pt x="331" y="97"/>
                    </a:lnTo>
                    <a:lnTo>
                      <a:pt x="316" y="96"/>
                    </a:lnTo>
                    <a:lnTo>
                      <a:pt x="308" y="99"/>
                    </a:lnTo>
                    <a:lnTo>
                      <a:pt x="298" y="103"/>
                    </a:lnTo>
                    <a:lnTo>
                      <a:pt x="289" y="100"/>
                    </a:lnTo>
                    <a:lnTo>
                      <a:pt x="275" y="104"/>
                    </a:lnTo>
                    <a:lnTo>
                      <a:pt x="270" y="103"/>
                    </a:lnTo>
                    <a:lnTo>
                      <a:pt x="258" y="90"/>
                    </a:lnTo>
                    <a:lnTo>
                      <a:pt x="243" y="76"/>
                    </a:lnTo>
                    <a:lnTo>
                      <a:pt x="224" y="65"/>
                    </a:lnTo>
                    <a:lnTo>
                      <a:pt x="218" y="67"/>
                    </a:lnTo>
                    <a:lnTo>
                      <a:pt x="207" y="73"/>
                    </a:lnTo>
                    <a:lnTo>
                      <a:pt x="204" y="68"/>
                    </a:lnTo>
                    <a:lnTo>
                      <a:pt x="193" y="65"/>
                    </a:lnTo>
                    <a:lnTo>
                      <a:pt x="168" y="61"/>
                    </a:lnTo>
                    <a:lnTo>
                      <a:pt x="155" y="65"/>
                    </a:lnTo>
                    <a:lnTo>
                      <a:pt x="148" y="50"/>
                    </a:lnTo>
                    <a:lnTo>
                      <a:pt x="131" y="38"/>
                    </a:lnTo>
                    <a:lnTo>
                      <a:pt x="128" y="28"/>
                    </a:lnTo>
                    <a:lnTo>
                      <a:pt x="119" y="15"/>
                    </a:lnTo>
                    <a:lnTo>
                      <a:pt x="102" y="12"/>
                    </a:lnTo>
                    <a:lnTo>
                      <a:pt x="91" y="13"/>
                    </a:lnTo>
                    <a:lnTo>
                      <a:pt x="69" y="16"/>
                    </a:lnTo>
                    <a:lnTo>
                      <a:pt x="58" y="15"/>
                    </a:lnTo>
                    <a:lnTo>
                      <a:pt x="27" y="14"/>
                    </a:lnTo>
                    <a:lnTo>
                      <a:pt x="0" y="10"/>
                    </a:lnTo>
                    <a:lnTo>
                      <a:pt x="61" y="9"/>
                    </a:lnTo>
                    <a:lnTo>
                      <a:pt x="75" y="4"/>
                    </a:lnTo>
                    <a:lnTo>
                      <a:pt x="94" y="1"/>
                    </a:lnTo>
                    <a:lnTo>
                      <a:pt x="115" y="0"/>
                    </a:lnTo>
                    <a:lnTo>
                      <a:pt x="127" y="4"/>
                    </a:lnTo>
                    <a:lnTo>
                      <a:pt x="139" y="14"/>
                    </a:lnTo>
                    <a:lnTo>
                      <a:pt x="139" y="29"/>
                    </a:lnTo>
                    <a:lnTo>
                      <a:pt x="167" y="45"/>
                    </a:lnTo>
                    <a:lnTo>
                      <a:pt x="185" y="52"/>
                    </a:lnTo>
                    <a:lnTo>
                      <a:pt x="226" y="51"/>
                    </a:lnTo>
                    <a:lnTo>
                      <a:pt x="242" y="38"/>
                    </a:lnTo>
                    <a:lnTo>
                      <a:pt x="240" y="54"/>
                    </a:lnTo>
                    <a:lnTo>
                      <a:pt x="254" y="63"/>
                    </a:lnTo>
                    <a:lnTo>
                      <a:pt x="263" y="72"/>
                    </a:lnTo>
                    <a:lnTo>
                      <a:pt x="297" y="87"/>
                    </a:lnTo>
                    <a:lnTo>
                      <a:pt x="319" y="84"/>
                    </a:lnTo>
                    <a:lnTo>
                      <a:pt x="336" y="81"/>
                    </a:lnTo>
                    <a:lnTo>
                      <a:pt x="352" y="74"/>
                    </a:lnTo>
                    <a:lnTo>
                      <a:pt x="360" y="61"/>
                    </a:lnTo>
                    <a:lnTo>
                      <a:pt x="362" y="44"/>
                    </a:lnTo>
                    <a:lnTo>
                      <a:pt x="369" y="71"/>
                    </a:lnTo>
                    <a:lnTo>
                      <a:pt x="358" y="83"/>
                    </a:lnTo>
                    <a:lnTo>
                      <a:pt x="359" y="91"/>
                    </a:lnTo>
                    <a:lnTo>
                      <a:pt x="375" y="96"/>
                    </a:lnTo>
                    <a:lnTo>
                      <a:pt x="367" y="118"/>
                    </a:lnTo>
                    <a:lnTo>
                      <a:pt x="356" y="125"/>
                    </a:lnTo>
                    <a:lnTo>
                      <a:pt x="357" y="144"/>
                    </a:lnTo>
                    <a:lnTo>
                      <a:pt x="350" y="170"/>
                    </a:lnTo>
                    <a:lnTo>
                      <a:pt x="319" y="183"/>
                    </a:lnTo>
                    <a:lnTo>
                      <a:pt x="311" y="185"/>
                    </a:lnTo>
                    <a:lnTo>
                      <a:pt x="301" y="197"/>
                    </a:lnTo>
                    <a:lnTo>
                      <a:pt x="301" y="203"/>
                    </a:lnTo>
                    <a:lnTo>
                      <a:pt x="293" y="208"/>
                    </a:lnTo>
                    <a:lnTo>
                      <a:pt x="282" y="213"/>
                    </a:lnTo>
                    <a:lnTo>
                      <a:pt x="274" y="221"/>
                    </a:lnTo>
                    <a:lnTo>
                      <a:pt x="265" y="227"/>
                    </a:lnTo>
                    <a:lnTo>
                      <a:pt x="261" y="237"/>
                    </a:lnTo>
                    <a:lnTo>
                      <a:pt x="242" y="241"/>
                    </a:lnTo>
                    <a:lnTo>
                      <a:pt x="205" y="259"/>
                    </a:lnTo>
                    <a:lnTo>
                      <a:pt x="198" y="260"/>
                    </a:lnTo>
                    <a:lnTo>
                      <a:pt x="205" y="251"/>
                    </a:lnTo>
                    <a:lnTo>
                      <a:pt x="230" y="240"/>
                    </a:lnTo>
                    <a:lnTo>
                      <a:pt x="257" y="224"/>
                    </a:lnTo>
                    <a:lnTo>
                      <a:pt x="268" y="207"/>
                    </a:lnTo>
                    <a:lnTo>
                      <a:pt x="290" y="196"/>
                    </a:lnTo>
                    <a:lnTo>
                      <a:pt x="300" y="184"/>
                    </a:lnTo>
                    <a:lnTo>
                      <a:pt x="303" y="174"/>
                    </a:lnTo>
                    <a:lnTo>
                      <a:pt x="327" y="166"/>
                    </a:lnTo>
                    <a:lnTo>
                      <a:pt x="338" y="159"/>
                    </a:lnTo>
                    <a:lnTo>
                      <a:pt x="337" y="126"/>
                    </a:lnTo>
                    <a:lnTo>
                      <a:pt x="350" y="111"/>
                    </a:lnTo>
                    <a:close/>
                  </a:path>
                </a:pathLst>
              </a:custGeom>
              <a:solidFill>
                <a:srgbClr val="00CCFF"/>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04" name="Freeform 131">
                <a:extLst>
                  <a:ext uri="{FF2B5EF4-FFF2-40B4-BE49-F238E27FC236}">
                    <a16:creationId xmlns:a16="http://schemas.microsoft.com/office/drawing/2014/main" id="{D84463A3-CD88-28A1-F4A5-2A13C0340D62}"/>
                  </a:ext>
                </a:extLst>
              </p:cNvPr>
              <p:cNvSpPr>
                <a:spLocks/>
              </p:cNvSpPr>
              <p:nvPr/>
            </p:nvSpPr>
            <p:spPr bwMode="auto">
              <a:xfrm>
                <a:off x="1167" y="3615"/>
                <a:ext cx="375" cy="260"/>
              </a:xfrm>
              <a:custGeom>
                <a:avLst/>
                <a:gdLst>
                  <a:gd name="T0" fmla="*/ 342 w 375"/>
                  <a:gd name="T1" fmla="*/ 102 h 260"/>
                  <a:gd name="T2" fmla="*/ 316 w 375"/>
                  <a:gd name="T3" fmla="*/ 96 h 260"/>
                  <a:gd name="T4" fmla="*/ 298 w 375"/>
                  <a:gd name="T5" fmla="*/ 103 h 260"/>
                  <a:gd name="T6" fmla="*/ 275 w 375"/>
                  <a:gd name="T7" fmla="*/ 104 h 260"/>
                  <a:gd name="T8" fmla="*/ 258 w 375"/>
                  <a:gd name="T9" fmla="*/ 90 h 260"/>
                  <a:gd name="T10" fmla="*/ 224 w 375"/>
                  <a:gd name="T11" fmla="*/ 65 h 260"/>
                  <a:gd name="T12" fmla="*/ 207 w 375"/>
                  <a:gd name="T13" fmla="*/ 73 h 260"/>
                  <a:gd name="T14" fmla="*/ 193 w 375"/>
                  <a:gd name="T15" fmla="*/ 65 h 260"/>
                  <a:gd name="T16" fmla="*/ 155 w 375"/>
                  <a:gd name="T17" fmla="*/ 65 h 260"/>
                  <a:gd name="T18" fmla="*/ 131 w 375"/>
                  <a:gd name="T19" fmla="*/ 38 h 260"/>
                  <a:gd name="T20" fmla="*/ 119 w 375"/>
                  <a:gd name="T21" fmla="*/ 15 h 260"/>
                  <a:gd name="T22" fmla="*/ 91 w 375"/>
                  <a:gd name="T23" fmla="*/ 13 h 260"/>
                  <a:gd name="T24" fmla="*/ 58 w 375"/>
                  <a:gd name="T25" fmla="*/ 15 h 260"/>
                  <a:gd name="T26" fmla="*/ 0 w 375"/>
                  <a:gd name="T27" fmla="*/ 10 h 260"/>
                  <a:gd name="T28" fmla="*/ 75 w 375"/>
                  <a:gd name="T29" fmla="*/ 4 h 260"/>
                  <a:gd name="T30" fmla="*/ 115 w 375"/>
                  <a:gd name="T31" fmla="*/ 0 h 260"/>
                  <a:gd name="T32" fmla="*/ 139 w 375"/>
                  <a:gd name="T33" fmla="*/ 14 h 260"/>
                  <a:gd name="T34" fmla="*/ 167 w 375"/>
                  <a:gd name="T35" fmla="*/ 45 h 260"/>
                  <a:gd name="T36" fmla="*/ 226 w 375"/>
                  <a:gd name="T37" fmla="*/ 51 h 260"/>
                  <a:gd name="T38" fmla="*/ 240 w 375"/>
                  <a:gd name="T39" fmla="*/ 54 h 260"/>
                  <a:gd name="T40" fmla="*/ 263 w 375"/>
                  <a:gd name="T41" fmla="*/ 72 h 260"/>
                  <a:gd name="T42" fmla="*/ 319 w 375"/>
                  <a:gd name="T43" fmla="*/ 84 h 260"/>
                  <a:gd name="T44" fmla="*/ 352 w 375"/>
                  <a:gd name="T45" fmla="*/ 74 h 260"/>
                  <a:gd name="T46" fmla="*/ 362 w 375"/>
                  <a:gd name="T47" fmla="*/ 44 h 260"/>
                  <a:gd name="T48" fmla="*/ 358 w 375"/>
                  <a:gd name="T49" fmla="*/ 83 h 260"/>
                  <a:gd name="T50" fmla="*/ 375 w 375"/>
                  <a:gd name="T51" fmla="*/ 96 h 260"/>
                  <a:gd name="T52" fmla="*/ 356 w 375"/>
                  <a:gd name="T53" fmla="*/ 125 h 260"/>
                  <a:gd name="T54" fmla="*/ 350 w 375"/>
                  <a:gd name="T55" fmla="*/ 170 h 260"/>
                  <a:gd name="T56" fmla="*/ 311 w 375"/>
                  <a:gd name="T57" fmla="*/ 185 h 260"/>
                  <a:gd name="T58" fmla="*/ 301 w 375"/>
                  <a:gd name="T59" fmla="*/ 203 h 260"/>
                  <a:gd name="T60" fmla="*/ 282 w 375"/>
                  <a:gd name="T61" fmla="*/ 213 h 260"/>
                  <a:gd name="T62" fmla="*/ 265 w 375"/>
                  <a:gd name="T63" fmla="*/ 227 h 260"/>
                  <a:gd name="T64" fmla="*/ 242 w 375"/>
                  <a:gd name="T65" fmla="*/ 241 h 260"/>
                  <a:gd name="T66" fmla="*/ 198 w 375"/>
                  <a:gd name="T67" fmla="*/ 260 h 260"/>
                  <a:gd name="T68" fmla="*/ 230 w 375"/>
                  <a:gd name="T69" fmla="*/ 240 h 260"/>
                  <a:gd name="T70" fmla="*/ 268 w 375"/>
                  <a:gd name="T71" fmla="*/ 207 h 260"/>
                  <a:gd name="T72" fmla="*/ 300 w 375"/>
                  <a:gd name="T73" fmla="*/ 184 h 260"/>
                  <a:gd name="T74" fmla="*/ 327 w 375"/>
                  <a:gd name="T75" fmla="*/ 166 h 260"/>
                  <a:gd name="T76" fmla="*/ 337 w 375"/>
                  <a:gd name="T77" fmla="*/ 126 h 2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75" h="260">
                    <a:moveTo>
                      <a:pt x="350" y="111"/>
                    </a:moveTo>
                    <a:lnTo>
                      <a:pt x="342" y="102"/>
                    </a:lnTo>
                    <a:lnTo>
                      <a:pt x="331" y="97"/>
                    </a:lnTo>
                    <a:lnTo>
                      <a:pt x="316" y="96"/>
                    </a:lnTo>
                    <a:lnTo>
                      <a:pt x="308" y="99"/>
                    </a:lnTo>
                    <a:lnTo>
                      <a:pt x="298" y="103"/>
                    </a:lnTo>
                    <a:lnTo>
                      <a:pt x="289" y="100"/>
                    </a:lnTo>
                    <a:lnTo>
                      <a:pt x="275" y="104"/>
                    </a:lnTo>
                    <a:lnTo>
                      <a:pt x="270" y="103"/>
                    </a:lnTo>
                    <a:lnTo>
                      <a:pt x="258" y="90"/>
                    </a:lnTo>
                    <a:lnTo>
                      <a:pt x="243" y="76"/>
                    </a:lnTo>
                    <a:lnTo>
                      <a:pt x="224" y="65"/>
                    </a:lnTo>
                    <a:lnTo>
                      <a:pt x="218" y="67"/>
                    </a:lnTo>
                    <a:lnTo>
                      <a:pt x="207" y="73"/>
                    </a:lnTo>
                    <a:lnTo>
                      <a:pt x="204" y="68"/>
                    </a:lnTo>
                    <a:lnTo>
                      <a:pt x="193" y="65"/>
                    </a:lnTo>
                    <a:lnTo>
                      <a:pt x="168" y="61"/>
                    </a:lnTo>
                    <a:lnTo>
                      <a:pt x="155" y="65"/>
                    </a:lnTo>
                    <a:lnTo>
                      <a:pt x="148" y="50"/>
                    </a:lnTo>
                    <a:lnTo>
                      <a:pt x="131" y="38"/>
                    </a:lnTo>
                    <a:lnTo>
                      <a:pt x="128" y="28"/>
                    </a:lnTo>
                    <a:lnTo>
                      <a:pt x="119" y="15"/>
                    </a:lnTo>
                    <a:lnTo>
                      <a:pt x="102" y="12"/>
                    </a:lnTo>
                    <a:lnTo>
                      <a:pt x="91" y="13"/>
                    </a:lnTo>
                    <a:lnTo>
                      <a:pt x="69" y="16"/>
                    </a:lnTo>
                    <a:lnTo>
                      <a:pt x="58" y="15"/>
                    </a:lnTo>
                    <a:lnTo>
                      <a:pt x="27" y="14"/>
                    </a:lnTo>
                    <a:lnTo>
                      <a:pt x="0" y="10"/>
                    </a:lnTo>
                    <a:lnTo>
                      <a:pt x="61" y="9"/>
                    </a:lnTo>
                    <a:lnTo>
                      <a:pt x="75" y="4"/>
                    </a:lnTo>
                    <a:lnTo>
                      <a:pt x="94" y="1"/>
                    </a:lnTo>
                    <a:lnTo>
                      <a:pt x="115" y="0"/>
                    </a:lnTo>
                    <a:lnTo>
                      <a:pt x="127" y="4"/>
                    </a:lnTo>
                    <a:lnTo>
                      <a:pt x="139" y="14"/>
                    </a:lnTo>
                    <a:lnTo>
                      <a:pt x="139" y="29"/>
                    </a:lnTo>
                    <a:lnTo>
                      <a:pt x="167" y="45"/>
                    </a:lnTo>
                    <a:lnTo>
                      <a:pt x="185" y="52"/>
                    </a:lnTo>
                    <a:lnTo>
                      <a:pt x="226" y="51"/>
                    </a:lnTo>
                    <a:lnTo>
                      <a:pt x="242" y="38"/>
                    </a:lnTo>
                    <a:lnTo>
                      <a:pt x="240" y="54"/>
                    </a:lnTo>
                    <a:lnTo>
                      <a:pt x="254" y="63"/>
                    </a:lnTo>
                    <a:lnTo>
                      <a:pt x="263" y="72"/>
                    </a:lnTo>
                    <a:lnTo>
                      <a:pt x="297" y="87"/>
                    </a:lnTo>
                    <a:lnTo>
                      <a:pt x="319" y="84"/>
                    </a:lnTo>
                    <a:lnTo>
                      <a:pt x="336" y="81"/>
                    </a:lnTo>
                    <a:lnTo>
                      <a:pt x="352" y="74"/>
                    </a:lnTo>
                    <a:lnTo>
                      <a:pt x="360" y="61"/>
                    </a:lnTo>
                    <a:lnTo>
                      <a:pt x="362" y="44"/>
                    </a:lnTo>
                    <a:lnTo>
                      <a:pt x="369" y="71"/>
                    </a:lnTo>
                    <a:lnTo>
                      <a:pt x="358" y="83"/>
                    </a:lnTo>
                    <a:lnTo>
                      <a:pt x="359" y="91"/>
                    </a:lnTo>
                    <a:lnTo>
                      <a:pt x="375" y="96"/>
                    </a:lnTo>
                    <a:lnTo>
                      <a:pt x="367" y="118"/>
                    </a:lnTo>
                    <a:lnTo>
                      <a:pt x="356" y="125"/>
                    </a:lnTo>
                    <a:lnTo>
                      <a:pt x="357" y="144"/>
                    </a:lnTo>
                    <a:lnTo>
                      <a:pt x="350" y="170"/>
                    </a:lnTo>
                    <a:lnTo>
                      <a:pt x="319" y="183"/>
                    </a:lnTo>
                    <a:lnTo>
                      <a:pt x="311" y="185"/>
                    </a:lnTo>
                    <a:lnTo>
                      <a:pt x="301" y="197"/>
                    </a:lnTo>
                    <a:lnTo>
                      <a:pt x="301" y="203"/>
                    </a:lnTo>
                    <a:lnTo>
                      <a:pt x="293" y="208"/>
                    </a:lnTo>
                    <a:lnTo>
                      <a:pt x="282" y="213"/>
                    </a:lnTo>
                    <a:lnTo>
                      <a:pt x="274" y="221"/>
                    </a:lnTo>
                    <a:lnTo>
                      <a:pt x="265" y="227"/>
                    </a:lnTo>
                    <a:lnTo>
                      <a:pt x="261" y="237"/>
                    </a:lnTo>
                    <a:lnTo>
                      <a:pt x="242" y="241"/>
                    </a:lnTo>
                    <a:lnTo>
                      <a:pt x="205" y="259"/>
                    </a:lnTo>
                    <a:lnTo>
                      <a:pt x="198" y="260"/>
                    </a:lnTo>
                    <a:lnTo>
                      <a:pt x="205" y="251"/>
                    </a:lnTo>
                    <a:lnTo>
                      <a:pt x="230" y="240"/>
                    </a:lnTo>
                    <a:lnTo>
                      <a:pt x="257" y="224"/>
                    </a:lnTo>
                    <a:lnTo>
                      <a:pt x="268" y="207"/>
                    </a:lnTo>
                    <a:lnTo>
                      <a:pt x="290" y="196"/>
                    </a:lnTo>
                    <a:lnTo>
                      <a:pt x="300" y="184"/>
                    </a:lnTo>
                    <a:lnTo>
                      <a:pt x="303" y="174"/>
                    </a:lnTo>
                    <a:lnTo>
                      <a:pt x="327" y="166"/>
                    </a:lnTo>
                    <a:lnTo>
                      <a:pt x="338" y="159"/>
                    </a:lnTo>
                    <a:lnTo>
                      <a:pt x="337" y="126"/>
                    </a:lnTo>
                    <a:lnTo>
                      <a:pt x="350" y="111"/>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25" name="Group 135">
              <a:extLst>
                <a:ext uri="{FF2B5EF4-FFF2-40B4-BE49-F238E27FC236}">
                  <a16:creationId xmlns:a16="http://schemas.microsoft.com/office/drawing/2014/main" id="{C8BE66C4-9D23-A4CD-A67A-A93A48463248}"/>
                </a:ext>
              </a:extLst>
            </p:cNvPr>
            <p:cNvGrpSpPr>
              <a:grpSpLocks/>
            </p:cNvGrpSpPr>
            <p:nvPr/>
          </p:nvGrpSpPr>
          <p:grpSpPr bwMode="auto">
            <a:xfrm>
              <a:off x="2074" y="3434"/>
              <a:ext cx="294" cy="121"/>
              <a:chOff x="2074" y="3434"/>
              <a:chExt cx="294" cy="121"/>
            </a:xfrm>
          </p:grpSpPr>
          <p:sp>
            <p:nvSpPr>
              <p:cNvPr id="501" name="Freeform 133">
                <a:extLst>
                  <a:ext uri="{FF2B5EF4-FFF2-40B4-BE49-F238E27FC236}">
                    <a16:creationId xmlns:a16="http://schemas.microsoft.com/office/drawing/2014/main" id="{D6EA884F-04B6-9BE6-25F3-0B2F520B16DC}"/>
                  </a:ext>
                </a:extLst>
              </p:cNvPr>
              <p:cNvSpPr>
                <a:spLocks/>
              </p:cNvSpPr>
              <p:nvPr/>
            </p:nvSpPr>
            <p:spPr bwMode="auto">
              <a:xfrm>
                <a:off x="2074" y="3434"/>
                <a:ext cx="294" cy="121"/>
              </a:xfrm>
              <a:custGeom>
                <a:avLst/>
                <a:gdLst>
                  <a:gd name="T0" fmla="*/ 0 w 4865"/>
                  <a:gd name="T1" fmla="*/ 9 h 1449"/>
                  <a:gd name="T2" fmla="*/ 0 w 4865"/>
                  <a:gd name="T3" fmla="*/ 9 h 1449"/>
                  <a:gd name="T4" fmla="*/ 1 w 4865"/>
                  <a:gd name="T5" fmla="*/ 9 h 1449"/>
                  <a:gd name="T6" fmla="*/ 2 w 4865"/>
                  <a:gd name="T7" fmla="*/ 9 h 1449"/>
                  <a:gd name="T8" fmla="*/ 2 w 4865"/>
                  <a:gd name="T9" fmla="*/ 9 h 1449"/>
                  <a:gd name="T10" fmla="*/ 3 w 4865"/>
                  <a:gd name="T11" fmla="*/ 9 h 1449"/>
                  <a:gd name="T12" fmla="*/ 3 w 4865"/>
                  <a:gd name="T13" fmla="*/ 8 h 1449"/>
                  <a:gd name="T14" fmla="*/ 3 w 4865"/>
                  <a:gd name="T15" fmla="*/ 7 h 1449"/>
                  <a:gd name="T16" fmla="*/ 3 w 4865"/>
                  <a:gd name="T17" fmla="*/ 5 h 1449"/>
                  <a:gd name="T18" fmla="*/ 3 w 4865"/>
                  <a:gd name="T19" fmla="*/ 4 h 1449"/>
                  <a:gd name="T20" fmla="*/ 3 w 4865"/>
                  <a:gd name="T21" fmla="*/ 3 h 1449"/>
                  <a:gd name="T22" fmla="*/ 4 w 4865"/>
                  <a:gd name="T23" fmla="*/ 3 h 1449"/>
                  <a:gd name="T24" fmla="*/ 6 w 4865"/>
                  <a:gd name="T25" fmla="*/ 3 h 1449"/>
                  <a:gd name="T26" fmla="*/ 6 w 4865"/>
                  <a:gd name="T27" fmla="*/ 3 h 1449"/>
                  <a:gd name="T28" fmla="*/ 7 w 4865"/>
                  <a:gd name="T29" fmla="*/ 1 h 1449"/>
                  <a:gd name="T30" fmla="*/ 7 w 4865"/>
                  <a:gd name="T31" fmla="*/ 1 h 1449"/>
                  <a:gd name="T32" fmla="*/ 8 w 4865"/>
                  <a:gd name="T33" fmla="*/ 0 h 1449"/>
                  <a:gd name="T34" fmla="*/ 9 w 4865"/>
                  <a:gd name="T35" fmla="*/ 1 h 1449"/>
                  <a:gd name="T36" fmla="*/ 10 w 4865"/>
                  <a:gd name="T37" fmla="*/ 1 h 1449"/>
                  <a:gd name="T38" fmla="*/ 11 w 4865"/>
                  <a:gd name="T39" fmla="*/ 1 h 1449"/>
                  <a:gd name="T40" fmla="*/ 12 w 4865"/>
                  <a:gd name="T41" fmla="*/ 1 h 1449"/>
                  <a:gd name="T42" fmla="*/ 13 w 4865"/>
                  <a:gd name="T43" fmla="*/ 1 h 1449"/>
                  <a:gd name="T44" fmla="*/ 14 w 4865"/>
                  <a:gd name="T45" fmla="*/ 1 h 1449"/>
                  <a:gd name="T46" fmla="*/ 14 w 4865"/>
                  <a:gd name="T47" fmla="*/ 1 h 1449"/>
                  <a:gd name="T48" fmla="*/ 15 w 4865"/>
                  <a:gd name="T49" fmla="*/ 0 h 1449"/>
                  <a:gd name="T50" fmla="*/ 17 w 4865"/>
                  <a:gd name="T51" fmla="*/ 0 h 1449"/>
                  <a:gd name="T52" fmla="*/ 18 w 4865"/>
                  <a:gd name="T53" fmla="*/ 0 h 1449"/>
                  <a:gd name="T54" fmla="*/ 18 w 4865"/>
                  <a:gd name="T55" fmla="*/ 1 h 1449"/>
                  <a:gd name="T56" fmla="*/ 16 w 4865"/>
                  <a:gd name="T57" fmla="*/ 2 h 1449"/>
                  <a:gd name="T58" fmla="*/ 16 w 4865"/>
                  <a:gd name="T59" fmla="*/ 2 h 1449"/>
                  <a:gd name="T60" fmla="*/ 14 w 4865"/>
                  <a:gd name="T61" fmla="*/ 2 h 1449"/>
                  <a:gd name="T62" fmla="*/ 14 w 4865"/>
                  <a:gd name="T63" fmla="*/ 2 h 1449"/>
                  <a:gd name="T64" fmla="*/ 13 w 4865"/>
                  <a:gd name="T65" fmla="*/ 2 h 1449"/>
                  <a:gd name="T66" fmla="*/ 12 w 4865"/>
                  <a:gd name="T67" fmla="*/ 1 h 1449"/>
                  <a:gd name="T68" fmla="*/ 10 w 4865"/>
                  <a:gd name="T69" fmla="*/ 2 h 1449"/>
                  <a:gd name="T70" fmla="*/ 9 w 4865"/>
                  <a:gd name="T71" fmla="*/ 2 h 1449"/>
                  <a:gd name="T72" fmla="*/ 8 w 4865"/>
                  <a:gd name="T73" fmla="*/ 2 h 1449"/>
                  <a:gd name="T74" fmla="*/ 7 w 4865"/>
                  <a:gd name="T75" fmla="*/ 4 h 1449"/>
                  <a:gd name="T76" fmla="*/ 7 w 4865"/>
                  <a:gd name="T77" fmla="*/ 4 h 1449"/>
                  <a:gd name="T78" fmla="*/ 6 w 4865"/>
                  <a:gd name="T79" fmla="*/ 4 h 1449"/>
                  <a:gd name="T80" fmla="*/ 5 w 4865"/>
                  <a:gd name="T81" fmla="*/ 4 h 1449"/>
                  <a:gd name="T82" fmla="*/ 5 w 4865"/>
                  <a:gd name="T83" fmla="*/ 4 h 1449"/>
                  <a:gd name="T84" fmla="*/ 4 w 4865"/>
                  <a:gd name="T85" fmla="*/ 4 h 1449"/>
                  <a:gd name="T86" fmla="*/ 4 w 4865"/>
                  <a:gd name="T87" fmla="*/ 5 h 1449"/>
                  <a:gd name="T88" fmla="*/ 4 w 4865"/>
                  <a:gd name="T89" fmla="*/ 8 h 1449"/>
                  <a:gd name="T90" fmla="*/ 4 w 4865"/>
                  <a:gd name="T91" fmla="*/ 9 h 1449"/>
                  <a:gd name="T92" fmla="*/ 3 w 4865"/>
                  <a:gd name="T93" fmla="*/ 10 h 1449"/>
                  <a:gd name="T94" fmla="*/ 3 w 4865"/>
                  <a:gd name="T95" fmla="*/ 10 h 1449"/>
                  <a:gd name="T96" fmla="*/ 2 w 4865"/>
                  <a:gd name="T97" fmla="*/ 10 h 1449"/>
                  <a:gd name="T98" fmla="*/ 0 w 4865"/>
                  <a:gd name="T99" fmla="*/ 9 h 1449"/>
                  <a:gd name="T100" fmla="*/ 0 w 4865"/>
                  <a:gd name="T101" fmla="*/ 9 h 14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865" h="1449">
                    <a:moveTo>
                      <a:pt x="0" y="1333"/>
                    </a:moveTo>
                    <a:lnTo>
                      <a:pt x="134" y="1281"/>
                    </a:lnTo>
                    <a:lnTo>
                      <a:pt x="271" y="1295"/>
                    </a:lnTo>
                    <a:lnTo>
                      <a:pt x="414" y="1288"/>
                    </a:lnTo>
                    <a:lnTo>
                      <a:pt x="457" y="1335"/>
                    </a:lnTo>
                    <a:lnTo>
                      <a:pt x="735" y="1297"/>
                    </a:lnTo>
                    <a:lnTo>
                      <a:pt x="818" y="1197"/>
                    </a:lnTo>
                    <a:lnTo>
                      <a:pt x="853" y="937"/>
                    </a:lnTo>
                    <a:lnTo>
                      <a:pt x="797" y="774"/>
                    </a:lnTo>
                    <a:lnTo>
                      <a:pt x="790" y="637"/>
                    </a:lnTo>
                    <a:cubicBezTo>
                      <a:pt x="788" y="587"/>
                      <a:pt x="879" y="491"/>
                      <a:pt x="926" y="464"/>
                    </a:cubicBezTo>
                    <a:cubicBezTo>
                      <a:pt x="965" y="437"/>
                      <a:pt x="1059" y="412"/>
                      <a:pt x="1147" y="407"/>
                    </a:cubicBezTo>
                    <a:lnTo>
                      <a:pt x="1563" y="407"/>
                    </a:lnTo>
                    <a:lnTo>
                      <a:pt x="1746" y="378"/>
                    </a:lnTo>
                    <a:lnTo>
                      <a:pt x="1832" y="182"/>
                    </a:lnTo>
                    <a:cubicBezTo>
                      <a:pt x="1870" y="134"/>
                      <a:pt x="1869" y="109"/>
                      <a:pt x="1916" y="86"/>
                    </a:cubicBezTo>
                    <a:cubicBezTo>
                      <a:pt x="1962" y="59"/>
                      <a:pt x="2050" y="55"/>
                      <a:pt x="2146" y="50"/>
                    </a:cubicBezTo>
                    <a:lnTo>
                      <a:pt x="2605" y="98"/>
                    </a:lnTo>
                    <a:lnTo>
                      <a:pt x="2702" y="118"/>
                    </a:lnTo>
                    <a:lnTo>
                      <a:pt x="2884" y="84"/>
                    </a:lnTo>
                    <a:lnTo>
                      <a:pt x="3156" y="71"/>
                    </a:lnTo>
                    <a:lnTo>
                      <a:pt x="3485" y="100"/>
                    </a:lnTo>
                    <a:lnTo>
                      <a:pt x="3759" y="137"/>
                    </a:lnTo>
                    <a:lnTo>
                      <a:pt x="3940" y="78"/>
                    </a:lnTo>
                    <a:lnTo>
                      <a:pt x="4170" y="21"/>
                    </a:lnTo>
                    <a:lnTo>
                      <a:pt x="4585" y="0"/>
                    </a:lnTo>
                    <a:lnTo>
                      <a:pt x="4812" y="60"/>
                    </a:lnTo>
                    <a:lnTo>
                      <a:pt x="4865" y="153"/>
                    </a:lnTo>
                    <a:lnTo>
                      <a:pt x="4367" y="294"/>
                    </a:lnTo>
                    <a:lnTo>
                      <a:pt x="4270" y="274"/>
                    </a:lnTo>
                    <a:lnTo>
                      <a:pt x="3952" y="314"/>
                    </a:lnTo>
                    <a:lnTo>
                      <a:pt x="3816" y="321"/>
                    </a:lnTo>
                    <a:lnTo>
                      <a:pt x="3580" y="237"/>
                    </a:lnTo>
                    <a:lnTo>
                      <a:pt x="3211" y="209"/>
                    </a:lnTo>
                    <a:lnTo>
                      <a:pt x="2614" y="285"/>
                    </a:lnTo>
                    <a:lnTo>
                      <a:pt x="2340" y="253"/>
                    </a:lnTo>
                    <a:lnTo>
                      <a:pt x="2111" y="310"/>
                    </a:lnTo>
                    <a:lnTo>
                      <a:pt x="1985" y="507"/>
                    </a:lnTo>
                    <a:lnTo>
                      <a:pt x="1893" y="603"/>
                    </a:lnTo>
                    <a:lnTo>
                      <a:pt x="1621" y="596"/>
                    </a:lnTo>
                    <a:lnTo>
                      <a:pt x="1436" y="580"/>
                    </a:lnTo>
                    <a:lnTo>
                      <a:pt x="1252" y="589"/>
                    </a:lnTo>
                    <a:lnTo>
                      <a:pt x="1158" y="619"/>
                    </a:lnTo>
                    <a:lnTo>
                      <a:pt x="1074" y="714"/>
                    </a:lnTo>
                    <a:lnTo>
                      <a:pt x="1094" y="1113"/>
                    </a:lnTo>
                    <a:cubicBezTo>
                      <a:pt x="1099" y="1208"/>
                      <a:pt x="1147" y="1206"/>
                      <a:pt x="1101" y="1254"/>
                    </a:cubicBezTo>
                    <a:lnTo>
                      <a:pt x="876" y="1406"/>
                    </a:lnTo>
                    <a:lnTo>
                      <a:pt x="694" y="1440"/>
                    </a:lnTo>
                    <a:lnTo>
                      <a:pt x="510" y="1449"/>
                    </a:lnTo>
                    <a:lnTo>
                      <a:pt x="137" y="1351"/>
                    </a:lnTo>
                    <a:lnTo>
                      <a:pt x="0" y="1333"/>
                    </a:ln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02" name="Freeform 134">
                <a:extLst>
                  <a:ext uri="{FF2B5EF4-FFF2-40B4-BE49-F238E27FC236}">
                    <a16:creationId xmlns:a16="http://schemas.microsoft.com/office/drawing/2014/main" id="{BCBFC695-6BEA-490D-B7E3-BDB6368AB599}"/>
                  </a:ext>
                </a:extLst>
              </p:cNvPr>
              <p:cNvSpPr>
                <a:spLocks/>
              </p:cNvSpPr>
              <p:nvPr/>
            </p:nvSpPr>
            <p:spPr bwMode="auto">
              <a:xfrm>
                <a:off x="2074" y="3434"/>
                <a:ext cx="294" cy="121"/>
              </a:xfrm>
              <a:custGeom>
                <a:avLst/>
                <a:gdLst>
                  <a:gd name="T0" fmla="*/ 0 w 4865"/>
                  <a:gd name="T1" fmla="*/ 9 h 1449"/>
                  <a:gd name="T2" fmla="*/ 0 w 4865"/>
                  <a:gd name="T3" fmla="*/ 9 h 1449"/>
                  <a:gd name="T4" fmla="*/ 1 w 4865"/>
                  <a:gd name="T5" fmla="*/ 9 h 1449"/>
                  <a:gd name="T6" fmla="*/ 2 w 4865"/>
                  <a:gd name="T7" fmla="*/ 9 h 1449"/>
                  <a:gd name="T8" fmla="*/ 2 w 4865"/>
                  <a:gd name="T9" fmla="*/ 9 h 1449"/>
                  <a:gd name="T10" fmla="*/ 3 w 4865"/>
                  <a:gd name="T11" fmla="*/ 9 h 1449"/>
                  <a:gd name="T12" fmla="*/ 3 w 4865"/>
                  <a:gd name="T13" fmla="*/ 8 h 1449"/>
                  <a:gd name="T14" fmla="*/ 3 w 4865"/>
                  <a:gd name="T15" fmla="*/ 7 h 1449"/>
                  <a:gd name="T16" fmla="*/ 3 w 4865"/>
                  <a:gd name="T17" fmla="*/ 5 h 1449"/>
                  <a:gd name="T18" fmla="*/ 3 w 4865"/>
                  <a:gd name="T19" fmla="*/ 4 h 1449"/>
                  <a:gd name="T20" fmla="*/ 3 w 4865"/>
                  <a:gd name="T21" fmla="*/ 3 h 1449"/>
                  <a:gd name="T22" fmla="*/ 4 w 4865"/>
                  <a:gd name="T23" fmla="*/ 3 h 1449"/>
                  <a:gd name="T24" fmla="*/ 6 w 4865"/>
                  <a:gd name="T25" fmla="*/ 3 h 1449"/>
                  <a:gd name="T26" fmla="*/ 6 w 4865"/>
                  <a:gd name="T27" fmla="*/ 3 h 1449"/>
                  <a:gd name="T28" fmla="*/ 7 w 4865"/>
                  <a:gd name="T29" fmla="*/ 1 h 1449"/>
                  <a:gd name="T30" fmla="*/ 7 w 4865"/>
                  <a:gd name="T31" fmla="*/ 1 h 1449"/>
                  <a:gd name="T32" fmla="*/ 8 w 4865"/>
                  <a:gd name="T33" fmla="*/ 0 h 1449"/>
                  <a:gd name="T34" fmla="*/ 9 w 4865"/>
                  <a:gd name="T35" fmla="*/ 1 h 1449"/>
                  <a:gd name="T36" fmla="*/ 10 w 4865"/>
                  <a:gd name="T37" fmla="*/ 1 h 1449"/>
                  <a:gd name="T38" fmla="*/ 11 w 4865"/>
                  <a:gd name="T39" fmla="*/ 1 h 1449"/>
                  <a:gd name="T40" fmla="*/ 12 w 4865"/>
                  <a:gd name="T41" fmla="*/ 1 h 1449"/>
                  <a:gd name="T42" fmla="*/ 13 w 4865"/>
                  <a:gd name="T43" fmla="*/ 1 h 1449"/>
                  <a:gd name="T44" fmla="*/ 14 w 4865"/>
                  <a:gd name="T45" fmla="*/ 1 h 1449"/>
                  <a:gd name="T46" fmla="*/ 14 w 4865"/>
                  <a:gd name="T47" fmla="*/ 1 h 1449"/>
                  <a:gd name="T48" fmla="*/ 15 w 4865"/>
                  <a:gd name="T49" fmla="*/ 0 h 1449"/>
                  <a:gd name="T50" fmla="*/ 17 w 4865"/>
                  <a:gd name="T51" fmla="*/ 0 h 1449"/>
                  <a:gd name="T52" fmla="*/ 18 w 4865"/>
                  <a:gd name="T53" fmla="*/ 0 h 1449"/>
                  <a:gd name="T54" fmla="*/ 18 w 4865"/>
                  <a:gd name="T55" fmla="*/ 1 h 1449"/>
                  <a:gd name="T56" fmla="*/ 16 w 4865"/>
                  <a:gd name="T57" fmla="*/ 2 h 1449"/>
                  <a:gd name="T58" fmla="*/ 16 w 4865"/>
                  <a:gd name="T59" fmla="*/ 2 h 1449"/>
                  <a:gd name="T60" fmla="*/ 14 w 4865"/>
                  <a:gd name="T61" fmla="*/ 2 h 1449"/>
                  <a:gd name="T62" fmla="*/ 14 w 4865"/>
                  <a:gd name="T63" fmla="*/ 2 h 1449"/>
                  <a:gd name="T64" fmla="*/ 13 w 4865"/>
                  <a:gd name="T65" fmla="*/ 2 h 1449"/>
                  <a:gd name="T66" fmla="*/ 12 w 4865"/>
                  <a:gd name="T67" fmla="*/ 1 h 1449"/>
                  <a:gd name="T68" fmla="*/ 10 w 4865"/>
                  <a:gd name="T69" fmla="*/ 2 h 1449"/>
                  <a:gd name="T70" fmla="*/ 9 w 4865"/>
                  <a:gd name="T71" fmla="*/ 2 h 1449"/>
                  <a:gd name="T72" fmla="*/ 8 w 4865"/>
                  <a:gd name="T73" fmla="*/ 2 h 1449"/>
                  <a:gd name="T74" fmla="*/ 7 w 4865"/>
                  <a:gd name="T75" fmla="*/ 4 h 1449"/>
                  <a:gd name="T76" fmla="*/ 7 w 4865"/>
                  <a:gd name="T77" fmla="*/ 4 h 1449"/>
                  <a:gd name="T78" fmla="*/ 6 w 4865"/>
                  <a:gd name="T79" fmla="*/ 4 h 1449"/>
                  <a:gd name="T80" fmla="*/ 5 w 4865"/>
                  <a:gd name="T81" fmla="*/ 4 h 1449"/>
                  <a:gd name="T82" fmla="*/ 5 w 4865"/>
                  <a:gd name="T83" fmla="*/ 4 h 1449"/>
                  <a:gd name="T84" fmla="*/ 4 w 4865"/>
                  <a:gd name="T85" fmla="*/ 4 h 1449"/>
                  <a:gd name="T86" fmla="*/ 4 w 4865"/>
                  <a:gd name="T87" fmla="*/ 5 h 1449"/>
                  <a:gd name="T88" fmla="*/ 4 w 4865"/>
                  <a:gd name="T89" fmla="*/ 8 h 1449"/>
                  <a:gd name="T90" fmla="*/ 4 w 4865"/>
                  <a:gd name="T91" fmla="*/ 9 h 1449"/>
                  <a:gd name="T92" fmla="*/ 3 w 4865"/>
                  <a:gd name="T93" fmla="*/ 10 h 1449"/>
                  <a:gd name="T94" fmla="*/ 3 w 4865"/>
                  <a:gd name="T95" fmla="*/ 10 h 1449"/>
                  <a:gd name="T96" fmla="*/ 2 w 4865"/>
                  <a:gd name="T97" fmla="*/ 10 h 1449"/>
                  <a:gd name="T98" fmla="*/ 0 w 4865"/>
                  <a:gd name="T99" fmla="*/ 9 h 1449"/>
                  <a:gd name="T100" fmla="*/ 0 w 4865"/>
                  <a:gd name="T101" fmla="*/ 9 h 14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865" h="1449">
                    <a:moveTo>
                      <a:pt x="0" y="1333"/>
                    </a:moveTo>
                    <a:lnTo>
                      <a:pt x="134" y="1281"/>
                    </a:lnTo>
                    <a:lnTo>
                      <a:pt x="271" y="1295"/>
                    </a:lnTo>
                    <a:lnTo>
                      <a:pt x="414" y="1288"/>
                    </a:lnTo>
                    <a:lnTo>
                      <a:pt x="457" y="1335"/>
                    </a:lnTo>
                    <a:lnTo>
                      <a:pt x="735" y="1297"/>
                    </a:lnTo>
                    <a:lnTo>
                      <a:pt x="818" y="1197"/>
                    </a:lnTo>
                    <a:lnTo>
                      <a:pt x="853" y="937"/>
                    </a:lnTo>
                    <a:lnTo>
                      <a:pt x="797" y="774"/>
                    </a:lnTo>
                    <a:lnTo>
                      <a:pt x="790" y="637"/>
                    </a:lnTo>
                    <a:cubicBezTo>
                      <a:pt x="788" y="587"/>
                      <a:pt x="879" y="491"/>
                      <a:pt x="926" y="464"/>
                    </a:cubicBezTo>
                    <a:cubicBezTo>
                      <a:pt x="965" y="437"/>
                      <a:pt x="1059" y="412"/>
                      <a:pt x="1147" y="407"/>
                    </a:cubicBezTo>
                    <a:lnTo>
                      <a:pt x="1563" y="407"/>
                    </a:lnTo>
                    <a:lnTo>
                      <a:pt x="1746" y="378"/>
                    </a:lnTo>
                    <a:lnTo>
                      <a:pt x="1832" y="182"/>
                    </a:lnTo>
                    <a:cubicBezTo>
                      <a:pt x="1870" y="134"/>
                      <a:pt x="1869" y="109"/>
                      <a:pt x="1916" y="86"/>
                    </a:cubicBezTo>
                    <a:cubicBezTo>
                      <a:pt x="1962" y="59"/>
                      <a:pt x="2050" y="55"/>
                      <a:pt x="2146" y="50"/>
                    </a:cubicBezTo>
                    <a:lnTo>
                      <a:pt x="2605" y="98"/>
                    </a:lnTo>
                    <a:lnTo>
                      <a:pt x="2702" y="118"/>
                    </a:lnTo>
                    <a:lnTo>
                      <a:pt x="2884" y="84"/>
                    </a:lnTo>
                    <a:lnTo>
                      <a:pt x="3156" y="71"/>
                    </a:lnTo>
                    <a:lnTo>
                      <a:pt x="3485" y="100"/>
                    </a:lnTo>
                    <a:lnTo>
                      <a:pt x="3759" y="137"/>
                    </a:lnTo>
                    <a:lnTo>
                      <a:pt x="3940" y="78"/>
                    </a:lnTo>
                    <a:lnTo>
                      <a:pt x="4170" y="21"/>
                    </a:lnTo>
                    <a:lnTo>
                      <a:pt x="4585" y="0"/>
                    </a:lnTo>
                    <a:lnTo>
                      <a:pt x="4812" y="60"/>
                    </a:lnTo>
                    <a:lnTo>
                      <a:pt x="4865" y="153"/>
                    </a:lnTo>
                    <a:lnTo>
                      <a:pt x="4367" y="294"/>
                    </a:lnTo>
                    <a:lnTo>
                      <a:pt x="4270" y="274"/>
                    </a:lnTo>
                    <a:lnTo>
                      <a:pt x="3952" y="314"/>
                    </a:lnTo>
                    <a:lnTo>
                      <a:pt x="3816" y="321"/>
                    </a:lnTo>
                    <a:lnTo>
                      <a:pt x="3580" y="237"/>
                    </a:lnTo>
                    <a:lnTo>
                      <a:pt x="3211" y="209"/>
                    </a:lnTo>
                    <a:lnTo>
                      <a:pt x="2614" y="285"/>
                    </a:lnTo>
                    <a:lnTo>
                      <a:pt x="2340" y="253"/>
                    </a:lnTo>
                    <a:lnTo>
                      <a:pt x="2111" y="310"/>
                    </a:lnTo>
                    <a:lnTo>
                      <a:pt x="1985" y="507"/>
                    </a:lnTo>
                    <a:lnTo>
                      <a:pt x="1893" y="603"/>
                    </a:lnTo>
                    <a:lnTo>
                      <a:pt x="1621" y="596"/>
                    </a:lnTo>
                    <a:lnTo>
                      <a:pt x="1436" y="580"/>
                    </a:lnTo>
                    <a:lnTo>
                      <a:pt x="1252" y="589"/>
                    </a:lnTo>
                    <a:lnTo>
                      <a:pt x="1158" y="619"/>
                    </a:lnTo>
                    <a:lnTo>
                      <a:pt x="1074" y="714"/>
                    </a:lnTo>
                    <a:lnTo>
                      <a:pt x="1094" y="1113"/>
                    </a:lnTo>
                    <a:cubicBezTo>
                      <a:pt x="1099" y="1208"/>
                      <a:pt x="1147" y="1206"/>
                      <a:pt x="1101" y="1254"/>
                    </a:cubicBezTo>
                    <a:lnTo>
                      <a:pt x="876" y="1406"/>
                    </a:lnTo>
                    <a:lnTo>
                      <a:pt x="694" y="1440"/>
                    </a:lnTo>
                    <a:lnTo>
                      <a:pt x="510" y="1449"/>
                    </a:lnTo>
                    <a:lnTo>
                      <a:pt x="137" y="1351"/>
                    </a:lnTo>
                    <a:lnTo>
                      <a:pt x="0" y="1333"/>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26" name="Group 138">
              <a:extLst>
                <a:ext uri="{FF2B5EF4-FFF2-40B4-BE49-F238E27FC236}">
                  <a16:creationId xmlns:a16="http://schemas.microsoft.com/office/drawing/2014/main" id="{B886E4FF-59B6-5C7D-B5BE-C774F9FAF5F0}"/>
                </a:ext>
              </a:extLst>
            </p:cNvPr>
            <p:cNvGrpSpPr>
              <a:grpSpLocks/>
            </p:cNvGrpSpPr>
            <p:nvPr/>
          </p:nvGrpSpPr>
          <p:grpSpPr bwMode="auto">
            <a:xfrm>
              <a:off x="1717" y="3650"/>
              <a:ext cx="166" cy="30"/>
              <a:chOff x="1717" y="3650"/>
              <a:chExt cx="166" cy="30"/>
            </a:xfrm>
          </p:grpSpPr>
          <p:sp>
            <p:nvSpPr>
              <p:cNvPr id="499" name="Freeform 136">
                <a:extLst>
                  <a:ext uri="{FF2B5EF4-FFF2-40B4-BE49-F238E27FC236}">
                    <a16:creationId xmlns:a16="http://schemas.microsoft.com/office/drawing/2014/main" id="{F2D24CBB-7078-B2B6-008E-E9461DD9DD96}"/>
                  </a:ext>
                </a:extLst>
              </p:cNvPr>
              <p:cNvSpPr>
                <a:spLocks/>
              </p:cNvSpPr>
              <p:nvPr/>
            </p:nvSpPr>
            <p:spPr bwMode="auto">
              <a:xfrm>
                <a:off x="1717" y="3650"/>
                <a:ext cx="166" cy="30"/>
              </a:xfrm>
              <a:custGeom>
                <a:avLst/>
                <a:gdLst>
                  <a:gd name="T0" fmla="*/ 0 w 166"/>
                  <a:gd name="T1" fmla="*/ 2 h 30"/>
                  <a:gd name="T2" fmla="*/ 24 w 166"/>
                  <a:gd name="T3" fmla="*/ 16 h 30"/>
                  <a:gd name="T4" fmla="*/ 38 w 166"/>
                  <a:gd name="T5" fmla="*/ 28 h 30"/>
                  <a:gd name="T6" fmla="*/ 46 w 166"/>
                  <a:gd name="T7" fmla="*/ 26 h 30"/>
                  <a:gd name="T8" fmla="*/ 55 w 166"/>
                  <a:gd name="T9" fmla="*/ 29 h 30"/>
                  <a:gd name="T10" fmla="*/ 68 w 166"/>
                  <a:gd name="T11" fmla="*/ 30 h 30"/>
                  <a:gd name="T12" fmla="*/ 91 w 166"/>
                  <a:gd name="T13" fmla="*/ 24 h 30"/>
                  <a:gd name="T14" fmla="*/ 147 w 166"/>
                  <a:gd name="T15" fmla="*/ 27 h 30"/>
                  <a:gd name="T16" fmla="*/ 166 w 166"/>
                  <a:gd name="T17" fmla="*/ 21 h 30"/>
                  <a:gd name="T18" fmla="*/ 158 w 166"/>
                  <a:gd name="T19" fmla="*/ 4 h 30"/>
                  <a:gd name="T20" fmla="*/ 126 w 166"/>
                  <a:gd name="T21" fmla="*/ 7 h 30"/>
                  <a:gd name="T22" fmla="*/ 96 w 166"/>
                  <a:gd name="T23" fmla="*/ 7 h 30"/>
                  <a:gd name="T24" fmla="*/ 57 w 166"/>
                  <a:gd name="T25" fmla="*/ 13 h 30"/>
                  <a:gd name="T26" fmla="*/ 46 w 166"/>
                  <a:gd name="T27" fmla="*/ 12 h 30"/>
                  <a:gd name="T28" fmla="*/ 31 w 166"/>
                  <a:gd name="T29" fmla="*/ 2 h 30"/>
                  <a:gd name="T30" fmla="*/ 23 w 166"/>
                  <a:gd name="T31" fmla="*/ 0 h 30"/>
                  <a:gd name="T32" fmla="*/ 0 w 166"/>
                  <a:gd name="T33" fmla="*/ 2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6" h="30">
                    <a:moveTo>
                      <a:pt x="0" y="2"/>
                    </a:moveTo>
                    <a:lnTo>
                      <a:pt x="24" y="16"/>
                    </a:lnTo>
                    <a:lnTo>
                      <a:pt x="38" y="28"/>
                    </a:lnTo>
                    <a:lnTo>
                      <a:pt x="46" y="26"/>
                    </a:lnTo>
                    <a:lnTo>
                      <a:pt x="55" y="29"/>
                    </a:lnTo>
                    <a:lnTo>
                      <a:pt x="68" y="30"/>
                    </a:lnTo>
                    <a:lnTo>
                      <a:pt x="91" y="24"/>
                    </a:lnTo>
                    <a:lnTo>
                      <a:pt x="147" y="27"/>
                    </a:lnTo>
                    <a:lnTo>
                      <a:pt x="166" y="21"/>
                    </a:lnTo>
                    <a:lnTo>
                      <a:pt x="158" y="4"/>
                    </a:lnTo>
                    <a:lnTo>
                      <a:pt x="126" y="7"/>
                    </a:lnTo>
                    <a:lnTo>
                      <a:pt x="96" y="7"/>
                    </a:lnTo>
                    <a:lnTo>
                      <a:pt x="57" y="13"/>
                    </a:lnTo>
                    <a:lnTo>
                      <a:pt x="46" y="12"/>
                    </a:lnTo>
                    <a:lnTo>
                      <a:pt x="31" y="2"/>
                    </a:lnTo>
                    <a:lnTo>
                      <a:pt x="23" y="0"/>
                    </a:lnTo>
                    <a:lnTo>
                      <a:pt x="0" y="2"/>
                    </a:lnTo>
                    <a:close/>
                  </a:path>
                </a:pathLst>
              </a:custGeom>
              <a:solidFill>
                <a:srgbClr val="00CCFF"/>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500" name="Freeform 137">
                <a:extLst>
                  <a:ext uri="{FF2B5EF4-FFF2-40B4-BE49-F238E27FC236}">
                    <a16:creationId xmlns:a16="http://schemas.microsoft.com/office/drawing/2014/main" id="{40270074-5C4E-3990-2450-C3C4AA784061}"/>
                  </a:ext>
                </a:extLst>
              </p:cNvPr>
              <p:cNvSpPr>
                <a:spLocks/>
              </p:cNvSpPr>
              <p:nvPr/>
            </p:nvSpPr>
            <p:spPr bwMode="auto">
              <a:xfrm>
                <a:off x="1717" y="3650"/>
                <a:ext cx="166" cy="30"/>
              </a:xfrm>
              <a:custGeom>
                <a:avLst/>
                <a:gdLst>
                  <a:gd name="T0" fmla="*/ 0 w 166"/>
                  <a:gd name="T1" fmla="*/ 2 h 30"/>
                  <a:gd name="T2" fmla="*/ 24 w 166"/>
                  <a:gd name="T3" fmla="*/ 16 h 30"/>
                  <a:gd name="T4" fmla="*/ 38 w 166"/>
                  <a:gd name="T5" fmla="*/ 28 h 30"/>
                  <a:gd name="T6" fmla="*/ 46 w 166"/>
                  <a:gd name="T7" fmla="*/ 26 h 30"/>
                  <a:gd name="T8" fmla="*/ 55 w 166"/>
                  <a:gd name="T9" fmla="*/ 29 h 30"/>
                  <a:gd name="T10" fmla="*/ 68 w 166"/>
                  <a:gd name="T11" fmla="*/ 30 h 30"/>
                  <a:gd name="T12" fmla="*/ 91 w 166"/>
                  <a:gd name="T13" fmla="*/ 24 h 30"/>
                  <a:gd name="T14" fmla="*/ 147 w 166"/>
                  <a:gd name="T15" fmla="*/ 27 h 30"/>
                  <a:gd name="T16" fmla="*/ 166 w 166"/>
                  <a:gd name="T17" fmla="*/ 21 h 30"/>
                  <a:gd name="T18" fmla="*/ 158 w 166"/>
                  <a:gd name="T19" fmla="*/ 4 h 30"/>
                  <a:gd name="T20" fmla="*/ 126 w 166"/>
                  <a:gd name="T21" fmla="*/ 7 h 30"/>
                  <a:gd name="T22" fmla="*/ 96 w 166"/>
                  <a:gd name="T23" fmla="*/ 7 h 30"/>
                  <a:gd name="T24" fmla="*/ 57 w 166"/>
                  <a:gd name="T25" fmla="*/ 13 h 30"/>
                  <a:gd name="T26" fmla="*/ 46 w 166"/>
                  <a:gd name="T27" fmla="*/ 12 h 30"/>
                  <a:gd name="T28" fmla="*/ 31 w 166"/>
                  <a:gd name="T29" fmla="*/ 2 h 30"/>
                  <a:gd name="T30" fmla="*/ 23 w 166"/>
                  <a:gd name="T31" fmla="*/ 0 h 30"/>
                  <a:gd name="T32" fmla="*/ 0 w 166"/>
                  <a:gd name="T33" fmla="*/ 2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6" h="30">
                    <a:moveTo>
                      <a:pt x="0" y="2"/>
                    </a:moveTo>
                    <a:lnTo>
                      <a:pt x="24" y="16"/>
                    </a:lnTo>
                    <a:lnTo>
                      <a:pt x="38" y="28"/>
                    </a:lnTo>
                    <a:lnTo>
                      <a:pt x="46" y="26"/>
                    </a:lnTo>
                    <a:lnTo>
                      <a:pt x="55" y="29"/>
                    </a:lnTo>
                    <a:lnTo>
                      <a:pt x="68" y="30"/>
                    </a:lnTo>
                    <a:lnTo>
                      <a:pt x="91" y="24"/>
                    </a:lnTo>
                    <a:lnTo>
                      <a:pt x="147" y="27"/>
                    </a:lnTo>
                    <a:lnTo>
                      <a:pt x="166" y="21"/>
                    </a:lnTo>
                    <a:lnTo>
                      <a:pt x="158" y="4"/>
                    </a:lnTo>
                    <a:lnTo>
                      <a:pt x="126" y="7"/>
                    </a:lnTo>
                    <a:lnTo>
                      <a:pt x="96" y="7"/>
                    </a:lnTo>
                    <a:lnTo>
                      <a:pt x="57" y="13"/>
                    </a:lnTo>
                    <a:lnTo>
                      <a:pt x="46" y="12"/>
                    </a:lnTo>
                    <a:lnTo>
                      <a:pt x="31" y="2"/>
                    </a:lnTo>
                    <a:lnTo>
                      <a:pt x="23" y="0"/>
                    </a:lnTo>
                    <a:lnTo>
                      <a:pt x="0" y="2"/>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27" name="Group 141">
              <a:extLst>
                <a:ext uri="{FF2B5EF4-FFF2-40B4-BE49-F238E27FC236}">
                  <a16:creationId xmlns:a16="http://schemas.microsoft.com/office/drawing/2014/main" id="{5B8370E5-9A1C-3A32-76DD-54519124EC16}"/>
                </a:ext>
              </a:extLst>
            </p:cNvPr>
            <p:cNvGrpSpPr>
              <a:grpSpLocks/>
            </p:cNvGrpSpPr>
            <p:nvPr/>
          </p:nvGrpSpPr>
          <p:grpSpPr bwMode="auto">
            <a:xfrm>
              <a:off x="2429" y="3065"/>
              <a:ext cx="63" cy="121"/>
              <a:chOff x="2429" y="3065"/>
              <a:chExt cx="63" cy="121"/>
            </a:xfrm>
          </p:grpSpPr>
          <p:sp>
            <p:nvSpPr>
              <p:cNvPr id="497" name="Freeform 139">
                <a:extLst>
                  <a:ext uri="{FF2B5EF4-FFF2-40B4-BE49-F238E27FC236}">
                    <a16:creationId xmlns:a16="http://schemas.microsoft.com/office/drawing/2014/main" id="{28584B08-99B7-D715-5E71-AF75550E1FEE}"/>
                  </a:ext>
                </a:extLst>
              </p:cNvPr>
              <p:cNvSpPr>
                <a:spLocks/>
              </p:cNvSpPr>
              <p:nvPr/>
            </p:nvSpPr>
            <p:spPr bwMode="auto">
              <a:xfrm>
                <a:off x="2429" y="3065"/>
                <a:ext cx="63" cy="121"/>
              </a:xfrm>
              <a:custGeom>
                <a:avLst/>
                <a:gdLst>
                  <a:gd name="T0" fmla="*/ 0 w 1051"/>
                  <a:gd name="T1" fmla="*/ 10 h 1446"/>
                  <a:gd name="T2" fmla="*/ 0 w 1051"/>
                  <a:gd name="T3" fmla="*/ 9 h 1446"/>
                  <a:gd name="T4" fmla="*/ 1 w 1051"/>
                  <a:gd name="T5" fmla="*/ 7 h 1446"/>
                  <a:gd name="T6" fmla="*/ 2 w 1051"/>
                  <a:gd name="T7" fmla="*/ 5 h 1446"/>
                  <a:gd name="T8" fmla="*/ 3 w 1051"/>
                  <a:gd name="T9" fmla="*/ 5 h 1446"/>
                  <a:gd name="T10" fmla="*/ 3 w 1051"/>
                  <a:gd name="T11" fmla="*/ 3 h 1446"/>
                  <a:gd name="T12" fmla="*/ 2 w 1051"/>
                  <a:gd name="T13" fmla="*/ 3 h 1446"/>
                  <a:gd name="T14" fmla="*/ 1 w 1051"/>
                  <a:gd name="T15" fmla="*/ 0 h 1446"/>
                  <a:gd name="T16" fmla="*/ 3 w 1051"/>
                  <a:gd name="T17" fmla="*/ 2 h 1446"/>
                  <a:gd name="T18" fmla="*/ 3 w 1051"/>
                  <a:gd name="T19" fmla="*/ 3 h 1446"/>
                  <a:gd name="T20" fmla="*/ 4 w 1051"/>
                  <a:gd name="T21" fmla="*/ 4 h 1446"/>
                  <a:gd name="T22" fmla="*/ 3 w 1051"/>
                  <a:gd name="T23" fmla="*/ 6 h 1446"/>
                  <a:gd name="T24" fmla="*/ 3 w 1051"/>
                  <a:gd name="T25" fmla="*/ 7 h 1446"/>
                  <a:gd name="T26" fmla="*/ 3 w 1051"/>
                  <a:gd name="T27" fmla="*/ 7 h 1446"/>
                  <a:gd name="T28" fmla="*/ 2 w 1051"/>
                  <a:gd name="T29" fmla="*/ 7 h 1446"/>
                  <a:gd name="T30" fmla="*/ 2 w 1051"/>
                  <a:gd name="T31" fmla="*/ 8 h 1446"/>
                  <a:gd name="T32" fmla="*/ 2 w 1051"/>
                  <a:gd name="T33" fmla="*/ 9 h 1446"/>
                  <a:gd name="T34" fmla="*/ 0 w 1051"/>
                  <a:gd name="T35" fmla="*/ 10 h 14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51" h="1446">
                    <a:moveTo>
                      <a:pt x="0" y="1446"/>
                    </a:moveTo>
                    <a:lnTo>
                      <a:pt x="39" y="1258"/>
                    </a:lnTo>
                    <a:lnTo>
                      <a:pt x="246" y="967"/>
                    </a:lnTo>
                    <a:lnTo>
                      <a:pt x="647" y="758"/>
                    </a:lnTo>
                    <a:lnTo>
                      <a:pt x="738" y="659"/>
                    </a:lnTo>
                    <a:cubicBezTo>
                      <a:pt x="735" y="613"/>
                      <a:pt x="730" y="498"/>
                      <a:pt x="727" y="449"/>
                    </a:cubicBezTo>
                    <a:cubicBezTo>
                      <a:pt x="725" y="404"/>
                      <a:pt x="727" y="449"/>
                      <a:pt x="676" y="381"/>
                    </a:cubicBezTo>
                    <a:cubicBezTo>
                      <a:pt x="625" y="314"/>
                      <a:pt x="383" y="45"/>
                      <a:pt x="382" y="25"/>
                    </a:cubicBezTo>
                    <a:cubicBezTo>
                      <a:pt x="380" y="0"/>
                      <a:pt x="713" y="169"/>
                      <a:pt x="804" y="235"/>
                    </a:cubicBezTo>
                    <a:cubicBezTo>
                      <a:pt x="902" y="300"/>
                      <a:pt x="908" y="419"/>
                      <a:pt x="950" y="463"/>
                    </a:cubicBezTo>
                    <a:lnTo>
                      <a:pt x="1051" y="598"/>
                    </a:lnTo>
                    <a:lnTo>
                      <a:pt x="926" y="794"/>
                    </a:lnTo>
                    <a:lnTo>
                      <a:pt x="933" y="933"/>
                    </a:lnTo>
                    <a:lnTo>
                      <a:pt x="795" y="1010"/>
                    </a:lnTo>
                    <a:lnTo>
                      <a:pt x="660" y="1017"/>
                    </a:lnTo>
                    <a:lnTo>
                      <a:pt x="533" y="1164"/>
                    </a:lnTo>
                    <a:lnTo>
                      <a:pt x="495" y="1351"/>
                    </a:lnTo>
                    <a:lnTo>
                      <a:pt x="0" y="1446"/>
                    </a:ln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98" name="Freeform 140">
                <a:extLst>
                  <a:ext uri="{FF2B5EF4-FFF2-40B4-BE49-F238E27FC236}">
                    <a16:creationId xmlns:a16="http://schemas.microsoft.com/office/drawing/2014/main" id="{20267EAE-C8FF-C16E-BBD9-1EA7487BF623}"/>
                  </a:ext>
                </a:extLst>
              </p:cNvPr>
              <p:cNvSpPr>
                <a:spLocks/>
              </p:cNvSpPr>
              <p:nvPr/>
            </p:nvSpPr>
            <p:spPr bwMode="auto">
              <a:xfrm>
                <a:off x="2429" y="3065"/>
                <a:ext cx="63" cy="121"/>
              </a:xfrm>
              <a:custGeom>
                <a:avLst/>
                <a:gdLst>
                  <a:gd name="T0" fmla="*/ 0 w 1051"/>
                  <a:gd name="T1" fmla="*/ 10 h 1446"/>
                  <a:gd name="T2" fmla="*/ 0 w 1051"/>
                  <a:gd name="T3" fmla="*/ 9 h 1446"/>
                  <a:gd name="T4" fmla="*/ 1 w 1051"/>
                  <a:gd name="T5" fmla="*/ 7 h 1446"/>
                  <a:gd name="T6" fmla="*/ 2 w 1051"/>
                  <a:gd name="T7" fmla="*/ 5 h 1446"/>
                  <a:gd name="T8" fmla="*/ 3 w 1051"/>
                  <a:gd name="T9" fmla="*/ 5 h 1446"/>
                  <a:gd name="T10" fmla="*/ 3 w 1051"/>
                  <a:gd name="T11" fmla="*/ 3 h 1446"/>
                  <a:gd name="T12" fmla="*/ 2 w 1051"/>
                  <a:gd name="T13" fmla="*/ 3 h 1446"/>
                  <a:gd name="T14" fmla="*/ 1 w 1051"/>
                  <a:gd name="T15" fmla="*/ 0 h 1446"/>
                  <a:gd name="T16" fmla="*/ 3 w 1051"/>
                  <a:gd name="T17" fmla="*/ 2 h 1446"/>
                  <a:gd name="T18" fmla="*/ 3 w 1051"/>
                  <a:gd name="T19" fmla="*/ 3 h 1446"/>
                  <a:gd name="T20" fmla="*/ 4 w 1051"/>
                  <a:gd name="T21" fmla="*/ 4 h 1446"/>
                  <a:gd name="T22" fmla="*/ 3 w 1051"/>
                  <a:gd name="T23" fmla="*/ 6 h 1446"/>
                  <a:gd name="T24" fmla="*/ 3 w 1051"/>
                  <a:gd name="T25" fmla="*/ 7 h 1446"/>
                  <a:gd name="T26" fmla="*/ 3 w 1051"/>
                  <a:gd name="T27" fmla="*/ 7 h 1446"/>
                  <a:gd name="T28" fmla="*/ 2 w 1051"/>
                  <a:gd name="T29" fmla="*/ 7 h 1446"/>
                  <a:gd name="T30" fmla="*/ 2 w 1051"/>
                  <a:gd name="T31" fmla="*/ 8 h 1446"/>
                  <a:gd name="T32" fmla="*/ 2 w 1051"/>
                  <a:gd name="T33" fmla="*/ 9 h 1446"/>
                  <a:gd name="T34" fmla="*/ 0 w 1051"/>
                  <a:gd name="T35" fmla="*/ 10 h 14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51" h="1446">
                    <a:moveTo>
                      <a:pt x="0" y="1446"/>
                    </a:moveTo>
                    <a:lnTo>
                      <a:pt x="39" y="1258"/>
                    </a:lnTo>
                    <a:lnTo>
                      <a:pt x="246" y="967"/>
                    </a:lnTo>
                    <a:lnTo>
                      <a:pt x="647" y="758"/>
                    </a:lnTo>
                    <a:lnTo>
                      <a:pt x="738" y="659"/>
                    </a:lnTo>
                    <a:cubicBezTo>
                      <a:pt x="735" y="613"/>
                      <a:pt x="730" y="498"/>
                      <a:pt x="727" y="449"/>
                    </a:cubicBezTo>
                    <a:cubicBezTo>
                      <a:pt x="725" y="404"/>
                      <a:pt x="727" y="449"/>
                      <a:pt x="676" y="381"/>
                    </a:cubicBezTo>
                    <a:cubicBezTo>
                      <a:pt x="625" y="314"/>
                      <a:pt x="383" y="45"/>
                      <a:pt x="382" y="25"/>
                    </a:cubicBezTo>
                    <a:cubicBezTo>
                      <a:pt x="380" y="0"/>
                      <a:pt x="713" y="169"/>
                      <a:pt x="804" y="235"/>
                    </a:cubicBezTo>
                    <a:cubicBezTo>
                      <a:pt x="902" y="300"/>
                      <a:pt x="908" y="419"/>
                      <a:pt x="950" y="463"/>
                    </a:cubicBezTo>
                    <a:lnTo>
                      <a:pt x="1051" y="598"/>
                    </a:lnTo>
                    <a:lnTo>
                      <a:pt x="926" y="794"/>
                    </a:lnTo>
                    <a:lnTo>
                      <a:pt x="933" y="933"/>
                    </a:lnTo>
                    <a:lnTo>
                      <a:pt x="795" y="1010"/>
                    </a:lnTo>
                    <a:lnTo>
                      <a:pt x="660" y="1017"/>
                    </a:lnTo>
                    <a:lnTo>
                      <a:pt x="533" y="1164"/>
                    </a:lnTo>
                    <a:lnTo>
                      <a:pt x="495" y="1351"/>
                    </a:lnTo>
                    <a:lnTo>
                      <a:pt x="0" y="1446"/>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28" name="Group 144">
              <a:extLst>
                <a:ext uri="{FF2B5EF4-FFF2-40B4-BE49-F238E27FC236}">
                  <a16:creationId xmlns:a16="http://schemas.microsoft.com/office/drawing/2014/main" id="{AB1524BE-B7EA-E0C8-424A-684CA942882F}"/>
                </a:ext>
              </a:extLst>
            </p:cNvPr>
            <p:cNvGrpSpPr>
              <a:grpSpLocks/>
            </p:cNvGrpSpPr>
            <p:nvPr/>
          </p:nvGrpSpPr>
          <p:grpSpPr bwMode="auto">
            <a:xfrm>
              <a:off x="2477" y="3404"/>
              <a:ext cx="251" cy="58"/>
              <a:chOff x="2477" y="3404"/>
              <a:chExt cx="251" cy="58"/>
            </a:xfrm>
          </p:grpSpPr>
          <p:sp>
            <p:nvSpPr>
              <p:cNvPr id="495" name="Freeform 142">
                <a:extLst>
                  <a:ext uri="{FF2B5EF4-FFF2-40B4-BE49-F238E27FC236}">
                    <a16:creationId xmlns:a16="http://schemas.microsoft.com/office/drawing/2014/main" id="{1F2E5BE5-CC6F-3ED7-1FB7-B64EB4D5B53E}"/>
                  </a:ext>
                </a:extLst>
              </p:cNvPr>
              <p:cNvSpPr>
                <a:spLocks/>
              </p:cNvSpPr>
              <p:nvPr/>
            </p:nvSpPr>
            <p:spPr bwMode="auto">
              <a:xfrm>
                <a:off x="2477" y="3404"/>
                <a:ext cx="251" cy="58"/>
              </a:xfrm>
              <a:custGeom>
                <a:avLst/>
                <a:gdLst>
                  <a:gd name="T0" fmla="*/ 0 w 4163"/>
                  <a:gd name="T1" fmla="*/ 2 h 691"/>
                  <a:gd name="T2" fmla="*/ 0 w 4163"/>
                  <a:gd name="T3" fmla="*/ 1 h 691"/>
                  <a:gd name="T4" fmla="*/ 1 w 4163"/>
                  <a:gd name="T5" fmla="*/ 0 h 691"/>
                  <a:gd name="T6" fmla="*/ 2 w 4163"/>
                  <a:gd name="T7" fmla="*/ 0 h 691"/>
                  <a:gd name="T8" fmla="*/ 3 w 4163"/>
                  <a:gd name="T9" fmla="*/ 1 h 691"/>
                  <a:gd name="T10" fmla="*/ 3 w 4163"/>
                  <a:gd name="T11" fmla="*/ 1 h 691"/>
                  <a:gd name="T12" fmla="*/ 4 w 4163"/>
                  <a:gd name="T13" fmla="*/ 0 h 691"/>
                  <a:gd name="T14" fmla="*/ 5 w 4163"/>
                  <a:gd name="T15" fmla="*/ 0 h 691"/>
                  <a:gd name="T16" fmla="*/ 6 w 4163"/>
                  <a:gd name="T17" fmla="*/ 0 h 691"/>
                  <a:gd name="T18" fmla="*/ 6 w 4163"/>
                  <a:gd name="T19" fmla="*/ 1 h 691"/>
                  <a:gd name="T20" fmla="*/ 6 w 4163"/>
                  <a:gd name="T21" fmla="*/ 2 h 691"/>
                  <a:gd name="T22" fmla="*/ 7 w 4163"/>
                  <a:gd name="T23" fmla="*/ 2 h 691"/>
                  <a:gd name="T24" fmla="*/ 7 w 4163"/>
                  <a:gd name="T25" fmla="*/ 2 h 691"/>
                  <a:gd name="T26" fmla="*/ 9 w 4163"/>
                  <a:gd name="T27" fmla="*/ 1 h 691"/>
                  <a:gd name="T28" fmla="*/ 10 w 4163"/>
                  <a:gd name="T29" fmla="*/ 1 h 691"/>
                  <a:gd name="T30" fmla="*/ 12 w 4163"/>
                  <a:gd name="T31" fmla="*/ 2 h 691"/>
                  <a:gd name="T32" fmla="*/ 13 w 4163"/>
                  <a:gd name="T33" fmla="*/ 3 h 691"/>
                  <a:gd name="T34" fmla="*/ 15 w 4163"/>
                  <a:gd name="T35" fmla="*/ 3 h 691"/>
                  <a:gd name="T36" fmla="*/ 13 w 4163"/>
                  <a:gd name="T37" fmla="*/ 5 h 691"/>
                  <a:gd name="T38" fmla="*/ 12 w 4163"/>
                  <a:gd name="T39" fmla="*/ 4 h 691"/>
                  <a:gd name="T40" fmla="*/ 11 w 4163"/>
                  <a:gd name="T41" fmla="*/ 4 h 691"/>
                  <a:gd name="T42" fmla="*/ 10 w 4163"/>
                  <a:gd name="T43" fmla="*/ 3 h 691"/>
                  <a:gd name="T44" fmla="*/ 8 w 4163"/>
                  <a:gd name="T45" fmla="*/ 2 h 691"/>
                  <a:gd name="T46" fmla="*/ 7 w 4163"/>
                  <a:gd name="T47" fmla="*/ 3 h 691"/>
                  <a:gd name="T48" fmla="*/ 6 w 4163"/>
                  <a:gd name="T49" fmla="*/ 3 h 691"/>
                  <a:gd name="T50" fmla="*/ 6 w 4163"/>
                  <a:gd name="T51" fmla="*/ 3 h 691"/>
                  <a:gd name="T52" fmla="*/ 5 w 4163"/>
                  <a:gd name="T53" fmla="*/ 3 h 691"/>
                  <a:gd name="T54" fmla="*/ 5 w 4163"/>
                  <a:gd name="T55" fmla="*/ 2 h 691"/>
                  <a:gd name="T56" fmla="*/ 3 w 4163"/>
                  <a:gd name="T57" fmla="*/ 2 h 691"/>
                  <a:gd name="T58" fmla="*/ 2 w 4163"/>
                  <a:gd name="T59" fmla="*/ 1 h 691"/>
                  <a:gd name="T60" fmla="*/ 0 w 4163"/>
                  <a:gd name="T61" fmla="*/ 2 h 6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63" h="691">
                    <a:moveTo>
                      <a:pt x="49" y="333"/>
                    </a:moveTo>
                    <a:cubicBezTo>
                      <a:pt x="0" y="310"/>
                      <a:pt x="87" y="120"/>
                      <a:pt x="124" y="69"/>
                    </a:cubicBezTo>
                    <a:lnTo>
                      <a:pt x="403" y="34"/>
                    </a:lnTo>
                    <a:lnTo>
                      <a:pt x="586" y="0"/>
                    </a:lnTo>
                    <a:lnTo>
                      <a:pt x="727" y="89"/>
                    </a:lnTo>
                    <a:lnTo>
                      <a:pt x="776" y="107"/>
                    </a:lnTo>
                    <a:lnTo>
                      <a:pt x="1231" y="64"/>
                    </a:lnTo>
                    <a:lnTo>
                      <a:pt x="1462" y="27"/>
                    </a:lnTo>
                    <a:cubicBezTo>
                      <a:pt x="1558" y="23"/>
                      <a:pt x="1695" y="41"/>
                      <a:pt x="1744" y="59"/>
                    </a:cubicBezTo>
                    <a:lnTo>
                      <a:pt x="1749" y="154"/>
                    </a:lnTo>
                    <a:lnTo>
                      <a:pt x="1708" y="296"/>
                    </a:lnTo>
                    <a:lnTo>
                      <a:pt x="1798" y="337"/>
                    </a:lnTo>
                    <a:cubicBezTo>
                      <a:pt x="1846" y="335"/>
                      <a:pt x="1938" y="260"/>
                      <a:pt x="2025" y="235"/>
                    </a:cubicBezTo>
                    <a:cubicBezTo>
                      <a:pt x="2120" y="205"/>
                      <a:pt x="2304" y="196"/>
                      <a:pt x="2440" y="190"/>
                    </a:cubicBezTo>
                    <a:lnTo>
                      <a:pt x="2762" y="199"/>
                    </a:lnTo>
                    <a:cubicBezTo>
                      <a:pt x="2907" y="212"/>
                      <a:pt x="3132" y="226"/>
                      <a:pt x="3278" y="264"/>
                    </a:cubicBezTo>
                    <a:cubicBezTo>
                      <a:pt x="3417" y="307"/>
                      <a:pt x="3419" y="352"/>
                      <a:pt x="3557" y="391"/>
                    </a:cubicBezTo>
                    <a:lnTo>
                      <a:pt x="4163" y="480"/>
                    </a:lnTo>
                    <a:lnTo>
                      <a:pt x="3668" y="691"/>
                    </a:lnTo>
                    <a:lnTo>
                      <a:pt x="3336" y="612"/>
                    </a:lnTo>
                    <a:lnTo>
                      <a:pt x="3106" y="508"/>
                    </a:lnTo>
                    <a:cubicBezTo>
                      <a:pt x="3007" y="467"/>
                      <a:pt x="2918" y="447"/>
                      <a:pt x="2772" y="409"/>
                    </a:cubicBezTo>
                    <a:cubicBezTo>
                      <a:pt x="2634" y="366"/>
                      <a:pt x="2311" y="336"/>
                      <a:pt x="2175" y="343"/>
                    </a:cubicBezTo>
                    <a:lnTo>
                      <a:pt x="1947" y="425"/>
                    </a:lnTo>
                    <a:lnTo>
                      <a:pt x="1765" y="479"/>
                    </a:lnTo>
                    <a:lnTo>
                      <a:pt x="1581" y="488"/>
                    </a:lnTo>
                    <a:lnTo>
                      <a:pt x="1391" y="382"/>
                    </a:lnTo>
                    <a:cubicBezTo>
                      <a:pt x="1341" y="339"/>
                      <a:pt x="1472" y="238"/>
                      <a:pt x="1383" y="217"/>
                    </a:cubicBezTo>
                    <a:cubicBezTo>
                      <a:pt x="1286" y="201"/>
                      <a:pt x="874" y="313"/>
                      <a:pt x="737" y="299"/>
                    </a:cubicBezTo>
                    <a:cubicBezTo>
                      <a:pt x="600" y="281"/>
                      <a:pt x="497" y="145"/>
                      <a:pt x="409" y="150"/>
                    </a:cubicBezTo>
                    <a:cubicBezTo>
                      <a:pt x="313" y="154"/>
                      <a:pt x="98" y="351"/>
                      <a:pt x="49" y="333"/>
                    </a:cubicBez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96" name="Freeform 143">
                <a:extLst>
                  <a:ext uri="{FF2B5EF4-FFF2-40B4-BE49-F238E27FC236}">
                    <a16:creationId xmlns:a16="http://schemas.microsoft.com/office/drawing/2014/main" id="{426AF5B6-90F6-074A-A4D0-49454031A2C0}"/>
                  </a:ext>
                </a:extLst>
              </p:cNvPr>
              <p:cNvSpPr>
                <a:spLocks/>
              </p:cNvSpPr>
              <p:nvPr/>
            </p:nvSpPr>
            <p:spPr bwMode="auto">
              <a:xfrm>
                <a:off x="2477" y="3404"/>
                <a:ext cx="251" cy="58"/>
              </a:xfrm>
              <a:custGeom>
                <a:avLst/>
                <a:gdLst>
                  <a:gd name="T0" fmla="*/ 0 w 4163"/>
                  <a:gd name="T1" fmla="*/ 2 h 691"/>
                  <a:gd name="T2" fmla="*/ 0 w 4163"/>
                  <a:gd name="T3" fmla="*/ 1 h 691"/>
                  <a:gd name="T4" fmla="*/ 1 w 4163"/>
                  <a:gd name="T5" fmla="*/ 0 h 691"/>
                  <a:gd name="T6" fmla="*/ 2 w 4163"/>
                  <a:gd name="T7" fmla="*/ 0 h 691"/>
                  <a:gd name="T8" fmla="*/ 3 w 4163"/>
                  <a:gd name="T9" fmla="*/ 1 h 691"/>
                  <a:gd name="T10" fmla="*/ 3 w 4163"/>
                  <a:gd name="T11" fmla="*/ 1 h 691"/>
                  <a:gd name="T12" fmla="*/ 4 w 4163"/>
                  <a:gd name="T13" fmla="*/ 0 h 691"/>
                  <a:gd name="T14" fmla="*/ 5 w 4163"/>
                  <a:gd name="T15" fmla="*/ 0 h 691"/>
                  <a:gd name="T16" fmla="*/ 6 w 4163"/>
                  <a:gd name="T17" fmla="*/ 0 h 691"/>
                  <a:gd name="T18" fmla="*/ 6 w 4163"/>
                  <a:gd name="T19" fmla="*/ 1 h 691"/>
                  <a:gd name="T20" fmla="*/ 6 w 4163"/>
                  <a:gd name="T21" fmla="*/ 2 h 691"/>
                  <a:gd name="T22" fmla="*/ 7 w 4163"/>
                  <a:gd name="T23" fmla="*/ 2 h 691"/>
                  <a:gd name="T24" fmla="*/ 7 w 4163"/>
                  <a:gd name="T25" fmla="*/ 2 h 691"/>
                  <a:gd name="T26" fmla="*/ 9 w 4163"/>
                  <a:gd name="T27" fmla="*/ 1 h 691"/>
                  <a:gd name="T28" fmla="*/ 10 w 4163"/>
                  <a:gd name="T29" fmla="*/ 1 h 691"/>
                  <a:gd name="T30" fmla="*/ 12 w 4163"/>
                  <a:gd name="T31" fmla="*/ 2 h 691"/>
                  <a:gd name="T32" fmla="*/ 13 w 4163"/>
                  <a:gd name="T33" fmla="*/ 3 h 691"/>
                  <a:gd name="T34" fmla="*/ 15 w 4163"/>
                  <a:gd name="T35" fmla="*/ 3 h 691"/>
                  <a:gd name="T36" fmla="*/ 13 w 4163"/>
                  <a:gd name="T37" fmla="*/ 5 h 691"/>
                  <a:gd name="T38" fmla="*/ 12 w 4163"/>
                  <a:gd name="T39" fmla="*/ 4 h 691"/>
                  <a:gd name="T40" fmla="*/ 11 w 4163"/>
                  <a:gd name="T41" fmla="*/ 4 h 691"/>
                  <a:gd name="T42" fmla="*/ 10 w 4163"/>
                  <a:gd name="T43" fmla="*/ 3 h 691"/>
                  <a:gd name="T44" fmla="*/ 8 w 4163"/>
                  <a:gd name="T45" fmla="*/ 2 h 691"/>
                  <a:gd name="T46" fmla="*/ 7 w 4163"/>
                  <a:gd name="T47" fmla="*/ 3 h 691"/>
                  <a:gd name="T48" fmla="*/ 6 w 4163"/>
                  <a:gd name="T49" fmla="*/ 3 h 691"/>
                  <a:gd name="T50" fmla="*/ 6 w 4163"/>
                  <a:gd name="T51" fmla="*/ 3 h 691"/>
                  <a:gd name="T52" fmla="*/ 5 w 4163"/>
                  <a:gd name="T53" fmla="*/ 3 h 691"/>
                  <a:gd name="T54" fmla="*/ 5 w 4163"/>
                  <a:gd name="T55" fmla="*/ 2 h 691"/>
                  <a:gd name="T56" fmla="*/ 3 w 4163"/>
                  <a:gd name="T57" fmla="*/ 2 h 691"/>
                  <a:gd name="T58" fmla="*/ 2 w 4163"/>
                  <a:gd name="T59" fmla="*/ 1 h 691"/>
                  <a:gd name="T60" fmla="*/ 0 w 4163"/>
                  <a:gd name="T61" fmla="*/ 2 h 6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63" h="691">
                    <a:moveTo>
                      <a:pt x="49" y="333"/>
                    </a:moveTo>
                    <a:cubicBezTo>
                      <a:pt x="0" y="310"/>
                      <a:pt x="87" y="120"/>
                      <a:pt x="124" y="69"/>
                    </a:cubicBezTo>
                    <a:lnTo>
                      <a:pt x="403" y="34"/>
                    </a:lnTo>
                    <a:lnTo>
                      <a:pt x="586" y="0"/>
                    </a:lnTo>
                    <a:lnTo>
                      <a:pt x="727" y="89"/>
                    </a:lnTo>
                    <a:lnTo>
                      <a:pt x="776" y="107"/>
                    </a:lnTo>
                    <a:lnTo>
                      <a:pt x="1231" y="64"/>
                    </a:lnTo>
                    <a:lnTo>
                      <a:pt x="1462" y="27"/>
                    </a:lnTo>
                    <a:cubicBezTo>
                      <a:pt x="1558" y="23"/>
                      <a:pt x="1695" y="41"/>
                      <a:pt x="1744" y="59"/>
                    </a:cubicBezTo>
                    <a:lnTo>
                      <a:pt x="1749" y="154"/>
                    </a:lnTo>
                    <a:lnTo>
                      <a:pt x="1708" y="296"/>
                    </a:lnTo>
                    <a:lnTo>
                      <a:pt x="1798" y="337"/>
                    </a:lnTo>
                    <a:cubicBezTo>
                      <a:pt x="1846" y="335"/>
                      <a:pt x="1938" y="260"/>
                      <a:pt x="2025" y="235"/>
                    </a:cubicBezTo>
                    <a:cubicBezTo>
                      <a:pt x="2120" y="205"/>
                      <a:pt x="2304" y="196"/>
                      <a:pt x="2440" y="190"/>
                    </a:cubicBezTo>
                    <a:lnTo>
                      <a:pt x="2762" y="199"/>
                    </a:lnTo>
                    <a:cubicBezTo>
                      <a:pt x="2907" y="212"/>
                      <a:pt x="3132" y="226"/>
                      <a:pt x="3278" y="264"/>
                    </a:cubicBezTo>
                    <a:cubicBezTo>
                      <a:pt x="3417" y="307"/>
                      <a:pt x="3419" y="352"/>
                      <a:pt x="3557" y="391"/>
                    </a:cubicBezTo>
                    <a:lnTo>
                      <a:pt x="4163" y="480"/>
                    </a:lnTo>
                    <a:lnTo>
                      <a:pt x="3668" y="691"/>
                    </a:lnTo>
                    <a:lnTo>
                      <a:pt x="3336" y="612"/>
                    </a:lnTo>
                    <a:lnTo>
                      <a:pt x="3106" y="508"/>
                    </a:lnTo>
                    <a:cubicBezTo>
                      <a:pt x="3007" y="467"/>
                      <a:pt x="2918" y="447"/>
                      <a:pt x="2772" y="409"/>
                    </a:cubicBezTo>
                    <a:cubicBezTo>
                      <a:pt x="2634" y="366"/>
                      <a:pt x="2311" y="336"/>
                      <a:pt x="2175" y="343"/>
                    </a:cubicBezTo>
                    <a:lnTo>
                      <a:pt x="1947" y="425"/>
                    </a:lnTo>
                    <a:lnTo>
                      <a:pt x="1765" y="479"/>
                    </a:lnTo>
                    <a:lnTo>
                      <a:pt x="1581" y="488"/>
                    </a:lnTo>
                    <a:lnTo>
                      <a:pt x="1391" y="382"/>
                    </a:lnTo>
                    <a:cubicBezTo>
                      <a:pt x="1341" y="339"/>
                      <a:pt x="1472" y="238"/>
                      <a:pt x="1383" y="217"/>
                    </a:cubicBezTo>
                    <a:cubicBezTo>
                      <a:pt x="1286" y="201"/>
                      <a:pt x="874" y="313"/>
                      <a:pt x="737" y="299"/>
                    </a:cubicBezTo>
                    <a:cubicBezTo>
                      <a:pt x="600" y="281"/>
                      <a:pt x="497" y="145"/>
                      <a:pt x="409" y="150"/>
                    </a:cubicBezTo>
                    <a:cubicBezTo>
                      <a:pt x="313" y="154"/>
                      <a:pt x="98" y="351"/>
                      <a:pt x="49" y="333"/>
                    </a:cubicBez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29" name="Group 147">
              <a:extLst>
                <a:ext uri="{FF2B5EF4-FFF2-40B4-BE49-F238E27FC236}">
                  <a16:creationId xmlns:a16="http://schemas.microsoft.com/office/drawing/2014/main" id="{B960FA0A-F116-656A-C7EF-E7B2BEB9B2AF}"/>
                </a:ext>
              </a:extLst>
            </p:cNvPr>
            <p:cNvGrpSpPr>
              <a:grpSpLocks/>
            </p:cNvGrpSpPr>
            <p:nvPr/>
          </p:nvGrpSpPr>
          <p:grpSpPr bwMode="auto">
            <a:xfrm>
              <a:off x="2810" y="3602"/>
              <a:ext cx="111" cy="50"/>
              <a:chOff x="2810" y="3602"/>
              <a:chExt cx="111" cy="50"/>
            </a:xfrm>
          </p:grpSpPr>
          <p:sp>
            <p:nvSpPr>
              <p:cNvPr id="493" name="Freeform 145">
                <a:extLst>
                  <a:ext uri="{FF2B5EF4-FFF2-40B4-BE49-F238E27FC236}">
                    <a16:creationId xmlns:a16="http://schemas.microsoft.com/office/drawing/2014/main" id="{ECFE88F3-70E7-677D-F06F-68FD7E192C85}"/>
                  </a:ext>
                </a:extLst>
              </p:cNvPr>
              <p:cNvSpPr>
                <a:spLocks/>
              </p:cNvSpPr>
              <p:nvPr/>
            </p:nvSpPr>
            <p:spPr bwMode="auto">
              <a:xfrm>
                <a:off x="2810" y="3602"/>
                <a:ext cx="111" cy="50"/>
              </a:xfrm>
              <a:custGeom>
                <a:avLst/>
                <a:gdLst>
                  <a:gd name="T0" fmla="*/ 0 w 925"/>
                  <a:gd name="T1" fmla="*/ 0 h 299"/>
                  <a:gd name="T2" fmla="*/ 1 w 925"/>
                  <a:gd name="T3" fmla="*/ 5 h 299"/>
                  <a:gd name="T4" fmla="*/ 1 w 925"/>
                  <a:gd name="T5" fmla="*/ 7 h 299"/>
                  <a:gd name="T6" fmla="*/ 3 w 925"/>
                  <a:gd name="T7" fmla="*/ 8 h 299"/>
                  <a:gd name="T8" fmla="*/ 6 w 925"/>
                  <a:gd name="T9" fmla="*/ 8 h 299"/>
                  <a:gd name="T10" fmla="*/ 8 w 925"/>
                  <a:gd name="T11" fmla="*/ 5 h 299"/>
                  <a:gd name="T12" fmla="*/ 11 w 925"/>
                  <a:gd name="T13" fmla="*/ 4 h 299"/>
                  <a:gd name="T14" fmla="*/ 13 w 925"/>
                  <a:gd name="T15" fmla="*/ 4 h 299"/>
                  <a:gd name="T16" fmla="*/ 13 w 925"/>
                  <a:gd name="T17" fmla="*/ 2 h 299"/>
                  <a:gd name="T18" fmla="*/ 12 w 925"/>
                  <a:gd name="T19" fmla="*/ 0 h 299"/>
                  <a:gd name="T20" fmla="*/ 8 w 925"/>
                  <a:gd name="T21" fmla="*/ 1 h 299"/>
                  <a:gd name="T22" fmla="*/ 6 w 925"/>
                  <a:gd name="T23" fmla="*/ 3 h 299"/>
                  <a:gd name="T24" fmla="*/ 4 w 925"/>
                  <a:gd name="T25" fmla="*/ 4 h 299"/>
                  <a:gd name="T26" fmla="*/ 3 w 925"/>
                  <a:gd name="T27" fmla="*/ 4 h 299"/>
                  <a:gd name="T28" fmla="*/ 3 w 925"/>
                  <a:gd name="T29" fmla="*/ 4 h 299"/>
                  <a:gd name="T30" fmla="*/ 1 w 925"/>
                  <a:gd name="T31" fmla="*/ 1 h 299"/>
                  <a:gd name="T32" fmla="*/ 0 w 925"/>
                  <a:gd name="T33" fmla="*/ 0 h 2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25" h="299">
                    <a:moveTo>
                      <a:pt x="0" y="4"/>
                    </a:moveTo>
                    <a:cubicBezTo>
                      <a:pt x="1" y="27"/>
                      <a:pt x="30" y="132"/>
                      <a:pt x="52" y="166"/>
                    </a:cubicBezTo>
                    <a:cubicBezTo>
                      <a:pt x="78" y="200"/>
                      <a:pt x="54" y="211"/>
                      <a:pt x="79" y="235"/>
                    </a:cubicBezTo>
                    <a:cubicBezTo>
                      <a:pt x="105" y="256"/>
                      <a:pt x="150" y="289"/>
                      <a:pt x="199" y="299"/>
                    </a:cubicBezTo>
                    <a:lnTo>
                      <a:pt x="407" y="288"/>
                    </a:lnTo>
                    <a:lnTo>
                      <a:pt x="538" y="187"/>
                    </a:lnTo>
                    <a:cubicBezTo>
                      <a:pt x="605" y="161"/>
                      <a:pt x="744" y="142"/>
                      <a:pt x="788" y="130"/>
                    </a:cubicBezTo>
                    <a:lnTo>
                      <a:pt x="880" y="125"/>
                    </a:lnTo>
                    <a:lnTo>
                      <a:pt x="925" y="63"/>
                    </a:lnTo>
                    <a:lnTo>
                      <a:pt x="854" y="9"/>
                    </a:lnTo>
                    <a:cubicBezTo>
                      <a:pt x="781" y="0"/>
                      <a:pt x="597" y="9"/>
                      <a:pt x="530" y="25"/>
                    </a:cubicBezTo>
                    <a:lnTo>
                      <a:pt x="442" y="112"/>
                    </a:lnTo>
                    <a:lnTo>
                      <a:pt x="308" y="153"/>
                    </a:lnTo>
                    <a:lnTo>
                      <a:pt x="236" y="157"/>
                    </a:lnTo>
                    <a:lnTo>
                      <a:pt x="190" y="124"/>
                    </a:lnTo>
                    <a:lnTo>
                      <a:pt x="93" y="22"/>
                    </a:lnTo>
                    <a:lnTo>
                      <a:pt x="0" y="4"/>
                    </a:ln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94" name="Freeform 146">
                <a:extLst>
                  <a:ext uri="{FF2B5EF4-FFF2-40B4-BE49-F238E27FC236}">
                    <a16:creationId xmlns:a16="http://schemas.microsoft.com/office/drawing/2014/main" id="{AD0075D4-4657-9D6B-C262-A3A05AF4A739}"/>
                  </a:ext>
                </a:extLst>
              </p:cNvPr>
              <p:cNvSpPr>
                <a:spLocks/>
              </p:cNvSpPr>
              <p:nvPr/>
            </p:nvSpPr>
            <p:spPr bwMode="auto">
              <a:xfrm>
                <a:off x="2810" y="3602"/>
                <a:ext cx="111" cy="50"/>
              </a:xfrm>
              <a:custGeom>
                <a:avLst/>
                <a:gdLst>
                  <a:gd name="T0" fmla="*/ 0 w 925"/>
                  <a:gd name="T1" fmla="*/ 0 h 299"/>
                  <a:gd name="T2" fmla="*/ 1 w 925"/>
                  <a:gd name="T3" fmla="*/ 5 h 299"/>
                  <a:gd name="T4" fmla="*/ 1 w 925"/>
                  <a:gd name="T5" fmla="*/ 7 h 299"/>
                  <a:gd name="T6" fmla="*/ 3 w 925"/>
                  <a:gd name="T7" fmla="*/ 8 h 299"/>
                  <a:gd name="T8" fmla="*/ 6 w 925"/>
                  <a:gd name="T9" fmla="*/ 8 h 299"/>
                  <a:gd name="T10" fmla="*/ 8 w 925"/>
                  <a:gd name="T11" fmla="*/ 5 h 299"/>
                  <a:gd name="T12" fmla="*/ 11 w 925"/>
                  <a:gd name="T13" fmla="*/ 4 h 299"/>
                  <a:gd name="T14" fmla="*/ 13 w 925"/>
                  <a:gd name="T15" fmla="*/ 4 h 299"/>
                  <a:gd name="T16" fmla="*/ 13 w 925"/>
                  <a:gd name="T17" fmla="*/ 2 h 299"/>
                  <a:gd name="T18" fmla="*/ 12 w 925"/>
                  <a:gd name="T19" fmla="*/ 0 h 299"/>
                  <a:gd name="T20" fmla="*/ 8 w 925"/>
                  <a:gd name="T21" fmla="*/ 1 h 299"/>
                  <a:gd name="T22" fmla="*/ 6 w 925"/>
                  <a:gd name="T23" fmla="*/ 3 h 299"/>
                  <a:gd name="T24" fmla="*/ 4 w 925"/>
                  <a:gd name="T25" fmla="*/ 4 h 299"/>
                  <a:gd name="T26" fmla="*/ 3 w 925"/>
                  <a:gd name="T27" fmla="*/ 4 h 299"/>
                  <a:gd name="T28" fmla="*/ 3 w 925"/>
                  <a:gd name="T29" fmla="*/ 4 h 299"/>
                  <a:gd name="T30" fmla="*/ 1 w 925"/>
                  <a:gd name="T31" fmla="*/ 1 h 299"/>
                  <a:gd name="T32" fmla="*/ 0 w 925"/>
                  <a:gd name="T33" fmla="*/ 0 h 2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25" h="299">
                    <a:moveTo>
                      <a:pt x="0" y="4"/>
                    </a:moveTo>
                    <a:cubicBezTo>
                      <a:pt x="1" y="27"/>
                      <a:pt x="30" y="132"/>
                      <a:pt x="52" y="166"/>
                    </a:cubicBezTo>
                    <a:cubicBezTo>
                      <a:pt x="78" y="200"/>
                      <a:pt x="54" y="211"/>
                      <a:pt x="79" y="235"/>
                    </a:cubicBezTo>
                    <a:cubicBezTo>
                      <a:pt x="105" y="256"/>
                      <a:pt x="150" y="289"/>
                      <a:pt x="199" y="299"/>
                    </a:cubicBezTo>
                    <a:lnTo>
                      <a:pt x="407" y="288"/>
                    </a:lnTo>
                    <a:lnTo>
                      <a:pt x="538" y="187"/>
                    </a:lnTo>
                    <a:cubicBezTo>
                      <a:pt x="605" y="161"/>
                      <a:pt x="744" y="142"/>
                      <a:pt x="788" y="130"/>
                    </a:cubicBezTo>
                    <a:lnTo>
                      <a:pt x="880" y="125"/>
                    </a:lnTo>
                    <a:lnTo>
                      <a:pt x="925" y="63"/>
                    </a:lnTo>
                    <a:lnTo>
                      <a:pt x="854" y="9"/>
                    </a:lnTo>
                    <a:cubicBezTo>
                      <a:pt x="781" y="0"/>
                      <a:pt x="597" y="9"/>
                      <a:pt x="530" y="25"/>
                    </a:cubicBezTo>
                    <a:lnTo>
                      <a:pt x="442" y="112"/>
                    </a:lnTo>
                    <a:lnTo>
                      <a:pt x="308" y="153"/>
                    </a:lnTo>
                    <a:lnTo>
                      <a:pt x="236" y="157"/>
                    </a:lnTo>
                    <a:lnTo>
                      <a:pt x="190" y="124"/>
                    </a:lnTo>
                    <a:lnTo>
                      <a:pt x="93" y="22"/>
                    </a:lnTo>
                    <a:lnTo>
                      <a:pt x="0" y="4"/>
                    </a:ln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30" name="Group 150">
              <a:extLst>
                <a:ext uri="{FF2B5EF4-FFF2-40B4-BE49-F238E27FC236}">
                  <a16:creationId xmlns:a16="http://schemas.microsoft.com/office/drawing/2014/main" id="{3468F125-2E80-3FA3-895C-9E46AA6782A8}"/>
                </a:ext>
              </a:extLst>
            </p:cNvPr>
            <p:cNvGrpSpPr>
              <a:grpSpLocks/>
            </p:cNvGrpSpPr>
            <p:nvPr/>
          </p:nvGrpSpPr>
          <p:grpSpPr bwMode="auto">
            <a:xfrm>
              <a:off x="3055" y="3641"/>
              <a:ext cx="275" cy="95"/>
              <a:chOff x="3055" y="3641"/>
              <a:chExt cx="275" cy="95"/>
            </a:xfrm>
          </p:grpSpPr>
          <p:sp>
            <p:nvSpPr>
              <p:cNvPr id="491" name="Freeform 148">
                <a:extLst>
                  <a:ext uri="{FF2B5EF4-FFF2-40B4-BE49-F238E27FC236}">
                    <a16:creationId xmlns:a16="http://schemas.microsoft.com/office/drawing/2014/main" id="{0254C6B8-F92E-B1E0-4205-E5303BF9AF11}"/>
                  </a:ext>
                </a:extLst>
              </p:cNvPr>
              <p:cNvSpPr>
                <a:spLocks/>
              </p:cNvSpPr>
              <p:nvPr/>
            </p:nvSpPr>
            <p:spPr bwMode="auto">
              <a:xfrm>
                <a:off x="3055" y="3641"/>
                <a:ext cx="275" cy="95"/>
              </a:xfrm>
              <a:custGeom>
                <a:avLst/>
                <a:gdLst>
                  <a:gd name="T0" fmla="*/ 0 w 2278"/>
                  <a:gd name="T1" fmla="*/ 0 h 564"/>
                  <a:gd name="T2" fmla="*/ 0 w 2278"/>
                  <a:gd name="T3" fmla="*/ 2 h 564"/>
                  <a:gd name="T4" fmla="*/ 3 w 2278"/>
                  <a:gd name="T5" fmla="*/ 5 h 564"/>
                  <a:gd name="T6" fmla="*/ 7 w 2278"/>
                  <a:gd name="T7" fmla="*/ 5 h 564"/>
                  <a:gd name="T8" fmla="*/ 8 w 2278"/>
                  <a:gd name="T9" fmla="*/ 6 h 564"/>
                  <a:gd name="T10" fmla="*/ 9 w 2278"/>
                  <a:gd name="T11" fmla="*/ 8 h 564"/>
                  <a:gd name="T12" fmla="*/ 11 w 2278"/>
                  <a:gd name="T13" fmla="*/ 9 h 564"/>
                  <a:gd name="T14" fmla="*/ 12 w 2278"/>
                  <a:gd name="T15" fmla="*/ 9 h 564"/>
                  <a:gd name="T16" fmla="*/ 14 w 2278"/>
                  <a:gd name="T17" fmla="*/ 11 h 564"/>
                  <a:gd name="T18" fmla="*/ 17 w 2278"/>
                  <a:gd name="T19" fmla="*/ 13 h 564"/>
                  <a:gd name="T20" fmla="*/ 22 w 2278"/>
                  <a:gd name="T21" fmla="*/ 12 h 564"/>
                  <a:gd name="T22" fmla="*/ 25 w 2278"/>
                  <a:gd name="T23" fmla="*/ 13 h 564"/>
                  <a:gd name="T24" fmla="*/ 26 w 2278"/>
                  <a:gd name="T25" fmla="*/ 14 h 564"/>
                  <a:gd name="T26" fmla="*/ 28 w 2278"/>
                  <a:gd name="T27" fmla="*/ 16 h 564"/>
                  <a:gd name="T28" fmla="*/ 30 w 2278"/>
                  <a:gd name="T29" fmla="*/ 16 h 564"/>
                  <a:gd name="T30" fmla="*/ 32 w 2278"/>
                  <a:gd name="T31" fmla="*/ 13 h 564"/>
                  <a:gd name="T32" fmla="*/ 33 w 2278"/>
                  <a:gd name="T33" fmla="*/ 12 h 564"/>
                  <a:gd name="T34" fmla="*/ 32 w 2278"/>
                  <a:gd name="T35" fmla="*/ 10 h 564"/>
                  <a:gd name="T36" fmla="*/ 30 w 2278"/>
                  <a:gd name="T37" fmla="*/ 12 h 564"/>
                  <a:gd name="T38" fmla="*/ 28 w 2278"/>
                  <a:gd name="T39" fmla="*/ 12 h 564"/>
                  <a:gd name="T40" fmla="*/ 26 w 2278"/>
                  <a:gd name="T41" fmla="*/ 11 h 564"/>
                  <a:gd name="T42" fmla="*/ 24 w 2278"/>
                  <a:gd name="T43" fmla="*/ 10 h 564"/>
                  <a:gd name="T44" fmla="*/ 19 w 2278"/>
                  <a:gd name="T45" fmla="*/ 10 h 564"/>
                  <a:gd name="T46" fmla="*/ 16 w 2278"/>
                  <a:gd name="T47" fmla="*/ 10 h 564"/>
                  <a:gd name="T48" fmla="*/ 15 w 2278"/>
                  <a:gd name="T49" fmla="*/ 8 h 564"/>
                  <a:gd name="T50" fmla="*/ 14 w 2278"/>
                  <a:gd name="T51" fmla="*/ 6 h 564"/>
                  <a:gd name="T52" fmla="*/ 11 w 2278"/>
                  <a:gd name="T53" fmla="*/ 6 h 564"/>
                  <a:gd name="T54" fmla="*/ 10 w 2278"/>
                  <a:gd name="T55" fmla="*/ 4 h 564"/>
                  <a:gd name="T56" fmla="*/ 9 w 2278"/>
                  <a:gd name="T57" fmla="*/ 2 h 564"/>
                  <a:gd name="T58" fmla="*/ 5 w 2278"/>
                  <a:gd name="T59" fmla="*/ 2 h 564"/>
                  <a:gd name="T60" fmla="*/ 2 w 2278"/>
                  <a:gd name="T61" fmla="*/ 2 h 564"/>
                  <a:gd name="T62" fmla="*/ 0 w 2278"/>
                  <a:gd name="T63" fmla="*/ 0 h 5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8" h="564">
                    <a:moveTo>
                      <a:pt x="24" y="1"/>
                    </a:moveTo>
                    <a:cubicBezTo>
                      <a:pt x="0" y="2"/>
                      <a:pt x="1" y="37"/>
                      <a:pt x="27" y="71"/>
                    </a:cubicBezTo>
                    <a:cubicBezTo>
                      <a:pt x="53" y="105"/>
                      <a:pt x="124" y="159"/>
                      <a:pt x="193" y="181"/>
                    </a:cubicBezTo>
                    <a:lnTo>
                      <a:pt x="492" y="176"/>
                    </a:lnTo>
                    <a:lnTo>
                      <a:pt x="539" y="221"/>
                    </a:lnTo>
                    <a:lnTo>
                      <a:pt x="633" y="275"/>
                    </a:lnTo>
                    <a:lnTo>
                      <a:pt x="775" y="303"/>
                    </a:lnTo>
                    <a:lnTo>
                      <a:pt x="843" y="312"/>
                    </a:lnTo>
                    <a:lnTo>
                      <a:pt x="964" y="399"/>
                    </a:lnTo>
                    <a:cubicBezTo>
                      <a:pt x="1009" y="419"/>
                      <a:pt x="1082" y="451"/>
                      <a:pt x="1175" y="459"/>
                    </a:cubicBezTo>
                    <a:cubicBezTo>
                      <a:pt x="1267" y="466"/>
                      <a:pt x="1426" y="446"/>
                      <a:pt x="1518" y="442"/>
                    </a:cubicBezTo>
                    <a:cubicBezTo>
                      <a:pt x="1610" y="437"/>
                      <a:pt x="1634" y="448"/>
                      <a:pt x="1679" y="456"/>
                    </a:cubicBezTo>
                    <a:lnTo>
                      <a:pt x="1797" y="498"/>
                    </a:lnTo>
                    <a:lnTo>
                      <a:pt x="1892" y="564"/>
                    </a:lnTo>
                    <a:lnTo>
                      <a:pt x="2052" y="556"/>
                    </a:lnTo>
                    <a:cubicBezTo>
                      <a:pt x="2099" y="541"/>
                      <a:pt x="2121" y="494"/>
                      <a:pt x="2164" y="468"/>
                    </a:cubicBezTo>
                    <a:lnTo>
                      <a:pt x="2278" y="427"/>
                    </a:lnTo>
                    <a:lnTo>
                      <a:pt x="2206" y="350"/>
                    </a:lnTo>
                    <a:lnTo>
                      <a:pt x="2069" y="414"/>
                    </a:lnTo>
                    <a:lnTo>
                      <a:pt x="1933" y="421"/>
                    </a:lnTo>
                    <a:lnTo>
                      <a:pt x="1815" y="379"/>
                    </a:lnTo>
                    <a:lnTo>
                      <a:pt x="1654" y="352"/>
                    </a:lnTo>
                    <a:cubicBezTo>
                      <a:pt x="1582" y="356"/>
                      <a:pt x="1422" y="364"/>
                      <a:pt x="1330" y="368"/>
                    </a:cubicBezTo>
                    <a:cubicBezTo>
                      <a:pt x="1239" y="373"/>
                      <a:pt x="1170" y="366"/>
                      <a:pt x="1122" y="356"/>
                    </a:cubicBezTo>
                    <a:cubicBezTo>
                      <a:pt x="1077" y="346"/>
                      <a:pt x="1051" y="301"/>
                      <a:pt x="1026" y="278"/>
                    </a:cubicBezTo>
                    <a:cubicBezTo>
                      <a:pt x="1001" y="256"/>
                      <a:pt x="979" y="222"/>
                      <a:pt x="931" y="214"/>
                    </a:cubicBezTo>
                    <a:cubicBezTo>
                      <a:pt x="886" y="204"/>
                      <a:pt x="814" y="208"/>
                      <a:pt x="770" y="198"/>
                    </a:cubicBezTo>
                    <a:cubicBezTo>
                      <a:pt x="721" y="190"/>
                      <a:pt x="699" y="143"/>
                      <a:pt x="674" y="122"/>
                    </a:cubicBezTo>
                    <a:cubicBezTo>
                      <a:pt x="649" y="98"/>
                      <a:pt x="671" y="62"/>
                      <a:pt x="623" y="54"/>
                    </a:cubicBezTo>
                    <a:cubicBezTo>
                      <a:pt x="578" y="44"/>
                      <a:pt x="419" y="64"/>
                      <a:pt x="347" y="68"/>
                    </a:cubicBezTo>
                    <a:cubicBezTo>
                      <a:pt x="279" y="71"/>
                      <a:pt x="187" y="63"/>
                      <a:pt x="142" y="53"/>
                    </a:cubicBezTo>
                    <a:cubicBezTo>
                      <a:pt x="94" y="45"/>
                      <a:pt x="48" y="0"/>
                      <a:pt x="24" y="1"/>
                    </a:cubicBezTo>
                    <a:close/>
                  </a:path>
                </a:pathLst>
              </a:custGeom>
              <a:solidFill>
                <a:srgbClr val="00CCFF"/>
              </a:solidFill>
              <a:ln w="0">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92" name="Freeform 149">
                <a:extLst>
                  <a:ext uri="{FF2B5EF4-FFF2-40B4-BE49-F238E27FC236}">
                    <a16:creationId xmlns:a16="http://schemas.microsoft.com/office/drawing/2014/main" id="{61C7A783-B4E4-B0C4-E203-87FF01921EC7}"/>
                  </a:ext>
                </a:extLst>
              </p:cNvPr>
              <p:cNvSpPr>
                <a:spLocks/>
              </p:cNvSpPr>
              <p:nvPr/>
            </p:nvSpPr>
            <p:spPr bwMode="auto">
              <a:xfrm>
                <a:off x="3055" y="3641"/>
                <a:ext cx="275" cy="95"/>
              </a:xfrm>
              <a:custGeom>
                <a:avLst/>
                <a:gdLst>
                  <a:gd name="T0" fmla="*/ 0 w 2278"/>
                  <a:gd name="T1" fmla="*/ 0 h 564"/>
                  <a:gd name="T2" fmla="*/ 0 w 2278"/>
                  <a:gd name="T3" fmla="*/ 2 h 564"/>
                  <a:gd name="T4" fmla="*/ 3 w 2278"/>
                  <a:gd name="T5" fmla="*/ 5 h 564"/>
                  <a:gd name="T6" fmla="*/ 7 w 2278"/>
                  <a:gd name="T7" fmla="*/ 5 h 564"/>
                  <a:gd name="T8" fmla="*/ 8 w 2278"/>
                  <a:gd name="T9" fmla="*/ 6 h 564"/>
                  <a:gd name="T10" fmla="*/ 9 w 2278"/>
                  <a:gd name="T11" fmla="*/ 8 h 564"/>
                  <a:gd name="T12" fmla="*/ 11 w 2278"/>
                  <a:gd name="T13" fmla="*/ 9 h 564"/>
                  <a:gd name="T14" fmla="*/ 12 w 2278"/>
                  <a:gd name="T15" fmla="*/ 9 h 564"/>
                  <a:gd name="T16" fmla="*/ 14 w 2278"/>
                  <a:gd name="T17" fmla="*/ 11 h 564"/>
                  <a:gd name="T18" fmla="*/ 17 w 2278"/>
                  <a:gd name="T19" fmla="*/ 13 h 564"/>
                  <a:gd name="T20" fmla="*/ 22 w 2278"/>
                  <a:gd name="T21" fmla="*/ 12 h 564"/>
                  <a:gd name="T22" fmla="*/ 25 w 2278"/>
                  <a:gd name="T23" fmla="*/ 13 h 564"/>
                  <a:gd name="T24" fmla="*/ 26 w 2278"/>
                  <a:gd name="T25" fmla="*/ 14 h 564"/>
                  <a:gd name="T26" fmla="*/ 28 w 2278"/>
                  <a:gd name="T27" fmla="*/ 16 h 564"/>
                  <a:gd name="T28" fmla="*/ 30 w 2278"/>
                  <a:gd name="T29" fmla="*/ 16 h 564"/>
                  <a:gd name="T30" fmla="*/ 32 w 2278"/>
                  <a:gd name="T31" fmla="*/ 13 h 564"/>
                  <a:gd name="T32" fmla="*/ 33 w 2278"/>
                  <a:gd name="T33" fmla="*/ 12 h 564"/>
                  <a:gd name="T34" fmla="*/ 32 w 2278"/>
                  <a:gd name="T35" fmla="*/ 10 h 564"/>
                  <a:gd name="T36" fmla="*/ 30 w 2278"/>
                  <a:gd name="T37" fmla="*/ 12 h 564"/>
                  <a:gd name="T38" fmla="*/ 28 w 2278"/>
                  <a:gd name="T39" fmla="*/ 12 h 564"/>
                  <a:gd name="T40" fmla="*/ 26 w 2278"/>
                  <a:gd name="T41" fmla="*/ 11 h 564"/>
                  <a:gd name="T42" fmla="*/ 24 w 2278"/>
                  <a:gd name="T43" fmla="*/ 10 h 564"/>
                  <a:gd name="T44" fmla="*/ 19 w 2278"/>
                  <a:gd name="T45" fmla="*/ 10 h 564"/>
                  <a:gd name="T46" fmla="*/ 16 w 2278"/>
                  <a:gd name="T47" fmla="*/ 10 h 564"/>
                  <a:gd name="T48" fmla="*/ 15 w 2278"/>
                  <a:gd name="T49" fmla="*/ 8 h 564"/>
                  <a:gd name="T50" fmla="*/ 14 w 2278"/>
                  <a:gd name="T51" fmla="*/ 6 h 564"/>
                  <a:gd name="T52" fmla="*/ 11 w 2278"/>
                  <a:gd name="T53" fmla="*/ 6 h 564"/>
                  <a:gd name="T54" fmla="*/ 10 w 2278"/>
                  <a:gd name="T55" fmla="*/ 4 h 564"/>
                  <a:gd name="T56" fmla="*/ 9 w 2278"/>
                  <a:gd name="T57" fmla="*/ 2 h 564"/>
                  <a:gd name="T58" fmla="*/ 5 w 2278"/>
                  <a:gd name="T59" fmla="*/ 2 h 564"/>
                  <a:gd name="T60" fmla="*/ 2 w 2278"/>
                  <a:gd name="T61" fmla="*/ 2 h 564"/>
                  <a:gd name="T62" fmla="*/ 0 w 2278"/>
                  <a:gd name="T63" fmla="*/ 0 h 5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8" h="564">
                    <a:moveTo>
                      <a:pt x="24" y="1"/>
                    </a:moveTo>
                    <a:cubicBezTo>
                      <a:pt x="0" y="2"/>
                      <a:pt x="1" y="37"/>
                      <a:pt x="27" y="71"/>
                    </a:cubicBezTo>
                    <a:cubicBezTo>
                      <a:pt x="53" y="105"/>
                      <a:pt x="124" y="159"/>
                      <a:pt x="193" y="181"/>
                    </a:cubicBezTo>
                    <a:lnTo>
                      <a:pt x="492" y="176"/>
                    </a:lnTo>
                    <a:lnTo>
                      <a:pt x="539" y="221"/>
                    </a:lnTo>
                    <a:lnTo>
                      <a:pt x="633" y="275"/>
                    </a:lnTo>
                    <a:lnTo>
                      <a:pt x="775" y="303"/>
                    </a:lnTo>
                    <a:lnTo>
                      <a:pt x="843" y="312"/>
                    </a:lnTo>
                    <a:lnTo>
                      <a:pt x="964" y="399"/>
                    </a:lnTo>
                    <a:cubicBezTo>
                      <a:pt x="1009" y="419"/>
                      <a:pt x="1082" y="451"/>
                      <a:pt x="1175" y="459"/>
                    </a:cubicBezTo>
                    <a:cubicBezTo>
                      <a:pt x="1267" y="466"/>
                      <a:pt x="1426" y="446"/>
                      <a:pt x="1518" y="442"/>
                    </a:cubicBezTo>
                    <a:cubicBezTo>
                      <a:pt x="1610" y="437"/>
                      <a:pt x="1634" y="448"/>
                      <a:pt x="1679" y="456"/>
                    </a:cubicBezTo>
                    <a:lnTo>
                      <a:pt x="1797" y="498"/>
                    </a:lnTo>
                    <a:lnTo>
                      <a:pt x="1892" y="564"/>
                    </a:lnTo>
                    <a:lnTo>
                      <a:pt x="2052" y="556"/>
                    </a:lnTo>
                    <a:cubicBezTo>
                      <a:pt x="2099" y="541"/>
                      <a:pt x="2121" y="494"/>
                      <a:pt x="2164" y="468"/>
                    </a:cubicBezTo>
                    <a:lnTo>
                      <a:pt x="2278" y="427"/>
                    </a:lnTo>
                    <a:lnTo>
                      <a:pt x="2206" y="350"/>
                    </a:lnTo>
                    <a:lnTo>
                      <a:pt x="2069" y="414"/>
                    </a:lnTo>
                    <a:lnTo>
                      <a:pt x="1933" y="421"/>
                    </a:lnTo>
                    <a:lnTo>
                      <a:pt x="1815" y="379"/>
                    </a:lnTo>
                    <a:lnTo>
                      <a:pt x="1654" y="352"/>
                    </a:lnTo>
                    <a:cubicBezTo>
                      <a:pt x="1582" y="356"/>
                      <a:pt x="1422" y="364"/>
                      <a:pt x="1330" y="368"/>
                    </a:cubicBezTo>
                    <a:cubicBezTo>
                      <a:pt x="1239" y="373"/>
                      <a:pt x="1170" y="366"/>
                      <a:pt x="1122" y="356"/>
                    </a:cubicBezTo>
                    <a:cubicBezTo>
                      <a:pt x="1077" y="346"/>
                      <a:pt x="1051" y="301"/>
                      <a:pt x="1026" y="278"/>
                    </a:cubicBezTo>
                    <a:cubicBezTo>
                      <a:pt x="1001" y="256"/>
                      <a:pt x="979" y="222"/>
                      <a:pt x="931" y="214"/>
                    </a:cubicBezTo>
                    <a:cubicBezTo>
                      <a:pt x="886" y="204"/>
                      <a:pt x="814" y="208"/>
                      <a:pt x="770" y="198"/>
                    </a:cubicBezTo>
                    <a:cubicBezTo>
                      <a:pt x="721" y="190"/>
                      <a:pt x="699" y="143"/>
                      <a:pt x="674" y="122"/>
                    </a:cubicBezTo>
                    <a:cubicBezTo>
                      <a:pt x="649" y="98"/>
                      <a:pt x="671" y="62"/>
                      <a:pt x="623" y="54"/>
                    </a:cubicBezTo>
                    <a:cubicBezTo>
                      <a:pt x="578" y="44"/>
                      <a:pt x="419" y="64"/>
                      <a:pt x="347" y="68"/>
                    </a:cubicBezTo>
                    <a:cubicBezTo>
                      <a:pt x="279" y="71"/>
                      <a:pt x="187" y="63"/>
                      <a:pt x="142" y="53"/>
                    </a:cubicBezTo>
                    <a:cubicBezTo>
                      <a:pt x="94" y="45"/>
                      <a:pt x="48" y="0"/>
                      <a:pt x="24" y="1"/>
                    </a:cubicBezTo>
                    <a:close/>
                  </a:path>
                </a:pathLst>
              </a:custGeom>
              <a:noFill/>
              <a:ln w="3175"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sp>
          <p:nvSpPr>
            <p:cNvPr id="431" name="Line 151">
              <a:extLst>
                <a:ext uri="{FF2B5EF4-FFF2-40B4-BE49-F238E27FC236}">
                  <a16:creationId xmlns:a16="http://schemas.microsoft.com/office/drawing/2014/main" id="{124CC850-E819-7101-CE86-DD483E1FC921}"/>
                </a:ext>
              </a:extLst>
            </p:cNvPr>
            <p:cNvSpPr>
              <a:spLocks noChangeShapeType="1"/>
            </p:cNvSpPr>
            <p:nvPr/>
          </p:nvSpPr>
          <p:spPr bwMode="auto">
            <a:xfrm flipH="1">
              <a:off x="1557" y="3644"/>
              <a:ext cx="94" cy="70"/>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nvGrpSpPr>
            <p:cNvPr id="432" name="Group 154">
              <a:extLst>
                <a:ext uri="{FF2B5EF4-FFF2-40B4-BE49-F238E27FC236}">
                  <a16:creationId xmlns:a16="http://schemas.microsoft.com/office/drawing/2014/main" id="{97BB377A-4DB3-949C-86B8-2379B2149C94}"/>
                </a:ext>
              </a:extLst>
            </p:cNvPr>
            <p:cNvGrpSpPr>
              <a:grpSpLocks/>
            </p:cNvGrpSpPr>
            <p:nvPr/>
          </p:nvGrpSpPr>
          <p:grpSpPr bwMode="auto">
            <a:xfrm>
              <a:off x="1651" y="3624"/>
              <a:ext cx="22" cy="35"/>
              <a:chOff x="1651" y="3624"/>
              <a:chExt cx="22" cy="35"/>
            </a:xfrm>
          </p:grpSpPr>
          <p:sp>
            <p:nvSpPr>
              <p:cNvPr id="489" name="Rectangle 152">
                <a:extLst>
                  <a:ext uri="{FF2B5EF4-FFF2-40B4-BE49-F238E27FC236}">
                    <a16:creationId xmlns:a16="http://schemas.microsoft.com/office/drawing/2014/main" id="{CAA1A6D9-E5A1-D836-A4F9-35AB6E05E466}"/>
                  </a:ext>
                </a:extLst>
              </p:cNvPr>
              <p:cNvSpPr>
                <a:spLocks noChangeArrowheads="1"/>
              </p:cNvSpPr>
              <p:nvPr/>
            </p:nvSpPr>
            <p:spPr bwMode="auto">
              <a:xfrm>
                <a:off x="1651" y="3624"/>
                <a:ext cx="22" cy="35"/>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490" name="Rectangle 153">
                <a:extLst>
                  <a:ext uri="{FF2B5EF4-FFF2-40B4-BE49-F238E27FC236}">
                    <a16:creationId xmlns:a16="http://schemas.microsoft.com/office/drawing/2014/main" id="{1DC53C13-7173-CF2A-D87E-496CDC533AC5}"/>
                  </a:ext>
                </a:extLst>
              </p:cNvPr>
              <p:cNvSpPr>
                <a:spLocks noChangeArrowheads="1"/>
              </p:cNvSpPr>
              <p:nvPr/>
            </p:nvSpPr>
            <p:spPr bwMode="auto">
              <a:xfrm>
                <a:off x="1651" y="3624"/>
                <a:ext cx="22" cy="35"/>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sp>
          <p:nvSpPr>
            <p:cNvPr id="433" name="Line 155">
              <a:extLst>
                <a:ext uri="{FF2B5EF4-FFF2-40B4-BE49-F238E27FC236}">
                  <a16:creationId xmlns:a16="http://schemas.microsoft.com/office/drawing/2014/main" id="{88CDA7BA-71A9-ED7E-1C02-C8E8F1CA496B}"/>
                </a:ext>
              </a:extLst>
            </p:cNvPr>
            <p:cNvSpPr>
              <a:spLocks noChangeShapeType="1"/>
            </p:cNvSpPr>
            <p:nvPr/>
          </p:nvSpPr>
          <p:spPr bwMode="auto">
            <a:xfrm flipH="1">
              <a:off x="1973" y="3544"/>
              <a:ext cx="62" cy="57"/>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34" name="Line 156">
              <a:extLst>
                <a:ext uri="{FF2B5EF4-FFF2-40B4-BE49-F238E27FC236}">
                  <a16:creationId xmlns:a16="http://schemas.microsoft.com/office/drawing/2014/main" id="{B81469DF-6ED3-3C07-514E-B2C97B24793C}"/>
                </a:ext>
              </a:extLst>
            </p:cNvPr>
            <p:cNvSpPr>
              <a:spLocks noChangeShapeType="1"/>
            </p:cNvSpPr>
            <p:nvPr/>
          </p:nvSpPr>
          <p:spPr bwMode="auto">
            <a:xfrm flipH="1">
              <a:off x="1890" y="3602"/>
              <a:ext cx="86" cy="43"/>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35" name="Line 157">
              <a:extLst>
                <a:ext uri="{FF2B5EF4-FFF2-40B4-BE49-F238E27FC236}">
                  <a16:creationId xmlns:a16="http://schemas.microsoft.com/office/drawing/2014/main" id="{C22FDAA1-20EC-4BA9-B5B4-8B85DBA06820}"/>
                </a:ext>
              </a:extLst>
            </p:cNvPr>
            <p:cNvSpPr>
              <a:spLocks noChangeShapeType="1"/>
            </p:cNvSpPr>
            <p:nvPr/>
          </p:nvSpPr>
          <p:spPr bwMode="auto">
            <a:xfrm flipV="1">
              <a:off x="3333" y="3697"/>
              <a:ext cx="13" cy="1"/>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36" name="Line 158">
              <a:extLst>
                <a:ext uri="{FF2B5EF4-FFF2-40B4-BE49-F238E27FC236}">
                  <a16:creationId xmlns:a16="http://schemas.microsoft.com/office/drawing/2014/main" id="{2B10FF9B-16F6-CD00-49B6-FFDB99ABE5C2}"/>
                </a:ext>
              </a:extLst>
            </p:cNvPr>
            <p:cNvSpPr>
              <a:spLocks noChangeShapeType="1"/>
            </p:cNvSpPr>
            <p:nvPr/>
          </p:nvSpPr>
          <p:spPr bwMode="auto">
            <a:xfrm>
              <a:off x="2928" y="3620"/>
              <a:ext cx="111" cy="24"/>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37" name="Line 159">
              <a:extLst>
                <a:ext uri="{FF2B5EF4-FFF2-40B4-BE49-F238E27FC236}">
                  <a16:creationId xmlns:a16="http://schemas.microsoft.com/office/drawing/2014/main" id="{16D40C48-5F7C-EE1A-2F9E-B96F824E55C3}"/>
                </a:ext>
              </a:extLst>
            </p:cNvPr>
            <p:cNvSpPr>
              <a:spLocks noChangeShapeType="1"/>
            </p:cNvSpPr>
            <p:nvPr/>
          </p:nvSpPr>
          <p:spPr bwMode="auto">
            <a:xfrm>
              <a:off x="2594" y="3276"/>
              <a:ext cx="23" cy="121"/>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38" name="Line 160">
              <a:extLst>
                <a:ext uri="{FF2B5EF4-FFF2-40B4-BE49-F238E27FC236}">
                  <a16:creationId xmlns:a16="http://schemas.microsoft.com/office/drawing/2014/main" id="{62A64247-98F5-6A1D-435D-7A82581FD5BF}"/>
                </a:ext>
              </a:extLst>
            </p:cNvPr>
            <p:cNvSpPr>
              <a:spLocks noChangeShapeType="1"/>
            </p:cNvSpPr>
            <p:nvPr/>
          </p:nvSpPr>
          <p:spPr bwMode="auto">
            <a:xfrm>
              <a:off x="2726" y="3506"/>
              <a:ext cx="24" cy="29"/>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39" name="Line 161">
              <a:extLst>
                <a:ext uri="{FF2B5EF4-FFF2-40B4-BE49-F238E27FC236}">
                  <a16:creationId xmlns:a16="http://schemas.microsoft.com/office/drawing/2014/main" id="{12DC282D-BCCF-6297-0D60-522B1792B041}"/>
                </a:ext>
              </a:extLst>
            </p:cNvPr>
            <p:cNvSpPr>
              <a:spLocks noChangeShapeType="1"/>
            </p:cNvSpPr>
            <p:nvPr/>
          </p:nvSpPr>
          <p:spPr bwMode="auto">
            <a:xfrm>
              <a:off x="2453" y="3194"/>
              <a:ext cx="144" cy="83"/>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0" name="Line 162">
              <a:extLst>
                <a:ext uri="{FF2B5EF4-FFF2-40B4-BE49-F238E27FC236}">
                  <a16:creationId xmlns:a16="http://schemas.microsoft.com/office/drawing/2014/main" id="{0798DBD2-CC7C-7483-190A-400D1472BE8D}"/>
                </a:ext>
              </a:extLst>
            </p:cNvPr>
            <p:cNvSpPr>
              <a:spLocks noChangeShapeType="1"/>
            </p:cNvSpPr>
            <p:nvPr/>
          </p:nvSpPr>
          <p:spPr bwMode="auto">
            <a:xfrm flipH="1">
              <a:off x="2372" y="3420"/>
              <a:ext cx="85" cy="25"/>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1" name="Line 163">
              <a:extLst>
                <a:ext uri="{FF2B5EF4-FFF2-40B4-BE49-F238E27FC236}">
                  <a16:creationId xmlns:a16="http://schemas.microsoft.com/office/drawing/2014/main" id="{D6A9600B-0022-9DCF-323B-D275340F4780}"/>
                </a:ext>
              </a:extLst>
            </p:cNvPr>
            <p:cNvSpPr>
              <a:spLocks noChangeShapeType="1"/>
            </p:cNvSpPr>
            <p:nvPr/>
          </p:nvSpPr>
          <p:spPr bwMode="auto">
            <a:xfrm>
              <a:off x="2722" y="3458"/>
              <a:ext cx="4" cy="48"/>
            </a:xfrm>
            <a:prstGeom prst="line">
              <a:avLst/>
            </a:prstGeom>
            <a:noFill/>
            <a:ln w="3175" cap="rnd">
              <a:solidFill>
                <a:srgbClr val="000000"/>
              </a:solidFill>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2" name="Freeform 164">
              <a:extLst>
                <a:ext uri="{FF2B5EF4-FFF2-40B4-BE49-F238E27FC236}">
                  <a16:creationId xmlns:a16="http://schemas.microsoft.com/office/drawing/2014/main" id="{F55BB6DE-CC01-325B-F58D-F1492759A372}"/>
                </a:ext>
              </a:extLst>
            </p:cNvPr>
            <p:cNvSpPr>
              <a:spLocks/>
            </p:cNvSpPr>
            <p:nvPr/>
          </p:nvSpPr>
          <p:spPr bwMode="auto">
            <a:xfrm>
              <a:off x="1553" y="3647"/>
              <a:ext cx="165" cy="87"/>
            </a:xfrm>
            <a:custGeom>
              <a:avLst/>
              <a:gdLst>
                <a:gd name="T0" fmla="*/ 0 w 2726"/>
                <a:gd name="T1" fmla="*/ 7 h 1038"/>
                <a:gd name="T2" fmla="*/ 0 w 2726"/>
                <a:gd name="T3" fmla="*/ 7 h 1038"/>
                <a:gd name="T4" fmla="*/ 1 w 2726"/>
                <a:gd name="T5" fmla="*/ 7 h 1038"/>
                <a:gd name="T6" fmla="*/ 1 w 2726"/>
                <a:gd name="T7" fmla="*/ 7 h 1038"/>
                <a:gd name="T8" fmla="*/ 1 w 2726"/>
                <a:gd name="T9" fmla="*/ 6 h 1038"/>
                <a:gd name="T10" fmla="*/ 2 w 2726"/>
                <a:gd name="T11" fmla="*/ 5 h 1038"/>
                <a:gd name="T12" fmla="*/ 3 w 2726"/>
                <a:gd name="T13" fmla="*/ 4 h 1038"/>
                <a:gd name="T14" fmla="*/ 4 w 2726"/>
                <a:gd name="T15" fmla="*/ 4 h 1038"/>
                <a:gd name="T16" fmla="*/ 4 w 2726"/>
                <a:gd name="T17" fmla="*/ 2 h 1038"/>
                <a:gd name="T18" fmla="*/ 6 w 2726"/>
                <a:gd name="T19" fmla="*/ 2 h 1038"/>
                <a:gd name="T20" fmla="*/ 7 w 2726"/>
                <a:gd name="T21" fmla="*/ 1 h 1038"/>
                <a:gd name="T22" fmla="*/ 9 w 2726"/>
                <a:gd name="T23" fmla="*/ 0 h 1038"/>
                <a:gd name="T24" fmla="*/ 10 w 2726"/>
                <a:gd name="T25" fmla="*/ 1 h 10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726" h="1038">
                  <a:moveTo>
                    <a:pt x="0" y="957"/>
                  </a:moveTo>
                  <a:lnTo>
                    <a:pt x="94" y="1023"/>
                  </a:lnTo>
                  <a:lnTo>
                    <a:pt x="286" y="1038"/>
                  </a:lnTo>
                  <a:lnTo>
                    <a:pt x="384" y="988"/>
                  </a:lnTo>
                  <a:lnTo>
                    <a:pt x="376" y="823"/>
                  </a:lnTo>
                  <a:lnTo>
                    <a:pt x="510" y="676"/>
                  </a:lnTo>
                  <a:lnTo>
                    <a:pt x="698" y="621"/>
                  </a:lnTo>
                  <a:lnTo>
                    <a:pt x="984" y="512"/>
                  </a:lnTo>
                  <a:lnTo>
                    <a:pt x="1167" y="341"/>
                  </a:lnTo>
                  <a:lnTo>
                    <a:pt x="1687" y="266"/>
                  </a:lnTo>
                  <a:cubicBezTo>
                    <a:pt x="1826" y="214"/>
                    <a:pt x="1914" y="139"/>
                    <a:pt x="2011" y="89"/>
                  </a:cubicBezTo>
                  <a:cubicBezTo>
                    <a:pt x="2100" y="39"/>
                    <a:pt x="2290" y="5"/>
                    <a:pt x="2389" y="0"/>
                  </a:cubicBezTo>
                  <a:lnTo>
                    <a:pt x="2726" y="78"/>
                  </a:ln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3" name="Freeform 165">
              <a:extLst>
                <a:ext uri="{FF2B5EF4-FFF2-40B4-BE49-F238E27FC236}">
                  <a16:creationId xmlns:a16="http://schemas.microsoft.com/office/drawing/2014/main" id="{18F422B3-4972-5DE8-D451-E0BB23B9AB5E}"/>
                </a:ext>
              </a:extLst>
            </p:cNvPr>
            <p:cNvSpPr>
              <a:spLocks/>
            </p:cNvSpPr>
            <p:nvPr/>
          </p:nvSpPr>
          <p:spPr bwMode="auto">
            <a:xfrm>
              <a:off x="1891" y="3548"/>
              <a:ext cx="189" cy="110"/>
            </a:xfrm>
            <a:custGeom>
              <a:avLst/>
              <a:gdLst>
                <a:gd name="T0" fmla="*/ 0 w 3130"/>
                <a:gd name="T1" fmla="*/ 9 h 1314"/>
                <a:gd name="T2" fmla="*/ 1 w 3130"/>
                <a:gd name="T3" fmla="*/ 9 h 1314"/>
                <a:gd name="T4" fmla="*/ 2 w 3130"/>
                <a:gd name="T5" fmla="*/ 7 h 1314"/>
                <a:gd name="T6" fmla="*/ 4 w 3130"/>
                <a:gd name="T7" fmla="*/ 7 h 1314"/>
                <a:gd name="T8" fmla="*/ 5 w 3130"/>
                <a:gd name="T9" fmla="*/ 7 h 1314"/>
                <a:gd name="T10" fmla="*/ 7 w 3130"/>
                <a:gd name="T11" fmla="*/ 6 h 1314"/>
                <a:gd name="T12" fmla="*/ 7 w 3130"/>
                <a:gd name="T13" fmla="*/ 6 h 1314"/>
                <a:gd name="T14" fmla="*/ 6 w 3130"/>
                <a:gd name="T15" fmla="*/ 5 h 1314"/>
                <a:gd name="T16" fmla="*/ 6 w 3130"/>
                <a:gd name="T17" fmla="*/ 4 h 1314"/>
                <a:gd name="T18" fmla="*/ 7 w 3130"/>
                <a:gd name="T19" fmla="*/ 4 h 1314"/>
                <a:gd name="T20" fmla="*/ 7 w 3130"/>
                <a:gd name="T21" fmla="*/ 4 h 1314"/>
                <a:gd name="T22" fmla="*/ 7 w 3130"/>
                <a:gd name="T23" fmla="*/ 3 h 1314"/>
                <a:gd name="T24" fmla="*/ 8 w 3130"/>
                <a:gd name="T25" fmla="*/ 2 h 1314"/>
                <a:gd name="T26" fmla="*/ 8 w 3130"/>
                <a:gd name="T27" fmla="*/ 2 h 1314"/>
                <a:gd name="T28" fmla="*/ 9 w 3130"/>
                <a:gd name="T29" fmla="*/ 2 h 1314"/>
                <a:gd name="T30" fmla="*/ 10 w 3130"/>
                <a:gd name="T31" fmla="*/ 1 h 1314"/>
                <a:gd name="T32" fmla="*/ 11 w 3130"/>
                <a:gd name="T33" fmla="*/ 0 h 1314"/>
                <a:gd name="T34" fmla="*/ 11 w 3130"/>
                <a:gd name="T35" fmla="*/ 0 h 13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130" h="1314">
                  <a:moveTo>
                    <a:pt x="0" y="1314"/>
                  </a:moveTo>
                  <a:lnTo>
                    <a:pt x="278" y="1255"/>
                  </a:lnTo>
                  <a:lnTo>
                    <a:pt x="679" y="1043"/>
                  </a:lnTo>
                  <a:lnTo>
                    <a:pt x="1144" y="1020"/>
                  </a:lnTo>
                  <a:cubicBezTo>
                    <a:pt x="1233" y="1015"/>
                    <a:pt x="1191" y="997"/>
                    <a:pt x="1278" y="967"/>
                  </a:cubicBezTo>
                  <a:cubicBezTo>
                    <a:pt x="1374" y="938"/>
                    <a:pt x="1695" y="922"/>
                    <a:pt x="1782" y="897"/>
                  </a:cubicBezTo>
                  <a:lnTo>
                    <a:pt x="1876" y="842"/>
                  </a:lnTo>
                  <a:lnTo>
                    <a:pt x="1684" y="709"/>
                  </a:lnTo>
                  <a:lnTo>
                    <a:pt x="1729" y="636"/>
                  </a:lnTo>
                  <a:lnTo>
                    <a:pt x="1815" y="586"/>
                  </a:lnTo>
                  <a:lnTo>
                    <a:pt x="2044" y="504"/>
                  </a:lnTo>
                  <a:lnTo>
                    <a:pt x="2037" y="362"/>
                  </a:lnTo>
                  <a:lnTo>
                    <a:pt x="2084" y="335"/>
                  </a:lnTo>
                  <a:lnTo>
                    <a:pt x="2309" y="324"/>
                  </a:lnTo>
                  <a:lnTo>
                    <a:pt x="2449" y="221"/>
                  </a:lnTo>
                  <a:lnTo>
                    <a:pt x="2715" y="66"/>
                  </a:lnTo>
                  <a:lnTo>
                    <a:pt x="2996" y="52"/>
                  </a:lnTo>
                  <a:lnTo>
                    <a:pt x="3130" y="0"/>
                  </a:ln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4" name="Freeform 166">
              <a:extLst>
                <a:ext uri="{FF2B5EF4-FFF2-40B4-BE49-F238E27FC236}">
                  <a16:creationId xmlns:a16="http://schemas.microsoft.com/office/drawing/2014/main" id="{B6788B9F-2952-E206-B4E0-55AD6C7AE753}"/>
                </a:ext>
              </a:extLst>
            </p:cNvPr>
            <p:cNvSpPr>
              <a:spLocks/>
            </p:cNvSpPr>
            <p:nvPr/>
          </p:nvSpPr>
          <p:spPr bwMode="auto">
            <a:xfrm>
              <a:off x="2366" y="3430"/>
              <a:ext cx="137" cy="74"/>
            </a:xfrm>
            <a:custGeom>
              <a:avLst/>
              <a:gdLst>
                <a:gd name="T0" fmla="*/ 0 w 2277"/>
                <a:gd name="T1" fmla="*/ 2 h 874"/>
                <a:gd name="T2" fmla="*/ 0 w 2277"/>
                <a:gd name="T3" fmla="*/ 3 h 874"/>
                <a:gd name="T4" fmla="*/ 1 w 2277"/>
                <a:gd name="T5" fmla="*/ 4 h 874"/>
                <a:gd name="T6" fmla="*/ 2 w 2277"/>
                <a:gd name="T7" fmla="*/ 4 h 874"/>
                <a:gd name="T8" fmla="*/ 2 w 2277"/>
                <a:gd name="T9" fmla="*/ 3 h 874"/>
                <a:gd name="T10" fmla="*/ 3 w 2277"/>
                <a:gd name="T11" fmla="*/ 3 h 874"/>
                <a:gd name="T12" fmla="*/ 4 w 2277"/>
                <a:gd name="T13" fmla="*/ 3 h 874"/>
                <a:gd name="T14" fmla="*/ 4 w 2277"/>
                <a:gd name="T15" fmla="*/ 3 h 874"/>
                <a:gd name="T16" fmla="*/ 5 w 2277"/>
                <a:gd name="T17" fmla="*/ 5 h 874"/>
                <a:gd name="T18" fmla="*/ 7 w 2277"/>
                <a:gd name="T19" fmla="*/ 6 h 874"/>
                <a:gd name="T20" fmla="*/ 7 w 2277"/>
                <a:gd name="T21" fmla="*/ 6 h 874"/>
                <a:gd name="T22" fmla="*/ 8 w 2277"/>
                <a:gd name="T23" fmla="*/ 6 h 874"/>
                <a:gd name="T24" fmla="*/ 8 w 2277"/>
                <a:gd name="T25" fmla="*/ 5 h 874"/>
                <a:gd name="T26" fmla="*/ 8 w 2277"/>
                <a:gd name="T27" fmla="*/ 4 h 874"/>
                <a:gd name="T28" fmla="*/ 7 w 2277"/>
                <a:gd name="T29" fmla="*/ 4 h 874"/>
                <a:gd name="T30" fmla="*/ 7 w 2277"/>
                <a:gd name="T31" fmla="*/ 3 h 874"/>
                <a:gd name="T32" fmla="*/ 7 w 2277"/>
                <a:gd name="T33" fmla="*/ 3 h 874"/>
                <a:gd name="T34" fmla="*/ 6 w 2277"/>
                <a:gd name="T35" fmla="*/ 2 h 874"/>
                <a:gd name="T36" fmla="*/ 6 w 2277"/>
                <a:gd name="T37" fmla="*/ 2 h 874"/>
                <a:gd name="T38" fmla="*/ 6 w 2277"/>
                <a:gd name="T39" fmla="*/ 0 h 874"/>
                <a:gd name="T40" fmla="*/ 7 w 2277"/>
                <a:gd name="T41" fmla="*/ 0 h 8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77" h="874">
                  <a:moveTo>
                    <a:pt x="0" y="310"/>
                  </a:moveTo>
                  <a:lnTo>
                    <a:pt x="4" y="381"/>
                  </a:lnTo>
                  <a:cubicBezTo>
                    <a:pt x="53" y="403"/>
                    <a:pt x="97" y="493"/>
                    <a:pt x="194" y="513"/>
                  </a:cubicBezTo>
                  <a:lnTo>
                    <a:pt x="468" y="524"/>
                  </a:lnTo>
                  <a:lnTo>
                    <a:pt x="649" y="465"/>
                  </a:lnTo>
                  <a:lnTo>
                    <a:pt x="880" y="433"/>
                  </a:lnTo>
                  <a:lnTo>
                    <a:pt x="1017" y="447"/>
                  </a:lnTo>
                  <a:lnTo>
                    <a:pt x="1203" y="488"/>
                  </a:lnTo>
                  <a:lnTo>
                    <a:pt x="1399" y="716"/>
                  </a:lnTo>
                  <a:lnTo>
                    <a:pt x="1861" y="810"/>
                  </a:lnTo>
                  <a:lnTo>
                    <a:pt x="2008" y="874"/>
                  </a:lnTo>
                  <a:cubicBezTo>
                    <a:pt x="2048" y="872"/>
                    <a:pt x="2191" y="840"/>
                    <a:pt x="2230" y="817"/>
                  </a:cubicBezTo>
                  <a:cubicBezTo>
                    <a:pt x="2277" y="790"/>
                    <a:pt x="2272" y="694"/>
                    <a:pt x="2271" y="673"/>
                  </a:cubicBezTo>
                  <a:lnTo>
                    <a:pt x="2219" y="605"/>
                  </a:lnTo>
                  <a:lnTo>
                    <a:pt x="1944" y="547"/>
                  </a:lnTo>
                  <a:lnTo>
                    <a:pt x="1940" y="477"/>
                  </a:lnTo>
                  <a:lnTo>
                    <a:pt x="1841" y="407"/>
                  </a:lnTo>
                  <a:lnTo>
                    <a:pt x="1652" y="324"/>
                  </a:lnTo>
                  <a:cubicBezTo>
                    <a:pt x="1611" y="301"/>
                    <a:pt x="1650" y="274"/>
                    <a:pt x="1648" y="228"/>
                  </a:cubicBezTo>
                  <a:cubicBezTo>
                    <a:pt x="1645" y="183"/>
                    <a:pt x="1641" y="87"/>
                    <a:pt x="1687" y="60"/>
                  </a:cubicBezTo>
                  <a:cubicBezTo>
                    <a:pt x="1734" y="36"/>
                    <a:pt x="1917" y="2"/>
                    <a:pt x="1965" y="0"/>
                  </a:cubicBez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5" name="Freeform 167">
              <a:extLst>
                <a:ext uri="{FF2B5EF4-FFF2-40B4-BE49-F238E27FC236}">
                  <a16:creationId xmlns:a16="http://schemas.microsoft.com/office/drawing/2014/main" id="{4D3CF6B7-2F23-4B9E-6E81-75994553CA92}"/>
                </a:ext>
              </a:extLst>
            </p:cNvPr>
            <p:cNvSpPr>
              <a:spLocks/>
            </p:cNvSpPr>
            <p:nvPr/>
          </p:nvSpPr>
          <p:spPr bwMode="auto">
            <a:xfrm>
              <a:off x="2447" y="3197"/>
              <a:ext cx="122" cy="207"/>
            </a:xfrm>
            <a:custGeom>
              <a:avLst/>
              <a:gdLst>
                <a:gd name="T0" fmla="*/ 4 w 2016"/>
                <a:gd name="T1" fmla="*/ 17 h 2475"/>
                <a:gd name="T2" fmla="*/ 4 w 2016"/>
                <a:gd name="T3" fmla="*/ 17 h 2475"/>
                <a:gd name="T4" fmla="*/ 4 w 2016"/>
                <a:gd name="T5" fmla="*/ 17 h 2475"/>
                <a:gd name="T6" fmla="*/ 5 w 2016"/>
                <a:gd name="T7" fmla="*/ 16 h 2475"/>
                <a:gd name="T8" fmla="*/ 6 w 2016"/>
                <a:gd name="T9" fmla="*/ 15 h 2475"/>
                <a:gd name="T10" fmla="*/ 7 w 2016"/>
                <a:gd name="T11" fmla="*/ 14 h 2475"/>
                <a:gd name="T12" fmla="*/ 7 w 2016"/>
                <a:gd name="T13" fmla="*/ 14 h 2475"/>
                <a:gd name="T14" fmla="*/ 7 w 2016"/>
                <a:gd name="T15" fmla="*/ 13 h 2475"/>
                <a:gd name="T16" fmla="*/ 7 w 2016"/>
                <a:gd name="T17" fmla="*/ 13 h 2475"/>
                <a:gd name="T18" fmla="*/ 6 w 2016"/>
                <a:gd name="T19" fmla="*/ 13 h 2475"/>
                <a:gd name="T20" fmla="*/ 6 w 2016"/>
                <a:gd name="T21" fmla="*/ 12 h 2475"/>
                <a:gd name="T22" fmla="*/ 6 w 2016"/>
                <a:gd name="T23" fmla="*/ 10 h 2475"/>
                <a:gd name="T24" fmla="*/ 5 w 2016"/>
                <a:gd name="T25" fmla="*/ 10 h 2475"/>
                <a:gd name="T26" fmla="*/ 4 w 2016"/>
                <a:gd name="T27" fmla="*/ 9 h 2475"/>
                <a:gd name="T28" fmla="*/ 4 w 2016"/>
                <a:gd name="T29" fmla="*/ 8 h 2475"/>
                <a:gd name="T30" fmla="*/ 4 w 2016"/>
                <a:gd name="T31" fmla="*/ 8 h 2475"/>
                <a:gd name="T32" fmla="*/ 3 w 2016"/>
                <a:gd name="T33" fmla="*/ 7 h 2475"/>
                <a:gd name="T34" fmla="*/ 2 w 2016"/>
                <a:gd name="T35" fmla="*/ 6 h 2475"/>
                <a:gd name="T36" fmla="*/ 2 w 2016"/>
                <a:gd name="T37" fmla="*/ 6 h 2475"/>
                <a:gd name="T38" fmla="*/ 2 w 2016"/>
                <a:gd name="T39" fmla="*/ 4 h 2475"/>
                <a:gd name="T40" fmla="*/ 2 w 2016"/>
                <a:gd name="T41" fmla="*/ 4 h 2475"/>
                <a:gd name="T42" fmla="*/ 2 w 2016"/>
                <a:gd name="T43" fmla="*/ 3 h 2475"/>
                <a:gd name="T44" fmla="*/ 1 w 2016"/>
                <a:gd name="T45" fmla="*/ 2 h 2475"/>
                <a:gd name="T46" fmla="*/ 1 w 2016"/>
                <a:gd name="T47" fmla="*/ 2 h 2475"/>
                <a:gd name="T48" fmla="*/ 0 w 2016"/>
                <a:gd name="T49" fmla="*/ 1 h 2475"/>
                <a:gd name="T50" fmla="*/ 0 w 2016"/>
                <a:gd name="T51" fmla="*/ 0 h 247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16" h="2475">
                  <a:moveTo>
                    <a:pt x="1078" y="2475"/>
                  </a:moveTo>
                  <a:lnTo>
                    <a:pt x="1075" y="2430"/>
                  </a:lnTo>
                  <a:lnTo>
                    <a:pt x="1120" y="2378"/>
                  </a:lnTo>
                  <a:lnTo>
                    <a:pt x="1394" y="2274"/>
                  </a:lnTo>
                  <a:cubicBezTo>
                    <a:pt x="1479" y="2220"/>
                    <a:pt x="1571" y="2145"/>
                    <a:pt x="1657" y="2120"/>
                  </a:cubicBezTo>
                  <a:cubicBezTo>
                    <a:pt x="1751" y="2091"/>
                    <a:pt x="1886" y="2084"/>
                    <a:pt x="1933" y="2057"/>
                  </a:cubicBezTo>
                  <a:cubicBezTo>
                    <a:pt x="1971" y="2034"/>
                    <a:pt x="2016" y="1962"/>
                    <a:pt x="2014" y="1937"/>
                  </a:cubicBezTo>
                  <a:cubicBezTo>
                    <a:pt x="2013" y="1912"/>
                    <a:pt x="1927" y="1942"/>
                    <a:pt x="1878" y="1919"/>
                  </a:cubicBezTo>
                  <a:lnTo>
                    <a:pt x="1826" y="1831"/>
                  </a:lnTo>
                  <a:lnTo>
                    <a:pt x="1689" y="1788"/>
                  </a:lnTo>
                  <a:lnTo>
                    <a:pt x="1634" y="1650"/>
                  </a:lnTo>
                  <a:lnTo>
                    <a:pt x="1577" y="1467"/>
                  </a:lnTo>
                  <a:lnTo>
                    <a:pt x="1393" y="1452"/>
                  </a:lnTo>
                  <a:lnTo>
                    <a:pt x="1116" y="1325"/>
                  </a:lnTo>
                  <a:lnTo>
                    <a:pt x="1014" y="1189"/>
                  </a:lnTo>
                  <a:cubicBezTo>
                    <a:pt x="1012" y="1144"/>
                    <a:pt x="970" y="1101"/>
                    <a:pt x="969" y="1076"/>
                  </a:cubicBezTo>
                  <a:cubicBezTo>
                    <a:pt x="967" y="1051"/>
                    <a:pt x="919" y="1033"/>
                    <a:pt x="870" y="1011"/>
                  </a:cubicBezTo>
                  <a:cubicBezTo>
                    <a:pt x="829" y="988"/>
                    <a:pt x="730" y="923"/>
                    <a:pt x="681" y="904"/>
                  </a:cubicBezTo>
                  <a:cubicBezTo>
                    <a:pt x="640" y="882"/>
                    <a:pt x="593" y="884"/>
                    <a:pt x="590" y="839"/>
                  </a:cubicBezTo>
                  <a:cubicBezTo>
                    <a:pt x="588" y="789"/>
                    <a:pt x="668" y="645"/>
                    <a:pt x="666" y="599"/>
                  </a:cubicBezTo>
                  <a:lnTo>
                    <a:pt x="480" y="538"/>
                  </a:lnTo>
                  <a:cubicBezTo>
                    <a:pt x="438" y="495"/>
                    <a:pt x="473" y="398"/>
                    <a:pt x="471" y="353"/>
                  </a:cubicBezTo>
                  <a:lnTo>
                    <a:pt x="380" y="287"/>
                  </a:lnTo>
                  <a:lnTo>
                    <a:pt x="195" y="247"/>
                  </a:lnTo>
                  <a:cubicBezTo>
                    <a:pt x="146" y="229"/>
                    <a:pt x="189" y="131"/>
                    <a:pt x="139" y="88"/>
                  </a:cubicBezTo>
                  <a:cubicBezTo>
                    <a:pt x="89" y="41"/>
                    <a:pt x="48" y="23"/>
                    <a:pt x="0" y="0"/>
                  </a:cubicBez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6" name="Freeform 168">
              <a:extLst>
                <a:ext uri="{FF2B5EF4-FFF2-40B4-BE49-F238E27FC236}">
                  <a16:creationId xmlns:a16="http://schemas.microsoft.com/office/drawing/2014/main" id="{8ADC5D48-E774-FF0F-FF25-851702B1B643}"/>
                </a:ext>
              </a:extLst>
            </p:cNvPr>
            <p:cNvSpPr>
              <a:spLocks/>
            </p:cNvSpPr>
            <p:nvPr/>
          </p:nvSpPr>
          <p:spPr bwMode="auto">
            <a:xfrm>
              <a:off x="2730" y="3453"/>
              <a:ext cx="83" cy="152"/>
            </a:xfrm>
            <a:custGeom>
              <a:avLst/>
              <a:gdLst>
                <a:gd name="T0" fmla="*/ 0 w 1376"/>
                <a:gd name="T1" fmla="*/ 0 h 1809"/>
                <a:gd name="T2" fmla="*/ 0 w 1376"/>
                <a:gd name="T3" fmla="*/ 0 h 1809"/>
                <a:gd name="T4" fmla="*/ 1 w 1376"/>
                <a:gd name="T5" fmla="*/ 1 h 1809"/>
                <a:gd name="T6" fmla="*/ 0 w 1376"/>
                <a:gd name="T7" fmla="*/ 2 h 1809"/>
                <a:gd name="T8" fmla="*/ 0 w 1376"/>
                <a:gd name="T9" fmla="*/ 3 h 1809"/>
                <a:gd name="T10" fmla="*/ 0 w 1376"/>
                <a:gd name="T11" fmla="*/ 3 h 1809"/>
                <a:gd name="T12" fmla="*/ 1 w 1376"/>
                <a:gd name="T13" fmla="*/ 3 h 1809"/>
                <a:gd name="T14" fmla="*/ 2 w 1376"/>
                <a:gd name="T15" fmla="*/ 2 h 1809"/>
                <a:gd name="T16" fmla="*/ 3 w 1376"/>
                <a:gd name="T17" fmla="*/ 2 h 1809"/>
                <a:gd name="T18" fmla="*/ 4 w 1376"/>
                <a:gd name="T19" fmla="*/ 2 h 1809"/>
                <a:gd name="T20" fmla="*/ 5 w 1376"/>
                <a:gd name="T21" fmla="*/ 2 h 1809"/>
                <a:gd name="T22" fmla="*/ 4 w 1376"/>
                <a:gd name="T23" fmla="*/ 5 h 1809"/>
                <a:gd name="T24" fmla="*/ 3 w 1376"/>
                <a:gd name="T25" fmla="*/ 6 h 1809"/>
                <a:gd name="T26" fmla="*/ 2 w 1376"/>
                <a:gd name="T27" fmla="*/ 7 h 1809"/>
                <a:gd name="T28" fmla="*/ 2 w 1376"/>
                <a:gd name="T29" fmla="*/ 8 h 1809"/>
                <a:gd name="T30" fmla="*/ 2 w 1376"/>
                <a:gd name="T31" fmla="*/ 9 h 1809"/>
                <a:gd name="T32" fmla="*/ 2 w 1376"/>
                <a:gd name="T33" fmla="*/ 10 h 1809"/>
                <a:gd name="T34" fmla="*/ 3 w 1376"/>
                <a:gd name="T35" fmla="*/ 11 h 1809"/>
                <a:gd name="T36" fmla="*/ 3 w 1376"/>
                <a:gd name="T37" fmla="*/ 12 h 1809"/>
                <a:gd name="T38" fmla="*/ 3 w 1376"/>
                <a:gd name="T39" fmla="*/ 12 h 1809"/>
                <a:gd name="T40" fmla="*/ 4 w 1376"/>
                <a:gd name="T41" fmla="*/ 12 h 1809"/>
                <a:gd name="T42" fmla="*/ 5 w 1376"/>
                <a:gd name="T43" fmla="*/ 13 h 18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76" h="1809">
                  <a:moveTo>
                    <a:pt x="0" y="0"/>
                  </a:moveTo>
                  <a:cubicBezTo>
                    <a:pt x="0" y="0"/>
                    <a:pt x="98" y="41"/>
                    <a:pt x="139" y="64"/>
                  </a:cubicBezTo>
                  <a:cubicBezTo>
                    <a:pt x="188" y="86"/>
                    <a:pt x="190" y="132"/>
                    <a:pt x="193" y="177"/>
                  </a:cubicBezTo>
                  <a:cubicBezTo>
                    <a:pt x="195" y="227"/>
                    <a:pt x="110" y="277"/>
                    <a:pt x="63" y="304"/>
                  </a:cubicBezTo>
                  <a:lnTo>
                    <a:pt x="19" y="376"/>
                  </a:lnTo>
                  <a:lnTo>
                    <a:pt x="118" y="442"/>
                  </a:lnTo>
                  <a:cubicBezTo>
                    <a:pt x="159" y="461"/>
                    <a:pt x="302" y="454"/>
                    <a:pt x="389" y="429"/>
                  </a:cubicBezTo>
                  <a:cubicBezTo>
                    <a:pt x="483" y="399"/>
                    <a:pt x="522" y="372"/>
                    <a:pt x="569" y="349"/>
                  </a:cubicBezTo>
                  <a:lnTo>
                    <a:pt x="748" y="245"/>
                  </a:lnTo>
                  <a:lnTo>
                    <a:pt x="1116" y="252"/>
                  </a:lnTo>
                  <a:lnTo>
                    <a:pt x="1351" y="331"/>
                  </a:lnTo>
                  <a:cubicBezTo>
                    <a:pt x="1355" y="401"/>
                    <a:pt x="1266" y="547"/>
                    <a:pt x="1183" y="646"/>
                  </a:cubicBezTo>
                  <a:cubicBezTo>
                    <a:pt x="1092" y="746"/>
                    <a:pt x="1009" y="841"/>
                    <a:pt x="917" y="916"/>
                  </a:cubicBezTo>
                  <a:cubicBezTo>
                    <a:pt x="832" y="991"/>
                    <a:pt x="698" y="1022"/>
                    <a:pt x="651" y="1045"/>
                  </a:cubicBezTo>
                  <a:cubicBezTo>
                    <a:pt x="605" y="1073"/>
                    <a:pt x="605" y="1073"/>
                    <a:pt x="606" y="1097"/>
                  </a:cubicBezTo>
                  <a:cubicBezTo>
                    <a:pt x="607" y="1118"/>
                    <a:pt x="609" y="1168"/>
                    <a:pt x="612" y="1213"/>
                  </a:cubicBezTo>
                  <a:lnTo>
                    <a:pt x="668" y="1376"/>
                  </a:lnTo>
                  <a:lnTo>
                    <a:pt x="721" y="1490"/>
                  </a:lnTo>
                  <a:lnTo>
                    <a:pt x="770" y="1674"/>
                  </a:lnTo>
                  <a:lnTo>
                    <a:pt x="821" y="1721"/>
                  </a:lnTo>
                  <a:lnTo>
                    <a:pt x="1187" y="1703"/>
                  </a:lnTo>
                  <a:lnTo>
                    <a:pt x="1376" y="1809"/>
                  </a:ln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7" name="Freeform 169">
              <a:extLst>
                <a:ext uri="{FF2B5EF4-FFF2-40B4-BE49-F238E27FC236}">
                  <a16:creationId xmlns:a16="http://schemas.microsoft.com/office/drawing/2014/main" id="{1061F028-4A01-F52E-E010-FBB0EBC257D7}"/>
                </a:ext>
              </a:extLst>
            </p:cNvPr>
            <p:cNvSpPr>
              <a:spLocks/>
            </p:cNvSpPr>
            <p:nvPr/>
          </p:nvSpPr>
          <p:spPr bwMode="auto">
            <a:xfrm>
              <a:off x="2928" y="3567"/>
              <a:ext cx="159" cy="77"/>
            </a:xfrm>
            <a:custGeom>
              <a:avLst/>
              <a:gdLst>
                <a:gd name="T0" fmla="*/ 0 w 159"/>
                <a:gd name="T1" fmla="*/ 45 h 77"/>
                <a:gd name="T2" fmla="*/ 33 w 159"/>
                <a:gd name="T3" fmla="*/ 48 h 77"/>
                <a:gd name="T4" fmla="*/ 47 w 159"/>
                <a:gd name="T5" fmla="*/ 55 h 77"/>
                <a:gd name="T6" fmla="*/ 66 w 159"/>
                <a:gd name="T7" fmla="*/ 54 h 77"/>
                <a:gd name="T8" fmla="*/ 71 w 159"/>
                <a:gd name="T9" fmla="*/ 47 h 77"/>
                <a:gd name="T10" fmla="*/ 68 w 159"/>
                <a:gd name="T11" fmla="*/ 24 h 77"/>
                <a:gd name="T12" fmla="*/ 59 w 159"/>
                <a:gd name="T13" fmla="*/ 3 h 77"/>
                <a:gd name="T14" fmla="*/ 67 w 159"/>
                <a:gd name="T15" fmla="*/ 0 h 77"/>
                <a:gd name="T16" fmla="*/ 76 w 159"/>
                <a:gd name="T17" fmla="*/ 0 h 77"/>
                <a:gd name="T18" fmla="*/ 84 w 159"/>
                <a:gd name="T19" fmla="*/ 5 h 77"/>
                <a:gd name="T20" fmla="*/ 98 w 159"/>
                <a:gd name="T21" fmla="*/ 6 h 77"/>
                <a:gd name="T22" fmla="*/ 117 w 159"/>
                <a:gd name="T23" fmla="*/ 12 h 77"/>
                <a:gd name="T24" fmla="*/ 151 w 159"/>
                <a:gd name="T25" fmla="*/ 26 h 77"/>
                <a:gd name="T26" fmla="*/ 159 w 159"/>
                <a:gd name="T27" fmla="*/ 32 h 77"/>
                <a:gd name="T28" fmla="*/ 157 w 159"/>
                <a:gd name="T29" fmla="*/ 42 h 77"/>
                <a:gd name="T30" fmla="*/ 152 w 159"/>
                <a:gd name="T31" fmla="*/ 46 h 77"/>
                <a:gd name="T32" fmla="*/ 144 w 159"/>
                <a:gd name="T33" fmla="*/ 46 h 77"/>
                <a:gd name="T34" fmla="*/ 130 w 159"/>
                <a:gd name="T35" fmla="*/ 56 h 77"/>
                <a:gd name="T36" fmla="*/ 125 w 159"/>
                <a:gd name="T37" fmla="*/ 69 h 77"/>
                <a:gd name="T38" fmla="*/ 128 w 159"/>
                <a:gd name="T39" fmla="*/ 77 h 7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9" h="77">
                  <a:moveTo>
                    <a:pt x="0" y="45"/>
                  </a:moveTo>
                  <a:lnTo>
                    <a:pt x="33" y="48"/>
                  </a:lnTo>
                  <a:lnTo>
                    <a:pt x="47" y="55"/>
                  </a:lnTo>
                  <a:lnTo>
                    <a:pt x="66" y="54"/>
                  </a:lnTo>
                  <a:lnTo>
                    <a:pt x="71" y="47"/>
                  </a:lnTo>
                  <a:lnTo>
                    <a:pt x="68" y="24"/>
                  </a:lnTo>
                  <a:lnTo>
                    <a:pt x="59" y="3"/>
                  </a:lnTo>
                  <a:lnTo>
                    <a:pt x="67" y="0"/>
                  </a:lnTo>
                  <a:lnTo>
                    <a:pt x="76" y="0"/>
                  </a:lnTo>
                  <a:lnTo>
                    <a:pt x="84" y="5"/>
                  </a:lnTo>
                  <a:lnTo>
                    <a:pt x="98" y="6"/>
                  </a:lnTo>
                  <a:lnTo>
                    <a:pt x="117" y="12"/>
                  </a:lnTo>
                  <a:lnTo>
                    <a:pt x="151" y="26"/>
                  </a:lnTo>
                  <a:lnTo>
                    <a:pt x="159" y="32"/>
                  </a:lnTo>
                  <a:lnTo>
                    <a:pt x="157" y="42"/>
                  </a:lnTo>
                  <a:lnTo>
                    <a:pt x="152" y="46"/>
                  </a:lnTo>
                  <a:lnTo>
                    <a:pt x="144" y="46"/>
                  </a:lnTo>
                  <a:lnTo>
                    <a:pt x="130" y="56"/>
                  </a:lnTo>
                  <a:lnTo>
                    <a:pt x="125" y="69"/>
                  </a:lnTo>
                  <a:lnTo>
                    <a:pt x="128" y="77"/>
                  </a:lnTo>
                </a:path>
              </a:pathLst>
            </a:custGeom>
            <a:noFill/>
            <a:ln w="6350" cap="flat">
              <a:solidFill>
                <a:srgbClr val="333399"/>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8" name="Freeform 170">
              <a:extLst>
                <a:ext uri="{FF2B5EF4-FFF2-40B4-BE49-F238E27FC236}">
                  <a16:creationId xmlns:a16="http://schemas.microsoft.com/office/drawing/2014/main" id="{C6611747-5E3A-3E24-D984-389D17DCF1D7}"/>
                </a:ext>
              </a:extLst>
            </p:cNvPr>
            <p:cNvSpPr>
              <a:spLocks/>
            </p:cNvSpPr>
            <p:nvPr/>
          </p:nvSpPr>
          <p:spPr bwMode="auto">
            <a:xfrm>
              <a:off x="3341" y="3702"/>
              <a:ext cx="253" cy="181"/>
            </a:xfrm>
            <a:custGeom>
              <a:avLst/>
              <a:gdLst>
                <a:gd name="T0" fmla="*/ 0 w 2097"/>
                <a:gd name="T1" fmla="*/ 0 h 1078"/>
                <a:gd name="T2" fmla="*/ 3 w 2097"/>
                <a:gd name="T3" fmla="*/ 2 h 1078"/>
                <a:gd name="T4" fmla="*/ 6 w 2097"/>
                <a:gd name="T5" fmla="*/ 2 h 1078"/>
                <a:gd name="T6" fmla="*/ 10 w 2097"/>
                <a:gd name="T7" fmla="*/ 2 h 1078"/>
                <a:gd name="T8" fmla="*/ 13 w 2097"/>
                <a:gd name="T9" fmla="*/ 6 h 1078"/>
                <a:gd name="T10" fmla="*/ 15 w 2097"/>
                <a:gd name="T11" fmla="*/ 8 h 1078"/>
                <a:gd name="T12" fmla="*/ 17 w 2097"/>
                <a:gd name="T13" fmla="*/ 12 h 1078"/>
                <a:gd name="T14" fmla="*/ 17 w 2097"/>
                <a:gd name="T15" fmla="*/ 15 h 1078"/>
                <a:gd name="T16" fmla="*/ 13 w 2097"/>
                <a:gd name="T17" fmla="*/ 18 h 1078"/>
                <a:gd name="T18" fmla="*/ 12 w 2097"/>
                <a:gd name="T19" fmla="*/ 21 h 1078"/>
                <a:gd name="T20" fmla="*/ 17 w 2097"/>
                <a:gd name="T21" fmla="*/ 25 h 1078"/>
                <a:gd name="T22" fmla="*/ 22 w 2097"/>
                <a:gd name="T23" fmla="*/ 29 h 1078"/>
                <a:gd name="T24" fmla="*/ 25 w 2097"/>
                <a:gd name="T25" fmla="*/ 29 h 1078"/>
                <a:gd name="T26" fmla="*/ 27 w 2097"/>
                <a:gd name="T27" fmla="*/ 28 h 1078"/>
                <a:gd name="T28" fmla="*/ 29 w 2097"/>
                <a:gd name="T29" fmla="*/ 30 h 1078"/>
                <a:gd name="T30" fmla="*/ 31 w 2097"/>
                <a:gd name="T31" fmla="*/ 30 h 10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97" h="1078">
                  <a:moveTo>
                    <a:pt x="0" y="0"/>
                  </a:moveTo>
                  <a:lnTo>
                    <a:pt x="231" y="71"/>
                  </a:lnTo>
                  <a:cubicBezTo>
                    <a:pt x="304" y="78"/>
                    <a:pt x="371" y="64"/>
                    <a:pt x="439" y="61"/>
                  </a:cubicBezTo>
                  <a:cubicBezTo>
                    <a:pt x="507" y="57"/>
                    <a:pt x="621" y="27"/>
                    <a:pt x="691" y="59"/>
                  </a:cubicBezTo>
                  <a:lnTo>
                    <a:pt x="883" y="225"/>
                  </a:lnTo>
                  <a:lnTo>
                    <a:pt x="1047" y="299"/>
                  </a:lnTo>
                  <a:cubicBezTo>
                    <a:pt x="1096" y="332"/>
                    <a:pt x="1123" y="378"/>
                    <a:pt x="1144" y="412"/>
                  </a:cubicBezTo>
                  <a:cubicBezTo>
                    <a:pt x="1170" y="446"/>
                    <a:pt x="1196" y="480"/>
                    <a:pt x="1150" y="517"/>
                  </a:cubicBezTo>
                  <a:lnTo>
                    <a:pt x="904" y="645"/>
                  </a:lnTo>
                  <a:cubicBezTo>
                    <a:pt x="838" y="683"/>
                    <a:pt x="747" y="710"/>
                    <a:pt x="793" y="755"/>
                  </a:cubicBezTo>
                  <a:cubicBezTo>
                    <a:pt x="844" y="800"/>
                    <a:pt x="1055" y="860"/>
                    <a:pt x="1169" y="900"/>
                  </a:cubicBezTo>
                  <a:cubicBezTo>
                    <a:pt x="1287" y="941"/>
                    <a:pt x="1406" y="1006"/>
                    <a:pt x="1499" y="1024"/>
                  </a:cubicBezTo>
                  <a:cubicBezTo>
                    <a:pt x="1592" y="1044"/>
                    <a:pt x="1658" y="1016"/>
                    <a:pt x="1702" y="1014"/>
                  </a:cubicBezTo>
                  <a:cubicBezTo>
                    <a:pt x="1750" y="1011"/>
                    <a:pt x="1792" y="974"/>
                    <a:pt x="1841" y="984"/>
                  </a:cubicBezTo>
                  <a:cubicBezTo>
                    <a:pt x="1885" y="994"/>
                    <a:pt x="1935" y="1037"/>
                    <a:pt x="1980" y="1048"/>
                  </a:cubicBezTo>
                  <a:cubicBezTo>
                    <a:pt x="2028" y="1058"/>
                    <a:pt x="2073" y="1078"/>
                    <a:pt x="2097" y="1077"/>
                  </a:cubicBezTo>
                </a:path>
              </a:pathLst>
            </a:custGeom>
            <a:noFill/>
            <a:ln w="6350" cap="flat">
              <a:solidFill>
                <a:srgbClr val="3366FF"/>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49" name="Freeform 171">
              <a:extLst>
                <a:ext uri="{FF2B5EF4-FFF2-40B4-BE49-F238E27FC236}">
                  <a16:creationId xmlns:a16="http://schemas.microsoft.com/office/drawing/2014/main" id="{D8B632DD-44FF-C7FF-17E8-0ADD00683D0B}"/>
                </a:ext>
              </a:extLst>
            </p:cNvPr>
            <p:cNvSpPr>
              <a:spLocks/>
            </p:cNvSpPr>
            <p:nvPr/>
          </p:nvSpPr>
          <p:spPr bwMode="auto">
            <a:xfrm>
              <a:off x="2238" y="3067"/>
              <a:ext cx="250" cy="345"/>
            </a:xfrm>
            <a:custGeom>
              <a:avLst/>
              <a:gdLst>
                <a:gd name="T0" fmla="*/ 250 w 250"/>
                <a:gd name="T1" fmla="*/ 345 h 345"/>
                <a:gd name="T2" fmla="*/ 210 w 250"/>
                <a:gd name="T3" fmla="*/ 317 h 345"/>
                <a:gd name="T4" fmla="*/ 206 w 250"/>
                <a:gd name="T5" fmla="*/ 302 h 345"/>
                <a:gd name="T6" fmla="*/ 180 w 250"/>
                <a:gd name="T7" fmla="*/ 288 h 345"/>
                <a:gd name="T8" fmla="*/ 168 w 250"/>
                <a:gd name="T9" fmla="*/ 275 h 345"/>
                <a:gd name="T10" fmla="*/ 144 w 250"/>
                <a:gd name="T11" fmla="*/ 234 h 345"/>
                <a:gd name="T12" fmla="*/ 98 w 250"/>
                <a:gd name="T13" fmla="*/ 216 h 345"/>
                <a:gd name="T14" fmla="*/ 47 w 250"/>
                <a:gd name="T15" fmla="*/ 197 h 345"/>
                <a:gd name="T16" fmla="*/ 23 w 250"/>
                <a:gd name="T17" fmla="*/ 179 h 345"/>
                <a:gd name="T18" fmla="*/ 18 w 250"/>
                <a:gd name="T19" fmla="*/ 161 h 345"/>
                <a:gd name="T20" fmla="*/ 25 w 250"/>
                <a:gd name="T21" fmla="*/ 139 h 345"/>
                <a:gd name="T22" fmla="*/ 26 w 250"/>
                <a:gd name="T23" fmla="*/ 93 h 345"/>
                <a:gd name="T24" fmla="*/ 30 w 250"/>
                <a:gd name="T25" fmla="*/ 80 h 345"/>
                <a:gd name="T26" fmla="*/ 31 w 250"/>
                <a:gd name="T27" fmla="*/ 50 h 345"/>
                <a:gd name="T28" fmla="*/ 13 w 250"/>
                <a:gd name="T29" fmla="*/ 27 h 345"/>
                <a:gd name="T30" fmla="*/ 2 w 250"/>
                <a:gd name="T31" fmla="*/ 11 h 345"/>
                <a:gd name="T32" fmla="*/ 1 w 250"/>
                <a:gd name="T33" fmla="*/ 0 h 3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0" h="345">
                  <a:moveTo>
                    <a:pt x="250" y="345"/>
                  </a:moveTo>
                  <a:cubicBezTo>
                    <a:pt x="234" y="334"/>
                    <a:pt x="218" y="324"/>
                    <a:pt x="210" y="317"/>
                  </a:cubicBezTo>
                  <a:cubicBezTo>
                    <a:pt x="203" y="310"/>
                    <a:pt x="211" y="307"/>
                    <a:pt x="206" y="302"/>
                  </a:cubicBezTo>
                  <a:cubicBezTo>
                    <a:pt x="200" y="297"/>
                    <a:pt x="185" y="292"/>
                    <a:pt x="180" y="288"/>
                  </a:cubicBezTo>
                  <a:cubicBezTo>
                    <a:pt x="174" y="284"/>
                    <a:pt x="174" y="284"/>
                    <a:pt x="168" y="275"/>
                  </a:cubicBezTo>
                  <a:cubicBezTo>
                    <a:pt x="162" y="267"/>
                    <a:pt x="155" y="244"/>
                    <a:pt x="144" y="234"/>
                  </a:cubicBezTo>
                  <a:cubicBezTo>
                    <a:pt x="132" y="224"/>
                    <a:pt x="114" y="222"/>
                    <a:pt x="98" y="216"/>
                  </a:cubicBezTo>
                  <a:cubicBezTo>
                    <a:pt x="83" y="210"/>
                    <a:pt x="59" y="203"/>
                    <a:pt x="47" y="197"/>
                  </a:cubicBezTo>
                  <a:cubicBezTo>
                    <a:pt x="34" y="191"/>
                    <a:pt x="27" y="184"/>
                    <a:pt x="23" y="179"/>
                  </a:cubicBezTo>
                  <a:cubicBezTo>
                    <a:pt x="18" y="173"/>
                    <a:pt x="17" y="167"/>
                    <a:pt x="18" y="161"/>
                  </a:cubicBezTo>
                  <a:cubicBezTo>
                    <a:pt x="18" y="154"/>
                    <a:pt x="24" y="150"/>
                    <a:pt x="25" y="139"/>
                  </a:cubicBezTo>
                  <a:cubicBezTo>
                    <a:pt x="26" y="128"/>
                    <a:pt x="26" y="103"/>
                    <a:pt x="26" y="93"/>
                  </a:cubicBezTo>
                  <a:cubicBezTo>
                    <a:pt x="26" y="83"/>
                    <a:pt x="29" y="88"/>
                    <a:pt x="30" y="80"/>
                  </a:cubicBezTo>
                  <a:cubicBezTo>
                    <a:pt x="30" y="73"/>
                    <a:pt x="34" y="59"/>
                    <a:pt x="31" y="50"/>
                  </a:cubicBezTo>
                  <a:cubicBezTo>
                    <a:pt x="28" y="41"/>
                    <a:pt x="18" y="33"/>
                    <a:pt x="13" y="27"/>
                  </a:cubicBezTo>
                  <a:cubicBezTo>
                    <a:pt x="9" y="20"/>
                    <a:pt x="4" y="15"/>
                    <a:pt x="2" y="11"/>
                  </a:cubicBezTo>
                  <a:cubicBezTo>
                    <a:pt x="0" y="6"/>
                    <a:pt x="1" y="2"/>
                    <a:pt x="1" y="0"/>
                  </a:cubicBezTo>
                </a:path>
              </a:pathLst>
            </a:custGeom>
            <a:noFill/>
            <a:ln w="6350" cap="flat">
              <a:solidFill>
                <a:srgbClr val="333399"/>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nvGrpSpPr>
            <p:cNvPr id="450" name="Group 188">
              <a:extLst>
                <a:ext uri="{FF2B5EF4-FFF2-40B4-BE49-F238E27FC236}">
                  <a16:creationId xmlns:a16="http://schemas.microsoft.com/office/drawing/2014/main" id="{6771B9C6-F03B-607D-7E23-ADBC0EAFC0B8}"/>
                </a:ext>
              </a:extLst>
            </p:cNvPr>
            <p:cNvGrpSpPr>
              <a:grpSpLocks/>
            </p:cNvGrpSpPr>
            <p:nvPr/>
          </p:nvGrpSpPr>
          <p:grpSpPr bwMode="auto">
            <a:xfrm>
              <a:off x="1531" y="3696"/>
              <a:ext cx="24" cy="50"/>
              <a:chOff x="1531" y="3696"/>
              <a:chExt cx="24" cy="50"/>
            </a:xfrm>
          </p:grpSpPr>
          <p:sp>
            <p:nvSpPr>
              <p:cNvPr id="487" name="Freeform 186">
                <a:extLst>
                  <a:ext uri="{FF2B5EF4-FFF2-40B4-BE49-F238E27FC236}">
                    <a16:creationId xmlns:a16="http://schemas.microsoft.com/office/drawing/2014/main" id="{91695F81-CFDA-D9EA-7698-1FF38C33F0DB}"/>
                  </a:ext>
                </a:extLst>
              </p:cNvPr>
              <p:cNvSpPr>
                <a:spLocks/>
              </p:cNvSpPr>
              <p:nvPr/>
            </p:nvSpPr>
            <p:spPr bwMode="auto">
              <a:xfrm>
                <a:off x="1531" y="3696"/>
                <a:ext cx="24" cy="50"/>
              </a:xfrm>
              <a:custGeom>
                <a:avLst/>
                <a:gdLst>
                  <a:gd name="T0" fmla="*/ 0 w 24"/>
                  <a:gd name="T1" fmla="*/ 50 h 50"/>
                  <a:gd name="T2" fmla="*/ 15 w 24"/>
                  <a:gd name="T3" fmla="*/ 46 h 50"/>
                  <a:gd name="T4" fmla="*/ 24 w 24"/>
                  <a:gd name="T5" fmla="*/ 21 h 50"/>
                  <a:gd name="T6" fmla="*/ 18 w 24"/>
                  <a:gd name="T7" fmla="*/ 0 h 50"/>
                  <a:gd name="T8" fmla="*/ 0 w 24"/>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50">
                    <a:moveTo>
                      <a:pt x="0" y="50"/>
                    </a:moveTo>
                    <a:lnTo>
                      <a:pt x="15" y="46"/>
                    </a:lnTo>
                    <a:lnTo>
                      <a:pt x="24" y="21"/>
                    </a:lnTo>
                    <a:lnTo>
                      <a:pt x="18" y="0"/>
                    </a:lnTo>
                    <a:lnTo>
                      <a:pt x="0" y="50"/>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88" name="Freeform 187">
                <a:extLst>
                  <a:ext uri="{FF2B5EF4-FFF2-40B4-BE49-F238E27FC236}">
                    <a16:creationId xmlns:a16="http://schemas.microsoft.com/office/drawing/2014/main" id="{C57126A2-41A6-D7E2-5B29-FB2D076CFBAC}"/>
                  </a:ext>
                </a:extLst>
              </p:cNvPr>
              <p:cNvSpPr>
                <a:spLocks/>
              </p:cNvSpPr>
              <p:nvPr/>
            </p:nvSpPr>
            <p:spPr bwMode="auto">
              <a:xfrm>
                <a:off x="1531" y="3696"/>
                <a:ext cx="24" cy="50"/>
              </a:xfrm>
              <a:custGeom>
                <a:avLst/>
                <a:gdLst>
                  <a:gd name="T0" fmla="*/ 0 w 24"/>
                  <a:gd name="T1" fmla="*/ 50 h 50"/>
                  <a:gd name="T2" fmla="*/ 15 w 24"/>
                  <a:gd name="T3" fmla="*/ 46 h 50"/>
                  <a:gd name="T4" fmla="*/ 24 w 24"/>
                  <a:gd name="T5" fmla="*/ 21 h 50"/>
                  <a:gd name="T6" fmla="*/ 18 w 24"/>
                  <a:gd name="T7" fmla="*/ 0 h 50"/>
                  <a:gd name="T8" fmla="*/ 0 w 24"/>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50">
                    <a:moveTo>
                      <a:pt x="0" y="50"/>
                    </a:moveTo>
                    <a:lnTo>
                      <a:pt x="15" y="46"/>
                    </a:lnTo>
                    <a:lnTo>
                      <a:pt x="24" y="21"/>
                    </a:lnTo>
                    <a:lnTo>
                      <a:pt x="18" y="0"/>
                    </a:lnTo>
                    <a:lnTo>
                      <a:pt x="0" y="50"/>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51" name="Group 191">
              <a:extLst>
                <a:ext uri="{FF2B5EF4-FFF2-40B4-BE49-F238E27FC236}">
                  <a16:creationId xmlns:a16="http://schemas.microsoft.com/office/drawing/2014/main" id="{8C3C3AAA-9C00-D635-2332-5E4042C88AD5}"/>
                </a:ext>
              </a:extLst>
            </p:cNvPr>
            <p:cNvGrpSpPr>
              <a:grpSpLocks/>
            </p:cNvGrpSpPr>
            <p:nvPr/>
          </p:nvGrpSpPr>
          <p:grpSpPr bwMode="auto">
            <a:xfrm>
              <a:off x="1870" y="3640"/>
              <a:ext cx="26" cy="50"/>
              <a:chOff x="1870" y="3640"/>
              <a:chExt cx="26" cy="50"/>
            </a:xfrm>
          </p:grpSpPr>
          <p:sp>
            <p:nvSpPr>
              <p:cNvPr id="485" name="Freeform 189">
                <a:extLst>
                  <a:ext uri="{FF2B5EF4-FFF2-40B4-BE49-F238E27FC236}">
                    <a16:creationId xmlns:a16="http://schemas.microsoft.com/office/drawing/2014/main" id="{940AFFF9-9FEE-3A11-0BBE-94CE0D8614D2}"/>
                  </a:ext>
                </a:extLst>
              </p:cNvPr>
              <p:cNvSpPr>
                <a:spLocks/>
              </p:cNvSpPr>
              <p:nvPr/>
            </p:nvSpPr>
            <p:spPr bwMode="auto">
              <a:xfrm>
                <a:off x="1870" y="3640"/>
                <a:ext cx="26" cy="50"/>
              </a:xfrm>
              <a:custGeom>
                <a:avLst/>
                <a:gdLst>
                  <a:gd name="T0" fmla="*/ 19 w 26"/>
                  <a:gd name="T1" fmla="*/ 50 h 50"/>
                  <a:gd name="T2" fmla="*/ 26 w 26"/>
                  <a:gd name="T3" fmla="*/ 29 h 50"/>
                  <a:gd name="T4" fmla="*/ 16 w 26"/>
                  <a:gd name="T5" fmla="*/ 4 h 50"/>
                  <a:gd name="T6" fmla="*/ 0 w 26"/>
                  <a:gd name="T7" fmla="*/ 0 h 50"/>
                  <a:gd name="T8" fmla="*/ 19 w 26"/>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50">
                    <a:moveTo>
                      <a:pt x="19" y="50"/>
                    </a:moveTo>
                    <a:lnTo>
                      <a:pt x="26" y="29"/>
                    </a:lnTo>
                    <a:lnTo>
                      <a:pt x="16" y="4"/>
                    </a:lnTo>
                    <a:lnTo>
                      <a:pt x="0" y="0"/>
                    </a:lnTo>
                    <a:lnTo>
                      <a:pt x="19" y="50"/>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86" name="Freeform 190">
                <a:extLst>
                  <a:ext uri="{FF2B5EF4-FFF2-40B4-BE49-F238E27FC236}">
                    <a16:creationId xmlns:a16="http://schemas.microsoft.com/office/drawing/2014/main" id="{BEB78A03-5A87-6716-E67D-93B1D0F89704}"/>
                  </a:ext>
                </a:extLst>
              </p:cNvPr>
              <p:cNvSpPr>
                <a:spLocks/>
              </p:cNvSpPr>
              <p:nvPr/>
            </p:nvSpPr>
            <p:spPr bwMode="auto">
              <a:xfrm>
                <a:off x="1870" y="3640"/>
                <a:ext cx="26" cy="50"/>
              </a:xfrm>
              <a:custGeom>
                <a:avLst/>
                <a:gdLst>
                  <a:gd name="T0" fmla="*/ 19 w 26"/>
                  <a:gd name="T1" fmla="*/ 50 h 50"/>
                  <a:gd name="T2" fmla="*/ 26 w 26"/>
                  <a:gd name="T3" fmla="*/ 29 h 50"/>
                  <a:gd name="T4" fmla="*/ 16 w 26"/>
                  <a:gd name="T5" fmla="*/ 4 h 50"/>
                  <a:gd name="T6" fmla="*/ 0 w 26"/>
                  <a:gd name="T7" fmla="*/ 0 h 50"/>
                  <a:gd name="T8" fmla="*/ 19 w 26"/>
                  <a:gd name="T9" fmla="*/ 5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50">
                    <a:moveTo>
                      <a:pt x="19" y="50"/>
                    </a:moveTo>
                    <a:lnTo>
                      <a:pt x="26" y="29"/>
                    </a:lnTo>
                    <a:lnTo>
                      <a:pt x="16" y="4"/>
                    </a:lnTo>
                    <a:lnTo>
                      <a:pt x="0" y="0"/>
                    </a:lnTo>
                    <a:lnTo>
                      <a:pt x="19" y="50"/>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52" name="Group 194">
              <a:extLst>
                <a:ext uri="{FF2B5EF4-FFF2-40B4-BE49-F238E27FC236}">
                  <a16:creationId xmlns:a16="http://schemas.microsoft.com/office/drawing/2014/main" id="{43E90039-7B84-2BED-DB83-08AA47F48716}"/>
                </a:ext>
              </a:extLst>
            </p:cNvPr>
            <p:cNvGrpSpPr>
              <a:grpSpLocks/>
            </p:cNvGrpSpPr>
            <p:nvPr/>
          </p:nvGrpSpPr>
          <p:grpSpPr bwMode="auto">
            <a:xfrm>
              <a:off x="2035" y="3526"/>
              <a:ext cx="22" cy="35"/>
              <a:chOff x="2035" y="3526"/>
              <a:chExt cx="22" cy="35"/>
            </a:xfrm>
          </p:grpSpPr>
          <p:sp>
            <p:nvSpPr>
              <p:cNvPr id="483" name="Rectangle 192">
                <a:extLst>
                  <a:ext uri="{FF2B5EF4-FFF2-40B4-BE49-F238E27FC236}">
                    <a16:creationId xmlns:a16="http://schemas.microsoft.com/office/drawing/2014/main" id="{B24F60D1-BA02-5921-76A2-08B1EAC0E344}"/>
                  </a:ext>
                </a:extLst>
              </p:cNvPr>
              <p:cNvSpPr>
                <a:spLocks noChangeArrowheads="1"/>
              </p:cNvSpPr>
              <p:nvPr/>
            </p:nvSpPr>
            <p:spPr bwMode="auto">
              <a:xfrm>
                <a:off x="2035" y="3526"/>
                <a:ext cx="22" cy="35"/>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484" name="Rectangle 193">
                <a:extLst>
                  <a:ext uri="{FF2B5EF4-FFF2-40B4-BE49-F238E27FC236}">
                    <a16:creationId xmlns:a16="http://schemas.microsoft.com/office/drawing/2014/main" id="{6D375F6B-CA4C-8CB3-2CD3-AC064C0529DC}"/>
                  </a:ext>
                </a:extLst>
              </p:cNvPr>
              <p:cNvSpPr>
                <a:spLocks noChangeArrowheads="1"/>
              </p:cNvSpPr>
              <p:nvPr/>
            </p:nvSpPr>
            <p:spPr bwMode="auto">
              <a:xfrm>
                <a:off x="2035" y="3526"/>
                <a:ext cx="22" cy="35"/>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53" name="Group 197">
              <a:extLst>
                <a:ext uri="{FF2B5EF4-FFF2-40B4-BE49-F238E27FC236}">
                  <a16:creationId xmlns:a16="http://schemas.microsoft.com/office/drawing/2014/main" id="{8144BAD9-4B6E-AF17-99C0-90E18A036979}"/>
                </a:ext>
              </a:extLst>
            </p:cNvPr>
            <p:cNvGrpSpPr>
              <a:grpSpLocks/>
            </p:cNvGrpSpPr>
            <p:nvPr/>
          </p:nvGrpSpPr>
          <p:grpSpPr bwMode="auto">
            <a:xfrm>
              <a:off x="2341" y="3434"/>
              <a:ext cx="29" cy="36"/>
              <a:chOff x="2341" y="3434"/>
              <a:chExt cx="29" cy="36"/>
            </a:xfrm>
          </p:grpSpPr>
          <p:sp>
            <p:nvSpPr>
              <p:cNvPr id="481" name="Freeform 195">
                <a:extLst>
                  <a:ext uri="{FF2B5EF4-FFF2-40B4-BE49-F238E27FC236}">
                    <a16:creationId xmlns:a16="http://schemas.microsoft.com/office/drawing/2014/main" id="{D58DEBCA-DCE9-BA96-D119-DCE5D5293E0E}"/>
                  </a:ext>
                </a:extLst>
              </p:cNvPr>
              <p:cNvSpPr>
                <a:spLocks/>
              </p:cNvSpPr>
              <p:nvPr/>
            </p:nvSpPr>
            <p:spPr bwMode="auto">
              <a:xfrm>
                <a:off x="2341" y="3434"/>
                <a:ext cx="29" cy="36"/>
              </a:xfrm>
              <a:custGeom>
                <a:avLst/>
                <a:gdLst>
                  <a:gd name="T0" fmla="*/ 0 w 29"/>
                  <a:gd name="T1" fmla="*/ 21 h 36"/>
                  <a:gd name="T2" fmla="*/ 14 w 29"/>
                  <a:gd name="T3" fmla="*/ 36 h 36"/>
                  <a:gd name="T4" fmla="*/ 29 w 29"/>
                  <a:gd name="T5" fmla="*/ 25 h 36"/>
                  <a:gd name="T6" fmla="*/ 29 w 29"/>
                  <a:gd name="T7" fmla="*/ 0 h 36"/>
                  <a:gd name="T8" fmla="*/ 0 w 29"/>
                  <a:gd name="T9" fmla="*/ 21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6">
                    <a:moveTo>
                      <a:pt x="0" y="21"/>
                    </a:moveTo>
                    <a:lnTo>
                      <a:pt x="14" y="36"/>
                    </a:lnTo>
                    <a:lnTo>
                      <a:pt x="29" y="25"/>
                    </a:lnTo>
                    <a:lnTo>
                      <a:pt x="29" y="0"/>
                    </a:lnTo>
                    <a:lnTo>
                      <a:pt x="0" y="21"/>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82" name="Freeform 196">
                <a:extLst>
                  <a:ext uri="{FF2B5EF4-FFF2-40B4-BE49-F238E27FC236}">
                    <a16:creationId xmlns:a16="http://schemas.microsoft.com/office/drawing/2014/main" id="{F16EB517-3001-7A30-FFBA-496FA0310F57}"/>
                  </a:ext>
                </a:extLst>
              </p:cNvPr>
              <p:cNvSpPr>
                <a:spLocks/>
              </p:cNvSpPr>
              <p:nvPr/>
            </p:nvSpPr>
            <p:spPr bwMode="auto">
              <a:xfrm>
                <a:off x="2341" y="3434"/>
                <a:ext cx="29" cy="36"/>
              </a:xfrm>
              <a:custGeom>
                <a:avLst/>
                <a:gdLst>
                  <a:gd name="T0" fmla="*/ 0 w 29"/>
                  <a:gd name="T1" fmla="*/ 21 h 36"/>
                  <a:gd name="T2" fmla="*/ 14 w 29"/>
                  <a:gd name="T3" fmla="*/ 36 h 36"/>
                  <a:gd name="T4" fmla="*/ 29 w 29"/>
                  <a:gd name="T5" fmla="*/ 25 h 36"/>
                  <a:gd name="T6" fmla="*/ 29 w 29"/>
                  <a:gd name="T7" fmla="*/ 0 h 36"/>
                  <a:gd name="T8" fmla="*/ 0 w 29"/>
                  <a:gd name="T9" fmla="*/ 21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6">
                    <a:moveTo>
                      <a:pt x="0" y="21"/>
                    </a:moveTo>
                    <a:lnTo>
                      <a:pt x="14" y="36"/>
                    </a:lnTo>
                    <a:lnTo>
                      <a:pt x="29" y="25"/>
                    </a:lnTo>
                    <a:lnTo>
                      <a:pt x="29" y="0"/>
                    </a:lnTo>
                    <a:lnTo>
                      <a:pt x="0" y="21"/>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54" name="Group 200">
              <a:extLst>
                <a:ext uri="{FF2B5EF4-FFF2-40B4-BE49-F238E27FC236}">
                  <a16:creationId xmlns:a16="http://schemas.microsoft.com/office/drawing/2014/main" id="{FED0D535-2E88-14DB-50FF-A3901280AB47}"/>
                </a:ext>
              </a:extLst>
            </p:cNvPr>
            <p:cNvGrpSpPr>
              <a:grpSpLocks/>
            </p:cNvGrpSpPr>
            <p:nvPr/>
          </p:nvGrpSpPr>
          <p:grpSpPr bwMode="auto">
            <a:xfrm>
              <a:off x="2458" y="3399"/>
              <a:ext cx="21" cy="36"/>
              <a:chOff x="2458" y="3399"/>
              <a:chExt cx="21" cy="36"/>
            </a:xfrm>
          </p:grpSpPr>
          <p:sp>
            <p:nvSpPr>
              <p:cNvPr id="479" name="Rectangle 198">
                <a:extLst>
                  <a:ext uri="{FF2B5EF4-FFF2-40B4-BE49-F238E27FC236}">
                    <a16:creationId xmlns:a16="http://schemas.microsoft.com/office/drawing/2014/main" id="{107BE278-B9CC-3FFD-7C3F-870A670248E9}"/>
                  </a:ext>
                </a:extLst>
              </p:cNvPr>
              <p:cNvSpPr>
                <a:spLocks noChangeArrowheads="1"/>
              </p:cNvSpPr>
              <p:nvPr/>
            </p:nvSpPr>
            <p:spPr bwMode="auto">
              <a:xfrm>
                <a:off x="2458" y="3399"/>
                <a:ext cx="21" cy="36"/>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480" name="Rectangle 199">
                <a:extLst>
                  <a:ext uri="{FF2B5EF4-FFF2-40B4-BE49-F238E27FC236}">
                    <a16:creationId xmlns:a16="http://schemas.microsoft.com/office/drawing/2014/main" id="{7AC9691F-5CDB-CC05-1A9B-7FB5CB93328E}"/>
                  </a:ext>
                </a:extLst>
              </p:cNvPr>
              <p:cNvSpPr>
                <a:spLocks noChangeArrowheads="1"/>
              </p:cNvSpPr>
              <p:nvPr/>
            </p:nvSpPr>
            <p:spPr bwMode="auto">
              <a:xfrm>
                <a:off x="2458" y="3399"/>
                <a:ext cx="21" cy="36"/>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55" name="Group 203">
              <a:extLst>
                <a:ext uri="{FF2B5EF4-FFF2-40B4-BE49-F238E27FC236}">
                  <a16:creationId xmlns:a16="http://schemas.microsoft.com/office/drawing/2014/main" id="{42DB8ABD-4FA7-E019-E5C6-9FA11E7BB375}"/>
                </a:ext>
              </a:extLst>
            </p:cNvPr>
            <p:cNvGrpSpPr>
              <a:grpSpLocks/>
            </p:cNvGrpSpPr>
            <p:nvPr/>
          </p:nvGrpSpPr>
          <p:grpSpPr bwMode="auto">
            <a:xfrm>
              <a:off x="2428" y="3175"/>
              <a:ext cx="32" cy="29"/>
              <a:chOff x="2428" y="3175"/>
              <a:chExt cx="32" cy="29"/>
            </a:xfrm>
          </p:grpSpPr>
          <p:sp>
            <p:nvSpPr>
              <p:cNvPr id="477" name="Freeform 201">
                <a:extLst>
                  <a:ext uri="{FF2B5EF4-FFF2-40B4-BE49-F238E27FC236}">
                    <a16:creationId xmlns:a16="http://schemas.microsoft.com/office/drawing/2014/main" id="{B112B5E8-17CB-95F1-6863-DA59C6C226B9}"/>
                  </a:ext>
                </a:extLst>
              </p:cNvPr>
              <p:cNvSpPr>
                <a:spLocks/>
              </p:cNvSpPr>
              <p:nvPr/>
            </p:nvSpPr>
            <p:spPr bwMode="auto">
              <a:xfrm>
                <a:off x="2428" y="3175"/>
                <a:ext cx="32" cy="29"/>
              </a:xfrm>
              <a:custGeom>
                <a:avLst/>
                <a:gdLst>
                  <a:gd name="T0" fmla="*/ 0 w 32"/>
                  <a:gd name="T1" fmla="*/ 12 h 29"/>
                  <a:gd name="T2" fmla="*/ 12 w 32"/>
                  <a:gd name="T3" fmla="*/ 29 h 29"/>
                  <a:gd name="T4" fmla="*/ 28 w 32"/>
                  <a:gd name="T5" fmla="*/ 23 h 29"/>
                  <a:gd name="T6" fmla="*/ 32 w 32"/>
                  <a:gd name="T7" fmla="*/ 0 h 29"/>
                  <a:gd name="T8" fmla="*/ 0 w 32"/>
                  <a:gd name="T9" fmla="*/ 12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9">
                    <a:moveTo>
                      <a:pt x="0" y="12"/>
                    </a:moveTo>
                    <a:lnTo>
                      <a:pt x="12" y="29"/>
                    </a:lnTo>
                    <a:lnTo>
                      <a:pt x="28" y="23"/>
                    </a:lnTo>
                    <a:lnTo>
                      <a:pt x="32" y="0"/>
                    </a:lnTo>
                    <a:lnTo>
                      <a:pt x="0" y="12"/>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78" name="Freeform 202">
                <a:extLst>
                  <a:ext uri="{FF2B5EF4-FFF2-40B4-BE49-F238E27FC236}">
                    <a16:creationId xmlns:a16="http://schemas.microsoft.com/office/drawing/2014/main" id="{50FDA45D-20FF-4EAE-387B-0623DD23243D}"/>
                  </a:ext>
                </a:extLst>
              </p:cNvPr>
              <p:cNvSpPr>
                <a:spLocks/>
              </p:cNvSpPr>
              <p:nvPr/>
            </p:nvSpPr>
            <p:spPr bwMode="auto">
              <a:xfrm>
                <a:off x="2428" y="3175"/>
                <a:ext cx="32" cy="29"/>
              </a:xfrm>
              <a:custGeom>
                <a:avLst/>
                <a:gdLst>
                  <a:gd name="T0" fmla="*/ 0 w 32"/>
                  <a:gd name="T1" fmla="*/ 12 h 29"/>
                  <a:gd name="T2" fmla="*/ 12 w 32"/>
                  <a:gd name="T3" fmla="*/ 29 h 29"/>
                  <a:gd name="T4" fmla="*/ 28 w 32"/>
                  <a:gd name="T5" fmla="*/ 23 h 29"/>
                  <a:gd name="T6" fmla="*/ 32 w 32"/>
                  <a:gd name="T7" fmla="*/ 0 h 29"/>
                  <a:gd name="T8" fmla="*/ 0 w 32"/>
                  <a:gd name="T9" fmla="*/ 12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9">
                    <a:moveTo>
                      <a:pt x="0" y="12"/>
                    </a:moveTo>
                    <a:lnTo>
                      <a:pt x="12" y="29"/>
                    </a:lnTo>
                    <a:lnTo>
                      <a:pt x="28" y="23"/>
                    </a:lnTo>
                    <a:lnTo>
                      <a:pt x="32" y="0"/>
                    </a:lnTo>
                    <a:lnTo>
                      <a:pt x="0" y="12"/>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56" name="Group 206">
              <a:extLst>
                <a:ext uri="{FF2B5EF4-FFF2-40B4-BE49-F238E27FC236}">
                  <a16:creationId xmlns:a16="http://schemas.microsoft.com/office/drawing/2014/main" id="{5345F751-E89E-B360-A009-4E830008E514}"/>
                </a:ext>
              </a:extLst>
            </p:cNvPr>
            <p:cNvGrpSpPr>
              <a:grpSpLocks/>
            </p:cNvGrpSpPr>
            <p:nvPr/>
          </p:nvGrpSpPr>
          <p:grpSpPr bwMode="auto">
            <a:xfrm>
              <a:off x="2612" y="3383"/>
              <a:ext cx="21" cy="36"/>
              <a:chOff x="2612" y="3383"/>
              <a:chExt cx="21" cy="36"/>
            </a:xfrm>
          </p:grpSpPr>
          <p:sp>
            <p:nvSpPr>
              <p:cNvPr id="475" name="Rectangle 204">
                <a:extLst>
                  <a:ext uri="{FF2B5EF4-FFF2-40B4-BE49-F238E27FC236}">
                    <a16:creationId xmlns:a16="http://schemas.microsoft.com/office/drawing/2014/main" id="{CE0CDDC1-802C-27EB-EA20-EC36722B5E59}"/>
                  </a:ext>
                </a:extLst>
              </p:cNvPr>
              <p:cNvSpPr>
                <a:spLocks noChangeArrowheads="1"/>
              </p:cNvSpPr>
              <p:nvPr/>
            </p:nvSpPr>
            <p:spPr bwMode="auto">
              <a:xfrm>
                <a:off x="2612" y="3383"/>
                <a:ext cx="21" cy="36"/>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476" name="Rectangle 205">
                <a:extLst>
                  <a:ext uri="{FF2B5EF4-FFF2-40B4-BE49-F238E27FC236}">
                    <a16:creationId xmlns:a16="http://schemas.microsoft.com/office/drawing/2014/main" id="{F1CC2374-A42C-D335-4137-CCF022B2195D}"/>
                  </a:ext>
                </a:extLst>
              </p:cNvPr>
              <p:cNvSpPr>
                <a:spLocks noChangeArrowheads="1"/>
              </p:cNvSpPr>
              <p:nvPr/>
            </p:nvSpPr>
            <p:spPr bwMode="auto">
              <a:xfrm>
                <a:off x="2612" y="3383"/>
                <a:ext cx="21" cy="36"/>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57" name="Group 209">
              <a:extLst>
                <a:ext uri="{FF2B5EF4-FFF2-40B4-BE49-F238E27FC236}">
                  <a16:creationId xmlns:a16="http://schemas.microsoft.com/office/drawing/2014/main" id="{1CDD411A-3BD3-D2BC-93B2-BD5D9C08C20C}"/>
                </a:ext>
              </a:extLst>
            </p:cNvPr>
            <p:cNvGrpSpPr>
              <a:grpSpLocks/>
            </p:cNvGrpSpPr>
            <p:nvPr/>
          </p:nvGrpSpPr>
          <p:grpSpPr bwMode="auto">
            <a:xfrm>
              <a:off x="2699" y="3438"/>
              <a:ext cx="30" cy="35"/>
              <a:chOff x="2699" y="3438"/>
              <a:chExt cx="30" cy="35"/>
            </a:xfrm>
          </p:grpSpPr>
          <p:sp>
            <p:nvSpPr>
              <p:cNvPr id="473" name="Freeform 207">
                <a:extLst>
                  <a:ext uri="{FF2B5EF4-FFF2-40B4-BE49-F238E27FC236}">
                    <a16:creationId xmlns:a16="http://schemas.microsoft.com/office/drawing/2014/main" id="{189F3860-1131-441F-747E-EAD21967A09D}"/>
                  </a:ext>
                </a:extLst>
              </p:cNvPr>
              <p:cNvSpPr>
                <a:spLocks/>
              </p:cNvSpPr>
              <p:nvPr/>
            </p:nvSpPr>
            <p:spPr bwMode="auto">
              <a:xfrm>
                <a:off x="2699" y="3438"/>
                <a:ext cx="30" cy="35"/>
              </a:xfrm>
              <a:custGeom>
                <a:avLst/>
                <a:gdLst>
                  <a:gd name="T0" fmla="*/ 0 w 30"/>
                  <a:gd name="T1" fmla="*/ 21 h 35"/>
                  <a:gd name="T2" fmla="*/ 15 w 30"/>
                  <a:gd name="T3" fmla="*/ 35 h 35"/>
                  <a:gd name="T4" fmla="*/ 29 w 30"/>
                  <a:gd name="T5" fmla="*/ 25 h 35"/>
                  <a:gd name="T6" fmla="*/ 30 w 30"/>
                  <a:gd name="T7" fmla="*/ 0 h 35"/>
                  <a:gd name="T8" fmla="*/ 0 w 30"/>
                  <a:gd name="T9" fmla="*/ 21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5">
                    <a:moveTo>
                      <a:pt x="0" y="21"/>
                    </a:moveTo>
                    <a:lnTo>
                      <a:pt x="15" y="35"/>
                    </a:lnTo>
                    <a:lnTo>
                      <a:pt x="29" y="25"/>
                    </a:lnTo>
                    <a:lnTo>
                      <a:pt x="30" y="0"/>
                    </a:lnTo>
                    <a:lnTo>
                      <a:pt x="0" y="21"/>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74" name="Freeform 208">
                <a:extLst>
                  <a:ext uri="{FF2B5EF4-FFF2-40B4-BE49-F238E27FC236}">
                    <a16:creationId xmlns:a16="http://schemas.microsoft.com/office/drawing/2014/main" id="{C08F1138-6EA5-1587-CE62-7C24C8F7B557}"/>
                  </a:ext>
                </a:extLst>
              </p:cNvPr>
              <p:cNvSpPr>
                <a:spLocks/>
              </p:cNvSpPr>
              <p:nvPr/>
            </p:nvSpPr>
            <p:spPr bwMode="auto">
              <a:xfrm>
                <a:off x="2699" y="3438"/>
                <a:ext cx="30" cy="35"/>
              </a:xfrm>
              <a:custGeom>
                <a:avLst/>
                <a:gdLst>
                  <a:gd name="T0" fmla="*/ 0 w 30"/>
                  <a:gd name="T1" fmla="*/ 21 h 35"/>
                  <a:gd name="T2" fmla="*/ 15 w 30"/>
                  <a:gd name="T3" fmla="*/ 35 h 35"/>
                  <a:gd name="T4" fmla="*/ 29 w 30"/>
                  <a:gd name="T5" fmla="*/ 25 h 35"/>
                  <a:gd name="T6" fmla="*/ 30 w 30"/>
                  <a:gd name="T7" fmla="*/ 0 h 35"/>
                  <a:gd name="T8" fmla="*/ 0 w 30"/>
                  <a:gd name="T9" fmla="*/ 21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5">
                    <a:moveTo>
                      <a:pt x="0" y="21"/>
                    </a:moveTo>
                    <a:lnTo>
                      <a:pt x="15" y="35"/>
                    </a:lnTo>
                    <a:lnTo>
                      <a:pt x="29" y="25"/>
                    </a:lnTo>
                    <a:lnTo>
                      <a:pt x="30" y="0"/>
                    </a:lnTo>
                    <a:lnTo>
                      <a:pt x="0" y="21"/>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58" name="Group 212">
              <a:extLst>
                <a:ext uri="{FF2B5EF4-FFF2-40B4-BE49-F238E27FC236}">
                  <a16:creationId xmlns:a16="http://schemas.microsoft.com/office/drawing/2014/main" id="{0C9C4E54-4831-84FF-F6FF-79A4AAA2D0C5}"/>
                </a:ext>
              </a:extLst>
            </p:cNvPr>
            <p:cNvGrpSpPr>
              <a:grpSpLocks/>
            </p:cNvGrpSpPr>
            <p:nvPr/>
          </p:nvGrpSpPr>
          <p:grpSpPr bwMode="auto">
            <a:xfrm>
              <a:off x="2745" y="3523"/>
              <a:ext cx="21" cy="36"/>
              <a:chOff x="2745" y="3523"/>
              <a:chExt cx="21" cy="36"/>
            </a:xfrm>
          </p:grpSpPr>
          <p:sp>
            <p:nvSpPr>
              <p:cNvPr id="471" name="Rectangle 210">
                <a:extLst>
                  <a:ext uri="{FF2B5EF4-FFF2-40B4-BE49-F238E27FC236}">
                    <a16:creationId xmlns:a16="http://schemas.microsoft.com/office/drawing/2014/main" id="{46C3FE1D-EEFD-6EBD-BA02-91F9DD2B213D}"/>
                  </a:ext>
                </a:extLst>
              </p:cNvPr>
              <p:cNvSpPr>
                <a:spLocks noChangeArrowheads="1"/>
              </p:cNvSpPr>
              <p:nvPr/>
            </p:nvSpPr>
            <p:spPr bwMode="auto">
              <a:xfrm>
                <a:off x="2745" y="3523"/>
                <a:ext cx="21" cy="36"/>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472" name="Rectangle 211">
                <a:extLst>
                  <a:ext uri="{FF2B5EF4-FFF2-40B4-BE49-F238E27FC236}">
                    <a16:creationId xmlns:a16="http://schemas.microsoft.com/office/drawing/2014/main" id="{14FB0983-3ACC-EEC2-0012-296CF2AF4000}"/>
                  </a:ext>
                </a:extLst>
              </p:cNvPr>
              <p:cNvSpPr>
                <a:spLocks noChangeArrowheads="1"/>
              </p:cNvSpPr>
              <p:nvPr/>
            </p:nvSpPr>
            <p:spPr bwMode="auto">
              <a:xfrm>
                <a:off x="2745" y="3523"/>
                <a:ext cx="21" cy="36"/>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59" name="Group 215">
              <a:extLst>
                <a:ext uri="{FF2B5EF4-FFF2-40B4-BE49-F238E27FC236}">
                  <a16:creationId xmlns:a16="http://schemas.microsoft.com/office/drawing/2014/main" id="{6B4BD9FC-6E88-9CCD-57C0-E4FB2345151F}"/>
                </a:ext>
              </a:extLst>
            </p:cNvPr>
            <p:cNvGrpSpPr>
              <a:grpSpLocks/>
            </p:cNvGrpSpPr>
            <p:nvPr/>
          </p:nvGrpSpPr>
          <p:grpSpPr bwMode="auto">
            <a:xfrm>
              <a:off x="3037" y="3631"/>
              <a:ext cx="21" cy="37"/>
              <a:chOff x="3037" y="3631"/>
              <a:chExt cx="21" cy="37"/>
            </a:xfrm>
          </p:grpSpPr>
          <p:sp>
            <p:nvSpPr>
              <p:cNvPr id="469" name="Rectangle 213">
                <a:extLst>
                  <a:ext uri="{FF2B5EF4-FFF2-40B4-BE49-F238E27FC236}">
                    <a16:creationId xmlns:a16="http://schemas.microsoft.com/office/drawing/2014/main" id="{890523A1-6D53-6B26-6C4A-A9E08D5C8B13}"/>
                  </a:ext>
                </a:extLst>
              </p:cNvPr>
              <p:cNvSpPr>
                <a:spLocks noChangeArrowheads="1"/>
              </p:cNvSpPr>
              <p:nvPr/>
            </p:nvSpPr>
            <p:spPr bwMode="auto">
              <a:xfrm>
                <a:off x="3037" y="3631"/>
                <a:ext cx="21" cy="37"/>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470" name="Rectangle 214">
                <a:extLst>
                  <a:ext uri="{FF2B5EF4-FFF2-40B4-BE49-F238E27FC236}">
                    <a16:creationId xmlns:a16="http://schemas.microsoft.com/office/drawing/2014/main" id="{7E45CC46-B7D7-2C3B-68FB-C2DDC874D88D}"/>
                  </a:ext>
                </a:extLst>
              </p:cNvPr>
              <p:cNvSpPr>
                <a:spLocks noChangeArrowheads="1"/>
              </p:cNvSpPr>
              <p:nvPr/>
            </p:nvSpPr>
            <p:spPr bwMode="auto">
              <a:xfrm>
                <a:off x="3037" y="3631"/>
                <a:ext cx="21" cy="37"/>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60" name="Group 218">
              <a:extLst>
                <a:ext uri="{FF2B5EF4-FFF2-40B4-BE49-F238E27FC236}">
                  <a16:creationId xmlns:a16="http://schemas.microsoft.com/office/drawing/2014/main" id="{D10822BC-6644-65BD-CA91-4760AF991A72}"/>
                </a:ext>
              </a:extLst>
            </p:cNvPr>
            <p:cNvGrpSpPr>
              <a:grpSpLocks/>
            </p:cNvGrpSpPr>
            <p:nvPr/>
          </p:nvGrpSpPr>
          <p:grpSpPr bwMode="auto">
            <a:xfrm>
              <a:off x="3337" y="3677"/>
              <a:ext cx="21" cy="36"/>
              <a:chOff x="3337" y="3677"/>
              <a:chExt cx="21" cy="36"/>
            </a:xfrm>
          </p:grpSpPr>
          <p:sp>
            <p:nvSpPr>
              <p:cNvPr id="467" name="Rectangle 216">
                <a:extLst>
                  <a:ext uri="{FF2B5EF4-FFF2-40B4-BE49-F238E27FC236}">
                    <a16:creationId xmlns:a16="http://schemas.microsoft.com/office/drawing/2014/main" id="{7DC1D919-86C5-4657-03A3-454BB55BA233}"/>
                  </a:ext>
                </a:extLst>
              </p:cNvPr>
              <p:cNvSpPr>
                <a:spLocks noChangeArrowheads="1"/>
              </p:cNvSpPr>
              <p:nvPr/>
            </p:nvSpPr>
            <p:spPr bwMode="auto">
              <a:xfrm>
                <a:off x="3337" y="3677"/>
                <a:ext cx="21" cy="36"/>
              </a:xfrm>
              <a:prstGeom prst="rect">
                <a:avLst/>
              </a:prstGeom>
              <a:solidFill>
                <a:srgbClr val="FF6600"/>
              </a:solidFill>
              <a:ln>
                <a:noFill/>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468" name="Rectangle 217">
                <a:extLst>
                  <a:ext uri="{FF2B5EF4-FFF2-40B4-BE49-F238E27FC236}">
                    <a16:creationId xmlns:a16="http://schemas.microsoft.com/office/drawing/2014/main" id="{46D6D55F-4F0A-7E82-4A0A-82307333F3C0}"/>
                  </a:ext>
                </a:extLst>
              </p:cNvPr>
              <p:cNvSpPr>
                <a:spLocks noChangeArrowheads="1"/>
              </p:cNvSpPr>
              <p:nvPr/>
            </p:nvSpPr>
            <p:spPr bwMode="auto">
              <a:xfrm>
                <a:off x="3337" y="3677"/>
                <a:ext cx="21" cy="36"/>
              </a:xfrm>
              <a:prstGeom prst="rect">
                <a:avLst/>
              </a:prstGeom>
              <a:noFill/>
              <a:ln w="3175" cap="rnd">
                <a:solidFill>
                  <a:srgbClr val="000000"/>
                </a:solidFill>
                <a:miter lim="800000"/>
                <a:headEnd/>
                <a:tailEnd/>
              </a:ln>
            </p:spPr>
            <p:txBody>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eaLnBrk="0" fontAlgn="base" hangingPunct="0">
                  <a:spcBef>
                    <a:spcPct val="0"/>
                  </a:spcBef>
                  <a:spcAft>
                    <a:spcPct val="0"/>
                  </a:spcAft>
                  <a:buFontTx/>
                  <a:buNone/>
                  <a:defRPr/>
                </a:pPr>
                <a:endParaRPr lang="ja-JP" altLang="en-US" sz="1800">
                  <a:solidFill>
                    <a:srgbClr val="000000"/>
                  </a:solidFill>
                  <a:latin typeface="ＭＳ Ｐゴシック"/>
                  <a:ea typeface="ＭＳ Ｐゴシック"/>
                </a:endParaRPr>
              </a:p>
            </p:txBody>
          </p:sp>
        </p:grpSp>
        <p:grpSp>
          <p:nvGrpSpPr>
            <p:cNvPr id="461" name="Group 221">
              <a:extLst>
                <a:ext uri="{FF2B5EF4-FFF2-40B4-BE49-F238E27FC236}">
                  <a16:creationId xmlns:a16="http://schemas.microsoft.com/office/drawing/2014/main" id="{491AB342-45BD-295A-A285-27BC22C490A9}"/>
                </a:ext>
              </a:extLst>
            </p:cNvPr>
            <p:cNvGrpSpPr>
              <a:grpSpLocks/>
            </p:cNvGrpSpPr>
            <p:nvPr/>
          </p:nvGrpSpPr>
          <p:grpSpPr bwMode="auto">
            <a:xfrm>
              <a:off x="2914" y="3589"/>
              <a:ext cx="16" cy="55"/>
              <a:chOff x="2914" y="3589"/>
              <a:chExt cx="16" cy="55"/>
            </a:xfrm>
          </p:grpSpPr>
          <p:sp>
            <p:nvSpPr>
              <p:cNvPr id="465" name="Freeform 219">
                <a:extLst>
                  <a:ext uri="{FF2B5EF4-FFF2-40B4-BE49-F238E27FC236}">
                    <a16:creationId xmlns:a16="http://schemas.microsoft.com/office/drawing/2014/main" id="{7BB34CF2-1CD1-B1F3-0556-5453653E8637}"/>
                  </a:ext>
                </a:extLst>
              </p:cNvPr>
              <p:cNvSpPr>
                <a:spLocks/>
              </p:cNvSpPr>
              <p:nvPr/>
            </p:nvSpPr>
            <p:spPr bwMode="auto">
              <a:xfrm>
                <a:off x="2914" y="3589"/>
                <a:ext cx="16" cy="55"/>
              </a:xfrm>
              <a:custGeom>
                <a:avLst/>
                <a:gdLst>
                  <a:gd name="T0" fmla="*/ 5 w 16"/>
                  <a:gd name="T1" fmla="*/ 55 h 55"/>
                  <a:gd name="T2" fmla="*/ 16 w 16"/>
                  <a:gd name="T3" fmla="*/ 39 h 55"/>
                  <a:gd name="T4" fmla="*/ 13 w 16"/>
                  <a:gd name="T5" fmla="*/ 11 h 55"/>
                  <a:gd name="T6" fmla="*/ 0 w 16"/>
                  <a:gd name="T7" fmla="*/ 0 h 55"/>
                  <a:gd name="T8" fmla="*/ 5 w 16"/>
                  <a:gd name="T9" fmla="*/ 55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55">
                    <a:moveTo>
                      <a:pt x="5" y="55"/>
                    </a:moveTo>
                    <a:lnTo>
                      <a:pt x="16" y="39"/>
                    </a:lnTo>
                    <a:lnTo>
                      <a:pt x="13" y="11"/>
                    </a:lnTo>
                    <a:lnTo>
                      <a:pt x="0" y="0"/>
                    </a:lnTo>
                    <a:lnTo>
                      <a:pt x="5" y="55"/>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66" name="Freeform 220">
                <a:extLst>
                  <a:ext uri="{FF2B5EF4-FFF2-40B4-BE49-F238E27FC236}">
                    <a16:creationId xmlns:a16="http://schemas.microsoft.com/office/drawing/2014/main" id="{D6BECDAC-3DFB-EA46-1D16-0DE1B66D1D73}"/>
                  </a:ext>
                </a:extLst>
              </p:cNvPr>
              <p:cNvSpPr>
                <a:spLocks/>
              </p:cNvSpPr>
              <p:nvPr/>
            </p:nvSpPr>
            <p:spPr bwMode="auto">
              <a:xfrm>
                <a:off x="2914" y="3589"/>
                <a:ext cx="16" cy="55"/>
              </a:xfrm>
              <a:custGeom>
                <a:avLst/>
                <a:gdLst>
                  <a:gd name="T0" fmla="*/ 5 w 16"/>
                  <a:gd name="T1" fmla="*/ 55 h 55"/>
                  <a:gd name="T2" fmla="*/ 16 w 16"/>
                  <a:gd name="T3" fmla="*/ 39 h 55"/>
                  <a:gd name="T4" fmla="*/ 13 w 16"/>
                  <a:gd name="T5" fmla="*/ 11 h 55"/>
                  <a:gd name="T6" fmla="*/ 0 w 16"/>
                  <a:gd name="T7" fmla="*/ 0 h 55"/>
                  <a:gd name="T8" fmla="*/ 5 w 16"/>
                  <a:gd name="T9" fmla="*/ 55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55">
                    <a:moveTo>
                      <a:pt x="5" y="55"/>
                    </a:moveTo>
                    <a:lnTo>
                      <a:pt x="16" y="39"/>
                    </a:lnTo>
                    <a:lnTo>
                      <a:pt x="13" y="11"/>
                    </a:lnTo>
                    <a:lnTo>
                      <a:pt x="0" y="0"/>
                    </a:lnTo>
                    <a:lnTo>
                      <a:pt x="5" y="55"/>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nvGrpSpPr>
            <p:cNvPr id="462" name="Group 224">
              <a:extLst>
                <a:ext uri="{FF2B5EF4-FFF2-40B4-BE49-F238E27FC236}">
                  <a16:creationId xmlns:a16="http://schemas.microsoft.com/office/drawing/2014/main" id="{24EC5391-5367-9828-5B5B-BC766207EFD1}"/>
                </a:ext>
              </a:extLst>
            </p:cNvPr>
            <p:cNvGrpSpPr>
              <a:grpSpLocks/>
            </p:cNvGrpSpPr>
            <p:nvPr/>
          </p:nvGrpSpPr>
          <p:grpSpPr bwMode="auto">
            <a:xfrm>
              <a:off x="3323" y="3676"/>
              <a:ext cx="16" cy="56"/>
              <a:chOff x="3323" y="3676"/>
              <a:chExt cx="16" cy="56"/>
            </a:xfrm>
          </p:grpSpPr>
          <p:sp>
            <p:nvSpPr>
              <p:cNvPr id="463" name="Freeform 222">
                <a:extLst>
                  <a:ext uri="{FF2B5EF4-FFF2-40B4-BE49-F238E27FC236}">
                    <a16:creationId xmlns:a16="http://schemas.microsoft.com/office/drawing/2014/main" id="{9B926F84-CEB0-EB12-A2FD-040DA804BD54}"/>
                  </a:ext>
                </a:extLst>
              </p:cNvPr>
              <p:cNvSpPr>
                <a:spLocks/>
              </p:cNvSpPr>
              <p:nvPr/>
            </p:nvSpPr>
            <p:spPr bwMode="auto">
              <a:xfrm>
                <a:off x="3323" y="3676"/>
                <a:ext cx="16" cy="56"/>
              </a:xfrm>
              <a:custGeom>
                <a:avLst/>
                <a:gdLst>
                  <a:gd name="T0" fmla="*/ 5 w 16"/>
                  <a:gd name="T1" fmla="*/ 56 h 56"/>
                  <a:gd name="T2" fmla="*/ 16 w 16"/>
                  <a:gd name="T3" fmla="*/ 40 h 56"/>
                  <a:gd name="T4" fmla="*/ 14 w 16"/>
                  <a:gd name="T5" fmla="*/ 12 h 56"/>
                  <a:gd name="T6" fmla="*/ 0 w 16"/>
                  <a:gd name="T7" fmla="*/ 0 h 56"/>
                  <a:gd name="T8" fmla="*/ 5 w 16"/>
                  <a:gd name="T9" fmla="*/ 56 h 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56">
                    <a:moveTo>
                      <a:pt x="5" y="56"/>
                    </a:moveTo>
                    <a:lnTo>
                      <a:pt x="16" y="40"/>
                    </a:lnTo>
                    <a:lnTo>
                      <a:pt x="14" y="12"/>
                    </a:lnTo>
                    <a:lnTo>
                      <a:pt x="0" y="0"/>
                    </a:lnTo>
                    <a:lnTo>
                      <a:pt x="5" y="56"/>
                    </a:lnTo>
                    <a:close/>
                  </a:path>
                </a:pathLst>
              </a:custGeom>
              <a:solidFill>
                <a:srgbClr val="000000"/>
              </a:solidFill>
              <a:ln>
                <a:noFill/>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sp>
            <p:nvSpPr>
              <p:cNvPr id="464" name="Freeform 223">
                <a:extLst>
                  <a:ext uri="{FF2B5EF4-FFF2-40B4-BE49-F238E27FC236}">
                    <a16:creationId xmlns:a16="http://schemas.microsoft.com/office/drawing/2014/main" id="{38F5A9B6-F8DA-2EAF-12E9-67C4AFFEC1B6}"/>
                  </a:ext>
                </a:extLst>
              </p:cNvPr>
              <p:cNvSpPr>
                <a:spLocks/>
              </p:cNvSpPr>
              <p:nvPr/>
            </p:nvSpPr>
            <p:spPr bwMode="auto">
              <a:xfrm>
                <a:off x="3323" y="3676"/>
                <a:ext cx="16" cy="56"/>
              </a:xfrm>
              <a:custGeom>
                <a:avLst/>
                <a:gdLst>
                  <a:gd name="T0" fmla="*/ 5 w 16"/>
                  <a:gd name="T1" fmla="*/ 56 h 56"/>
                  <a:gd name="T2" fmla="*/ 16 w 16"/>
                  <a:gd name="T3" fmla="*/ 40 h 56"/>
                  <a:gd name="T4" fmla="*/ 14 w 16"/>
                  <a:gd name="T5" fmla="*/ 12 h 56"/>
                  <a:gd name="T6" fmla="*/ 0 w 16"/>
                  <a:gd name="T7" fmla="*/ 0 h 56"/>
                  <a:gd name="T8" fmla="*/ 5 w 16"/>
                  <a:gd name="T9" fmla="*/ 56 h 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56">
                    <a:moveTo>
                      <a:pt x="5" y="56"/>
                    </a:moveTo>
                    <a:lnTo>
                      <a:pt x="16" y="40"/>
                    </a:lnTo>
                    <a:lnTo>
                      <a:pt x="14" y="12"/>
                    </a:lnTo>
                    <a:lnTo>
                      <a:pt x="0" y="0"/>
                    </a:lnTo>
                    <a:lnTo>
                      <a:pt x="5" y="56"/>
                    </a:lnTo>
                    <a:close/>
                  </a:path>
                </a:pathLst>
              </a:custGeom>
              <a:noFill/>
              <a:ln w="4763" cap="rnd">
                <a:solidFill>
                  <a:srgbClr val="000000"/>
                </a:solidFill>
                <a:prstDash val="solid"/>
                <a:round/>
                <a:headEnd/>
                <a:tailEnd/>
              </a:ln>
            </p:spPr>
            <p:txBody>
              <a:bodyPr/>
              <a:lstStyle/>
              <a:p>
                <a:pPr defTabSz="914400" eaLnBrk="0" fontAlgn="base" hangingPunct="0">
                  <a:spcBef>
                    <a:spcPct val="0"/>
                  </a:spcBef>
                  <a:spcAft>
                    <a:spcPct val="0"/>
                  </a:spcAft>
                  <a:defRPr/>
                </a:pPr>
                <a:endParaRPr kumimoji="1" lang="ja-JP" altLang="en-US">
                  <a:solidFill>
                    <a:srgbClr val="000000"/>
                  </a:solidFill>
                  <a:latin typeface="ＭＳ Ｐゴシック"/>
                  <a:ea typeface="ＭＳ Ｐゴシック"/>
                </a:endParaRPr>
              </a:p>
            </p:txBody>
          </p:sp>
        </p:grpSp>
      </p:grpSp>
      <p:grpSp>
        <p:nvGrpSpPr>
          <p:cNvPr id="547" name="Group 14">
            <a:extLst>
              <a:ext uri="{FF2B5EF4-FFF2-40B4-BE49-F238E27FC236}">
                <a16:creationId xmlns:a16="http://schemas.microsoft.com/office/drawing/2014/main" id="{678F0DCA-C436-990B-97FC-1F72490613BE}"/>
              </a:ext>
            </a:extLst>
          </p:cNvPr>
          <p:cNvGrpSpPr>
            <a:grpSpLocks/>
          </p:cNvGrpSpPr>
          <p:nvPr/>
        </p:nvGrpSpPr>
        <p:grpSpPr bwMode="auto">
          <a:xfrm>
            <a:off x="9364160" y="2287270"/>
            <a:ext cx="2101877" cy="2467609"/>
            <a:chOff x="-267" y="1374"/>
            <a:chExt cx="914" cy="1147"/>
          </a:xfrm>
        </p:grpSpPr>
        <p:pic>
          <p:nvPicPr>
            <p:cNvPr id="548" name="Picture 15">
              <a:extLst>
                <a:ext uri="{FF2B5EF4-FFF2-40B4-BE49-F238E27FC236}">
                  <a16:creationId xmlns:a16="http://schemas.microsoft.com/office/drawing/2014/main" id="{12FD6FBC-5A56-7281-AFBB-246B774C7F00}"/>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267" y="1374"/>
              <a:ext cx="839" cy="1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9" name="Rectangle 16">
              <a:extLst>
                <a:ext uri="{FF2B5EF4-FFF2-40B4-BE49-F238E27FC236}">
                  <a16:creationId xmlns:a16="http://schemas.microsoft.com/office/drawing/2014/main" id="{20301D95-E469-9677-BBD7-E551CE3B5BF7}"/>
                </a:ext>
              </a:extLst>
            </p:cNvPr>
            <p:cNvSpPr>
              <a:spLocks noChangeArrowheads="1"/>
            </p:cNvSpPr>
            <p:nvPr/>
          </p:nvSpPr>
          <p:spPr bwMode="auto">
            <a:xfrm>
              <a:off x="454" y="1918"/>
              <a:ext cx="193" cy="110"/>
            </a:xfrm>
            <a:prstGeom prst="rect">
              <a:avLst/>
            </a:prstGeom>
            <a:noFill/>
            <a:ln>
              <a:noFill/>
            </a:ln>
            <a:effectLst/>
          </p:spPr>
          <p:txBody>
            <a:bodyPr wrap="none" lIns="36000" tIns="10800" rIns="36000" bIns="10800" anchor="ctr">
              <a:spAutoFit/>
            </a:bodyPr>
            <a:lstStyle>
              <a:lvl1pPr defTabSz="1279525">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defTabSz="1279525">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defTabSz="1279525">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defTabSz="127952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defTabSz="1279525">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defTabSz="127952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defTabSz="127952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defTabSz="127952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defTabSz="1279525"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fontAlgn="base">
                <a:spcBef>
                  <a:spcPct val="0"/>
                </a:spcBef>
                <a:spcAft>
                  <a:spcPct val="0"/>
                </a:spcAft>
                <a:buFontTx/>
                <a:buNone/>
                <a:defRPr/>
              </a:pPr>
              <a:r>
                <a:rPr lang="ja-JP" altLang="en-US" sz="1000" dirty="0">
                  <a:solidFill>
                    <a:srgbClr val="000000"/>
                  </a:solidFill>
                  <a:latin typeface="ＭＳ Ｐゴシック"/>
                  <a:ea typeface="ＭＳ Ｐゴシック"/>
                </a:rPr>
                <a:t>耳川</a:t>
              </a:r>
            </a:p>
          </p:txBody>
        </p:sp>
      </p:grpSp>
      <p:sp>
        <p:nvSpPr>
          <p:cNvPr id="551" name="Rectangle 23">
            <a:extLst>
              <a:ext uri="{FF2B5EF4-FFF2-40B4-BE49-F238E27FC236}">
                <a16:creationId xmlns:a16="http://schemas.microsoft.com/office/drawing/2014/main" id="{CC892D7D-9417-C092-3A2B-19C70F21DC87}"/>
              </a:ext>
            </a:extLst>
          </p:cNvPr>
          <p:cNvSpPr>
            <a:spLocks noChangeAspect="1" noChangeArrowheads="1"/>
          </p:cNvSpPr>
          <p:nvPr/>
        </p:nvSpPr>
        <p:spPr bwMode="auto">
          <a:xfrm rot="840000">
            <a:off x="10599184" y="3411374"/>
            <a:ext cx="434093" cy="206376"/>
          </a:xfrm>
          <a:prstGeom prst="rect">
            <a:avLst/>
          </a:prstGeom>
          <a:noFill/>
          <a:ln w="19050">
            <a:solidFill>
              <a:srgbClr val="FF0000"/>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fontAlgn="base">
              <a:spcBef>
                <a:spcPct val="0"/>
              </a:spcBef>
              <a:spcAft>
                <a:spcPct val="0"/>
              </a:spcAft>
              <a:buFontTx/>
              <a:buNone/>
              <a:defRPr/>
            </a:pPr>
            <a:endParaRPr lang="ja-JP" altLang="en-US" sz="1800">
              <a:solidFill>
                <a:srgbClr val="000000"/>
              </a:solidFill>
              <a:latin typeface="ＭＳ Ｐゴシック"/>
              <a:ea typeface="ＭＳ Ｐゴシック"/>
            </a:endParaRPr>
          </a:p>
        </p:txBody>
      </p:sp>
      <p:sp>
        <p:nvSpPr>
          <p:cNvPr id="552" name="Line 24">
            <a:extLst>
              <a:ext uri="{FF2B5EF4-FFF2-40B4-BE49-F238E27FC236}">
                <a16:creationId xmlns:a16="http://schemas.microsoft.com/office/drawing/2014/main" id="{1D69E5CB-30CB-6557-AF75-2159977831CC}"/>
              </a:ext>
            </a:extLst>
          </p:cNvPr>
          <p:cNvSpPr>
            <a:spLocks noChangeShapeType="1"/>
          </p:cNvSpPr>
          <p:nvPr/>
        </p:nvSpPr>
        <p:spPr bwMode="auto">
          <a:xfrm flipV="1">
            <a:off x="11051794" y="2196042"/>
            <a:ext cx="486156" cy="1255714"/>
          </a:xfrm>
          <a:prstGeom prst="line">
            <a:avLst/>
          </a:prstGeom>
          <a:noFill/>
          <a:ln w="9525">
            <a:solidFill>
              <a:srgbClr val="000000"/>
            </a:solidFill>
            <a:prstDash val="dash"/>
            <a:round/>
            <a:headEnd/>
            <a:tailEnd/>
          </a:ln>
          <a:effec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1" lang="ja-JP" altLang="en-US" sz="1800" b="0" i="0" u="none" strike="noStrike" kern="0" cap="none" spc="0" normalizeH="0" baseline="0" noProof="0">
              <a:ln>
                <a:noFill/>
              </a:ln>
              <a:solidFill>
                <a:srgbClr val="000000"/>
              </a:solidFill>
              <a:effectLst/>
              <a:uLnTx/>
              <a:uFillTx/>
              <a:latin typeface="ＭＳ Ｐゴシック"/>
              <a:ea typeface="ＭＳ Ｐゴシック"/>
            </a:endParaRPr>
          </a:p>
        </p:txBody>
      </p:sp>
      <p:sp>
        <p:nvSpPr>
          <p:cNvPr id="553" name="Line 25">
            <a:extLst>
              <a:ext uri="{FF2B5EF4-FFF2-40B4-BE49-F238E27FC236}">
                <a16:creationId xmlns:a16="http://schemas.microsoft.com/office/drawing/2014/main" id="{7442D33C-B4A0-FBFE-E367-EC57C88C7707}"/>
              </a:ext>
            </a:extLst>
          </p:cNvPr>
          <p:cNvSpPr>
            <a:spLocks noChangeShapeType="1"/>
          </p:cNvSpPr>
          <p:nvPr/>
        </p:nvSpPr>
        <p:spPr bwMode="auto">
          <a:xfrm>
            <a:off x="11018838" y="3673048"/>
            <a:ext cx="509587" cy="1169358"/>
          </a:xfrm>
          <a:prstGeom prst="line">
            <a:avLst/>
          </a:prstGeom>
          <a:noFill/>
          <a:ln w="9525">
            <a:solidFill>
              <a:srgbClr val="000000"/>
            </a:solidFill>
            <a:prstDash val="dash"/>
            <a:round/>
            <a:headEnd/>
            <a:tailEnd/>
          </a:ln>
          <a:effec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1" lang="ja-JP" altLang="en-US" sz="1800" b="0" i="0" u="none" strike="noStrike" kern="0" cap="none" spc="0" normalizeH="0" baseline="0" noProof="0">
              <a:ln>
                <a:noFill/>
              </a:ln>
              <a:solidFill>
                <a:srgbClr val="000000"/>
              </a:solidFill>
              <a:effectLst/>
              <a:uLnTx/>
              <a:uFillTx/>
              <a:latin typeface="ＭＳ Ｐゴシック"/>
              <a:ea typeface="ＭＳ Ｐゴシック"/>
            </a:endParaRPr>
          </a:p>
        </p:txBody>
      </p:sp>
      <p:sp>
        <p:nvSpPr>
          <p:cNvPr id="554" name="Text Box 33">
            <a:extLst>
              <a:ext uri="{FF2B5EF4-FFF2-40B4-BE49-F238E27FC236}">
                <a16:creationId xmlns:a16="http://schemas.microsoft.com/office/drawing/2014/main" id="{3C0391D7-C9EE-9752-EE91-986BB8CDCD0B}"/>
              </a:ext>
            </a:extLst>
          </p:cNvPr>
          <p:cNvSpPr txBox="1">
            <a:spLocks noChangeArrowheads="1"/>
          </p:cNvSpPr>
          <p:nvPr/>
        </p:nvSpPr>
        <p:spPr bwMode="auto">
          <a:xfrm>
            <a:off x="14489113" y="2213505"/>
            <a:ext cx="1166812" cy="371475"/>
          </a:xfrm>
          <a:prstGeom prst="rect">
            <a:avLst/>
          </a:prstGeom>
          <a:noFill/>
          <a:ln>
            <a:noFill/>
          </a:ln>
          <a:effectLst/>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defTabSz="914400" fontAlgn="base">
              <a:spcBef>
                <a:spcPct val="0"/>
              </a:spcBef>
              <a:spcAft>
                <a:spcPct val="0"/>
              </a:spcAft>
              <a:buFontTx/>
              <a:buNone/>
              <a:defRPr/>
            </a:pPr>
            <a:r>
              <a:rPr lang="en-US" altLang="ja-JP" sz="1200" dirty="0">
                <a:solidFill>
                  <a:srgbClr val="000000"/>
                </a:solidFill>
                <a:latin typeface="ＭＳ Ｐゴシック"/>
                <a:ea typeface="ＭＳ Ｐゴシック"/>
              </a:rPr>
              <a:t>H=</a:t>
            </a:r>
            <a:r>
              <a:rPr lang="ja-JP" altLang="en-US" sz="1200" dirty="0">
                <a:solidFill>
                  <a:srgbClr val="000000"/>
                </a:solidFill>
                <a:latin typeface="ＭＳ Ｐゴシック"/>
                <a:ea typeface="ＭＳ Ｐゴシック"/>
              </a:rPr>
              <a:t>ダム堤体高さ</a:t>
            </a:r>
            <a:endParaRPr lang="en-US" altLang="ja-JP" sz="1200" dirty="0">
              <a:solidFill>
                <a:srgbClr val="000000"/>
              </a:solidFill>
              <a:latin typeface="ＭＳ Ｐゴシック"/>
              <a:ea typeface="ＭＳ Ｐゴシック"/>
            </a:endParaRPr>
          </a:p>
          <a:p>
            <a:pPr algn="r" defTabSz="914400" fontAlgn="base">
              <a:spcBef>
                <a:spcPct val="0"/>
              </a:spcBef>
              <a:spcAft>
                <a:spcPct val="0"/>
              </a:spcAft>
              <a:buFontTx/>
              <a:buNone/>
              <a:defRPr/>
            </a:pPr>
            <a:r>
              <a:rPr lang="en-US" altLang="ja-JP" sz="1200" dirty="0">
                <a:solidFill>
                  <a:srgbClr val="000000"/>
                </a:solidFill>
                <a:latin typeface="ＭＳ Ｐゴシック"/>
                <a:ea typeface="ＭＳ Ｐゴシック"/>
              </a:rPr>
              <a:t>[</a:t>
            </a:r>
            <a:r>
              <a:rPr lang="ja-JP" altLang="en-US" sz="1200" dirty="0">
                <a:solidFill>
                  <a:srgbClr val="000000"/>
                </a:solidFill>
                <a:latin typeface="ＭＳ Ｐゴシック"/>
                <a:ea typeface="ＭＳ Ｐゴシック"/>
              </a:rPr>
              <a:t>　　</a:t>
            </a:r>
            <a:r>
              <a:rPr lang="en-US" altLang="ja-JP" sz="1200" dirty="0">
                <a:solidFill>
                  <a:srgbClr val="000000"/>
                </a:solidFill>
                <a:latin typeface="ＭＳ Ｐゴシック"/>
                <a:ea typeface="ＭＳ Ｐゴシック"/>
              </a:rPr>
              <a:t>] </a:t>
            </a:r>
            <a:r>
              <a:rPr lang="ja-JP" altLang="en-US" sz="1200" dirty="0">
                <a:solidFill>
                  <a:srgbClr val="000000"/>
                </a:solidFill>
                <a:latin typeface="ＭＳ Ｐゴシック"/>
                <a:ea typeface="ＭＳ Ｐゴシック"/>
              </a:rPr>
              <a:t>は運開年</a:t>
            </a:r>
          </a:p>
        </p:txBody>
      </p:sp>
      <p:sp>
        <p:nvSpPr>
          <p:cNvPr id="555" name="Rectangle 34">
            <a:extLst>
              <a:ext uri="{FF2B5EF4-FFF2-40B4-BE49-F238E27FC236}">
                <a16:creationId xmlns:a16="http://schemas.microsoft.com/office/drawing/2014/main" id="{381A09EF-5127-31A9-90F3-6779D1523EA5}"/>
              </a:ext>
            </a:extLst>
          </p:cNvPr>
          <p:cNvSpPr>
            <a:spLocks noChangeAspect="1" noChangeArrowheads="1"/>
          </p:cNvSpPr>
          <p:nvPr/>
        </p:nvSpPr>
        <p:spPr bwMode="auto">
          <a:xfrm>
            <a:off x="11531600" y="2215092"/>
            <a:ext cx="4141788" cy="2628900"/>
          </a:xfrm>
          <a:prstGeom prst="rect">
            <a:avLst/>
          </a:prstGeom>
          <a:noFill/>
          <a:ln w="9525">
            <a:solidFill>
              <a:srgbClr val="000000"/>
            </a:solidFill>
            <a:prstDash val="dash"/>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1800" b="0" i="0" u="none" strike="noStrike" kern="0" cap="none" spc="0" normalizeH="0" baseline="0" noProof="0">
              <a:ln>
                <a:noFill/>
              </a:ln>
              <a:solidFill>
                <a:srgbClr val="000000"/>
              </a:solidFill>
              <a:effectLst/>
              <a:uLnTx/>
              <a:uFillTx/>
              <a:latin typeface="ＭＳ Ｐゴシック"/>
              <a:ea typeface="ＭＳ Ｐゴシック"/>
            </a:endParaRPr>
          </a:p>
        </p:txBody>
      </p:sp>
      <p:sp>
        <p:nvSpPr>
          <p:cNvPr id="556" name="Text Box 42">
            <a:extLst>
              <a:ext uri="{FF2B5EF4-FFF2-40B4-BE49-F238E27FC236}">
                <a16:creationId xmlns:a16="http://schemas.microsoft.com/office/drawing/2014/main" id="{2572EB88-04B7-3563-C14D-E7467F1AF165}"/>
              </a:ext>
            </a:extLst>
          </p:cNvPr>
          <p:cNvSpPr txBox="1">
            <a:spLocks noChangeArrowheads="1"/>
          </p:cNvSpPr>
          <p:nvPr/>
        </p:nvSpPr>
        <p:spPr bwMode="auto">
          <a:xfrm>
            <a:off x="11579384" y="4431242"/>
            <a:ext cx="1619250" cy="419100"/>
          </a:xfrm>
          <a:prstGeom prst="rect">
            <a:avLst/>
          </a:prstGeom>
          <a:noFill/>
          <a:ln>
            <a:noFill/>
          </a:ln>
          <a:effectLst/>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fontAlgn="base">
              <a:spcBef>
                <a:spcPct val="0"/>
              </a:spcBef>
              <a:spcAft>
                <a:spcPct val="0"/>
              </a:spcAft>
              <a:buFontTx/>
              <a:buNone/>
              <a:defRPr/>
            </a:pPr>
            <a:r>
              <a:rPr lang="ja-JP" altLang="en-US" sz="1200" dirty="0">
                <a:solidFill>
                  <a:srgbClr val="000000"/>
                </a:solidFill>
                <a:latin typeface="ＭＳ Ｐゴシック"/>
                <a:ea typeface="ＭＳ Ｐゴシック"/>
              </a:rPr>
              <a:t>延長：</a:t>
            </a:r>
            <a:r>
              <a:rPr lang="en-US" altLang="ja-JP" sz="1200" dirty="0">
                <a:solidFill>
                  <a:srgbClr val="000000"/>
                </a:solidFill>
                <a:latin typeface="ＭＳ Ｐゴシック"/>
                <a:ea typeface="ＭＳ Ｐゴシック"/>
              </a:rPr>
              <a:t>94.8km</a:t>
            </a:r>
          </a:p>
          <a:p>
            <a:pPr defTabSz="914400" fontAlgn="base">
              <a:spcBef>
                <a:spcPct val="0"/>
              </a:spcBef>
              <a:spcAft>
                <a:spcPct val="0"/>
              </a:spcAft>
              <a:buFontTx/>
              <a:buNone/>
              <a:defRPr/>
            </a:pPr>
            <a:r>
              <a:rPr lang="ja-JP" altLang="en-US" sz="1200" dirty="0">
                <a:solidFill>
                  <a:srgbClr val="000000"/>
                </a:solidFill>
                <a:latin typeface="ＭＳ Ｐゴシック"/>
                <a:ea typeface="ＭＳ Ｐゴシック"/>
              </a:rPr>
              <a:t>流域面積：</a:t>
            </a:r>
            <a:r>
              <a:rPr lang="en-US" altLang="ja-JP" sz="1200" dirty="0">
                <a:solidFill>
                  <a:srgbClr val="000000"/>
                </a:solidFill>
                <a:latin typeface="ＭＳ Ｐゴシック"/>
                <a:ea typeface="ＭＳ Ｐゴシック"/>
              </a:rPr>
              <a:t>884.1km</a:t>
            </a:r>
            <a:r>
              <a:rPr lang="en-US" altLang="ja-JP" sz="1200" baseline="30000" dirty="0">
                <a:solidFill>
                  <a:srgbClr val="000000"/>
                </a:solidFill>
                <a:latin typeface="ＭＳ Ｐゴシック"/>
                <a:ea typeface="ＭＳ Ｐゴシック"/>
              </a:rPr>
              <a:t>2</a:t>
            </a:r>
          </a:p>
        </p:txBody>
      </p:sp>
      <p:cxnSp>
        <p:nvCxnSpPr>
          <p:cNvPr id="557" name="直線矢印コネクタ 556">
            <a:extLst>
              <a:ext uri="{FF2B5EF4-FFF2-40B4-BE49-F238E27FC236}">
                <a16:creationId xmlns:a16="http://schemas.microsoft.com/office/drawing/2014/main" id="{5A80EC29-6066-4DC8-5B2F-E8A762476A02}"/>
              </a:ext>
            </a:extLst>
          </p:cNvPr>
          <p:cNvCxnSpPr>
            <a:cxnSpLocks/>
          </p:cNvCxnSpPr>
          <p:nvPr/>
        </p:nvCxnSpPr>
        <p:spPr>
          <a:xfrm>
            <a:off x="12185650" y="3235855"/>
            <a:ext cx="0" cy="368300"/>
          </a:xfrm>
          <a:prstGeom prst="straightConnector1">
            <a:avLst/>
          </a:prstGeom>
          <a:noFill/>
          <a:ln w="3175" cap="flat" cmpd="sng" algn="ctr">
            <a:solidFill>
              <a:srgbClr val="000000"/>
            </a:solidFill>
            <a:prstDash val="solid"/>
            <a:miter lim="800000"/>
            <a:tailEnd type="arrow" w="sm" len="sm"/>
          </a:ln>
          <a:effectLst/>
        </p:spPr>
      </p:cxnSp>
      <p:cxnSp>
        <p:nvCxnSpPr>
          <p:cNvPr id="558" name="直線矢印コネクタ 557">
            <a:extLst>
              <a:ext uri="{FF2B5EF4-FFF2-40B4-BE49-F238E27FC236}">
                <a16:creationId xmlns:a16="http://schemas.microsoft.com/office/drawing/2014/main" id="{6E2A3475-850B-FC78-C109-795F1CEAAFAD}"/>
              </a:ext>
            </a:extLst>
          </p:cNvPr>
          <p:cNvCxnSpPr>
            <a:cxnSpLocks/>
            <a:stCxn id="565" idx="0"/>
            <a:endCxn id="486" idx="0"/>
          </p:cNvCxnSpPr>
          <p:nvPr/>
        </p:nvCxnSpPr>
        <p:spPr>
          <a:xfrm flipV="1">
            <a:off x="12613482" y="3656543"/>
            <a:ext cx="100807" cy="108175"/>
          </a:xfrm>
          <a:prstGeom prst="straightConnector1">
            <a:avLst/>
          </a:prstGeom>
          <a:noFill/>
          <a:ln w="3175" cap="flat" cmpd="sng" algn="ctr">
            <a:solidFill>
              <a:srgbClr val="000000"/>
            </a:solidFill>
            <a:prstDash val="solid"/>
            <a:miter lim="800000"/>
            <a:tailEnd type="arrow" w="sm" len="sm"/>
          </a:ln>
          <a:effectLst/>
        </p:spPr>
      </p:cxnSp>
      <p:cxnSp>
        <p:nvCxnSpPr>
          <p:cNvPr id="559" name="直線矢印コネクタ 558">
            <a:extLst>
              <a:ext uri="{FF2B5EF4-FFF2-40B4-BE49-F238E27FC236}">
                <a16:creationId xmlns:a16="http://schemas.microsoft.com/office/drawing/2014/main" id="{A1C4CAC5-6174-CA2D-7FBF-4270F2AA2632}"/>
              </a:ext>
            </a:extLst>
          </p:cNvPr>
          <p:cNvCxnSpPr>
            <a:cxnSpLocks/>
          </p:cNvCxnSpPr>
          <p:nvPr/>
        </p:nvCxnSpPr>
        <p:spPr>
          <a:xfrm>
            <a:off x="13015913" y="2969155"/>
            <a:ext cx="423862" cy="246062"/>
          </a:xfrm>
          <a:prstGeom prst="straightConnector1">
            <a:avLst/>
          </a:prstGeom>
          <a:noFill/>
          <a:ln w="3175" cap="flat" cmpd="sng" algn="ctr">
            <a:solidFill>
              <a:srgbClr val="000000"/>
            </a:solidFill>
            <a:prstDash val="solid"/>
            <a:miter lim="800000"/>
            <a:tailEnd type="arrow" w="sm" len="sm"/>
          </a:ln>
          <a:effectLst/>
        </p:spPr>
      </p:cxnSp>
      <p:cxnSp>
        <p:nvCxnSpPr>
          <p:cNvPr id="560" name="直線矢印コネクタ 559">
            <a:extLst>
              <a:ext uri="{FF2B5EF4-FFF2-40B4-BE49-F238E27FC236}">
                <a16:creationId xmlns:a16="http://schemas.microsoft.com/office/drawing/2014/main" id="{1CA1921C-A9CA-6001-139F-969450C4C7AF}"/>
              </a:ext>
            </a:extLst>
          </p:cNvPr>
          <p:cNvCxnSpPr>
            <a:cxnSpLocks/>
          </p:cNvCxnSpPr>
          <p:nvPr/>
        </p:nvCxnSpPr>
        <p:spPr>
          <a:xfrm flipV="1">
            <a:off x="13793788" y="3361267"/>
            <a:ext cx="206375" cy="477804"/>
          </a:xfrm>
          <a:prstGeom prst="straightConnector1">
            <a:avLst/>
          </a:prstGeom>
          <a:noFill/>
          <a:ln w="3175" cap="flat" cmpd="sng" algn="ctr">
            <a:solidFill>
              <a:srgbClr val="000000"/>
            </a:solidFill>
            <a:prstDash val="solid"/>
            <a:miter lim="800000"/>
            <a:tailEnd type="arrow" w="sm" len="sm"/>
          </a:ln>
          <a:effectLst/>
        </p:spPr>
      </p:cxnSp>
      <p:cxnSp>
        <p:nvCxnSpPr>
          <p:cNvPr id="561" name="直線矢印コネクタ 560">
            <a:extLst>
              <a:ext uri="{FF2B5EF4-FFF2-40B4-BE49-F238E27FC236}">
                <a16:creationId xmlns:a16="http://schemas.microsoft.com/office/drawing/2014/main" id="{41AF1182-63EC-4673-D1AA-C908499932C1}"/>
              </a:ext>
            </a:extLst>
          </p:cNvPr>
          <p:cNvCxnSpPr>
            <a:cxnSpLocks/>
          </p:cNvCxnSpPr>
          <p:nvPr/>
        </p:nvCxnSpPr>
        <p:spPr>
          <a:xfrm flipH="1" flipV="1">
            <a:off x="13682663" y="2851680"/>
            <a:ext cx="365125" cy="11112"/>
          </a:xfrm>
          <a:prstGeom prst="straightConnector1">
            <a:avLst/>
          </a:prstGeom>
          <a:noFill/>
          <a:ln w="3175" cap="flat" cmpd="sng" algn="ctr">
            <a:solidFill>
              <a:srgbClr val="000000"/>
            </a:solidFill>
            <a:prstDash val="solid"/>
            <a:miter lim="800000"/>
            <a:tailEnd type="arrow" w="sm" len="sm"/>
          </a:ln>
          <a:effectLst/>
        </p:spPr>
      </p:cxnSp>
      <p:cxnSp>
        <p:nvCxnSpPr>
          <p:cNvPr id="562" name="直線矢印コネクタ 561">
            <a:extLst>
              <a:ext uri="{FF2B5EF4-FFF2-40B4-BE49-F238E27FC236}">
                <a16:creationId xmlns:a16="http://schemas.microsoft.com/office/drawing/2014/main" id="{286F5060-67F8-F346-05BC-4F959DF64DCF}"/>
              </a:ext>
            </a:extLst>
          </p:cNvPr>
          <p:cNvCxnSpPr>
            <a:cxnSpLocks/>
          </p:cNvCxnSpPr>
          <p:nvPr/>
        </p:nvCxnSpPr>
        <p:spPr>
          <a:xfrm flipV="1">
            <a:off x="14341475" y="3618442"/>
            <a:ext cx="0" cy="252413"/>
          </a:xfrm>
          <a:prstGeom prst="straightConnector1">
            <a:avLst/>
          </a:prstGeom>
          <a:noFill/>
          <a:ln w="3175" cap="flat" cmpd="sng" algn="ctr">
            <a:solidFill>
              <a:srgbClr val="000000"/>
            </a:solidFill>
            <a:prstDash val="solid"/>
            <a:miter lim="800000"/>
            <a:tailEnd type="arrow" w="sm" len="sm"/>
          </a:ln>
          <a:effectLst/>
        </p:spPr>
      </p:cxnSp>
      <p:cxnSp>
        <p:nvCxnSpPr>
          <p:cNvPr id="563" name="直線矢印コネクタ 562">
            <a:extLst>
              <a:ext uri="{FF2B5EF4-FFF2-40B4-BE49-F238E27FC236}">
                <a16:creationId xmlns:a16="http://schemas.microsoft.com/office/drawing/2014/main" id="{73B003D0-0008-6A9E-0E77-AD156FE98CF3}"/>
              </a:ext>
            </a:extLst>
          </p:cNvPr>
          <p:cNvCxnSpPr>
            <a:cxnSpLocks/>
          </p:cNvCxnSpPr>
          <p:nvPr/>
        </p:nvCxnSpPr>
        <p:spPr>
          <a:xfrm flipH="1">
            <a:off x="15051088" y="3367617"/>
            <a:ext cx="114300" cy="258763"/>
          </a:xfrm>
          <a:prstGeom prst="straightConnector1">
            <a:avLst/>
          </a:prstGeom>
          <a:noFill/>
          <a:ln w="3175" cap="flat" cmpd="sng" algn="ctr">
            <a:solidFill>
              <a:srgbClr val="000000"/>
            </a:solidFill>
            <a:prstDash val="solid"/>
            <a:miter lim="800000"/>
            <a:tailEnd type="arrow" w="sm" len="sm"/>
          </a:ln>
          <a:effectLst/>
        </p:spPr>
      </p:cxnSp>
      <p:sp>
        <p:nvSpPr>
          <p:cNvPr id="564" name="Text Box 26">
            <a:extLst>
              <a:ext uri="{FF2B5EF4-FFF2-40B4-BE49-F238E27FC236}">
                <a16:creationId xmlns:a16="http://schemas.microsoft.com/office/drawing/2014/main" id="{6C8DFBBB-A3D6-5D0A-964B-19AA4EC08B0B}"/>
              </a:ext>
            </a:extLst>
          </p:cNvPr>
          <p:cNvSpPr txBox="1">
            <a:spLocks noChangeArrowheads="1"/>
          </p:cNvSpPr>
          <p:nvPr/>
        </p:nvSpPr>
        <p:spPr bwMode="auto">
          <a:xfrm>
            <a:off x="11628438" y="2646892"/>
            <a:ext cx="749300" cy="668338"/>
          </a:xfrm>
          <a:prstGeom prst="rect">
            <a:avLst/>
          </a:prstGeom>
          <a:solidFill>
            <a:srgbClr val="FFFFFF"/>
          </a:solidFill>
          <a:ln w="3175">
            <a:solidFill>
              <a:srgbClr val="000000"/>
            </a:solidFill>
            <a:prstDash val="sysDot"/>
            <a:miter lim="800000"/>
            <a:headEnd/>
            <a:tailEnd/>
          </a:ln>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①上椎葉</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H=110m</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[1955</a:t>
            </a: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年</a:t>
            </a: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a:t>
            </a:r>
          </a:p>
        </p:txBody>
      </p:sp>
      <p:sp>
        <p:nvSpPr>
          <p:cNvPr id="565" name="Text Box 27">
            <a:extLst>
              <a:ext uri="{FF2B5EF4-FFF2-40B4-BE49-F238E27FC236}">
                <a16:creationId xmlns:a16="http://schemas.microsoft.com/office/drawing/2014/main" id="{061AD56A-1717-6463-535D-785431EC4877}"/>
              </a:ext>
            </a:extLst>
          </p:cNvPr>
          <p:cNvSpPr txBox="1">
            <a:spLocks noChangeArrowheads="1"/>
          </p:cNvSpPr>
          <p:nvPr/>
        </p:nvSpPr>
        <p:spPr bwMode="auto">
          <a:xfrm>
            <a:off x="12218988" y="3764718"/>
            <a:ext cx="788987" cy="674687"/>
          </a:xfrm>
          <a:prstGeom prst="rect">
            <a:avLst/>
          </a:prstGeom>
          <a:solidFill>
            <a:srgbClr val="FFFFFF"/>
          </a:solidFill>
          <a:ln w="3175">
            <a:solidFill>
              <a:srgbClr val="000000"/>
            </a:solidFill>
            <a:prstDash val="sysDot"/>
            <a:miter lim="800000"/>
            <a:headEnd/>
            <a:tailEnd/>
          </a:ln>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②岩屋戸</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H=58m</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[1942</a:t>
            </a: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年</a:t>
            </a: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a:t>
            </a:r>
            <a:endParaRPr kumimoji="1" lang="en-US" altLang="ja-JP" sz="1200" b="0" i="0" u="none" strike="noStrike" kern="0" cap="none" spc="0" normalizeH="0" baseline="0" noProof="0" dirty="0">
              <a:ln>
                <a:noFill/>
              </a:ln>
              <a:solidFill>
                <a:srgbClr val="000000"/>
              </a:solidFill>
              <a:effectLst/>
              <a:uLnTx/>
              <a:uFillTx/>
              <a:latin typeface="ＭＳ Ｐゴシック"/>
              <a:ea typeface="ＭＳ Ｐゴシック"/>
            </a:endParaRPr>
          </a:p>
        </p:txBody>
      </p:sp>
      <p:sp>
        <p:nvSpPr>
          <p:cNvPr id="566" name="Text Box 28">
            <a:extLst>
              <a:ext uri="{FF2B5EF4-FFF2-40B4-BE49-F238E27FC236}">
                <a16:creationId xmlns:a16="http://schemas.microsoft.com/office/drawing/2014/main" id="{53457165-F3FF-3291-519F-0FC789EBF597}"/>
              </a:ext>
            </a:extLst>
          </p:cNvPr>
          <p:cNvSpPr txBox="1">
            <a:spLocks noChangeArrowheads="1"/>
          </p:cNvSpPr>
          <p:nvPr/>
        </p:nvSpPr>
        <p:spPr bwMode="auto">
          <a:xfrm>
            <a:off x="12431713" y="2613555"/>
            <a:ext cx="722312" cy="663575"/>
          </a:xfrm>
          <a:prstGeom prst="rect">
            <a:avLst/>
          </a:prstGeom>
          <a:solidFill>
            <a:srgbClr val="FFFFFF"/>
          </a:solidFill>
          <a:ln w="3175">
            <a:solidFill>
              <a:srgbClr val="000000"/>
            </a:solidFill>
            <a:prstDash val="sysDot"/>
            <a:miter lim="800000"/>
            <a:headEnd/>
            <a:tailEnd/>
          </a:ln>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③塚原</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H=87m</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[1938</a:t>
            </a: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年</a:t>
            </a: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a:t>
            </a:r>
          </a:p>
        </p:txBody>
      </p:sp>
      <p:sp>
        <p:nvSpPr>
          <p:cNvPr id="567" name="Text Box 29">
            <a:extLst>
              <a:ext uri="{FF2B5EF4-FFF2-40B4-BE49-F238E27FC236}">
                <a16:creationId xmlns:a16="http://schemas.microsoft.com/office/drawing/2014/main" id="{87747F3D-6CDD-2631-D78E-893DCA520614}"/>
              </a:ext>
            </a:extLst>
          </p:cNvPr>
          <p:cNvSpPr txBox="1">
            <a:spLocks noChangeArrowheads="1"/>
          </p:cNvSpPr>
          <p:nvPr/>
        </p:nvSpPr>
        <p:spPr bwMode="auto">
          <a:xfrm>
            <a:off x="13827125" y="2251605"/>
            <a:ext cx="717550" cy="706437"/>
          </a:xfrm>
          <a:prstGeom prst="rect">
            <a:avLst/>
          </a:prstGeom>
          <a:solidFill>
            <a:srgbClr val="FFFFFF"/>
          </a:solidFill>
          <a:ln w="3175">
            <a:solidFill>
              <a:srgbClr val="000000"/>
            </a:solidFill>
            <a:prstDash val="sysDot"/>
            <a:miter lim="800000"/>
            <a:headEnd/>
            <a:tailEnd/>
          </a:ln>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④諸塚</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H=59m</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[1961</a:t>
            </a: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年</a:t>
            </a: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a:t>
            </a:r>
          </a:p>
        </p:txBody>
      </p:sp>
      <p:sp>
        <p:nvSpPr>
          <p:cNvPr id="568" name="Text Box 30">
            <a:extLst>
              <a:ext uri="{FF2B5EF4-FFF2-40B4-BE49-F238E27FC236}">
                <a16:creationId xmlns:a16="http://schemas.microsoft.com/office/drawing/2014/main" id="{3A7BC92E-1CE5-E25E-4EE5-2E69B1008E7E}"/>
              </a:ext>
            </a:extLst>
          </p:cNvPr>
          <p:cNvSpPr txBox="1">
            <a:spLocks noChangeArrowheads="1"/>
          </p:cNvSpPr>
          <p:nvPr/>
        </p:nvSpPr>
        <p:spPr bwMode="auto">
          <a:xfrm>
            <a:off x="13275948" y="3779145"/>
            <a:ext cx="750888" cy="674687"/>
          </a:xfrm>
          <a:prstGeom prst="rect">
            <a:avLst/>
          </a:prstGeom>
          <a:solidFill>
            <a:srgbClr val="FFFFFF"/>
          </a:solidFill>
          <a:ln w="28575">
            <a:solidFill>
              <a:srgbClr val="FF0000"/>
            </a:solidFill>
            <a:prstDash val="sysDot"/>
            <a:miter lim="800000"/>
            <a:headEnd/>
            <a:tailEnd/>
          </a:ln>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⑤山須原</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H=29m</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[1932</a:t>
            </a: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年</a:t>
            </a: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a:t>
            </a:r>
          </a:p>
        </p:txBody>
      </p:sp>
      <p:sp>
        <p:nvSpPr>
          <p:cNvPr id="569" name="Text Box 31">
            <a:extLst>
              <a:ext uri="{FF2B5EF4-FFF2-40B4-BE49-F238E27FC236}">
                <a16:creationId xmlns:a16="http://schemas.microsoft.com/office/drawing/2014/main" id="{E28F9712-D6C5-0DD0-2BB0-AC13EBE17BE2}"/>
              </a:ext>
            </a:extLst>
          </p:cNvPr>
          <p:cNvSpPr txBox="1">
            <a:spLocks noChangeArrowheads="1"/>
          </p:cNvSpPr>
          <p:nvPr/>
        </p:nvSpPr>
        <p:spPr bwMode="auto">
          <a:xfrm>
            <a:off x="14170025" y="3767667"/>
            <a:ext cx="750888" cy="663575"/>
          </a:xfrm>
          <a:prstGeom prst="rect">
            <a:avLst/>
          </a:prstGeom>
          <a:solidFill>
            <a:srgbClr val="FFFFFF"/>
          </a:solidFill>
          <a:ln w="28575">
            <a:solidFill>
              <a:srgbClr val="FF0000"/>
            </a:solidFill>
            <a:prstDash val="sysDot"/>
            <a:miter lim="800000"/>
            <a:headEnd/>
            <a:tailEnd/>
          </a:ln>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⑥西郷</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H=20m</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[1929</a:t>
            </a: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年</a:t>
            </a: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a:t>
            </a:r>
          </a:p>
        </p:txBody>
      </p:sp>
      <p:sp>
        <p:nvSpPr>
          <p:cNvPr id="570" name="Text Box 32">
            <a:extLst>
              <a:ext uri="{FF2B5EF4-FFF2-40B4-BE49-F238E27FC236}">
                <a16:creationId xmlns:a16="http://schemas.microsoft.com/office/drawing/2014/main" id="{F9642CA2-ADEA-5417-C319-8CF11602A533}"/>
              </a:ext>
            </a:extLst>
          </p:cNvPr>
          <p:cNvSpPr txBox="1">
            <a:spLocks noChangeArrowheads="1"/>
          </p:cNvSpPr>
          <p:nvPr/>
        </p:nvSpPr>
        <p:spPr bwMode="auto">
          <a:xfrm>
            <a:off x="14824075" y="2805642"/>
            <a:ext cx="752475" cy="669925"/>
          </a:xfrm>
          <a:prstGeom prst="rect">
            <a:avLst/>
          </a:prstGeom>
          <a:solidFill>
            <a:srgbClr val="FFFFFF"/>
          </a:solidFill>
          <a:ln w="28575">
            <a:solidFill>
              <a:srgbClr val="FF0000"/>
            </a:solidFill>
            <a:prstDash val="sysDot"/>
            <a:miter lim="800000"/>
            <a:headEnd/>
            <a:tailEnd/>
          </a:ln>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⑦大内原</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H=25m</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[1956</a:t>
            </a: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年</a:t>
            </a:r>
            <a:r>
              <a:rPr kumimoji="1" lang="en-US" altLang="ja-JP" sz="1400" b="0" i="0" u="none" strike="noStrike" kern="0" cap="none" spc="0" normalizeH="0" baseline="0" noProof="0" dirty="0">
                <a:ln>
                  <a:noFill/>
                </a:ln>
                <a:solidFill>
                  <a:srgbClr val="000000"/>
                </a:solidFill>
                <a:effectLst/>
                <a:uLnTx/>
                <a:uFillTx/>
                <a:latin typeface="ＭＳ Ｐゴシック"/>
                <a:ea typeface="ＭＳ Ｐゴシック"/>
              </a:rPr>
              <a:t>]</a:t>
            </a:r>
          </a:p>
        </p:txBody>
      </p:sp>
      <p:sp>
        <p:nvSpPr>
          <p:cNvPr id="571" name="テキスト ボックス 196">
            <a:extLst>
              <a:ext uri="{FF2B5EF4-FFF2-40B4-BE49-F238E27FC236}">
                <a16:creationId xmlns:a16="http://schemas.microsoft.com/office/drawing/2014/main" id="{E79D4F3F-3E3D-4C45-6104-6020A89119FB}"/>
              </a:ext>
            </a:extLst>
          </p:cNvPr>
          <p:cNvSpPr txBox="1">
            <a:spLocks noChangeArrowheads="1"/>
          </p:cNvSpPr>
          <p:nvPr/>
        </p:nvSpPr>
        <p:spPr bwMode="auto">
          <a:xfrm>
            <a:off x="12801600" y="2254780"/>
            <a:ext cx="901700" cy="307975"/>
          </a:xfrm>
          <a:prstGeom prst="rect">
            <a:avLst/>
          </a:prstGeom>
          <a:solidFill>
            <a:schemeClr val="bg1"/>
          </a:solidFill>
          <a:ln w="3175">
            <a:solidFill>
              <a:srgbClr val="000000"/>
            </a:solidFill>
            <a:prstDash val="sysDot"/>
            <a:miter lim="800000"/>
            <a:headEnd/>
            <a:tailEnd/>
          </a:ln>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1" lang="ja-JP" altLang="en-US" sz="1400" b="0" i="0" u="none" strike="noStrike" kern="0" cap="none" spc="0" normalizeH="0" baseline="0" noProof="0" dirty="0">
                <a:ln>
                  <a:noFill/>
                </a:ln>
                <a:solidFill>
                  <a:srgbClr val="000000"/>
                </a:solidFill>
                <a:effectLst/>
                <a:uLnTx/>
                <a:uFillTx/>
                <a:latin typeface="ＭＳ Ｐゴシック"/>
                <a:ea typeface="ＭＳ Ｐゴシック"/>
              </a:rPr>
              <a:t>➇宮の元</a:t>
            </a:r>
            <a:endParaRPr kumimoji="1" lang="ja-JP" altLang="en-US" sz="3200" b="0" i="0" u="none" strike="noStrike" kern="0" cap="none" spc="0" normalizeH="0" baseline="0" noProof="0" dirty="0">
              <a:ln>
                <a:noFill/>
              </a:ln>
              <a:solidFill>
                <a:srgbClr val="000000"/>
              </a:solidFill>
              <a:effectLst/>
              <a:uLnTx/>
              <a:uFillTx/>
              <a:latin typeface="ＭＳ Ｐゴシック"/>
              <a:ea typeface="ＭＳ Ｐゴシック"/>
            </a:endParaRPr>
          </a:p>
        </p:txBody>
      </p:sp>
      <p:sp>
        <p:nvSpPr>
          <p:cNvPr id="572" name="Text Box 33">
            <a:extLst>
              <a:ext uri="{FF2B5EF4-FFF2-40B4-BE49-F238E27FC236}">
                <a16:creationId xmlns:a16="http://schemas.microsoft.com/office/drawing/2014/main" id="{F019B064-0949-CC1A-6FE9-67CC852F6116}"/>
              </a:ext>
            </a:extLst>
          </p:cNvPr>
          <p:cNvSpPr txBox="1">
            <a:spLocks noChangeArrowheads="1"/>
          </p:cNvSpPr>
          <p:nvPr/>
        </p:nvSpPr>
        <p:spPr bwMode="auto">
          <a:xfrm>
            <a:off x="11562535" y="2294445"/>
            <a:ext cx="722312" cy="371475"/>
          </a:xfrm>
          <a:prstGeom prst="rect">
            <a:avLst/>
          </a:prstGeom>
          <a:noFill/>
          <a:ln>
            <a:noFill/>
          </a:ln>
          <a:effectLst/>
        </p:spPr>
        <p:txBody>
          <a:bodyPr lIns="18000" tIns="10800" rIns="18000" bIns="1080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14400" fontAlgn="base">
              <a:spcBef>
                <a:spcPct val="0"/>
              </a:spcBef>
              <a:spcAft>
                <a:spcPct val="0"/>
              </a:spcAft>
              <a:buFontTx/>
              <a:buNone/>
              <a:defRPr/>
            </a:pPr>
            <a:r>
              <a:rPr lang="ja-JP" altLang="en-US" sz="1200" dirty="0">
                <a:solidFill>
                  <a:srgbClr val="000000"/>
                </a:solidFill>
                <a:latin typeface="ＭＳ Ｐゴシック"/>
                <a:ea typeface="ＭＳ Ｐゴシック"/>
              </a:rPr>
              <a:t>水の流れ</a:t>
            </a:r>
          </a:p>
        </p:txBody>
      </p:sp>
      <p:sp>
        <p:nvSpPr>
          <p:cNvPr id="573" name="矢印: 右 572">
            <a:extLst>
              <a:ext uri="{FF2B5EF4-FFF2-40B4-BE49-F238E27FC236}">
                <a16:creationId xmlns:a16="http://schemas.microsoft.com/office/drawing/2014/main" id="{4600F9A8-CDAF-4DE4-334D-ED88BACBF049}"/>
              </a:ext>
            </a:extLst>
          </p:cNvPr>
          <p:cNvSpPr/>
          <p:nvPr/>
        </p:nvSpPr>
        <p:spPr>
          <a:xfrm>
            <a:off x="12266745" y="2317952"/>
            <a:ext cx="322129" cy="170191"/>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77" name="Picture 20">
            <a:extLst>
              <a:ext uri="{FF2B5EF4-FFF2-40B4-BE49-F238E27FC236}">
                <a16:creationId xmlns:a16="http://schemas.microsoft.com/office/drawing/2014/main" id="{3D6C55DC-014C-05E6-344D-8C7D4107E15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7688" y="5158314"/>
            <a:ext cx="2541034" cy="1697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8" name="AutoShape 16">
            <a:extLst>
              <a:ext uri="{FF2B5EF4-FFF2-40B4-BE49-F238E27FC236}">
                <a16:creationId xmlns:a16="http://schemas.microsoft.com/office/drawing/2014/main" id="{2D1339D1-76F8-AC60-80BC-D662A805936F}"/>
              </a:ext>
            </a:extLst>
          </p:cNvPr>
          <p:cNvSpPr>
            <a:spLocks noChangeArrowheads="1"/>
          </p:cNvSpPr>
          <p:nvPr/>
        </p:nvSpPr>
        <p:spPr bwMode="auto">
          <a:xfrm>
            <a:off x="7215576" y="5726715"/>
            <a:ext cx="1755775" cy="997680"/>
          </a:xfrm>
          <a:prstGeom prst="wedgeRectCallout">
            <a:avLst>
              <a:gd name="adj1" fmla="val -56053"/>
              <a:gd name="adj2" fmla="val -34279"/>
            </a:avLst>
          </a:prstGeom>
          <a:solidFill>
            <a:schemeClr val="bg1"/>
          </a:solidFill>
          <a:ln w="9525" algn="ctr">
            <a:solidFill>
              <a:srgbClr val="808080"/>
            </a:solidFill>
            <a:prstDash val="solid"/>
            <a:miter lim="800000"/>
            <a:headEnd/>
            <a:tailEnd/>
          </a:ln>
          <a:effectLst/>
        </p:spPr>
        <p:txBody>
          <a:bodyPr lIns="111600" tIns="79200" rIns="111600" bIns="79200" anchor="ctr"/>
          <a:lstStyle>
            <a:lvl1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algn="l" eaLnBrk="1" hangingPunct="1"/>
            <a:r>
              <a:rPr lang="ja-JP" altLang="en-US" b="0" dirty="0"/>
              <a:t>諸塚中心部（山須原ダム貯水池末端）では、</a:t>
            </a:r>
            <a:r>
              <a:rPr lang="en-US" altLang="ja-JP" b="0" dirty="0"/>
              <a:t>70</a:t>
            </a:r>
            <a:r>
              <a:rPr lang="ja-JP" altLang="en-US" b="0" dirty="0"/>
              <a:t>戸が浸水</a:t>
            </a:r>
          </a:p>
        </p:txBody>
      </p:sp>
      <p:pic>
        <p:nvPicPr>
          <p:cNvPr id="579" name="Picture 425" descr="01">
            <a:extLst>
              <a:ext uri="{FF2B5EF4-FFF2-40B4-BE49-F238E27FC236}">
                <a16:creationId xmlns:a16="http://schemas.microsoft.com/office/drawing/2014/main" id="{205A74C1-B16D-1860-24E4-6348094E6F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8267" y="5167688"/>
            <a:ext cx="2458484" cy="1646687"/>
          </a:xfrm>
          <a:prstGeom prst="rect">
            <a:avLst/>
          </a:prstGeom>
          <a:noFill/>
          <a:ln w="3175">
            <a:solidFill>
              <a:srgbClr val="808080"/>
            </a:solidFill>
            <a:miter lim="800000"/>
            <a:headEnd/>
            <a:tailEnd/>
          </a:ln>
          <a:extLst>
            <a:ext uri="{909E8E84-426E-40DD-AFC4-6F175D3DCCD1}">
              <a14:hiddenFill xmlns:a14="http://schemas.microsoft.com/office/drawing/2010/main">
                <a:solidFill>
                  <a:srgbClr val="FFFFFF"/>
                </a:solidFill>
              </a14:hiddenFill>
            </a:ext>
          </a:extLst>
        </p:spPr>
      </p:pic>
      <p:sp>
        <p:nvSpPr>
          <p:cNvPr id="580" name="AutoShape 16">
            <a:extLst>
              <a:ext uri="{FF2B5EF4-FFF2-40B4-BE49-F238E27FC236}">
                <a16:creationId xmlns:a16="http://schemas.microsoft.com/office/drawing/2014/main" id="{6447F02D-7879-A6A1-77B7-8BC3E5F56CC6}"/>
              </a:ext>
            </a:extLst>
          </p:cNvPr>
          <p:cNvSpPr>
            <a:spLocks noChangeArrowheads="1"/>
          </p:cNvSpPr>
          <p:nvPr/>
        </p:nvSpPr>
        <p:spPr bwMode="auto">
          <a:xfrm>
            <a:off x="3343323" y="5567118"/>
            <a:ext cx="1066715" cy="358698"/>
          </a:xfrm>
          <a:prstGeom prst="wedgeRectCallout">
            <a:avLst>
              <a:gd name="adj1" fmla="val -116166"/>
              <a:gd name="adj2" fmla="val 127599"/>
            </a:avLst>
          </a:prstGeom>
          <a:solidFill>
            <a:schemeClr val="bg1"/>
          </a:solidFill>
          <a:ln w="9525" algn="ctr">
            <a:solidFill>
              <a:schemeClr val="tx1"/>
            </a:solidFill>
            <a:prstDash val="solid"/>
            <a:miter lim="800000"/>
            <a:headEnd/>
            <a:tailEnd/>
          </a:ln>
          <a:effectLst/>
        </p:spPr>
        <p:txBody>
          <a:bodyPr lIns="111600" tIns="79200" rIns="111600" bIns="79200" anchor="ctr"/>
          <a:lstStyle>
            <a:lvl1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algn="l" eaLnBrk="1" hangingPunct="1"/>
            <a:r>
              <a:rPr lang="ja-JP" altLang="en-US" b="0" dirty="0"/>
              <a:t>斜面崩壊</a:t>
            </a:r>
          </a:p>
        </p:txBody>
      </p:sp>
      <p:sp>
        <p:nvSpPr>
          <p:cNvPr id="583" name="テキスト ボックス 582">
            <a:extLst>
              <a:ext uri="{FF2B5EF4-FFF2-40B4-BE49-F238E27FC236}">
                <a16:creationId xmlns:a16="http://schemas.microsoft.com/office/drawing/2014/main" id="{00125A0F-A46A-769E-A2BC-43F6BBD2265A}"/>
              </a:ext>
            </a:extLst>
          </p:cNvPr>
          <p:cNvSpPr txBox="1"/>
          <p:nvPr/>
        </p:nvSpPr>
        <p:spPr>
          <a:xfrm>
            <a:off x="46335" y="4819923"/>
            <a:ext cx="2458484"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2005</a:t>
            </a:r>
            <a:r>
              <a:rPr lang="ja-JP" altLang="en-US" sz="1600" dirty="0">
                <a:latin typeface="メイリオ" panose="020B0604030504040204" pitchFamily="50" charset="-128"/>
                <a:ea typeface="メイリオ" panose="020B0604030504040204" pitchFamily="50" charset="-128"/>
              </a:rPr>
              <a:t>年台風</a:t>
            </a:r>
            <a:r>
              <a:rPr lang="en-US" altLang="ja-JP" sz="1600" dirty="0">
                <a:latin typeface="メイリオ" panose="020B0604030504040204" pitchFamily="50" charset="-128"/>
                <a:ea typeface="メイリオ" panose="020B0604030504040204" pitchFamily="50" charset="-128"/>
              </a:rPr>
              <a:t>14</a:t>
            </a:r>
            <a:r>
              <a:rPr lang="ja-JP" altLang="en-US" sz="1600" dirty="0">
                <a:latin typeface="メイリオ" panose="020B0604030504040204" pitchFamily="50" charset="-128"/>
                <a:ea typeface="メイリオ" panose="020B0604030504040204" pitchFamily="50" charset="-128"/>
              </a:rPr>
              <a:t>号災害</a:t>
            </a:r>
          </a:p>
        </p:txBody>
      </p:sp>
      <p:sp>
        <p:nvSpPr>
          <p:cNvPr id="584" name="テキスト ボックス 583">
            <a:extLst>
              <a:ext uri="{FF2B5EF4-FFF2-40B4-BE49-F238E27FC236}">
                <a16:creationId xmlns:a16="http://schemas.microsoft.com/office/drawing/2014/main" id="{14012434-F839-6132-BB1B-04AD8CB2799F}"/>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１</a:t>
            </a:r>
          </a:p>
        </p:txBody>
      </p:sp>
      <p:pic>
        <p:nvPicPr>
          <p:cNvPr id="2" name="図 1">
            <a:extLst>
              <a:ext uri="{FF2B5EF4-FFF2-40B4-BE49-F238E27FC236}">
                <a16:creationId xmlns:a16="http://schemas.microsoft.com/office/drawing/2014/main" id="{98515E26-EA2B-5237-1694-89026084F257}"/>
              </a:ext>
            </a:extLst>
          </p:cNvPr>
          <p:cNvPicPr>
            <a:picLocks noChangeAspect="1"/>
          </p:cNvPicPr>
          <p:nvPr/>
        </p:nvPicPr>
        <p:blipFill>
          <a:blip r:embed="rId6"/>
          <a:stretch>
            <a:fillRect/>
          </a:stretch>
        </p:blipFill>
        <p:spPr>
          <a:xfrm>
            <a:off x="1333528" y="2047580"/>
            <a:ext cx="6368796" cy="2723388"/>
          </a:xfrm>
          <a:prstGeom prst="rect">
            <a:avLst/>
          </a:prstGeom>
        </p:spPr>
      </p:pic>
      <p:sp>
        <p:nvSpPr>
          <p:cNvPr id="3" name="Text Box 70">
            <a:extLst>
              <a:ext uri="{FF2B5EF4-FFF2-40B4-BE49-F238E27FC236}">
                <a16:creationId xmlns:a16="http://schemas.microsoft.com/office/drawing/2014/main" id="{3D1E1756-39C4-2D68-55CF-CD13FE2DE0D4}"/>
              </a:ext>
            </a:extLst>
          </p:cNvPr>
          <p:cNvSpPr txBox="1">
            <a:spLocks noChangeArrowheads="1"/>
          </p:cNvSpPr>
          <p:nvPr/>
        </p:nvSpPr>
        <p:spPr bwMode="auto">
          <a:xfrm>
            <a:off x="109769" y="639174"/>
            <a:ext cx="8837677" cy="70788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lnSpc>
                <a:spcPct val="115000"/>
              </a:lnSpc>
              <a:spcBef>
                <a:spcPct val="20000"/>
              </a:spcBef>
              <a:buFont typeface="Wingdings" panose="05000000000000000000" pitchFamily="2" charset="2"/>
              <a:buChar char="ü"/>
            </a:pPr>
            <a:r>
              <a:rPr lang="ja-JP" altLang="en-US" dirty="0">
                <a:latin typeface="メイリオ" panose="020B0604030504040204" pitchFamily="50" charset="-128"/>
                <a:ea typeface="メイリオ" panose="020B0604030504040204" pitchFamily="50" charset="-128"/>
              </a:rPr>
              <a:t>宮崎県北部を流れる、</a:t>
            </a:r>
            <a:r>
              <a:rPr lang="en-US" altLang="ja-JP" dirty="0">
                <a:latin typeface="メイリオ" panose="020B0604030504040204" pitchFamily="50" charset="-128"/>
                <a:ea typeface="メイリオ" panose="020B0604030504040204" pitchFamily="50" charset="-128"/>
              </a:rPr>
              <a:t>8</a:t>
            </a:r>
            <a:r>
              <a:rPr lang="ja-JP" altLang="en-US" dirty="0">
                <a:latin typeface="メイリオ" panose="020B0604030504040204" pitchFamily="50" charset="-128"/>
                <a:ea typeface="メイリオ" panose="020B0604030504040204" pitchFamily="50" charset="-128"/>
              </a:rPr>
              <a:t>基の発電専用ダム（九州電力）を有する</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級河川</a:t>
            </a:r>
            <a:endParaRPr lang="en-US" altLang="ja-JP" dirty="0">
              <a:latin typeface="メイリオ" panose="020B0604030504040204" pitchFamily="50" charset="-128"/>
              <a:ea typeface="メイリオ" panose="020B0604030504040204" pitchFamily="50" charset="-128"/>
            </a:endParaRPr>
          </a:p>
          <a:p>
            <a:pPr marL="285750" indent="-285750" algn="l">
              <a:lnSpc>
                <a:spcPct val="115000"/>
              </a:lnSpc>
              <a:spcBef>
                <a:spcPct val="20000"/>
              </a:spcBef>
              <a:buFont typeface="Wingdings" panose="05000000000000000000" pitchFamily="2" charset="2"/>
              <a:buChar char="ü"/>
            </a:pPr>
            <a:r>
              <a:rPr lang="en-US" altLang="ja-JP" dirty="0">
                <a:latin typeface="メイリオ" panose="020B0604030504040204" pitchFamily="50" charset="-128"/>
                <a:ea typeface="メイリオ" panose="020B0604030504040204" pitchFamily="50" charset="-128"/>
              </a:rPr>
              <a:t>2005</a:t>
            </a:r>
            <a:r>
              <a:rPr lang="ja-JP" altLang="en-US" dirty="0">
                <a:latin typeface="メイリオ" panose="020B0604030504040204" pitchFamily="50" charset="-128"/>
                <a:ea typeface="メイリオ" panose="020B0604030504040204" pitchFamily="50" charset="-128"/>
              </a:rPr>
              <a:t>年台風</a:t>
            </a:r>
            <a:r>
              <a:rPr lang="en-US" altLang="ja-JP" dirty="0">
                <a:latin typeface="メイリオ" panose="020B0604030504040204" pitchFamily="50" charset="-128"/>
                <a:ea typeface="メイリオ" panose="020B0604030504040204" pitchFamily="50" charset="-128"/>
              </a:rPr>
              <a:t>14</a:t>
            </a:r>
            <a:r>
              <a:rPr lang="ja-JP" altLang="en-US" dirty="0">
                <a:latin typeface="メイリオ" panose="020B0604030504040204" pitchFamily="50" charset="-128"/>
                <a:ea typeface="メイリオ" panose="020B0604030504040204" pitchFamily="50" charset="-128"/>
              </a:rPr>
              <a:t>号を契機に、山須原ダム、西郷ダム、大内原ダムで「</a:t>
            </a:r>
            <a:r>
              <a:rPr lang="ja-JP" altLang="en-US" b="1" dirty="0">
                <a:solidFill>
                  <a:srgbClr val="0066FF"/>
                </a:solidFill>
                <a:latin typeface="メイリオ" panose="020B0604030504040204" pitchFamily="50" charset="-128"/>
                <a:ea typeface="メイリオ" panose="020B0604030504040204" pitchFamily="50" charset="-128"/>
              </a:rPr>
              <a:t>ダム通砂</a:t>
            </a:r>
            <a:r>
              <a:rPr lang="ja-JP" altLang="en-US" dirty="0">
                <a:latin typeface="メイリオ" panose="020B0604030504040204" pitchFamily="50" charset="-128"/>
                <a:ea typeface="メイリオ" panose="020B0604030504040204" pitchFamily="50" charset="-128"/>
              </a:rPr>
              <a:t>」を実施</a:t>
            </a:r>
          </a:p>
        </p:txBody>
      </p:sp>
      <p:sp>
        <p:nvSpPr>
          <p:cNvPr id="5" name="テキスト ボックス 4">
            <a:extLst>
              <a:ext uri="{FF2B5EF4-FFF2-40B4-BE49-F238E27FC236}">
                <a16:creationId xmlns:a16="http://schemas.microsoft.com/office/drawing/2014/main" id="{71247CEF-1E8A-CBCC-4609-A17426602217}"/>
              </a:ext>
            </a:extLst>
          </p:cNvPr>
          <p:cNvSpPr txBox="1"/>
          <p:nvPr/>
        </p:nvSpPr>
        <p:spPr>
          <a:xfrm>
            <a:off x="109769" y="1528043"/>
            <a:ext cx="2458484"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□耳川水系概要図</a:t>
            </a:r>
          </a:p>
        </p:txBody>
      </p:sp>
    </p:spTree>
    <p:extLst>
      <p:ext uri="{BB962C8B-B14F-4D97-AF65-F5344CB8AC3E}">
        <p14:creationId xmlns:p14="http://schemas.microsoft.com/office/powerpoint/2010/main" val="3871382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9668FC36-E681-D923-8D3B-EEEDC572EB6F}"/>
              </a:ext>
            </a:extLst>
          </p:cNvPr>
          <p:cNvCxnSpPr>
            <a:cxnSpLocks/>
          </p:cNvCxnSpPr>
          <p:nvPr/>
        </p:nvCxnSpPr>
        <p:spPr>
          <a:xfrm>
            <a:off x="-1120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3C430E3B-1748-3EF3-3B79-880E89B7ECAF}"/>
              </a:ext>
            </a:extLst>
          </p:cNvPr>
          <p:cNvSpPr txBox="1"/>
          <p:nvPr/>
        </p:nvSpPr>
        <p:spPr>
          <a:xfrm>
            <a:off x="-1" y="53030"/>
            <a:ext cx="5436858" cy="400110"/>
          </a:xfrm>
          <a:prstGeom prst="rect">
            <a:avLst/>
          </a:prstGeom>
          <a:noFill/>
        </p:spPr>
        <p:txBody>
          <a:bodyPr wrap="square">
            <a:spAutoFit/>
          </a:bodyPr>
          <a:lstStyle/>
          <a:p>
            <a:r>
              <a:rPr kumimoji="1" lang="ja-JP" altLang="en-US" sz="2000" dirty="0">
                <a:latin typeface="ＭＳ ゴシック" panose="020B0609070205080204" pitchFamily="49" charset="-128"/>
                <a:ea typeface="ＭＳ ゴシック" panose="020B0609070205080204" pitchFamily="49" charset="-128"/>
              </a:rPr>
              <a:t>１．はじめに</a:t>
            </a:r>
            <a:r>
              <a:rPr kumimoji="1" lang="ja-JP" altLang="en-US" sz="2000" b="0"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cs typeface="+mj-cs"/>
              </a:rPr>
              <a:t>：</a:t>
            </a:r>
            <a:r>
              <a:rPr kumimoji="1" lang="ja-JP" altLang="en-US" sz="2000" dirty="0">
                <a:latin typeface="ＭＳ ゴシック" panose="020B0609070205080204" pitchFamily="49" charset="-128"/>
                <a:ea typeface="ＭＳ ゴシック" panose="020B0609070205080204" pitchFamily="49" charset="-128"/>
                <a:cs typeface="+mj-cs"/>
              </a:rPr>
              <a:t>ダム通砂とは</a:t>
            </a:r>
            <a:endParaRPr kumimoji="1" lang="en-US" altLang="ja-JP" sz="2000" dirty="0">
              <a:latin typeface="ＭＳ ゴシック" panose="020B0609070205080204" pitchFamily="49" charset="-128"/>
              <a:ea typeface="ＭＳ ゴシック" panose="020B0609070205080204" pitchFamily="49" charset="-128"/>
              <a:cs typeface="+mj-cs"/>
            </a:endParaRPr>
          </a:p>
        </p:txBody>
      </p:sp>
      <p:sp>
        <p:nvSpPr>
          <p:cNvPr id="584" name="テキスト ボックス 583">
            <a:extLst>
              <a:ext uri="{FF2B5EF4-FFF2-40B4-BE49-F238E27FC236}">
                <a16:creationId xmlns:a16="http://schemas.microsoft.com/office/drawing/2014/main" id="{D2F96647-F7EA-D1F4-7B49-D7EBC2730F0F}"/>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２</a:t>
            </a:r>
          </a:p>
        </p:txBody>
      </p:sp>
      <p:pic>
        <p:nvPicPr>
          <p:cNvPr id="2" name="Picture 14">
            <a:extLst>
              <a:ext uri="{FF2B5EF4-FFF2-40B4-BE49-F238E27FC236}">
                <a16:creationId xmlns:a16="http://schemas.microsoft.com/office/drawing/2014/main" id="{DFEE71E4-F02E-15D1-8EE8-EE5053270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3209" y="3968201"/>
            <a:ext cx="3290563" cy="9742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図 2">
            <a:extLst>
              <a:ext uri="{FF2B5EF4-FFF2-40B4-BE49-F238E27FC236}">
                <a16:creationId xmlns:a16="http://schemas.microsoft.com/office/drawing/2014/main" id="{919C9375-655D-1548-FF9E-7E763125B129}"/>
              </a:ext>
            </a:extLst>
          </p:cNvPr>
          <p:cNvPicPr>
            <a:picLocks noChangeAspect="1"/>
          </p:cNvPicPr>
          <p:nvPr/>
        </p:nvPicPr>
        <p:blipFill>
          <a:blip r:embed="rId4"/>
          <a:stretch>
            <a:fillRect/>
          </a:stretch>
        </p:blipFill>
        <p:spPr>
          <a:xfrm>
            <a:off x="9623798" y="3941583"/>
            <a:ext cx="3465083" cy="891332"/>
          </a:xfrm>
          <a:prstGeom prst="rect">
            <a:avLst/>
          </a:prstGeom>
        </p:spPr>
      </p:pic>
      <p:grpSp>
        <p:nvGrpSpPr>
          <p:cNvPr id="5" name="グループ化 4">
            <a:extLst>
              <a:ext uri="{FF2B5EF4-FFF2-40B4-BE49-F238E27FC236}">
                <a16:creationId xmlns:a16="http://schemas.microsoft.com/office/drawing/2014/main" id="{96FD0F75-8ED7-073F-7E19-FC503F747033}"/>
              </a:ext>
            </a:extLst>
          </p:cNvPr>
          <p:cNvGrpSpPr/>
          <p:nvPr/>
        </p:nvGrpSpPr>
        <p:grpSpPr>
          <a:xfrm>
            <a:off x="10086602" y="4161380"/>
            <a:ext cx="178825" cy="61841"/>
            <a:chOff x="6939532" y="5320328"/>
            <a:chExt cx="322181" cy="114775"/>
          </a:xfrm>
        </p:grpSpPr>
        <p:sp>
          <p:nvSpPr>
            <p:cNvPr id="6" name="矢印: 右 5">
              <a:extLst>
                <a:ext uri="{FF2B5EF4-FFF2-40B4-BE49-F238E27FC236}">
                  <a16:creationId xmlns:a16="http://schemas.microsoft.com/office/drawing/2014/main" id="{C1729515-7CDD-2DC4-3A81-1824E63268CA}"/>
                </a:ext>
              </a:extLst>
            </p:cNvPr>
            <p:cNvSpPr/>
            <p:nvPr/>
          </p:nvSpPr>
          <p:spPr>
            <a:xfrm rot="847144">
              <a:off x="6939532" y="5320328"/>
              <a:ext cx="299505" cy="81040"/>
            </a:xfrm>
            <a:prstGeom prst="rightArrow">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sp>
          <p:nvSpPr>
            <p:cNvPr id="7" name="二等辺三角形 6">
              <a:extLst>
                <a:ext uri="{FF2B5EF4-FFF2-40B4-BE49-F238E27FC236}">
                  <a16:creationId xmlns:a16="http://schemas.microsoft.com/office/drawing/2014/main" id="{C3F04FF4-45E4-720D-2775-A4A9308CB6BC}"/>
                </a:ext>
              </a:extLst>
            </p:cNvPr>
            <p:cNvSpPr/>
            <p:nvPr/>
          </p:nvSpPr>
          <p:spPr>
            <a:xfrm rot="6472090">
              <a:off x="7192231" y="5365620"/>
              <a:ext cx="72390" cy="66575"/>
            </a:xfrm>
            <a:prstGeom prst="triangle">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grpSp>
      <p:sp>
        <p:nvSpPr>
          <p:cNvPr id="8" name="フリーフォーム: 図形 7">
            <a:extLst>
              <a:ext uri="{FF2B5EF4-FFF2-40B4-BE49-F238E27FC236}">
                <a16:creationId xmlns:a16="http://schemas.microsoft.com/office/drawing/2014/main" id="{7A3B8937-692A-9145-C213-F5BCFB6A1D89}"/>
              </a:ext>
            </a:extLst>
          </p:cNvPr>
          <p:cNvSpPr/>
          <p:nvPr/>
        </p:nvSpPr>
        <p:spPr>
          <a:xfrm>
            <a:off x="10645763" y="4313539"/>
            <a:ext cx="1584325" cy="403225"/>
          </a:xfrm>
          <a:custGeom>
            <a:avLst/>
            <a:gdLst>
              <a:gd name="connsiteX0" fmla="*/ 0 w 1593850"/>
              <a:gd name="connsiteY0" fmla="*/ 19050 h 403225"/>
              <a:gd name="connsiteX1" fmla="*/ 177800 w 1593850"/>
              <a:gd name="connsiteY1" fmla="*/ 0 h 403225"/>
              <a:gd name="connsiteX2" fmla="*/ 377825 w 1593850"/>
              <a:gd name="connsiteY2" fmla="*/ 41275 h 403225"/>
              <a:gd name="connsiteX3" fmla="*/ 584200 w 1593850"/>
              <a:gd name="connsiteY3" fmla="*/ 82550 h 403225"/>
              <a:gd name="connsiteX4" fmla="*/ 746125 w 1593850"/>
              <a:gd name="connsiteY4" fmla="*/ 95250 h 403225"/>
              <a:gd name="connsiteX5" fmla="*/ 895350 w 1593850"/>
              <a:gd name="connsiteY5" fmla="*/ 136525 h 403225"/>
              <a:gd name="connsiteX6" fmla="*/ 1054100 w 1593850"/>
              <a:gd name="connsiteY6" fmla="*/ 152400 h 403225"/>
              <a:gd name="connsiteX7" fmla="*/ 1127125 w 1593850"/>
              <a:gd name="connsiteY7" fmla="*/ 123825 h 403225"/>
              <a:gd name="connsiteX8" fmla="*/ 1377950 w 1593850"/>
              <a:gd name="connsiteY8" fmla="*/ 149225 h 403225"/>
              <a:gd name="connsiteX9" fmla="*/ 1412875 w 1593850"/>
              <a:gd name="connsiteY9" fmla="*/ 155575 h 403225"/>
              <a:gd name="connsiteX10" fmla="*/ 1514475 w 1593850"/>
              <a:gd name="connsiteY10" fmla="*/ 139700 h 403225"/>
              <a:gd name="connsiteX11" fmla="*/ 1593850 w 1593850"/>
              <a:gd name="connsiteY11" fmla="*/ 146050 h 403225"/>
              <a:gd name="connsiteX12" fmla="*/ 1568450 w 1593850"/>
              <a:gd name="connsiteY12" fmla="*/ 403225 h 403225"/>
              <a:gd name="connsiteX13" fmla="*/ 0 w 1593850"/>
              <a:gd name="connsiteY13" fmla="*/ 19050 h 403225"/>
              <a:gd name="connsiteX0" fmla="*/ 0 w 1584325"/>
              <a:gd name="connsiteY0" fmla="*/ 19050 h 403225"/>
              <a:gd name="connsiteX1" fmla="*/ 177800 w 1584325"/>
              <a:gd name="connsiteY1" fmla="*/ 0 h 403225"/>
              <a:gd name="connsiteX2" fmla="*/ 377825 w 1584325"/>
              <a:gd name="connsiteY2" fmla="*/ 41275 h 403225"/>
              <a:gd name="connsiteX3" fmla="*/ 584200 w 1584325"/>
              <a:gd name="connsiteY3" fmla="*/ 82550 h 403225"/>
              <a:gd name="connsiteX4" fmla="*/ 746125 w 1584325"/>
              <a:gd name="connsiteY4" fmla="*/ 95250 h 403225"/>
              <a:gd name="connsiteX5" fmla="*/ 895350 w 1584325"/>
              <a:gd name="connsiteY5" fmla="*/ 136525 h 403225"/>
              <a:gd name="connsiteX6" fmla="*/ 1054100 w 1584325"/>
              <a:gd name="connsiteY6" fmla="*/ 152400 h 403225"/>
              <a:gd name="connsiteX7" fmla="*/ 1127125 w 1584325"/>
              <a:gd name="connsiteY7" fmla="*/ 123825 h 403225"/>
              <a:gd name="connsiteX8" fmla="*/ 1377950 w 1584325"/>
              <a:gd name="connsiteY8" fmla="*/ 149225 h 403225"/>
              <a:gd name="connsiteX9" fmla="*/ 1412875 w 1584325"/>
              <a:gd name="connsiteY9" fmla="*/ 155575 h 403225"/>
              <a:gd name="connsiteX10" fmla="*/ 1514475 w 1584325"/>
              <a:gd name="connsiteY10" fmla="*/ 139700 h 403225"/>
              <a:gd name="connsiteX11" fmla="*/ 1584325 w 1584325"/>
              <a:gd name="connsiteY11" fmla="*/ 146050 h 403225"/>
              <a:gd name="connsiteX12" fmla="*/ 1568450 w 1584325"/>
              <a:gd name="connsiteY12" fmla="*/ 403225 h 403225"/>
              <a:gd name="connsiteX13" fmla="*/ 0 w 1584325"/>
              <a:gd name="connsiteY13" fmla="*/ 19050 h 403225"/>
              <a:gd name="connsiteX0" fmla="*/ 0 w 1584325"/>
              <a:gd name="connsiteY0" fmla="*/ 19050 h 403225"/>
              <a:gd name="connsiteX1" fmla="*/ 177800 w 1584325"/>
              <a:gd name="connsiteY1" fmla="*/ 0 h 403225"/>
              <a:gd name="connsiteX2" fmla="*/ 377825 w 1584325"/>
              <a:gd name="connsiteY2" fmla="*/ 41275 h 403225"/>
              <a:gd name="connsiteX3" fmla="*/ 584200 w 1584325"/>
              <a:gd name="connsiteY3" fmla="*/ 82550 h 403225"/>
              <a:gd name="connsiteX4" fmla="*/ 746125 w 1584325"/>
              <a:gd name="connsiteY4" fmla="*/ 95250 h 403225"/>
              <a:gd name="connsiteX5" fmla="*/ 895350 w 1584325"/>
              <a:gd name="connsiteY5" fmla="*/ 136525 h 403225"/>
              <a:gd name="connsiteX6" fmla="*/ 1054100 w 1584325"/>
              <a:gd name="connsiteY6" fmla="*/ 152400 h 403225"/>
              <a:gd name="connsiteX7" fmla="*/ 1127125 w 1584325"/>
              <a:gd name="connsiteY7" fmla="*/ 123825 h 403225"/>
              <a:gd name="connsiteX8" fmla="*/ 1377950 w 1584325"/>
              <a:gd name="connsiteY8" fmla="*/ 149225 h 403225"/>
              <a:gd name="connsiteX9" fmla="*/ 1412875 w 1584325"/>
              <a:gd name="connsiteY9" fmla="*/ 155575 h 403225"/>
              <a:gd name="connsiteX10" fmla="*/ 1514475 w 1584325"/>
              <a:gd name="connsiteY10" fmla="*/ 139700 h 403225"/>
              <a:gd name="connsiteX11" fmla="*/ 1584325 w 1584325"/>
              <a:gd name="connsiteY11" fmla="*/ 146050 h 403225"/>
              <a:gd name="connsiteX12" fmla="*/ 1582737 w 1584325"/>
              <a:gd name="connsiteY12" fmla="*/ 403225 h 403225"/>
              <a:gd name="connsiteX13" fmla="*/ 0 w 1584325"/>
              <a:gd name="connsiteY13" fmla="*/ 19050 h 40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325" h="403225">
                <a:moveTo>
                  <a:pt x="0" y="19050"/>
                </a:moveTo>
                <a:lnTo>
                  <a:pt x="177800" y="0"/>
                </a:lnTo>
                <a:lnTo>
                  <a:pt x="377825" y="41275"/>
                </a:lnTo>
                <a:lnTo>
                  <a:pt x="584200" y="82550"/>
                </a:lnTo>
                <a:lnTo>
                  <a:pt x="746125" y="95250"/>
                </a:lnTo>
                <a:lnTo>
                  <a:pt x="895350" y="136525"/>
                </a:lnTo>
                <a:lnTo>
                  <a:pt x="1054100" y="152400"/>
                </a:lnTo>
                <a:lnTo>
                  <a:pt x="1127125" y="123825"/>
                </a:lnTo>
                <a:lnTo>
                  <a:pt x="1377950" y="149225"/>
                </a:lnTo>
                <a:lnTo>
                  <a:pt x="1412875" y="155575"/>
                </a:lnTo>
                <a:lnTo>
                  <a:pt x="1514475" y="139700"/>
                </a:lnTo>
                <a:lnTo>
                  <a:pt x="1584325" y="146050"/>
                </a:lnTo>
                <a:cubicBezTo>
                  <a:pt x="1583796" y="231775"/>
                  <a:pt x="1583266" y="317500"/>
                  <a:pt x="1582737" y="403225"/>
                </a:cubicBezTo>
                <a:lnTo>
                  <a:pt x="0" y="1905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Ｐゴシック" panose="020B0600070205080204" pitchFamily="50" charset="-128"/>
              <a:ea typeface="ＭＳ Ｐゴシック" panose="020B0600070205080204" pitchFamily="50" charset="-128"/>
            </a:endParaRPr>
          </a:p>
        </p:txBody>
      </p:sp>
      <p:pic>
        <p:nvPicPr>
          <p:cNvPr id="9" name="図 8">
            <a:extLst>
              <a:ext uri="{FF2B5EF4-FFF2-40B4-BE49-F238E27FC236}">
                <a16:creationId xmlns:a16="http://schemas.microsoft.com/office/drawing/2014/main" id="{A253EAE9-3136-29C9-4A82-65537DA77BA7}"/>
              </a:ext>
            </a:extLst>
          </p:cNvPr>
          <p:cNvPicPr>
            <a:picLocks noChangeAspect="1"/>
          </p:cNvPicPr>
          <p:nvPr/>
        </p:nvPicPr>
        <p:blipFill rotWithShape="1">
          <a:blip r:embed="rId5"/>
          <a:srcRect r="4032"/>
          <a:stretch/>
        </p:blipFill>
        <p:spPr>
          <a:xfrm>
            <a:off x="9601672" y="5225732"/>
            <a:ext cx="3654353" cy="1048117"/>
          </a:xfrm>
          <a:prstGeom prst="rect">
            <a:avLst/>
          </a:prstGeom>
        </p:spPr>
      </p:pic>
      <p:sp>
        <p:nvSpPr>
          <p:cNvPr id="11" name="Freeform 25">
            <a:extLst>
              <a:ext uri="{FF2B5EF4-FFF2-40B4-BE49-F238E27FC236}">
                <a16:creationId xmlns:a16="http://schemas.microsoft.com/office/drawing/2014/main" id="{9AC48ACA-22BB-8031-5A9A-0ACECF394536}"/>
              </a:ext>
            </a:extLst>
          </p:cNvPr>
          <p:cNvSpPr>
            <a:spLocks/>
          </p:cNvSpPr>
          <p:nvPr/>
        </p:nvSpPr>
        <p:spPr bwMode="auto">
          <a:xfrm>
            <a:off x="12233391" y="5943291"/>
            <a:ext cx="4825" cy="6127"/>
          </a:xfrm>
          <a:custGeom>
            <a:avLst/>
            <a:gdLst>
              <a:gd name="T0" fmla="*/ 2147483646 w 3"/>
              <a:gd name="T1" fmla="*/ 2147483646 h 3"/>
              <a:gd name="T2" fmla="*/ 2147483646 w 3"/>
              <a:gd name="T3" fmla="*/ 2147483646 h 3"/>
              <a:gd name="T4" fmla="*/ 2147483646 w 3"/>
              <a:gd name="T5" fmla="*/ 2147483646 h 3"/>
              <a:gd name="T6" fmla="*/ 2147483646 w 3"/>
              <a:gd name="T7" fmla="*/ 2147483646 h 3"/>
              <a:gd name="T8" fmla="*/ 2147483646 w 3"/>
              <a:gd name="T9" fmla="*/ 2147483646 h 3"/>
              <a:gd name="T10" fmla="*/ 0 w 3"/>
              <a:gd name="T11" fmla="*/ 2147483646 h 3"/>
              <a:gd name="T12" fmla="*/ 0 w 3"/>
              <a:gd name="T13" fmla="*/ 2147483646 h 3"/>
              <a:gd name="T14" fmla="*/ 0 w 3"/>
              <a:gd name="T15" fmla="*/ 2147483646 h 3"/>
              <a:gd name="T16" fmla="*/ 0 w 3"/>
              <a:gd name="T17" fmla="*/ 0 h 3"/>
              <a:gd name="T18" fmla="*/ 2147483646 w 3"/>
              <a:gd name="T19" fmla="*/ 0 h 3"/>
              <a:gd name="T20" fmla="*/ 2147483646 w 3"/>
              <a:gd name="T21" fmla="*/ 0 h 3"/>
              <a:gd name="T22" fmla="*/ 2147483646 w 3"/>
              <a:gd name="T23" fmla="*/ 0 h 3"/>
              <a:gd name="T24" fmla="*/ 2147483646 w 3"/>
              <a:gd name="T25" fmla="*/ 2147483646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3"/>
              <a:gd name="T41" fmla="*/ 3 w 3"/>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3">
                <a:moveTo>
                  <a:pt x="3" y="2"/>
                </a:moveTo>
                <a:lnTo>
                  <a:pt x="3" y="3"/>
                </a:lnTo>
                <a:lnTo>
                  <a:pt x="2" y="3"/>
                </a:lnTo>
                <a:lnTo>
                  <a:pt x="1" y="3"/>
                </a:lnTo>
                <a:lnTo>
                  <a:pt x="0" y="2"/>
                </a:lnTo>
                <a:lnTo>
                  <a:pt x="0" y="1"/>
                </a:lnTo>
                <a:lnTo>
                  <a:pt x="0" y="0"/>
                </a:lnTo>
                <a:lnTo>
                  <a:pt x="1" y="0"/>
                </a:lnTo>
                <a:lnTo>
                  <a:pt x="2" y="0"/>
                </a:lnTo>
                <a:lnTo>
                  <a:pt x="3" y="0"/>
                </a:lnTo>
                <a:lnTo>
                  <a:pt x="3" y="2"/>
                </a:lnTo>
                <a:close/>
              </a:path>
            </a:pathLst>
          </a:custGeom>
          <a:solidFill>
            <a:srgbClr val="007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ゴシック" panose="020B0600070205080204" pitchFamily="50" charset="-128"/>
              <a:ea typeface="ＭＳ Ｐゴシック" panose="020B0600070205080204" pitchFamily="50" charset="-128"/>
            </a:endParaRPr>
          </a:p>
        </p:txBody>
      </p:sp>
      <p:sp>
        <p:nvSpPr>
          <p:cNvPr id="12" name="Freeform 486">
            <a:extLst>
              <a:ext uri="{FF2B5EF4-FFF2-40B4-BE49-F238E27FC236}">
                <a16:creationId xmlns:a16="http://schemas.microsoft.com/office/drawing/2014/main" id="{07DC2D33-91AF-C5BC-946E-66B9ABF5AA49}"/>
              </a:ext>
            </a:extLst>
          </p:cNvPr>
          <p:cNvSpPr>
            <a:spLocks/>
          </p:cNvSpPr>
          <p:nvPr/>
        </p:nvSpPr>
        <p:spPr bwMode="auto">
          <a:xfrm>
            <a:off x="12233391" y="5943291"/>
            <a:ext cx="4825" cy="6127"/>
          </a:xfrm>
          <a:custGeom>
            <a:avLst/>
            <a:gdLst>
              <a:gd name="T0" fmla="*/ 2147483646 w 3"/>
              <a:gd name="T1" fmla="*/ 2147483646 h 3"/>
              <a:gd name="T2" fmla="*/ 2147483646 w 3"/>
              <a:gd name="T3" fmla="*/ 2147483646 h 3"/>
              <a:gd name="T4" fmla="*/ 2147483646 w 3"/>
              <a:gd name="T5" fmla="*/ 2147483646 h 3"/>
              <a:gd name="T6" fmla="*/ 2147483646 w 3"/>
              <a:gd name="T7" fmla="*/ 2147483646 h 3"/>
              <a:gd name="T8" fmla="*/ 2147483646 w 3"/>
              <a:gd name="T9" fmla="*/ 2147483646 h 3"/>
              <a:gd name="T10" fmla="*/ 0 w 3"/>
              <a:gd name="T11" fmla="*/ 2147483646 h 3"/>
              <a:gd name="T12" fmla="*/ 0 w 3"/>
              <a:gd name="T13" fmla="*/ 2147483646 h 3"/>
              <a:gd name="T14" fmla="*/ 0 w 3"/>
              <a:gd name="T15" fmla="*/ 2147483646 h 3"/>
              <a:gd name="T16" fmla="*/ 0 w 3"/>
              <a:gd name="T17" fmla="*/ 0 h 3"/>
              <a:gd name="T18" fmla="*/ 2147483646 w 3"/>
              <a:gd name="T19" fmla="*/ 0 h 3"/>
              <a:gd name="T20" fmla="*/ 2147483646 w 3"/>
              <a:gd name="T21" fmla="*/ 0 h 3"/>
              <a:gd name="T22" fmla="*/ 2147483646 w 3"/>
              <a:gd name="T23" fmla="*/ 0 h 3"/>
              <a:gd name="T24" fmla="*/ 2147483646 w 3"/>
              <a:gd name="T25" fmla="*/ 2147483646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3"/>
              <a:gd name="T41" fmla="*/ 3 w 3"/>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3">
                <a:moveTo>
                  <a:pt x="3" y="2"/>
                </a:moveTo>
                <a:lnTo>
                  <a:pt x="3" y="3"/>
                </a:lnTo>
                <a:lnTo>
                  <a:pt x="2" y="3"/>
                </a:lnTo>
                <a:lnTo>
                  <a:pt x="1" y="3"/>
                </a:lnTo>
                <a:lnTo>
                  <a:pt x="0" y="2"/>
                </a:lnTo>
                <a:lnTo>
                  <a:pt x="0" y="1"/>
                </a:lnTo>
                <a:lnTo>
                  <a:pt x="0" y="0"/>
                </a:lnTo>
                <a:lnTo>
                  <a:pt x="1" y="0"/>
                </a:lnTo>
                <a:lnTo>
                  <a:pt x="2" y="0"/>
                </a:lnTo>
                <a:lnTo>
                  <a:pt x="3" y="0"/>
                </a:lnTo>
                <a:lnTo>
                  <a:pt x="3" y="2"/>
                </a:lnTo>
                <a:close/>
              </a:path>
            </a:pathLst>
          </a:custGeom>
          <a:solidFill>
            <a:srgbClr val="007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ＭＳ Ｐゴシック" panose="020B0600070205080204" pitchFamily="50" charset="-128"/>
              <a:ea typeface="ＭＳ Ｐゴシック" panose="020B0600070205080204" pitchFamily="50" charset="-128"/>
            </a:endParaRPr>
          </a:p>
        </p:txBody>
      </p:sp>
      <p:sp>
        <p:nvSpPr>
          <p:cNvPr id="13" name="テキスト ボックス 12">
            <a:extLst>
              <a:ext uri="{FF2B5EF4-FFF2-40B4-BE49-F238E27FC236}">
                <a16:creationId xmlns:a16="http://schemas.microsoft.com/office/drawing/2014/main" id="{003E8625-0FDC-5540-1E1F-CA5518686B37}"/>
              </a:ext>
            </a:extLst>
          </p:cNvPr>
          <p:cNvSpPr txBox="1"/>
          <p:nvPr/>
        </p:nvSpPr>
        <p:spPr>
          <a:xfrm>
            <a:off x="9623798" y="5046219"/>
            <a:ext cx="1146468" cy="246221"/>
          </a:xfrm>
          <a:prstGeom prst="rect">
            <a:avLst/>
          </a:prstGeom>
          <a:noFill/>
        </p:spPr>
        <p:txBody>
          <a:bodyPr wrap="none" rtlCol="0">
            <a:spAutoFit/>
          </a:bodyPr>
          <a:lstStyle/>
          <a:p>
            <a:r>
              <a:rPr lang="en-US" altLang="ja-JP" sz="1000" dirty="0">
                <a:latin typeface="ＭＳ Ｐゴシック" panose="020B0600070205080204" pitchFamily="50" charset="-128"/>
                <a:ea typeface="ＭＳ Ｐゴシック" panose="020B0600070205080204" pitchFamily="50" charset="-128"/>
              </a:rPr>
              <a:t>[ </a:t>
            </a:r>
            <a:r>
              <a:rPr lang="ja-JP" altLang="en-US" sz="1000" dirty="0">
                <a:latin typeface="ＭＳ Ｐゴシック" panose="020B0600070205080204" pitchFamily="50" charset="-128"/>
                <a:ea typeface="ＭＳ Ｐゴシック" panose="020B0600070205080204" pitchFamily="50" charset="-128"/>
              </a:rPr>
              <a:t>ダム通砂運用 </a:t>
            </a:r>
            <a:r>
              <a:rPr lang="en-US" altLang="ja-JP" sz="1000" dirty="0">
                <a:latin typeface="ＭＳ Ｐゴシック" panose="020B0600070205080204" pitchFamily="50" charset="-128"/>
                <a:ea typeface="ＭＳ Ｐゴシック" panose="020B0600070205080204" pitchFamily="50" charset="-128"/>
              </a:rPr>
              <a:t>]</a:t>
            </a:r>
            <a:endParaRPr lang="ja-JP" altLang="en-US" sz="1000" dirty="0">
              <a:latin typeface="ＭＳ Ｐゴシック" panose="020B0600070205080204" pitchFamily="50" charset="-128"/>
              <a:ea typeface="ＭＳ Ｐゴシック" panose="020B0600070205080204" pitchFamily="50" charset="-128"/>
            </a:endParaRPr>
          </a:p>
        </p:txBody>
      </p:sp>
      <p:sp>
        <p:nvSpPr>
          <p:cNvPr id="14" name="矢印: 右 13">
            <a:extLst>
              <a:ext uri="{FF2B5EF4-FFF2-40B4-BE49-F238E27FC236}">
                <a16:creationId xmlns:a16="http://schemas.microsoft.com/office/drawing/2014/main" id="{0158AA71-D439-53A5-9608-912DF95633F2}"/>
              </a:ext>
            </a:extLst>
          </p:cNvPr>
          <p:cNvSpPr/>
          <p:nvPr/>
        </p:nvSpPr>
        <p:spPr>
          <a:xfrm>
            <a:off x="12293421" y="5904419"/>
            <a:ext cx="160392" cy="47395"/>
          </a:xfrm>
          <a:prstGeom prst="rightArrow">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grpSp>
        <p:nvGrpSpPr>
          <p:cNvPr id="15" name="グループ化 14">
            <a:extLst>
              <a:ext uri="{FF2B5EF4-FFF2-40B4-BE49-F238E27FC236}">
                <a16:creationId xmlns:a16="http://schemas.microsoft.com/office/drawing/2014/main" id="{81A72B97-986D-67D0-9E2F-DFBC13FC22BF}"/>
              </a:ext>
            </a:extLst>
          </p:cNvPr>
          <p:cNvGrpSpPr/>
          <p:nvPr/>
        </p:nvGrpSpPr>
        <p:grpSpPr>
          <a:xfrm>
            <a:off x="11281086" y="5840983"/>
            <a:ext cx="216445" cy="86505"/>
            <a:chOff x="6939532" y="5320328"/>
            <a:chExt cx="322181" cy="114775"/>
          </a:xfrm>
        </p:grpSpPr>
        <p:sp>
          <p:nvSpPr>
            <p:cNvPr id="16" name="矢印: 右 15">
              <a:extLst>
                <a:ext uri="{FF2B5EF4-FFF2-40B4-BE49-F238E27FC236}">
                  <a16:creationId xmlns:a16="http://schemas.microsoft.com/office/drawing/2014/main" id="{803BCE60-87C2-35EA-214A-5469727B70D2}"/>
                </a:ext>
              </a:extLst>
            </p:cNvPr>
            <p:cNvSpPr/>
            <p:nvPr/>
          </p:nvSpPr>
          <p:spPr>
            <a:xfrm rot="847144">
              <a:off x="6939532" y="5320328"/>
              <a:ext cx="299505" cy="81040"/>
            </a:xfrm>
            <a:prstGeom prst="rightArrow">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sp>
          <p:nvSpPr>
            <p:cNvPr id="17" name="二等辺三角形 16">
              <a:extLst>
                <a:ext uri="{FF2B5EF4-FFF2-40B4-BE49-F238E27FC236}">
                  <a16:creationId xmlns:a16="http://schemas.microsoft.com/office/drawing/2014/main" id="{B3E6436A-23FE-5764-6717-D76A345DE7BC}"/>
                </a:ext>
              </a:extLst>
            </p:cNvPr>
            <p:cNvSpPr/>
            <p:nvPr/>
          </p:nvSpPr>
          <p:spPr>
            <a:xfrm rot="6472090">
              <a:off x="7192231" y="5365620"/>
              <a:ext cx="72390" cy="66575"/>
            </a:xfrm>
            <a:prstGeom prst="triangle">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grpSp>
      <p:sp>
        <p:nvSpPr>
          <p:cNvPr id="18" name="矢印: 右 17">
            <a:extLst>
              <a:ext uri="{FF2B5EF4-FFF2-40B4-BE49-F238E27FC236}">
                <a16:creationId xmlns:a16="http://schemas.microsoft.com/office/drawing/2014/main" id="{983773A1-B1F0-1621-1BAB-7E57FEBEC29D}"/>
              </a:ext>
            </a:extLst>
          </p:cNvPr>
          <p:cNvSpPr/>
          <p:nvPr/>
        </p:nvSpPr>
        <p:spPr>
          <a:xfrm rot="1686461">
            <a:off x="12613880" y="5995205"/>
            <a:ext cx="118751" cy="46856"/>
          </a:xfrm>
          <a:prstGeom prst="rightArrow">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sp>
        <p:nvSpPr>
          <p:cNvPr id="19" name="矢印: 右 18">
            <a:extLst>
              <a:ext uri="{FF2B5EF4-FFF2-40B4-BE49-F238E27FC236}">
                <a16:creationId xmlns:a16="http://schemas.microsoft.com/office/drawing/2014/main" id="{3862D067-8CAD-0DA6-FA06-5E84939DDAC2}"/>
              </a:ext>
            </a:extLst>
          </p:cNvPr>
          <p:cNvSpPr/>
          <p:nvPr/>
        </p:nvSpPr>
        <p:spPr>
          <a:xfrm>
            <a:off x="12994397" y="6061621"/>
            <a:ext cx="118751" cy="46255"/>
          </a:xfrm>
          <a:prstGeom prst="rightArrow">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20" name="直線コネクタ 19">
            <a:extLst>
              <a:ext uri="{FF2B5EF4-FFF2-40B4-BE49-F238E27FC236}">
                <a16:creationId xmlns:a16="http://schemas.microsoft.com/office/drawing/2014/main" id="{05AFC0BA-BE87-B66A-D4A3-096CCE436E07}"/>
              </a:ext>
            </a:extLst>
          </p:cNvPr>
          <p:cNvCxnSpPr>
            <a:cxnSpLocks/>
          </p:cNvCxnSpPr>
          <p:nvPr/>
        </p:nvCxnSpPr>
        <p:spPr>
          <a:xfrm>
            <a:off x="10674836" y="5647803"/>
            <a:ext cx="1594014" cy="20509"/>
          </a:xfrm>
          <a:prstGeom prst="line">
            <a:avLst/>
          </a:prstGeom>
          <a:ln>
            <a:solidFill>
              <a:srgbClr val="05ACFF"/>
            </a:solidFill>
            <a:prstDash val="dash"/>
          </a:ln>
        </p:spPr>
        <p:style>
          <a:lnRef idx="1">
            <a:schemeClr val="accent1"/>
          </a:lnRef>
          <a:fillRef idx="0">
            <a:schemeClr val="accent1"/>
          </a:fillRef>
          <a:effectRef idx="0">
            <a:schemeClr val="accent1"/>
          </a:effectRef>
          <a:fontRef idx="minor">
            <a:schemeClr val="tx1"/>
          </a:fontRef>
        </p:style>
      </p:cxnSp>
      <p:sp>
        <p:nvSpPr>
          <p:cNvPr id="21" name="矢印: 下 20">
            <a:extLst>
              <a:ext uri="{FF2B5EF4-FFF2-40B4-BE49-F238E27FC236}">
                <a16:creationId xmlns:a16="http://schemas.microsoft.com/office/drawing/2014/main" id="{0088D2CA-8FD8-9999-5954-FC4327C7FA36}"/>
              </a:ext>
            </a:extLst>
          </p:cNvPr>
          <p:cNvSpPr/>
          <p:nvPr/>
        </p:nvSpPr>
        <p:spPr>
          <a:xfrm>
            <a:off x="12013644" y="5725786"/>
            <a:ext cx="175324" cy="100832"/>
          </a:xfrm>
          <a:prstGeom prst="downArrow">
            <a:avLst>
              <a:gd name="adj1" fmla="val 50000"/>
              <a:gd name="adj2" fmla="val 41385"/>
            </a:avLst>
          </a:prstGeom>
          <a:solidFill>
            <a:srgbClr val="00FFFF"/>
          </a:solidFill>
          <a:ln w="6350">
            <a:solidFill>
              <a:srgbClr val="326C6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sp>
        <p:nvSpPr>
          <p:cNvPr id="22" name="フリーフォーム: 図形 21">
            <a:extLst>
              <a:ext uri="{FF2B5EF4-FFF2-40B4-BE49-F238E27FC236}">
                <a16:creationId xmlns:a16="http://schemas.microsoft.com/office/drawing/2014/main" id="{5EAD6338-2BFE-A469-614F-7CB5856EF993}"/>
              </a:ext>
            </a:extLst>
          </p:cNvPr>
          <p:cNvSpPr/>
          <p:nvPr/>
        </p:nvSpPr>
        <p:spPr>
          <a:xfrm>
            <a:off x="11953892" y="6043819"/>
            <a:ext cx="348456" cy="83344"/>
          </a:xfrm>
          <a:custGeom>
            <a:avLst/>
            <a:gdLst>
              <a:gd name="connsiteX0" fmla="*/ 0 w 352425"/>
              <a:gd name="connsiteY0" fmla="*/ 0 h 85725"/>
              <a:gd name="connsiteX1" fmla="*/ 352425 w 352425"/>
              <a:gd name="connsiteY1" fmla="*/ 4763 h 85725"/>
              <a:gd name="connsiteX2" fmla="*/ 338138 w 352425"/>
              <a:gd name="connsiteY2" fmla="*/ 85725 h 85725"/>
              <a:gd name="connsiteX3" fmla="*/ 0 w 352425"/>
              <a:gd name="connsiteY3" fmla="*/ 0 h 85725"/>
              <a:gd name="connsiteX0" fmla="*/ 0 w 352425"/>
              <a:gd name="connsiteY0" fmla="*/ 0 h 92869"/>
              <a:gd name="connsiteX1" fmla="*/ 352425 w 352425"/>
              <a:gd name="connsiteY1" fmla="*/ 4763 h 92869"/>
              <a:gd name="connsiteX2" fmla="*/ 342900 w 352425"/>
              <a:gd name="connsiteY2" fmla="*/ 92869 h 92869"/>
              <a:gd name="connsiteX3" fmla="*/ 0 w 352425"/>
              <a:gd name="connsiteY3" fmla="*/ 0 h 92869"/>
              <a:gd name="connsiteX0" fmla="*/ 0 w 350043"/>
              <a:gd name="connsiteY0" fmla="*/ 0 h 92869"/>
              <a:gd name="connsiteX1" fmla="*/ 350043 w 350043"/>
              <a:gd name="connsiteY1" fmla="*/ 4763 h 92869"/>
              <a:gd name="connsiteX2" fmla="*/ 342900 w 350043"/>
              <a:gd name="connsiteY2" fmla="*/ 92869 h 92869"/>
              <a:gd name="connsiteX3" fmla="*/ 0 w 350043"/>
              <a:gd name="connsiteY3" fmla="*/ 0 h 92869"/>
              <a:gd name="connsiteX0" fmla="*/ 0 w 354806"/>
              <a:gd name="connsiteY0" fmla="*/ 0 h 88106"/>
              <a:gd name="connsiteX1" fmla="*/ 354806 w 354806"/>
              <a:gd name="connsiteY1" fmla="*/ 0 h 88106"/>
              <a:gd name="connsiteX2" fmla="*/ 347663 w 354806"/>
              <a:gd name="connsiteY2" fmla="*/ 88106 h 88106"/>
              <a:gd name="connsiteX3" fmla="*/ 0 w 354806"/>
              <a:gd name="connsiteY3" fmla="*/ 0 h 88106"/>
              <a:gd name="connsiteX0" fmla="*/ 0 w 354806"/>
              <a:gd name="connsiteY0" fmla="*/ 0 h 83344"/>
              <a:gd name="connsiteX1" fmla="*/ 354806 w 354806"/>
              <a:gd name="connsiteY1" fmla="*/ 0 h 83344"/>
              <a:gd name="connsiteX2" fmla="*/ 345282 w 354806"/>
              <a:gd name="connsiteY2" fmla="*/ 83344 h 83344"/>
              <a:gd name="connsiteX3" fmla="*/ 0 w 354806"/>
              <a:gd name="connsiteY3" fmla="*/ 0 h 83344"/>
              <a:gd name="connsiteX0" fmla="*/ 0 w 345282"/>
              <a:gd name="connsiteY0" fmla="*/ 6350 h 89694"/>
              <a:gd name="connsiteX1" fmla="*/ 284956 w 345282"/>
              <a:gd name="connsiteY1" fmla="*/ 0 h 89694"/>
              <a:gd name="connsiteX2" fmla="*/ 345282 w 345282"/>
              <a:gd name="connsiteY2" fmla="*/ 89694 h 89694"/>
              <a:gd name="connsiteX3" fmla="*/ 0 w 345282"/>
              <a:gd name="connsiteY3" fmla="*/ 6350 h 89694"/>
              <a:gd name="connsiteX0" fmla="*/ 0 w 348456"/>
              <a:gd name="connsiteY0" fmla="*/ 0 h 83344"/>
              <a:gd name="connsiteX1" fmla="*/ 348456 w 348456"/>
              <a:gd name="connsiteY1" fmla="*/ 3175 h 83344"/>
              <a:gd name="connsiteX2" fmla="*/ 345282 w 348456"/>
              <a:gd name="connsiteY2" fmla="*/ 83344 h 83344"/>
              <a:gd name="connsiteX3" fmla="*/ 0 w 348456"/>
              <a:gd name="connsiteY3" fmla="*/ 0 h 83344"/>
            </a:gdLst>
            <a:ahLst/>
            <a:cxnLst>
              <a:cxn ang="0">
                <a:pos x="connsiteX0" y="connsiteY0"/>
              </a:cxn>
              <a:cxn ang="0">
                <a:pos x="connsiteX1" y="connsiteY1"/>
              </a:cxn>
              <a:cxn ang="0">
                <a:pos x="connsiteX2" y="connsiteY2"/>
              </a:cxn>
              <a:cxn ang="0">
                <a:pos x="connsiteX3" y="connsiteY3"/>
              </a:cxn>
            </a:cxnLst>
            <a:rect l="l" t="t" r="r" b="b"/>
            <a:pathLst>
              <a:path w="348456" h="83344">
                <a:moveTo>
                  <a:pt x="0" y="0"/>
                </a:moveTo>
                <a:lnTo>
                  <a:pt x="348456" y="3175"/>
                </a:lnTo>
                <a:lnTo>
                  <a:pt x="345282" y="83344"/>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ＭＳ Ｐゴシック" panose="020B0600070205080204" pitchFamily="50" charset="-128"/>
              <a:ea typeface="ＭＳ Ｐゴシック" panose="020B0600070205080204" pitchFamily="50" charset="-128"/>
            </a:endParaRPr>
          </a:p>
        </p:txBody>
      </p:sp>
      <p:grpSp>
        <p:nvGrpSpPr>
          <p:cNvPr id="23" name="グループ化 22">
            <a:extLst>
              <a:ext uri="{FF2B5EF4-FFF2-40B4-BE49-F238E27FC236}">
                <a16:creationId xmlns:a16="http://schemas.microsoft.com/office/drawing/2014/main" id="{3292B28C-EF3A-CCF9-BA1D-89E380126056}"/>
              </a:ext>
            </a:extLst>
          </p:cNvPr>
          <p:cNvGrpSpPr/>
          <p:nvPr/>
        </p:nvGrpSpPr>
        <p:grpSpPr>
          <a:xfrm>
            <a:off x="10650055" y="5683709"/>
            <a:ext cx="216445" cy="86505"/>
            <a:chOff x="6939532" y="5320328"/>
            <a:chExt cx="322181" cy="114775"/>
          </a:xfrm>
        </p:grpSpPr>
        <p:sp>
          <p:nvSpPr>
            <p:cNvPr id="24" name="矢印: 右 23">
              <a:extLst>
                <a:ext uri="{FF2B5EF4-FFF2-40B4-BE49-F238E27FC236}">
                  <a16:creationId xmlns:a16="http://schemas.microsoft.com/office/drawing/2014/main" id="{50E5826B-A9FF-D993-8A9A-DD36752E31B5}"/>
                </a:ext>
              </a:extLst>
            </p:cNvPr>
            <p:cNvSpPr/>
            <p:nvPr/>
          </p:nvSpPr>
          <p:spPr>
            <a:xfrm rot="847144">
              <a:off x="6939532" y="5320328"/>
              <a:ext cx="299505" cy="81040"/>
            </a:xfrm>
            <a:prstGeom prst="rightArrow">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sp>
          <p:nvSpPr>
            <p:cNvPr id="25" name="二等辺三角形 24">
              <a:extLst>
                <a:ext uri="{FF2B5EF4-FFF2-40B4-BE49-F238E27FC236}">
                  <a16:creationId xmlns:a16="http://schemas.microsoft.com/office/drawing/2014/main" id="{DC8EBC82-23E1-7F2D-5EE4-FB782F3A1A0C}"/>
                </a:ext>
              </a:extLst>
            </p:cNvPr>
            <p:cNvSpPr/>
            <p:nvPr/>
          </p:nvSpPr>
          <p:spPr>
            <a:xfrm rot="6472090">
              <a:off x="7192231" y="5365620"/>
              <a:ext cx="72390" cy="66575"/>
            </a:xfrm>
            <a:prstGeom prst="triangle">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grpSp>
      <p:grpSp>
        <p:nvGrpSpPr>
          <p:cNvPr id="26" name="グループ化 25">
            <a:extLst>
              <a:ext uri="{FF2B5EF4-FFF2-40B4-BE49-F238E27FC236}">
                <a16:creationId xmlns:a16="http://schemas.microsoft.com/office/drawing/2014/main" id="{94F8F28F-9048-85A2-92A2-8E7FC9C82733}"/>
              </a:ext>
            </a:extLst>
          </p:cNvPr>
          <p:cNvGrpSpPr/>
          <p:nvPr/>
        </p:nvGrpSpPr>
        <p:grpSpPr>
          <a:xfrm>
            <a:off x="9914197" y="5509019"/>
            <a:ext cx="216445" cy="86505"/>
            <a:chOff x="6939532" y="5320328"/>
            <a:chExt cx="322181" cy="114775"/>
          </a:xfrm>
        </p:grpSpPr>
        <p:sp>
          <p:nvSpPr>
            <p:cNvPr id="27" name="矢印: 右 26">
              <a:extLst>
                <a:ext uri="{FF2B5EF4-FFF2-40B4-BE49-F238E27FC236}">
                  <a16:creationId xmlns:a16="http://schemas.microsoft.com/office/drawing/2014/main" id="{D65C28C7-D4D3-C28E-4A3C-B3272CC57A3E}"/>
                </a:ext>
              </a:extLst>
            </p:cNvPr>
            <p:cNvSpPr/>
            <p:nvPr/>
          </p:nvSpPr>
          <p:spPr>
            <a:xfrm rot="847144">
              <a:off x="6939532" y="5320328"/>
              <a:ext cx="299505" cy="81040"/>
            </a:xfrm>
            <a:prstGeom prst="rightArrow">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sp>
          <p:nvSpPr>
            <p:cNvPr id="28" name="二等辺三角形 27">
              <a:extLst>
                <a:ext uri="{FF2B5EF4-FFF2-40B4-BE49-F238E27FC236}">
                  <a16:creationId xmlns:a16="http://schemas.microsoft.com/office/drawing/2014/main" id="{BC74BB64-BF29-EECA-0378-BEB165EEE424}"/>
                </a:ext>
              </a:extLst>
            </p:cNvPr>
            <p:cNvSpPr/>
            <p:nvPr/>
          </p:nvSpPr>
          <p:spPr>
            <a:xfrm rot="6472090">
              <a:off x="7192231" y="5365620"/>
              <a:ext cx="72390" cy="66575"/>
            </a:xfrm>
            <a:prstGeom prst="triangle">
              <a:avLst/>
            </a:prstGeom>
            <a:solidFill>
              <a:srgbClr val="33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000" b="1" dirty="0">
                <a:solidFill>
                  <a:schemeClr val="bg1"/>
                </a:solidFill>
                <a:latin typeface="ＭＳ Ｐゴシック" panose="020B0600070205080204" pitchFamily="50" charset="-128"/>
                <a:ea typeface="ＭＳ Ｐゴシック" panose="020B0600070205080204" pitchFamily="50" charset="-128"/>
              </a:endParaRPr>
            </a:p>
          </p:txBody>
        </p:sp>
      </p:grpSp>
      <p:sp>
        <p:nvSpPr>
          <p:cNvPr id="29" name="テキスト ボックス 28">
            <a:extLst>
              <a:ext uri="{FF2B5EF4-FFF2-40B4-BE49-F238E27FC236}">
                <a16:creationId xmlns:a16="http://schemas.microsoft.com/office/drawing/2014/main" id="{7037ADEA-9845-0B8E-0535-97BDDCF205A4}"/>
              </a:ext>
            </a:extLst>
          </p:cNvPr>
          <p:cNvSpPr txBox="1"/>
          <p:nvPr/>
        </p:nvSpPr>
        <p:spPr>
          <a:xfrm>
            <a:off x="9623798" y="3708919"/>
            <a:ext cx="1018227" cy="246221"/>
          </a:xfrm>
          <a:prstGeom prst="rect">
            <a:avLst/>
          </a:prstGeom>
          <a:noFill/>
        </p:spPr>
        <p:txBody>
          <a:bodyPr wrap="none" rtlCol="0">
            <a:spAutoFit/>
          </a:bodyPr>
          <a:lstStyle/>
          <a:p>
            <a:r>
              <a:rPr lang="en-US" altLang="ja-JP" sz="1000" dirty="0">
                <a:latin typeface="ＭＳ Ｐゴシック" panose="020B0600070205080204" pitchFamily="50" charset="-128"/>
                <a:ea typeface="ＭＳ Ｐゴシック" panose="020B0600070205080204" pitchFamily="50" charset="-128"/>
              </a:rPr>
              <a:t>[ </a:t>
            </a:r>
            <a:r>
              <a:rPr lang="ja-JP" altLang="en-US" sz="1000" dirty="0">
                <a:latin typeface="ＭＳ Ｐゴシック" panose="020B0600070205080204" pitchFamily="50" charset="-128"/>
                <a:ea typeface="ＭＳ Ｐゴシック" panose="020B0600070205080204" pitchFamily="50" charset="-128"/>
              </a:rPr>
              <a:t>従来の運用 </a:t>
            </a:r>
            <a:r>
              <a:rPr lang="en-US" altLang="ja-JP" sz="1000" dirty="0">
                <a:latin typeface="ＭＳ Ｐゴシック" panose="020B0600070205080204" pitchFamily="50" charset="-128"/>
                <a:ea typeface="ＭＳ Ｐゴシック" panose="020B0600070205080204" pitchFamily="50" charset="-128"/>
              </a:rPr>
              <a:t>]</a:t>
            </a:r>
            <a:endParaRPr lang="ja-JP" altLang="en-US" sz="1000" dirty="0">
              <a:latin typeface="ＭＳ Ｐゴシック" panose="020B0600070205080204" pitchFamily="50" charset="-128"/>
              <a:ea typeface="ＭＳ Ｐゴシック" panose="020B0600070205080204" pitchFamily="50" charset="-128"/>
            </a:endParaRPr>
          </a:p>
        </p:txBody>
      </p:sp>
      <p:sp>
        <p:nvSpPr>
          <p:cNvPr id="30" name="AutoShape 39">
            <a:extLst>
              <a:ext uri="{FF2B5EF4-FFF2-40B4-BE49-F238E27FC236}">
                <a16:creationId xmlns:a16="http://schemas.microsoft.com/office/drawing/2014/main" id="{872C8F01-8182-11AA-D109-EA92300A2688}"/>
              </a:ext>
            </a:extLst>
          </p:cNvPr>
          <p:cNvSpPr>
            <a:spLocks noChangeArrowheads="1"/>
          </p:cNvSpPr>
          <p:nvPr/>
        </p:nvSpPr>
        <p:spPr bwMode="auto">
          <a:xfrm rot="5400000">
            <a:off x="11250187" y="4639174"/>
            <a:ext cx="240026" cy="625880"/>
          </a:xfrm>
          <a:custGeom>
            <a:avLst/>
            <a:gdLst>
              <a:gd name="T0" fmla="*/ 770335 w 21600"/>
              <a:gd name="T1" fmla="*/ 0 h 21600"/>
              <a:gd name="T2" fmla="*/ 0 w 21600"/>
              <a:gd name="T3" fmla="*/ 445294 h 21600"/>
              <a:gd name="T4" fmla="*/ 770335 w 21600"/>
              <a:gd name="T5" fmla="*/ 890588 h 21600"/>
              <a:gd name="T6" fmla="*/ 1027113 w 21600"/>
              <a:gd name="T7" fmla="*/ 445294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FF99">
              <a:alpha val="52940"/>
            </a:srgbClr>
          </a:solidFill>
          <a:ln w="9525">
            <a:solidFill>
              <a:srgbClr val="969696"/>
            </a:solidFill>
            <a:miter lim="800000"/>
            <a:headEnd/>
            <a:tailEnd/>
          </a:ln>
          <a:effectLst/>
        </p:spPr>
        <p:txBody>
          <a:bodyPr wrap="none" anchor="ctr"/>
          <a:lstStyle/>
          <a:p>
            <a:pPr>
              <a:defRPr/>
            </a:pPr>
            <a:endParaRPr lang="ja-JP" altLang="en-US" sz="606">
              <a:latin typeface="ＭＳ Ｐゴシック" panose="020B0600070205080204" pitchFamily="50" charset="-128"/>
              <a:ea typeface="ＭＳ Ｐゴシック" panose="020B0600070205080204" pitchFamily="50" charset="-128"/>
            </a:endParaRPr>
          </a:p>
        </p:txBody>
      </p:sp>
      <p:sp>
        <p:nvSpPr>
          <p:cNvPr id="31" name="Text Box 33">
            <a:extLst>
              <a:ext uri="{FF2B5EF4-FFF2-40B4-BE49-F238E27FC236}">
                <a16:creationId xmlns:a16="http://schemas.microsoft.com/office/drawing/2014/main" id="{D1D18A74-1887-2D22-D8B4-9D9140102E90}"/>
              </a:ext>
            </a:extLst>
          </p:cNvPr>
          <p:cNvSpPr txBox="1">
            <a:spLocks noChangeArrowheads="1"/>
          </p:cNvSpPr>
          <p:nvPr/>
        </p:nvSpPr>
        <p:spPr bwMode="auto">
          <a:xfrm>
            <a:off x="10889537" y="5162673"/>
            <a:ext cx="1096774" cy="400110"/>
          </a:xfrm>
          <a:prstGeom prst="rect">
            <a:avLst/>
          </a:prstGeom>
          <a:solidFill>
            <a:schemeClr val="bg1"/>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kumimoji="1" lang="ja-JP" altLang="en-US" sz="1000" dirty="0">
                <a:latin typeface="ＭＳ Ｐゴシック" panose="020B0600070205080204" pitchFamily="50" charset="-128"/>
                <a:ea typeface="ＭＳ Ｐゴシック" panose="020B0600070205080204" pitchFamily="50" charset="-128"/>
              </a:rPr>
              <a:t>水位を下げて</a:t>
            </a:r>
          </a:p>
          <a:p>
            <a:pPr algn="ctr"/>
            <a:r>
              <a:rPr kumimoji="1" lang="ja-JP" altLang="en-US" sz="1000" dirty="0">
                <a:latin typeface="ＭＳ Ｐゴシック" panose="020B0600070205080204" pitchFamily="50" charset="-128"/>
                <a:ea typeface="ＭＳ Ｐゴシック" panose="020B0600070205080204" pitchFamily="50" charset="-128"/>
              </a:rPr>
              <a:t>流速を大きくする</a:t>
            </a:r>
          </a:p>
        </p:txBody>
      </p:sp>
      <p:sp>
        <p:nvSpPr>
          <p:cNvPr id="32" name="Text Box 33">
            <a:extLst>
              <a:ext uri="{FF2B5EF4-FFF2-40B4-BE49-F238E27FC236}">
                <a16:creationId xmlns:a16="http://schemas.microsoft.com/office/drawing/2014/main" id="{6FBEF0A0-198F-3D7C-234D-EB1B0AC9FCD2}"/>
              </a:ext>
            </a:extLst>
          </p:cNvPr>
          <p:cNvSpPr txBox="1">
            <a:spLocks noChangeArrowheads="1"/>
          </p:cNvSpPr>
          <p:nvPr/>
        </p:nvSpPr>
        <p:spPr bwMode="auto">
          <a:xfrm>
            <a:off x="10005141" y="5971015"/>
            <a:ext cx="1338828" cy="246221"/>
          </a:xfrm>
          <a:prstGeom prst="rect">
            <a:avLst/>
          </a:prstGeom>
          <a:solidFill>
            <a:schemeClr val="bg1"/>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kumimoji="1" lang="ja-JP" altLang="en-US" sz="1000" dirty="0">
                <a:latin typeface="ＭＳ Ｐゴシック" panose="020B0600070205080204" pitchFamily="50" charset="-128"/>
                <a:ea typeface="ＭＳ Ｐゴシック" panose="020B0600070205080204" pitchFamily="50" charset="-128"/>
              </a:rPr>
              <a:t>土砂が下流に流れる</a:t>
            </a:r>
          </a:p>
        </p:txBody>
      </p:sp>
      <p:sp>
        <p:nvSpPr>
          <p:cNvPr id="33" name="Text Box 33">
            <a:extLst>
              <a:ext uri="{FF2B5EF4-FFF2-40B4-BE49-F238E27FC236}">
                <a16:creationId xmlns:a16="http://schemas.microsoft.com/office/drawing/2014/main" id="{651D3290-2340-5E06-BF8C-CEE4B226E09B}"/>
              </a:ext>
            </a:extLst>
          </p:cNvPr>
          <p:cNvSpPr txBox="1">
            <a:spLocks noChangeArrowheads="1"/>
          </p:cNvSpPr>
          <p:nvPr/>
        </p:nvSpPr>
        <p:spPr bwMode="auto">
          <a:xfrm>
            <a:off x="11024990" y="3841488"/>
            <a:ext cx="825867" cy="246221"/>
          </a:xfrm>
          <a:prstGeom prst="rect">
            <a:avLst/>
          </a:prstGeom>
          <a:solidFill>
            <a:schemeClr val="bg1"/>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kumimoji="1" lang="ja-JP" altLang="en-US" sz="1000" dirty="0">
                <a:latin typeface="ＭＳ Ｐゴシック" panose="020B0600070205080204" pitchFamily="50" charset="-128"/>
                <a:ea typeface="ＭＳ Ｐゴシック" panose="020B0600070205080204" pitchFamily="50" charset="-128"/>
              </a:rPr>
              <a:t>水位が上昇</a:t>
            </a:r>
          </a:p>
        </p:txBody>
      </p:sp>
      <p:sp>
        <p:nvSpPr>
          <p:cNvPr id="34" name="Text Box 33">
            <a:extLst>
              <a:ext uri="{FF2B5EF4-FFF2-40B4-BE49-F238E27FC236}">
                <a16:creationId xmlns:a16="http://schemas.microsoft.com/office/drawing/2014/main" id="{1F0AE109-E1B4-60C7-C14D-F83B82730BE5}"/>
              </a:ext>
            </a:extLst>
          </p:cNvPr>
          <p:cNvSpPr txBox="1">
            <a:spLocks noChangeArrowheads="1"/>
          </p:cNvSpPr>
          <p:nvPr/>
        </p:nvSpPr>
        <p:spPr bwMode="auto">
          <a:xfrm>
            <a:off x="9786970" y="4488517"/>
            <a:ext cx="1338828" cy="246221"/>
          </a:xfrm>
          <a:prstGeom prst="rect">
            <a:avLst/>
          </a:prstGeom>
          <a:solidFill>
            <a:schemeClr val="bg1"/>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kumimoji="1" lang="ja-JP" altLang="en-US" sz="1000" dirty="0">
                <a:latin typeface="ＭＳ Ｐゴシック" panose="020B0600070205080204" pitchFamily="50" charset="-128"/>
                <a:ea typeface="ＭＳ Ｐゴシック" panose="020B0600070205080204" pitchFamily="50" charset="-128"/>
              </a:rPr>
              <a:t>土砂が堆積しやすい</a:t>
            </a:r>
          </a:p>
        </p:txBody>
      </p:sp>
      <p:pic>
        <p:nvPicPr>
          <p:cNvPr id="59" name="図 58">
            <a:extLst>
              <a:ext uri="{FF2B5EF4-FFF2-40B4-BE49-F238E27FC236}">
                <a16:creationId xmlns:a16="http://schemas.microsoft.com/office/drawing/2014/main" id="{0C1E58C0-3332-72F0-991E-BD109B837E28}"/>
              </a:ext>
            </a:extLst>
          </p:cNvPr>
          <p:cNvPicPr>
            <a:picLocks noChangeAspect="1"/>
          </p:cNvPicPr>
          <p:nvPr/>
        </p:nvPicPr>
        <p:blipFill rotWithShape="1">
          <a:blip r:embed="rId6"/>
          <a:srcRect t="13823" b="19474"/>
          <a:stretch/>
        </p:blipFill>
        <p:spPr>
          <a:xfrm>
            <a:off x="5527192" y="2448377"/>
            <a:ext cx="3456769" cy="1716688"/>
          </a:xfrm>
          <a:prstGeom prst="rect">
            <a:avLst/>
          </a:prstGeom>
        </p:spPr>
      </p:pic>
      <p:pic>
        <p:nvPicPr>
          <p:cNvPr id="60" name="Picture 2">
            <a:extLst>
              <a:ext uri="{FF2B5EF4-FFF2-40B4-BE49-F238E27FC236}">
                <a16:creationId xmlns:a16="http://schemas.microsoft.com/office/drawing/2014/main" id="{598201F9-E8E3-8E0D-F7AD-A2BCDC6F6D3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489" t="26206" r="37414" b="48242"/>
          <a:stretch/>
        </p:blipFill>
        <p:spPr bwMode="auto">
          <a:xfrm>
            <a:off x="5527192" y="4482769"/>
            <a:ext cx="3456770" cy="1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 Box 42">
            <a:extLst>
              <a:ext uri="{FF2B5EF4-FFF2-40B4-BE49-F238E27FC236}">
                <a16:creationId xmlns:a16="http://schemas.microsoft.com/office/drawing/2014/main" id="{4C239F75-242E-CE7A-C275-FC4EC5FBB99E}"/>
              </a:ext>
            </a:extLst>
          </p:cNvPr>
          <p:cNvSpPr txBox="1">
            <a:spLocks noChangeArrowheads="1"/>
          </p:cNvSpPr>
          <p:nvPr/>
        </p:nvSpPr>
        <p:spPr bwMode="auto">
          <a:xfrm>
            <a:off x="5571337" y="2482388"/>
            <a:ext cx="2251475" cy="288147"/>
          </a:xfrm>
          <a:prstGeom prst="rect">
            <a:avLst/>
          </a:prstGeom>
          <a:solidFill>
            <a:schemeClr val="bg1"/>
          </a:solidFill>
          <a:ln>
            <a:solidFill>
              <a:schemeClr val="tx1"/>
            </a:solidFill>
          </a:ln>
          <a:effectLst/>
        </p:spPr>
        <p:txBody>
          <a:bodyPr wrap="square" lIns="36000" tIns="36000" rIns="36000" bIns="36000" anchor="ctr">
            <a:spAutoFit/>
          </a:bodyPr>
          <a:lstStyle>
            <a:lvl1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algn="l" eaLnBrk="1" hangingPunct="1">
              <a:spcBef>
                <a:spcPct val="50000"/>
              </a:spcBef>
            </a:pPr>
            <a:r>
              <a:rPr lang="ja-JP" altLang="en-US" sz="1400" b="0" dirty="0">
                <a:latin typeface="メイリオ" panose="020B0604030504040204" pitchFamily="50" charset="-128"/>
                <a:ea typeface="メイリオ" panose="020B0604030504040204" pitchFamily="50" charset="-128"/>
              </a:rPr>
              <a:t>通常時の大内原ダム貯水池</a:t>
            </a:r>
          </a:p>
        </p:txBody>
      </p:sp>
      <p:sp>
        <p:nvSpPr>
          <p:cNvPr id="62" name="Text Box 42">
            <a:extLst>
              <a:ext uri="{FF2B5EF4-FFF2-40B4-BE49-F238E27FC236}">
                <a16:creationId xmlns:a16="http://schemas.microsoft.com/office/drawing/2014/main" id="{C030B68F-F3ED-B8EA-FDF3-D58144907087}"/>
              </a:ext>
            </a:extLst>
          </p:cNvPr>
          <p:cNvSpPr txBox="1">
            <a:spLocks noChangeArrowheads="1"/>
          </p:cNvSpPr>
          <p:nvPr/>
        </p:nvSpPr>
        <p:spPr bwMode="auto">
          <a:xfrm>
            <a:off x="5583982" y="4520759"/>
            <a:ext cx="2631906" cy="288147"/>
          </a:xfrm>
          <a:prstGeom prst="rect">
            <a:avLst/>
          </a:prstGeom>
          <a:solidFill>
            <a:schemeClr val="bg1"/>
          </a:solidFill>
          <a:ln>
            <a:solidFill>
              <a:schemeClr val="tx1"/>
            </a:solidFill>
          </a:ln>
          <a:effectLst/>
        </p:spPr>
        <p:txBody>
          <a:bodyPr wrap="square" lIns="36000" tIns="36000" rIns="36000" bIns="36000" anchor="ctr">
            <a:spAutoFit/>
          </a:bodyPr>
          <a:lstStyle>
            <a:lvl1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defTabSz="1279525"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defTabSz="1279525"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algn="l" eaLnBrk="1" hangingPunct="1">
              <a:spcBef>
                <a:spcPct val="50000"/>
              </a:spcBef>
            </a:pPr>
            <a:r>
              <a:rPr lang="ja-JP" altLang="en-US" sz="1400" b="0" dirty="0">
                <a:latin typeface="メイリオ" panose="020B0604030504040204" pitchFamily="50" charset="-128"/>
                <a:ea typeface="メイリオ" panose="020B0604030504040204" pitchFamily="50" charset="-128"/>
              </a:rPr>
              <a:t>ダム通砂時の大内原ダム貯水池</a:t>
            </a:r>
          </a:p>
        </p:txBody>
      </p:sp>
      <p:pic>
        <p:nvPicPr>
          <p:cNvPr id="39" name="図 38">
            <a:extLst>
              <a:ext uri="{FF2B5EF4-FFF2-40B4-BE49-F238E27FC236}">
                <a16:creationId xmlns:a16="http://schemas.microsoft.com/office/drawing/2014/main" id="{1B7878B9-B2E8-ADE8-9243-69B98D452F62}"/>
              </a:ext>
            </a:extLst>
          </p:cNvPr>
          <p:cNvPicPr>
            <a:picLocks noChangeAspect="1"/>
          </p:cNvPicPr>
          <p:nvPr/>
        </p:nvPicPr>
        <p:blipFill>
          <a:blip r:embed="rId8"/>
          <a:stretch>
            <a:fillRect/>
          </a:stretch>
        </p:blipFill>
        <p:spPr>
          <a:xfrm>
            <a:off x="109769" y="2358567"/>
            <a:ext cx="5097181" cy="3578012"/>
          </a:xfrm>
          <a:prstGeom prst="rect">
            <a:avLst/>
          </a:prstGeom>
        </p:spPr>
      </p:pic>
      <p:sp>
        <p:nvSpPr>
          <p:cNvPr id="35" name="Text Box 70">
            <a:extLst>
              <a:ext uri="{FF2B5EF4-FFF2-40B4-BE49-F238E27FC236}">
                <a16:creationId xmlns:a16="http://schemas.microsoft.com/office/drawing/2014/main" id="{B4F9B34F-D182-8441-045C-77B5A2EC4E4F}"/>
              </a:ext>
            </a:extLst>
          </p:cNvPr>
          <p:cNvSpPr txBox="1">
            <a:spLocks noChangeArrowheads="1"/>
          </p:cNvSpPr>
          <p:nvPr/>
        </p:nvSpPr>
        <p:spPr bwMode="auto">
          <a:xfrm>
            <a:off x="109769" y="639174"/>
            <a:ext cx="8837677" cy="90794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ü"/>
            </a:pPr>
            <a:r>
              <a:rPr lang="ja-JP" altLang="en-US" b="1" dirty="0">
                <a:latin typeface="メイリオ" panose="020B0604030504040204" pitchFamily="50" charset="-128"/>
                <a:ea typeface="メイリオ" panose="020B0604030504040204" pitchFamily="50" charset="-128"/>
              </a:rPr>
              <a:t>ダム通砂</a:t>
            </a:r>
            <a:r>
              <a:rPr lang="ja-JP" altLang="en-US" dirty="0">
                <a:latin typeface="メイリオ" panose="020B0604030504040204" pitchFamily="50" charset="-128"/>
                <a:ea typeface="メイリオ" panose="020B0604030504040204" pitchFamily="50" charset="-128"/>
              </a:rPr>
              <a:t>とは、出水時にダムの水位を下げ、貯水池の水の流れを本来の川の状態に近づけることで、貯水池に流れ込む土砂をダム下流に通過させる運用</a:t>
            </a:r>
            <a:endParaRPr lang="en-US" altLang="ja-JP"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ü"/>
            </a:pPr>
            <a:r>
              <a:rPr lang="ja-JP" altLang="en-US" dirty="0">
                <a:latin typeface="メイリオ" panose="020B0604030504040204" pitchFamily="50" charset="-128"/>
                <a:ea typeface="メイリオ" panose="020B0604030504040204" pitchFamily="50" charset="-128"/>
              </a:rPr>
              <a:t>ダム通砂により、</a:t>
            </a:r>
            <a:r>
              <a:rPr lang="ja-JP" altLang="en-US" b="1" dirty="0">
                <a:solidFill>
                  <a:srgbClr val="0066FF"/>
                </a:solidFill>
                <a:latin typeface="メイリオ" panose="020B0604030504040204" pitchFamily="50" charset="-128"/>
                <a:ea typeface="メイリオ" panose="020B0604030504040204" pitchFamily="50" charset="-128"/>
              </a:rPr>
              <a:t>ダム堆砂進行の抑制</a:t>
            </a:r>
            <a:r>
              <a:rPr lang="ja-JP" altLang="en-US" dirty="0">
                <a:latin typeface="メイリオ" panose="020B0604030504040204" pitchFamily="50" charset="-128"/>
                <a:ea typeface="メイリオ" panose="020B0604030504040204" pitchFamily="50" charset="-128"/>
              </a:rPr>
              <a:t>や</a:t>
            </a:r>
            <a:r>
              <a:rPr lang="ja-JP" altLang="en-US" b="1" dirty="0">
                <a:solidFill>
                  <a:srgbClr val="0066FF"/>
                </a:solidFill>
                <a:latin typeface="メイリオ" panose="020B0604030504040204" pitchFamily="50" charset="-128"/>
                <a:ea typeface="メイリオ" panose="020B0604030504040204" pitchFamily="50" charset="-128"/>
              </a:rPr>
              <a:t>ダム下流河川への土砂供給</a:t>
            </a:r>
            <a:r>
              <a:rPr lang="ja-JP" altLang="en-US" dirty="0">
                <a:latin typeface="メイリオ" panose="020B0604030504040204" pitchFamily="50" charset="-128"/>
                <a:ea typeface="メイリオ" panose="020B0604030504040204" pitchFamily="50" charset="-128"/>
              </a:rPr>
              <a:t>が期待される。</a:t>
            </a:r>
            <a:endParaRPr lang="en-US" altLang="ja-JP"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81031450-2B50-B51A-2FC2-41FE4E085D96}"/>
              </a:ext>
            </a:extLst>
          </p:cNvPr>
          <p:cNvSpPr txBox="1"/>
          <p:nvPr/>
        </p:nvSpPr>
        <p:spPr>
          <a:xfrm>
            <a:off x="109769" y="1828469"/>
            <a:ext cx="2458484"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□ダム通砂イメージ図</a:t>
            </a:r>
          </a:p>
        </p:txBody>
      </p:sp>
      <p:sp>
        <p:nvSpPr>
          <p:cNvPr id="37" name="テキスト ボックス 36">
            <a:extLst>
              <a:ext uri="{FF2B5EF4-FFF2-40B4-BE49-F238E27FC236}">
                <a16:creationId xmlns:a16="http://schemas.microsoft.com/office/drawing/2014/main" id="{7AD94150-F97F-4430-527C-85C12E96BB33}"/>
              </a:ext>
            </a:extLst>
          </p:cNvPr>
          <p:cNvSpPr txBox="1"/>
          <p:nvPr/>
        </p:nvSpPr>
        <p:spPr>
          <a:xfrm>
            <a:off x="5477497" y="1828469"/>
            <a:ext cx="2458484"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□ダム通砂実施状況</a:t>
            </a:r>
          </a:p>
        </p:txBody>
      </p:sp>
    </p:spTree>
    <p:extLst>
      <p:ext uri="{BB962C8B-B14F-4D97-AF65-F5344CB8AC3E}">
        <p14:creationId xmlns:p14="http://schemas.microsoft.com/office/powerpoint/2010/main" val="3411034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9668FC36-E681-D923-8D3B-EEEDC572EB6F}"/>
              </a:ext>
            </a:extLst>
          </p:cNvPr>
          <p:cNvCxnSpPr>
            <a:cxnSpLocks/>
          </p:cNvCxnSpPr>
          <p:nvPr/>
        </p:nvCxnSpPr>
        <p:spPr>
          <a:xfrm>
            <a:off x="0"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3C430E3B-1748-3EF3-3B79-880E89B7ECAF}"/>
              </a:ext>
            </a:extLst>
          </p:cNvPr>
          <p:cNvSpPr txBox="1"/>
          <p:nvPr/>
        </p:nvSpPr>
        <p:spPr>
          <a:xfrm>
            <a:off x="0" y="53030"/>
            <a:ext cx="4410038" cy="400110"/>
          </a:xfrm>
          <a:prstGeom prst="rect">
            <a:avLst/>
          </a:prstGeom>
          <a:noFill/>
        </p:spPr>
        <p:txBody>
          <a:bodyPr wrap="square">
            <a:spAutoFit/>
          </a:bodyPr>
          <a:lstStyle/>
          <a:p>
            <a:r>
              <a:rPr kumimoji="1" lang="ja-JP" altLang="en-US" sz="2000" b="0"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cs typeface="+mj-cs"/>
              </a:rPr>
              <a:t>１．はじめに：研究の目的</a:t>
            </a:r>
            <a:endParaRPr lang="ja-JP" altLang="en-US" sz="2000" dirty="0"/>
          </a:p>
        </p:txBody>
      </p:sp>
      <p:sp>
        <p:nvSpPr>
          <p:cNvPr id="584" name="テキスト ボックス 583">
            <a:extLst>
              <a:ext uri="{FF2B5EF4-FFF2-40B4-BE49-F238E27FC236}">
                <a16:creationId xmlns:a16="http://schemas.microsoft.com/office/drawing/2014/main" id="{D2F96647-F7EA-D1F4-7B49-D7EBC2730F0F}"/>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３</a:t>
            </a:r>
          </a:p>
        </p:txBody>
      </p:sp>
      <p:sp>
        <p:nvSpPr>
          <p:cNvPr id="27" name="Text Box 70">
            <a:extLst>
              <a:ext uri="{FF2B5EF4-FFF2-40B4-BE49-F238E27FC236}">
                <a16:creationId xmlns:a16="http://schemas.microsoft.com/office/drawing/2014/main" id="{237FE649-34C4-B963-6E74-6FA9B2C0B976}"/>
              </a:ext>
            </a:extLst>
          </p:cNvPr>
          <p:cNvSpPr txBox="1">
            <a:spLocks noChangeArrowheads="1"/>
          </p:cNvSpPr>
          <p:nvPr/>
        </p:nvSpPr>
        <p:spPr bwMode="auto">
          <a:xfrm>
            <a:off x="104776" y="1034353"/>
            <a:ext cx="8952138" cy="1711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lnSpc>
                <a:spcPct val="115000"/>
              </a:lnSpc>
              <a:spcBef>
                <a:spcPct val="20000"/>
              </a:spcBef>
              <a:buClr>
                <a:schemeClr val="tx1"/>
              </a:buClr>
              <a:buFont typeface="Wingdings" panose="05000000000000000000" pitchFamily="2" charset="2"/>
              <a:buChar char="ü"/>
            </a:pPr>
            <a:r>
              <a:rPr lang="ja-JP" altLang="en-US" dirty="0">
                <a:latin typeface="メイリオ" panose="020B0604030504040204" pitchFamily="50" charset="-128"/>
                <a:ea typeface="メイリオ" panose="020B0604030504040204" pitchFamily="50" charset="-128"/>
              </a:rPr>
              <a:t>吉村ら</a:t>
            </a:r>
            <a:r>
              <a:rPr lang="en-US" altLang="ja-JP" baseline="30000" dirty="0">
                <a:latin typeface="メイリオ" panose="020B0604030504040204" pitchFamily="50" charset="-128"/>
                <a:ea typeface="メイリオ" panose="020B0604030504040204" pitchFamily="50" charset="-128"/>
              </a:rPr>
              <a:t>※1</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　</a:t>
            </a:r>
            <a:endParaRPr lang="en-US" altLang="ja-JP" dirty="0">
              <a:latin typeface="メイリオ" panose="020B0604030504040204" pitchFamily="50" charset="-128"/>
              <a:ea typeface="メイリオ" panose="020B0604030504040204" pitchFamily="50" charset="-128"/>
            </a:endParaRPr>
          </a:p>
          <a:p>
            <a:pPr marL="0" indent="0" algn="l">
              <a:lnSpc>
                <a:spcPct val="115000"/>
              </a:lnSpc>
              <a:buClr>
                <a:schemeClr val="tx1"/>
              </a:buClr>
            </a:pPr>
            <a:r>
              <a:rPr lang="ja-JP" altLang="en-US" dirty="0">
                <a:latin typeface="メイリオ" panose="020B0604030504040204" pitchFamily="50" charset="-128"/>
                <a:ea typeface="メイリオ" panose="020B0604030504040204" pitchFamily="50" charset="-128"/>
              </a:rPr>
              <a:t>　　→　ダム上下流の河川安全度の観点から、耳川水系におけるダム通砂方法を策定</a:t>
            </a:r>
            <a:endParaRPr lang="en-US" altLang="ja-JP" dirty="0">
              <a:latin typeface="メイリオ" panose="020B0604030504040204" pitchFamily="50" charset="-128"/>
              <a:ea typeface="メイリオ" panose="020B0604030504040204" pitchFamily="50" charset="-128"/>
            </a:endParaRPr>
          </a:p>
          <a:p>
            <a:pPr marL="285750" indent="-285750" algn="l">
              <a:lnSpc>
                <a:spcPct val="115000"/>
              </a:lnSpc>
              <a:spcBef>
                <a:spcPct val="20000"/>
              </a:spcBef>
              <a:buClr>
                <a:schemeClr val="tx1"/>
              </a:buClr>
              <a:buFont typeface="Wingdings" panose="05000000000000000000" pitchFamily="2" charset="2"/>
              <a:buChar char="ü"/>
            </a:pPr>
            <a:r>
              <a:rPr lang="ja-JP" altLang="en-US" dirty="0">
                <a:latin typeface="メイリオ" panose="020B0604030504040204" pitchFamily="50" charset="-128"/>
                <a:ea typeface="メイリオ" panose="020B0604030504040204" pitchFamily="50" charset="-128"/>
              </a:rPr>
              <a:t>川上ら</a:t>
            </a:r>
            <a:r>
              <a:rPr lang="en-US" altLang="ja-JP" baseline="30000" dirty="0">
                <a:latin typeface="メイリオ" panose="020B0604030504040204" pitchFamily="50" charset="-128"/>
                <a:ea typeface="メイリオ" panose="020B0604030504040204" pitchFamily="50" charset="-128"/>
              </a:rPr>
              <a:t>※2</a:t>
            </a:r>
            <a:r>
              <a:rPr lang="ja-JP" altLang="en-US" baseline="30000" dirty="0">
                <a:latin typeface="メイリオ" panose="020B0604030504040204" pitchFamily="50" charset="-128"/>
                <a:ea typeface="メイリオ" panose="020B0604030504040204" pitchFamily="50" charset="-128"/>
              </a:rPr>
              <a:t>　</a:t>
            </a:r>
            <a:endParaRPr lang="en-US" altLang="ja-JP" baseline="30000" dirty="0">
              <a:latin typeface="メイリオ" panose="020B0604030504040204" pitchFamily="50" charset="-128"/>
              <a:ea typeface="メイリオ" panose="020B0604030504040204" pitchFamily="50" charset="-128"/>
            </a:endParaRPr>
          </a:p>
          <a:p>
            <a:pPr marL="0" indent="0" algn="l">
              <a:lnSpc>
                <a:spcPct val="115000"/>
              </a:lnSpc>
              <a:buClr>
                <a:schemeClr val="tx1"/>
              </a:buClr>
            </a:pPr>
            <a:r>
              <a:rPr lang="ja-JP" altLang="en-US" baseline="30000"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　耳川水系ダム通砂による土砂動態変化と河川環境への影響・効果について予測</a:t>
            </a:r>
            <a:endParaRPr lang="en-US" altLang="ja-JP" dirty="0">
              <a:latin typeface="メイリオ" panose="020B0604030504040204" pitchFamily="50" charset="-128"/>
              <a:ea typeface="メイリオ" panose="020B0604030504040204" pitchFamily="50" charset="-128"/>
            </a:endParaRPr>
          </a:p>
          <a:p>
            <a:pPr marL="0" indent="0" algn="l">
              <a:lnSpc>
                <a:spcPct val="115000"/>
              </a:lnSpc>
              <a:spcBef>
                <a:spcPts val="1200"/>
              </a:spcBef>
              <a:buClr>
                <a:schemeClr val="tx1"/>
              </a:buClr>
            </a:pPr>
            <a:r>
              <a:rPr lang="ja-JP" altLang="en-US" baseline="30000"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一方・・ </a:t>
            </a:r>
            <a:r>
              <a:rPr lang="ja-JP" altLang="en-US" b="1" dirty="0">
                <a:latin typeface="メイリオ" panose="020B0604030504040204" pitchFamily="50" charset="-128"/>
                <a:ea typeface="メイリオ" panose="020B0604030504040204" pitchFamily="50" charset="-128"/>
              </a:rPr>
              <a:t>ダム通砂実施後に生じた効果については十分に整理されていない</a:t>
            </a:r>
            <a:endParaRPr lang="en-US" altLang="ja-JP" b="1"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08F36D1D-2F03-27BB-8DDB-8DCF2C5D6A30}"/>
              </a:ext>
            </a:extLst>
          </p:cNvPr>
          <p:cNvSpPr txBox="1"/>
          <p:nvPr/>
        </p:nvSpPr>
        <p:spPr>
          <a:xfrm>
            <a:off x="104776" y="658836"/>
            <a:ext cx="7515224" cy="375487"/>
          </a:xfrm>
          <a:prstGeom prst="rect">
            <a:avLst/>
          </a:prstGeom>
          <a:noFill/>
        </p:spPr>
        <p:txBody>
          <a:bodyPr wrap="square">
            <a:spAutoFit/>
          </a:bodyPr>
          <a:lstStyle/>
          <a:p>
            <a:pPr marL="0" indent="0" algn="l">
              <a:lnSpc>
                <a:spcPct val="115000"/>
              </a:lnSpc>
              <a:spcBef>
                <a:spcPct val="20000"/>
              </a:spcBef>
              <a:buClr>
                <a:schemeClr val="tx1"/>
              </a:buClr>
            </a:pPr>
            <a:r>
              <a:rPr lang="ja-JP" altLang="en-US" sz="1600" b="1" dirty="0">
                <a:latin typeface="メイリオ" panose="020B0604030504040204" pitchFamily="50" charset="-128"/>
                <a:ea typeface="メイリオ" panose="020B0604030504040204" pitchFamily="50" charset="-128"/>
              </a:rPr>
              <a:t>既往の研究</a:t>
            </a:r>
            <a:endParaRPr lang="en-US" altLang="ja-JP" sz="1600" b="1"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102009D2-5145-D8BC-2F00-E1F99979DACA}"/>
              </a:ext>
            </a:extLst>
          </p:cNvPr>
          <p:cNvSpPr txBox="1"/>
          <p:nvPr/>
        </p:nvSpPr>
        <p:spPr>
          <a:xfrm>
            <a:off x="1028699" y="5893112"/>
            <a:ext cx="8162925" cy="941796"/>
          </a:xfrm>
          <a:prstGeom prst="rect">
            <a:avLst/>
          </a:prstGeom>
          <a:noFill/>
        </p:spPr>
        <p:txBody>
          <a:bodyPr wrap="square">
            <a:spAutoFit/>
          </a:bodyPr>
          <a:lstStyle/>
          <a:p>
            <a:pPr marL="0" indent="0" algn="l">
              <a:lnSpc>
                <a:spcPct val="115000"/>
              </a:lnSpc>
              <a:buClr>
                <a:schemeClr val="tx1"/>
              </a:buClr>
            </a:pPr>
            <a:r>
              <a:rPr lang="en-US" altLang="ja-JP" sz="1200" dirty="0">
                <a:latin typeface="メイリオ" panose="020B0604030504040204" pitchFamily="50" charset="-128"/>
                <a:ea typeface="メイリオ" panose="020B0604030504040204" pitchFamily="50" charset="-128"/>
              </a:rPr>
              <a:t>※1</a:t>
            </a:r>
            <a:r>
              <a:rPr lang="ja-JP" altLang="en-US" sz="1200" dirty="0">
                <a:latin typeface="メイリオ" panose="020B0604030504040204" pitchFamily="50" charset="-128"/>
                <a:ea typeface="メイリオ" panose="020B0604030504040204" pitchFamily="50" charset="-128"/>
              </a:rPr>
              <a:t>   吉村健，朝崎勝之，角哲也：河川の安全度を考慮した耳川水系におけるダム連携通砂方法の策定，</a:t>
            </a:r>
            <a:endParaRPr lang="en-US" altLang="ja-JP" sz="1200" dirty="0">
              <a:latin typeface="メイリオ" panose="020B0604030504040204" pitchFamily="50" charset="-128"/>
              <a:ea typeface="メイリオ" panose="020B0604030504040204" pitchFamily="50" charset="-128"/>
            </a:endParaRPr>
          </a:p>
          <a:p>
            <a:pPr marL="0" indent="0" algn="l">
              <a:lnSpc>
                <a:spcPct val="115000"/>
              </a:lnSpc>
              <a:buClr>
                <a:schemeClr val="tx1"/>
              </a:buClr>
            </a:pPr>
            <a:r>
              <a:rPr lang="en-US" altLang="ja-JP" sz="1200" dirty="0">
                <a:latin typeface="メイリオ" panose="020B0604030504040204" pitchFamily="50" charset="-128"/>
                <a:ea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rPr>
              <a:t>土木学会論文集 </a:t>
            </a:r>
            <a:r>
              <a:rPr lang="en-US" altLang="ja-JP" sz="1200" dirty="0">
                <a:latin typeface="メイリオ" panose="020B0604030504040204" pitchFamily="50" charset="-128"/>
                <a:ea typeface="メイリオ" panose="020B0604030504040204" pitchFamily="50" charset="-128"/>
              </a:rPr>
              <a:t>B1, Vol.74, No.4, I_961-I_966, 2018.</a:t>
            </a:r>
          </a:p>
          <a:p>
            <a:pPr marL="0" indent="0" algn="l">
              <a:lnSpc>
                <a:spcPct val="115000"/>
              </a:lnSpc>
              <a:buClr>
                <a:schemeClr val="tx1"/>
              </a:buClr>
            </a:pPr>
            <a:r>
              <a:rPr lang="en-US" altLang="ja-JP" sz="1200" dirty="0">
                <a:latin typeface="メイリオ" panose="020B0604030504040204" pitchFamily="50" charset="-128"/>
                <a:ea typeface="メイリオ" panose="020B0604030504040204" pitchFamily="50" charset="-128"/>
              </a:rPr>
              <a:t>※2</a:t>
            </a:r>
            <a:r>
              <a:rPr lang="ja-JP" altLang="en-US" sz="1200" dirty="0">
                <a:latin typeface="メイリオ" panose="020B0604030504040204" pitchFamily="50" charset="-128"/>
                <a:ea typeface="メイリオ" panose="020B0604030504040204" pitchFamily="50" charset="-128"/>
              </a:rPr>
              <a:t>　川上馨詞，吉村健，新屋裕生：耳川水系ダム通砂に向けた河川環境調査結果に基づくモニタリング計画の概要，</a:t>
            </a:r>
            <a:endParaRPr lang="en-US" altLang="ja-JP" sz="1200" dirty="0">
              <a:latin typeface="メイリオ" panose="020B0604030504040204" pitchFamily="50" charset="-128"/>
              <a:ea typeface="メイリオ" panose="020B0604030504040204" pitchFamily="50" charset="-128"/>
            </a:endParaRPr>
          </a:p>
          <a:p>
            <a:pPr marL="0" indent="0" algn="l">
              <a:lnSpc>
                <a:spcPct val="115000"/>
              </a:lnSpc>
              <a:buClr>
                <a:schemeClr val="tx1"/>
              </a:buClr>
            </a:pPr>
            <a:r>
              <a:rPr lang="ja-JP" altLang="en-US" sz="1200" dirty="0">
                <a:latin typeface="メイリオ" panose="020B0604030504040204" pitchFamily="50" charset="-128"/>
                <a:ea typeface="メイリオ" panose="020B0604030504040204" pitchFamily="50" charset="-128"/>
              </a:rPr>
              <a:t>　　  河川技術論文集</a:t>
            </a:r>
            <a:r>
              <a:rPr lang="en-US" altLang="ja-JP" sz="1200" dirty="0">
                <a:latin typeface="メイリオ" panose="020B0604030504040204" pitchFamily="50" charset="-128"/>
                <a:ea typeface="メイリオ" panose="020B0604030504040204" pitchFamily="50" charset="-128"/>
              </a:rPr>
              <a:t>22, 115-118, 2016.6.</a:t>
            </a:r>
          </a:p>
        </p:txBody>
      </p:sp>
      <p:sp>
        <p:nvSpPr>
          <p:cNvPr id="31" name="テキスト ボックス 30">
            <a:extLst>
              <a:ext uri="{FF2B5EF4-FFF2-40B4-BE49-F238E27FC236}">
                <a16:creationId xmlns:a16="http://schemas.microsoft.com/office/drawing/2014/main" id="{77488A2C-E712-F2CC-4E63-F3E4EAFD4849}"/>
              </a:ext>
            </a:extLst>
          </p:cNvPr>
          <p:cNvSpPr txBox="1"/>
          <p:nvPr/>
        </p:nvSpPr>
        <p:spPr>
          <a:xfrm>
            <a:off x="104776" y="3098253"/>
            <a:ext cx="7515224" cy="375487"/>
          </a:xfrm>
          <a:prstGeom prst="rect">
            <a:avLst/>
          </a:prstGeom>
          <a:noFill/>
        </p:spPr>
        <p:txBody>
          <a:bodyPr wrap="square">
            <a:spAutoFit/>
          </a:bodyPr>
          <a:lstStyle/>
          <a:p>
            <a:pPr marL="0" indent="0" algn="l">
              <a:lnSpc>
                <a:spcPct val="115000"/>
              </a:lnSpc>
              <a:spcBef>
                <a:spcPct val="20000"/>
              </a:spcBef>
              <a:buClr>
                <a:schemeClr val="tx1"/>
              </a:buClr>
            </a:pPr>
            <a:r>
              <a:rPr lang="ja-JP" altLang="en-US" sz="1600" b="1" dirty="0">
                <a:solidFill>
                  <a:schemeClr val="accent2"/>
                </a:solidFill>
                <a:latin typeface="メイリオ" panose="020B0604030504040204" pitchFamily="50" charset="-128"/>
                <a:ea typeface="メイリオ" panose="020B0604030504040204" pitchFamily="50" charset="-128"/>
              </a:rPr>
              <a:t>本研究</a:t>
            </a:r>
            <a:endParaRPr lang="en-US" altLang="ja-JP" sz="1600" b="1" dirty="0">
              <a:solidFill>
                <a:schemeClr val="accent2"/>
              </a:solidFill>
              <a:latin typeface="メイリオ" panose="020B0604030504040204" pitchFamily="50" charset="-128"/>
              <a:ea typeface="メイリオ" panose="020B0604030504040204" pitchFamily="50" charset="-128"/>
            </a:endParaRPr>
          </a:p>
        </p:txBody>
      </p:sp>
      <p:sp>
        <p:nvSpPr>
          <p:cNvPr id="32" name="Text Box 70">
            <a:extLst>
              <a:ext uri="{FF2B5EF4-FFF2-40B4-BE49-F238E27FC236}">
                <a16:creationId xmlns:a16="http://schemas.microsoft.com/office/drawing/2014/main" id="{C26231D0-3296-615A-678B-C2D5BF78FA9D}"/>
              </a:ext>
            </a:extLst>
          </p:cNvPr>
          <p:cNvSpPr txBox="1">
            <a:spLocks noChangeArrowheads="1"/>
          </p:cNvSpPr>
          <p:nvPr/>
        </p:nvSpPr>
        <p:spPr bwMode="auto">
          <a:xfrm>
            <a:off x="95931" y="3457879"/>
            <a:ext cx="8952137" cy="1705082"/>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lnSpc>
                <a:spcPct val="115000"/>
              </a:lnSpc>
              <a:spcBef>
                <a:spcPct val="20000"/>
              </a:spcBef>
              <a:buClr>
                <a:schemeClr val="tx1"/>
              </a:buClr>
              <a:buFont typeface="Wingdings" panose="05000000000000000000" pitchFamily="2" charset="2"/>
              <a:buChar char="ü"/>
            </a:pPr>
            <a:r>
              <a:rPr lang="ja-JP" altLang="en-US" dirty="0">
                <a:latin typeface="メイリオ" panose="020B0604030504040204" pitchFamily="50" charset="-128"/>
                <a:ea typeface="メイリオ" panose="020B0604030504040204" pitchFamily="50" charset="-128"/>
              </a:rPr>
              <a:t>環境モニタリング調査より、ダム通砂実施後に生じた効果を確認</a:t>
            </a:r>
            <a:endParaRPr lang="en-US" altLang="ja-JP" dirty="0">
              <a:latin typeface="メイリオ" panose="020B0604030504040204" pitchFamily="50" charset="-128"/>
              <a:ea typeface="メイリオ" panose="020B0604030504040204" pitchFamily="50" charset="-128"/>
            </a:endParaRPr>
          </a:p>
          <a:p>
            <a:pPr marL="285750" indent="-285750" algn="l">
              <a:lnSpc>
                <a:spcPct val="115000"/>
              </a:lnSpc>
              <a:spcBef>
                <a:spcPct val="20000"/>
              </a:spcBef>
              <a:buClr>
                <a:schemeClr val="tx1"/>
              </a:buClr>
              <a:buFont typeface="Wingdings" panose="05000000000000000000" pitchFamily="2" charset="2"/>
              <a:buChar char="ü"/>
            </a:pPr>
            <a:r>
              <a:rPr lang="ja-JP" altLang="en-US" dirty="0">
                <a:latin typeface="メイリオ" panose="020B0604030504040204" pitchFamily="50" charset="-128"/>
                <a:ea typeface="メイリオ" panose="020B0604030504040204" pitchFamily="50" charset="-128"/>
              </a:rPr>
              <a:t>ダム下流の</a:t>
            </a:r>
            <a:r>
              <a:rPr lang="ja-JP" altLang="en-US" b="1" dirty="0">
                <a:latin typeface="メイリオ" panose="020B0604030504040204" pitchFamily="50" charset="-128"/>
                <a:ea typeface="メイリオ" panose="020B0604030504040204" pitchFamily="50" charset="-128"/>
              </a:rPr>
              <a:t>物理環境</a:t>
            </a:r>
            <a:r>
              <a:rPr lang="ja-JP" altLang="en-US" dirty="0">
                <a:latin typeface="メイリオ" panose="020B0604030504040204" pitchFamily="50" charset="-128"/>
                <a:ea typeface="メイリオ" panose="020B0604030504040204" pitchFamily="50" charset="-128"/>
              </a:rPr>
              <a:t>（河床材料や河床形状）の動的な変化より、供給された土砂が出水ごとに下流へ伝播する「</a:t>
            </a:r>
            <a:r>
              <a:rPr lang="en-US" altLang="ja-JP" b="1" dirty="0">
                <a:solidFill>
                  <a:srgbClr val="0066FF"/>
                </a:solidFill>
                <a:latin typeface="メイリオ" panose="020B0604030504040204" pitchFamily="50" charset="-128"/>
                <a:ea typeface="メイリオ" panose="020B0604030504040204" pitchFamily="50" charset="-128"/>
              </a:rPr>
              <a:t>Sediment Wave</a:t>
            </a:r>
            <a:r>
              <a:rPr lang="ja-JP" altLang="en-US" dirty="0">
                <a:latin typeface="メイリオ" panose="020B0604030504040204" pitchFamily="50" charset="-128"/>
                <a:ea typeface="メイリオ" panose="020B0604030504040204" pitchFamily="50" charset="-128"/>
              </a:rPr>
              <a:t>」にも着目してダム通砂を分析・評価</a:t>
            </a:r>
            <a:endParaRPr lang="en-US" altLang="ja-JP" dirty="0">
              <a:latin typeface="メイリオ" panose="020B0604030504040204" pitchFamily="50" charset="-128"/>
              <a:ea typeface="メイリオ" panose="020B0604030504040204" pitchFamily="50" charset="-128"/>
            </a:endParaRPr>
          </a:p>
          <a:p>
            <a:pPr marL="0" indent="0" algn="l">
              <a:lnSpc>
                <a:spcPct val="115000"/>
              </a:lnSpc>
              <a:spcBef>
                <a:spcPct val="20000"/>
              </a:spcBef>
              <a:buClr>
                <a:schemeClr val="tx1"/>
              </a:buClr>
            </a:pPr>
            <a:endParaRPr lang="en-US" altLang="ja-JP" dirty="0">
              <a:latin typeface="メイリオ" panose="020B0604030504040204" pitchFamily="50" charset="-128"/>
              <a:ea typeface="メイリオ" panose="020B0604030504040204" pitchFamily="50" charset="-128"/>
            </a:endParaRPr>
          </a:p>
          <a:p>
            <a:pPr marL="0" indent="0">
              <a:lnSpc>
                <a:spcPct val="115000"/>
              </a:lnSpc>
              <a:spcBef>
                <a:spcPct val="20000"/>
              </a:spcBef>
              <a:buClr>
                <a:schemeClr val="tx1"/>
              </a:buClr>
            </a:pPr>
            <a:r>
              <a:rPr lang="ja-JP" altLang="en-US" dirty="0">
                <a:latin typeface="メイリオ" panose="020B0604030504040204" pitchFamily="50" charset="-128"/>
                <a:ea typeface="メイリオ" panose="020B0604030504040204" pitchFamily="50" charset="-128"/>
              </a:rPr>
              <a:t>近年、重要性が高まっている「</a:t>
            </a:r>
            <a:r>
              <a:rPr lang="ja-JP" altLang="en-US" b="1" dirty="0">
                <a:solidFill>
                  <a:srgbClr val="0066FF"/>
                </a:solidFill>
                <a:latin typeface="メイリオ" panose="020B0604030504040204" pitchFamily="50" charset="-128"/>
                <a:ea typeface="メイリオ" panose="020B0604030504040204" pitchFamily="50" charset="-128"/>
              </a:rPr>
              <a:t>流砂環境再生</a:t>
            </a:r>
            <a:r>
              <a:rPr lang="ja-JP" altLang="en-US" dirty="0">
                <a:latin typeface="メイリオ" panose="020B0604030504040204" pitchFamily="50" charset="-128"/>
                <a:ea typeface="メイリオ" panose="020B0604030504040204" pitchFamily="50" charset="-128"/>
              </a:rPr>
              <a:t>」のモデルケースとして貢献</a:t>
            </a:r>
            <a:endParaRPr lang="en-US" altLang="ja-JP" dirty="0">
              <a:latin typeface="メイリオ" panose="020B0604030504040204" pitchFamily="50" charset="-128"/>
              <a:ea typeface="メイリオ" panose="020B0604030504040204" pitchFamily="50" charset="-128"/>
            </a:endParaRPr>
          </a:p>
        </p:txBody>
      </p:sp>
      <p:sp>
        <p:nvSpPr>
          <p:cNvPr id="34" name="二等辺三角形 33">
            <a:extLst>
              <a:ext uri="{FF2B5EF4-FFF2-40B4-BE49-F238E27FC236}">
                <a16:creationId xmlns:a16="http://schemas.microsoft.com/office/drawing/2014/main" id="{E036D844-EEFE-F55C-AFCC-4686CD116C0E}"/>
              </a:ext>
            </a:extLst>
          </p:cNvPr>
          <p:cNvSpPr/>
          <p:nvPr/>
        </p:nvSpPr>
        <p:spPr>
          <a:xfrm rot="10800000">
            <a:off x="3862388" y="4505315"/>
            <a:ext cx="1369119" cy="173869"/>
          </a:xfrm>
          <a:prstGeom prst="triangle">
            <a:avLst/>
          </a:prstGeom>
          <a:solidFill>
            <a:srgbClr val="FFFFCC"/>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prstClr val="white"/>
              </a:solidFill>
              <a:effectLst/>
              <a:uLnTx/>
              <a:uFillTx/>
              <a:latin typeface="ＭＳ ゴシック" panose="020B0609070205080204" pitchFamily="49" charset="-128"/>
              <a:ea typeface="ＭＳ ゴシック" panose="020B0609070205080204" pitchFamily="49" charset="-128"/>
            </a:endParaRPr>
          </a:p>
        </p:txBody>
      </p:sp>
      <p:sp>
        <p:nvSpPr>
          <p:cNvPr id="3" name="吹き出し: 円形 2">
            <a:extLst>
              <a:ext uri="{FF2B5EF4-FFF2-40B4-BE49-F238E27FC236}">
                <a16:creationId xmlns:a16="http://schemas.microsoft.com/office/drawing/2014/main" id="{AF3DB0DA-F58E-585D-E342-8839E8000696}"/>
              </a:ext>
            </a:extLst>
          </p:cNvPr>
          <p:cNvSpPr/>
          <p:nvPr/>
        </p:nvSpPr>
        <p:spPr>
          <a:xfrm>
            <a:off x="3442261" y="5256513"/>
            <a:ext cx="2520778" cy="405937"/>
          </a:xfrm>
          <a:prstGeom prst="wedgeEllipseCallout">
            <a:avLst>
              <a:gd name="adj1" fmla="val -131"/>
              <a:gd name="adj2" fmla="val -9382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C6D9628-F335-730B-7C76-5FDEB189D7EE}"/>
              </a:ext>
            </a:extLst>
          </p:cNvPr>
          <p:cNvSpPr txBox="1"/>
          <p:nvPr/>
        </p:nvSpPr>
        <p:spPr>
          <a:xfrm>
            <a:off x="3591700" y="5307133"/>
            <a:ext cx="2183027" cy="304699"/>
          </a:xfrm>
          <a:prstGeom prst="rect">
            <a:avLst/>
          </a:prstGeom>
          <a:noFill/>
        </p:spPr>
        <p:txBody>
          <a:bodyPr wrap="square">
            <a:spAutoFit/>
          </a:bodyPr>
          <a:lstStyle/>
          <a:p>
            <a:pPr marL="0" indent="0" algn="l">
              <a:lnSpc>
                <a:spcPct val="115000"/>
              </a:lnSpc>
              <a:spcBef>
                <a:spcPct val="20000"/>
              </a:spcBef>
              <a:buClr>
                <a:schemeClr val="tx1"/>
              </a:buClr>
            </a:pPr>
            <a:r>
              <a:rPr lang="ja-JP" altLang="en-US" sz="1200" dirty="0">
                <a:latin typeface="メイリオ" panose="020B0604030504040204" pitchFamily="50" charset="-128"/>
                <a:ea typeface="メイリオ" panose="020B0604030504040204" pitchFamily="50" charset="-128"/>
              </a:rPr>
              <a:t>ダムからの効果的な土砂供給</a:t>
            </a:r>
            <a:endParaRPr lang="en-US" altLang="ja-JP" sz="1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58810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65330-6754-DECE-99D4-126A5ECA627A}"/>
            </a:ext>
          </a:extLst>
        </p:cNvPr>
        <p:cNvGrpSpPr/>
        <p:nvPr/>
      </p:nvGrpSpPr>
      <p:grpSpPr>
        <a:xfrm>
          <a:off x="0" y="0"/>
          <a:ext cx="0" cy="0"/>
          <a:chOff x="0" y="0"/>
          <a:chExt cx="0" cy="0"/>
        </a:xfrm>
      </p:grpSpPr>
      <p:pic>
        <p:nvPicPr>
          <p:cNvPr id="9" name="図 8">
            <a:extLst>
              <a:ext uri="{FF2B5EF4-FFF2-40B4-BE49-F238E27FC236}">
                <a16:creationId xmlns:a16="http://schemas.microsoft.com/office/drawing/2014/main" id="{C905CB65-10F0-33F9-A1EE-3CA8703BA3B6}"/>
              </a:ext>
            </a:extLst>
          </p:cNvPr>
          <p:cNvPicPr>
            <a:picLocks noChangeAspect="1"/>
          </p:cNvPicPr>
          <p:nvPr/>
        </p:nvPicPr>
        <p:blipFill>
          <a:blip r:embed="rId3"/>
          <a:stretch>
            <a:fillRect/>
          </a:stretch>
        </p:blipFill>
        <p:spPr>
          <a:xfrm>
            <a:off x="67780" y="2973304"/>
            <a:ext cx="5091934" cy="3872855"/>
          </a:xfrm>
          <a:prstGeom prst="rect">
            <a:avLst/>
          </a:prstGeom>
        </p:spPr>
      </p:pic>
      <p:cxnSp>
        <p:nvCxnSpPr>
          <p:cNvPr id="4" name="直線コネクタ 3">
            <a:extLst>
              <a:ext uri="{FF2B5EF4-FFF2-40B4-BE49-F238E27FC236}">
                <a16:creationId xmlns:a16="http://schemas.microsoft.com/office/drawing/2014/main" id="{B889123D-BB6B-784A-8162-C1334B224F25}"/>
              </a:ext>
            </a:extLst>
          </p:cNvPr>
          <p:cNvCxnSpPr>
            <a:cxnSpLocks/>
          </p:cNvCxnSpPr>
          <p:nvPr/>
        </p:nvCxnSpPr>
        <p:spPr>
          <a:xfrm>
            <a:off x="0"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7C9BE57A-7CD4-7485-F41F-7517929ED707}"/>
              </a:ext>
            </a:extLst>
          </p:cNvPr>
          <p:cNvSpPr txBox="1"/>
          <p:nvPr/>
        </p:nvSpPr>
        <p:spPr>
          <a:xfrm>
            <a:off x="0" y="53030"/>
            <a:ext cx="4410038" cy="400110"/>
          </a:xfrm>
          <a:prstGeom prst="rect">
            <a:avLst/>
          </a:prstGeom>
          <a:noFill/>
        </p:spPr>
        <p:txBody>
          <a:bodyPr wrap="square">
            <a:spAutoFit/>
          </a:bodyPr>
          <a:lstStyle/>
          <a:p>
            <a:r>
              <a:rPr kumimoji="1" lang="ja-JP" altLang="en-US" sz="2000" dirty="0">
                <a:latin typeface="ＭＳ ゴシック" panose="020B0609070205080204" pitchFamily="49" charset="-128"/>
                <a:ea typeface="ＭＳ ゴシック" panose="020B0609070205080204" pitchFamily="49" charset="-128"/>
                <a:cs typeface="+mj-cs"/>
              </a:rPr>
              <a:t>２</a:t>
            </a:r>
            <a:r>
              <a:rPr kumimoji="1" lang="ja-JP" altLang="en-US" sz="2000" b="0"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cs typeface="+mj-cs"/>
              </a:rPr>
              <a:t>．方法</a:t>
            </a:r>
            <a:endParaRPr lang="ja-JP" altLang="en-US" sz="2000" dirty="0"/>
          </a:p>
        </p:txBody>
      </p:sp>
      <p:sp>
        <p:nvSpPr>
          <p:cNvPr id="584" name="テキスト ボックス 583">
            <a:extLst>
              <a:ext uri="{FF2B5EF4-FFF2-40B4-BE49-F238E27FC236}">
                <a16:creationId xmlns:a16="http://schemas.microsoft.com/office/drawing/2014/main" id="{75C535AB-2B91-6297-AC1C-EA4302283029}"/>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４</a:t>
            </a:r>
          </a:p>
        </p:txBody>
      </p:sp>
      <p:pic>
        <p:nvPicPr>
          <p:cNvPr id="16" name="図 15">
            <a:extLst>
              <a:ext uri="{FF2B5EF4-FFF2-40B4-BE49-F238E27FC236}">
                <a16:creationId xmlns:a16="http://schemas.microsoft.com/office/drawing/2014/main" id="{8C5E2183-1EF8-6850-A4C9-4F06760D031A}"/>
              </a:ext>
            </a:extLst>
          </p:cNvPr>
          <p:cNvPicPr>
            <a:picLocks noChangeAspect="1"/>
          </p:cNvPicPr>
          <p:nvPr/>
        </p:nvPicPr>
        <p:blipFill>
          <a:blip r:embed="rId4"/>
          <a:stretch>
            <a:fillRect/>
          </a:stretch>
        </p:blipFill>
        <p:spPr>
          <a:xfrm>
            <a:off x="5426132" y="3712396"/>
            <a:ext cx="1710720" cy="1296000"/>
          </a:xfrm>
          <a:prstGeom prst="rect">
            <a:avLst/>
          </a:prstGeom>
        </p:spPr>
      </p:pic>
      <p:pic>
        <p:nvPicPr>
          <p:cNvPr id="17" name="図 16">
            <a:extLst>
              <a:ext uri="{FF2B5EF4-FFF2-40B4-BE49-F238E27FC236}">
                <a16:creationId xmlns:a16="http://schemas.microsoft.com/office/drawing/2014/main" id="{1D73D34C-115F-9BF7-4F82-1BB99011AFC4}"/>
              </a:ext>
            </a:extLst>
          </p:cNvPr>
          <p:cNvPicPr>
            <a:picLocks noChangeAspect="1"/>
          </p:cNvPicPr>
          <p:nvPr/>
        </p:nvPicPr>
        <p:blipFill>
          <a:blip r:embed="rId5"/>
          <a:srcRect l="2091" t="3939" r="4053" b="2281"/>
          <a:stretch>
            <a:fillRect/>
          </a:stretch>
        </p:blipFill>
        <p:spPr>
          <a:xfrm>
            <a:off x="7305890" y="3724930"/>
            <a:ext cx="1751023" cy="1296000"/>
          </a:xfrm>
          <a:prstGeom prst="rect">
            <a:avLst/>
          </a:prstGeom>
        </p:spPr>
      </p:pic>
      <p:pic>
        <p:nvPicPr>
          <p:cNvPr id="18" name="図 17">
            <a:extLst>
              <a:ext uri="{FF2B5EF4-FFF2-40B4-BE49-F238E27FC236}">
                <a16:creationId xmlns:a16="http://schemas.microsoft.com/office/drawing/2014/main" id="{A93CA5E0-FAD3-2C41-626A-DB6D5932EEF5}"/>
              </a:ext>
            </a:extLst>
          </p:cNvPr>
          <p:cNvPicPr>
            <a:picLocks noChangeAspect="1"/>
          </p:cNvPicPr>
          <p:nvPr/>
        </p:nvPicPr>
        <p:blipFill>
          <a:blip r:embed="rId6"/>
          <a:srcRect l="3144" t="3356" r="1773" b="5491"/>
          <a:stretch>
            <a:fillRect/>
          </a:stretch>
        </p:blipFill>
        <p:spPr>
          <a:xfrm>
            <a:off x="5476364" y="5550160"/>
            <a:ext cx="1744586" cy="1296000"/>
          </a:xfrm>
          <a:prstGeom prst="rect">
            <a:avLst/>
          </a:prstGeom>
        </p:spPr>
      </p:pic>
      <p:sp>
        <p:nvSpPr>
          <p:cNvPr id="19" name="Text Box 189">
            <a:extLst>
              <a:ext uri="{FF2B5EF4-FFF2-40B4-BE49-F238E27FC236}">
                <a16:creationId xmlns:a16="http://schemas.microsoft.com/office/drawing/2014/main" id="{F834FC91-0998-29CD-5A64-EDBC7A0385CB}"/>
              </a:ext>
            </a:extLst>
          </p:cNvPr>
          <p:cNvSpPr txBox="1">
            <a:spLocks noChangeArrowheads="1"/>
          </p:cNvSpPr>
          <p:nvPr/>
        </p:nvSpPr>
        <p:spPr bwMode="auto">
          <a:xfrm>
            <a:off x="5412816" y="3206785"/>
            <a:ext cx="1728000" cy="515901"/>
          </a:xfrm>
          <a:prstGeom prst="rect">
            <a:avLst/>
          </a:prstGeom>
          <a:solidFill>
            <a:schemeClr val="tx1">
              <a:lumMod val="50000"/>
              <a:lumOff val="50000"/>
            </a:schemeClr>
          </a:solidFill>
          <a:ln>
            <a:solidFill>
              <a:schemeClr val="tx1"/>
            </a:solidFill>
          </a:ln>
          <a:effectLst/>
        </p:spPr>
        <p:txBody>
          <a:bodyPr wrap="square" lIns="36000" tIns="36000" rIns="36000" bIns="36000">
            <a:spAutoFit/>
          </a:bodyPr>
          <a:lstStyle>
            <a:lvl1pPr>
              <a:lnSpc>
                <a:spcPct val="90000"/>
              </a:lnSpc>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100">
                <a:solidFill>
                  <a:srgbClr val="000000"/>
                </a:solidFill>
                <a:latin typeface="Calibri" panose="020F0502020204030204" pitchFamily="34" charset="0"/>
                <a:cs typeface="DejaVu Sans" charset="0"/>
              </a:defRPr>
            </a:lvl1pPr>
            <a:lvl2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cs typeface="DejaVu Sans" charset="0"/>
              </a:defRPr>
            </a:lvl2pPr>
            <a:lvl3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000000"/>
                </a:solidFill>
                <a:latin typeface="Calibri" panose="020F0502020204030204" pitchFamily="34" charset="0"/>
                <a:cs typeface="DejaVu Sans" charset="0"/>
              </a:defRPr>
            </a:lvl3pPr>
            <a:lvl4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4pPr>
            <a:lvl5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5pPr>
            <a:lvl6pPr marL="25146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6pPr>
            <a:lvl7pPr marL="29718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7pPr>
            <a:lvl8pPr marL="34290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8pPr>
            <a:lvl9pPr marL="38862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9pPr>
          </a:lstStyle>
          <a:p>
            <a:pPr marL="0" marR="0" lvl="0" indent="0" algn="r" defTabSz="914400" rtl="0" eaLnBrk="1" fontAlgn="base" latinLnBrk="0" hangingPunct="1">
              <a:lnSpc>
                <a:spcPct val="90000"/>
              </a:lnSpc>
              <a:spcBef>
                <a:spcPts val="75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600" dirty="0">
                <a:solidFill>
                  <a:schemeClr val="bg1"/>
                </a:solidFill>
                <a:latin typeface="ＭＳ ゴシック" panose="020B0609070205080204" pitchFamily="49" charset="-128"/>
                <a:ea typeface="ＭＳ ゴシック" panose="020B0609070205080204" pitchFamily="49" charset="-128"/>
              </a:rPr>
              <a:t>ｍ１：</a:t>
            </a:r>
            <a:r>
              <a:rPr kumimoji="1" lang="en-US" altLang="ja-JP" sz="1600" dirty="0">
                <a:solidFill>
                  <a:schemeClr val="bg1"/>
                </a:solidFill>
                <a:latin typeface="ＭＳ ゴシック" panose="020B0609070205080204" pitchFamily="49" charset="-128"/>
                <a:ea typeface="ＭＳ ゴシック" panose="020B0609070205080204" pitchFamily="49" charset="-128"/>
              </a:rPr>
              <a:t>75</a:t>
            </a:r>
            <a:r>
              <a:rPr kumimoji="1" lang="ja-JP" altLang="en-US" sz="1600" dirty="0">
                <a:solidFill>
                  <a:schemeClr val="bg1"/>
                </a:solidFill>
                <a:latin typeface="ＭＳ ゴシック" panose="020B0609070205080204" pitchFamily="49" charset="-128"/>
                <a:ea typeface="ＭＳ ゴシック" panose="020B0609070205080204" pitchFamily="49" charset="-128"/>
              </a:rPr>
              <a:t>～</a:t>
            </a:r>
            <a:r>
              <a:rPr kumimoji="1" lang="en-US" altLang="ja-JP" sz="1600" dirty="0">
                <a:solidFill>
                  <a:schemeClr val="bg1"/>
                </a:solidFill>
                <a:latin typeface="ＭＳ ゴシック" panose="020B0609070205080204" pitchFamily="49" charset="-128"/>
                <a:ea typeface="ＭＳ ゴシック" panose="020B0609070205080204" pitchFamily="49" charset="-128"/>
              </a:rPr>
              <a:t>500mm</a:t>
            </a:r>
            <a:r>
              <a:rPr kumimoji="1" lang="ja-JP" altLang="en-US" sz="1600" dirty="0">
                <a:solidFill>
                  <a:schemeClr val="bg1"/>
                </a:solidFill>
                <a:latin typeface="ＭＳ ゴシック" panose="020B0609070205080204" pitchFamily="49" charset="-128"/>
                <a:ea typeface="ＭＳ ゴシック" panose="020B0609070205080204" pitchFamily="49" charset="-128"/>
              </a:rPr>
              <a:t>（石主体）</a:t>
            </a:r>
            <a:endParaRPr kumimoji="1" lang="en-US" altLang="ja-JP" sz="1600" b="0" i="0" u="none" strike="noStrike" kern="120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endParaRPr>
          </a:p>
        </p:txBody>
      </p:sp>
      <p:sp>
        <p:nvSpPr>
          <p:cNvPr id="20" name="Text Box 189">
            <a:extLst>
              <a:ext uri="{FF2B5EF4-FFF2-40B4-BE49-F238E27FC236}">
                <a16:creationId xmlns:a16="http://schemas.microsoft.com/office/drawing/2014/main" id="{39C7196B-F675-3649-D547-DF91186E6C4B}"/>
              </a:ext>
            </a:extLst>
          </p:cNvPr>
          <p:cNvSpPr txBox="1">
            <a:spLocks noChangeArrowheads="1"/>
          </p:cNvSpPr>
          <p:nvPr/>
        </p:nvSpPr>
        <p:spPr bwMode="auto">
          <a:xfrm>
            <a:off x="7314128" y="3206785"/>
            <a:ext cx="1728000" cy="540000"/>
          </a:xfrm>
          <a:prstGeom prst="rect">
            <a:avLst/>
          </a:prstGeom>
          <a:solidFill>
            <a:srgbClr val="0000FF"/>
          </a:solidFill>
          <a:ln>
            <a:solidFill>
              <a:schemeClr val="tx1"/>
            </a:solidFill>
          </a:ln>
          <a:effectLst/>
        </p:spPr>
        <p:txBody>
          <a:bodyPr wrap="square" lIns="36000" tIns="36000" rIns="36000" bIns="36000">
            <a:spAutoFit/>
          </a:bodyPr>
          <a:lstStyle>
            <a:lvl1pPr>
              <a:lnSpc>
                <a:spcPct val="90000"/>
              </a:lnSpc>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100">
                <a:solidFill>
                  <a:srgbClr val="000000"/>
                </a:solidFill>
                <a:latin typeface="Calibri" panose="020F0502020204030204" pitchFamily="34" charset="0"/>
                <a:cs typeface="DejaVu Sans" charset="0"/>
              </a:defRPr>
            </a:lvl1pPr>
            <a:lvl2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cs typeface="DejaVu Sans" charset="0"/>
              </a:defRPr>
            </a:lvl2pPr>
            <a:lvl3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000000"/>
                </a:solidFill>
                <a:latin typeface="Calibri" panose="020F0502020204030204" pitchFamily="34" charset="0"/>
                <a:cs typeface="DejaVu Sans" charset="0"/>
              </a:defRPr>
            </a:lvl3pPr>
            <a:lvl4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4pPr>
            <a:lvl5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5pPr>
            <a:lvl6pPr marL="25146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6pPr>
            <a:lvl7pPr marL="29718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7pPr>
            <a:lvl8pPr marL="34290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8pPr>
            <a:lvl9pPr marL="38862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9pPr>
          </a:lstStyle>
          <a:p>
            <a:pPr marL="0" marR="0" lvl="0" indent="0" algn="ctr" defTabSz="914400" rtl="0" eaLnBrk="1" fontAlgn="base" latinLnBrk="0" hangingPunct="1">
              <a:lnSpc>
                <a:spcPct val="90000"/>
              </a:lnSpc>
              <a:spcBef>
                <a:spcPts val="75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600" dirty="0">
                <a:solidFill>
                  <a:schemeClr val="bg1"/>
                </a:solidFill>
                <a:latin typeface="ＭＳ ゴシック" panose="020B0609070205080204" pitchFamily="49" charset="-128"/>
                <a:ea typeface="ＭＳ ゴシック" panose="020B0609070205080204" pitchFamily="49" charset="-128"/>
              </a:rPr>
              <a:t>ｍ２：</a:t>
            </a:r>
            <a:r>
              <a:rPr kumimoji="1" lang="en-US" altLang="ja-JP" sz="1600" dirty="0">
                <a:solidFill>
                  <a:schemeClr val="bg1"/>
                </a:solidFill>
                <a:latin typeface="ＭＳ ゴシック" panose="020B0609070205080204" pitchFamily="49" charset="-128"/>
                <a:ea typeface="ＭＳ ゴシック" panose="020B0609070205080204" pitchFamily="49" charset="-128"/>
              </a:rPr>
              <a:t>5</a:t>
            </a:r>
            <a:r>
              <a:rPr kumimoji="1" lang="ja-JP" altLang="en-US" sz="1600" dirty="0">
                <a:solidFill>
                  <a:schemeClr val="bg1"/>
                </a:solidFill>
                <a:latin typeface="ＭＳ ゴシック" panose="020B0609070205080204" pitchFamily="49" charset="-128"/>
                <a:ea typeface="ＭＳ ゴシック" panose="020B0609070205080204" pitchFamily="49" charset="-128"/>
              </a:rPr>
              <a:t>～</a:t>
            </a:r>
            <a:r>
              <a:rPr kumimoji="1" lang="en-US" altLang="ja-JP" sz="1600" dirty="0">
                <a:solidFill>
                  <a:schemeClr val="bg1"/>
                </a:solidFill>
                <a:latin typeface="ＭＳ ゴシック" panose="020B0609070205080204" pitchFamily="49" charset="-128"/>
                <a:ea typeface="ＭＳ ゴシック" panose="020B0609070205080204" pitchFamily="49" charset="-128"/>
              </a:rPr>
              <a:t>200mm</a:t>
            </a:r>
          </a:p>
          <a:p>
            <a:pPr marL="0" marR="0" lvl="0" indent="0" algn="ctr" defTabSz="914400" rtl="0" eaLnBrk="1" fontAlgn="base" latinLnBrk="0" hangingPunct="1">
              <a:lnSpc>
                <a:spcPct val="90000"/>
              </a:lnSpc>
              <a:spcBef>
                <a:spcPts val="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en-US" altLang="ja-JP" sz="1600" dirty="0">
                <a:solidFill>
                  <a:schemeClr val="bg1"/>
                </a:solidFill>
                <a:latin typeface="ＭＳ ゴシック" panose="020B0609070205080204" pitchFamily="49" charset="-128"/>
                <a:ea typeface="ＭＳ ゴシック" panose="020B0609070205080204" pitchFamily="49" charset="-128"/>
              </a:rPr>
              <a:t>(</a:t>
            </a:r>
            <a:r>
              <a:rPr kumimoji="1" lang="ja-JP" altLang="en-US" sz="1600" dirty="0">
                <a:solidFill>
                  <a:schemeClr val="bg1"/>
                </a:solidFill>
                <a:latin typeface="ＭＳ ゴシック" panose="020B0609070205080204" pitchFamily="49" charset="-128"/>
                <a:ea typeface="ＭＳ ゴシック" panose="020B0609070205080204" pitchFamily="49" charset="-128"/>
              </a:rPr>
              <a:t>石混じり礫主体</a:t>
            </a:r>
            <a:r>
              <a:rPr kumimoji="1" lang="en-US" altLang="ja-JP" sz="1600" dirty="0">
                <a:solidFill>
                  <a:schemeClr val="bg1"/>
                </a:solidFill>
                <a:latin typeface="ＭＳ ゴシック" panose="020B0609070205080204" pitchFamily="49" charset="-128"/>
                <a:ea typeface="ＭＳ ゴシック" panose="020B0609070205080204" pitchFamily="49" charset="-128"/>
              </a:rPr>
              <a:t>)</a:t>
            </a:r>
            <a:endParaRPr kumimoji="1" lang="en-US" altLang="ja-JP" sz="1600" b="0" i="0" u="none" strike="noStrike" kern="120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endParaRPr>
          </a:p>
        </p:txBody>
      </p:sp>
      <p:sp>
        <p:nvSpPr>
          <p:cNvPr id="21" name="Text Box 189">
            <a:extLst>
              <a:ext uri="{FF2B5EF4-FFF2-40B4-BE49-F238E27FC236}">
                <a16:creationId xmlns:a16="http://schemas.microsoft.com/office/drawing/2014/main" id="{766C1BCD-7510-93E3-7BC1-1C91F17BFC96}"/>
              </a:ext>
            </a:extLst>
          </p:cNvPr>
          <p:cNvSpPr txBox="1">
            <a:spLocks noChangeArrowheads="1"/>
          </p:cNvSpPr>
          <p:nvPr/>
        </p:nvSpPr>
        <p:spPr bwMode="auto">
          <a:xfrm>
            <a:off x="5473700" y="5024634"/>
            <a:ext cx="1728000" cy="515901"/>
          </a:xfrm>
          <a:prstGeom prst="rect">
            <a:avLst/>
          </a:prstGeom>
          <a:solidFill>
            <a:srgbClr val="00B050"/>
          </a:solidFill>
          <a:ln>
            <a:solidFill>
              <a:schemeClr val="tx1"/>
            </a:solidFill>
          </a:ln>
          <a:effectLst/>
        </p:spPr>
        <p:txBody>
          <a:bodyPr wrap="square" lIns="36000" tIns="36000" rIns="36000" bIns="36000">
            <a:spAutoFit/>
          </a:bodyPr>
          <a:lstStyle>
            <a:lvl1pPr>
              <a:lnSpc>
                <a:spcPct val="90000"/>
              </a:lnSpc>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100">
                <a:solidFill>
                  <a:srgbClr val="000000"/>
                </a:solidFill>
                <a:latin typeface="Calibri" panose="020F0502020204030204" pitchFamily="34" charset="0"/>
                <a:cs typeface="DejaVu Sans" charset="0"/>
              </a:defRPr>
            </a:lvl1pPr>
            <a:lvl2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cs typeface="DejaVu Sans" charset="0"/>
              </a:defRPr>
            </a:lvl2pPr>
            <a:lvl3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000000"/>
                </a:solidFill>
                <a:latin typeface="Calibri" panose="020F0502020204030204" pitchFamily="34" charset="0"/>
                <a:cs typeface="DejaVu Sans" charset="0"/>
              </a:defRPr>
            </a:lvl3pPr>
            <a:lvl4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4pPr>
            <a:lvl5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5pPr>
            <a:lvl6pPr marL="25146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6pPr>
            <a:lvl7pPr marL="29718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7pPr>
            <a:lvl8pPr marL="34290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8pPr>
            <a:lvl9pPr marL="38862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9pPr>
          </a:lstStyle>
          <a:p>
            <a:pPr marL="0" marR="0" lvl="0" indent="0" algn="ctr" defTabSz="914400" rtl="0" eaLnBrk="1" fontAlgn="base" latinLnBrk="0" hangingPunct="1">
              <a:lnSpc>
                <a:spcPct val="90000"/>
              </a:lnSpc>
              <a:spcBef>
                <a:spcPts val="75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600" dirty="0">
                <a:solidFill>
                  <a:schemeClr val="bg1"/>
                </a:solidFill>
                <a:latin typeface="ＭＳ ゴシック" panose="020B0609070205080204" pitchFamily="49" charset="-128"/>
                <a:ea typeface="ＭＳ ゴシック" panose="020B0609070205080204" pitchFamily="49" charset="-128"/>
              </a:rPr>
              <a:t>ｍ３：</a:t>
            </a:r>
            <a:r>
              <a:rPr kumimoji="1" lang="en-US" altLang="ja-JP" sz="1600" dirty="0">
                <a:solidFill>
                  <a:schemeClr val="bg1"/>
                </a:solidFill>
                <a:latin typeface="ＭＳ ゴシック" panose="020B0609070205080204" pitchFamily="49" charset="-128"/>
                <a:ea typeface="ＭＳ ゴシック" panose="020B0609070205080204" pitchFamily="49" charset="-128"/>
              </a:rPr>
              <a:t>5</a:t>
            </a:r>
            <a:r>
              <a:rPr kumimoji="1" lang="ja-JP" altLang="en-US" sz="1600" dirty="0">
                <a:solidFill>
                  <a:schemeClr val="bg1"/>
                </a:solidFill>
                <a:latin typeface="ＭＳ ゴシック" panose="020B0609070205080204" pitchFamily="49" charset="-128"/>
                <a:ea typeface="ＭＳ ゴシック" panose="020B0609070205080204" pitchFamily="49" charset="-128"/>
              </a:rPr>
              <a:t>～</a:t>
            </a:r>
            <a:r>
              <a:rPr kumimoji="1" lang="en-US" altLang="ja-JP" sz="1600" dirty="0">
                <a:solidFill>
                  <a:schemeClr val="bg1"/>
                </a:solidFill>
                <a:latin typeface="ＭＳ ゴシック" panose="020B0609070205080204" pitchFamily="49" charset="-128"/>
                <a:ea typeface="ＭＳ ゴシック" panose="020B0609070205080204" pitchFamily="49" charset="-128"/>
              </a:rPr>
              <a:t>75mm</a:t>
            </a:r>
          </a:p>
          <a:p>
            <a:pPr marL="0" marR="0" lvl="0" indent="0" algn="r" defTabSz="914400" rtl="0" eaLnBrk="1" fontAlgn="base" latinLnBrk="0" hangingPunct="1">
              <a:lnSpc>
                <a:spcPct val="90000"/>
              </a:lnSpc>
              <a:spcBef>
                <a:spcPts val="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600" dirty="0">
                <a:solidFill>
                  <a:schemeClr val="bg1"/>
                </a:solidFill>
                <a:latin typeface="ＭＳ ゴシック" panose="020B0609070205080204" pitchFamily="49" charset="-128"/>
                <a:ea typeface="ＭＳ ゴシック" panose="020B0609070205080204" pitchFamily="49" charset="-128"/>
              </a:rPr>
              <a:t>（礫主体）</a:t>
            </a:r>
            <a:endParaRPr kumimoji="1" lang="en-US" altLang="ja-JP" sz="1600" b="0" i="0" u="none" strike="noStrike" kern="1200" cap="none" spc="0" normalizeH="0" baseline="0" noProof="0" dirty="0">
              <a:ln>
                <a:noFill/>
              </a:ln>
              <a:solidFill>
                <a:schemeClr val="bg1"/>
              </a:solidFill>
              <a:effectLst/>
              <a:uLnTx/>
              <a:uFillTx/>
              <a:latin typeface="ＭＳ ゴシック" panose="020B0609070205080204" pitchFamily="49" charset="-128"/>
              <a:ea typeface="ＭＳ ゴシック" panose="020B0609070205080204" pitchFamily="49" charset="-128"/>
            </a:endParaRPr>
          </a:p>
        </p:txBody>
      </p:sp>
      <p:pic>
        <p:nvPicPr>
          <p:cNvPr id="22" name="図 21">
            <a:extLst>
              <a:ext uri="{FF2B5EF4-FFF2-40B4-BE49-F238E27FC236}">
                <a16:creationId xmlns:a16="http://schemas.microsoft.com/office/drawing/2014/main" id="{B54F7B19-D091-D8C1-C1EB-6D837C821723}"/>
              </a:ext>
            </a:extLst>
          </p:cNvPr>
          <p:cNvPicPr>
            <a:picLocks noChangeAspect="1"/>
          </p:cNvPicPr>
          <p:nvPr/>
        </p:nvPicPr>
        <p:blipFill>
          <a:blip r:embed="rId7"/>
          <a:stretch>
            <a:fillRect/>
          </a:stretch>
        </p:blipFill>
        <p:spPr>
          <a:xfrm>
            <a:off x="7340308" y="5524057"/>
            <a:ext cx="1734350" cy="1295999"/>
          </a:xfrm>
          <a:prstGeom prst="rect">
            <a:avLst/>
          </a:prstGeom>
        </p:spPr>
      </p:pic>
      <p:sp>
        <p:nvSpPr>
          <p:cNvPr id="23" name="Text Box 189">
            <a:extLst>
              <a:ext uri="{FF2B5EF4-FFF2-40B4-BE49-F238E27FC236}">
                <a16:creationId xmlns:a16="http://schemas.microsoft.com/office/drawing/2014/main" id="{376CE238-F93B-CBC0-A858-D7631ADE6B2C}"/>
              </a:ext>
            </a:extLst>
          </p:cNvPr>
          <p:cNvSpPr txBox="1">
            <a:spLocks noChangeArrowheads="1"/>
          </p:cNvSpPr>
          <p:nvPr/>
        </p:nvSpPr>
        <p:spPr bwMode="auto">
          <a:xfrm>
            <a:off x="7340308" y="5201337"/>
            <a:ext cx="360000" cy="294302"/>
          </a:xfrm>
          <a:prstGeom prst="rect">
            <a:avLst/>
          </a:prstGeom>
          <a:solidFill>
            <a:srgbClr val="FFD966"/>
          </a:solidFill>
          <a:ln>
            <a:solidFill>
              <a:schemeClr val="tx1"/>
            </a:solidFill>
          </a:ln>
          <a:effectLst/>
        </p:spPr>
        <p:txBody>
          <a:bodyPr wrap="square" lIns="36000" tIns="36000" rIns="36000" bIns="36000">
            <a:spAutoFit/>
          </a:bodyPr>
          <a:lstStyle>
            <a:lvl1pPr>
              <a:lnSpc>
                <a:spcPct val="90000"/>
              </a:lnSpc>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100">
                <a:solidFill>
                  <a:srgbClr val="000000"/>
                </a:solidFill>
                <a:latin typeface="Calibri" panose="020F0502020204030204" pitchFamily="34" charset="0"/>
                <a:cs typeface="DejaVu Sans" charset="0"/>
              </a:defRPr>
            </a:lvl1pPr>
            <a:lvl2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cs typeface="DejaVu Sans" charset="0"/>
              </a:defRPr>
            </a:lvl2pPr>
            <a:lvl3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000000"/>
                </a:solidFill>
                <a:latin typeface="Calibri" panose="020F0502020204030204" pitchFamily="34" charset="0"/>
                <a:cs typeface="DejaVu Sans" charset="0"/>
              </a:defRPr>
            </a:lvl3pPr>
            <a:lvl4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4pPr>
            <a:lvl5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5pPr>
            <a:lvl6pPr marL="25146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6pPr>
            <a:lvl7pPr marL="29718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7pPr>
            <a:lvl8pPr marL="34290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8pPr>
            <a:lvl9pPr marL="38862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9pPr>
          </a:lstStyle>
          <a:p>
            <a:pPr marL="0" marR="0" lvl="0" indent="0" algn="ctr" defTabSz="914400" rtl="0" eaLnBrk="1" fontAlgn="base" latinLnBrk="0" hangingPunct="1">
              <a:lnSpc>
                <a:spcPct val="90000"/>
              </a:lnSpc>
              <a:spcBef>
                <a:spcPts val="75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rPr>
              <a:t>砂</a:t>
            </a:r>
            <a:endParaRPr kumimoji="1" lang="en-US" altLang="ja-JP"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endParaRPr>
          </a:p>
        </p:txBody>
      </p:sp>
      <p:sp>
        <p:nvSpPr>
          <p:cNvPr id="24" name="Text Box 70">
            <a:extLst>
              <a:ext uri="{FF2B5EF4-FFF2-40B4-BE49-F238E27FC236}">
                <a16:creationId xmlns:a16="http://schemas.microsoft.com/office/drawing/2014/main" id="{A7E82F0D-0DFD-26BF-65CF-830A5864C1FF}"/>
              </a:ext>
            </a:extLst>
          </p:cNvPr>
          <p:cNvSpPr txBox="1">
            <a:spLocks noChangeArrowheads="1"/>
          </p:cNvSpPr>
          <p:nvPr/>
        </p:nvSpPr>
        <p:spPr bwMode="auto">
          <a:xfrm>
            <a:off x="133602" y="847000"/>
            <a:ext cx="8837677" cy="189282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ü"/>
            </a:pPr>
            <a:r>
              <a:rPr lang="ja-JP" altLang="en-US" b="1" dirty="0">
                <a:latin typeface="メイリオ" panose="020B0604030504040204" pitchFamily="50" charset="-128"/>
                <a:ea typeface="メイリオ" panose="020B0604030504040204" pitchFamily="50" charset="-128"/>
              </a:rPr>
              <a:t>河床材料平面分布</a:t>
            </a:r>
            <a:endParaRPr lang="en-US" altLang="ja-JP" b="1"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・調査地点　→　ダム下流河道区間</a:t>
            </a:r>
            <a:endParaRPr lang="en-US" altLang="ja-JP"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・調査方法　→　河床材料を</a:t>
            </a:r>
            <a:r>
              <a:rPr lang="en-US" altLang="ja-JP" dirty="0">
                <a:latin typeface="メイリオ" panose="020B0604030504040204" pitchFamily="50" charset="-128"/>
                <a:ea typeface="メイリオ" panose="020B0604030504040204" pitchFamily="50" charset="-128"/>
              </a:rPr>
              <a:t>4</a:t>
            </a:r>
            <a:r>
              <a:rPr lang="ja-JP" altLang="en-US" dirty="0">
                <a:latin typeface="メイリオ" panose="020B0604030504040204" pitchFamily="50" charset="-128"/>
                <a:ea typeface="メイリオ" panose="020B0604030504040204" pitchFamily="50" charset="-128"/>
              </a:rPr>
              <a:t>つに区分（</a:t>
            </a:r>
            <a:r>
              <a:rPr lang="en-US" altLang="ja-JP" b="1" dirty="0">
                <a:latin typeface="メイリオ" panose="020B0604030504040204" pitchFamily="50" charset="-128"/>
                <a:ea typeface="メイリオ" panose="020B0604030504040204" pitchFamily="50" charset="-128"/>
              </a:rPr>
              <a:t>m1</a:t>
            </a:r>
            <a:r>
              <a:rPr lang="ja-JP" altLang="en-US"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m2</a:t>
            </a:r>
            <a:r>
              <a:rPr lang="ja-JP" altLang="en-US"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m3</a:t>
            </a:r>
            <a:r>
              <a:rPr lang="ja-JP" altLang="en-US"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砂）</a:t>
            </a:r>
            <a:r>
              <a:rPr lang="ja-JP" altLang="en-US" dirty="0">
                <a:latin typeface="メイリオ" panose="020B0604030504040204" pitchFamily="50" charset="-128"/>
                <a:ea typeface="メイリオ" panose="020B0604030504040204" pitchFamily="50" charset="-128"/>
              </a:rPr>
              <a:t>し、平面的な分布を記録</a:t>
            </a:r>
          </a:p>
          <a:p>
            <a:pPr marL="285750" indent="-285750" algn="l">
              <a:spcBef>
                <a:spcPts val="600"/>
              </a:spcBef>
              <a:buFont typeface="Wingdings" panose="05000000000000000000" pitchFamily="2" charset="2"/>
              <a:buChar char="ü"/>
            </a:pPr>
            <a:r>
              <a:rPr lang="ja-JP" altLang="en-US" b="1" dirty="0">
                <a:latin typeface="メイリオ" panose="020B0604030504040204" pitchFamily="50" charset="-128"/>
                <a:ea typeface="メイリオ" panose="020B0604030504040204" pitchFamily="50" charset="-128"/>
              </a:rPr>
              <a:t>河床形状</a:t>
            </a:r>
            <a:endParaRPr lang="en-US" altLang="ja-JP" b="1"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・調査地点　→　ダム下流河道区間</a:t>
            </a:r>
            <a:endParaRPr lang="en-US" altLang="ja-JP"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・調査方法　→　一部の地点を選定し、河床形状を</a:t>
            </a:r>
            <a:r>
              <a:rPr lang="ja-JP" altLang="en-US" b="1" dirty="0">
                <a:latin typeface="メイリオ" panose="020B0604030504040204" pitchFamily="50" charset="-128"/>
                <a:ea typeface="メイリオ" panose="020B0604030504040204" pitchFamily="50" charset="-128"/>
              </a:rPr>
              <a:t>平瀬</a:t>
            </a:r>
            <a:r>
              <a:rPr lang="ja-JP" altLang="en-US"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早瀬</a:t>
            </a:r>
            <a:r>
              <a:rPr lang="ja-JP" altLang="en-US"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淵・とろ</a:t>
            </a:r>
            <a:r>
              <a:rPr lang="ja-JP" altLang="en-US"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わんど・たまり</a:t>
            </a:r>
            <a:r>
              <a:rPr lang="ja-JP" altLang="en-US" dirty="0">
                <a:latin typeface="メイリオ" panose="020B0604030504040204" pitchFamily="50" charset="-128"/>
                <a:ea typeface="メイリオ" panose="020B0604030504040204" pitchFamily="50" charset="-128"/>
              </a:rPr>
              <a:t>の</a:t>
            </a:r>
            <a:endParaRPr lang="en-US" altLang="ja-JP"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4</a:t>
            </a:r>
            <a:r>
              <a:rPr lang="ja-JP" altLang="en-US" dirty="0">
                <a:latin typeface="メイリオ" panose="020B0604030504040204" pitchFamily="50" charset="-128"/>
                <a:ea typeface="メイリオ" panose="020B0604030504040204" pitchFamily="50" charset="-128"/>
              </a:rPr>
              <a:t>つに区分、空撮画像より面積を算出</a:t>
            </a:r>
          </a:p>
        </p:txBody>
      </p:sp>
      <p:sp>
        <p:nvSpPr>
          <p:cNvPr id="25" name="テキスト ボックス 24">
            <a:extLst>
              <a:ext uri="{FF2B5EF4-FFF2-40B4-BE49-F238E27FC236}">
                <a16:creationId xmlns:a16="http://schemas.microsoft.com/office/drawing/2014/main" id="{D306485D-F6DC-F0EC-47F0-7648C8836462}"/>
              </a:ext>
            </a:extLst>
          </p:cNvPr>
          <p:cNvSpPr txBox="1"/>
          <p:nvPr/>
        </p:nvSpPr>
        <p:spPr>
          <a:xfrm>
            <a:off x="101600" y="518453"/>
            <a:ext cx="7515224" cy="375487"/>
          </a:xfrm>
          <a:prstGeom prst="rect">
            <a:avLst/>
          </a:prstGeom>
          <a:noFill/>
        </p:spPr>
        <p:txBody>
          <a:bodyPr wrap="square">
            <a:spAutoFit/>
          </a:bodyPr>
          <a:lstStyle/>
          <a:p>
            <a:pPr marL="0" indent="0" algn="l">
              <a:lnSpc>
                <a:spcPct val="115000"/>
              </a:lnSpc>
              <a:spcBef>
                <a:spcPct val="20000"/>
              </a:spcBef>
              <a:buClr>
                <a:schemeClr val="tx1"/>
              </a:buClr>
            </a:pPr>
            <a:r>
              <a:rPr lang="ja-JP" altLang="en-US" sz="1600" b="1" dirty="0">
                <a:latin typeface="メイリオ" panose="020B0604030504040204" pitchFamily="50" charset="-128"/>
                <a:ea typeface="メイリオ" panose="020B0604030504040204" pitchFamily="50" charset="-128"/>
              </a:rPr>
              <a:t>環境モニタリング調査</a:t>
            </a:r>
            <a:endParaRPr lang="en-US" altLang="ja-JP" sz="1600" b="1" dirty="0">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01394457-7DB9-E676-0E05-2F687242177A}"/>
              </a:ext>
            </a:extLst>
          </p:cNvPr>
          <p:cNvSpPr txBox="1"/>
          <p:nvPr/>
        </p:nvSpPr>
        <p:spPr>
          <a:xfrm>
            <a:off x="0" y="2785022"/>
            <a:ext cx="1309816"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□調査地点</a:t>
            </a:r>
          </a:p>
        </p:txBody>
      </p:sp>
      <p:sp>
        <p:nvSpPr>
          <p:cNvPr id="5" name="正方形/長方形 4">
            <a:extLst>
              <a:ext uri="{FF2B5EF4-FFF2-40B4-BE49-F238E27FC236}">
                <a16:creationId xmlns:a16="http://schemas.microsoft.com/office/drawing/2014/main" id="{8E87A204-255C-5A20-3C5E-A98853709AEE}"/>
              </a:ext>
            </a:extLst>
          </p:cNvPr>
          <p:cNvSpPr/>
          <p:nvPr/>
        </p:nvSpPr>
        <p:spPr>
          <a:xfrm>
            <a:off x="2705778" y="3538653"/>
            <a:ext cx="1475697" cy="22242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624B7AA0-625A-84BD-4DC8-42C45C479112}"/>
              </a:ext>
            </a:extLst>
          </p:cNvPr>
          <p:cNvSpPr/>
          <p:nvPr/>
        </p:nvSpPr>
        <p:spPr>
          <a:xfrm>
            <a:off x="2704195" y="3746785"/>
            <a:ext cx="822201" cy="22242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8603E0B7-FEE8-5A26-AFFB-17DA4F58DC9C}"/>
              </a:ext>
            </a:extLst>
          </p:cNvPr>
          <p:cNvSpPr txBox="1"/>
          <p:nvPr/>
        </p:nvSpPr>
        <p:spPr>
          <a:xfrm>
            <a:off x="5412816" y="2804028"/>
            <a:ext cx="1788884"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□河床材料区分</a:t>
            </a:r>
          </a:p>
        </p:txBody>
      </p:sp>
    </p:spTree>
    <p:extLst>
      <p:ext uri="{BB962C8B-B14F-4D97-AF65-F5344CB8AC3E}">
        <p14:creationId xmlns:p14="http://schemas.microsoft.com/office/powerpoint/2010/main" val="68490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A4FAF-F347-9F12-8C2B-B6237B1593E6}"/>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6612A910-FD13-B06F-E155-3EA1ED2C6461}"/>
              </a:ext>
            </a:extLst>
          </p:cNvPr>
          <p:cNvCxnSpPr>
            <a:cxnSpLocks/>
          </p:cNvCxnSpPr>
          <p:nvPr/>
        </p:nvCxnSpPr>
        <p:spPr>
          <a:xfrm>
            <a:off x="-1120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6CA5AA39-8480-F341-ADA4-5FC97D07DB72}"/>
              </a:ext>
            </a:extLst>
          </p:cNvPr>
          <p:cNvSpPr txBox="1"/>
          <p:nvPr/>
        </p:nvSpPr>
        <p:spPr>
          <a:xfrm>
            <a:off x="-1" y="53030"/>
            <a:ext cx="6810376" cy="400110"/>
          </a:xfrm>
          <a:prstGeom prst="rect">
            <a:avLst/>
          </a:prstGeom>
          <a:noFill/>
        </p:spPr>
        <p:txBody>
          <a:bodyPr wrap="square">
            <a:spAutoFit/>
          </a:bodyPr>
          <a:lstStyle/>
          <a:p>
            <a:r>
              <a:rPr kumimoji="1" lang="ja-JP" altLang="en-US" sz="200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３．結果および考察</a:t>
            </a:r>
            <a:r>
              <a:rPr kumimoji="1" lang="ja-JP" altLang="en-US" sz="2000" b="0" i="0" u="none" strike="noStrike" kern="1200" cap="none" spc="0" normalizeH="0" baseline="0" noProof="0" dirty="0">
                <a:ln>
                  <a:noFill/>
                </a:ln>
                <a:effectLst/>
                <a:uLnTx/>
                <a:uFillTx/>
                <a:latin typeface="ＭＳ ゴシック" panose="020B0609070205080204" pitchFamily="49" charset="-128"/>
                <a:ea typeface="ＭＳ ゴシック" panose="020B0609070205080204" pitchFamily="49" charset="-128"/>
                <a:cs typeface="+mj-cs"/>
              </a:rPr>
              <a:t>：耳川水系</a:t>
            </a:r>
            <a:r>
              <a:rPr kumimoji="1" lang="ja-JP" altLang="en-US" sz="2000" dirty="0">
                <a:latin typeface="ＭＳ ゴシック" panose="020B0609070205080204" pitchFamily="49" charset="-128"/>
                <a:ea typeface="ＭＳ ゴシック" panose="020B0609070205080204" pitchFamily="49" charset="-128"/>
                <a:cs typeface="+mj-cs"/>
              </a:rPr>
              <a:t>ダム通砂実績</a:t>
            </a:r>
            <a:endParaRPr kumimoji="1" lang="en-US" altLang="ja-JP" sz="2000" dirty="0">
              <a:latin typeface="ＭＳ ゴシック" panose="020B0609070205080204" pitchFamily="49" charset="-128"/>
              <a:ea typeface="ＭＳ ゴシック" panose="020B0609070205080204" pitchFamily="49" charset="-128"/>
              <a:cs typeface="+mj-cs"/>
            </a:endParaRPr>
          </a:p>
        </p:txBody>
      </p:sp>
      <p:sp>
        <p:nvSpPr>
          <p:cNvPr id="584" name="テキスト ボックス 583">
            <a:extLst>
              <a:ext uri="{FF2B5EF4-FFF2-40B4-BE49-F238E27FC236}">
                <a16:creationId xmlns:a16="http://schemas.microsoft.com/office/drawing/2014/main" id="{3163ACA8-A977-9DC2-4463-0A943A4A545A}"/>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５</a:t>
            </a:r>
          </a:p>
        </p:txBody>
      </p:sp>
      <p:sp>
        <p:nvSpPr>
          <p:cNvPr id="35" name="Text Box 70">
            <a:extLst>
              <a:ext uri="{FF2B5EF4-FFF2-40B4-BE49-F238E27FC236}">
                <a16:creationId xmlns:a16="http://schemas.microsoft.com/office/drawing/2014/main" id="{E764B635-E93B-44AB-2E59-A197AD9403C4}"/>
              </a:ext>
            </a:extLst>
          </p:cNvPr>
          <p:cNvSpPr txBox="1">
            <a:spLocks noChangeArrowheads="1"/>
          </p:cNvSpPr>
          <p:nvPr/>
        </p:nvSpPr>
        <p:spPr bwMode="auto">
          <a:xfrm>
            <a:off x="109769" y="639174"/>
            <a:ext cx="8837677" cy="6617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l"/>
            </a:pPr>
            <a:r>
              <a:rPr lang="en-US" altLang="ja-JP" dirty="0">
                <a:latin typeface="メイリオ" panose="020B0604030504040204" pitchFamily="50" charset="-128"/>
                <a:ea typeface="メイリオ" panose="020B0604030504040204" pitchFamily="50" charset="-128"/>
              </a:rPr>
              <a:t>2017</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2020</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2</a:t>
            </a:r>
            <a:r>
              <a:rPr lang="ja-JP" altLang="en-US" dirty="0">
                <a:latin typeface="メイリオ" panose="020B0604030504040204" pitchFamily="50" charset="-128"/>
                <a:ea typeface="メイリオ" panose="020B0604030504040204" pitchFamily="50" charset="-128"/>
              </a:rPr>
              <a:t>ダム連携通砂（西郷ダム、大内原ダム）を</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回</a:t>
            </a:r>
            <a:endParaRPr lang="en-US" altLang="ja-JP"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l"/>
            </a:pPr>
            <a:r>
              <a:rPr lang="en-US" altLang="ja-JP" dirty="0">
                <a:latin typeface="メイリオ" panose="020B0604030504040204" pitchFamily="50" charset="-128"/>
                <a:ea typeface="メイリオ" panose="020B0604030504040204" pitchFamily="50" charset="-128"/>
              </a:rPr>
              <a:t>2022</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ダム連携通砂</a:t>
            </a:r>
            <a:r>
              <a:rPr kumimoji="0"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（山須原ダム、西郷ダム、大内原ダム）を</a:t>
            </a:r>
            <a:r>
              <a:rPr kumimoji="0" lang="en-US" altLang="ja-JP"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3</a:t>
            </a:r>
            <a:r>
              <a:rPr kumimoji="0" lang="ja-JP" altLang="en-US"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回</a:t>
            </a:r>
            <a:endParaRPr lang="en-US" altLang="ja-JP" dirty="0">
              <a:latin typeface="メイリオ" panose="020B0604030504040204" pitchFamily="50" charset="-128"/>
              <a:ea typeface="メイリオ" panose="020B0604030504040204" pitchFamily="50" charset="-128"/>
            </a:endParaRPr>
          </a:p>
        </p:txBody>
      </p:sp>
      <p:sp>
        <p:nvSpPr>
          <p:cNvPr id="41" name="Text Box 189">
            <a:extLst>
              <a:ext uri="{FF2B5EF4-FFF2-40B4-BE49-F238E27FC236}">
                <a16:creationId xmlns:a16="http://schemas.microsoft.com/office/drawing/2014/main" id="{5F47F0AA-1966-502B-AA0C-2A2224F7C4AD}"/>
              </a:ext>
            </a:extLst>
          </p:cNvPr>
          <p:cNvSpPr txBox="1">
            <a:spLocks noChangeArrowheads="1"/>
          </p:cNvSpPr>
          <p:nvPr/>
        </p:nvSpPr>
        <p:spPr bwMode="auto">
          <a:xfrm>
            <a:off x="5439690" y="6174353"/>
            <a:ext cx="2288368" cy="568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36000" tIns="36000" rIns="36000" bIns="36000">
            <a:spAutoFit/>
          </a:bodyPr>
          <a:lstStyle>
            <a:lvl1pPr>
              <a:lnSpc>
                <a:spcPct val="90000"/>
              </a:lnSpc>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100">
                <a:solidFill>
                  <a:srgbClr val="000000"/>
                </a:solidFill>
                <a:latin typeface="Calibri" panose="020F0502020204030204" pitchFamily="34" charset="0"/>
                <a:cs typeface="DejaVu Sans" charset="0"/>
              </a:defRPr>
            </a:lvl1pPr>
            <a:lvl2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cs typeface="DejaVu Sans" charset="0"/>
              </a:defRPr>
            </a:lvl2pPr>
            <a:lvl3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000000"/>
                </a:solidFill>
                <a:latin typeface="Calibri" panose="020F0502020204030204" pitchFamily="34" charset="0"/>
                <a:cs typeface="DejaVu Sans" charset="0"/>
              </a:defRPr>
            </a:lvl3pPr>
            <a:lvl4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4pPr>
            <a:lvl5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5pPr>
            <a:lvl6pPr marL="25146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6pPr>
            <a:lvl7pPr marL="29718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7pPr>
            <a:lvl8pPr marL="34290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8pPr>
            <a:lvl9pPr marL="38862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9pPr>
          </a:lstStyle>
          <a:p>
            <a:pPr marL="0" marR="0" lvl="0" indent="0" algn="ctr" defTabSz="914400" rtl="0" eaLnBrk="1" fontAlgn="base" latinLnBrk="0" hangingPunct="1">
              <a:lnSpc>
                <a:spcPct val="90000"/>
              </a:lnSpc>
              <a:spcBef>
                <a:spcPts val="75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３ダム連携通砂運用</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90000"/>
              </a:lnSpc>
              <a:spcBef>
                <a:spcPts val="75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（山須原・西郷・大内原）</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42" name="Text Box 189">
            <a:extLst>
              <a:ext uri="{FF2B5EF4-FFF2-40B4-BE49-F238E27FC236}">
                <a16:creationId xmlns:a16="http://schemas.microsoft.com/office/drawing/2014/main" id="{1D4A3C55-EFEE-8907-1177-C0B9071CF2AF}"/>
              </a:ext>
            </a:extLst>
          </p:cNvPr>
          <p:cNvSpPr txBox="1">
            <a:spLocks noChangeArrowheads="1"/>
          </p:cNvSpPr>
          <p:nvPr/>
        </p:nvSpPr>
        <p:spPr bwMode="auto">
          <a:xfrm>
            <a:off x="2585668" y="6155880"/>
            <a:ext cx="1786759" cy="568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36000" tIns="36000" rIns="36000" bIns="36000">
            <a:spAutoFit/>
          </a:bodyPr>
          <a:lstStyle>
            <a:lvl1pPr>
              <a:lnSpc>
                <a:spcPct val="90000"/>
              </a:lnSpc>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100">
                <a:solidFill>
                  <a:srgbClr val="000000"/>
                </a:solidFill>
                <a:latin typeface="Calibri" panose="020F0502020204030204" pitchFamily="34" charset="0"/>
                <a:cs typeface="DejaVu Sans" charset="0"/>
              </a:defRPr>
            </a:lvl1pPr>
            <a:lvl2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cs typeface="DejaVu Sans" charset="0"/>
              </a:defRPr>
            </a:lvl2pPr>
            <a:lvl3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000000"/>
                </a:solidFill>
                <a:latin typeface="Calibri" panose="020F0502020204030204" pitchFamily="34" charset="0"/>
                <a:cs typeface="DejaVu Sans" charset="0"/>
              </a:defRPr>
            </a:lvl3pPr>
            <a:lvl4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4pPr>
            <a:lvl5pPr>
              <a:lnSpc>
                <a:spcPct val="90000"/>
              </a:lnSpc>
              <a:spcBef>
                <a:spcPts val="3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5pPr>
            <a:lvl6pPr marL="25146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6pPr>
            <a:lvl7pPr marL="29718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7pPr>
            <a:lvl8pPr marL="34290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8pPr>
            <a:lvl9pPr marL="3886200" indent="-228600" defTabSz="457200" eaLnBrk="0" fontAlgn="base" hangingPunct="0">
              <a:lnSpc>
                <a:spcPct val="90000"/>
              </a:lnSpc>
              <a:spcBef>
                <a:spcPts val="37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300">
                <a:solidFill>
                  <a:srgbClr val="000000"/>
                </a:solidFill>
                <a:latin typeface="Calibri" panose="020F0502020204030204" pitchFamily="34" charset="0"/>
                <a:cs typeface="DejaVu Sans" charset="0"/>
              </a:defRPr>
            </a:lvl9pPr>
          </a:lstStyle>
          <a:p>
            <a:pPr marL="0" marR="0" lvl="0" indent="0" algn="ctr" defTabSz="914400" rtl="0" eaLnBrk="1" fontAlgn="base" latinLnBrk="0" hangingPunct="1">
              <a:lnSpc>
                <a:spcPct val="90000"/>
              </a:lnSpc>
              <a:spcBef>
                <a:spcPts val="75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２ダム連携通砂運用</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90000"/>
              </a:lnSpc>
              <a:spcBef>
                <a:spcPts val="75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（西郷・大内原）</a:t>
            </a: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cxnSp>
        <p:nvCxnSpPr>
          <p:cNvPr id="45" name="直線矢印コネクタ 44">
            <a:extLst>
              <a:ext uri="{FF2B5EF4-FFF2-40B4-BE49-F238E27FC236}">
                <a16:creationId xmlns:a16="http://schemas.microsoft.com/office/drawing/2014/main" id="{66A0A8B9-FA5B-1968-A53A-08B6780E9C70}"/>
              </a:ext>
            </a:extLst>
          </p:cNvPr>
          <p:cNvCxnSpPr>
            <a:cxnSpLocks/>
          </p:cNvCxnSpPr>
          <p:nvPr/>
        </p:nvCxnSpPr>
        <p:spPr>
          <a:xfrm>
            <a:off x="2150601" y="6076840"/>
            <a:ext cx="261411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a16="http://schemas.microsoft.com/office/drawing/2014/main" id="{BC2941B6-8354-D5A0-26FC-37D1F5054406}"/>
              </a:ext>
            </a:extLst>
          </p:cNvPr>
          <p:cNvCxnSpPr>
            <a:cxnSpLocks/>
          </p:cNvCxnSpPr>
          <p:nvPr/>
        </p:nvCxnSpPr>
        <p:spPr>
          <a:xfrm>
            <a:off x="5288197" y="6073969"/>
            <a:ext cx="250080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337C5DA7-B52E-83D0-F44E-F3FD06C29A9C}"/>
              </a:ext>
            </a:extLst>
          </p:cNvPr>
          <p:cNvSpPr txBox="1"/>
          <p:nvPr/>
        </p:nvSpPr>
        <p:spPr>
          <a:xfrm>
            <a:off x="160247" y="1643300"/>
            <a:ext cx="6550913"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□ダム通砂実績（</a:t>
            </a:r>
            <a:r>
              <a:rPr lang="ja-JP" altLang="en-US" sz="1600" b="0" dirty="0">
                <a:latin typeface="メイリオ" panose="020B0604030504040204" pitchFamily="50" charset="-128"/>
                <a:ea typeface="メイリオ" panose="020B0604030504040204" pitchFamily="50" charset="-128"/>
              </a:rPr>
              <a:t>ダム通砂実施時の山須原ダムピーク流入量）</a:t>
            </a:r>
            <a:endParaRPr lang="ja-JP" altLang="en-US" sz="1600" dirty="0">
              <a:latin typeface="メイリオ" panose="020B0604030504040204" pitchFamily="50" charset="-128"/>
              <a:ea typeface="メイリオ" panose="020B0604030504040204" pitchFamily="50" charset="-128"/>
            </a:endParaRPr>
          </a:p>
        </p:txBody>
      </p:sp>
      <p:cxnSp>
        <p:nvCxnSpPr>
          <p:cNvPr id="52" name="直線コネクタ 51">
            <a:extLst>
              <a:ext uri="{FF2B5EF4-FFF2-40B4-BE49-F238E27FC236}">
                <a16:creationId xmlns:a16="http://schemas.microsoft.com/office/drawing/2014/main" id="{C3C95637-3D77-8B86-DEE3-3F9C86507F3A}"/>
              </a:ext>
            </a:extLst>
          </p:cNvPr>
          <p:cNvCxnSpPr>
            <a:cxnSpLocks/>
          </p:cNvCxnSpPr>
          <p:nvPr/>
        </p:nvCxnSpPr>
        <p:spPr>
          <a:xfrm>
            <a:off x="2019268" y="5608252"/>
            <a:ext cx="0" cy="10544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8CD9DCC4-098A-9A7F-8608-174C488DA208}"/>
              </a:ext>
            </a:extLst>
          </p:cNvPr>
          <p:cNvCxnSpPr>
            <a:cxnSpLocks/>
          </p:cNvCxnSpPr>
          <p:nvPr/>
        </p:nvCxnSpPr>
        <p:spPr>
          <a:xfrm>
            <a:off x="5031565" y="5647131"/>
            <a:ext cx="0" cy="10544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8" name="図 7">
            <a:extLst>
              <a:ext uri="{FF2B5EF4-FFF2-40B4-BE49-F238E27FC236}">
                <a16:creationId xmlns:a16="http://schemas.microsoft.com/office/drawing/2014/main" id="{92982951-125C-BB33-4392-C47E40E7395A}"/>
              </a:ext>
            </a:extLst>
          </p:cNvPr>
          <p:cNvPicPr>
            <a:picLocks noChangeAspect="1"/>
          </p:cNvPicPr>
          <p:nvPr/>
        </p:nvPicPr>
        <p:blipFill>
          <a:blip r:embed="rId3"/>
          <a:stretch>
            <a:fillRect/>
          </a:stretch>
        </p:blipFill>
        <p:spPr>
          <a:xfrm>
            <a:off x="806421" y="2156987"/>
            <a:ext cx="7584948" cy="3285744"/>
          </a:xfrm>
          <a:prstGeom prst="rect">
            <a:avLst/>
          </a:prstGeom>
        </p:spPr>
      </p:pic>
      <p:sp>
        <p:nvSpPr>
          <p:cNvPr id="2" name="テキスト ボックス 1">
            <a:extLst>
              <a:ext uri="{FF2B5EF4-FFF2-40B4-BE49-F238E27FC236}">
                <a16:creationId xmlns:a16="http://schemas.microsoft.com/office/drawing/2014/main" id="{7FD29E1B-3421-3F78-209C-7CB289C04307}"/>
              </a:ext>
            </a:extLst>
          </p:cNvPr>
          <p:cNvSpPr txBox="1"/>
          <p:nvPr/>
        </p:nvSpPr>
        <p:spPr>
          <a:xfrm>
            <a:off x="4936150" y="2276440"/>
            <a:ext cx="1382836" cy="307777"/>
          </a:xfrm>
          <a:prstGeom prst="rect">
            <a:avLst/>
          </a:prstGeom>
          <a:noFill/>
        </p:spPr>
        <p:txBody>
          <a:bodyPr wrap="square">
            <a:spAutoFit/>
          </a:bodyPr>
          <a:lstStyle/>
          <a:p>
            <a:pPr algn="ctr"/>
            <a:r>
              <a:rPr lang="ja-JP" altLang="en-US" sz="1400" dirty="0">
                <a:solidFill>
                  <a:srgbClr val="FF0000"/>
                </a:solidFill>
                <a:latin typeface="メイリオ" panose="020B0604030504040204" pitchFamily="50" charset="-128"/>
                <a:ea typeface="メイリオ" panose="020B0604030504040204" pitchFamily="50" charset="-128"/>
              </a:rPr>
              <a:t>既往最大規模</a:t>
            </a:r>
          </a:p>
        </p:txBody>
      </p:sp>
    </p:spTree>
    <p:extLst>
      <p:ext uri="{BB962C8B-B14F-4D97-AF65-F5344CB8AC3E}">
        <p14:creationId xmlns:p14="http://schemas.microsoft.com/office/powerpoint/2010/main" val="2397343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CE334-B605-9D1F-7E75-89344DA086EE}"/>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503CC1C9-1618-E287-3882-A7ECC8C04102}"/>
              </a:ext>
            </a:extLst>
          </p:cNvPr>
          <p:cNvPicPr>
            <a:picLocks noChangeAspect="1"/>
          </p:cNvPicPr>
          <p:nvPr/>
        </p:nvPicPr>
        <p:blipFill>
          <a:blip r:embed="rId3"/>
          <a:stretch>
            <a:fillRect/>
          </a:stretch>
        </p:blipFill>
        <p:spPr>
          <a:xfrm>
            <a:off x="187886" y="1638749"/>
            <a:ext cx="8765252" cy="5157724"/>
          </a:xfrm>
          <a:prstGeom prst="rect">
            <a:avLst/>
          </a:prstGeom>
        </p:spPr>
      </p:pic>
      <p:cxnSp>
        <p:nvCxnSpPr>
          <p:cNvPr id="4" name="直線コネクタ 3">
            <a:extLst>
              <a:ext uri="{FF2B5EF4-FFF2-40B4-BE49-F238E27FC236}">
                <a16:creationId xmlns:a16="http://schemas.microsoft.com/office/drawing/2014/main" id="{1724F9A2-57F0-ABD4-02E2-CC94D0F5AF55}"/>
              </a:ext>
            </a:extLst>
          </p:cNvPr>
          <p:cNvCxnSpPr>
            <a:cxnSpLocks/>
          </p:cNvCxnSpPr>
          <p:nvPr/>
        </p:nvCxnSpPr>
        <p:spPr>
          <a:xfrm>
            <a:off x="-358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59C27A80-B37E-1370-15D2-AC550BE2FAAF}"/>
              </a:ext>
            </a:extLst>
          </p:cNvPr>
          <p:cNvSpPr txBox="1"/>
          <p:nvPr/>
        </p:nvSpPr>
        <p:spPr>
          <a:xfrm>
            <a:off x="-1" y="53030"/>
            <a:ext cx="8599056" cy="400110"/>
          </a:xfrm>
          <a:prstGeom prst="rect">
            <a:avLst/>
          </a:prstGeom>
          <a:noFill/>
        </p:spPr>
        <p:txBody>
          <a:bodyPr wrap="square">
            <a:spAutoFit/>
          </a:bodyPr>
          <a:lstStyle/>
          <a:p>
            <a:r>
              <a:rPr kumimoji="1" lang="ja-JP" altLang="en-US" sz="200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３．</a:t>
            </a:r>
            <a:r>
              <a:rPr kumimoji="1" lang="ja-JP" altLang="en-US" sz="2000" dirty="0">
                <a:solidFill>
                  <a:prstClr val="black"/>
                </a:solidFill>
                <a:latin typeface="ＭＳ ゴシック" panose="020B0609070205080204" pitchFamily="49" charset="-128"/>
                <a:ea typeface="ＭＳ ゴシック" panose="020B0609070205080204" pitchFamily="49" charset="-128"/>
              </a:rPr>
              <a:t>結果および考察</a:t>
            </a:r>
            <a:r>
              <a:rPr kumimoji="1" lang="ja-JP" altLang="en-US" sz="2000" dirty="0">
                <a:solidFill>
                  <a:prstClr val="black"/>
                </a:solidFill>
                <a:latin typeface="ＭＳ ゴシック" panose="020B0609070205080204" pitchFamily="49" charset="-128"/>
                <a:ea typeface="ＭＳ ゴシック" panose="020B0609070205080204" pitchFamily="49" charset="-128"/>
                <a:cs typeface="+mj-cs"/>
              </a:rPr>
              <a:t>：ダム通過土砂量（一次元河床変動計算より算出）</a:t>
            </a:r>
            <a:endParaRPr kumimoji="1" lang="en-US" altLang="ja-JP" sz="2000" dirty="0">
              <a:latin typeface="ＭＳ ゴシック" panose="020B0609070205080204" pitchFamily="49" charset="-128"/>
              <a:ea typeface="ＭＳ ゴシック" panose="020B0609070205080204" pitchFamily="49" charset="-128"/>
              <a:cs typeface="+mj-cs"/>
            </a:endParaRPr>
          </a:p>
        </p:txBody>
      </p:sp>
      <p:sp>
        <p:nvSpPr>
          <p:cNvPr id="584" name="テキスト ボックス 583">
            <a:extLst>
              <a:ext uri="{FF2B5EF4-FFF2-40B4-BE49-F238E27FC236}">
                <a16:creationId xmlns:a16="http://schemas.microsoft.com/office/drawing/2014/main" id="{E8FEA213-E4CF-5D30-E958-59A98D5466B6}"/>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６</a:t>
            </a:r>
          </a:p>
        </p:txBody>
      </p:sp>
      <p:sp>
        <p:nvSpPr>
          <p:cNvPr id="35" name="Text Box 70">
            <a:extLst>
              <a:ext uri="{FF2B5EF4-FFF2-40B4-BE49-F238E27FC236}">
                <a16:creationId xmlns:a16="http://schemas.microsoft.com/office/drawing/2014/main" id="{09A21525-671B-2B51-65BF-40E899E8A6C8}"/>
              </a:ext>
            </a:extLst>
          </p:cNvPr>
          <p:cNvSpPr txBox="1">
            <a:spLocks noChangeArrowheads="1"/>
          </p:cNvSpPr>
          <p:nvPr/>
        </p:nvSpPr>
        <p:spPr bwMode="auto">
          <a:xfrm>
            <a:off x="153161" y="591290"/>
            <a:ext cx="8837677" cy="98488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0" indent="0" algn="l"/>
            <a:r>
              <a:rPr lang="ja-JP" altLang="en-US" dirty="0">
                <a:latin typeface="メイリオ" panose="020B0604030504040204" pitchFamily="50" charset="-128"/>
                <a:ea typeface="メイリオ" panose="020B0604030504040204" pitchFamily="50" charset="-128"/>
              </a:rPr>
              <a:t>ダム通砂により</a:t>
            </a:r>
            <a:endParaRPr lang="en-US" altLang="ja-JP"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山須原ダム、西郷ダムで</a:t>
            </a:r>
            <a:r>
              <a:rPr lang="ja-JP" altLang="en-US" b="1" dirty="0">
                <a:solidFill>
                  <a:srgbClr val="0066FF"/>
                </a:solidFill>
                <a:latin typeface="メイリオ" panose="020B0604030504040204" pitchFamily="50" charset="-128"/>
                <a:ea typeface="メイリオ" panose="020B0604030504040204" pitchFamily="50" charset="-128"/>
              </a:rPr>
              <a:t>礫がダムを通過</a:t>
            </a:r>
            <a:r>
              <a:rPr lang="ja-JP" altLang="en-US" dirty="0">
                <a:latin typeface="メイリオ" panose="020B0604030504040204" pitchFamily="50" charset="-128"/>
                <a:ea typeface="メイリオ" panose="020B0604030504040204" pitchFamily="50" charset="-128"/>
              </a:rPr>
              <a:t>（従来運用では通過しない）</a:t>
            </a:r>
            <a:endParaRPr lang="en-US" altLang="ja-JP"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３ダムで</a:t>
            </a:r>
            <a:r>
              <a:rPr lang="ja-JP" altLang="en-US" b="1" dirty="0">
                <a:solidFill>
                  <a:srgbClr val="0066FF"/>
                </a:solidFill>
                <a:latin typeface="メイリオ" panose="020B0604030504040204" pitchFamily="50" charset="-128"/>
                <a:ea typeface="メイリオ" panose="020B0604030504040204" pitchFamily="50" charset="-128"/>
              </a:rPr>
              <a:t>砂の通過量が増加</a:t>
            </a:r>
            <a:endParaRPr lang="en-US" altLang="ja-JP" b="1" dirty="0">
              <a:solidFill>
                <a:srgbClr val="0066FF"/>
              </a:solidFill>
              <a:latin typeface="メイリオ" panose="020B0604030504040204" pitchFamily="50" charset="-128"/>
              <a:ea typeface="メイリオ" panose="020B0604030504040204" pitchFamily="50" charset="-128"/>
            </a:endParaRPr>
          </a:p>
        </p:txBody>
      </p:sp>
      <p:sp>
        <p:nvSpPr>
          <p:cNvPr id="3" name="楕円 2">
            <a:extLst>
              <a:ext uri="{FF2B5EF4-FFF2-40B4-BE49-F238E27FC236}">
                <a16:creationId xmlns:a16="http://schemas.microsoft.com/office/drawing/2014/main" id="{30CE48A0-0CFB-73F8-AABD-78A0FDC5A85F}"/>
              </a:ext>
            </a:extLst>
          </p:cNvPr>
          <p:cNvSpPr/>
          <p:nvPr/>
        </p:nvSpPr>
        <p:spPr>
          <a:xfrm>
            <a:off x="5784819" y="2712706"/>
            <a:ext cx="506848" cy="277793"/>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17B52C1C-70FD-E640-F156-02D142689541}"/>
              </a:ext>
            </a:extLst>
          </p:cNvPr>
          <p:cNvSpPr/>
          <p:nvPr/>
        </p:nvSpPr>
        <p:spPr>
          <a:xfrm>
            <a:off x="4622398" y="4587240"/>
            <a:ext cx="410633" cy="175877"/>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BAA948EC-33DE-E5F4-D878-4C73CFD569FE}"/>
              </a:ext>
            </a:extLst>
          </p:cNvPr>
          <p:cNvSpPr/>
          <p:nvPr/>
        </p:nvSpPr>
        <p:spPr>
          <a:xfrm>
            <a:off x="5855250" y="4546555"/>
            <a:ext cx="410633" cy="175877"/>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A0B05CE8-162A-CFD8-DDB8-F91645897C38}"/>
              </a:ext>
            </a:extLst>
          </p:cNvPr>
          <p:cNvSpPr/>
          <p:nvPr/>
        </p:nvSpPr>
        <p:spPr>
          <a:xfrm>
            <a:off x="7133717" y="4563418"/>
            <a:ext cx="410633" cy="175877"/>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C1F3258-AA6E-CD72-F79C-6D3927AC8FD7}"/>
              </a:ext>
            </a:extLst>
          </p:cNvPr>
          <p:cNvSpPr txBox="1"/>
          <p:nvPr/>
        </p:nvSpPr>
        <p:spPr>
          <a:xfrm>
            <a:off x="5382616" y="3449223"/>
            <a:ext cx="1005403" cy="338554"/>
          </a:xfrm>
          <a:prstGeom prst="rect">
            <a:avLst/>
          </a:prstGeom>
          <a:noFill/>
        </p:spPr>
        <p:txBody>
          <a:bodyPr wrap="none" rtlCol="0">
            <a:spAutoFit/>
          </a:bodyPr>
          <a:lstStyle/>
          <a:p>
            <a:r>
              <a:rPr kumimoji="1" lang="ja-JP" altLang="en-US" sz="1600" dirty="0">
                <a:solidFill>
                  <a:srgbClr val="FF0000"/>
                </a:solidFill>
                <a:latin typeface="メイリオ" panose="020B0604030504040204" pitchFamily="50" charset="-128"/>
                <a:ea typeface="メイリオ" panose="020B0604030504040204" pitchFamily="50" charset="-128"/>
              </a:rPr>
              <a:t>礫が通過</a:t>
            </a:r>
          </a:p>
        </p:txBody>
      </p:sp>
      <p:cxnSp>
        <p:nvCxnSpPr>
          <p:cNvPr id="16" name="直線コネクタ 15">
            <a:extLst>
              <a:ext uri="{FF2B5EF4-FFF2-40B4-BE49-F238E27FC236}">
                <a16:creationId xmlns:a16="http://schemas.microsoft.com/office/drawing/2014/main" id="{EAF14FCB-7A44-9E83-A8EB-926F14999A10}"/>
              </a:ext>
            </a:extLst>
          </p:cNvPr>
          <p:cNvCxnSpPr>
            <a:endCxn id="11" idx="1"/>
          </p:cNvCxnSpPr>
          <p:nvPr/>
        </p:nvCxnSpPr>
        <p:spPr>
          <a:xfrm>
            <a:off x="5855250" y="3787777"/>
            <a:ext cx="60136" cy="78453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C85025FD-BE4F-4854-4ED0-FBB52112C835}"/>
              </a:ext>
            </a:extLst>
          </p:cNvPr>
          <p:cNvCxnSpPr>
            <a:cxnSpLocks/>
          </p:cNvCxnSpPr>
          <p:nvPr/>
        </p:nvCxnSpPr>
        <p:spPr>
          <a:xfrm flipH="1">
            <a:off x="4987416" y="3787777"/>
            <a:ext cx="662041" cy="78453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677C9DBC-3A43-1C65-8026-8FF76EF4F7C2}"/>
              </a:ext>
            </a:extLst>
          </p:cNvPr>
          <p:cNvCxnSpPr>
            <a:cxnSpLocks/>
            <a:endCxn id="12" idx="1"/>
          </p:cNvCxnSpPr>
          <p:nvPr/>
        </p:nvCxnSpPr>
        <p:spPr>
          <a:xfrm>
            <a:off x="6184900" y="3725203"/>
            <a:ext cx="1008953" cy="86397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A0BCAFF2-4CDC-09C0-E617-F8642DD6893A}"/>
              </a:ext>
            </a:extLst>
          </p:cNvPr>
          <p:cNvCxnSpPr>
            <a:cxnSpLocks/>
            <a:endCxn id="13" idx="0"/>
          </p:cNvCxnSpPr>
          <p:nvPr/>
        </p:nvCxnSpPr>
        <p:spPr>
          <a:xfrm flipH="1">
            <a:off x="5885318" y="3053073"/>
            <a:ext cx="152925" cy="3961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409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7022E-5176-99E0-5561-E317CD0DFE9C}"/>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A5A78A17-3331-B76D-245C-CFBD5195932F}"/>
              </a:ext>
            </a:extLst>
          </p:cNvPr>
          <p:cNvCxnSpPr>
            <a:cxnSpLocks/>
          </p:cNvCxnSpPr>
          <p:nvPr/>
        </p:nvCxnSpPr>
        <p:spPr>
          <a:xfrm>
            <a:off x="-1120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A6776B7F-0037-A701-5964-34FD456F941F}"/>
              </a:ext>
            </a:extLst>
          </p:cNvPr>
          <p:cNvSpPr txBox="1"/>
          <p:nvPr/>
        </p:nvSpPr>
        <p:spPr>
          <a:xfrm>
            <a:off x="-1" y="53030"/>
            <a:ext cx="8599056" cy="400110"/>
          </a:xfrm>
          <a:prstGeom prst="rect">
            <a:avLst/>
          </a:prstGeom>
          <a:noFill/>
        </p:spPr>
        <p:txBody>
          <a:bodyPr wrap="square">
            <a:spAutoFit/>
          </a:bodyPr>
          <a:lstStyle/>
          <a:p>
            <a:r>
              <a:rPr kumimoji="1" lang="ja-JP" altLang="en-US" sz="2000" dirty="0">
                <a:solidFill>
                  <a:prstClr val="black"/>
                </a:solidFill>
                <a:latin typeface="ＭＳ ゴシック" panose="020B0609070205080204" pitchFamily="49" charset="-128"/>
                <a:ea typeface="ＭＳ ゴシック" panose="020B0609070205080204" pitchFamily="49" charset="-128"/>
              </a:rPr>
              <a:t>３</a:t>
            </a:r>
            <a:r>
              <a:rPr kumimoji="1" lang="ja-JP" altLang="en-US" sz="200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2000" dirty="0">
                <a:solidFill>
                  <a:prstClr val="black"/>
                </a:solidFill>
                <a:latin typeface="ＭＳ ゴシック" panose="020B0609070205080204" pitchFamily="49" charset="-128"/>
                <a:ea typeface="ＭＳ ゴシック" panose="020B0609070205080204" pitchFamily="49" charset="-128"/>
              </a:rPr>
              <a:t>結果および考察：ダム通砂の効果（ダム堆砂抑制）</a:t>
            </a:r>
            <a:endParaRPr kumimoji="1" lang="en-US" altLang="ja-JP" sz="2000" dirty="0">
              <a:latin typeface="ＭＳ ゴシック" panose="020B0609070205080204" pitchFamily="49" charset="-128"/>
              <a:ea typeface="ＭＳ ゴシック" panose="020B0609070205080204" pitchFamily="49" charset="-128"/>
              <a:cs typeface="+mj-cs"/>
            </a:endParaRPr>
          </a:p>
        </p:txBody>
      </p:sp>
      <p:sp>
        <p:nvSpPr>
          <p:cNvPr id="584" name="テキスト ボックス 583">
            <a:extLst>
              <a:ext uri="{FF2B5EF4-FFF2-40B4-BE49-F238E27FC236}">
                <a16:creationId xmlns:a16="http://schemas.microsoft.com/office/drawing/2014/main" id="{24D8754A-D479-A7D9-11C1-6ED8B8A0C49E}"/>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７</a:t>
            </a:r>
          </a:p>
        </p:txBody>
      </p:sp>
      <p:sp>
        <p:nvSpPr>
          <p:cNvPr id="35" name="Text Box 70">
            <a:extLst>
              <a:ext uri="{FF2B5EF4-FFF2-40B4-BE49-F238E27FC236}">
                <a16:creationId xmlns:a16="http://schemas.microsoft.com/office/drawing/2014/main" id="{D70CA8DD-3468-B512-1B14-9097A5A55443}"/>
              </a:ext>
            </a:extLst>
          </p:cNvPr>
          <p:cNvSpPr txBox="1">
            <a:spLocks noChangeArrowheads="1"/>
          </p:cNvSpPr>
          <p:nvPr/>
        </p:nvSpPr>
        <p:spPr bwMode="auto">
          <a:xfrm>
            <a:off x="109769" y="639174"/>
            <a:ext cx="8837677" cy="98488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ダム通砂開始以降、各ダムの堆砂率</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は減少傾向</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 ダム通砂による</a:t>
            </a:r>
            <a:r>
              <a:rPr lang="ja-JP" altLang="en-US" b="1" dirty="0">
                <a:solidFill>
                  <a:srgbClr val="0066FF"/>
                </a:solidFill>
                <a:latin typeface="メイリオ" panose="020B0604030504040204" pitchFamily="50" charset="-128"/>
                <a:ea typeface="メイリオ" panose="020B0604030504040204" pitchFamily="50" charset="-128"/>
              </a:rPr>
              <a:t>ダム堆砂抑制</a:t>
            </a:r>
            <a:r>
              <a:rPr lang="ja-JP" altLang="en-US" dirty="0">
                <a:latin typeface="メイリオ" panose="020B0604030504040204" pitchFamily="50" charset="-128"/>
                <a:ea typeface="メイリオ" panose="020B0604030504040204" pitchFamily="50" charset="-128"/>
              </a:rPr>
              <a:t>の効果を確認</a:t>
            </a:r>
          </a:p>
          <a:p>
            <a:pPr marL="0" indent="0" algn="l">
              <a:spcBef>
                <a:spcPts val="600"/>
              </a:spcBef>
            </a:pPr>
            <a:r>
              <a:rPr lang="ja-JP" altLang="en-US" dirty="0">
                <a:latin typeface="メイリオ" panose="020B0604030504040204" pitchFamily="50" charset="-128"/>
                <a:ea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ダム貯水池の容量に占める堆積土砂量の割合</a:t>
            </a:r>
            <a:endParaRPr lang="ja-JP" altLang="en-US" dirty="0">
              <a:latin typeface="メイリオ" panose="020B0604030504040204" pitchFamily="50" charset="-128"/>
              <a:ea typeface="メイリオ" panose="020B0604030504040204" pitchFamily="50" charset="-128"/>
            </a:endParaRPr>
          </a:p>
        </p:txBody>
      </p:sp>
      <p:pic>
        <p:nvPicPr>
          <p:cNvPr id="5" name="図 4">
            <a:extLst>
              <a:ext uri="{FF2B5EF4-FFF2-40B4-BE49-F238E27FC236}">
                <a16:creationId xmlns:a16="http://schemas.microsoft.com/office/drawing/2014/main" id="{A9F009C3-0720-4630-0693-E0D82136183D}"/>
              </a:ext>
            </a:extLst>
          </p:cNvPr>
          <p:cNvPicPr>
            <a:picLocks noChangeAspect="1"/>
          </p:cNvPicPr>
          <p:nvPr/>
        </p:nvPicPr>
        <p:blipFill>
          <a:blip r:embed="rId3"/>
          <a:stretch>
            <a:fillRect/>
          </a:stretch>
        </p:blipFill>
        <p:spPr>
          <a:xfrm>
            <a:off x="867190" y="1769242"/>
            <a:ext cx="7808223" cy="4936484"/>
          </a:xfrm>
          <a:prstGeom prst="rect">
            <a:avLst/>
          </a:prstGeom>
        </p:spPr>
      </p:pic>
      <p:sp>
        <p:nvSpPr>
          <p:cNvPr id="2" name="矢印: 右 1">
            <a:extLst>
              <a:ext uri="{FF2B5EF4-FFF2-40B4-BE49-F238E27FC236}">
                <a16:creationId xmlns:a16="http://schemas.microsoft.com/office/drawing/2014/main" id="{FFCDEAC2-3252-7BC1-BE91-4E986C55A620}"/>
              </a:ext>
            </a:extLst>
          </p:cNvPr>
          <p:cNvSpPr/>
          <p:nvPr/>
        </p:nvSpPr>
        <p:spPr>
          <a:xfrm rot="440374">
            <a:off x="6741336" y="2273919"/>
            <a:ext cx="490888" cy="288083"/>
          </a:xfrm>
          <a:prstGeom prst="rightArrow">
            <a:avLst/>
          </a:prstGeom>
          <a:noFill/>
          <a:ln w="28575">
            <a:solidFill>
              <a:srgbClr val="0066FF"/>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59059CD-7A81-E311-7844-D79F4B156CFE}"/>
              </a:ext>
            </a:extLst>
          </p:cNvPr>
          <p:cNvSpPr txBox="1"/>
          <p:nvPr/>
        </p:nvSpPr>
        <p:spPr>
          <a:xfrm>
            <a:off x="6484079" y="1905190"/>
            <a:ext cx="1005403" cy="338554"/>
          </a:xfrm>
          <a:prstGeom prst="rect">
            <a:avLst/>
          </a:prstGeom>
          <a:noFill/>
        </p:spPr>
        <p:txBody>
          <a:bodyPr wrap="none" rtlCol="0">
            <a:spAutoFit/>
          </a:bodyPr>
          <a:lstStyle/>
          <a:p>
            <a:r>
              <a:rPr kumimoji="1" lang="ja-JP" altLang="en-US" sz="1600" dirty="0">
                <a:solidFill>
                  <a:srgbClr val="0066FF"/>
                </a:solidFill>
                <a:latin typeface="メイリオ" panose="020B0604030504040204" pitchFamily="50" charset="-128"/>
                <a:ea typeface="メイリオ" panose="020B0604030504040204" pitchFamily="50" charset="-128"/>
              </a:rPr>
              <a:t>減少傾向</a:t>
            </a:r>
          </a:p>
        </p:txBody>
      </p:sp>
      <p:sp>
        <p:nvSpPr>
          <p:cNvPr id="6" name="矢印: 右 5">
            <a:extLst>
              <a:ext uri="{FF2B5EF4-FFF2-40B4-BE49-F238E27FC236}">
                <a16:creationId xmlns:a16="http://schemas.microsoft.com/office/drawing/2014/main" id="{1B828F5A-764A-686D-17B9-2CE4891BD1BE}"/>
              </a:ext>
            </a:extLst>
          </p:cNvPr>
          <p:cNvSpPr/>
          <p:nvPr/>
        </p:nvSpPr>
        <p:spPr>
          <a:xfrm rot="992085">
            <a:off x="5962347" y="3846957"/>
            <a:ext cx="490888" cy="288083"/>
          </a:xfrm>
          <a:prstGeom prst="rightArrow">
            <a:avLst/>
          </a:prstGeom>
          <a:noFill/>
          <a:ln w="28575">
            <a:solidFill>
              <a:srgbClr val="0066FF"/>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94D3EDC-8060-EDD9-A96F-96F51215FC14}"/>
              </a:ext>
            </a:extLst>
          </p:cNvPr>
          <p:cNvSpPr txBox="1"/>
          <p:nvPr/>
        </p:nvSpPr>
        <p:spPr>
          <a:xfrm>
            <a:off x="5719542" y="3516496"/>
            <a:ext cx="1005403" cy="338554"/>
          </a:xfrm>
          <a:prstGeom prst="rect">
            <a:avLst/>
          </a:prstGeom>
          <a:noFill/>
        </p:spPr>
        <p:txBody>
          <a:bodyPr wrap="none" rtlCol="0">
            <a:spAutoFit/>
          </a:bodyPr>
          <a:lstStyle/>
          <a:p>
            <a:r>
              <a:rPr kumimoji="1" lang="ja-JP" altLang="en-US" sz="1600" dirty="0">
                <a:solidFill>
                  <a:srgbClr val="0066FF"/>
                </a:solidFill>
                <a:latin typeface="メイリオ" panose="020B0604030504040204" pitchFamily="50" charset="-128"/>
                <a:ea typeface="メイリオ" panose="020B0604030504040204" pitchFamily="50" charset="-128"/>
              </a:rPr>
              <a:t>減少傾向</a:t>
            </a:r>
          </a:p>
        </p:txBody>
      </p:sp>
    </p:spTree>
    <p:extLst>
      <p:ext uri="{BB962C8B-B14F-4D97-AF65-F5344CB8AC3E}">
        <p14:creationId xmlns:p14="http://schemas.microsoft.com/office/powerpoint/2010/main" val="3103736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70E62-CA7F-35F0-21F7-E756DBACB20D}"/>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4DD91179-DD11-E4F4-0D76-9152A9AC18F5}"/>
              </a:ext>
            </a:extLst>
          </p:cNvPr>
          <p:cNvCxnSpPr>
            <a:cxnSpLocks/>
          </p:cNvCxnSpPr>
          <p:nvPr/>
        </p:nvCxnSpPr>
        <p:spPr>
          <a:xfrm>
            <a:off x="-1120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E53DB4A8-4C7A-6809-15BB-5498F6BD7B8E}"/>
              </a:ext>
            </a:extLst>
          </p:cNvPr>
          <p:cNvSpPr txBox="1"/>
          <p:nvPr/>
        </p:nvSpPr>
        <p:spPr>
          <a:xfrm>
            <a:off x="-1" y="53030"/>
            <a:ext cx="8599056" cy="400110"/>
          </a:xfrm>
          <a:prstGeom prst="rect">
            <a:avLst/>
          </a:prstGeom>
          <a:noFill/>
        </p:spPr>
        <p:txBody>
          <a:bodyPr wrap="square">
            <a:spAutoFit/>
          </a:bodyPr>
          <a:lstStyle/>
          <a:p>
            <a:r>
              <a:rPr kumimoji="1" lang="ja-JP" altLang="en-US" sz="2000" dirty="0">
                <a:solidFill>
                  <a:prstClr val="black"/>
                </a:solidFill>
                <a:latin typeface="ＭＳ ゴシック" panose="020B0609070205080204" pitchFamily="49" charset="-128"/>
                <a:ea typeface="ＭＳ ゴシック" panose="020B0609070205080204" pitchFamily="49" charset="-128"/>
              </a:rPr>
              <a:t>３</a:t>
            </a:r>
            <a:r>
              <a:rPr kumimoji="1" lang="ja-JP" altLang="en-US" sz="200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2000" dirty="0">
                <a:solidFill>
                  <a:prstClr val="black"/>
                </a:solidFill>
                <a:latin typeface="ＭＳ ゴシック" panose="020B0609070205080204" pitchFamily="49" charset="-128"/>
                <a:ea typeface="ＭＳ ゴシック" panose="020B0609070205080204" pitchFamily="49" charset="-128"/>
              </a:rPr>
              <a:t>結果および考察：ダム通砂の効果（河床材料の変化）</a:t>
            </a:r>
            <a:endParaRPr kumimoji="1" lang="en-US" altLang="ja-JP" sz="2000" dirty="0">
              <a:latin typeface="ＭＳ ゴシック" panose="020B0609070205080204" pitchFamily="49" charset="-128"/>
              <a:ea typeface="ＭＳ ゴシック" panose="020B0609070205080204" pitchFamily="49" charset="-128"/>
              <a:cs typeface="+mj-cs"/>
            </a:endParaRPr>
          </a:p>
        </p:txBody>
      </p:sp>
      <p:sp>
        <p:nvSpPr>
          <p:cNvPr id="584" name="テキスト ボックス 583">
            <a:extLst>
              <a:ext uri="{FF2B5EF4-FFF2-40B4-BE49-F238E27FC236}">
                <a16:creationId xmlns:a16="http://schemas.microsoft.com/office/drawing/2014/main" id="{DB0E5051-F17F-0DAC-843E-BDA5CA6AE762}"/>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８</a:t>
            </a:r>
          </a:p>
        </p:txBody>
      </p:sp>
      <p:sp>
        <p:nvSpPr>
          <p:cNvPr id="35" name="Text Box 70">
            <a:extLst>
              <a:ext uri="{FF2B5EF4-FFF2-40B4-BE49-F238E27FC236}">
                <a16:creationId xmlns:a16="http://schemas.microsoft.com/office/drawing/2014/main" id="{0AFA7AE8-82F2-BF9C-C9D6-CC61E8EF4226}"/>
              </a:ext>
            </a:extLst>
          </p:cNvPr>
          <p:cNvSpPr txBox="1">
            <a:spLocks noChangeArrowheads="1"/>
          </p:cNvSpPr>
          <p:nvPr/>
        </p:nvSpPr>
        <p:spPr bwMode="auto">
          <a:xfrm>
            <a:off x="109769" y="639174"/>
            <a:ext cx="8837677" cy="6617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ダム通砂開始以降、</a:t>
            </a:r>
            <a:r>
              <a:rPr lang="en-US" altLang="ja-JP" dirty="0">
                <a:latin typeface="メイリオ" panose="020B0604030504040204" pitchFamily="50" charset="-128"/>
                <a:ea typeface="メイリオ" panose="020B0604030504040204" pitchFamily="50" charset="-128"/>
              </a:rPr>
              <a:t>m2</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m3</a:t>
            </a:r>
            <a:r>
              <a:rPr lang="ja-JP" altLang="en-US" dirty="0">
                <a:latin typeface="メイリオ" panose="020B0604030504040204" pitchFamily="50" charset="-128"/>
                <a:ea typeface="メイリオ" panose="020B0604030504040204" pitchFamily="50" charset="-128"/>
              </a:rPr>
              <a:t>・砂の割合が増加、</a:t>
            </a:r>
            <a:r>
              <a:rPr lang="en-US" altLang="ja-JP" dirty="0">
                <a:latin typeface="メイリオ" panose="020B0604030504040204" pitchFamily="50" charset="-128"/>
                <a:ea typeface="メイリオ" panose="020B0604030504040204" pitchFamily="50" charset="-128"/>
              </a:rPr>
              <a:t>m1</a:t>
            </a:r>
            <a:r>
              <a:rPr lang="ja-JP" altLang="en-US" dirty="0">
                <a:latin typeface="メイリオ" panose="020B0604030504040204" pitchFamily="50" charset="-128"/>
                <a:ea typeface="メイリオ" panose="020B0604030504040204" pitchFamily="50" charset="-128"/>
              </a:rPr>
              <a:t>・岩盤河床の割合が減少傾向</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 ダム通砂による</a:t>
            </a:r>
            <a:r>
              <a:rPr lang="ja-JP" altLang="en-US" b="1" dirty="0">
                <a:solidFill>
                  <a:srgbClr val="0066FF"/>
                </a:solidFill>
                <a:latin typeface="メイリオ" panose="020B0604030504040204" pitchFamily="50" charset="-128"/>
                <a:ea typeface="メイリオ" panose="020B0604030504040204" pitchFamily="50" charset="-128"/>
              </a:rPr>
              <a:t>河床材料粗粒化の解消</a:t>
            </a:r>
            <a:r>
              <a:rPr lang="ja-JP" altLang="en-US" dirty="0">
                <a:latin typeface="メイリオ" panose="020B0604030504040204" pitchFamily="50" charset="-128"/>
                <a:ea typeface="メイリオ" panose="020B0604030504040204" pitchFamily="50" charset="-128"/>
              </a:rPr>
              <a:t>の効果を確認</a:t>
            </a:r>
            <a:endParaRPr lang="en-US" altLang="ja-JP" dirty="0">
              <a:latin typeface="メイリオ" panose="020B0604030504040204" pitchFamily="50" charset="-128"/>
              <a:ea typeface="メイリオ" panose="020B0604030504040204" pitchFamily="50" charset="-128"/>
            </a:endParaRPr>
          </a:p>
        </p:txBody>
      </p:sp>
      <p:pic>
        <p:nvPicPr>
          <p:cNvPr id="22" name="図 21">
            <a:extLst>
              <a:ext uri="{FF2B5EF4-FFF2-40B4-BE49-F238E27FC236}">
                <a16:creationId xmlns:a16="http://schemas.microsoft.com/office/drawing/2014/main" id="{6D77C3EF-28CB-B9B1-8072-D141342B7798}"/>
              </a:ext>
            </a:extLst>
          </p:cNvPr>
          <p:cNvPicPr>
            <a:picLocks noChangeAspect="1"/>
          </p:cNvPicPr>
          <p:nvPr/>
        </p:nvPicPr>
        <p:blipFill>
          <a:blip r:embed="rId3"/>
          <a:stretch>
            <a:fillRect/>
          </a:stretch>
        </p:blipFill>
        <p:spPr>
          <a:xfrm>
            <a:off x="1169282" y="1347221"/>
            <a:ext cx="6970195" cy="5466139"/>
          </a:xfrm>
          <a:prstGeom prst="rect">
            <a:avLst/>
          </a:prstGeom>
        </p:spPr>
      </p:pic>
      <p:sp>
        <p:nvSpPr>
          <p:cNvPr id="23" name="矢印: 右 22">
            <a:extLst>
              <a:ext uri="{FF2B5EF4-FFF2-40B4-BE49-F238E27FC236}">
                <a16:creationId xmlns:a16="http://schemas.microsoft.com/office/drawing/2014/main" id="{9076F99A-87E1-9434-B9F4-CDD379BE3FF7}"/>
              </a:ext>
            </a:extLst>
          </p:cNvPr>
          <p:cNvSpPr/>
          <p:nvPr/>
        </p:nvSpPr>
        <p:spPr>
          <a:xfrm rot="394953">
            <a:off x="6234011" y="1431586"/>
            <a:ext cx="351857" cy="217782"/>
          </a:xfrm>
          <a:prstGeom prst="rightArrow">
            <a:avLst/>
          </a:prstGeom>
          <a:noFill/>
          <a:ln w="28575">
            <a:solidFill>
              <a:srgbClr val="0066FF"/>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A01055F0-5050-47FE-6328-F227A3A5C687}"/>
              </a:ext>
            </a:extLst>
          </p:cNvPr>
          <p:cNvSpPr txBox="1"/>
          <p:nvPr/>
        </p:nvSpPr>
        <p:spPr>
          <a:xfrm>
            <a:off x="6605931" y="1392245"/>
            <a:ext cx="1005403" cy="338554"/>
          </a:xfrm>
          <a:prstGeom prst="rect">
            <a:avLst/>
          </a:prstGeom>
          <a:noFill/>
        </p:spPr>
        <p:txBody>
          <a:bodyPr wrap="none" rtlCol="0">
            <a:spAutoFit/>
          </a:bodyPr>
          <a:lstStyle/>
          <a:p>
            <a:r>
              <a:rPr kumimoji="1" lang="ja-JP" altLang="en-US" sz="1600" dirty="0">
                <a:solidFill>
                  <a:srgbClr val="0066FF"/>
                </a:solidFill>
                <a:latin typeface="メイリオ" panose="020B0604030504040204" pitchFamily="50" charset="-128"/>
                <a:ea typeface="メイリオ" panose="020B0604030504040204" pitchFamily="50" charset="-128"/>
              </a:rPr>
              <a:t>減少傾向</a:t>
            </a:r>
          </a:p>
        </p:txBody>
      </p:sp>
      <p:sp>
        <p:nvSpPr>
          <p:cNvPr id="25" name="楕円 24">
            <a:extLst>
              <a:ext uri="{FF2B5EF4-FFF2-40B4-BE49-F238E27FC236}">
                <a16:creationId xmlns:a16="http://schemas.microsoft.com/office/drawing/2014/main" id="{735169B2-2E64-2EC1-DB82-3653182AB670}"/>
              </a:ext>
            </a:extLst>
          </p:cNvPr>
          <p:cNvSpPr/>
          <p:nvPr/>
        </p:nvSpPr>
        <p:spPr>
          <a:xfrm>
            <a:off x="5586571" y="2500218"/>
            <a:ext cx="2377439" cy="489523"/>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9849DB8F-73EF-E7F3-E4FA-69A637A4A2A2}"/>
              </a:ext>
            </a:extLst>
          </p:cNvPr>
          <p:cNvSpPr txBox="1"/>
          <p:nvPr/>
        </p:nvSpPr>
        <p:spPr>
          <a:xfrm>
            <a:off x="7433128" y="2273754"/>
            <a:ext cx="595035" cy="338554"/>
          </a:xfrm>
          <a:prstGeom prst="rect">
            <a:avLst/>
          </a:prstGeom>
          <a:noFill/>
        </p:spPr>
        <p:txBody>
          <a:bodyPr wrap="none" rtlCol="0">
            <a:spAutoFit/>
          </a:bodyPr>
          <a:lstStyle/>
          <a:p>
            <a:r>
              <a:rPr kumimoji="1" lang="ja-JP" altLang="en-US" sz="1600" dirty="0">
                <a:solidFill>
                  <a:srgbClr val="FF0000"/>
                </a:solidFill>
                <a:latin typeface="メイリオ" panose="020B0604030504040204" pitchFamily="50" charset="-128"/>
                <a:ea typeface="メイリオ" panose="020B0604030504040204" pitchFamily="50" charset="-128"/>
              </a:rPr>
              <a:t>増加</a:t>
            </a:r>
          </a:p>
        </p:txBody>
      </p:sp>
      <p:sp>
        <p:nvSpPr>
          <p:cNvPr id="28" name="楕円 27">
            <a:extLst>
              <a:ext uri="{FF2B5EF4-FFF2-40B4-BE49-F238E27FC236}">
                <a16:creationId xmlns:a16="http://schemas.microsoft.com/office/drawing/2014/main" id="{CE6AE9E1-70D2-5888-B970-B7ECFB34FEBC}"/>
              </a:ext>
            </a:extLst>
          </p:cNvPr>
          <p:cNvSpPr/>
          <p:nvPr/>
        </p:nvSpPr>
        <p:spPr>
          <a:xfrm>
            <a:off x="5650723" y="4223973"/>
            <a:ext cx="2377439" cy="489523"/>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7C47C4C5-ADE1-A843-88F7-7488CD8C7EC5}"/>
              </a:ext>
            </a:extLst>
          </p:cNvPr>
          <p:cNvSpPr txBox="1"/>
          <p:nvPr/>
        </p:nvSpPr>
        <p:spPr>
          <a:xfrm>
            <a:off x="5300060" y="4025119"/>
            <a:ext cx="595035" cy="338554"/>
          </a:xfrm>
          <a:prstGeom prst="rect">
            <a:avLst/>
          </a:prstGeom>
          <a:noFill/>
        </p:spPr>
        <p:txBody>
          <a:bodyPr wrap="none" rtlCol="0">
            <a:spAutoFit/>
          </a:bodyPr>
          <a:lstStyle/>
          <a:p>
            <a:r>
              <a:rPr kumimoji="1" lang="ja-JP" altLang="en-US" sz="1600" dirty="0">
                <a:solidFill>
                  <a:srgbClr val="FF0000"/>
                </a:solidFill>
                <a:latin typeface="メイリオ" panose="020B0604030504040204" pitchFamily="50" charset="-128"/>
                <a:ea typeface="メイリオ" panose="020B0604030504040204" pitchFamily="50" charset="-128"/>
              </a:rPr>
              <a:t>増加</a:t>
            </a:r>
          </a:p>
        </p:txBody>
      </p:sp>
      <p:sp>
        <p:nvSpPr>
          <p:cNvPr id="31" name="矢印: 右 30">
            <a:extLst>
              <a:ext uri="{FF2B5EF4-FFF2-40B4-BE49-F238E27FC236}">
                <a16:creationId xmlns:a16="http://schemas.microsoft.com/office/drawing/2014/main" id="{388C596C-07CE-3479-2337-52C840EE86AC}"/>
              </a:ext>
            </a:extLst>
          </p:cNvPr>
          <p:cNvSpPr/>
          <p:nvPr/>
        </p:nvSpPr>
        <p:spPr>
          <a:xfrm rot="890717">
            <a:off x="6516740" y="3630121"/>
            <a:ext cx="351857" cy="217782"/>
          </a:xfrm>
          <a:prstGeom prst="rightArrow">
            <a:avLst/>
          </a:prstGeom>
          <a:noFill/>
          <a:ln w="28575">
            <a:solidFill>
              <a:srgbClr val="0066FF"/>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FA2139B3-EE3E-4C66-EF85-709FB6E12443}"/>
              </a:ext>
            </a:extLst>
          </p:cNvPr>
          <p:cNvSpPr txBox="1"/>
          <p:nvPr/>
        </p:nvSpPr>
        <p:spPr>
          <a:xfrm>
            <a:off x="6222688" y="3246935"/>
            <a:ext cx="1005403" cy="338554"/>
          </a:xfrm>
          <a:prstGeom prst="rect">
            <a:avLst/>
          </a:prstGeom>
          <a:noFill/>
        </p:spPr>
        <p:txBody>
          <a:bodyPr wrap="none" rtlCol="0">
            <a:spAutoFit/>
          </a:bodyPr>
          <a:lstStyle/>
          <a:p>
            <a:r>
              <a:rPr kumimoji="1" lang="ja-JP" altLang="en-US" sz="1600" dirty="0">
                <a:solidFill>
                  <a:srgbClr val="0066FF"/>
                </a:solidFill>
                <a:latin typeface="メイリオ" panose="020B0604030504040204" pitchFamily="50" charset="-128"/>
                <a:ea typeface="メイリオ" panose="020B0604030504040204" pitchFamily="50" charset="-128"/>
              </a:rPr>
              <a:t>減少傾向</a:t>
            </a:r>
          </a:p>
        </p:txBody>
      </p:sp>
      <p:sp>
        <p:nvSpPr>
          <p:cNvPr id="36" name="矢印: 右 35">
            <a:extLst>
              <a:ext uri="{FF2B5EF4-FFF2-40B4-BE49-F238E27FC236}">
                <a16:creationId xmlns:a16="http://schemas.microsoft.com/office/drawing/2014/main" id="{441496C4-C391-F1A8-0D07-6A0C685DC10A}"/>
              </a:ext>
            </a:extLst>
          </p:cNvPr>
          <p:cNvSpPr/>
          <p:nvPr/>
        </p:nvSpPr>
        <p:spPr>
          <a:xfrm rot="896933">
            <a:off x="6549461" y="5150518"/>
            <a:ext cx="351857" cy="217782"/>
          </a:xfrm>
          <a:prstGeom prst="rightArrow">
            <a:avLst/>
          </a:prstGeom>
          <a:noFill/>
          <a:ln w="28575">
            <a:solidFill>
              <a:srgbClr val="0066FF"/>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B2D0440B-2FB2-5A59-586D-301E0C9FE453}"/>
              </a:ext>
            </a:extLst>
          </p:cNvPr>
          <p:cNvSpPr txBox="1"/>
          <p:nvPr/>
        </p:nvSpPr>
        <p:spPr>
          <a:xfrm>
            <a:off x="5471068" y="5090132"/>
            <a:ext cx="1005403" cy="338554"/>
          </a:xfrm>
          <a:prstGeom prst="rect">
            <a:avLst/>
          </a:prstGeom>
          <a:noFill/>
        </p:spPr>
        <p:txBody>
          <a:bodyPr wrap="none" rtlCol="0">
            <a:spAutoFit/>
          </a:bodyPr>
          <a:lstStyle/>
          <a:p>
            <a:r>
              <a:rPr kumimoji="1" lang="ja-JP" altLang="en-US" sz="1600" dirty="0">
                <a:solidFill>
                  <a:srgbClr val="0066FF"/>
                </a:solidFill>
                <a:latin typeface="メイリオ" panose="020B0604030504040204" pitchFamily="50" charset="-128"/>
                <a:ea typeface="メイリオ" panose="020B0604030504040204" pitchFamily="50" charset="-128"/>
              </a:rPr>
              <a:t>減少傾向</a:t>
            </a:r>
          </a:p>
        </p:txBody>
      </p:sp>
      <p:sp>
        <p:nvSpPr>
          <p:cNvPr id="38" name="楕円 37">
            <a:extLst>
              <a:ext uri="{FF2B5EF4-FFF2-40B4-BE49-F238E27FC236}">
                <a16:creationId xmlns:a16="http://schemas.microsoft.com/office/drawing/2014/main" id="{D20B2E45-37B5-DCF1-1AB5-ECE099296E5B}"/>
              </a:ext>
            </a:extLst>
          </p:cNvPr>
          <p:cNvSpPr/>
          <p:nvPr/>
        </p:nvSpPr>
        <p:spPr>
          <a:xfrm>
            <a:off x="4346500" y="5848447"/>
            <a:ext cx="3264834" cy="489523"/>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8DC49EC3-742A-28A8-5AD9-80CC9C39DE91}"/>
              </a:ext>
            </a:extLst>
          </p:cNvPr>
          <p:cNvSpPr txBox="1"/>
          <p:nvPr/>
        </p:nvSpPr>
        <p:spPr>
          <a:xfrm>
            <a:off x="4117062" y="5679170"/>
            <a:ext cx="623944" cy="338554"/>
          </a:xfrm>
          <a:prstGeom prst="rect">
            <a:avLst/>
          </a:prstGeom>
          <a:noFill/>
        </p:spPr>
        <p:txBody>
          <a:bodyPr wrap="square" rtlCol="0">
            <a:spAutoFit/>
          </a:bodyPr>
          <a:lstStyle/>
          <a:p>
            <a:r>
              <a:rPr kumimoji="1" lang="ja-JP" altLang="en-US" sz="1600" dirty="0">
                <a:solidFill>
                  <a:srgbClr val="FF0000"/>
                </a:solidFill>
                <a:latin typeface="メイリオ" panose="020B0604030504040204" pitchFamily="50" charset="-128"/>
                <a:ea typeface="メイリオ" panose="020B0604030504040204" pitchFamily="50" charset="-128"/>
              </a:rPr>
              <a:t>増加</a:t>
            </a:r>
          </a:p>
        </p:txBody>
      </p:sp>
    </p:spTree>
    <p:extLst>
      <p:ext uri="{BB962C8B-B14F-4D97-AF65-F5344CB8AC3E}">
        <p14:creationId xmlns:p14="http://schemas.microsoft.com/office/powerpoint/2010/main" val="2546571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1EF6A-4D2C-8F70-98DC-A9A879E675D0}"/>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68A85CF7-0534-3F91-27FE-66E1494E87CA}"/>
              </a:ext>
            </a:extLst>
          </p:cNvPr>
          <p:cNvCxnSpPr>
            <a:cxnSpLocks/>
          </p:cNvCxnSpPr>
          <p:nvPr/>
        </p:nvCxnSpPr>
        <p:spPr>
          <a:xfrm>
            <a:off x="-1120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364217E5-FF6F-9C36-F96C-1558D40A5099}"/>
              </a:ext>
            </a:extLst>
          </p:cNvPr>
          <p:cNvSpPr txBox="1"/>
          <p:nvPr/>
        </p:nvSpPr>
        <p:spPr>
          <a:xfrm>
            <a:off x="-1" y="53030"/>
            <a:ext cx="8599056" cy="400110"/>
          </a:xfrm>
          <a:prstGeom prst="rect">
            <a:avLst/>
          </a:prstGeom>
          <a:noFill/>
        </p:spPr>
        <p:txBody>
          <a:bodyPr wrap="square">
            <a:spAutoFit/>
          </a:bodyPr>
          <a:lstStyle/>
          <a:p>
            <a:r>
              <a:rPr kumimoji="1" lang="ja-JP" altLang="en-US" sz="2000" dirty="0">
                <a:solidFill>
                  <a:prstClr val="black"/>
                </a:solidFill>
                <a:latin typeface="ＭＳ ゴシック" panose="020B0609070205080204" pitchFamily="49" charset="-128"/>
                <a:ea typeface="ＭＳ ゴシック" panose="020B0609070205080204" pitchFamily="49" charset="-128"/>
              </a:rPr>
              <a:t>３</a:t>
            </a:r>
            <a:r>
              <a:rPr kumimoji="1" lang="ja-JP" altLang="en-US" sz="200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r>
              <a:rPr kumimoji="1" lang="ja-JP" altLang="en-US" sz="2000" dirty="0">
                <a:solidFill>
                  <a:prstClr val="black"/>
                </a:solidFill>
                <a:latin typeface="ＭＳ ゴシック" panose="020B0609070205080204" pitchFamily="49" charset="-128"/>
                <a:ea typeface="ＭＳ ゴシック" panose="020B0609070205080204" pitchFamily="49" charset="-128"/>
              </a:rPr>
              <a:t>結果および考察：ダム下流への土砂伝播特性</a:t>
            </a:r>
            <a:endParaRPr kumimoji="1" lang="en-US" altLang="ja-JP" sz="2000" dirty="0">
              <a:latin typeface="ＭＳ ゴシック" panose="020B0609070205080204" pitchFamily="49" charset="-128"/>
              <a:ea typeface="ＭＳ ゴシック" panose="020B0609070205080204" pitchFamily="49" charset="-128"/>
              <a:cs typeface="+mj-cs"/>
            </a:endParaRPr>
          </a:p>
        </p:txBody>
      </p:sp>
      <p:sp>
        <p:nvSpPr>
          <p:cNvPr id="584" name="テキスト ボックス 583">
            <a:extLst>
              <a:ext uri="{FF2B5EF4-FFF2-40B4-BE49-F238E27FC236}">
                <a16:creationId xmlns:a16="http://schemas.microsoft.com/office/drawing/2014/main" id="{C356DBA8-0467-4AF3-4F9D-6B8E45172031}"/>
              </a:ext>
            </a:extLst>
          </p:cNvPr>
          <p:cNvSpPr txBox="1"/>
          <p:nvPr/>
        </p:nvSpPr>
        <p:spPr>
          <a:xfrm>
            <a:off x="8682446" y="26802"/>
            <a:ext cx="374467"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９</a:t>
            </a:r>
          </a:p>
        </p:txBody>
      </p:sp>
      <p:sp>
        <p:nvSpPr>
          <p:cNvPr id="35" name="Text Box 70">
            <a:extLst>
              <a:ext uri="{FF2B5EF4-FFF2-40B4-BE49-F238E27FC236}">
                <a16:creationId xmlns:a16="http://schemas.microsoft.com/office/drawing/2014/main" id="{560BB7BC-8C3E-1C3B-1B8B-185A4EC86C72}"/>
              </a:ext>
            </a:extLst>
          </p:cNvPr>
          <p:cNvSpPr txBox="1">
            <a:spLocks noChangeArrowheads="1"/>
          </p:cNvSpPr>
          <p:nvPr/>
        </p:nvSpPr>
        <p:spPr bwMode="auto">
          <a:xfrm>
            <a:off x="109769" y="639174"/>
            <a:ext cx="8837677" cy="6617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l"/>
            </a:pPr>
            <a:r>
              <a:rPr lang="ja-JP" altLang="ja-JP" dirty="0">
                <a:latin typeface="メイリオ" panose="020B0604030504040204" pitchFamily="50" charset="-128"/>
                <a:ea typeface="メイリオ" panose="020B0604030504040204" pitchFamily="50" charset="-128"/>
              </a:rPr>
              <a:t>砂，</a:t>
            </a:r>
            <a:r>
              <a:rPr lang="en-US" altLang="ja-JP" dirty="0">
                <a:latin typeface="メイリオ" panose="020B0604030504040204" pitchFamily="50" charset="-128"/>
                <a:ea typeface="メイリオ" panose="020B0604030504040204" pitchFamily="50" charset="-128"/>
              </a:rPr>
              <a:t>m3</a:t>
            </a:r>
            <a:r>
              <a:rPr lang="ja-JP" altLang="ja-JP"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m2</a:t>
            </a:r>
            <a:r>
              <a:rPr lang="ja-JP" altLang="ja-JP" dirty="0">
                <a:latin typeface="メイリオ" panose="020B0604030504040204" pitchFamily="50" charset="-128"/>
                <a:ea typeface="メイリオ" panose="020B0604030504040204" pitchFamily="50" charset="-128"/>
              </a:rPr>
              <a:t>と粒径が細かい材料から先行して下流側へ供給</a:t>
            </a:r>
            <a:endParaRPr lang="en-US" altLang="ja-JP"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供給された土砂が通砂イベントごとに</a:t>
            </a:r>
            <a:r>
              <a:rPr lang="en-US" altLang="ja-JP" b="1" dirty="0">
                <a:solidFill>
                  <a:srgbClr val="0066FF"/>
                </a:solidFill>
                <a:latin typeface="メイリオ" panose="020B0604030504040204" pitchFamily="50" charset="-128"/>
                <a:ea typeface="メイリオ" panose="020B0604030504040204" pitchFamily="50" charset="-128"/>
              </a:rPr>
              <a:t>Sediment</a:t>
            </a:r>
            <a:r>
              <a:rPr lang="ja-JP" altLang="en-US" b="1" dirty="0">
                <a:solidFill>
                  <a:srgbClr val="0066FF"/>
                </a:solidFill>
                <a:latin typeface="メイリオ" panose="020B0604030504040204" pitchFamily="50" charset="-128"/>
                <a:ea typeface="メイリオ" panose="020B0604030504040204" pitchFamily="50" charset="-128"/>
              </a:rPr>
              <a:t> </a:t>
            </a:r>
            <a:r>
              <a:rPr lang="en-US" altLang="ja-JP" b="1" dirty="0">
                <a:solidFill>
                  <a:srgbClr val="0066FF"/>
                </a:solidFill>
                <a:latin typeface="メイリオ" panose="020B0604030504040204" pitchFamily="50" charset="-128"/>
                <a:ea typeface="メイリオ" panose="020B0604030504040204" pitchFamily="50" charset="-128"/>
              </a:rPr>
              <a:t>Wave</a:t>
            </a:r>
            <a:r>
              <a:rPr lang="ja-JP" altLang="en-US" dirty="0">
                <a:latin typeface="メイリオ" panose="020B0604030504040204" pitchFamily="50" charset="-128"/>
                <a:ea typeface="メイリオ" panose="020B0604030504040204" pitchFamily="50" charset="-128"/>
              </a:rPr>
              <a:t>として下流へ伝播している</a:t>
            </a:r>
            <a:endParaRPr lang="en-US" altLang="ja-JP" dirty="0">
              <a:latin typeface="メイリオ" panose="020B0604030504040204" pitchFamily="50" charset="-128"/>
              <a:ea typeface="メイリオ" panose="020B0604030504040204" pitchFamily="50" charset="-128"/>
            </a:endParaRPr>
          </a:p>
        </p:txBody>
      </p:sp>
      <p:pic>
        <p:nvPicPr>
          <p:cNvPr id="2" name="図 1">
            <a:extLst>
              <a:ext uri="{FF2B5EF4-FFF2-40B4-BE49-F238E27FC236}">
                <a16:creationId xmlns:a16="http://schemas.microsoft.com/office/drawing/2014/main" id="{EDD3BCE5-066D-1C6D-EF4C-EB051953EE24}"/>
              </a:ext>
            </a:extLst>
          </p:cNvPr>
          <p:cNvPicPr>
            <a:picLocks noChangeAspect="1"/>
          </p:cNvPicPr>
          <p:nvPr/>
        </p:nvPicPr>
        <p:blipFill>
          <a:blip r:embed="rId3"/>
          <a:stretch>
            <a:fillRect/>
          </a:stretch>
        </p:blipFill>
        <p:spPr>
          <a:xfrm>
            <a:off x="231025" y="1376582"/>
            <a:ext cx="8137003" cy="5481418"/>
          </a:xfrm>
          <a:prstGeom prst="rect">
            <a:avLst/>
          </a:prstGeom>
        </p:spPr>
      </p:pic>
    </p:spTree>
    <p:extLst>
      <p:ext uri="{BB962C8B-B14F-4D97-AF65-F5344CB8AC3E}">
        <p14:creationId xmlns:p14="http://schemas.microsoft.com/office/powerpoint/2010/main" val="3964060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E2E9B-9268-06AD-8128-58E2E0975129}"/>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16059F7E-757C-C3B7-3B88-BE4D47224CAB}"/>
              </a:ext>
            </a:extLst>
          </p:cNvPr>
          <p:cNvCxnSpPr>
            <a:cxnSpLocks/>
          </p:cNvCxnSpPr>
          <p:nvPr/>
        </p:nvCxnSpPr>
        <p:spPr>
          <a:xfrm>
            <a:off x="-1120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E6750924-E392-A49D-51DA-6B1C06AB2C4D}"/>
              </a:ext>
            </a:extLst>
          </p:cNvPr>
          <p:cNvSpPr txBox="1"/>
          <p:nvPr/>
        </p:nvSpPr>
        <p:spPr>
          <a:xfrm>
            <a:off x="-1" y="53030"/>
            <a:ext cx="8599056" cy="400110"/>
          </a:xfrm>
          <a:prstGeom prst="rect">
            <a:avLst/>
          </a:prstGeom>
          <a:noFill/>
        </p:spPr>
        <p:txBody>
          <a:bodyPr wrap="square">
            <a:spAutoFit/>
          </a:bodyPr>
          <a:lstStyle/>
          <a:p>
            <a:r>
              <a:rPr kumimoji="1" lang="ja-JP" altLang="en-US" sz="2000" dirty="0">
                <a:solidFill>
                  <a:prstClr val="black"/>
                </a:solidFill>
                <a:latin typeface="ＭＳ ゴシック" panose="020B0609070205080204" pitchFamily="49" charset="-128"/>
                <a:ea typeface="ＭＳ ゴシック" panose="020B0609070205080204" pitchFamily="49" charset="-128"/>
              </a:rPr>
              <a:t>３．結果および考察：ダム下流への土砂伝播特性</a:t>
            </a:r>
            <a:endParaRPr kumimoji="1" lang="en-US" altLang="ja-JP" sz="2000" dirty="0">
              <a:latin typeface="ＭＳ ゴシック" panose="020B0609070205080204" pitchFamily="49" charset="-128"/>
              <a:ea typeface="ＭＳ ゴシック" panose="020B0609070205080204" pitchFamily="49" charset="-128"/>
            </a:endParaRPr>
          </a:p>
        </p:txBody>
      </p:sp>
      <p:sp>
        <p:nvSpPr>
          <p:cNvPr id="35" name="Text Box 70">
            <a:extLst>
              <a:ext uri="{FF2B5EF4-FFF2-40B4-BE49-F238E27FC236}">
                <a16:creationId xmlns:a16="http://schemas.microsoft.com/office/drawing/2014/main" id="{4908DCBD-A06B-B38E-63C9-DF41C43144F6}"/>
              </a:ext>
            </a:extLst>
          </p:cNvPr>
          <p:cNvSpPr txBox="1">
            <a:spLocks noChangeArrowheads="1"/>
          </p:cNvSpPr>
          <p:nvPr/>
        </p:nvSpPr>
        <p:spPr bwMode="auto">
          <a:xfrm>
            <a:off x="109769" y="610894"/>
            <a:ext cx="8837677" cy="17235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土砂が供給されて河床高が上昇するほど河床材料の多様度指数</a:t>
            </a:r>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が上昇する傾向</a:t>
            </a:r>
            <a:endParaRPr lang="en-US" altLang="ja-JP"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l"/>
            </a:pPr>
            <a:r>
              <a:rPr lang="en-US" altLang="ja-JP" dirty="0">
                <a:latin typeface="メイリオ" panose="020B0604030504040204" pitchFamily="50" charset="-128"/>
                <a:ea typeface="メイリオ" panose="020B0604030504040204" pitchFamily="50" charset="-128"/>
              </a:rPr>
              <a:t>2021</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2022</a:t>
            </a:r>
            <a:r>
              <a:rPr lang="ja-JP" altLang="en-US" dirty="0">
                <a:latin typeface="メイリオ" panose="020B0604030504040204" pitchFamily="50" charset="-128"/>
                <a:ea typeface="メイリオ" panose="020B0604030504040204" pitchFamily="50" charset="-128"/>
              </a:rPr>
              <a:t>年（</a:t>
            </a:r>
            <a:r>
              <a:rPr lang="ja-JP" altLang="en-US" b="1" dirty="0">
                <a:solidFill>
                  <a:srgbClr val="FF0000"/>
                </a:solidFill>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）：全地点で河床が上昇</a:t>
            </a:r>
            <a:endParaRPr lang="en-US" altLang="ja-JP"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2022</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年（</a:t>
            </a:r>
            <a:r>
              <a:rPr lang="ja-JP" altLang="en-US" b="1" dirty="0">
                <a:solidFill>
                  <a:schemeClr val="accent4"/>
                </a:solidFill>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）：上流側の</a:t>
            </a:r>
            <a:r>
              <a:rPr lang="en-US" altLang="ja-JP" dirty="0">
                <a:latin typeface="メイリオ" panose="020B0604030504040204" pitchFamily="50" charset="-128"/>
                <a:ea typeface="メイリオ" panose="020B0604030504040204" pitchFamily="50" charset="-128"/>
              </a:rPr>
              <a:t>32.7k</a:t>
            </a:r>
            <a:r>
              <a:rPr lang="ja-JP" altLang="en-US" dirty="0">
                <a:latin typeface="メイリオ" panose="020B0604030504040204" pitchFamily="50" charset="-128"/>
                <a:ea typeface="メイリオ" panose="020B0604030504040204" pitchFamily="50" charset="-128"/>
              </a:rPr>
              <a:t>で河床が低下、下流の</a:t>
            </a:r>
            <a:r>
              <a:rPr lang="en-US" altLang="ja-JP" dirty="0">
                <a:latin typeface="メイリオ" panose="020B0604030504040204" pitchFamily="50" charset="-128"/>
                <a:ea typeface="メイリオ" panose="020B0604030504040204" pitchFamily="50" charset="-128"/>
              </a:rPr>
              <a:t>30.4k</a:t>
            </a:r>
            <a:r>
              <a:rPr lang="ja-JP" altLang="en-US" dirty="0">
                <a:latin typeface="メイリオ" panose="020B0604030504040204" pitchFamily="50" charset="-128"/>
                <a:ea typeface="メイリオ" panose="020B0604030504040204" pitchFamily="50" charset="-128"/>
              </a:rPr>
              <a:t>で河床が上昇</a:t>
            </a:r>
            <a:endParaRPr lang="en-US" altLang="ja-JP"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2023</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2024</a:t>
            </a:r>
            <a:r>
              <a:rPr lang="ja-JP" altLang="en-US" dirty="0">
                <a:latin typeface="メイリオ" panose="020B0604030504040204" pitchFamily="50" charset="-128"/>
                <a:ea typeface="メイリオ" panose="020B0604030504040204" pitchFamily="50" charset="-128"/>
              </a:rPr>
              <a:t>年（</a:t>
            </a:r>
            <a:r>
              <a:rPr lang="ja-JP" altLang="en-US" b="1" dirty="0">
                <a:solidFill>
                  <a:srgbClr val="00B050"/>
                </a:solidFill>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）：上流側の</a:t>
            </a:r>
            <a:r>
              <a:rPr lang="en-US" altLang="ja-JP" dirty="0">
                <a:latin typeface="メイリオ" panose="020B0604030504040204" pitchFamily="50" charset="-128"/>
                <a:ea typeface="メイリオ" panose="020B0604030504040204" pitchFamily="50" charset="-128"/>
              </a:rPr>
              <a:t>32.7k</a:t>
            </a:r>
            <a:r>
              <a:rPr lang="ja-JP" altLang="en-US" dirty="0">
                <a:latin typeface="メイリオ" panose="020B0604030504040204" pitchFamily="50" charset="-128"/>
                <a:ea typeface="メイリオ" panose="020B0604030504040204" pitchFamily="50" charset="-128"/>
              </a:rPr>
              <a:t>で河床が上昇</a:t>
            </a:r>
            <a:endParaRPr lang="en-US" altLang="ja-JP"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2024</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2025</a:t>
            </a:r>
            <a:r>
              <a:rPr lang="ja-JP" altLang="en-US" dirty="0">
                <a:latin typeface="メイリオ" panose="020B0604030504040204" pitchFamily="50" charset="-128"/>
                <a:ea typeface="メイリオ" panose="020B0604030504040204" pitchFamily="50" charset="-128"/>
              </a:rPr>
              <a:t>年（</a:t>
            </a:r>
            <a:r>
              <a:rPr lang="ja-JP" altLang="en-US" b="1" dirty="0">
                <a:solidFill>
                  <a:srgbClr val="0000FF"/>
                </a:solidFill>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）：上流側の</a:t>
            </a:r>
            <a:r>
              <a:rPr lang="en-US" altLang="ja-JP" dirty="0">
                <a:latin typeface="メイリオ" panose="020B0604030504040204" pitchFamily="50" charset="-128"/>
                <a:ea typeface="メイリオ" panose="020B0604030504040204" pitchFamily="50" charset="-128"/>
              </a:rPr>
              <a:t>32.7k</a:t>
            </a:r>
            <a:r>
              <a:rPr lang="ja-JP" altLang="en-US" dirty="0">
                <a:latin typeface="メイリオ" panose="020B0604030504040204" pitchFamily="50" charset="-128"/>
                <a:ea typeface="メイリオ" panose="020B0604030504040204" pitchFamily="50" charset="-128"/>
              </a:rPr>
              <a:t>で河床が低下、下流の</a:t>
            </a:r>
            <a:r>
              <a:rPr lang="en-US" altLang="ja-JP" dirty="0">
                <a:latin typeface="メイリオ" panose="020B0604030504040204" pitchFamily="50" charset="-128"/>
                <a:ea typeface="メイリオ" panose="020B0604030504040204" pitchFamily="50" charset="-128"/>
              </a:rPr>
              <a:t>32.2k</a:t>
            </a:r>
            <a:r>
              <a:rPr lang="ja-JP" altLang="en-US" dirty="0">
                <a:latin typeface="メイリオ" panose="020B0604030504040204" pitchFamily="50" charset="-128"/>
                <a:ea typeface="メイリオ" panose="020B0604030504040204" pitchFamily="50" charset="-128"/>
              </a:rPr>
              <a:t>で河床が上昇</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➡ダム通砂ごとに土砂が</a:t>
            </a:r>
            <a:r>
              <a:rPr lang="en-US" altLang="ja-JP" b="1" dirty="0">
                <a:solidFill>
                  <a:srgbClr val="0066FF"/>
                </a:solidFill>
                <a:latin typeface="メイリオ" panose="020B0604030504040204" pitchFamily="50" charset="-128"/>
                <a:ea typeface="メイリオ" panose="020B0604030504040204" pitchFamily="50" charset="-128"/>
              </a:rPr>
              <a:t>Sediment</a:t>
            </a:r>
            <a:r>
              <a:rPr lang="ja-JP" altLang="en-US" b="1" dirty="0">
                <a:solidFill>
                  <a:srgbClr val="0066FF"/>
                </a:solidFill>
                <a:latin typeface="メイリオ" panose="020B0604030504040204" pitchFamily="50" charset="-128"/>
                <a:ea typeface="メイリオ" panose="020B0604030504040204" pitchFamily="50" charset="-128"/>
              </a:rPr>
              <a:t> </a:t>
            </a:r>
            <a:r>
              <a:rPr lang="en-US" altLang="ja-JP" b="1" dirty="0">
                <a:solidFill>
                  <a:srgbClr val="0066FF"/>
                </a:solidFill>
                <a:latin typeface="メイリオ" panose="020B0604030504040204" pitchFamily="50" charset="-128"/>
                <a:ea typeface="メイリオ" panose="020B0604030504040204" pitchFamily="50" charset="-128"/>
              </a:rPr>
              <a:t>Wave</a:t>
            </a:r>
            <a:r>
              <a:rPr lang="ja-JP" altLang="en-US" dirty="0">
                <a:latin typeface="メイリオ" panose="020B0604030504040204" pitchFamily="50" charset="-128"/>
                <a:ea typeface="メイリオ" panose="020B0604030504040204" pitchFamily="50" charset="-128"/>
              </a:rPr>
              <a:t>として流下、</a:t>
            </a:r>
            <a:r>
              <a:rPr lang="ja-JP" altLang="en-US" b="1" dirty="0">
                <a:solidFill>
                  <a:srgbClr val="0066FF"/>
                </a:solidFill>
                <a:latin typeface="メイリオ" panose="020B0604030504040204" pitchFamily="50" charset="-128"/>
                <a:ea typeface="メイリオ" panose="020B0604030504040204" pitchFamily="50" charset="-128"/>
              </a:rPr>
              <a:t>河床材料が多様化</a:t>
            </a:r>
            <a:endParaRPr lang="en-US" altLang="ja-JP" b="1" dirty="0">
              <a:solidFill>
                <a:srgbClr val="0066FF"/>
              </a:solidFill>
              <a:latin typeface="メイリオ" panose="020B0604030504040204" pitchFamily="50" charset="-128"/>
              <a:ea typeface="メイリオ" panose="020B0604030504040204" pitchFamily="50" charset="-128"/>
            </a:endParaRPr>
          </a:p>
        </p:txBody>
      </p:sp>
      <p:sp>
        <p:nvSpPr>
          <p:cNvPr id="9" name="Text Box 70">
            <a:extLst>
              <a:ext uri="{FF2B5EF4-FFF2-40B4-BE49-F238E27FC236}">
                <a16:creationId xmlns:a16="http://schemas.microsoft.com/office/drawing/2014/main" id="{C389D521-BD42-4322-E566-509918988275}"/>
              </a:ext>
            </a:extLst>
          </p:cNvPr>
          <p:cNvSpPr txBox="1">
            <a:spLocks noChangeArrowheads="1"/>
          </p:cNvSpPr>
          <p:nvPr/>
        </p:nvSpPr>
        <p:spPr bwMode="auto">
          <a:xfrm>
            <a:off x="4602771" y="6184867"/>
            <a:ext cx="4541229" cy="6463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0" indent="0" algn="l"/>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多様度指数</a:t>
            </a:r>
            <a:endParaRPr lang="en-US" altLang="ja-JP" sz="1200" dirty="0">
              <a:latin typeface="メイリオ" panose="020B0604030504040204" pitchFamily="50" charset="-128"/>
              <a:ea typeface="メイリオ" panose="020B0604030504040204" pitchFamily="50" charset="-128"/>
            </a:endParaRPr>
          </a:p>
          <a:p>
            <a:pPr marL="0" indent="0" algn="l"/>
            <a:r>
              <a:rPr lang="ja-JP" altLang="en-US" sz="12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 m1(75</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500 mm)</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m2(5</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200mm)</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m3(5</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75mm)</a:t>
            </a:r>
            <a:r>
              <a:rPr lang="ja-JP" altLang="en-US" sz="1200" dirty="0">
                <a:latin typeface="メイリオ" panose="020B0604030504040204" pitchFamily="50" charset="-128"/>
                <a:ea typeface="メイリオ" panose="020B0604030504040204" pitchFamily="50" charset="-128"/>
              </a:rPr>
              <a:t>，</a:t>
            </a:r>
            <a:endParaRPr lang="en-US" altLang="ja-JP" sz="1200" dirty="0">
              <a:latin typeface="メイリオ" panose="020B0604030504040204" pitchFamily="50" charset="-128"/>
              <a:ea typeface="メイリオ" panose="020B0604030504040204" pitchFamily="50" charset="-128"/>
            </a:endParaRPr>
          </a:p>
          <a:p>
            <a:pPr marL="0" indent="0" algn="l"/>
            <a:r>
              <a:rPr lang="ja-JP" altLang="en-US" sz="1200" dirty="0">
                <a:latin typeface="メイリオ" panose="020B0604030504040204" pitchFamily="50" charset="-128"/>
                <a:ea typeface="メイリオ" panose="020B0604030504040204" pitchFamily="50" charset="-128"/>
              </a:rPr>
              <a:t>　砂の</a:t>
            </a:r>
            <a:r>
              <a:rPr lang="en-US" altLang="ja-JP" sz="1200" dirty="0">
                <a:latin typeface="メイリオ" panose="020B0604030504040204" pitchFamily="50" charset="-128"/>
                <a:ea typeface="メイリオ" panose="020B0604030504040204" pitchFamily="50" charset="-128"/>
              </a:rPr>
              <a:t>4</a:t>
            </a:r>
            <a:r>
              <a:rPr lang="ja-JP" altLang="en-US" sz="1200" dirty="0">
                <a:latin typeface="メイリオ" panose="020B0604030504040204" pitchFamily="50" charset="-128"/>
                <a:ea typeface="メイリオ" panose="020B0604030504040204" pitchFamily="50" charset="-128"/>
              </a:rPr>
              <a:t>つの面積からシンプソンの多様度指数</a:t>
            </a:r>
            <a:r>
              <a:rPr lang="en-US" altLang="ja-JP" sz="1200" dirty="0">
                <a:latin typeface="メイリオ" panose="020B0604030504040204" pitchFamily="50" charset="-128"/>
                <a:ea typeface="メイリオ" panose="020B0604030504040204" pitchFamily="50" charset="-128"/>
              </a:rPr>
              <a:t>D</a:t>
            </a:r>
            <a:r>
              <a:rPr lang="ja-JP" altLang="en-US" sz="1200" dirty="0">
                <a:latin typeface="メイリオ" panose="020B0604030504040204" pitchFamily="50" charset="-128"/>
                <a:ea typeface="メイリオ" panose="020B0604030504040204" pitchFamily="50" charset="-128"/>
              </a:rPr>
              <a:t>を算出</a:t>
            </a:r>
            <a:endParaRPr lang="en-US" altLang="ja-JP" sz="1200" dirty="0">
              <a:latin typeface="メイリオ" panose="020B0604030504040204" pitchFamily="50" charset="-128"/>
              <a:ea typeface="メイリオ" panose="020B0604030504040204" pitchFamily="50" charset="-128"/>
            </a:endParaRPr>
          </a:p>
        </p:txBody>
      </p:sp>
      <p:cxnSp>
        <p:nvCxnSpPr>
          <p:cNvPr id="15" name="直線矢印コネクタ 14">
            <a:extLst>
              <a:ext uri="{FF2B5EF4-FFF2-40B4-BE49-F238E27FC236}">
                <a16:creationId xmlns:a16="http://schemas.microsoft.com/office/drawing/2014/main" id="{C78EC278-8726-6014-AEE0-07F5607396A5}"/>
              </a:ext>
            </a:extLst>
          </p:cNvPr>
          <p:cNvCxnSpPr/>
          <p:nvPr/>
        </p:nvCxnSpPr>
        <p:spPr>
          <a:xfrm>
            <a:off x="570321" y="2828757"/>
            <a:ext cx="8003357"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6" name="テキスト ボックス 15">
            <a:extLst>
              <a:ext uri="{FF2B5EF4-FFF2-40B4-BE49-F238E27FC236}">
                <a16:creationId xmlns:a16="http://schemas.microsoft.com/office/drawing/2014/main" id="{F62C1573-5968-F1F4-F10A-E627B096B37F}"/>
              </a:ext>
            </a:extLst>
          </p:cNvPr>
          <p:cNvSpPr txBox="1"/>
          <p:nvPr/>
        </p:nvSpPr>
        <p:spPr>
          <a:xfrm>
            <a:off x="374320" y="2413246"/>
            <a:ext cx="733330"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上流</a:t>
            </a:r>
          </a:p>
        </p:txBody>
      </p:sp>
      <p:sp>
        <p:nvSpPr>
          <p:cNvPr id="17" name="テキスト ボックス 16">
            <a:extLst>
              <a:ext uri="{FF2B5EF4-FFF2-40B4-BE49-F238E27FC236}">
                <a16:creationId xmlns:a16="http://schemas.microsoft.com/office/drawing/2014/main" id="{15C59166-578F-EA62-0741-5ACB4AC05E88}"/>
              </a:ext>
            </a:extLst>
          </p:cNvPr>
          <p:cNvSpPr txBox="1"/>
          <p:nvPr/>
        </p:nvSpPr>
        <p:spPr>
          <a:xfrm>
            <a:off x="8158898" y="2413246"/>
            <a:ext cx="733330"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下流</a:t>
            </a:r>
          </a:p>
        </p:txBody>
      </p:sp>
      <p:sp>
        <p:nvSpPr>
          <p:cNvPr id="3" name="テキスト ボックス 2">
            <a:extLst>
              <a:ext uri="{FF2B5EF4-FFF2-40B4-BE49-F238E27FC236}">
                <a16:creationId xmlns:a16="http://schemas.microsoft.com/office/drawing/2014/main" id="{48D1E097-CCB5-F166-909D-0D7A81D09C15}"/>
              </a:ext>
            </a:extLst>
          </p:cNvPr>
          <p:cNvSpPr txBox="1"/>
          <p:nvPr/>
        </p:nvSpPr>
        <p:spPr>
          <a:xfrm>
            <a:off x="8305014" y="26802"/>
            <a:ext cx="720000"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１０</a:t>
            </a:r>
          </a:p>
        </p:txBody>
      </p:sp>
      <p:pic>
        <p:nvPicPr>
          <p:cNvPr id="2" name="図 1">
            <a:extLst>
              <a:ext uri="{FF2B5EF4-FFF2-40B4-BE49-F238E27FC236}">
                <a16:creationId xmlns:a16="http://schemas.microsoft.com/office/drawing/2014/main" id="{CCB40714-3AB7-EFB3-33AB-7061B5DE2813}"/>
              </a:ext>
            </a:extLst>
          </p:cNvPr>
          <p:cNvPicPr>
            <a:picLocks noChangeAspect="1"/>
          </p:cNvPicPr>
          <p:nvPr/>
        </p:nvPicPr>
        <p:blipFill>
          <a:blip r:embed="rId3"/>
          <a:stretch>
            <a:fillRect/>
          </a:stretch>
        </p:blipFill>
        <p:spPr>
          <a:xfrm>
            <a:off x="45357" y="2904597"/>
            <a:ext cx="9009513" cy="3005646"/>
          </a:xfrm>
          <a:prstGeom prst="rect">
            <a:avLst/>
          </a:prstGeom>
        </p:spPr>
      </p:pic>
    </p:spTree>
    <p:extLst>
      <p:ext uri="{BB962C8B-B14F-4D97-AF65-F5344CB8AC3E}">
        <p14:creationId xmlns:p14="http://schemas.microsoft.com/office/powerpoint/2010/main" val="399551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818F7-96A2-673D-5A55-D28B09F29A0A}"/>
            </a:ext>
          </a:extLst>
        </p:cNvPr>
        <p:cNvGrpSpPr/>
        <p:nvPr/>
      </p:nvGrpSpPr>
      <p:grpSpPr>
        <a:xfrm>
          <a:off x="0" y="0"/>
          <a:ext cx="0" cy="0"/>
          <a:chOff x="0" y="0"/>
          <a:chExt cx="0" cy="0"/>
        </a:xfrm>
      </p:grpSpPr>
      <p:pic>
        <p:nvPicPr>
          <p:cNvPr id="23" name="図 22">
            <a:extLst>
              <a:ext uri="{FF2B5EF4-FFF2-40B4-BE49-F238E27FC236}">
                <a16:creationId xmlns:a16="http://schemas.microsoft.com/office/drawing/2014/main" id="{6EA70465-5F18-5BBB-A47B-D74624082FDF}"/>
              </a:ext>
            </a:extLst>
          </p:cNvPr>
          <p:cNvPicPr>
            <a:picLocks noChangeAspect="1"/>
          </p:cNvPicPr>
          <p:nvPr/>
        </p:nvPicPr>
        <p:blipFill>
          <a:blip r:embed="rId3"/>
          <a:stretch>
            <a:fillRect/>
          </a:stretch>
        </p:blipFill>
        <p:spPr>
          <a:xfrm>
            <a:off x="70865" y="4909941"/>
            <a:ext cx="9002268" cy="1810512"/>
          </a:xfrm>
          <a:prstGeom prst="rect">
            <a:avLst/>
          </a:prstGeom>
        </p:spPr>
      </p:pic>
      <p:cxnSp>
        <p:nvCxnSpPr>
          <p:cNvPr id="4" name="直線コネクタ 3">
            <a:extLst>
              <a:ext uri="{FF2B5EF4-FFF2-40B4-BE49-F238E27FC236}">
                <a16:creationId xmlns:a16="http://schemas.microsoft.com/office/drawing/2014/main" id="{E2941470-A374-ECCE-616D-BE65C687999C}"/>
              </a:ext>
            </a:extLst>
          </p:cNvPr>
          <p:cNvCxnSpPr>
            <a:cxnSpLocks/>
          </p:cNvCxnSpPr>
          <p:nvPr/>
        </p:nvCxnSpPr>
        <p:spPr>
          <a:xfrm>
            <a:off x="-358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0CEB6773-E1CD-1180-D04B-F2C39227FC98}"/>
              </a:ext>
            </a:extLst>
          </p:cNvPr>
          <p:cNvSpPr txBox="1"/>
          <p:nvPr/>
        </p:nvSpPr>
        <p:spPr>
          <a:xfrm>
            <a:off x="-1" y="53030"/>
            <a:ext cx="8599056" cy="400110"/>
          </a:xfrm>
          <a:prstGeom prst="rect">
            <a:avLst/>
          </a:prstGeom>
          <a:noFill/>
        </p:spPr>
        <p:txBody>
          <a:bodyPr wrap="square">
            <a:spAutoFit/>
          </a:bodyPr>
          <a:lstStyle/>
          <a:p>
            <a:r>
              <a:rPr kumimoji="1" lang="ja-JP" altLang="en-US" sz="2000" dirty="0">
                <a:solidFill>
                  <a:prstClr val="black"/>
                </a:solidFill>
                <a:latin typeface="ＭＳ ゴシック" panose="020B0609070205080204" pitchFamily="49" charset="-128"/>
                <a:ea typeface="ＭＳ ゴシック" panose="020B0609070205080204" pitchFamily="49" charset="-128"/>
              </a:rPr>
              <a:t>３．結果および考察：ダム下流への土砂伝播特性</a:t>
            </a:r>
            <a:endParaRPr kumimoji="1" lang="en-US" altLang="ja-JP" sz="2000" dirty="0">
              <a:latin typeface="ＭＳ ゴシック" panose="020B0609070205080204" pitchFamily="49" charset="-128"/>
              <a:ea typeface="ＭＳ ゴシック" panose="020B0609070205080204" pitchFamily="49" charset="-128"/>
            </a:endParaRPr>
          </a:p>
        </p:txBody>
      </p:sp>
      <p:sp>
        <p:nvSpPr>
          <p:cNvPr id="35" name="Text Box 70">
            <a:extLst>
              <a:ext uri="{FF2B5EF4-FFF2-40B4-BE49-F238E27FC236}">
                <a16:creationId xmlns:a16="http://schemas.microsoft.com/office/drawing/2014/main" id="{102CCED7-558A-DFAF-8442-2496CB57D1A7}"/>
              </a:ext>
            </a:extLst>
          </p:cNvPr>
          <p:cNvSpPr txBox="1">
            <a:spLocks noChangeArrowheads="1"/>
          </p:cNvSpPr>
          <p:nvPr/>
        </p:nvSpPr>
        <p:spPr bwMode="auto">
          <a:xfrm>
            <a:off x="153161" y="610298"/>
            <a:ext cx="8837677" cy="6617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spcBef>
                <a:spcPts val="6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ダムからの距離や土砂の動きやすさにより河床材料構成が異なる</a:t>
            </a:r>
            <a:endParaRPr lang="en-US" altLang="ja-JP"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ダム通砂を繰り返すことで土砂が動きやすい河床形状となり</a:t>
            </a:r>
            <a:r>
              <a:rPr lang="ja-JP" altLang="en-US" b="1" dirty="0">
                <a:solidFill>
                  <a:srgbClr val="0066FF"/>
                </a:solidFill>
                <a:latin typeface="メイリオ" panose="020B0604030504040204" pitchFamily="50" charset="-128"/>
                <a:ea typeface="メイリオ" panose="020B0604030504040204" pitchFamily="50" charset="-128"/>
              </a:rPr>
              <a:t>河床材料構成が変化？</a:t>
            </a:r>
            <a:endParaRPr lang="en-US" altLang="ja-JP" b="1" dirty="0">
              <a:solidFill>
                <a:srgbClr val="0066FF"/>
              </a:solidFill>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03BCAF60-4E4D-D967-11F6-9498044519D8}"/>
              </a:ext>
            </a:extLst>
          </p:cNvPr>
          <p:cNvPicPr>
            <a:picLocks noChangeAspect="1"/>
          </p:cNvPicPr>
          <p:nvPr/>
        </p:nvPicPr>
        <p:blipFill>
          <a:blip r:embed="rId4"/>
          <a:stretch>
            <a:fillRect/>
          </a:stretch>
        </p:blipFill>
        <p:spPr>
          <a:xfrm>
            <a:off x="204980" y="2007141"/>
            <a:ext cx="8939020" cy="2840828"/>
          </a:xfrm>
          <a:prstGeom prst="rect">
            <a:avLst/>
          </a:prstGeom>
        </p:spPr>
      </p:pic>
      <p:cxnSp>
        <p:nvCxnSpPr>
          <p:cNvPr id="11" name="直線矢印コネクタ 10">
            <a:extLst>
              <a:ext uri="{FF2B5EF4-FFF2-40B4-BE49-F238E27FC236}">
                <a16:creationId xmlns:a16="http://schemas.microsoft.com/office/drawing/2014/main" id="{578B4D08-92FE-8D0A-9BB2-CB095D81541F}"/>
              </a:ext>
            </a:extLst>
          </p:cNvPr>
          <p:cNvCxnSpPr>
            <a:cxnSpLocks/>
          </p:cNvCxnSpPr>
          <p:nvPr/>
        </p:nvCxnSpPr>
        <p:spPr>
          <a:xfrm>
            <a:off x="794172" y="1511473"/>
            <a:ext cx="7588577"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2" name="テキスト ボックス 11">
            <a:extLst>
              <a:ext uri="{FF2B5EF4-FFF2-40B4-BE49-F238E27FC236}">
                <a16:creationId xmlns:a16="http://schemas.microsoft.com/office/drawing/2014/main" id="{A2864075-3CA6-D782-DC92-3401447B4E41}"/>
              </a:ext>
            </a:extLst>
          </p:cNvPr>
          <p:cNvSpPr txBox="1"/>
          <p:nvPr/>
        </p:nvSpPr>
        <p:spPr>
          <a:xfrm>
            <a:off x="153161" y="1359911"/>
            <a:ext cx="733330"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上流</a:t>
            </a:r>
          </a:p>
        </p:txBody>
      </p:sp>
      <p:sp>
        <p:nvSpPr>
          <p:cNvPr id="13" name="テキスト ボックス 12">
            <a:extLst>
              <a:ext uri="{FF2B5EF4-FFF2-40B4-BE49-F238E27FC236}">
                <a16:creationId xmlns:a16="http://schemas.microsoft.com/office/drawing/2014/main" id="{1CC7F84D-5BB4-932D-5CD7-67BA2E1E26AA}"/>
              </a:ext>
            </a:extLst>
          </p:cNvPr>
          <p:cNvSpPr txBox="1"/>
          <p:nvPr/>
        </p:nvSpPr>
        <p:spPr>
          <a:xfrm>
            <a:off x="8382749" y="1359911"/>
            <a:ext cx="733330"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下流</a:t>
            </a:r>
          </a:p>
        </p:txBody>
      </p:sp>
      <p:cxnSp>
        <p:nvCxnSpPr>
          <p:cNvPr id="17" name="直線矢印コネクタ 16">
            <a:extLst>
              <a:ext uri="{FF2B5EF4-FFF2-40B4-BE49-F238E27FC236}">
                <a16:creationId xmlns:a16="http://schemas.microsoft.com/office/drawing/2014/main" id="{08E54097-AA35-6915-CCFB-D1A178D622B9}"/>
              </a:ext>
            </a:extLst>
          </p:cNvPr>
          <p:cNvCxnSpPr/>
          <p:nvPr/>
        </p:nvCxnSpPr>
        <p:spPr>
          <a:xfrm>
            <a:off x="8512405" y="5303434"/>
            <a:ext cx="0" cy="1098942"/>
          </a:xfrm>
          <a:prstGeom prst="straightConnector1">
            <a:avLst/>
          </a:prstGeom>
          <a:ln w="44450">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4ED90CD0-15ED-B15F-2FE7-C0907B066F3F}"/>
              </a:ext>
            </a:extLst>
          </p:cNvPr>
          <p:cNvCxnSpPr/>
          <p:nvPr/>
        </p:nvCxnSpPr>
        <p:spPr>
          <a:xfrm>
            <a:off x="8841398" y="6017410"/>
            <a:ext cx="0" cy="392829"/>
          </a:xfrm>
          <a:prstGeom prst="straightConnector1">
            <a:avLst/>
          </a:prstGeom>
          <a:ln w="4445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134B47F0-4812-9CCB-6FA7-93363ACA3DDE}"/>
              </a:ext>
            </a:extLst>
          </p:cNvPr>
          <p:cNvCxnSpPr/>
          <p:nvPr/>
        </p:nvCxnSpPr>
        <p:spPr>
          <a:xfrm>
            <a:off x="8204335" y="5034707"/>
            <a:ext cx="0" cy="1039265"/>
          </a:xfrm>
          <a:prstGeom prst="straightConnector1">
            <a:avLst/>
          </a:prstGeom>
          <a:ln w="444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4">
            <a:extLst>
              <a:ext uri="{FF2B5EF4-FFF2-40B4-BE49-F238E27FC236}">
                <a16:creationId xmlns:a16="http://schemas.microsoft.com/office/drawing/2014/main" id="{BCD52960-528E-EF7B-C54C-BB18238C93D3}"/>
              </a:ext>
            </a:extLst>
          </p:cNvPr>
          <p:cNvSpPr txBox="1"/>
          <p:nvPr/>
        </p:nvSpPr>
        <p:spPr>
          <a:xfrm>
            <a:off x="7986382" y="6001534"/>
            <a:ext cx="322570" cy="24616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kern="1200" dirty="0">
                <a:solidFill>
                  <a:schemeClr val="tx1">
                    <a:lumMod val="50000"/>
                    <a:lumOff val="50000"/>
                  </a:schemeClr>
                </a:solidFill>
                <a:latin typeface="ＭＳ Ｐゴシック" panose="020B0600070205080204" pitchFamily="50" charset="-128"/>
                <a:ea typeface="ＭＳ Ｐゴシック" panose="020B0600070205080204" pitchFamily="50" charset="-128"/>
              </a:rPr>
              <a:t>m1</a:t>
            </a:r>
            <a:endParaRPr lang="ja-JP" altLang="en-US" sz="1600" kern="1200" dirty="0">
              <a:solidFill>
                <a:schemeClr val="tx1">
                  <a:lumMod val="50000"/>
                  <a:lumOff val="50000"/>
                </a:schemeClr>
              </a:solidFill>
              <a:latin typeface="ＭＳ Ｐゴシック" panose="020B0600070205080204" pitchFamily="50" charset="-128"/>
              <a:ea typeface="ＭＳ Ｐゴシック" panose="020B0600070205080204" pitchFamily="50" charset="-128"/>
            </a:endParaRPr>
          </a:p>
        </p:txBody>
      </p:sp>
      <p:sp>
        <p:nvSpPr>
          <p:cNvPr id="21" name="テキスト ボックス 5">
            <a:extLst>
              <a:ext uri="{FF2B5EF4-FFF2-40B4-BE49-F238E27FC236}">
                <a16:creationId xmlns:a16="http://schemas.microsoft.com/office/drawing/2014/main" id="{64D7D9BD-F2D2-3FC2-3E7E-37C5C38A11CD}"/>
              </a:ext>
            </a:extLst>
          </p:cNvPr>
          <p:cNvSpPr txBox="1"/>
          <p:nvPr/>
        </p:nvSpPr>
        <p:spPr>
          <a:xfrm>
            <a:off x="8299525" y="5034707"/>
            <a:ext cx="450506" cy="24618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kern="1200" dirty="0">
                <a:solidFill>
                  <a:srgbClr val="0000FF"/>
                </a:solidFill>
                <a:latin typeface="ＭＳ Ｐゴシック" panose="020B0600070205080204" pitchFamily="50" charset="-128"/>
                <a:ea typeface="ＭＳ Ｐゴシック" panose="020B0600070205080204" pitchFamily="50" charset="-128"/>
              </a:rPr>
              <a:t>m2</a:t>
            </a:r>
            <a:endParaRPr lang="ja-JP" altLang="en-US" sz="1600" kern="1200" dirty="0">
              <a:solidFill>
                <a:srgbClr val="0000FF"/>
              </a:solidFill>
              <a:latin typeface="ＭＳ Ｐゴシック" panose="020B0600070205080204" pitchFamily="50" charset="-128"/>
              <a:ea typeface="ＭＳ Ｐゴシック" panose="020B0600070205080204" pitchFamily="50" charset="-128"/>
            </a:endParaRPr>
          </a:p>
        </p:txBody>
      </p:sp>
      <p:sp>
        <p:nvSpPr>
          <p:cNvPr id="22" name="テキスト ボックス 6">
            <a:extLst>
              <a:ext uri="{FF2B5EF4-FFF2-40B4-BE49-F238E27FC236}">
                <a16:creationId xmlns:a16="http://schemas.microsoft.com/office/drawing/2014/main" id="{D5F00CFE-4437-8BDD-D660-B73EBB1275C6}"/>
              </a:ext>
            </a:extLst>
          </p:cNvPr>
          <p:cNvSpPr txBox="1"/>
          <p:nvPr/>
        </p:nvSpPr>
        <p:spPr>
          <a:xfrm>
            <a:off x="8620078" y="5707196"/>
            <a:ext cx="400794" cy="24616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kern="1200" dirty="0">
                <a:solidFill>
                  <a:srgbClr val="00B050"/>
                </a:solidFill>
                <a:latin typeface="ＭＳ Ｐゴシック" panose="020B0600070205080204" pitchFamily="50" charset="-128"/>
                <a:ea typeface="ＭＳ Ｐゴシック" panose="020B0600070205080204" pitchFamily="50" charset="-128"/>
              </a:rPr>
              <a:t>m3</a:t>
            </a:r>
            <a:endParaRPr lang="ja-JP" altLang="en-US" sz="1600" kern="1200" dirty="0">
              <a:solidFill>
                <a:srgbClr val="00B050"/>
              </a:solidFill>
              <a:latin typeface="ＭＳ Ｐゴシック" panose="020B0600070205080204" pitchFamily="50" charset="-128"/>
              <a:ea typeface="ＭＳ Ｐゴシック" panose="020B0600070205080204" pitchFamily="50" charset="-128"/>
            </a:endParaRPr>
          </a:p>
        </p:txBody>
      </p:sp>
      <p:sp>
        <p:nvSpPr>
          <p:cNvPr id="24" name="テキスト ボックス 23">
            <a:extLst>
              <a:ext uri="{FF2B5EF4-FFF2-40B4-BE49-F238E27FC236}">
                <a16:creationId xmlns:a16="http://schemas.microsoft.com/office/drawing/2014/main" id="{442649A3-2F5B-EA3F-D71C-E2BE1F68125A}"/>
              </a:ext>
            </a:extLst>
          </p:cNvPr>
          <p:cNvSpPr txBox="1"/>
          <p:nvPr/>
        </p:nvSpPr>
        <p:spPr>
          <a:xfrm>
            <a:off x="586781" y="1750929"/>
            <a:ext cx="2429795" cy="307777"/>
          </a:xfrm>
          <a:prstGeom prst="rect">
            <a:avLst/>
          </a:prstGeom>
          <a:noFill/>
        </p:spPr>
        <p:txBody>
          <a:bodyPr wrap="square">
            <a:spAutoFit/>
          </a:bodyPr>
          <a:lstStyle/>
          <a:p>
            <a:r>
              <a:rPr lang="en-US" altLang="ja-JP" sz="1400" dirty="0">
                <a:solidFill>
                  <a:srgbClr val="FF0000"/>
                </a:solidFill>
                <a:latin typeface="メイリオ" panose="020B0604030504040204" pitchFamily="50" charset="-128"/>
                <a:ea typeface="メイリオ" panose="020B0604030504040204" pitchFamily="50" charset="-128"/>
              </a:rPr>
              <a:t>m2</a:t>
            </a:r>
            <a:r>
              <a:rPr lang="ja-JP" altLang="en-US" sz="1400" dirty="0">
                <a:solidFill>
                  <a:srgbClr val="FF0000"/>
                </a:solidFill>
                <a:latin typeface="メイリオ" panose="020B0604030504040204" pitchFamily="50" charset="-128"/>
                <a:ea typeface="メイリオ" panose="020B0604030504040204" pitchFamily="50" charset="-128"/>
              </a:rPr>
              <a:t>，</a:t>
            </a:r>
            <a:r>
              <a:rPr lang="en-US" altLang="ja-JP" sz="1400" dirty="0">
                <a:solidFill>
                  <a:srgbClr val="FF0000"/>
                </a:solidFill>
                <a:latin typeface="メイリオ" panose="020B0604030504040204" pitchFamily="50" charset="-128"/>
                <a:ea typeface="メイリオ" panose="020B0604030504040204" pitchFamily="50" charset="-128"/>
              </a:rPr>
              <a:t>m3</a:t>
            </a:r>
            <a:r>
              <a:rPr lang="ja-JP" altLang="en-US" sz="1400" dirty="0">
                <a:solidFill>
                  <a:srgbClr val="FF0000"/>
                </a:solidFill>
                <a:latin typeface="メイリオ" panose="020B0604030504040204" pitchFamily="50" charset="-128"/>
                <a:ea typeface="メイリオ" panose="020B0604030504040204" pitchFamily="50" charset="-128"/>
              </a:rPr>
              <a:t>，砂の割合が変動</a:t>
            </a:r>
          </a:p>
        </p:txBody>
      </p:sp>
      <p:sp>
        <p:nvSpPr>
          <p:cNvPr id="25" name="テキスト ボックス 24">
            <a:extLst>
              <a:ext uri="{FF2B5EF4-FFF2-40B4-BE49-F238E27FC236}">
                <a16:creationId xmlns:a16="http://schemas.microsoft.com/office/drawing/2014/main" id="{98A2EC7F-63BB-AF37-C8A9-4AFC09D85F30}"/>
              </a:ext>
            </a:extLst>
          </p:cNvPr>
          <p:cNvSpPr txBox="1"/>
          <p:nvPr/>
        </p:nvSpPr>
        <p:spPr>
          <a:xfrm>
            <a:off x="3533818" y="1592524"/>
            <a:ext cx="2429795" cy="523220"/>
          </a:xfrm>
          <a:prstGeom prst="rect">
            <a:avLst/>
          </a:prstGeom>
          <a:noFill/>
        </p:spPr>
        <p:txBody>
          <a:bodyPr wrap="square">
            <a:spAutoFit/>
          </a:bodyPr>
          <a:lstStyle/>
          <a:p>
            <a:r>
              <a:rPr lang="en-US" altLang="ja-JP" sz="1400" dirty="0">
                <a:solidFill>
                  <a:srgbClr val="FF0000"/>
                </a:solidFill>
                <a:latin typeface="メイリオ" panose="020B0604030504040204" pitchFamily="50" charset="-128"/>
                <a:ea typeface="メイリオ" panose="020B0604030504040204" pitchFamily="50" charset="-128"/>
              </a:rPr>
              <a:t>m2</a:t>
            </a:r>
            <a:r>
              <a:rPr lang="ja-JP" altLang="en-US" sz="1400" dirty="0">
                <a:solidFill>
                  <a:srgbClr val="FF0000"/>
                </a:solidFill>
                <a:latin typeface="メイリオ" panose="020B0604030504040204" pitchFamily="50" charset="-128"/>
                <a:ea typeface="メイリオ" panose="020B0604030504040204" pitchFamily="50" charset="-128"/>
              </a:rPr>
              <a:t>が定着</a:t>
            </a:r>
            <a:endParaRPr lang="en-US" altLang="ja-JP" sz="1400" dirty="0">
              <a:solidFill>
                <a:srgbClr val="FF0000"/>
              </a:solidFill>
              <a:latin typeface="メイリオ" panose="020B0604030504040204" pitchFamily="50" charset="-128"/>
              <a:ea typeface="メイリオ" panose="020B0604030504040204" pitchFamily="50" charset="-128"/>
            </a:endParaRPr>
          </a:p>
          <a:p>
            <a:r>
              <a:rPr lang="en-US" altLang="ja-JP" sz="1400" dirty="0">
                <a:solidFill>
                  <a:srgbClr val="FF0000"/>
                </a:solidFill>
                <a:latin typeface="メイリオ" panose="020B0604030504040204" pitchFamily="50" charset="-128"/>
                <a:ea typeface="メイリオ" panose="020B0604030504040204" pitchFamily="50" charset="-128"/>
              </a:rPr>
              <a:t>m3</a:t>
            </a:r>
            <a:r>
              <a:rPr lang="ja-JP" altLang="en-US" sz="1400" dirty="0">
                <a:solidFill>
                  <a:srgbClr val="FF0000"/>
                </a:solidFill>
                <a:latin typeface="メイリオ" panose="020B0604030504040204" pitchFamily="50" charset="-128"/>
                <a:ea typeface="メイリオ" panose="020B0604030504040204" pitchFamily="50" charset="-128"/>
              </a:rPr>
              <a:t>，砂の割合が変動</a:t>
            </a:r>
          </a:p>
        </p:txBody>
      </p:sp>
      <p:sp>
        <p:nvSpPr>
          <p:cNvPr id="27" name="テキスト ボックス 26">
            <a:extLst>
              <a:ext uri="{FF2B5EF4-FFF2-40B4-BE49-F238E27FC236}">
                <a16:creationId xmlns:a16="http://schemas.microsoft.com/office/drawing/2014/main" id="{7ED9ECB8-5AFC-C13B-1145-CCD47FFFF65D}"/>
              </a:ext>
            </a:extLst>
          </p:cNvPr>
          <p:cNvSpPr txBox="1"/>
          <p:nvPr/>
        </p:nvSpPr>
        <p:spPr>
          <a:xfrm>
            <a:off x="6458537" y="1588417"/>
            <a:ext cx="2429795" cy="523220"/>
          </a:xfrm>
          <a:prstGeom prst="rect">
            <a:avLst/>
          </a:prstGeom>
          <a:noFill/>
        </p:spPr>
        <p:txBody>
          <a:bodyPr wrap="square">
            <a:spAutoFit/>
          </a:bodyPr>
          <a:lstStyle/>
          <a:p>
            <a:r>
              <a:rPr lang="en-US" altLang="ja-JP" sz="1400" dirty="0">
                <a:solidFill>
                  <a:srgbClr val="FF0000"/>
                </a:solidFill>
                <a:latin typeface="メイリオ" panose="020B0604030504040204" pitchFamily="50" charset="-128"/>
                <a:ea typeface="メイリオ" panose="020B0604030504040204" pitchFamily="50" charset="-128"/>
              </a:rPr>
              <a:t>m3</a:t>
            </a:r>
            <a:r>
              <a:rPr lang="ja-JP" altLang="en-US" sz="1400" dirty="0">
                <a:solidFill>
                  <a:srgbClr val="FF0000"/>
                </a:solidFill>
                <a:latin typeface="メイリオ" panose="020B0604030504040204" pitchFamily="50" charset="-128"/>
                <a:ea typeface="メイリオ" panose="020B0604030504040204" pitchFamily="50" charset="-128"/>
              </a:rPr>
              <a:t>が定着、砂の割合が変動</a:t>
            </a:r>
            <a:endParaRPr lang="en-US" altLang="ja-JP" sz="1400" dirty="0">
              <a:solidFill>
                <a:srgbClr val="FF0000"/>
              </a:solidFill>
              <a:latin typeface="メイリオ" panose="020B0604030504040204" pitchFamily="50" charset="-128"/>
              <a:ea typeface="メイリオ" panose="020B0604030504040204" pitchFamily="50" charset="-128"/>
            </a:endParaRPr>
          </a:p>
          <a:p>
            <a:r>
              <a:rPr lang="en-US" altLang="ja-JP" sz="1400" dirty="0">
                <a:solidFill>
                  <a:srgbClr val="FF0000"/>
                </a:solidFill>
                <a:latin typeface="メイリオ" panose="020B0604030504040204" pitchFamily="50" charset="-128"/>
                <a:ea typeface="メイリオ" panose="020B0604030504040204" pitchFamily="50" charset="-128"/>
              </a:rPr>
              <a:t>m2</a:t>
            </a:r>
            <a:r>
              <a:rPr lang="ja-JP" altLang="en-US" sz="1400" dirty="0">
                <a:solidFill>
                  <a:srgbClr val="FF0000"/>
                </a:solidFill>
                <a:latin typeface="メイリオ" panose="020B0604030504040204" pitchFamily="50" charset="-128"/>
                <a:ea typeface="メイリオ" panose="020B0604030504040204" pitchFamily="50" charset="-128"/>
              </a:rPr>
              <a:t>の供給なし</a:t>
            </a:r>
            <a:endParaRPr lang="en-US" altLang="ja-JP" sz="1400" dirty="0">
              <a:solidFill>
                <a:srgbClr val="FF0000"/>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00872C6F-CC0F-E501-50C1-F2622811710E}"/>
              </a:ext>
            </a:extLst>
          </p:cNvPr>
          <p:cNvSpPr txBox="1"/>
          <p:nvPr/>
        </p:nvSpPr>
        <p:spPr>
          <a:xfrm>
            <a:off x="4653945" y="5882817"/>
            <a:ext cx="2429795" cy="307777"/>
          </a:xfrm>
          <a:prstGeom prst="rect">
            <a:avLst/>
          </a:prstGeom>
          <a:noFill/>
        </p:spPr>
        <p:txBody>
          <a:bodyPr wrap="square">
            <a:spAutoFit/>
          </a:bodyPr>
          <a:lstStyle/>
          <a:p>
            <a:r>
              <a:rPr lang="ja-JP" altLang="en-US" sz="1400" dirty="0">
                <a:solidFill>
                  <a:srgbClr val="0066FF"/>
                </a:solidFill>
                <a:latin typeface="メイリオ" panose="020B0604030504040204" pitchFamily="50" charset="-128"/>
                <a:ea typeface="メイリオ" panose="020B0604030504040204" pitchFamily="50" charset="-128"/>
              </a:rPr>
              <a:t>移動限界粒径が増加</a:t>
            </a:r>
            <a:endParaRPr lang="en-US" altLang="ja-JP" sz="1400" dirty="0">
              <a:solidFill>
                <a:srgbClr val="0066FF"/>
              </a:solidFill>
              <a:latin typeface="メイリオ" panose="020B0604030504040204" pitchFamily="50" charset="-128"/>
              <a:ea typeface="メイリオ" panose="020B0604030504040204" pitchFamily="50" charset="-128"/>
            </a:endParaRPr>
          </a:p>
        </p:txBody>
      </p:sp>
      <p:cxnSp>
        <p:nvCxnSpPr>
          <p:cNvPr id="30" name="直線矢印コネクタ 29">
            <a:extLst>
              <a:ext uri="{FF2B5EF4-FFF2-40B4-BE49-F238E27FC236}">
                <a16:creationId xmlns:a16="http://schemas.microsoft.com/office/drawing/2014/main" id="{24EB63DA-3346-4227-BDC6-A6A14F96871F}"/>
              </a:ext>
            </a:extLst>
          </p:cNvPr>
          <p:cNvCxnSpPr/>
          <p:nvPr/>
        </p:nvCxnSpPr>
        <p:spPr>
          <a:xfrm flipV="1">
            <a:off x="4883842" y="5544912"/>
            <a:ext cx="0" cy="260858"/>
          </a:xfrm>
          <a:prstGeom prst="straightConnector1">
            <a:avLst/>
          </a:prstGeom>
          <a:ln w="57150">
            <a:solidFill>
              <a:srgbClr val="0066FF"/>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65B82463-24E9-3E8C-7E94-62C6BCC0CC8F}"/>
              </a:ext>
            </a:extLst>
          </p:cNvPr>
          <p:cNvSpPr txBox="1"/>
          <p:nvPr/>
        </p:nvSpPr>
        <p:spPr>
          <a:xfrm>
            <a:off x="871032" y="6080647"/>
            <a:ext cx="2842171" cy="307777"/>
          </a:xfrm>
          <a:prstGeom prst="rect">
            <a:avLst/>
          </a:prstGeom>
          <a:solidFill>
            <a:schemeClr val="bg1"/>
          </a:solidFill>
          <a:ln>
            <a:solidFill>
              <a:schemeClr val="tx1"/>
            </a:solidFill>
          </a:ln>
        </p:spPr>
        <p:txBody>
          <a:bodyPr wrap="square">
            <a:spAutoFit/>
          </a:bodyPr>
          <a:lstStyle/>
          <a:p>
            <a:pPr algn="ctr"/>
            <a:r>
              <a:rPr lang="ja-JP" altLang="en-US" sz="1400" dirty="0">
                <a:solidFill>
                  <a:srgbClr val="FF0000"/>
                </a:solidFill>
                <a:latin typeface="メイリオ" panose="020B0604030504040204" pitchFamily="50" charset="-128"/>
                <a:ea typeface="メイリオ" panose="020B0604030504040204" pitchFamily="50" charset="-128"/>
              </a:rPr>
              <a:t>移動限界粒径（</a:t>
            </a:r>
            <a:r>
              <a:rPr lang="en-US" altLang="ja-JP" sz="1400" dirty="0">
                <a:solidFill>
                  <a:srgbClr val="FF0000"/>
                </a:solidFill>
                <a:latin typeface="メイリオ" panose="020B0604030504040204" pitchFamily="50" charset="-128"/>
                <a:ea typeface="メイリオ" panose="020B0604030504040204" pitchFamily="50" charset="-128"/>
              </a:rPr>
              <a:t>Q</a:t>
            </a:r>
            <a:r>
              <a:rPr lang="ja-JP" altLang="en-US" sz="1400" dirty="0">
                <a:solidFill>
                  <a:srgbClr val="FF0000"/>
                </a:solidFill>
                <a:latin typeface="メイリオ" panose="020B0604030504040204" pitchFamily="50" charset="-128"/>
                <a:ea typeface="メイリオ" panose="020B0604030504040204" pitchFamily="50" charset="-128"/>
              </a:rPr>
              <a:t>＝</a:t>
            </a:r>
            <a:r>
              <a:rPr lang="en-US" altLang="ja-JP" sz="1400" dirty="0">
                <a:solidFill>
                  <a:srgbClr val="FF0000"/>
                </a:solidFill>
                <a:latin typeface="メイリオ" panose="020B0604030504040204" pitchFamily="50" charset="-128"/>
                <a:ea typeface="メイリオ" panose="020B0604030504040204" pitchFamily="50" charset="-128"/>
              </a:rPr>
              <a:t>2000m</a:t>
            </a:r>
            <a:r>
              <a:rPr lang="en-US" altLang="ja-JP" sz="1400" baseline="30000" dirty="0">
                <a:solidFill>
                  <a:srgbClr val="FF0000"/>
                </a:solidFill>
                <a:latin typeface="メイリオ" panose="020B0604030504040204" pitchFamily="50" charset="-128"/>
                <a:ea typeface="メイリオ" panose="020B0604030504040204" pitchFamily="50" charset="-128"/>
              </a:rPr>
              <a:t>3</a:t>
            </a:r>
            <a:r>
              <a:rPr lang="en-US" altLang="ja-JP" sz="1400" dirty="0">
                <a:solidFill>
                  <a:srgbClr val="FF0000"/>
                </a:solidFill>
                <a:latin typeface="メイリオ" panose="020B0604030504040204" pitchFamily="50" charset="-128"/>
                <a:ea typeface="メイリオ" panose="020B0604030504040204" pitchFamily="50" charset="-128"/>
              </a:rPr>
              <a:t>/s</a:t>
            </a:r>
            <a:r>
              <a:rPr lang="ja-JP" altLang="en-US" sz="1400" dirty="0">
                <a:solidFill>
                  <a:srgbClr val="FF0000"/>
                </a:solidFill>
                <a:latin typeface="メイリオ" panose="020B0604030504040204" pitchFamily="50" charset="-128"/>
                <a:ea typeface="メイリオ" panose="020B0604030504040204" pitchFamily="50" charset="-128"/>
              </a:rPr>
              <a:t>）</a:t>
            </a:r>
            <a:endParaRPr lang="en-US" altLang="ja-JP" sz="1400" dirty="0">
              <a:solidFill>
                <a:srgbClr val="FF0000"/>
              </a:solidFill>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E904A234-C400-8B19-1D54-B9D18EEC828F}"/>
              </a:ext>
            </a:extLst>
          </p:cNvPr>
          <p:cNvSpPr txBox="1"/>
          <p:nvPr/>
        </p:nvSpPr>
        <p:spPr>
          <a:xfrm>
            <a:off x="8305014" y="26802"/>
            <a:ext cx="720000"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１１</a:t>
            </a:r>
          </a:p>
        </p:txBody>
      </p:sp>
    </p:spTree>
    <p:extLst>
      <p:ext uri="{BB962C8B-B14F-4D97-AF65-F5344CB8AC3E}">
        <p14:creationId xmlns:p14="http://schemas.microsoft.com/office/powerpoint/2010/main" val="1407771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9E1B6-7519-DF96-F8A2-9660D9B331E5}"/>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9EC08BB2-A0F3-AD0F-EEDE-49B6AD56AA1F}"/>
              </a:ext>
            </a:extLst>
          </p:cNvPr>
          <p:cNvCxnSpPr>
            <a:cxnSpLocks/>
          </p:cNvCxnSpPr>
          <p:nvPr/>
        </p:nvCxnSpPr>
        <p:spPr>
          <a:xfrm>
            <a:off x="-1120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53478B76-ED72-9332-B530-FF9BCC204C02}"/>
              </a:ext>
            </a:extLst>
          </p:cNvPr>
          <p:cNvSpPr txBox="1"/>
          <p:nvPr/>
        </p:nvSpPr>
        <p:spPr>
          <a:xfrm>
            <a:off x="-1" y="53030"/>
            <a:ext cx="8599056" cy="400110"/>
          </a:xfrm>
          <a:prstGeom prst="rect">
            <a:avLst/>
          </a:prstGeom>
          <a:noFill/>
        </p:spPr>
        <p:txBody>
          <a:bodyPr wrap="square">
            <a:spAutoFit/>
          </a:bodyPr>
          <a:lstStyle/>
          <a:p>
            <a:r>
              <a:rPr kumimoji="1" lang="ja-JP" altLang="en-US" sz="2000" dirty="0">
                <a:solidFill>
                  <a:prstClr val="black"/>
                </a:solidFill>
                <a:latin typeface="ＭＳ ゴシック" panose="020B0609070205080204" pitchFamily="49" charset="-128"/>
                <a:ea typeface="ＭＳ ゴシック" panose="020B0609070205080204" pitchFamily="49" charset="-128"/>
              </a:rPr>
              <a:t>３．結果および考察：河床形状の多様度</a:t>
            </a:r>
            <a:endParaRPr kumimoji="1" lang="en-US" altLang="ja-JP" sz="2000" dirty="0">
              <a:latin typeface="ＭＳ ゴシック" panose="020B0609070205080204" pitchFamily="49" charset="-128"/>
              <a:ea typeface="ＭＳ ゴシック" panose="020B0609070205080204" pitchFamily="49" charset="-128"/>
            </a:endParaRPr>
          </a:p>
        </p:txBody>
      </p:sp>
      <p:sp>
        <p:nvSpPr>
          <p:cNvPr id="35" name="Text Box 70">
            <a:extLst>
              <a:ext uri="{FF2B5EF4-FFF2-40B4-BE49-F238E27FC236}">
                <a16:creationId xmlns:a16="http://schemas.microsoft.com/office/drawing/2014/main" id="{C8B5DDCA-59D2-5CE6-DE1E-D309B9398A21}"/>
              </a:ext>
            </a:extLst>
          </p:cNvPr>
          <p:cNvSpPr txBox="1">
            <a:spLocks noChangeArrowheads="1"/>
          </p:cNvSpPr>
          <p:nvPr/>
        </p:nvSpPr>
        <p:spPr bwMode="auto">
          <a:xfrm>
            <a:off x="153161" y="610298"/>
            <a:ext cx="8837677" cy="98488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l"/>
            </a:pPr>
            <a:r>
              <a:rPr lang="ja-JP" altLang="en-US" b="1" u="sng" dirty="0">
                <a:latin typeface="メイリオ" panose="020B0604030504040204" pitchFamily="50" charset="-128"/>
                <a:ea typeface="メイリオ" panose="020B0604030504040204" pitchFamily="50" charset="-128"/>
              </a:rPr>
              <a:t>ダム通砂実施年は多様度指数</a:t>
            </a:r>
            <a:r>
              <a:rPr lang="en-US" altLang="ja-JP" b="1" u="sng" dirty="0">
                <a:latin typeface="メイリオ" panose="020B0604030504040204" pitchFamily="50" charset="-128"/>
                <a:ea typeface="メイリオ" panose="020B0604030504040204" pitchFamily="50" charset="-128"/>
              </a:rPr>
              <a:t>※</a:t>
            </a:r>
            <a:r>
              <a:rPr lang="ja-JP" altLang="en-US" b="1" u="sng" dirty="0">
                <a:latin typeface="メイリオ" panose="020B0604030504040204" pitchFamily="50" charset="-128"/>
                <a:ea typeface="メイリオ" panose="020B0604030504040204" pitchFamily="50" charset="-128"/>
              </a:rPr>
              <a:t>が上昇、未実施年は低下する傾向（</a:t>
            </a:r>
            <a:r>
              <a:rPr lang="en-US" altLang="ja-JP" b="1" u="sng" dirty="0">
                <a:latin typeface="メイリオ" panose="020B0604030504040204" pitchFamily="50" charset="-128"/>
                <a:ea typeface="メイリオ" panose="020B0604030504040204" pitchFamily="50" charset="-128"/>
              </a:rPr>
              <a:t>32.7k</a:t>
            </a:r>
            <a:r>
              <a:rPr lang="ja-JP" altLang="en-US" b="1" u="sng" dirty="0">
                <a:latin typeface="メイリオ" panose="020B0604030504040204" pitchFamily="50" charset="-128"/>
                <a:ea typeface="メイリオ" panose="020B0604030504040204" pitchFamily="50" charset="-128"/>
              </a:rPr>
              <a:t>、</a:t>
            </a:r>
            <a:r>
              <a:rPr lang="en-US" altLang="ja-JP" b="1" u="sng" dirty="0">
                <a:latin typeface="メイリオ" panose="020B0604030504040204" pitchFamily="50" charset="-128"/>
                <a:ea typeface="メイリオ" panose="020B0604030504040204" pitchFamily="50" charset="-128"/>
              </a:rPr>
              <a:t>32.2k</a:t>
            </a:r>
            <a:r>
              <a:rPr lang="ja-JP" altLang="en-US" b="1" u="sng" dirty="0">
                <a:latin typeface="メイリオ" panose="020B0604030504040204" pitchFamily="50" charset="-128"/>
                <a:ea typeface="メイリオ" panose="020B0604030504040204" pitchFamily="50" charset="-128"/>
              </a:rPr>
              <a:t>地点）</a:t>
            </a:r>
            <a:endParaRPr lang="en-US" altLang="ja-JP" b="1" u="sng"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l"/>
            </a:pPr>
            <a:r>
              <a:rPr lang="en-US" altLang="ja-JP" dirty="0">
                <a:latin typeface="メイリオ" panose="020B0604030504040204" pitchFamily="50" charset="-128"/>
                <a:ea typeface="メイリオ" panose="020B0604030504040204" pitchFamily="50" charset="-128"/>
              </a:rPr>
              <a:t>30.4k</a:t>
            </a:r>
            <a:r>
              <a:rPr lang="ja-JP" altLang="en-US" dirty="0">
                <a:latin typeface="メイリオ" panose="020B0604030504040204" pitchFamily="50" charset="-128"/>
                <a:ea typeface="メイリオ" panose="020B0604030504040204" pitchFamily="50" charset="-128"/>
              </a:rPr>
              <a:t>地点では、ダム通砂により</a:t>
            </a:r>
            <a:r>
              <a:rPr lang="en-US" altLang="ja-JP" dirty="0">
                <a:latin typeface="メイリオ" panose="020B0604030504040204" pitchFamily="50" charset="-128"/>
                <a:ea typeface="メイリオ" panose="020B0604030504040204" pitchFamily="50" charset="-128"/>
              </a:rPr>
              <a:t>2024</a:t>
            </a:r>
            <a:r>
              <a:rPr lang="ja-JP" altLang="en-US" dirty="0">
                <a:latin typeface="メイリオ" panose="020B0604030504040204" pitchFamily="50" charset="-128"/>
                <a:ea typeface="メイリオ" panose="020B0604030504040204" pitchFamily="50" charset="-128"/>
              </a:rPr>
              <a:t>年に初めて平瀬・早瀬が形成され、多様度が上昇</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→ダム通砂に伴う土砂供給により</a:t>
            </a:r>
            <a:r>
              <a:rPr lang="ja-JP" altLang="en-US" b="1" dirty="0">
                <a:solidFill>
                  <a:srgbClr val="0066FF"/>
                </a:solidFill>
                <a:latin typeface="メイリオ" panose="020B0604030504040204" pitchFamily="50" charset="-128"/>
                <a:ea typeface="メイリオ" panose="020B0604030504040204" pitchFamily="50" charset="-128"/>
              </a:rPr>
              <a:t>河床形状が多様化</a:t>
            </a:r>
            <a:endParaRPr lang="en-US" altLang="ja-JP" b="1" dirty="0">
              <a:solidFill>
                <a:srgbClr val="0066FF"/>
              </a:solidFill>
              <a:latin typeface="メイリオ" panose="020B0604030504040204" pitchFamily="50" charset="-128"/>
              <a:ea typeface="メイリオ" panose="020B0604030504040204" pitchFamily="50" charset="-128"/>
            </a:endParaRPr>
          </a:p>
        </p:txBody>
      </p:sp>
      <p:sp>
        <p:nvSpPr>
          <p:cNvPr id="3" name="Text Box 70">
            <a:extLst>
              <a:ext uri="{FF2B5EF4-FFF2-40B4-BE49-F238E27FC236}">
                <a16:creationId xmlns:a16="http://schemas.microsoft.com/office/drawing/2014/main" id="{43A4C253-C89A-E988-4E6B-BC36E747E2BE}"/>
              </a:ext>
            </a:extLst>
          </p:cNvPr>
          <p:cNvSpPr txBox="1">
            <a:spLocks noChangeArrowheads="1"/>
          </p:cNvSpPr>
          <p:nvPr/>
        </p:nvSpPr>
        <p:spPr bwMode="auto">
          <a:xfrm>
            <a:off x="5456000" y="5964541"/>
            <a:ext cx="3534838" cy="6463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0" indent="0" algn="l"/>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多様度指数</a:t>
            </a:r>
            <a:endParaRPr lang="en-US" altLang="ja-JP" sz="1200" dirty="0">
              <a:latin typeface="メイリオ" panose="020B0604030504040204" pitchFamily="50" charset="-128"/>
              <a:ea typeface="メイリオ" panose="020B0604030504040204" pitchFamily="50" charset="-128"/>
            </a:endParaRPr>
          </a:p>
          <a:p>
            <a:pPr marL="0" indent="0" algn="l"/>
            <a:r>
              <a:rPr lang="ja-JP" altLang="ja-JP" sz="1200" dirty="0">
                <a:latin typeface="メイリオ" panose="020B0604030504040204" pitchFamily="50" charset="-128"/>
                <a:ea typeface="メイリオ" panose="020B0604030504040204" pitchFamily="50" charset="-128"/>
              </a:rPr>
              <a:t>平瀬，早瀬，淵・とろ，わんど・たまり</a:t>
            </a:r>
            <a:r>
              <a:rPr lang="ja-JP" altLang="en-US" sz="1200" dirty="0">
                <a:latin typeface="メイリオ" panose="020B0604030504040204" pitchFamily="50" charset="-128"/>
                <a:ea typeface="メイリオ" panose="020B0604030504040204" pitchFamily="50" charset="-128"/>
              </a:rPr>
              <a:t>の</a:t>
            </a:r>
            <a:endParaRPr lang="en-US" altLang="ja-JP" sz="1200" dirty="0">
              <a:latin typeface="メイリオ" panose="020B0604030504040204" pitchFamily="50" charset="-128"/>
              <a:ea typeface="メイリオ" panose="020B0604030504040204" pitchFamily="50" charset="-128"/>
            </a:endParaRPr>
          </a:p>
          <a:p>
            <a:pPr marL="0" indent="0" algn="l"/>
            <a:r>
              <a:rPr lang="en-US" altLang="ja-JP" sz="1200" dirty="0">
                <a:latin typeface="メイリオ" panose="020B0604030504040204" pitchFamily="50" charset="-128"/>
                <a:ea typeface="メイリオ" panose="020B0604030504040204" pitchFamily="50" charset="-128"/>
              </a:rPr>
              <a:t>4</a:t>
            </a:r>
            <a:r>
              <a:rPr lang="ja-JP" altLang="en-US" sz="1200" dirty="0">
                <a:latin typeface="メイリオ" panose="020B0604030504040204" pitchFamily="50" charset="-128"/>
                <a:ea typeface="メイリオ" panose="020B0604030504040204" pitchFamily="50" charset="-128"/>
              </a:rPr>
              <a:t>つの面積からシンプソンの多様度指数</a:t>
            </a:r>
            <a:r>
              <a:rPr lang="en-US" altLang="ja-JP" sz="1200" dirty="0">
                <a:latin typeface="メイリオ" panose="020B0604030504040204" pitchFamily="50" charset="-128"/>
                <a:ea typeface="メイリオ" panose="020B0604030504040204" pitchFamily="50" charset="-128"/>
              </a:rPr>
              <a:t>D</a:t>
            </a:r>
            <a:r>
              <a:rPr lang="ja-JP" altLang="en-US" sz="1200" dirty="0">
                <a:latin typeface="メイリオ" panose="020B0604030504040204" pitchFamily="50" charset="-128"/>
                <a:ea typeface="メイリオ" panose="020B0604030504040204" pitchFamily="50" charset="-128"/>
              </a:rPr>
              <a:t>を算出</a:t>
            </a:r>
            <a:endParaRPr lang="en-US" altLang="ja-JP" sz="1200"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C03BC180-8371-F70F-FCA3-2848FBBCC5BB}"/>
              </a:ext>
            </a:extLst>
          </p:cNvPr>
          <p:cNvSpPr txBox="1"/>
          <p:nvPr/>
        </p:nvSpPr>
        <p:spPr>
          <a:xfrm>
            <a:off x="8305014" y="26802"/>
            <a:ext cx="720000"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１２</a:t>
            </a:r>
            <a:endParaRPr lang="en-US" altLang="ja-JP" sz="2000" dirty="0">
              <a:latin typeface="ＭＳ ゴシック" panose="020B0609070205080204" pitchFamily="49" charset="-128"/>
              <a:ea typeface="ＭＳ ゴシック" panose="020B0609070205080204" pitchFamily="49" charset="-128"/>
            </a:endParaRPr>
          </a:p>
        </p:txBody>
      </p:sp>
      <p:sp>
        <p:nvSpPr>
          <p:cNvPr id="9" name="テキスト ボックス 8">
            <a:extLst>
              <a:ext uri="{FF2B5EF4-FFF2-40B4-BE49-F238E27FC236}">
                <a16:creationId xmlns:a16="http://schemas.microsoft.com/office/drawing/2014/main" id="{5D3E6BB4-2520-2232-E9D7-A17DD981BE0B}"/>
              </a:ext>
            </a:extLst>
          </p:cNvPr>
          <p:cNvSpPr txBox="1"/>
          <p:nvPr/>
        </p:nvSpPr>
        <p:spPr>
          <a:xfrm>
            <a:off x="82838" y="1746922"/>
            <a:ext cx="733330"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上流</a:t>
            </a:r>
          </a:p>
        </p:txBody>
      </p:sp>
      <p:sp>
        <p:nvSpPr>
          <p:cNvPr id="11" name="テキスト ボックス 10">
            <a:extLst>
              <a:ext uri="{FF2B5EF4-FFF2-40B4-BE49-F238E27FC236}">
                <a16:creationId xmlns:a16="http://schemas.microsoft.com/office/drawing/2014/main" id="{A7FAEFD2-4D2A-5B87-EBB0-36626A8D5F8C}"/>
              </a:ext>
            </a:extLst>
          </p:cNvPr>
          <p:cNvSpPr txBox="1"/>
          <p:nvPr/>
        </p:nvSpPr>
        <p:spPr>
          <a:xfrm>
            <a:off x="82838" y="6351107"/>
            <a:ext cx="733330" cy="338554"/>
          </a:xfrm>
          <a:prstGeom prst="rect">
            <a:avLst/>
          </a:prstGeom>
          <a:noFill/>
        </p:spPr>
        <p:txBody>
          <a:bodyPr wrap="square">
            <a:spAutoFit/>
          </a:bodyPr>
          <a:lstStyle/>
          <a:p>
            <a:r>
              <a:rPr lang="ja-JP" altLang="en-US" sz="1600" dirty="0">
                <a:latin typeface="メイリオ" panose="020B0604030504040204" pitchFamily="50" charset="-128"/>
                <a:ea typeface="メイリオ" panose="020B0604030504040204" pitchFamily="50" charset="-128"/>
              </a:rPr>
              <a:t>下流</a:t>
            </a:r>
          </a:p>
        </p:txBody>
      </p:sp>
      <p:cxnSp>
        <p:nvCxnSpPr>
          <p:cNvPr id="15" name="直線矢印コネクタ 14">
            <a:extLst>
              <a:ext uri="{FF2B5EF4-FFF2-40B4-BE49-F238E27FC236}">
                <a16:creationId xmlns:a16="http://schemas.microsoft.com/office/drawing/2014/main" id="{A2670633-08EA-650D-F047-0E0D981D6116}"/>
              </a:ext>
            </a:extLst>
          </p:cNvPr>
          <p:cNvCxnSpPr>
            <a:cxnSpLocks/>
          </p:cNvCxnSpPr>
          <p:nvPr/>
        </p:nvCxnSpPr>
        <p:spPr>
          <a:xfrm>
            <a:off x="412732" y="2121031"/>
            <a:ext cx="0" cy="413836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図 1">
            <a:extLst>
              <a:ext uri="{FF2B5EF4-FFF2-40B4-BE49-F238E27FC236}">
                <a16:creationId xmlns:a16="http://schemas.microsoft.com/office/drawing/2014/main" id="{9A638AA4-91FF-70C4-15D7-74C767E4554C}"/>
              </a:ext>
            </a:extLst>
          </p:cNvPr>
          <p:cNvPicPr>
            <a:picLocks noChangeAspect="1"/>
          </p:cNvPicPr>
          <p:nvPr/>
        </p:nvPicPr>
        <p:blipFill>
          <a:blip r:embed="rId3"/>
          <a:stretch>
            <a:fillRect/>
          </a:stretch>
        </p:blipFill>
        <p:spPr>
          <a:xfrm>
            <a:off x="4100363" y="2242337"/>
            <a:ext cx="4976286" cy="3494320"/>
          </a:xfrm>
          <a:prstGeom prst="rect">
            <a:avLst/>
          </a:prstGeom>
        </p:spPr>
      </p:pic>
      <p:sp>
        <p:nvSpPr>
          <p:cNvPr id="6" name="テキスト ボックス 5">
            <a:extLst>
              <a:ext uri="{FF2B5EF4-FFF2-40B4-BE49-F238E27FC236}">
                <a16:creationId xmlns:a16="http://schemas.microsoft.com/office/drawing/2014/main" id="{7F9FF0B9-1211-1855-6717-5A5CCFF0F3E9}"/>
              </a:ext>
            </a:extLst>
          </p:cNvPr>
          <p:cNvSpPr txBox="1"/>
          <p:nvPr/>
        </p:nvSpPr>
        <p:spPr>
          <a:xfrm>
            <a:off x="4100363" y="1893709"/>
            <a:ext cx="2429795" cy="307777"/>
          </a:xfrm>
          <a:prstGeom prst="rect">
            <a:avLst/>
          </a:prstGeom>
          <a:noFill/>
        </p:spPr>
        <p:txBody>
          <a:bodyPr wrap="square">
            <a:spAutoFit/>
          </a:bodyPr>
          <a:lstStyle/>
          <a:p>
            <a:r>
              <a:rPr lang="ja-JP" altLang="en-US" sz="1400" dirty="0">
                <a:latin typeface="メイリオ" panose="020B0604030504040204" pitchFamily="50" charset="-128"/>
                <a:ea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rPr>
              <a:t>30.4k</a:t>
            </a:r>
            <a:r>
              <a:rPr lang="ja-JP" altLang="en-US" sz="1400" dirty="0">
                <a:latin typeface="メイリオ" panose="020B0604030504040204" pitchFamily="50" charset="-128"/>
                <a:ea typeface="メイリオ" panose="020B0604030504040204" pitchFamily="50" charset="-128"/>
              </a:rPr>
              <a:t>地点空撮画像</a:t>
            </a:r>
          </a:p>
        </p:txBody>
      </p:sp>
      <p:pic>
        <p:nvPicPr>
          <p:cNvPr id="13" name="図 12">
            <a:extLst>
              <a:ext uri="{FF2B5EF4-FFF2-40B4-BE49-F238E27FC236}">
                <a16:creationId xmlns:a16="http://schemas.microsoft.com/office/drawing/2014/main" id="{CB16E6A5-7F78-C8CC-6357-EF31088E9430}"/>
              </a:ext>
            </a:extLst>
          </p:cNvPr>
          <p:cNvPicPr>
            <a:picLocks noChangeAspect="1"/>
          </p:cNvPicPr>
          <p:nvPr/>
        </p:nvPicPr>
        <p:blipFill>
          <a:blip r:embed="rId4"/>
          <a:stretch>
            <a:fillRect/>
          </a:stretch>
        </p:blipFill>
        <p:spPr>
          <a:xfrm>
            <a:off x="617543" y="1726411"/>
            <a:ext cx="3387189" cy="5049940"/>
          </a:xfrm>
          <a:prstGeom prst="rect">
            <a:avLst/>
          </a:prstGeom>
        </p:spPr>
      </p:pic>
    </p:spTree>
    <p:extLst>
      <p:ext uri="{BB962C8B-B14F-4D97-AF65-F5344CB8AC3E}">
        <p14:creationId xmlns:p14="http://schemas.microsoft.com/office/powerpoint/2010/main" val="101397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E80CF-9978-9166-CC01-B5F078A2EC8E}"/>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C1001CCF-7AAB-7B21-9931-2F5632F75B31}"/>
              </a:ext>
            </a:extLst>
          </p:cNvPr>
          <p:cNvCxnSpPr>
            <a:cxnSpLocks/>
          </p:cNvCxnSpPr>
          <p:nvPr/>
        </p:nvCxnSpPr>
        <p:spPr>
          <a:xfrm>
            <a:off x="-3585" y="493990"/>
            <a:ext cx="91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28FFE20A-46EF-A1D0-8963-E4C995FDCBB1}"/>
              </a:ext>
            </a:extLst>
          </p:cNvPr>
          <p:cNvSpPr txBox="1"/>
          <p:nvPr/>
        </p:nvSpPr>
        <p:spPr>
          <a:xfrm>
            <a:off x="-1" y="53030"/>
            <a:ext cx="8201026" cy="400110"/>
          </a:xfrm>
          <a:prstGeom prst="rect">
            <a:avLst/>
          </a:prstGeom>
          <a:noFill/>
        </p:spPr>
        <p:txBody>
          <a:bodyPr wrap="square">
            <a:spAutoFit/>
          </a:bodyPr>
          <a:lstStyle/>
          <a:p>
            <a:r>
              <a:rPr kumimoji="1" lang="ja-JP" altLang="en-US" sz="2000" dirty="0">
                <a:solidFill>
                  <a:prstClr val="black"/>
                </a:solidFill>
                <a:latin typeface="ＭＳ ゴシック" panose="020B0609070205080204" pitchFamily="49" charset="-128"/>
                <a:ea typeface="ＭＳ ゴシック" panose="020B0609070205080204" pitchFamily="49" charset="-128"/>
              </a:rPr>
              <a:t>４．まとめと今後の課題</a:t>
            </a:r>
            <a:endParaRPr kumimoji="1" lang="en-US" altLang="ja-JP" sz="2000" dirty="0">
              <a:latin typeface="ＭＳ ゴシック" panose="020B0609070205080204" pitchFamily="49" charset="-128"/>
              <a:ea typeface="ＭＳ ゴシック" panose="020B0609070205080204" pitchFamily="49" charset="-128"/>
            </a:endParaRPr>
          </a:p>
        </p:txBody>
      </p:sp>
      <p:sp>
        <p:nvSpPr>
          <p:cNvPr id="35" name="Text Box 70">
            <a:extLst>
              <a:ext uri="{FF2B5EF4-FFF2-40B4-BE49-F238E27FC236}">
                <a16:creationId xmlns:a16="http://schemas.microsoft.com/office/drawing/2014/main" id="{2AE7442B-90DF-8973-F934-6BF1E044001E}"/>
              </a:ext>
            </a:extLst>
          </p:cNvPr>
          <p:cNvSpPr txBox="1">
            <a:spLocks noChangeArrowheads="1"/>
          </p:cNvSpPr>
          <p:nvPr/>
        </p:nvSpPr>
        <p:spPr bwMode="auto">
          <a:xfrm>
            <a:off x="153161" y="907897"/>
            <a:ext cx="8837677" cy="372409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ダム通砂開始以降、</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・ダム堆砂率は減少傾向</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・ダム下流河道で砂や礫が供給され河床材料構成が変化（砂や礫が増加、石・岩盤が減少）</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　ダム通砂による</a:t>
            </a:r>
            <a:r>
              <a:rPr lang="ja-JP" altLang="en-US" b="1" dirty="0">
                <a:solidFill>
                  <a:srgbClr val="0066FF"/>
                </a:solidFill>
                <a:latin typeface="メイリオ" panose="020B0604030504040204" pitchFamily="50" charset="-128"/>
                <a:ea typeface="メイリオ" panose="020B0604030504040204" pitchFamily="50" charset="-128"/>
              </a:rPr>
              <a:t>ダム堆砂抑制</a:t>
            </a:r>
            <a:r>
              <a:rPr lang="ja-JP" altLang="en-US" dirty="0">
                <a:latin typeface="メイリオ" panose="020B0604030504040204" pitchFamily="50" charset="-128"/>
                <a:ea typeface="メイリオ" panose="020B0604030504040204" pitchFamily="50" charset="-128"/>
              </a:rPr>
              <a:t>と</a:t>
            </a:r>
            <a:r>
              <a:rPr lang="ja-JP" altLang="en-US" b="1" dirty="0">
                <a:solidFill>
                  <a:srgbClr val="0066FF"/>
                </a:solidFill>
                <a:latin typeface="メイリオ" panose="020B0604030504040204" pitchFamily="50" charset="-128"/>
                <a:ea typeface="メイリオ" panose="020B0604030504040204" pitchFamily="50" charset="-128"/>
              </a:rPr>
              <a:t>河床材料粗粒化の解消</a:t>
            </a:r>
            <a:r>
              <a:rPr lang="ja-JP" altLang="en-US" dirty="0">
                <a:latin typeface="メイリオ" panose="020B0604030504040204" pitchFamily="50" charset="-128"/>
                <a:ea typeface="メイリオ" panose="020B0604030504040204" pitchFamily="50" charset="-128"/>
              </a:rPr>
              <a:t>の効果を確認</a:t>
            </a:r>
            <a:endParaRPr lang="en-US" altLang="ja-JP" dirty="0">
              <a:latin typeface="メイリオ" panose="020B0604030504040204" pitchFamily="50" charset="-128"/>
              <a:ea typeface="メイリオ" panose="020B0604030504040204" pitchFamily="50" charset="-128"/>
            </a:endParaRPr>
          </a:p>
          <a:p>
            <a:pPr marL="285750" indent="-285750" algn="l">
              <a:spcBef>
                <a:spcPts val="12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ダム通砂により土砂が供給され、河床材料が多様化</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　ダム通砂ごとに土砂が</a:t>
            </a:r>
            <a:r>
              <a:rPr lang="en-US" altLang="ja-JP" b="1" dirty="0">
                <a:solidFill>
                  <a:srgbClr val="0066FF"/>
                </a:solidFill>
                <a:latin typeface="メイリオ" panose="020B0604030504040204" pitchFamily="50" charset="-128"/>
                <a:ea typeface="メイリオ" panose="020B0604030504040204" pitchFamily="50" charset="-128"/>
              </a:rPr>
              <a:t>Sediment</a:t>
            </a:r>
            <a:r>
              <a:rPr lang="ja-JP" altLang="en-US" b="1" dirty="0">
                <a:solidFill>
                  <a:srgbClr val="0066FF"/>
                </a:solidFill>
                <a:latin typeface="メイリオ" panose="020B0604030504040204" pitchFamily="50" charset="-128"/>
                <a:ea typeface="メイリオ" panose="020B0604030504040204" pitchFamily="50" charset="-128"/>
              </a:rPr>
              <a:t> </a:t>
            </a:r>
            <a:r>
              <a:rPr lang="en-US" altLang="ja-JP" b="1" dirty="0">
                <a:solidFill>
                  <a:srgbClr val="0066FF"/>
                </a:solidFill>
                <a:latin typeface="メイリオ" panose="020B0604030504040204" pitchFamily="50" charset="-128"/>
                <a:ea typeface="メイリオ" panose="020B0604030504040204" pitchFamily="50" charset="-128"/>
              </a:rPr>
              <a:t>Wave</a:t>
            </a:r>
            <a:r>
              <a:rPr lang="ja-JP" altLang="en-US" dirty="0">
                <a:latin typeface="メイリオ" panose="020B0604030504040204" pitchFamily="50" charset="-128"/>
                <a:ea typeface="メイリオ" panose="020B0604030504040204" pitchFamily="50" charset="-128"/>
              </a:rPr>
              <a:t>として下流側へ伝播</a:t>
            </a:r>
            <a:endParaRPr lang="en-US" altLang="ja-JP" dirty="0">
              <a:latin typeface="メイリオ" panose="020B0604030504040204" pitchFamily="50" charset="-128"/>
              <a:ea typeface="メイリオ" panose="020B0604030504040204" pitchFamily="50" charset="-128"/>
            </a:endParaRPr>
          </a:p>
          <a:p>
            <a:pPr marL="285750" indent="-285750" algn="l">
              <a:spcBef>
                <a:spcPts val="12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ダムからの距離や土砂の動きやすさによって河床材料構成が異なる。</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ダム通砂前より移動限界粒径が増加している</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　ダム通砂により土砂が動きやすい河床形状となり、今後、下流側の</a:t>
            </a:r>
            <a:r>
              <a:rPr lang="ja-JP" altLang="en-US" b="1" dirty="0">
                <a:solidFill>
                  <a:srgbClr val="0066FF"/>
                </a:solidFill>
                <a:latin typeface="メイリオ" panose="020B0604030504040204" pitchFamily="50" charset="-128"/>
                <a:ea typeface="メイリオ" panose="020B0604030504040204" pitchFamily="50" charset="-128"/>
              </a:rPr>
              <a:t>河床材料構成が変化</a:t>
            </a:r>
            <a:endParaRPr lang="en-US" altLang="ja-JP" b="1" dirty="0">
              <a:solidFill>
                <a:srgbClr val="0066FF"/>
              </a:solidFill>
              <a:latin typeface="メイリオ" panose="020B0604030504040204" pitchFamily="50" charset="-128"/>
              <a:ea typeface="メイリオ" panose="020B0604030504040204" pitchFamily="50" charset="-128"/>
            </a:endParaRPr>
          </a:p>
          <a:p>
            <a:pPr marL="0" indent="0" algn="l">
              <a:spcBef>
                <a:spcPts val="600"/>
              </a:spcBef>
            </a:pPr>
            <a:r>
              <a:rPr lang="ja-JP" altLang="en-US" b="1" dirty="0">
                <a:solidFill>
                  <a:srgbClr val="0066FF"/>
                </a:solidFill>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する可能性あり</a:t>
            </a:r>
            <a:endParaRPr lang="en-US" altLang="ja-JP" dirty="0">
              <a:latin typeface="メイリオ" panose="020B0604030504040204" pitchFamily="50" charset="-128"/>
              <a:ea typeface="メイリオ" panose="020B0604030504040204" pitchFamily="50" charset="-128"/>
            </a:endParaRPr>
          </a:p>
          <a:p>
            <a:pPr marL="285750" indent="-285750" algn="l">
              <a:spcBef>
                <a:spcPts val="6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ダム通砂による土砂供給により瀬が形成され、</a:t>
            </a:r>
            <a:r>
              <a:rPr lang="ja-JP" altLang="en-US" b="1" dirty="0">
                <a:solidFill>
                  <a:srgbClr val="0066FF"/>
                </a:solidFill>
                <a:latin typeface="メイリオ" panose="020B0604030504040204" pitchFamily="50" charset="-128"/>
                <a:ea typeface="メイリオ" panose="020B0604030504040204" pitchFamily="50" charset="-128"/>
              </a:rPr>
              <a:t>河床形状が多様化</a:t>
            </a:r>
            <a:endParaRPr lang="en-US" altLang="ja-JP"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6F1D478F-D8E6-571F-B571-F56FDFDD4419}"/>
              </a:ext>
            </a:extLst>
          </p:cNvPr>
          <p:cNvSpPr txBox="1"/>
          <p:nvPr/>
        </p:nvSpPr>
        <p:spPr>
          <a:xfrm>
            <a:off x="8305014" y="26802"/>
            <a:ext cx="720000" cy="400110"/>
          </a:xfrm>
          <a:prstGeom prst="rect">
            <a:avLst/>
          </a:prstGeom>
          <a:noFill/>
          <a:ln>
            <a:solidFill>
              <a:schemeClr val="tx1"/>
            </a:solidFill>
          </a:ln>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１３</a:t>
            </a:r>
          </a:p>
        </p:txBody>
      </p:sp>
      <p:sp>
        <p:nvSpPr>
          <p:cNvPr id="2" name="テキスト ボックス 1">
            <a:extLst>
              <a:ext uri="{FF2B5EF4-FFF2-40B4-BE49-F238E27FC236}">
                <a16:creationId xmlns:a16="http://schemas.microsoft.com/office/drawing/2014/main" id="{A536D040-0D9C-BD18-2535-437EFC73FD82}"/>
              </a:ext>
            </a:extLst>
          </p:cNvPr>
          <p:cNvSpPr txBox="1"/>
          <p:nvPr/>
        </p:nvSpPr>
        <p:spPr>
          <a:xfrm>
            <a:off x="153161" y="569343"/>
            <a:ext cx="1100604" cy="338554"/>
          </a:xfrm>
          <a:prstGeom prst="rect">
            <a:avLst/>
          </a:prstGeom>
          <a:noFill/>
        </p:spPr>
        <p:txBody>
          <a:bodyPr wrap="square">
            <a:spAutoFit/>
          </a:bodyPr>
          <a:lstStyle/>
          <a:p>
            <a:r>
              <a:rPr lang="ja-JP" altLang="en-US" sz="1600" b="1" dirty="0">
                <a:latin typeface="メイリオ" panose="020B0604030504040204" pitchFamily="50" charset="-128"/>
                <a:ea typeface="メイリオ" panose="020B0604030504040204" pitchFamily="50" charset="-128"/>
              </a:rPr>
              <a:t>まとめ</a:t>
            </a:r>
          </a:p>
        </p:txBody>
      </p:sp>
      <p:sp>
        <p:nvSpPr>
          <p:cNvPr id="3" name="テキスト ボックス 2">
            <a:extLst>
              <a:ext uri="{FF2B5EF4-FFF2-40B4-BE49-F238E27FC236}">
                <a16:creationId xmlns:a16="http://schemas.microsoft.com/office/drawing/2014/main" id="{93D526F6-97F7-00A4-E22D-DA358FD6F641}"/>
              </a:ext>
            </a:extLst>
          </p:cNvPr>
          <p:cNvSpPr txBox="1"/>
          <p:nvPr/>
        </p:nvSpPr>
        <p:spPr>
          <a:xfrm>
            <a:off x="153160" y="4707345"/>
            <a:ext cx="1535939" cy="338554"/>
          </a:xfrm>
          <a:prstGeom prst="rect">
            <a:avLst/>
          </a:prstGeom>
          <a:noFill/>
        </p:spPr>
        <p:txBody>
          <a:bodyPr wrap="square">
            <a:spAutoFit/>
          </a:bodyPr>
          <a:lstStyle/>
          <a:p>
            <a:r>
              <a:rPr lang="ja-JP" altLang="en-US" sz="1600" b="1" dirty="0">
                <a:latin typeface="メイリオ" panose="020B0604030504040204" pitchFamily="50" charset="-128"/>
                <a:ea typeface="メイリオ" panose="020B0604030504040204" pitchFamily="50" charset="-128"/>
              </a:rPr>
              <a:t>今後の課題</a:t>
            </a:r>
          </a:p>
        </p:txBody>
      </p:sp>
      <p:sp>
        <p:nvSpPr>
          <p:cNvPr id="6" name="Text Box 70">
            <a:extLst>
              <a:ext uri="{FF2B5EF4-FFF2-40B4-BE49-F238E27FC236}">
                <a16:creationId xmlns:a16="http://schemas.microsoft.com/office/drawing/2014/main" id="{7BA4A01A-8352-C01D-F9EC-5C1B78E5CE37}"/>
              </a:ext>
            </a:extLst>
          </p:cNvPr>
          <p:cNvSpPr txBox="1">
            <a:spLocks noChangeArrowheads="1"/>
          </p:cNvSpPr>
          <p:nvPr/>
        </p:nvSpPr>
        <p:spPr bwMode="auto">
          <a:xfrm>
            <a:off x="153160" y="5057551"/>
            <a:ext cx="8837677" cy="17081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63538" indent="-363538"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1pPr>
            <a:lvl2pPr marL="628650"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2pPr>
            <a:lvl3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3pPr>
            <a:lvl4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4pPr>
            <a:lvl5pPr algn="ctr" eaLnBrk="0" hangingPunct="0">
              <a:defRPr kumimoji="1" sz="1600">
                <a:solidFill>
                  <a:schemeClr val="tx1"/>
                </a:solidFill>
                <a:latin typeface="ＭＳ Ｐゴシック" panose="020B0600070205080204" pitchFamily="50" charset="-128"/>
                <a:ea typeface="ＭＳ Ｐゴシック" panose="020B0600070205080204" pitchFamily="50" charset="-128"/>
              </a:defRPr>
            </a:lvl5pPr>
            <a:lvl6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6pPr>
            <a:lvl7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7pPr>
            <a:lvl8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8pPr>
            <a:lvl9pPr algn="ctr" eaLnBrk="0" fontAlgn="base" hangingPunct="0">
              <a:lnSpc>
                <a:spcPct val="90000"/>
              </a:lnSpc>
              <a:spcBef>
                <a:spcPct val="0"/>
              </a:spcBef>
              <a:spcAft>
                <a:spcPct val="0"/>
              </a:spcAft>
              <a:defRPr kumimoji="1" sz="1600">
                <a:solidFill>
                  <a:schemeClr val="tx1"/>
                </a:solidFill>
                <a:latin typeface="ＭＳ Ｐゴシック" panose="020B0600070205080204" pitchFamily="50" charset="-128"/>
                <a:ea typeface="ＭＳ Ｐゴシック" panose="020B0600070205080204" pitchFamily="50" charset="-128"/>
              </a:defRPr>
            </a:lvl9pPr>
          </a:lstStyle>
          <a:p>
            <a:pPr marL="285750" indent="-285750" algn="l">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ダム通砂による河床材料および河床形状の多様化に対する</a:t>
            </a:r>
            <a:r>
              <a:rPr lang="ja-JP" altLang="en-US" b="1" dirty="0">
                <a:solidFill>
                  <a:srgbClr val="0066FF"/>
                </a:solidFill>
                <a:latin typeface="メイリオ" panose="020B0604030504040204" pitchFamily="50" charset="-128"/>
                <a:ea typeface="メイリオ" panose="020B0604030504040204" pitchFamily="50" charset="-128"/>
              </a:rPr>
              <a:t>生物生息環境の応答</a:t>
            </a:r>
            <a:r>
              <a:rPr lang="ja-JP" altLang="en-US" dirty="0">
                <a:latin typeface="メイリオ" panose="020B0604030504040204" pitchFamily="50" charset="-128"/>
                <a:ea typeface="メイリオ" panose="020B0604030504040204" pitchFamily="50" charset="-128"/>
              </a:rPr>
              <a:t>について</a:t>
            </a:r>
            <a:endParaRPr lang="en-US" altLang="ja-JP" dirty="0">
              <a:latin typeface="メイリオ" panose="020B0604030504040204" pitchFamily="50" charset="-128"/>
              <a:ea typeface="メイリオ" panose="020B0604030504040204" pitchFamily="50" charset="-128"/>
            </a:endParaRPr>
          </a:p>
          <a:p>
            <a:pPr marL="0" indent="0" algn="l"/>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明らかにする</a:t>
            </a:r>
            <a:endParaRPr lang="en-US" altLang="ja-JP" dirty="0">
              <a:latin typeface="メイリオ" panose="020B0604030504040204" pitchFamily="50" charset="-128"/>
              <a:ea typeface="メイリオ" panose="020B0604030504040204" pitchFamily="50" charset="-128"/>
            </a:endParaRPr>
          </a:p>
          <a:p>
            <a:pPr marL="0" indent="0" algn="l">
              <a:spcBef>
                <a:spcPts val="600"/>
              </a:spcBef>
            </a:pPr>
            <a:r>
              <a:rPr lang="ja-JP" altLang="en-US" dirty="0">
                <a:latin typeface="メイリオ" panose="020B0604030504040204" pitchFamily="50" charset="-128"/>
                <a:ea typeface="メイリオ" panose="020B0604030504040204" pitchFamily="50" charset="-128"/>
              </a:rPr>
              <a:t>　→　ダム通砂による</a:t>
            </a:r>
            <a:r>
              <a:rPr lang="ja-JP" altLang="en-US" b="1" dirty="0">
                <a:solidFill>
                  <a:srgbClr val="0066FF"/>
                </a:solidFill>
                <a:latin typeface="メイリオ" panose="020B0604030504040204" pitchFamily="50" charset="-128"/>
                <a:ea typeface="メイリオ" panose="020B0604030504040204" pitchFamily="50" charset="-128"/>
              </a:rPr>
              <a:t>最適な土砂供給量</a:t>
            </a:r>
            <a:r>
              <a:rPr lang="ja-JP" altLang="en-US" dirty="0">
                <a:latin typeface="メイリオ" panose="020B0604030504040204" pitchFamily="50" charset="-128"/>
                <a:ea typeface="メイリオ" panose="020B0604030504040204" pitchFamily="50" charset="-128"/>
              </a:rPr>
              <a:t>の検証</a:t>
            </a:r>
            <a:endParaRPr lang="en-US" altLang="ja-JP" dirty="0">
              <a:latin typeface="メイリオ" panose="020B0604030504040204" pitchFamily="50" charset="-128"/>
              <a:ea typeface="メイリオ" panose="020B0604030504040204" pitchFamily="50" charset="-128"/>
            </a:endParaRPr>
          </a:p>
          <a:p>
            <a:pPr marL="285750" indent="-285750" algn="l">
              <a:spcBef>
                <a:spcPts val="1200"/>
              </a:spcBef>
              <a:buFont typeface="Wingdings" panose="05000000000000000000" pitchFamily="2" charset="2"/>
              <a:buChar char="l"/>
            </a:pPr>
            <a:r>
              <a:rPr lang="ja-JP" altLang="en-US" dirty="0">
                <a:latin typeface="メイリオ" panose="020B0604030504040204" pitchFamily="50" charset="-128"/>
                <a:ea typeface="メイリオ" panose="020B0604030504040204" pitchFamily="50" charset="-128"/>
              </a:rPr>
              <a:t>ダム通砂中の土砂の動きを観測</a:t>
            </a:r>
            <a:endParaRPr lang="en-US" altLang="ja-JP" dirty="0">
              <a:latin typeface="メイリオ" panose="020B0604030504040204" pitchFamily="50" charset="-128"/>
              <a:ea typeface="メイリオ" panose="020B0604030504040204" pitchFamily="50" charset="-128"/>
            </a:endParaRPr>
          </a:p>
          <a:p>
            <a:pPr marL="0" indent="0" algn="l">
              <a:spcBef>
                <a:spcPts val="1200"/>
              </a:spcBef>
            </a:pPr>
            <a:r>
              <a:rPr lang="ja-JP" altLang="en-US" dirty="0">
                <a:latin typeface="メイリオ" panose="020B0604030504040204" pitchFamily="50" charset="-128"/>
                <a:ea typeface="メイリオ" panose="020B0604030504040204" pitchFamily="50" charset="-128"/>
              </a:rPr>
              <a:t>　→　ダム通砂運用方法の改善や追加の流砂環境再生方法の検討</a:t>
            </a:r>
            <a:endParaRPr lang="en-US"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4866532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7498</TotalTime>
  <Words>1729</Words>
  <Application>Microsoft Office PowerPoint</Application>
  <PresentationFormat>画面に合わせる (4:3)</PresentationFormat>
  <Paragraphs>222</Paragraphs>
  <Slides>15</Slides>
  <Notes>15</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15</vt:i4>
      </vt:variant>
    </vt:vector>
  </HeadingPairs>
  <TitlesOfParts>
    <vt:vector size="25" baseType="lpstr">
      <vt:lpstr>ＭＳ Ｐゴシック</vt:lpstr>
      <vt:lpstr>ＭＳ ゴシック</vt:lpstr>
      <vt:lpstr>メイリオ</vt:lpstr>
      <vt:lpstr>游ゴシック</vt:lpstr>
      <vt:lpstr>Arial</vt:lpstr>
      <vt:lpstr>Calibri</vt:lpstr>
      <vt:lpstr>Calibri Light</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森　遼太郎</dc:creator>
  <cp:lastModifiedBy>九電 耳川</cp:lastModifiedBy>
  <cp:revision>237</cp:revision>
  <dcterms:created xsi:type="dcterms:W3CDTF">2025-06-13T02:31:14Z</dcterms:created>
  <dcterms:modified xsi:type="dcterms:W3CDTF">2026-06-16T00:47:56Z</dcterms:modified>
</cp:coreProperties>
</file>