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5"/>
  </p:notesMasterIdLst>
  <p:sldIdLst>
    <p:sldId id="256" r:id="rId2"/>
    <p:sldId id="257" r:id="rId3"/>
    <p:sldId id="258" r:id="rId4"/>
    <p:sldId id="259" r:id="rId5"/>
    <p:sldId id="260" r:id="rId6"/>
    <p:sldId id="440" r:id="rId7"/>
    <p:sldId id="441" r:id="rId8"/>
    <p:sldId id="442" r:id="rId9"/>
    <p:sldId id="261" r:id="rId10"/>
    <p:sldId id="262" r:id="rId11"/>
    <p:sldId id="434" r:id="rId12"/>
    <p:sldId id="438" r:id="rId13"/>
    <p:sldId id="439" r:id="rId14"/>
    <p:sldId id="436" r:id="rId15"/>
    <p:sldId id="435" r:id="rId16"/>
    <p:sldId id="433" r:id="rId17"/>
    <p:sldId id="366" r:id="rId18"/>
    <p:sldId id="317" r:id="rId19"/>
    <p:sldId id="295" r:id="rId20"/>
    <p:sldId id="368" r:id="rId21"/>
    <p:sldId id="437" r:id="rId22"/>
    <p:sldId id="444" r:id="rId23"/>
    <p:sldId id="443" r:id="rId2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E0A170-CE10-4DED-8B39-82715A24E403}" type="datetimeFigureOut">
              <a:rPr kumimoji="1" lang="ja-JP" altLang="en-US" smtClean="0"/>
              <a:t>2026/6/18</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BF346E-3792-4581-B9A8-9DE53D1C10E7}" type="slidenum">
              <a:rPr kumimoji="1" lang="ja-JP" altLang="en-US" smtClean="0"/>
              <a:t>‹#›</a:t>
            </a:fld>
            <a:endParaRPr kumimoji="1" lang="ja-JP" altLang="en-US"/>
          </a:p>
        </p:txBody>
      </p:sp>
    </p:spTree>
    <p:extLst>
      <p:ext uri="{BB962C8B-B14F-4D97-AF65-F5344CB8AC3E}">
        <p14:creationId xmlns:p14="http://schemas.microsoft.com/office/powerpoint/2010/main" val="143225949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845AC-6794-4582-031F-542FC449DE4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FD79F07-2208-BC9C-401B-63500F611B3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F25BABD-2D0B-FEE5-2593-B19F383A140F}"/>
              </a:ext>
            </a:extLst>
          </p:cNvPr>
          <p:cNvSpPr>
            <a:spLocks noGrp="1"/>
          </p:cNvSpPr>
          <p:nvPr>
            <p:ph type="body" idx="1"/>
          </p:nvPr>
        </p:nvSpPr>
        <p:spPr/>
        <p:txBody>
          <a:bodyPr/>
          <a:lstStyle/>
          <a:p>
            <a:endParaRPr kumimoji="1" lang="en-US" altLang="ja-JP" sz="1200" dirty="0"/>
          </a:p>
        </p:txBody>
      </p:sp>
    </p:spTree>
    <p:extLst>
      <p:ext uri="{BB962C8B-B14F-4D97-AF65-F5344CB8AC3E}">
        <p14:creationId xmlns:p14="http://schemas.microsoft.com/office/powerpoint/2010/main" val="182688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仮定を少なくして，より小さいスケールの非平衡性を解く</a:t>
            </a:r>
          </a:p>
        </p:txBody>
      </p:sp>
    </p:spTree>
    <p:extLst>
      <p:ext uri="{BB962C8B-B14F-4D97-AF65-F5344CB8AC3E}">
        <p14:creationId xmlns:p14="http://schemas.microsoft.com/office/powerpoint/2010/main" val="2762230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浅水流の仮定</a:t>
            </a:r>
            <a:r>
              <a:rPr kumimoji="1" lang="en-US" altLang="ja-JP" dirty="0"/>
              <a:t>(</a:t>
            </a:r>
            <a:r>
              <a:rPr kumimoji="1" lang="ja-JP" altLang="en-US" dirty="0"/>
              <a:t>流れの水平スケールに対して，水深スケールが小さい</a:t>
            </a:r>
            <a:r>
              <a:rPr kumimoji="1" lang="en-US" altLang="ja-JP" dirty="0"/>
              <a:t>)</a:t>
            </a:r>
            <a:r>
              <a:rPr kumimoji="1" lang="ja-JP" altLang="en-US" dirty="0"/>
              <a:t>が適用されない流れとして，河口砂州による局所的な流れが当てはまり，洗堀現象を適切に評価するために</a:t>
            </a:r>
            <a:r>
              <a:rPr kumimoji="1" lang="en-US" altLang="ja-JP" dirty="0"/>
              <a:t>GBVC</a:t>
            </a:r>
            <a:r>
              <a:rPr kumimoji="1" lang="ja-JP" altLang="en-US" dirty="0"/>
              <a:t>３を用いる</a:t>
            </a:r>
            <a:endParaRPr kumimoji="1" lang="en-US" altLang="ja-JP" dirty="0"/>
          </a:p>
          <a:p>
            <a:r>
              <a:rPr kumimoji="1" lang="ja-JP" altLang="en-US" dirty="0"/>
              <a:t>渦度の定義式を水深積分することで水表面と底面の流速差が，水深積分渦度と鉛直方向流速の空間変化によって表される．</a:t>
            </a:r>
          </a:p>
        </p:txBody>
      </p:sp>
    </p:spTree>
    <p:extLst>
      <p:ext uri="{BB962C8B-B14F-4D97-AF65-F5344CB8AC3E}">
        <p14:creationId xmlns:p14="http://schemas.microsoft.com/office/powerpoint/2010/main" val="3930203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0ED6D-63F5-0FD2-2E55-E3F617AEB62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2CD6FCA-00A7-708D-2C9B-2BCF6180750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B4893FE-F859-42BC-644F-6640C84ADAC3}"/>
              </a:ext>
            </a:extLst>
          </p:cNvPr>
          <p:cNvSpPr>
            <a:spLocks noGrp="1"/>
          </p:cNvSpPr>
          <p:nvPr>
            <p:ph type="body" idx="1"/>
          </p:nvPr>
        </p:nvSpPr>
        <p:spPr/>
        <p:txBody>
          <a:bodyPr/>
          <a:lstStyle/>
          <a:p>
            <a:endParaRPr kumimoji="1" lang="en-US" altLang="ja-JP" sz="1200" dirty="0"/>
          </a:p>
        </p:txBody>
      </p:sp>
    </p:spTree>
    <p:extLst>
      <p:ext uri="{BB962C8B-B14F-4D97-AF65-F5344CB8AC3E}">
        <p14:creationId xmlns:p14="http://schemas.microsoft.com/office/powerpoint/2010/main" val="3812207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00226D-9CAC-F786-8522-BD8E386B5F22}"/>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7572B92D-9207-6B1F-1A28-2BE96E7647E4}"/>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68B0FF3-B231-83EB-5001-A7AAE6C1ECFA}"/>
              </a:ext>
            </a:extLst>
          </p:cNvPr>
          <p:cNvSpPr>
            <a:spLocks noGrp="1"/>
          </p:cNvSpPr>
          <p:nvPr>
            <p:ph type="dt" sz="half" idx="10"/>
          </p:nvPr>
        </p:nvSpPr>
        <p:spPr/>
        <p:txBody>
          <a:bodyPr/>
          <a:lstStyle/>
          <a:p>
            <a:fld id="{B8D90C26-0EAF-4C86-A481-6E3C3A577C63}" type="datetime1">
              <a:rPr kumimoji="1" lang="ja-JP" altLang="en-US" smtClean="0"/>
              <a:t>2026/6/18</a:t>
            </a:fld>
            <a:endParaRPr kumimoji="1" lang="ja-JP" altLang="en-US"/>
          </a:p>
        </p:txBody>
      </p:sp>
      <p:sp>
        <p:nvSpPr>
          <p:cNvPr id="5" name="フッター プレースホルダー 4">
            <a:extLst>
              <a:ext uri="{FF2B5EF4-FFF2-40B4-BE49-F238E27FC236}">
                <a16:creationId xmlns:a16="http://schemas.microsoft.com/office/drawing/2014/main" id="{BB09FAE9-A2FB-2BC0-36DF-C56778F0878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852413D-494F-B354-A769-FEF71929F1BF}"/>
              </a:ext>
            </a:extLst>
          </p:cNvPr>
          <p:cNvSpPr>
            <a:spLocks noGrp="1"/>
          </p:cNvSpPr>
          <p:nvPr>
            <p:ph type="sldNum" sz="quarter" idx="12"/>
          </p:nvPr>
        </p:nvSpPr>
        <p:spPr/>
        <p:txBody>
          <a:bodyPr/>
          <a:lstStyle/>
          <a:p>
            <a:fld id="{DD139197-46F2-4E0A-A5E8-FB7D6263358E}" type="slidenum">
              <a:rPr kumimoji="1" lang="ja-JP" altLang="en-US" smtClean="0"/>
              <a:t>‹#›</a:t>
            </a:fld>
            <a:endParaRPr kumimoji="1" lang="ja-JP" altLang="en-US"/>
          </a:p>
        </p:txBody>
      </p:sp>
      <p:cxnSp>
        <p:nvCxnSpPr>
          <p:cNvPr id="8" name="直線コネクタ 7">
            <a:extLst>
              <a:ext uri="{FF2B5EF4-FFF2-40B4-BE49-F238E27FC236}">
                <a16:creationId xmlns:a16="http://schemas.microsoft.com/office/drawing/2014/main" id="{110B2C00-F78E-0FA1-6A8C-14BC69B63A01}"/>
              </a:ext>
            </a:extLst>
          </p:cNvPr>
          <p:cNvCxnSpPr/>
          <p:nvPr userDrawn="1"/>
        </p:nvCxnSpPr>
        <p:spPr>
          <a:xfrm>
            <a:off x="1524000" y="3554332"/>
            <a:ext cx="9144000" cy="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0235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2B794E-520E-6F10-19D5-7251CC66754B}"/>
              </a:ext>
            </a:extLst>
          </p:cNvPr>
          <p:cNvSpPr>
            <a:spLocks noGrp="1"/>
          </p:cNvSpPr>
          <p:nvPr>
            <p:ph type="title"/>
          </p:nvPr>
        </p:nvSpPr>
        <p:spPr>
          <a:xfrm>
            <a:off x="838200" y="365126"/>
            <a:ext cx="10515600" cy="756008"/>
          </a:xfrm>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CD875F4-9EB0-6A75-B47A-5F94CBA3E447}"/>
              </a:ext>
            </a:extLst>
          </p:cNvPr>
          <p:cNvSpPr>
            <a:spLocks noGrp="1"/>
          </p:cNvSpPr>
          <p:nvPr>
            <p:ph idx="1"/>
          </p:nvPr>
        </p:nvSpPr>
        <p:spPr>
          <a:xfrm>
            <a:off x="838200" y="1226579"/>
            <a:ext cx="10515600" cy="4950384"/>
          </a:xfrm>
        </p:spPr>
        <p:txBody>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a:extLst>
              <a:ext uri="{FF2B5EF4-FFF2-40B4-BE49-F238E27FC236}">
                <a16:creationId xmlns:a16="http://schemas.microsoft.com/office/drawing/2014/main" id="{0281EF7A-6862-5F9B-BAFA-439B5F9EF13E}"/>
              </a:ext>
            </a:extLst>
          </p:cNvPr>
          <p:cNvSpPr>
            <a:spLocks noGrp="1"/>
          </p:cNvSpPr>
          <p:nvPr>
            <p:ph type="dt" sz="half" idx="10"/>
          </p:nvPr>
        </p:nvSpPr>
        <p:spPr/>
        <p:txBody>
          <a:bodyPr/>
          <a:lstStyle/>
          <a:p>
            <a:fld id="{F60A3AFE-03D8-487D-89D8-9DA7E906C09F}" type="datetime1">
              <a:rPr kumimoji="1" lang="ja-JP" altLang="en-US" smtClean="0"/>
              <a:t>2026/6/18</a:t>
            </a:fld>
            <a:endParaRPr kumimoji="1" lang="ja-JP" altLang="en-US"/>
          </a:p>
        </p:txBody>
      </p:sp>
      <p:sp>
        <p:nvSpPr>
          <p:cNvPr id="5" name="フッター プレースホルダー 4">
            <a:extLst>
              <a:ext uri="{FF2B5EF4-FFF2-40B4-BE49-F238E27FC236}">
                <a16:creationId xmlns:a16="http://schemas.microsoft.com/office/drawing/2014/main" id="{A3B32724-6907-3052-7A34-1EAFF3188FE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8F6AC17-D8E9-A83C-A958-36069812564F}"/>
              </a:ext>
            </a:extLst>
          </p:cNvPr>
          <p:cNvSpPr>
            <a:spLocks noGrp="1"/>
          </p:cNvSpPr>
          <p:nvPr>
            <p:ph type="sldNum" sz="quarter" idx="12"/>
          </p:nvPr>
        </p:nvSpPr>
        <p:spPr>
          <a:xfrm>
            <a:off x="8610600" y="365127"/>
            <a:ext cx="2743200" cy="365125"/>
          </a:xfrm>
        </p:spPr>
        <p:txBody>
          <a:bodyPr/>
          <a:lstStyle>
            <a:lvl1pPr>
              <a:defRPr sz="3600" b="1">
                <a:latin typeface="Times New Roman" panose="02020603050405020304" pitchFamily="18" charset="0"/>
                <a:cs typeface="Times New Roman" panose="02020603050405020304" pitchFamily="18" charset="0"/>
              </a:defRPr>
            </a:lvl1pPr>
          </a:lstStyle>
          <a:p>
            <a:fld id="{DD139197-46F2-4E0A-A5E8-FB7D6263358E}" type="slidenum">
              <a:rPr lang="ja-JP" altLang="en-US" smtClean="0"/>
              <a:pPr/>
              <a:t>‹#›</a:t>
            </a:fld>
            <a:endParaRPr lang="ja-JP" altLang="en-US"/>
          </a:p>
        </p:txBody>
      </p:sp>
      <p:cxnSp>
        <p:nvCxnSpPr>
          <p:cNvPr id="8" name="直線コネクタ 7">
            <a:extLst>
              <a:ext uri="{FF2B5EF4-FFF2-40B4-BE49-F238E27FC236}">
                <a16:creationId xmlns:a16="http://schemas.microsoft.com/office/drawing/2014/main" id="{7136FC20-FCC6-F2BD-1EAA-40B0007DB117}"/>
              </a:ext>
            </a:extLst>
          </p:cNvPr>
          <p:cNvCxnSpPr/>
          <p:nvPr userDrawn="1"/>
        </p:nvCxnSpPr>
        <p:spPr>
          <a:xfrm>
            <a:off x="838200" y="1173856"/>
            <a:ext cx="10515600" cy="0"/>
          </a:xfrm>
          <a:prstGeom prst="line">
            <a:avLst/>
          </a:prstGeom>
          <a:ln w="381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8305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3BBBB94-0916-FC8B-E6AE-678CDE6E117C}"/>
              </a:ext>
            </a:extLst>
          </p:cNvPr>
          <p:cNvSpPr>
            <a:spLocks noGrp="1"/>
          </p:cNvSpPr>
          <p:nvPr>
            <p:ph type="title"/>
          </p:nvPr>
        </p:nvSpPr>
        <p:spPr>
          <a:xfrm>
            <a:off x="831851" y="1709740"/>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2603FEE-4777-25BF-AA72-6E4A5E4D246E}"/>
              </a:ext>
            </a:extLst>
          </p:cNvPr>
          <p:cNvSpPr>
            <a:spLocks noGrp="1"/>
          </p:cNvSpPr>
          <p:nvPr>
            <p:ph type="body" idx="1"/>
          </p:nvPr>
        </p:nvSpPr>
        <p:spPr>
          <a:xfrm>
            <a:off x="831851" y="4589465"/>
            <a:ext cx="10515600" cy="1500187"/>
          </a:xfrm>
        </p:spPr>
        <p:txBody>
          <a:bodyPr/>
          <a:lstStyle>
            <a:lvl1pPr marL="0" indent="0">
              <a:buNone/>
              <a:defRPr sz="2400">
                <a:solidFill>
                  <a:schemeClr val="tx1">
                    <a:tint val="82000"/>
                  </a:schemeClr>
                </a:solidFill>
              </a:defRPr>
            </a:lvl1pPr>
            <a:lvl2pPr marL="457189" indent="0">
              <a:buNone/>
              <a:defRPr sz="2000">
                <a:solidFill>
                  <a:schemeClr val="tx1">
                    <a:tint val="82000"/>
                  </a:schemeClr>
                </a:solidFill>
              </a:defRPr>
            </a:lvl2pPr>
            <a:lvl3pPr marL="914377" indent="0">
              <a:buNone/>
              <a:defRPr sz="1800">
                <a:solidFill>
                  <a:schemeClr val="tx1">
                    <a:tint val="82000"/>
                  </a:schemeClr>
                </a:solidFill>
              </a:defRPr>
            </a:lvl3pPr>
            <a:lvl4pPr marL="1371566" indent="0">
              <a:buNone/>
              <a:defRPr sz="1600">
                <a:solidFill>
                  <a:schemeClr val="tx1">
                    <a:tint val="82000"/>
                  </a:schemeClr>
                </a:solidFill>
              </a:defRPr>
            </a:lvl4pPr>
            <a:lvl5pPr marL="1828754" indent="0">
              <a:buNone/>
              <a:defRPr sz="1600">
                <a:solidFill>
                  <a:schemeClr val="tx1">
                    <a:tint val="82000"/>
                  </a:schemeClr>
                </a:solidFill>
              </a:defRPr>
            </a:lvl5pPr>
            <a:lvl6pPr marL="2285943" indent="0">
              <a:buNone/>
              <a:defRPr sz="1600">
                <a:solidFill>
                  <a:schemeClr val="tx1">
                    <a:tint val="82000"/>
                  </a:schemeClr>
                </a:solidFill>
              </a:defRPr>
            </a:lvl6pPr>
            <a:lvl7pPr marL="2743131" indent="0">
              <a:buNone/>
              <a:defRPr sz="1600">
                <a:solidFill>
                  <a:schemeClr val="tx1">
                    <a:tint val="82000"/>
                  </a:schemeClr>
                </a:solidFill>
              </a:defRPr>
            </a:lvl7pPr>
            <a:lvl8pPr marL="3200320" indent="0">
              <a:buNone/>
              <a:defRPr sz="1600">
                <a:solidFill>
                  <a:schemeClr val="tx1">
                    <a:tint val="82000"/>
                  </a:schemeClr>
                </a:solidFill>
              </a:defRPr>
            </a:lvl8pPr>
            <a:lvl9pPr marL="3657509"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908A42D1-FC45-A2C6-6164-9AB9C7965118}"/>
              </a:ext>
            </a:extLst>
          </p:cNvPr>
          <p:cNvSpPr>
            <a:spLocks noGrp="1"/>
          </p:cNvSpPr>
          <p:nvPr>
            <p:ph type="dt" sz="half" idx="10"/>
          </p:nvPr>
        </p:nvSpPr>
        <p:spPr/>
        <p:txBody>
          <a:bodyPr/>
          <a:lstStyle/>
          <a:p>
            <a:fld id="{B1F8B176-4E4D-4126-8012-2C01B0B7A82A}" type="datetime1">
              <a:rPr kumimoji="1" lang="ja-JP" altLang="en-US" smtClean="0"/>
              <a:t>2026/6/18</a:t>
            </a:fld>
            <a:endParaRPr kumimoji="1" lang="ja-JP" altLang="en-US"/>
          </a:p>
        </p:txBody>
      </p:sp>
      <p:sp>
        <p:nvSpPr>
          <p:cNvPr id="5" name="フッター プレースホルダー 4">
            <a:extLst>
              <a:ext uri="{FF2B5EF4-FFF2-40B4-BE49-F238E27FC236}">
                <a16:creationId xmlns:a16="http://schemas.microsoft.com/office/drawing/2014/main" id="{3764AC06-3B67-3CE0-03C7-C4F547E90C5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5FCCF87-3749-0E5D-CDD5-3E93A764D4EA}"/>
              </a:ext>
            </a:extLst>
          </p:cNvPr>
          <p:cNvSpPr>
            <a:spLocks noGrp="1"/>
          </p:cNvSpPr>
          <p:nvPr>
            <p:ph type="sldNum" sz="quarter" idx="12"/>
          </p:nvPr>
        </p:nvSpPr>
        <p:spPr/>
        <p:txBody>
          <a:bodyPr/>
          <a:lstStyle/>
          <a:p>
            <a:fld id="{DD139197-46F2-4E0A-A5E8-FB7D6263358E}" type="slidenum">
              <a:rPr kumimoji="1" lang="ja-JP" altLang="en-US" smtClean="0"/>
              <a:t>‹#›</a:t>
            </a:fld>
            <a:endParaRPr kumimoji="1" lang="ja-JP" altLang="en-US"/>
          </a:p>
        </p:txBody>
      </p:sp>
    </p:spTree>
    <p:extLst>
      <p:ext uri="{BB962C8B-B14F-4D97-AF65-F5344CB8AC3E}">
        <p14:creationId xmlns:p14="http://schemas.microsoft.com/office/powerpoint/2010/main" val="392958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F5AB6EB-29A4-E9DE-0494-2E544DDDD2E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917E984-A63F-04E0-9998-BBB944349689}"/>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36937D6D-6257-5F88-4DA2-79EDCCF062F2}"/>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8BD00DF8-A20D-335E-839C-4C0F9D7C4B85}"/>
              </a:ext>
            </a:extLst>
          </p:cNvPr>
          <p:cNvSpPr>
            <a:spLocks noGrp="1"/>
          </p:cNvSpPr>
          <p:nvPr>
            <p:ph type="dt" sz="half" idx="10"/>
          </p:nvPr>
        </p:nvSpPr>
        <p:spPr/>
        <p:txBody>
          <a:bodyPr/>
          <a:lstStyle/>
          <a:p>
            <a:fld id="{CF176556-FBCB-4335-8DD6-8004AE83505B}" type="datetime1">
              <a:rPr kumimoji="1" lang="ja-JP" altLang="en-US" smtClean="0"/>
              <a:t>2026/6/18</a:t>
            </a:fld>
            <a:endParaRPr kumimoji="1" lang="ja-JP" altLang="en-US"/>
          </a:p>
        </p:txBody>
      </p:sp>
      <p:sp>
        <p:nvSpPr>
          <p:cNvPr id="6" name="フッター プレースホルダー 5">
            <a:extLst>
              <a:ext uri="{FF2B5EF4-FFF2-40B4-BE49-F238E27FC236}">
                <a16:creationId xmlns:a16="http://schemas.microsoft.com/office/drawing/2014/main" id="{0829ED00-2A89-8676-FFDA-F789A964DA9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BFCE432-31C4-C194-BD7D-5F3E7C3EA1C3}"/>
              </a:ext>
            </a:extLst>
          </p:cNvPr>
          <p:cNvSpPr>
            <a:spLocks noGrp="1"/>
          </p:cNvSpPr>
          <p:nvPr>
            <p:ph type="sldNum" sz="quarter" idx="12"/>
          </p:nvPr>
        </p:nvSpPr>
        <p:spPr/>
        <p:txBody>
          <a:bodyPr/>
          <a:lstStyle/>
          <a:p>
            <a:fld id="{DD139197-46F2-4E0A-A5E8-FB7D6263358E}" type="slidenum">
              <a:rPr kumimoji="1" lang="ja-JP" altLang="en-US" smtClean="0"/>
              <a:t>‹#›</a:t>
            </a:fld>
            <a:endParaRPr kumimoji="1" lang="ja-JP" altLang="en-US"/>
          </a:p>
        </p:txBody>
      </p:sp>
    </p:spTree>
    <p:extLst>
      <p:ext uri="{BB962C8B-B14F-4D97-AF65-F5344CB8AC3E}">
        <p14:creationId xmlns:p14="http://schemas.microsoft.com/office/powerpoint/2010/main" val="1973042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244DEDD-48C6-27FF-87BB-C690B6993053}"/>
              </a:ext>
            </a:extLst>
          </p:cNvPr>
          <p:cNvSpPr>
            <a:spLocks noGrp="1"/>
          </p:cNvSpPr>
          <p:nvPr>
            <p:ph type="title"/>
          </p:nvPr>
        </p:nvSpPr>
        <p:spPr>
          <a:xfrm>
            <a:off x="839788" y="365127"/>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B17E1AF-AE4F-FA96-CDF0-F24133A7E96C}"/>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E818193C-B7EB-92C0-324C-1D759328644C}"/>
              </a:ext>
            </a:extLst>
          </p:cNvPr>
          <p:cNvSpPr>
            <a:spLocks noGrp="1"/>
          </p:cNvSpPr>
          <p:nvPr>
            <p:ph sz="half" idx="2"/>
          </p:nvPr>
        </p:nvSpPr>
        <p:spPr>
          <a:xfrm>
            <a:off x="839789"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2FB67073-CCCE-16F3-6C64-00977CE9BD29}"/>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AC63DDC5-BA2A-3FCB-3FBA-58A441B77101}"/>
              </a:ext>
            </a:extLst>
          </p:cNvPr>
          <p:cNvSpPr>
            <a:spLocks noGrp="1"/>
          </p:cNvSpPr>
          <p:nvPr>
            <p:ph sz="quarter" idx="4"/>
          </p:nvPr>
        </p:nvSpPr>
        <p:spPr>
          <a:xfrm>
            <a:off x="6172201"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A4E6F0A0-C98B-E8D6-3992-04AED3D52B70}"/>
              </a:ext>
            </a:extLst>
          </p:cNvPr>
          <p:cNvSpPr>
            <a:spLocks noGrp="1"/>
          </p:cNvSpPr>
          <p:nvPr>
            <p:ph type="dt" sz="half" idx="10"/>
          </p:nvPr>
        </p:nvSpPr>
        <p:spPr/>
        <p:txBody>
          <a:bodyPr/>
          <a:lstStyle/>
          <a:p>
            <a:fld id="{1F1C1B1D-B93B-4C6D-8A62-CA1279FD0A66}" type="datetime1">
              <a:rPr kumimoji="1" lang="ja-JP" altLang="en-US" smtClean="0"/>
              <a:t>2026/6/18</a:t>
            </a:fld>
            <a:endParaRPr kumimoji="1" lang="ja-JP" altLang="en-US"/>
          </a:p>
        </p:txBody>
      </p:sp>
      <p:sp>
        <p:nvSpPr>
          <p:cNvPr id="8" name="フッター プレースホルダー 7">
            <a:extLst>
              <a:ext uri="{FF2B5EF4-FFF2-40B4-BE49-F238E27FC236}">
                <a16:creationId xmlns:a16="http://schemas.microsoft.com/office/drawing/2014/main" id="{0A00FCF1-2117-51DD-C0DD-42F3120AA52D}"/>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00FD910C-E880-BEBA-034C-5CB7BB7DA5EF}"/>
              </a:ext>
            </a:extLst>
          </p:cNvPr>
          <p:cNvSpPr>
            <a:spLocks noGrp="1"/>
          </p:cNvSpPr>
          <p:nvPr>
            <p:ph type="sldNum" sz="quarter" idx="12"/>
          </p:nvPr>
        </p:nvSpPr>
        <p:spPr/>
        <p:txBody>
          <a:bodyPr/>
          <a:lstStyle/>
          <a:p>
            <a:fld id="{DD139197-46F2-4E0A-A5E8-FB7D6263358E}" type="slidenum">
              <a:rPr kumimoji="1" lang="ja-JP" altLang="en-US" smtClean="0"/>
              <a:t>‹#›</a:t>
            </a:fld>
            <a:endParaRPr kumimoji="1" lang="ja-JP" altLang="en-US"/>
          </a:p>
        </p:txBody>
      </p:sp>
    </p:spTree>
    <p:extLst>
      <p:ext uri="{BB962C8B-B14F-4D97-AF65-F5344CB8AC3E}">
        <p14:creationId xmlns:p14="http://schemas.microsoft.com/office/powerpoint/2010/main" val="2543202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7C1C7D-CDAA-76B6-18F0-0C1FDD513036}"/>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D7C4869C-D01F-9575-2579-4F4034E01214}"/>
              </a:ext>
            </a:extLst>
          </p:cNvPr>
          <p:cNvSpPr>
            <a:spLocks noGrp="1"/>
          </p:cNvSpPr>
          <p:nvPr>
            <p:ph type="dt" sz="half" idx="10"/>
          </p:nvPr>
        </p:nvSpPr>
        <p:spPr/>
        <p:txBody>
          <a:bodyPr/>
          <a:lstStyle/>
          <a:p>
            <a:fld id="{C5F40C2C-C78A-4613-B7E9-5C5CEB9B8D60}" type="datetime1">
              <a:rPr kumimoji="1" lang="ja-JP" altLang="en-US" smtClean="0"/>
              <a:t>2026/6/18</a:t>
            </a:fld>
            <a:endParaRPr kumimoji="1" lang="ja-JP" altLang="en-US"/>
          </a:p>
        </p:txBody>
      </p:sp>
      <p:sp>
        <p:nvSpPr>
          <p:cNvPr id="4" name="フッター プレースホルダー 3">
            <a:extLst>
              <a:ext uri="{FF2B5EF4-FFF2-40B4-BE49-F238E27FC236}">
                <a16:creationId xmlns:a16="http://schemas.microsoft.com/office/drawing/2014/main" id="{F0416553-7240-6C28-545F-5E22D979D846}"/>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41544FBB-211F-8FE3-0DF5-2A7B3EA30F9B}"/>
              </a:ext>
            </a:extLst>
          </p:cNvPr>
          <p:cNvSpPr>
            <a:spLocks noGrp="1"/>
          </p:cNvSpPr>
          <p:nvPr>
            <p:ph type="sldNum" sz="quarter" idx="12"/>
          </p:nvPr>
        </p:nvSpPr>
        <p:spPr/>
        <p:txBody>
          <a:bodyPr/>
          <a:lstStyle/>
          <a:p>
            <a:fld id="{DD139197-46F2-4E0A-A5E8-FB7D6263358E}" type="slidenum">
              <a:rPr kumimoji="1" lang="ja-JP" altLang="en-US" smtClean="0"/>
              <a:t>‹#›</a:t>
            </a:fld>
            <a:endParaRPr kumimoji="1" lang="ja-JP" altLang="en-US"/>
          </a:p>
        </p:txBody>
      </p:sp>
    </p:spTree>
    <p:extLst>
      <p:ext uri="{BB962C8B-B14F-4D97-AF65-F5344CB8AC3E}">
        <p14:creationId xmlns:p14="http://schemas.microsoft.com/office/powerpoint/2010/main" val="3160396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B8621B9-BC2A-D661-63F5-11DD15ABC6D4}"/>
              </a:ext>
            </a:extLst>
          </p:cNvPr>
          <p:cNvSpPr>
            <a:spLocks noGrp="1"/>
          </p:cNvSpPr>
          <p:nvPr>
            <p:ph type="dt" sz="half" idx="10"/>
          </p:nvPr>
        </p:nvSpPr>
        <p:spPr/>
        <p:txBody>
          <a:bodyPr/>
          <a:lstStyle/>
          <a:p>
            <a:fld id="{4A04E622-BC04-4CB8-A135-3B8FB7D7D044}" type="datetime1">
              <a:rPr kumimoji="1" lang="ja-JP" altLang="en-US" smtClean="0"/>
              <a:t>2026/6/18</a:t>
            </a:fld>
            <a:endParaRPr kumimoji="1" lang="ja-JP" altLang="en-US"/>
          </a:p>
        </p:txBody>
      </p:sp>
      <p:sp>
        <p:nvSpPr>
          <p:cNvPr id="3" name="フッター プレースホルダー 2">
            <a:extLst>
              <a:ext uri="{FF2B5EF4-FFF2-40B4-BE49-F238E27FC236}">
                <a16:creationId xmlns:a16="http://schemas.microsoft.com/office/drawing/2014/main" id="{62D873A4-F325-610A-B062-51E40E234FD6}"/>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E6DE79D-3356-74B2-059F-D38DB835CD97}"/>
              </a:ext>
            </a:extLst>
          </p:cNvPr>
          <p:cNvSpPr>
            <a:spLocks noGrp="1"/>
          </p:cNvSpPr>
          <p:nvPr>
            <p:ph type="sldNum" sz="quarter" idx="12"/>
          </p:nvPr>
        </p:nvSpPr>
        <p:spPr/>
        <p:txBody>
          <a:bodyPr/>
          <a:lstStyle/>
          <a:p>
            <a:fld id="{DD139197-46F2-4E0A-A5E8-FB7D6263358E}" type="slidenum">
              <a:rPr kumimoji="1" lang="ja-JP" altLang="en-US" smtClean="0"/>
              <a:t>‹#›</a:t>
            </a:fld>
            <a:endParaRPr kumimoji="1" lang="ja-JP" altLang="en-US"/>
          </a:p>
        </p:txBody>
      </p:sp>
    </p:spTree>
    <p:extLst>
      <p:ext uri="{BB962C8B-B14F-4D97-AF65-F5344CB8AC3E}">
        <p14:creationId xmlns:p14="http://schemas.microsoft.com/office/powerpoint/2010/main" val="990170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C0C7D2-C9A0-3EB6-79DB-473BB4B656F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9CCBBB8-43CC-793A-D5CD-6D7D6DFAA48D}"/>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6E2BE3F7-CF43-D8AA-6703-2CD81B36C8AD}"/>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A630CD1-B925-7EA9-BFFD-C1E41B7DDE8D}"/>
              </a:ext>
            </a:extLst>
          </p:cNvPr>
          <p:cNvSpPr>
            <a:spLocks noGrp="1"/>
          </p:cNvSpPr>
          <p:nvPr>
            <p:ph type="dt" sz="half" idx="10"/>
          </p:nvPr>
        </p:nvSpPr>
        <p:spPr/>
        <p:txBody>
          <a:bodyPr/>
          <a:lstStyle/>
          <a:p>
            <a:fld id="{25EF3796-994C-4B5C-9923-3C2C9A13E554}" type="datetime1">
              <a:rPr kumimoji="1" lang="ja-JP" altLang="en-US" smtClean="0"/>
              <a:t>2026/6/18</a:t>
            </a:fld>
            <a:endParaRPr kumimoji="1" lang="ja-JP" altLang="en-US"/>
          </a:p>
        </p:txBody>
      </p:sp>
      <p:sp>
        <p:nvSpPr>
          <p:cNvPr id="6" name="フッター プレースホルダー 5">
            <a:extLst>
              <a:ext uri="{FF2B5EF4-FFF2-40B4-BE49-F238E27FC236}">
                <a16:creationId xmlns:a16="http://schemas.microsoft.com/office/drawing/2014/main" id="{8451B4A8-FE78-9F3D-506D-104760ECC76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E06C3A9-E409-9105-690C-D2B3CBB3504D}"/>
              </a:ext>
            </a:extLst>
          </p:cNvPr>
          <p:cNvSpPr>
            <a:spLocks noGrp="1"/>
          </p:cNvSpPr>
          <p:nvPr>
            <p:ph type="sldNum" sz="quarter" idx="12"/>
          </p:nvPr>
        </p:nvSpPr>
        <p:spPr/>
        <p:txBody>
          <a:bodyPr/>
          <a:lstStyle/>
          <a:p>
            <a:fld id="{DD139197-46F2-4E0A-A5E8-FB7D6263358E}" type="slidenum">
              <a:rPr kumimoji="1" lang="ja-JP" altLang="en-US" smtClean="0"/>
              <a:t>‹#›</a:t>
            </a:fld>
            <a:endParaRPr kumimoji="1" lang="ja-JP" altLang="en-US"/>
          </a:p>
        </p:txBody>
      </p:sp>
    </p:spTree>
    <p:extLst>
      <p:ext uri="{BB962C8B-B14F-4D97-AF65-F5344CB8AC3E}">
        <p14:creationId xmlns:p14="http://schemas.microsoft.com/office/powerpoint/2010/main" val="2237194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4A09E7D-2FA0-3B06-AB42-ABDB319A76CB}"/>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BAD1EAA9-61D5-E65D-7B99-681695797FF7}"/>
              </a:ext>
            </a:extLst>
          </p:cNvPr>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CA65C9F6-B746-E8A0-F249-19CFEABD11F8}"/>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09A78C8-F9FB-E673-854D-AA11C354B7D7}"/>
              </a:ext>
            </a:extLst>
          </p:cNvPr>
          <p:cNvSpPr>
            <a:spLocks noGrp="1"/>
          </p:cNvSpPr>
          <p:nvPr>
            <p:ph type="dt" sz="half" idx="10"/>
          </p:nvPr>
        </p:nvSpPr>
        <p:spPr/>
        <p:txBody>
          <a:bodyPr/>
          <a:lstStyle/>
          <a:p>
            <a:fld id="{14473CEB-F70B-4C50-BFDB-26FC844BB1C5}" type="datetime1">
              <a:rPr kumimoji="1" lang="ja-JP" altLang="en-US" smtClean="0"/>
              <a:t>2026/6/18</a:t>
            </a:fld>
            <a:endParaRPr kumimoji="1" lang="ja-JP" altLang="en-US"/>
          </a:p>
        </p:txBody>
      </p:sp>
      <p:sp>
        <p:nvSpPr>
          <p:cNvPr id="6" name="フッター プレースホルダー 5">
            <a:extLst>
              <a:ext uri="{FF2B5EF4-FFF2-40B4-BE49-F238E27FC236}">
                <a16:creationId xmlns:a16="http://schemas.microsoft.com/office/drawing/2014/main" id="{4FFB9EC7-AD95-E8D7-09C5-87CF4979E07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CAA927F-F408-E125-A9D6-F9C2C38B4760}"/>
              </a:ext>
            </a:extLst>
          </p:cNvPr>
          <p:cNvSpPr>
            <a:spLocks noGrp="1"/>
          </p:cNvSpPr>
          <p:nvPr>
            <p:ph type="sldNum" sz="quarter" idx="12"/>
          </p:nvPr>
        </p:nvSpPr>
        <p:spPr/>
        <p:txBody>
          <a:bodyPr/>
          <a:lstStyle/>
          <a:p>
            <a:fld id="{DD139197-46F2-4E0A-A5E8-FB7D6263358E}" type="slidenum">
              <a:rPr kumimoji="1" lang="ja-JP" altLang="en-US" smtClean="0"/>
              <a:t>‹#›</a:t>
            </a:fld>
            <a:endParaRPr kumimoji="1" lang="ja-JP" altLang="en-US"/>
          </a:p>
        </p:txBody>
      </p:sp>
    </p:spTree>
    <p:extLst>
      <p:ext uri="{BB962C8B-B14F-4D97-AF65-F5344CB8AC3E}">
        <p14:creationId xmlns:p14="http://schemas.microsoft.com/office/powerpoint/2010/main" val="2546192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D434EC-808A-BEE5-A513-B782ADB6659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9EA3081-4ACE-D9BE-803B-C87A356EF443}"/>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60C3AF3-6527-7D4B-5AF7-EE4B56B9792A}"/>
              </a:ext>
            </a:extLst>
          </p:cNvPr>
          <p:cNvSpPr>
            <a:spLocks noGrp="1"/>
          </p:cNvSpPr>
          <p:nvPr>
            <p:ph type="dt" sz="half" idx="10"/>
          </p:nvPr>
        </p:nvSpPr>
        <p:spPr/>
        <p:txBody>
          <a:bodyPr/>
          <a:lstStyle/>
          <a:p>
            <a:fld id="{9D3B0DE8-2814-44AB-AED8-23CCA553F1B4}" type="datetime1">
              <a:rPr kumimoji="1" lang="ja-JP" altLang="en-US" smtClean="0"/>
              <a:t>2026/6/18</a:t>
            </a:fld>
            <a:endParaRPr kumimoji="1" lang="ja-JP" altLang="en-US"/>
          </a:p>
        </p:txBody>
      </p:sp>
      <p:sp>
        <p:nvSpPr>
          <p:cNvPr id="5" name="フッター プレースホルダー 4">
            <a:extLst>
              <a:ext uri="{FF2B5EF4-FFF2-40B4-BE49-F238E27FC236}">
                <a16:creationId xmlns:a16="http://schemas.microsoft.com/office/drawing/2014/main" id="{85DB6D58-1B73-23BE-93F1-A2BD19EC04A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B31CF46-AFC1-7E1D-7C92-7E48DFF7FA32}"/>
              </a:ext>
            </a:extLst>
          </p:cNvPr>
          <p:cNvSpPr>
            <a:spLocks noGrp="1"/>
          </p:cNvSpPr>
          <p:nvPr>
            <p:ph type="sldNum" sz="quarter" idx="12"/>
          </p:nvPr>
        </p:nvSpPr>
        <p:spPr/>
        <p:txBody>
          <a:bodyPr/>
          <a:lstStyle/>
          <a:p>
            <a:fld id="{DD139197-46F2-4E0A-A5E8-FB7D6263358E}" type="slidenum">
              <a:rPr kumimoji="1" lang="ja-JP" altLang="en-US" smtClean="0"/>
              <a:t>‹#›</a:t>
            </a:fld>
            <a:endParaRPr kumimoji="1" lang="ja-JP" altLang="en-US"/>
          </a:p>
        </p:txBody>
      </p:sp>
    </p:spTree>
    <p:extLst>
      <p:ext uri="{BB962C8B-B14F-4D97-AF65-F5344CB8AC3E}">
        <p14:creationId xmlns:p14="http://schemas.microsoft.com/office/powerpoint/2010/main" val="2824297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288021B9-5F27-58E3-9235-3E87507E9856}"/>
              </a:ext>
            </a:extLst>
          </p:cNvPr>
          <p:cNvSpPr>
            <a:spLocks noGrp="1"/>
          </p:cNvSpPr>
          <p:nvPr>
            <p:ph type="title" orient="vert"/>
          </p:nvPr>
        </p:nvSpPr>
        <p:spPr>
          <a:xfrm>
            <a:off x="8724901"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DAFA683D-89DD-486D-4345-FFA54D4EF2ED}"/>
              </a:ext>
            </a:extLst>
          </p:cNvPr>
          <p:cNvSpPr>
            <a:spLocks noGrp="1"/>
          </p:cNvSpPr>
          <p:nvPr>
            <p:ph type="body" orient="vert" idx="1"/>
          </p:nvPr>
        </p:nvSpPr>
        <p:spPr>
          <a:xfrm>
            <a:off x="838201"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8202910-21CE-EAA5-A837-F22294F17D14}"/>
              </a:ext>
            </a:extLst>
          </p:cNvPr>
          <p:cNvSpPr>
            <a:spLocks noGrp="1"/>
          </p:cNvSpPr>
          <p:nvPr>
            <p:ph type="dt" sz="half" idx="10"/>
          </p:nvPr>
        </p:nvSpPr>
        <p:spPr/>
        <p:txBody>
          <a:bodyPr/>
          <a:lstStyle/>
          <a:p>
            <a:fld id="{77810A5A-DBF5-40E6-ACCB-4669E35FB379}" type="datetime1">
              <a:rPr kumimoji="1" lang="ja-JP" altLang="en-US" smtClean="0"/>
              <a:t>2026/6/18</a:t>
            </a:fld>
            <a:endParaRPr kumimoji="1" lang="ja-JP" altLang="en-US"/>
          </a:p>
        </p:txBody>
      </p:sp>
      <p:sp>
        <p:nvSpPr>
          <p:cNvPr id="5" name="フッター プレースホルダー 4">
            <a:extLst>
              <a:ext uri="{FF2B5EF4-FFF2-40B4-BE49-F238E27FC236}">
                <a16:creationId xmlns:a16="http://schemas.microsoft.com/office/drawing/2014/main" id="{1080327D-1FFD-B6FA-5572-B167F0735E9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B9D68B1-61C3-CE6A-2F44-15B73CA7F8E5}"/>
              </a:ext>
            </a:extLst>
          </p:cNvPr>
          <p:cNvSpPr>
            <a:spLocks noGrp="1"/>
          </p:cNvSpPr>
          <p:nvPr>
            <p:ph type="sldNum" sz="quarter" idx="12"/>
          </p:nvPr>
        </p:nvSpPr>
        <p:spPr/>
        <p:txBody>
          <a:bodyPr/>
          <a:lstStyle/>
          <a:p>
            <a:fld id="{DD139197-46F2-4E0A-A5E8-FB7D6263358E}" type="slidenum">
              <a:rPr kumimoji="1" lang="ja-JP" altLang="en-US" smtClean="0"/>
              <a:t>‹#›</a:t>
            </a:fld>
            <a:endParaRPr kumimoji="1" lang="ja-JP" altLang="en-US"/>
          </a:p>
        </p:txBody>
      </p:sp>
    </p:spTree>
    <p:extLst>
      <p:ext uri="{BB962C8B-B14F-4D97-AF65-F5344CB8AC3E}">
        <p14:creationId xmlns:p14="http://schemas.microsoft.com/office/powerpoint/2010/main" val="425371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4C9B0A2-35AF-EA78-F558-CB9EA0952A87}"/>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A8CC7DA-E99A-B45C-BFAF-88AD74C8EF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83A5AE4-897D-0989-CDD0-23BB644F6D6D}"/>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D9FEB13-ECE2-403C-88C0-FFFD90F1E006}" type="datetime1">
              <a:rPr kumimoji="1" lang="ja-JP" altLang="en-US" smtClean="0"/>
              <a:t>2026/6/18</a:t>
            </a:fld>
            <a:endParaRPr kumimoji="1" lang="ja-JP" altLang="en-US"/>
          </a:p>
        </p:txBody>
      </p:sp>
      <p:sp>
        <p:nvSpPr>
          <p:cNvPr id="5" name="フッター プレースホルダー 4">
            <a:extLst>
              <a:ext uri="{FF2B5EF4-FFF2-40B4-BE49-F238E27FC236}">
                <a16:creationId xmlns:a16="http://schemas.microsoft.com/office/drawing/2014/main" id="{04D4161E-1F3A-C48B-DA75-8F7957BF79E8}"/>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30AD700-CA9C-E03F-7000-37AA8DB94BCE}"/>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D139197-46F2-4E0A-A5E8-FB7D6263358E}" type="slidenum">
              <a:rPr kumimoji="1" lang="ja-JP" altLang="en-US" smtClean="0"/>
              <a:t>‹#›</a:t>
            </a:fld>
            <a:endParaRPr kumimoji="1" lang="ja-JP" altLang="en-US"/>
          </a:p>
        </p:txBody>
      </p:sp>
    </p:spTree>
    <p:extLst>
      <p:ext uri="{BB962C8B-B14F-4D97-AF65-F5344CB8AC3E}">
        <p14:creationId xmlns:p14="http://schemas.microsoft.com/office/powerpoint/2010/main" val="1824768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377"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377" rtl="0" eaLnBrk="1" latinLnBrk="0" hangingPunct="1">
        <a:defRPr kumimoji="1" sz="1800" kern="1200">
          <a:solidFill>
            <a:schemeClr val="tx1"/>
          </a:solidFill>
          <a:latin typeface="+mn-lt"/>
          <a:ea typeface="+mn-ea"/>
          <a:cs typeface="+mn-cs"/>
        </a:defRPr>
      </a:lvl1pPr>
      <a:lvl2pPr marL="457189" algn="l" defTabSz="914377" rtl="0" eaLnBrk="1" latinLnBrk="0" hangingPunct="1">
        <a:defRPr kumimoji="1" sz="1800" kern="1200">
          <a:solidFill>
            <a:schemeClr val="tx1"/>
          </a:solidFill>
          <a:latin typeface="+mn-lt"/>
          <a:ea typeface="+mn-ea"/>
          <a:cs typeface="+mn-cs"/>
        </a:defRPr>
      </a:lvl2pPr>
      <a:lvl3pPr marL="914377" algn="l" defTabSz="914377" rtl="0" eaLnBrk="1" latinLnBrk="0" hangingPunct="1">
        <a:defRPr kumimoji="1" sz="1800" kern="1200">
          <a:solidFill>
            <a:schemeClr val="tx1"/>
          </a:solidFill>
          <a:latin typeface="+mn-lt"/>
          <a:ea typeface="+mn-ea"/>
          <a:cs typeface="+mn-cs"/>
        </a:defRPr>
      </a:lvl3pPr>
      <a:lvl4pPr marL="1371566" algn="l" defTabSz="914377" rtl="0" eaLnBrk="1" latinLnBrk="0" hangingPunct="1">
        <a:defRPr kumimoji="1" sz="1800" kern="1200">
          <a:solidFill>
            <a:schemeClr val="tx1"/>
          </a:solidFill>
          <a:latin typeface="+mn-lt"/>
          <a:ea typeface="+mn-ea"/>
          <a:cs typeface="+mn-cs"/>
        </a:defRPr>
      </a:lvl4pPr>
      <a:lvl5pPr marL="1828754" algn="l" defTabSz="914377" rtl="0" eaLnBrk="1" latinLnBrk="0" hangingPunct="1">
        <a:defRPr kumimoji="1" sz="1800" kern="1200">
          <a:solidFill>
            <a:schemeClr val="tx1"/>
          </a:solidFill>
          <a:latin typeface="+mn-lt"/>
          <a:ea typeface="+mn-ea"/>
          <a:cs typeface="+mn-cs"/>
        </a:defRPr>
      </a:lvl5pPr>
      <a:lvl6pPr marL="2285943" algn="l" defTabSz="914377" rtl="0" eaLnBrk="1" latinLnBrk="0" hangingPunct="1">
        <a:defRPr kumimoji="1" sz="1800" kern="1200">
          <a:solidFill>
            <a:schemeClr val="tx1"/>
          </a:solidFill>
          <a:latin typeface="+mn-lt"/>
          <a:ea typeface="+mn-ea"/>
          <a:cs typeface="+mn-cs"/>
        </a:defRPr>
      </a:lvl6pPr>
      <a:lvl7pPr marL="2743131" algn="l" defTabSz="914377" rtl="0" eaLnBrk="1" latinLnBrk="0" hangingPunct="1">
        <a:defRPr kumimoji="1" sz="1800" kern="1200">
          <a:solidFill>
            <a:schemeClr val="tx1"/>
          </a:solidFill>
          <a:latin typeface="+mn-lt"/>
          <a:ea typeface="+mn-ea"/>
          <a:cs typeface="+mn-cs"/>
        </a:defRPr>
      </a:lvl7pPr>
      <a:lvl8pPr marL="3200320" algn="l" defTabSz="914377" rtl="0" eaLnBrk="1" latinLnBrk="0" hangingPunct="1">
        <a:defRPr kumimoji="1" sz="1800" kern="1200">
          <a:solidFill>
            <a:schemeClr val="tx1"/>
          </a:solidFill>
          <a:latin typeface="+mn-lt"/>
          <a:ea typeface="+mn-ea"/>
          <a:cs typeface="+mn-cs"/>
        </a:defRPr>
      </a:lvl8pPr>
      <a:lvl9pPr marL="3657509" algn="l" defTabSz="914377"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tmp"/><Relationship Id="rId4" Type="http://schemas.openxmlformats.org/officeDocument/2006/relationships/image" Target="../media/image8.tmp"/></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tmp"/><Relationship Id="rId2" Type="http://schemas.openxmlformats.org/officeDocument/2006/relationships/image" Target="../media/image24.tmp"/><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tmp"/></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4.tmp"/><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100.png"/></Relationships>
</file>

<file path=ppt/slides/_rels/slide18.xml.rels><?xml version="1.0" encoding="UTF-8" standalone="yes"?>
<Relationships xmlns="http://schemas.openxmlformats.org/package/2006/relationships"><Relationship Id="rId8" Type="http://schemas.openxmlformats.org/officeDocument/2006/relationships/image" Target="../media/image231.png"/><Relationship Id="rId3" Type="http://schemas.openxmlformats.org/officeDocument/2006/relationships/image" Target="../media/image400.png"/><Relationship Id="rId7" Type="http://schemas.openxmlformats.org/officeDocument/2006/relationships/image" Target="../media/image22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11.png"/><Relationship Id="rId5" Type="http://schemas.openxmlformats.org/officeDocument/2006/relationships/image" Target="../media/image420.png"/><Relationship Id="rId4" Type="http://schemas.openxmlformats.org/officeDocument/2006/relationships/image" Target="../media/image411.png"/><Relationship Id="rId9"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90.png"/><Relationship Id="rId5" Type="http://schemas.openxmlformats.org/officeDocument/2006/relationships/image" Target="../media/image380.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8" Type="http://schemas.openxmlformats.org/officeDocument/2006/relationships/image" Target="../media/image230.png"/><Relationship Id="rId3" Type="http://schemas.openxmlformats.org/officeDocument/2006/relationships/image" Target="../media/image180.png"/><Relationship Id="rId7" Type="http://schemas.openxmlformats.org/officeDocument/2006/relationships/image" Target="../media/image220.png"/><Relationship Id="rId12" Type="http://schemas.openxmlformats.org/officeDocument/2006/relationships/image" Target="../media/image27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10.png"/><Relationship Id="rId11" Type="http://schemas.openxmlformats.org/officeDocument/2006/relationships/image" Target="../media/image260.png"/><Relationship Id="rId5" Type="http://schemas.openxmlformats.org/officeDocument/2006/relationships/image" Target="../media/image200.png"/><Relationship Id="rId10"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24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tmp"/><Relationship Id="rId2" Type="http://schemas.openxmlformats.org/officeDocument/2006/relationships/image" Target="../media/image24.tmp"/><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tm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8E8014-CA01-E354-AC7C-D07515A08AAF}"/>
              </a:ext>
            </a:extLst>
          </p:cNvPr>
          <p:cNvSpPr>
            <a:spLocks noGrp="1"/>
          </p:cNvSpPr>
          <p:nvPr>
            <p:ph type="ctrTitle"/>
          </p:nvPr>
        </p:nvSpPr>
        <p:spPr/>
        <p:txBody>
          <a:bodyPr>
            <a:normAutofit/>
          </a:bodyPr>
          <a:lstStyle/>
          <a:p>
            <a:pPr algn="r"/>
            <a:r>
              <a:rPr lang="ja-JP" altLang="ja-JP" sz="4400" b="1" dirty="0">
                <a:latin typeface="+mn-ea"/>
                <a:ea typeface="+mn-ea"/>
              </a:rPr>
              <a:t>洪水時河口域地形変化の数値解析と初期河口地形の推定</a:t>
            </a:r>
            <a:endParaRPr kumimoji="1" lang="ja-JP" altLang="en-US" sz="4400" b="1" dirty="0">
              <a:latin typeface="+mn-ea"/>
              <a:ea typeface="+mn-ea"/>
            </a:endParaRPr>
          </a:p>
        </p:txBody>
      </p:sp>
      <p:sp>
        <p:nvSpPr>
          <p:cNvPr id="3" name="字幕 2">
            <a:extLst>
              <a:ext uri="{FF2B5EF4-FFF2-40B4-BE49-F238E27FC236}">
                <a16:creationId xmlns:a16="http://schemas.microsoft.com/office/drawing/2014/main" id="{5D8DEE46-3945-AF8C-C6AD-AE1C6A526BB7}"/>
              </a:ext>
            </a:extLst>
          </p:cNvPr>
          <p:cNvSpPr>
            <a:spLocks noGrp="1"/>
          </p:cNvSpPr>
          <p:nvPr>
            <p:ph type="subTitle" idx="1"/>
          </p:nvPr>
        </p:nvSpPr>
        <p:spPr>
          <a:xfrm>
            <a:off x="1524000" y="3842669"/>
            <a:ext cx="9144000" cy="1892968"/>
          </a:xfrm>
        </p:spPr>
        <p:txBody>
          <a:bodyPr>
            <a:normAutofit fontScale="92500" lnSpcReduction="10000"/>
          </a:bodyPr>
          <a:lstStyle/>
          <a:p>
            <a:pPr algn="r"/>
            <a:r>
              <a:rPr lang="ja-JP" altLang="en-US" sz="2800" b="1" dirty="0"/>
              <a:t>広島大学　〇　坂上　輝</a:t>
            </a:r>
            <a:endParaRPr lang="en-US" altLang="ja-JP" sz="2800" b="1" dirty="0"/>
          </a:p>
          <a:p>
            <a:pPr algn="r"/>
            <a:r>
              <a:rPr kumimoji="1" lang="ja-JP" altLang="en-US" sz="2800" b="1" dirty="0"/>
              <a:t>松尾大地</a:t>
            </a:r>
            <a:endParaRPr kumimoji="1" lang="en-US" altLang="ja-JP" sz="2800" b="1" dirty="0"/>
          </a:p>
          <a:p>
            <a:pPr algn="r"/>
            <a:r>
              <a:rPr lang="ja-JP" altLang="en-US" sz="2800" b="1" dirty="0"/>
              <a:t>井上　隆　</a:t>
            </a:r>
            <a:endParaRPr lang="en-US" altLang="ja-JP" sz="2800" b="1" dirty="0"/>
          </a:p>
          <a:p>
            <a:pPr algn="r"/>
            <a:r>
              <a:rPr lang="ja-JP" altLang="en-US" sz="2800" b="1" dirty="0"/>
              <a:t>内田龍彦</a:t>
            </a:r>
            <a:endParaRPr kumimoji="1" lang="ja-JP" altLang="en-US" sz="2800" b="1" dirty="0"/>
          </a:p>
        </p:txBody>
      </p:sp>
      <p:sp>
        <p:nvSpPr>
          <p:cNvPr id="4" name="字幕 2">
            <a:extLst>
              <a:ext uri="{FF2B5EF4-FFF2-40B4-BE49-F238E27FC236}">
                <a16:creationId xmlns:a16="http://schemas.microsoft.com/office/drawing/2014/main" id="{0D4EE4B5-6BC1-1F70-ABAC-7268FCC8648B}"/>
              </a:ext>
            </a:extLst>
          </p:cNvPr>
          <p:cNvSpPr txBox="1">
            <a:spLocks/>
          </p:cNvSpPr>
          <p:nvPr/>
        </p:nvSpPr>
        <p:spPr>
          <a:xfrm>
            <a:off x="4716378" y="248444"/>
            <a:ext cx="7275095" cy="827881"/>
          </a:xfrm>
          <a:prstGeom prst="rect">
            <a:avLst/>
          </a:prstGeom>
        </p:spPr>
        <p:txBody>
          <a:bodyPr vert="horz" lIns="91440" tIns="45720" rIns="91440" bIns="45720" rtlCol="0">
            <a:normAutofit lnSpcReduction="10000"/>
          </a:bodyPr>
          <a:lstStyle>
            <a:lvl1pPr marL="0" indent="0" algn="ctr" defTabSz="914377"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189" indent="0" algn="ctr" defTabSz="914377"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377" indent="0" algn="ctr" defTabSz="914377"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566" indent="0" algn="ctr" defTabSz="914377"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754" indent="0" algn="ctr" defTabSz="914377"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5943" indent="0" algn="ctr" defTabSz="914377"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131" indent="0" algn="ctr" defTabSz="914377"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320" indent="0" algn="ctr" defTabSz="914377"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509" indent="0" algn="ctr" defTabSz="914377"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r"/>
            <a:r>
              <a:rPr lang="ja-JP" altLang="en-US"/>
              <a:t>２０２６年度河川技術シンポジウム　</a:t>
            </a:r>
            <a:r>
              <a:rPr lang="en-US" altLang="ja-JP"/>
              <a:t>6/19</a:t>
            </a:r>
          </a:p>
          <a:p>
            <a:pPr algn="r"/>
            <a:r>
              <a:rPr lang="ja-JP" altLang="en-US"/>
              <a:t>オーラルセッション</a:t>
            </a:r>
            <a:r>
              <a:rPr lang="en-US" altLang="ja-JP"/>
              <a:t>2</a:t>
            </a:r>
            <a:r>
              <a:rPr lang="ja-JP" altLang="en-US"/>
              <a:t>［</a:t>
            </a:r>
            <a:r>
              <a:rPr lang="ja-JP" altLang="ja-JP"/>
              <a:t>S2-1:土砂水理・河床変動</a:t>
            </a:r>
            <a:r>
              <a:rPr lang="ja-JP" altLang="en-US"/>
              <a:t>］</a:t>
            </a:r>
            <a:endParaRPr lang="ja-JP" altLang="en-US" dirty="0"/>
          </a:p>
        </p:txBody>
      </p:sp>
    </p:spTree>
    <p:extLst>
      <p:ext uri="{BB962C8B-B14F-4D97-AF65-F5344CB8AC3E}">
        <p14:creationId xmlns:p14="http://schemas.microsoft.com/office/powerpoint/2010/main" val="1272461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A8C9D4-D6B5-05E1-5D84-36DAD9D63081}"/>
              </a:ext>
            </a:extLst>
          </p:cNvPr>
          <p:cNvSpPr>
            <a:spLocks noGrp="1"/>
          </p:cNvSpPr>
          <p:nvPr>
            <p:ph type="title"/>
          </p:nvPr>
        </p:nvSpPr>
        <p:spPr/>
        <p:txBody>
          <a:bodyPr/>
          <a:lstStyle/>
          <a:p>
            <a:r>
              <a:rPr kumimoji="1" lang="ja-JP" altLang="en-US" dirty="0"/>
              <a:t>研究背景</a:t>
            </a:r>
          </a:p>
        </p:txBody>
      </p:sp>
      <p:sp>
        <p:nvSpPr>
          <p:cNvPr id="3" name="コンテンツ プレースホルダー 2">
            <a:extLst>
              <a:ext uri="{FF2B5EF4-FFF2-40B4-BE49-F238E27FC236}">
                <a16:creationId xmlns:a16="http://schemas.microsoft.com/office/drawing/2014/main" id="{40669D8D-169C-DD3F-F50F-A31596EBF21D}"/>
              </a:ext>
            </a:extLst>
          </p:cNvPr>
          <p:cNvSpPr>
            <a:spLocks noGrp="1"/>
          </p:cNvSpPr>
          <p:nvPr>
            <p:ph idx="1"/>
          </p:nvPr>
        </p:nvSpPr>
        <p:spPr>
          <a:xfrm>
            <a:off x="670832" y="1354466"/>
            <a:ext cx="5885872" cy="1279554"/>
          </a:xfrm>
          <a:solidFill>
            <a:schemeClr val="tx2">
              <a:lumMod val="10000"/>
              <a:lumOff val="90000"/>
            </a:schemeClr>
          </a:solidFill>
        </p:spPr>
        <p:txBody>
          <a:bodyPr>
            <a:normAutofit/>
          </a:bodyPr>
          <a:lstStyle/>
          <a:p>
            <a:pPr marL="0" indent="0">
              <a:lnSpc>
                <a:spcPct val="120000"/>
              </a:lnSpc>
              <a:buNone/>
            </a:pPr>
            <a:r>
              <a:rPr lang="ja-JP" altLang="ja-JP" sz="2000" dirty="0"/>
              <a:t>■ 河口域では洪水時に河口砂州のフラッシュ現象が発生</a:t>
            </a:r>
            <a:r>
              <a:rPr lang="ja-JP" altLang="en-US" sz="2000" dirty="0"/>
              <a:t>し、</a:t>
            </a:r>
            <a:r>
              <a:rPr lang="ja-JP" altLang="ja-JP" sz="2000" dirty="0"/>
              <a:t>流出した土砂は河口前面に河口テラスを形成する</a:t>
            </a:r>
            <a:r>
              <a:rPr lang="ja-JP" altLang="en-US" sz="2000" dirty="0"/>
              <a:t>。</a:t>
            </a:r>
            <a:endParaRPr lang="ja-JP" altLang="ja-JP" sz="2000" dirty="0"/>
          </a:p>
          <a:p>
            <a:pPr marL="0" indent="0">
              <a:lnSpc>
                <a:spcPct val="120000"/>
              </a:lnSpc>
              <a:buNone/>
            </a:pPr>
            <a:endParaRPr lang="ja-JP" altLang="ja-JP" sz="2000" dirty="0"/>
          </a:p>
        </p:txBody>
      </p:sp>
      <p:sp>
        <p:nvSpPr>
          <p:cNvPr id="4" name="スライド番号プレースホルダー 3">
            <a:extLst>
              <a:ext uri="{FF2B5EF4-FFF2-40B4-BE49-F238E27FC236}">
                <a16:creationId xmlns:a16="http://schemas.microsoft.com/office/drawing/2014/main" id="{9373988A-A518-3EB8-F114-9C183C321443}"/>
              </a:ext>
            </a:extLst>
          </p:cNvPr>
          <p:cNvSpPr>
            <a:spLocks noGrp="1"/>
          </p:cNvSpPr>
          <p:nvPr>
            <p:ph type="sldNum" sz="quarter" idx="12"/>
          </p:nvPr>
        </p:nvSpPr>
        <p:spPr/>
        <p:txBody>
          <a:bodyPr/>
          <a:lstStyle/>
          <a:p>
            <a:fld id="{DD139197-46F2-4E0A-A5E8-FB7D6263358E}" type="slidenum">
              <a:rPr lang="ja-JP" altLang="en-US" smtClean="0"/>
              <a:pPr/>
              <a:t>2</a:t>
            </a:fld>
            <a:endParaRPr lang="ja-JP" altLang="en-US"/>
          </a:p>
        </p:txBody>
      </p:sp>
      <p:sp>
        <p:nvSpPr>
          <p:cNvPr id="6" name="テキスト ボックス 5">
            <a:extLst>
              <a:ext uri="{FF2B5EF4-FFF2-40B4-BE49-F238E27FC236}">
                <a16:creationId xmlns:a16="http://schemas.microsoft.com/office/drawing/2014/main" id="{4BAD4146-806C-E094-159F-6161485DEEA0}"/>
              </a:ext>
            </a:extLst>
          </p:cNvPr>
          <p:cNvSpPr txBox="1"/>
          <p:nvPr/>
        </p:nvSpPr>
        <p:spPr>
          <a:xfrm>
            <a:off x="670832" y="6003737"/>
            <a:ext cx="10907486" cy="810094"/>
          </a:xfrm>
          <a:prstGeom prst="rect">
            <a:avLst/>
          </a:prstGeom>
          <a:solidFill>
            <a:schemeClr val="accent1">
              <a:lumMod val="20000"/>
              <a:lumOff val="80000"/>
            </a:schemeClr>
          </a:solidFill>
        </p:spPr>
        <p:txBody>
          <a:bodyPr wrap="square">
            <a:spAutoFit/>
          </a:bodyPr>
          <a:lstStyle/>
          <a:p>
            <a:pPr marL="0" indent="0" algn="ctr">
              <a:lnSpc>
                <a:spcPct val="120000"/>
              </a:lnSpc>
              <a:buNone/>
            </a:pPr>
            <a:r>
              <a:rPr lang="ja-JP" altLang="ja-JP" sz="2000" b="1" dirty="0"/>
              <a:t>課題</a:t>
            </a:r>
            <a:br>
              <a:rPr lang="ja-JP" altLang="ja-JP" sz="2000" b="1" dirty="0"/>
            </a:br>
            <a:r>
              <a:rPr lang="ja-JP" altLang="ja-JP" sz="2000" b="1" dirty="0"/>
              <a:t>「洪水前の河口地形をどのように設定するか」</a:t>
            </a:r>
          </a:p>
        </p:txBody>
      </p:sp>
      <p:sp>
        <p:nvSpPr>
          <p:cNvPr id="8" name="テキスト ボックス 7">
            <a:extLst>
              <a:ext uri="{FF2B5EF4-FFF2-40B4-BE49-F238E27FC236}">
                <a16:creationId xmlns:a16="http://schemas.microsoft.com/office/drawing/2014/main" id="{50EAF728-08EE-E965-FA22-B98FAEECD8A2}"/>
              </a:ext>
            </a:extLst>
          </p:cNvPr>
          <p:cNvSpPr txBox="1"/>
          <p:nvPr/>
        </p:nvSpPr>
        <p:spPr>
          <a:xfrm>
            <a:off x="838200" y="2759172"/>
            <a:ext cx="4768273" cy="1071255"/>
          </a:xfrm>
          <a:prstGeom prst="rect">
            <a:avLst/>
          </a:prstGeom>
          <a:solidFill>
            <a:schemeClr val="accent1">
              <a:lumMod val="20000"/>
              <a:lumOff val="80000"/>
            </a:schemeClr>
          </a:solidFill>
        </p:spPr>
        <p:txBody>
          <a:bodyPr wrap="square">
            <a:spAutoFit/>
          </a:bodyPr>
          <a:lstStyle/>
          <a:p>
            <a:pPr marL="0" indent="0">
              <a:lnSpc>
                <a:spcPct val="120000"/>
              </a:lnSpc>
              <a:buNone/>
            </a:pPr>
            <a:r>
              <a:rPr lang="ja-JP" altLang="ja-JP" sz="1800" dirty="0"/>
              <a:t>河口砂州の形状は洪水時の流れ・土砂輸送に</a:t>
            </a:r>
            <a:br>
              <a:rPr lang="en-US" altLang="ja-JP" sz="1800" dirty="0"/>
            </a:br>
            <a:r>
              <a:rPr lang="ja-JP" altLang="ja-JP" sz="1800" dirty="0"/>
              <a:t>大きく影響する</a:t>
            </a:r>
            <a:endParaRPr lang="en-US" altLang="ja-JP" sz="1800" dirty="0"/>
          </a:p>
          <a:p>
            <a:pPr marL="0" indent="0">
              <a:lnSpc>
                <a:spcPct val="120000"/>
              </a:lnSpc>
              <a:buNone/>
            </a:pPr>
            <a:r>
              <a:rPr lang="ja-JP" altLang="en-US" dirty="0"/>
              <a:t>し</a:t>
            </a:r>
            <a:r>
              <a:rPr lang="ja-JP" altLang="ja-JP" sz="1800" dirty="0"/>
              <a:t>かし</a:t>
            </a:r>
            <a:r>
              <a:rPr lang="ja-JP" altLang="en-US" sz="1800" dirty="0"/>
              <a:t>、</a:t>
            </a:r>
            <a:r>
              <a:rPr lang="ja-JP" altLang="ja-JP" sz="1800" b="1" dirty="0"/>
              <a:t>洪水直前地形の観測は困難である</a:t>
            </a:r>
            <a:endParaRPr lang="ja-JP" altLang="en-US" b="1" dirty="0"/>
          </a:p>
        </p:txBody>
      </p:sp>
      <p:grpSp>
        <p:nvGrpSpPr>
          <p:cNvPr id="70" name="グループ化 69">
            <a:extLst>
              <a:ext uri="{FF2B5EF4-FFF2-40B4-BE49-F238E27FC236}">
                <a16:creationId xmlns:a16="http://schemas.microsoft.com/office/drawing/2014/main" id="{9AE6F31A-7131-DAA4-E86F-D6C47B056723}"/>
              </a:ext>
            </a:extLst>
          </p:cNvPr>
          <p:cNvGrpSpPr/>
          <p:nvPr/>
        </p:nvGrpSpPr>
        <p:grpSpPr>
          <a:xfrm>
            <a:off x="7042192" y="1301905"/>
            <a:ext cx="4158113" cy="2528522"/>
            <a:chOff x="6959065" y="1465812"/>
            <a:chExt cx="4158113" cy="2528522"/>
          </a:xfrm>
        </p:grpSpPr>
        <p:pic>
          <p:nvPicPr>
            <p:cNvPr id="53" name="図 52">
              <a:extLst>
                <a:ext uri="{FF2B5EF4-FFF2-40B4-BE49-F238E27FC236}">
                  <a16:creationId xmlns:a16="http://schemas.microsoft.com/office/drawing/2014/main" id="{51D33242-1363-E929-9378-92ABE51EAA93}"/>
                </a:ext>
              </a:extLst>
            </p:cNvPr>
            <p:cNvPicPr>
              <a:picLocks noChangeAspect="1"/>
            </p:cNvPicPr>
            <p:nvPr/>
          </p:nvPicPr>
          <p:blipFill>
            <a:blip r:embed="rId2">
              <a:extLst>
                <a:ext uri="{28A0092B-C50C-407E-A947-70E740481C1C}">
                  <a14:useLocalDpi xmlns:a14="http://schemas.microsoft.com/office/drawing/2010/main" val="0"/>
                </a:ext>
              </a:extLst>
            </a:blip>
            <a:srcRect l="34680" t="21374" r="30045" b="14888"/>
            <a:stretch>
              <a:fillRect/>
            </a:stretch>
          </p:blipFill>
          <p:spPr>
            <a:xfrm>
              <a:off x="9086249" y="1465812"/>
              <a:ext cx="2030929" cy="2271700"/>
            </a:xfrm>
            <a:prstGeom prst="rect">
              <a:avLst/>
            </a:prstGeom>
          </p:spPr>
        </p:pic>
        <p:pic>
          <p:nvPicPr>
            <p:cNvPr id="57" name="図 56">
              <a:extLst>
                <a:ext uri="{FF2B5EF4-FFF2-40B4-BE49-F238E27FC236}">
                  <a16:creationId xmlns:a16="http://schemas.microsoft.com/office/drawing/2014/main" id="{0CEA44F5-AF05-C0AF-80CB-EAE51961252B}"/>
                </a:ext>
              </a:extLst>
            </p:cNvPr>
            <p:cNvPicPr>
              <a:picLocks noChangeAspect="1"/>
            </p:cNvPicPr>
            <p:nvPr/>
          </p:nvPicPr>
          <p:blipFill>
            <a:blip r:embed="rId3">
              <a:extLst>
                <a:ext uri="{28A0092B-C50C-407E-A947-70E740481C1C}">
                  <a14:useLocalDpi xmlns:a14="http://schemas.microsoft.com/office/drawing/2010/main" val="0"/>
                </a:ext>
              </a:extLst>
            </a:blip>
            <a:srcRect l="34680" t="21374" r="30045" b="14888"/>
            <a:stretch>
              <a:fillRect/>
            </a:stretch>
          </p:blipFill>
          <p:spPr>
            <a:xfrm>
              <a:off x="6959066" y="1465812"/>
              <a:ext cx="2030929" cy="2271700"/>
            </a:xfrm>
            <a:prstGeom prst="rect">
              <a:avLst/>
            </a:prstGeom>
          </p:spPr>
        </p:pic>
        <p:sp>
          <p:nvSpPr>
            <p:cNvPr id="58" name="テキスト ボックス 57">
              <a:extLst>
                <a:ext uri="{FF2B5EF4-FFF2-40B4-BE49-F238E27FC236}">
                  <a16:creationId xmlns:a16="http://schemas.microsoft.com/office/drawing/2014/main" id="{1CD1461D-0EB7-5F39-D088-2CBD47DD3AD4}"/>
                </a:ext>
              </a:extLst>
            </p:cNvPr>
            <p:cNvSpPr txBox="1"/>
            <p:nvPr/>
          </p:nvSpPr>
          <p:spPr>
            <a:xfrm>
              <a:off x="6959065" y="3625002"/>
              <a:ext cx="2030929" cy="369332"/>
            </a:xfrm>
            <a:prstGeom prst="rect">
              <a:avLst/>
            </a:prstGeom>
            <a:solidFill>
              <a:schemeClr val="bg1"/>
            </a:solidFill>
          </p:spPr>
          <p:txBody>
            <a:bodyPr wrap="square" rtlCol="0">
              <a:spAutoFit/>
            </a:bodyPr>
            <a:lstStyle/>
            <a:p>
              <a:pPr algn="ctr"/>
              <a:r>
                <a:rPr kumimoji="1" lang="en-US" altLang="ja-JP" dirty="0"/>
                <a:t>2021/5/28</a:t>
              </a:r>
              <a:endParaRPr kumimoji="1" lang="ja-JP" altLang="en-US" dirty="0"/>
            </a:p>
          </p:txBody>
        </p:sp>
        <p:sp>
          <p:nvSpPr>
            <p:cNvPr id="59" name="テキスト ボックス 58">
              <a:extLst>
                <a:ext uri="{FF2B5EF4-FFF2-40B4-BE49-F238E27FC236}">
                  <a16:creationId xmlns:a16="http://schemas.microsoft.com/office/drawing/2014/main" id="{82B51098-469B-C19E-3615-6B85A1C03FBB}"/>
                </a:ext>
              </a:extLst>
            </p:cNvPr>
            <p:cNvSpPr txBox="1"/>
            <p:nvPr/>
          </p:nvSpPr>
          <p:spPr>
            <a:xfrm>
              <a:off x="9086249" y="3625002"/>
              <a:ext cx="2030929" cy="369332"/>
            </a:xfrm>
            <a:prstGeom prst="rect">
              <a:avLst/>
            </a:prstGeom>
            <a:solidFill>
              <a:schemeClr val="bg1"/>
            </a:solidFill>
          </p:spPr>
          <p:txBody>
            <a:bodyPr wrap="square" rtlCol="0">
              <a:spAutoFit/>
            </a:bodyPr>
            <a:lstStyle/>
            <a:p>
              <a:pPr algn="ctr"/>
              <a:r>
                <a:rPr kumimoji="1" lang="en-US" altLang="ja-JP" dirty="0"/>
                <a:t>2021/7/27</a:t>
              </a:r>
              <a:endParaRPr kumimoji="1" lang="ja-JP" altLang="en-US" dirty="0"/>
            </a:p>
          </p:txBody>
        </p:sp>
      </p:grpSp>
      <p:grpSp>
        <p:nvGrpSpPr>
          <p:cNvPr id="69" name="グループ化 68">
            <a:extLst>
              <a:ext uri="{FF2B5EF4-FFF2-40B4-BE49-F238E27FC236}">
                <a16:creationId xmlns:a16="http://schemas.microsoft.com/office/drawing/2014/main" id="{A04C8B47-43A4-8272-E2C0-2A1A87B77EFC}"/>
              </a:ext>
            </a:extLst>
          </p:cNvPr>
          <p:cNvGrpSpPr/>
          <p:nvPr/>
        </p:nvGrpSpPr>
        <p:grpSpPr>
          <a:xfrm>
            <a:off x="2301579" y="3912380"/>
            <a:ext cx="7763262" cy="2023927"/>
            <a:chOff x="2342064" y="4379794"/>
            <a:chExt cx="7763262" cy="2023927"/>
          </a:xfrm>
        </p:grpSpPr>
        <p:pic>
          <p:nvPicPr>
            <p:cNvPr id="64" name="図 63">
              <a:extLst>
                <a:ext uri="{FF2B5EF4-FFF2-40B4-BE49-F238E27FC236}">
                  <a16:creationId xmlns:a16="http://schemas.microsoft.com/office/drawing/2014/main" id="{CE3EADB8-0140-DA46-6342-F678C5BB4A19}"/>
                </a:ext>
              </a:extLst>
            </p:cNvPr>
            <p:cNvPicPr>
              <a:picLocks noChangeAspect="1"/>
            </p:cNvPicPr>
            <p:nvPr/>
          </p:nvPicPr>
          <p:blipFill>
            <a:blip r:embed="rId4">
              <a:extLst>
                <a:ext uri="{28A0092B-C50C-407E-A947-70E740481C1C}">
                  <a14:useLocalDpi xmlns:a14="http://schemas.microsoft.com/office/drawing/2010/main" val="0"/>
                </a:ext>
              </a:extLst>
            </a:blip>
            <a:srcRect l="35942" t="48619" r="30931" b="14168"/>
            <a:stretch>
              <a:fillRect/>
            </a:stretch>
          </p:blipFill>
          <p:spPr>
            <a:xfrm>
              <a:off x="7554690" y="4379794"/>
              <a:ext cx="2550636" cy="1773730"/>
            </a:xfrm>
            <a:prstGeom prst="rect">
              <a:avLst/>
            </a:prstGeom>
          </p:spPr>
        </p:pic>
        <p:pic>
          <p:nvPicPr>
            <p:cNvPr id="66" name="図 65">
              <a:extLst>
                <a:ext uri="{FF2B5EF4-FFF2-40B4-BE49-F238E27FC236}">
                  <a16:creationId xmlns:a16="http://schemas.microsoft.com/office/drawing/2014/main" id="{7A73CEA2-D19F-A764-D88F-2B0B84AC8ADD}"/>
                </a:ext>
              </a:extLst>
            </p:cNvPr>
            <p:cNvPicPr>
              <a:picLocks noChangeAspect="1"/>
            </p:cNvPicPr>
            <p:nvPr/>
          </p:nvPicPr>
          <p:blipFill>
            <a:blip r:embed="rId5">
              <a:extLst>
                <a:ext uri="{28A0092B-C50C-407E-A947-70E740481C1C}">
                  <a14:useLocalDpi xmlns:a14="http://schemas.microsoft.com/office/drawing/2010/main" val="0"/>
                </a:ext>
              </a:extLst>
            </a:blip>
            <a:srcRect l="35994" t="48619" r="30879" b="14168"/>
            <a:stretch>
              <a:fillRect/>
            </a:stretch>
          </p:blipFill>
          <p:spPr>
            <a:xfrm>
              <a:off x="4948377" y="4379794"/>
              <a:ext cx="2550635" cy="1773730"/>
            </a:xfrm>
            <a:prstGeom prst="rect">
              <a:avLst/>
            </a:prstGeom>
          </p:spPr>
        </p:pic>
        <p:pic>
          <p:nvPicPr>
            <p:cNvPr id="68" name="図 67">
              <a:extLst>
                <a:ext uri="{FF2B5EF4-FFF2-40B4-BE49-F238E27FC236}">
                  <a16:creationId xmlns:a16="http://schemas.microsoft.com/office/drawing/2014/main" id="{3E66BADD-F975-F9CF-4847-ED18486D4D0D}"/>
                </a:ext>
              </a:extLst>
            </p:cNvPr>
            <p:cNvPicPr>
              <a:picLocks noChangeAspect="1"/>
            </p:cNvPicPr>
            <p:nvPr/>
          </p:nvPicPr>
          <p:blipFill>
            <a:blip r:embed="rId6">
              <a:extLst>
                <a:ext uri="{28A0092B-C50C-407E-A947-70E740481C1C}">
                  <a14:useLocalDpi xmlns:a14="http://schemas.microsoft.com/office/drawing/2010/main" val="0"/>
                </a:ext>
              </a:extLst>
            </a:blip>
            <a:srcRect l="35993" t="48619" r="30880" b="14168"/>
            <a:stretch>
              <a:fillRect/>
            </a:stretch>
          </p:blipFill>
          <p:spPr>
            <a:xfrm>
              <a:off x="2342064" y="4379794"/>
              <a:ext cx="2550635" cy="1773730"/>
            </a:xfrm>
            <a:prstGeom prst="rect">
              <a:avLst/>
            </a:prstGeom>
          </p:spPr>
        </p:pic>
        <p:sp>
          <p:nvSpPr>
            <p:cNvPr id="62" name="テキスト ボックス 61">
              <a:extLst>
                <a:ext uri="{FF2B5EF4-FFF2-40B4-BE49-F238E27FC236}">
                  <a16:creationId xmlns:a16="http://schemas.microsoft.com/office/drawing/2014/main" id="{AA20BEAF-E539-AE80-FE64-411B0BC25030}"/>
                </a:ext>
              </a:extLst>
            </p:cNvPr>
            <p:cNvSpPr txBox="1"/>
            <p:nvPr/>
          </p:nvSpPr>
          <p:spPr>
            <a:xfrm>
              <a:off x="2342064" y="6034389"/>
              <a:ext cx="2550635" cy="369332"/>
            </a:xfrm>
            <a:prstGeom prst="rect">
              <a:avLst/>
            </a:prstGeom>
            <a:solidFill>
              <a:schemeClr val="bg1"/>
            </a:solidFill>
          </p:spPr>
          <p:txBody>
            <a:bodyPr wrap="square" rtlCol="0">
              <a:spAutoFit/>
            </a:bodyPr>
            <a:lstStyle/>
            <a:p>
              <a:pPr algn="ctr"/>
              <a:r>
                <a:rPr kumimoji="1" lang="en-US" altLang="ja-JP" dirty="0"/>
                <a:t>2020/6/2</a:t>
              </a:r>
              <a:endParaRPr kumimoji="1" lang="ja-JP" altLang="en-US" dirty="0"/>
            </a:p>
          </p:txBody>
        </p:sp>
      </p:grpSp>
      <p:sp>
        <p:nvSpPr>
          <p:cNvPr id="71" name="テキスト ボックス 70">
            <a:extLst>
              <a:ext uri="{FF2B5EF4-FFF2-40B4-BE49-F238E27FC236}">
                <a16:creationId xmlns:a16="http://schemas.microsoft.com/office/drawing/2014/main" id="{BFBE9658-A62A-A5A1-78F8-7A15952C8B9F}"/>
              </a:ext>
            </a:extLst>
          </p:cNvPr>
          <p:cNvSpPr txBox="1"/>
          <p:nvPr/>
        </p:nvSpPr>
        <p:spPr>
          <a:xfrm>
            <a:off x="7514206" y="5566975"/>
            <a:ext cx="2550635" cy="369332"/>
          </a:xfrm>
          <a:prstGeom prst="rect">
            <a:avLst/>
          </a:prstGeom>
          <a:solidFill>
            <a:schemeClr val="bg1"/>
          </a:solidFill>
        </p:spPr>
        <p:txBody>
          <a:bodyPr wrap="square" rtlCol="0">
            <a:spAutoFit/>
          </a:bodyPr>
          <a:lstStyle/>
          <a:p>
            <a:pPr algn="ctr"/>
            <a:r>
              <a:rPr kumimoji="1" lang="en-US" altLang="ja-JP" dirty="0"/>
              <a:t>2024/8/5</a:t>
            </a:r>
            <a:endParaRPr kumimoji="1" lang="ja-JP" altLang="en-US" dirty="0"/>
          </a:p>
        </p:txBody>
      </p:sp>
      <p:sp>
        <p:nvSpPr>
          <p:cNvPr id="72" name="テキスト ボックス 71">
            <a:extLst>
              <a:ext uri="{FF2B5EF4-FFF2-40B4-BE49-F238E27FC236}">
                <a16:creationId xmlns:a16="http://schemas.microsoft.com/office/drawing/2014/main" id="{F48A2151-9CC2-F65D-D170-719BC096044A}"/>
              </a:ext>
            </a:extLst>
          </p:cNvPr>
          <p:cNvSpPr txBox="1"/>
          <p:nvPr/>
        </p:nvSpPr>
        <p:spPr>
          <a:xfrm>
            <a:off x="4907892" y="5566975"/>
            <a:ext cx="2550635" cy="369332"/>
          </a:xfrm>
          <a:prstGeom prst="rect">
            <a:avLst/>
          </a:prstGeom>
          <a:solidFill>
            <a:schemeClr val="bg1"/>
          </a:solidFill>
        </p:spPr>
        <p:txBody>
          <a:bodyPr wrap="square" rtlCol="0">
            <a:spAutoFit/>
          </a:bodyPr>
          <a:lstStyle/>
          <a:p>
            <a:pPr algn="ctr"/>
            <a:r>
              <a:rPr kumimoji="1" lang="en-US" altLang="ja-JP" dirty="0"/>
              <a:t>2022/7/2</a:t>
            </a:r>
            <a:endParaRPr kumimoji="1" lang="ja-JP" altLang="en-US" dirty="0"/>
          </a:p>
        </p:txBody>
      </p:sp>
    </p:spTree>
    <p:extLst>
      <p:ext uri="{BB962C8B-B14F-4D97-AF65-F5344CB8AC3E}">
        <p14:creationId xmlns:p14="http://schemas.microsoft.com/office/powerpoint/2010/main" val="1128893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E65775-67BB-D45E-E3FE-741244D76904}"/>
              </a:ext>
            </a:extLst>
          </p:cNvPr>
          <p:cNvSpPr>
            <a:spLocks noGrp="1"/>
          </p:cNvSpPr>
          <p:nvPr>
            <p:ph type="title"/>
          </p:nvPr>
        </p:nvSpPr>
        <p:spPr/>
        <p:txBody>
          <a:bodyPr/>
          <a:lstStyle/>
          <a:p>
            <a:r>
              <a:rPr kumimoji="1" lang="ja-JP" altLang="en-US" dirty="0"/>
              <a:t>既往研究</a:t>
            </a:r>
          </a:p>
        </p:txBody>
      </p:sp>
      <p:sp>
        <p:nvSpPr>
          <p:cNvPr id="3" name="コンテンツ プレースホルダー 2">
            <a:extLst>
              <a:ext uri="{FF2B5EF4-FFF2-40B4-BE49-F238E27FC236}">
                <a16:creationId xmlns:a16="http://schemas.microsoft.com/office/drawing/2014/main" id="{7910A404-524F-06AE-C4B5-0D3B59B62522}"/>
              </a:ext>
            </a:extLst>
          </p:cNvPr>
          <p:cNvSpPr>
            <a:spLocks noGrp="1"/>
          </p:cNvSpPr>
          <p:nvPr>
            <p:ph idx="1"/>
          </p:nvPr>
        </p:nvSpPr>
        <p:spPr>
          <a:xfrm>
            <a:off x="640773" y="1261405"/>
            <a:ext cx="10713027" cy="2243260"/>
          </a:xfrm>
        </p:spPr>
        <p:txBody>
          <a:bodyPr>
            <a:normAutofit fontScale="70000" lnSpcReduction="20000"/>
          </a:bodyPr>
          <a:lstStyle/>
          <a:p>
            <a:pPr marL="0" indent="0">
              <a:buNone/>
            </a:pPr>
            <a:r>
              <a:rPr lang="ja-JP" altLang="ja-JP" sz="2600" b="1" dirty="0"/>
              <a:t>河口域</a:t>
            </a:r>
            <a:r>
              <a:rPr lang="ja-JP" altLang="en-US" sz="2600" b="1" dirty="0"/>
              <a:t>・</a:t>
            </a:r>
            <a:r>
              <a:rPr lang="ja-JP" altLang="ja-JP" sz="2600" b="1" dirty="0"/>
              <a:t>地形変化に関する既往研究</a:t>
            </a:r>
          </a:p>
          <a:p>
            <a:pPr marL="0" indent="0">
              <a:lnSpc>
                <a:spcPct val="120000"/>
              </a:lnSpc>
              <a:buNone/>
            </a:pPr>
            <a:endParaRPr lang="en-US" altLang="ja-JP" sz="1600" dirty="0"/>
          </a:p>
          <a:p>
            <a:pPr marL="0" indent="0">
              <a:lnSpc>
                <a:spcPct val="120000"/>
              </a:lnSpc>
              <a:buNone/>
            </a:pPr>
            <a:endParaRPr lang="en-US" altLang="ja-JP" sz="1600" dirty="0"/>
          </a:p>
          <a:p>
            <a:pPr marL="0" indent="0">
              <a:lnSpc>
                <a:spcPct val="120000"/>
              </a:lnSpc>
              <a:buNone/>
            </a:pPr>
            <a:endParaRPr lang="en-US" altLang="ja-JP" sz="1600" dirty="0"/>
          </a:p>
          <a:p>
            <a:pPr marL="0" indent="0">
              <a:lnSpc>
                <a:spcPct val="120000"/>
              </a:lnSpc>
              <a:buNone/>
            </a:pPr>
            <a:r>
              <a:rPr lang="ja-JP" altLang="ja-JP" sz="2900" b="1" dirty="0"/>
              <a:t>河口砂州形状の違いが洪水時の地形変化に大きく影響する</a:t>
            </a:r>
            <a:r>
              <a:rPr lang="ja-JP" altLang="ja-JP" sz="2900" dirty="0"/>
              <a:t>こと</a:t>
            </a:r>
            <a:br>
              <a:rPr lang="en-US" altLang="ja-JP" sz="2900" dirty="0"/>
            </a:br>
            <a:r>
              <a:rPr lang="en-US" altLang="ja-JP" sz="2900" dirty="0"/>
              <a:t>  </a:t>
            </a:r>
            <a:r>
              <a:rPr lang="ja-JP" altLang="ja-JP" sz="2900" b="1" dirty="0"/>
              <a:t>河口部では流れの三次元性が重要であり，準三次元解析の有効性</a:t>
            </a:r>
            <a:br>
              <a:rPr lang="en-US" altLang="ja-JP" sz="2900" b="1" dirty="0"/>
            </a:br>
            <a:r>
              <a:rPr lang="ja-JP" altLang="en-US" sz="2900" dirty="0"/>
              <a:t>　</a:t>
            </a:r>
            <a:r>
              <a:rPr lang="ja-JP" altLang="ja-JP" sz="2900" dirty="0"/>
              <a:t>が示されている</a:t>
            </a:r>
            <a:r>
              <a:rPr lang="en-US" altLang="ja-JP" sz="2900" dirty="0"/>
              <a:t>(</a:t>
            </a:r>
            <a:r>
              <a:rPr lang="ja-JP" altLang="en-US" sz="2900" dirty="0"/>
              <a:t>坂上ら</a:t>
            </a:r>
            <a:r>
              <a:rPr lang="en-US" altLang="ja-JP" sz="2900" dirty="0"/>
              <a:t>(2025))</a:t>
            </a:r>
            <a:endParaRPr lang="ja-JP" altLang="ja-JP" sz="2900" dirty="0"/>
          </a:p>
        </p:txBody>
      </p:sp>
      <p:sp>
        <p:nvSpPr>
          <p:cNvPr id="4" name="スライド番号プレースホルダー 3">
            <a:extLst>
              <a:ext uri="{FF2B5EF4-FFF2-40B4-BE49-F238E27FC236}">
                <a16:creationId xmlns:a16="http://schemas.microsoft.com/office/drawing/2014/main" id="{D8D7811B-D04A-A87C-C3CE-5D1D00BB8C5A}"/>
              </a:ext>
            </a:extLst>
          </p:cNvPr>
          <p:cNvSpPr>
            <a:spLocks noGrp="1"/>
          </p:cNvSpPr>
          <p:nvPr>
            <p:ph type="sldNum" sz="quarter" idx="12"/>
          </p:nvPr>
        </p:nvSpPr>
        <p:spPr/>
        <p:txBody>
          <a:bodyPr/>
          <a:lstStyle/>
          <a:p>
            <a:fld id="{DD139197-46F2-4E0A-A5E8-FB7D6263358E}" type="slidenum">
              <a:rPr lang="ja-JP" altLang="en-US" smtClean="0"/>
              <a:pPr/>
              <a:t>3</a:t>
            </a:fld>
            <a:endParaRPr lang="ja-JP" altLang="en-US"/>
          </a:p>
        </p:txBody>
      </p:sp>
      <p:sp>
        <p:nvSpPr>
          <p:cNvPr id="7" name="テキスト ボックス 6">
            <a:extLst>
              <a:ext uri="{FF2B5EF4-FFF2-40B4-BE49-F238E27FC236}">
                <a16:creationId xmlns:a16="http://schemas.microsoft.com/office/drawing/2014/main" id="{C968D4AF-AD0A-101F-A597-EAFC795C8FDC}"/>
              </a:ext>
            </a:extLst>
          </p:cNvPr>
          <p:cNvSpPr txBox="1"/>
          <p:nvPr/>
        </p:nvSpPr>
        <p:spPr>
          <a:xfrm>
            <a:off x="743219" y="3577765"/>
            <a:ext cx="5960940" cy="1538883"/>
          </a:xfrm>
          <a:prstGeom prst="rect">
            <a:avLst/>
          </a:prstGeom>
          <a:solidFill>
            <a:schemeClr val="tx2">
              <a:lumMod val="10000"/>
              <a:lumOff val="90000"/>
            </a:schemeClr>
          </a:solidFill>
        </p:spPr>
        <p:txBody>
          <a:bodyPr wrap="square">
            <a:spAutoFit/>
          </a:bodyPr>
          <a:lstStyle/>
          <a:p>
            <a:pPr marL="0" indent="0">
              <a:buNone/>
            </a:pPr>
            <a:r>
              <a:rPr lang="ja-JP" altLang="ja-JP" sz="2000" b="1" dirty="0"/>
              <a:t>一方で...</a:t>
            </a:r>
          </a:p>
          <a:p>
            <a:pPr marL="0" indent="0">
              <a:buNone/>
            </a:pPr>
            <a:r>
              <a:rPr lang="ja-JP" altLang="ja-JP" sz="2000" dirty="0"/>
              <a:t>❶ </a:t>
            </a:r>
            <a:r>
              <a:rPr lang="ja-JP" altLang="ja-JP" dirty="0"/>
              <a:t>洪水直前の河口地形は観測されていない場合が多い</a:t>
            </a:r>
          </a:p>
          <a:p>
            <a:pPr marL="0" indent="0">
              <a:buNone/>
            </a:pPr>
            <a:r>
              <a:rPr lang="ja-JP" altLang="ja-JP" dirty="0"/>
              <a:t>❷ 初期地形の不確実性が解析結果に大きく影響する</a:t>
            </a:r>
          </a:p>
          <a:p>
            <a:pPr marL="0" indent="0">
              <a:buNone/>
            </a:pPr>
            <a:r>
              <a:rPr lang="ja-JP" altLang="ja-JP" dirty="0"/>
              <a:t>❸ 流れの三次元性の効果を評価する</a:t>
            </a:r>
            <a:r>
              <a:rPr lang="ja-JP" altLang="en-US" dirty="0"/>
              <a:t>ため</a:t>
            </a:r>
            <a:r>
              <a:rPr lang="ja-JP" altLang="ja-JP" dirty="0"/>
              <a:t>に，初期地形</a:t>
            </a:r>
            <a:r>
              <a:rPr lang="ja-JP" altLang="en-US" dirty="0"/>
              <a:t>の</a:t>
            </a:r>
            <a:r>
              <a:rPr lang="ja-JP" altLang="ja-JP" dirty="0"/>
              <a:t>設定が必要</a:t>
            </a:r>
            <a:endParaRPr lang="en-US" altLang="ja-JP" dirty="0"/>
          </a:p>
        </p:txBody>
      </p:sp>
      <p:grpSp>
        <p:nvGrpSpPr>
          <p:cNvPr id="13" name="グループ化 12">
            <a:extLst>
              <a:ext uri="{FF2B5EF4-FFF2-40B4-BE49-F238E27FC236}">
                <a16:creationId xmlns:a16="http://schemas.microsoft.com/office/drawing/2014/main" id="{58342B22-4081-EA68-B0DB-F6A0FDEF0C21}"/>
              </a:ext>
            </a:extLst>
          </p:cNvPr>
          <p:cNvGrpSpPr/>
          <p:nvPr/>
        </p:nvGrpSpPr>
        <p:grpSpPr>
          <a:xfrm>
            <a:off x="743220" y="5323573"/>
            <a:ext cx="5960940" cy="1135643"/>
            <a:chOff x="1551710" y="5146941"/>
            <a:chExt cx="5960940" cy="1135643"/>
          </a:xfrm>
        </p:grpSpPr>
        <p:sp>
          <p:nvSpPr>
            <p:cNvPr id="12" name="正方形/長方形 11">
              <a:extLst>
                <a:ext uri="{FF2B5EF4-FFF2-40B4-BE49-F238E27FC236}">
                  <a16:creationId xmlns:a16="http://schemas.microsoft.com/office/drawing/2014/main" id="{22E8AA40-B216-FFD8-9DC9-49D9DA6FD5F5}"/>
                </a:ext>
              </a:extLst>
            </p:cNvPr>
            <p:cNvSpPr/>
            <p:nvPr/>
          </p:nvSpPr>
          <p:spPr>
            <a:xfrm>
              <a:off x="1551710" y="5146941"/>
              <a:ext cx="5960940" cy="1135643"/>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4EFF33F7-2A1C-50CF-B6BA-FB120CBA1404}"/>
                </a:ext>
              </a:extLst>
            </p:cNvPr>
            <p:cNvSpPr txBox="1"/>
            <p:nvPr/>
          </p:nvSpPr>
          <p:spPr>
            <a:xfrm>
              <a:off x="1677556" y="5622184"/>
              <a:ext cx="5467079" cy="646331"/>
            </a:xfrm>
            <a:prstGeom prst="rect">
              <a:avLst/>
            </a:prstGeom>
            <a:noFill/>
          </p:spPr>
          <p:txBody>
            <a:bodyPr wrap="square">
              <a:spAutoFit/>
            </a:bodyPr>
            <a:lstStyle/>
            <a:p>
              <a:r>
                <a:rPr lang="ja-JP" altLang="ja-JP" sz="1800" b="1" dirty="0"/>
                <a:t>衛星画像と洪水後測量を用いて洪水直前地形を推定</a:t>
              </a:r>
              <a:br>
                <a:rPr lang="en-US" altLang="ja-JP" sz="1800" b="1" dirty="0"/>
              </a:br>
              <a:r>
                <a:rPr lang="ja-JP" altLang="en-US" sz="1800" b="1" dirty="0"/>
                <a:t>⇒</a:t>
              </a:r>
              <a:r>
                <a:rPr lang="ja-JP" altLang="en-US" b="1" dirty="0"/>
                <a:t>洪水流・</a:t>
              </a:r>
              <a:r>
                <a:rPr lang="ja-JP" altLang="ja-JP" sz="1800" b="1" dirty="0"/>
                <a:t>河床変動解析へ適用する</a:t>
              </a:r>
              <a:endParaRPr lang="ja-JP" altLang="ja-JP" sz="1800" dirty="0"/>
            </a:p>
          </p:txBody>
        </p:sp>
        <p:sp>
          <p:nvSpPr>
            <p:cNvPr id="11" name="テキスト ボックス 10">
              <a:extLst>
                <a:ext uri="{FF2B5EF4-FFF2-40B4-BE49-F238E27FC236}">
                  <a16:creationId xmlns:a16="http://schemas.microsoft.com/office/drawing/2014/main" id="{DA1D4C24-0989-C0AF-1245-206E5A5B9069}"/>
                </a:ext>
              </a:extLst>
            </p:cNvPr>
            <p:cNvSpPr txBox="1"/>
            <p:nvPr/>
          </p:nvSpPr>
          <p:spPr>
            <a:xfrm>
              <a:off x="1616364" y="5202357"/>
              <a:ext cx="923636" cy="369332"/>
            </a:xfrm>
            <a:prstGeom prst="rect">
              <a:avLst/>
            </a:prstGeom>
            <a:solidFill>
              <a:schemeClr val="bg1"/>
            </a:solidFill>
          </p:spPr>
          <p:txBody>
            <a:bodyPr wrap="square">
              <a:spAutoFit/>
            </a:bodyPr>
            <a:lstStyle/>
            <a:p>
              <a:pPr marL="0" indent="0">
                <a:buNone/>
              </a:pPr>
              <a:r>
                <a:rPr lang="ja-JP" altLang="ja-JP" sz="1800" b="1" dirty="0"/>
                <a:t>本研究</a:t>
              </a:r>
            </a:p>
          </p:txBody>
        </p:sp>
      </p:grpSp>
      <p:grpSp>
        <p:nvGrpSpPr>
          <p:cNvPr id="27" name="グループ化 26">
            <a:extLst>
              <a:ext uri="{FF2B5EF4-FFF2-40B4-BE49-F238E27FC236}">
                <a16:creationId xmlns:a16="http://schemas.microsoft.com/office/drawing/2014/main" id="{D14966EC-B488-6BD9-3399-D372E18760DC}"/>
              </a:ext>
            </a:extLst>
          </p:cNvPr>
          <p:cNvGrpSpPr/>
          <p:nvPr/>
        </p:nvGrpSpPr>
        <p:grpSpPr>
          <a:xfrm>
            <a:off x="6830005" y="3236198"/>
            <a:ext cx="4983304" cy="3621802"/>
            <a:chOff x="6620933" y="1392142"/>
            <a:chExt cx="5647362" cy="4083418"/>
          </a:xfrm>
        </p:grpSpPr>
        <p:pic>
          <p:nvPicPr>
            <p:cNvPr id="16" name="図 15">
              <a:extLst>
                <a:ext uri="{FF2B5EF4-FFF2-40B4-BE49-F238E27FC236}">
                  <a16:creationId xmlns:a16="http://schemas.microsoft.com/office/drawing/2014/main" id="{8125CC93-12FA-DE4E-49D0-EBA24A3310B9}"/>
                </a:ext>
              </a:extLst>
            </p:cNvPr>
            <p:cNvPicPr>
              <a:picLocks noChangeAspect="1"/>
            </p:cNvPicPr>
            <p:nvPr/>
          </p:nvPicPr>
          <p:blipFill>
            <a:blip r:embed="rId2"/>
            <a:stretch>
              <a:fillRect/>
            </a:stretch>
          </p:blipFill>
          <p:spPr>
            <a:xfrm>
              <a:off x="6620933" y="1392142"/>
              <a:ext cx="5453396" cy="1666197"/>
            </a:xfrm>
            <a:prstGeom prst="rect">
              <a:avLst/>
            </a:prstGeom>
          </p:spPr>
        </p:pic>
        <p:sp>
          <p:nvSpPr>
            <p:cNvPr id="19" name="矢印: 下 18">
              <a:extLst>
                <a:ext uri="{FF2B5EF4-FFF2-40B4-BE49-F238E27FC236}">
                  <a16:creationId xmlns:a16="http://schemas.microsoft.com/office/drawing/2014/main" id="{14F9FC8F-41BC-0604-937E-E9371FA24890}"/>
                </a:ext>
              </a:extLst>
            </p:cNvPr>
            <p:cNvSpPr/>
            <p:nvPr/>
          </p:nvSpPr>
          <p:spPr>
            <a:xfrm>
              <a:off x="8294255" y="3161805"/>
              <a:ext cx="1006764" cy="37066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04200C49-C5AB-4113-6ED4-6C65A38B2E06}"/>
                </a:ext>
              </a:extLst>
            </p:cNvPr>
            <p:cNvSpPr txBox="1"/>
            <p:nvPr/>
          </p:nvSpPr>
          <p:spPr>
            <a:xfrm>
              <a:off x="9301019" y="3144681"/>
              <a:ext cx="2967276" cy="416405"/>
            </a:xfrm>
            <a:prstGeom prst="rect">
              <a:avLst/>
            </a:prstGeom>
            <a:noFill/>
          </p:spPr>
          <p:txBody>
            <a:bodyPr wrap="square" rtlCol="0">
              <a:spAutoFit/>
            </a:bodyPr>
            <a:lstStyle/>
            <a:p>
              <a:r>
                <a:rPr kumimoji="1" lang="ja-JP" altLang="en-US" b="1" dirty="0"/>
                <a:t>洪水流・河床変動解析</a:t>
              </a:r>
            </a:p>
          </p:txBody>
        </p:sp>
        <p:pic>
          <p:nvPicPr>
            <p:cNvPr id="21" name="図 20" descr="グラフィカル ユーザー インターフェイス, グラフ, 等高線グラフ&#10;&#10;自動的に生成された説明">
              <a:extLst>
                <a:ext uri="{FF2B5EF4-FFF2-40B4-BE49-F238E27FC236}">
                  <a16:creationId xmlns:a16="http://schemas.microsoft.com/office/drawing/2014/main" id="{588CB007-C1A2-7431-8E0C-401FA6225E50}"/>
                </a:ext>
              </a:extLst>
            </p:cNvPr>
            <p:cNvPicPr>
              <a:picLocks noChangeAspect="1"/>
            </p:cNvPicPr>
            <p:nvPr/>
          </p:nvPicPr>
          <p:blipFill>
            <a:blip r:embed="rId3">
              <a:extLst>
                <a:ext uri="{28A0092B-C50C-407E-A947-70E740481C1C}">
                  <a14:useLocalDpi xmlns:a14="http://schemas.microsoft.com/office/drawing/2010/main" val="0"/>
                </a:ext>
              </a:extLst>
            </a:blip>
            <a:srcRect l="34242" t="19098" r="31978" b="14516"/>
            <a:stretch/>
          </p:blipFill>
          <p:spPr>
            <a:xfrm>
              <a:off x="6620933" y="3587866"/>
              <a:ext cx="1767294" cy="1866820"/>
            </a:xfrm>
            <a:prstGeom prst="rect">
              <a:avLst/>
            </a:prstGeom>
          </p:spPr>
        </p:pic>
        <p:pic>
          <p:nvPicPr>
            <p:cNvPr id="22" name="図 21" descr="グラフ&#10;&#10;自動的に生成された説明">
              <a:extLst>
                <a:ext uri="{FF2B5EF4-FFF2-40B4-BE49-F238E27FC236}">
                  <a16:creationId xmlns:a16="http://schemas.microsoft.com/office/drawing/2014/main" id="{6785AE78-95F6-095E-3A89-39B6F1654F19}"/>
                </a:ext>
              </a:extLst>
            </p:cNvPr>
            <p:cNvPicPr>
              <a:picLocks noChangeAspect="1"/>
            </p:cNvPicPr>
            <p:nvPr/>
          </p:nvPicPr>
          <p:blipFill>
            <a:blip r:embed="rId4">
              <a:extLst>
                <a:ext uri="{28A0092B-C50C-407E-A947-70E740481C1C}">
                  <a14:useLocalDpi xmlns:a14="http://schemas.microsoft.com/office/drawing/2010/main" val="0"/>
                </a:ext>
              </a:extLst>
            </a:blip>
            <a:srcRect l="34262" t="19127" r="31959" b="14512"/>
            <a:stretch/>
          </p:blipFill>
          <p:spPr>
            <a:xfrm>
              <a:off x="8463984" y="3588523"/>
              <a:ext cx="1767294" cy="1866163"/>
            </a:xfrm>
            <a:prstGeom prst="rect">
              <a:avLst/>
            </a:prstGeom>
          </p:spPr>
        </p:pic>
        <p:pic>
          <p:nvPicPr>
            <p:cNvPr id="23" name="図 22" descr="グラフ&#10;&#10;自動的に生成された説明">
              <a:extLst>
                <a:ext uri="{FF2B5EF4-FFF2-40B4-BE49-F238E27FC236}">
                  <a16:creationId xmlns:a16="http://schemas.microsoft.com/office/drawing/2014/main" id="{FF1E65DF-723B-5CC1-EDC6-C1529F76C6C4}"/>
                </a:ext>
              </a:extLst>
            </p:cNvPr>
            <p:cNvPicPr>
              <a:picLocks noChangeAspect="1"/>
            </p:cNvPicPr>
            <p:nvPr/>
          </p:nvPicPr>
          <p:blipFill>
            <a:blip r:embed="rId5">
              <a:extLst>
                <a:ext uri="{28A0092B-C50C-407E-A947-70E740481C1C}">
                  <a14:useLocalDpi xmlns:a14="http://schemas.microsoft.com/office/drawing/2010/main" val="0"/>
                </a:ext>
              </a:extLst>
            </a:blip>
            <a:srcRect l="34262" t="19127" r="31959" b="14512"/>
            <a:stretch/>
          </p:blipFill>
          <p:spPr>
            <a:xfrm>
              <a:off x="10307035" y="3609397"/>
              <a:ext cx="1767294" cy="1866163"/>
            </a:xfrm>
            <a:prstGeom prst="rect">
              <a:avLst/>
            </a:prstGeom>
          </p:spPr>
        </p:pic>
      </p:grpSp>
      <p:sp>
        <p:nvSpPr>
          <p:cNvPr id="18" name="テキスト ボックス 17">
            <a:extLst>
              <a:ext uri="{FF2B5EF4-FFF2-40B4-BE49-F238E27FC236}">
                <a16:creationId xmlns:a16="http://schemas.microsoft.com/office/drawing/2014/main" id="{2981CD54-90FF-4FDF-49F4-B12550D237D4}"/>
              </a:ext>
            </a:extLst>
          </p:cNvPr>
          <p:cNvSpPr txBox="1"/>
          <p:nvPr/>
        </p:nvSpPr>
        <p:spPr>
          <a:xfrm>
            <a:off x="743219" y="1513837"/>
            <a:ext cx="10799195" cy="999633"/>
          </a:xfrm>
          <a:prstGeom prst="rect">
            <a:avLst/>
          </a:prstGeom>
          <a:noFill/>
        </p:spPr>
        <p:txBody>
          <a:bodyPr wrap="square">
            <a:spAutoFit/>
          </a:bodyPr>
          <a:lstStyle/>
          <a:p>
            <a:pPr marL="0" indent="0">
              <a:lnSpc>
                <a:spcPct val="120000"/>
              </a:lnSpc>
              <a:buNone/>
            </a:pPr>
            <a:r>
              <a:rPr lang="ja-JP" altLang="ja-JP" u="sng" dirty="0"/>
              <a:t>洪水時の河口砂州フラッシュおよび河口テラス形成について数値解析 </a:t>
            </a:r>
            <a:br>
              <a:rPr lang="en-US" altLang="ja-JP" dirty="0"/>
            </a:br>
            <a:r>
              <a:rPr lang="en-US" altLang="ja-JP" sz="1600" dirty="0"/>
              <a:t>(</a:t>
            </a:r>
            <a:r>
              <a:rPr lang="ja-JP" altLang="en-US" sz="1600" dirty="0"/>
              <a:t>片山ら：</a:t>
            </a:r>
            <a:r>
              <a:rPr lang="en-US" altLang="ja-JP" sz="1600" dirty="0"/>
              <a:t>3</a:t>
            </a:r>
            <a:r>
              <a:rPr lang="ja-JP" altLang="ja-JP" sz="1600" dirty="0"/>
              <a:t>次元海浜変形モデルを用いた河口砂州のフラッシュと再生に関する数値解析モデル</a:t>
            </a:r>
            <a:r>
              <a:rPr lang="en-US" altLang="ja-JP" sz="1600" dirty="0"/>
              <a:t>(2024)</a:t>
            </a:r>
            <a:r>
              <a:rPr lang="ja-JP" altLang="en-US" sz="1600" dirty="0"/>
              <a:t>，</a:t>
            </a:r>
            <a:br>
              <a:rPr lang="en-US" altLang="ja-JP" sz="1600" dirty="0"/>
            </a:br>
            <a:r>
              <a:rPr lang="ja-JP" altLang="en-US" sz="1600" dirty="0"/>
              <a:t> 立山ら：</a:t>
            </a:r>
            <a:r>
              <a:rPr lang="ja-JP" altLang="ja-JP" sz="1600" dirty="0"/>
              <a:t>大規模洪水時の河口砂州と周辺河床の変動解析</a:t>
            </a:r>
            <a:r>
              <a:rPr lang="en-US" altLang="ja-JP" sz="1600" dirty="0"/>
              <a:t>-</a:t>
            </a:r>
            <a:r>
              <a:rPr lang="ja-JP" altLang="ja-JP" sz="1600" dirty="0"/>
              <a:t>平成</a:t>
            </a:r>
            <a:r>
              <a:rPr lang="en-US" altLang="ja-JP" sz="1600" dirty="0"/>
              <a:t>23</a:t>
            </a:r>
            <a:r>
              <a:rPr lang="ja-JP" altLang="ja-JP" sz="1600" dirty="0"/>
              <a:t>年阿賀野川洪水を対象として</a:t>
            </a:r>
            <a:r>
              <a:rPr lang="en-US" altLang="ja-JP" sz="1600" dirty="0"/>
              <a:t>- (2013))</a:t>
            </a:r>
            <a:endParaRPr lang="ja-JP" altLang="ja-JP" sz="1600" dirty="0"/>
          </a:p>
        </p:txBody>
      </p:sp>
    </p:spTree>
    <p:extLst>
      <p:ext uri="{BB962C8B-B14F-4D97-AF65-F5344CB8AC3E}">
        <p14:creationId xmlns:p14="http://schemas.microsoft.com/office/powerpoint/2010/main" val="3589624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5565CB5A-D7AD-8549-B674-BCEACC93389F}"/>
              </a:ext>
            </a:extLst>
          </p:cNvPr>
          <p:cNvPicPr>
            <a:picLocks noChangeAspect="1"/>
          </p:cNvPicPr>
          <p:nvPr/>
        </p:nvPicPr>
        <p:blipFill>
          <a:blip r:embed="rId2"/>
          <a:srcRect b="22922"/>
          <a:stretch>
            <a:fillRect/>
          </a:stretch>
        </p:blipFill>
        <p:spPr>
          <a:xfrm>
            <a:off x="7484557" y="1226580"/>
            <a:ext cx="3755702" cy="1669014"/>
          </a:xfrm>
          <a:prstGeom prst="rect">
            <a:avLst/>
          </a:prstGeom>
        </p:spPr>
      </p:pic>
      <p:sp>
        <p:nvSpPr>
          <p:cNvPr id="18" name="テキスト ボックス 17">
            <a:extLst>
              <a:ext uri="{FF2B5EF4-FFF2-40B4-BE49-F238E27FC236}">
                <a16:creationId xmlns:a16="http://schemas.microsoft.com/office/drawing/2014/main" id="{D84599A7-4D5D-12D9-69A2-DC3E1193E3C8}"/>
              </a:ext>
            </a:extLst>
          </p:cNvPr>
          <p:cNvSpPr txBox="1"/>
          <p:nvPr/>
        </p:nvSpPr>
        <p:spPr>
          <a:xfrm>
            <a:off x="838200" y="3001038"/>
            <a:ext cx="4262104" cy="2292038"/>
          </a:xfrm>
          <a:prstGeom prst="rect">
            <a:avLst/>
          </a:prstGeom>
          <a:solidFill>
            <a:schemeClr val="tx2">
              <a:lumMod val="10000"/>
              <a:lumOff val="90000"/>
            </a:schemeClr>
          </a:solidFill>
        </p:spPr>
        <p:txBody>
          <a:bodyPr wrap="square">
            <a:spAutoFit/>
          </a:body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ja-JP" sz="2800" b="0"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rPr>
              <a:t>洪水前後で</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ja-JP" sz="2800" b="0"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rPr>
              <a:t>・河口砂州のフラッシュ</a:t>
            </a:r>
            <a:br>
              <a:rPr kumimoji="1" lang="ja-JP" altLang="ja-JP" sz="2800" b="0"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rPr>
            </a:br>
            <a:r>
              <a:rPr kumimoji="1" lang="ja-JP" altLang="ja-JP" sz="2800" b="0"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rPr>
              <a:t>・深掘れ形成</a:t>
            </a:r>
            <a:br>
              <a:rPr kumimoji="1" lang="ja-JP" altLang="ja-JP" sz="2800" b="0"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rPr>
            </a:br>
            <a:r>
              <a:rPr kumimoji="1" lang="ja-JP" altLang="ja-JP" sz="2800" b="0"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rPr>
              <a:t>・河口テラス形成</a:t>
            </a:r>
            <a:endParaRPr kumimoji="1" lang="en-US" altLang="ja-JP" sz="2800" b="0"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endParaRP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ja-JP" sz="2800" b="0"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rPr>
              <a:t>が確認されている</a:t>
            </a:r>
          </a:p>
        </p:txBody>
      </p:sp>
      <p:sp>
        <p:nvSpPr>
          <p:cNvPr id="2" name="タイトル 1">
            <a:extLst>
              <a:ext uri="{FF2B5EF4-FFF2-40B4-BE49-F238E27FC236}">
                <a16:creationId xmlns:a16="http://schemas.microsoft.com/office/drawing/2014/main" id="{0897A762-A09A-2CAE-0E38-6835FCB4F806}"/>
              </a:ext>
            </a:extLst>
          </p:cNvPr>
          <p:cNvSpPr>
            <a:spLocks noGrp="1"/>
          </p:cNvSpPr>
          <p:nvPr>
            <p:ph type="title"/>
          </p:nvPr>
        </p:nvSpPr>
        <p:spPr/>
        <p:txBody>
          <a:bodyPr/>
          <a:lstStyle/>
          <a:p>
            <a:r>
              <a:rPr kumimoji="1" lang="ja-JP" altLang="en-US" dirty="0"/>
              <a:t>解析対象</a:t>
            </a:r>
          </a:p>
        </p:txBody>
      </p:sp>
      <p:sp>
        <p:nvSpPr>
          <p:cNvPr id="3" name="コンテンツ プレースホルダー 2">
            <a:extLst>
              <a:ext uri="{FF2B5EF4-FFF2-40B4-BE49-F238E27FC236}">
                <a16:creationId xmlns:a16="http://schemas.microsoft.com/office/drawing/2014/main" id="{1A21A377-2BEB-8B55-D1A4-2EFA7DD37F45}"/>
              </a:ext>
            </a:extLst>
          </p:cNvPr>
          <p:cNvSpPr>
            <a:spLocks noGrp="1"/>
          </p:cNvSpPr>
          <p:nvPr>
            <p:ph idx="1"/>
          </p:nvPr>
        </p:nvSpPr>
        <p:spPr>
          <a:xfrm>
            <a:off x="838200" y="1226579"/>
            <a:ext cx="10515600" cy="1846753"/>
          </a:xfrm>
        </p:spPr>
        <p:txBody>
          <a:bodyPr/>
          <a:lstStyle/>
          <a:p>
            <a:pPr marL="0" indent="0">
              <a:buNone/>
            </a:pPr>
            <a:r>
              <a:rPr kumimoji="1" lang="en-US" altLang="ja-JP" dirty="0"/>
              <a:t>[</a:t>
            </a:r>
            <a:r>
              <a:rPr kumimoji="1" lang="ja-JP" altLang="en-US" dirty="0"/>
              <a:t>対象河川</a:t>
            </a:r>
            <a:r>
              <a:rPr kumimoji="1" lang="en-US" altLang="ja-JP" dirty="0"/>
              <a:t>]</a:t>
            </a:r>
            <a:r>
              <a:rPr kumimoji="1" lang="ja-JP" altLang="en-US" dirty="0"/>
              <a:t>　天神川下流部（鳥取県）</a:t>
            </a:r>
            <a:endParaRPr lang="en-US" altLang="ja-JP" dirty="0"/>
          </a:p>
          <a:p>
            <a:pPr marL="0" indent="0">
              <a:buNone/>
            </a:pPr>
            <a:r>
              <a:rPr lang="en-US" altLang="ja-JP" dirty="0"/>
              <a:t>[</a:t>
            </a:r>
            <a:r>
              <a:rPr lang="ja-JP" altLang="en-US" dirty="0"/>
              <a:t>対象洪水</a:t>
            </a:r>
            <a:r>
              <a:rPr lang="en-US" altLang="ja-JP" dirty="0"/>
              <a:t>]</a:t>
            </a:r>
            <a:r>
              <a:rPr lang="ja-JP" altLang="en-US" dirty="0"/>
              <a:t>　</a:t>
            </a:r>
            <a:r>
              <a:rPr lang="en-US" altLang="ja-JP" dirty="0"/>
              <a:t>2021</a:t>
            </a:r>
            <a:r>
              <a:rPr lang="ja-JP" altLang="en-US" dirty="0"/>
              <a:t>年</a:t>
            </a:r>
            <a:r>
              <a:rPr lang="en-US" altLang="ja-JP" dirty="0"/>
              <a:t>7</a:t>
            </a:r>
            <a:r>
              <a:rPr lang="ja-JP" altLang="en-US" dirty="0"/>
              <a:t>月洪水</a:t>
            </a:r>
            <a:br>
              <a:rPr lang="en-US" altLang="ja-JP" dirty="0"/>
            </a:br>
            <a:r>
              <a:rPr lang="ja-JP" altLang="en-US" dirty="0"/>
              <a:t>　　　　　　（</a:t>
            </a:r>
            <a:r>
              <a:rPr lang="en-US" altLang="ja-JP" dirty="0"/>
              <a:t>7</a:t>
            </a:r>
            <a:r>
              <a:rPr lang="ja-JP" altLang="en-US" dirty="0"/>
              <a:t>月</a:t>
            </a:r>
            <a:r>
              <a:rPr lang="en-US" altLang="ja-JP" dirty="0"/>
              <a:t>4</a:t>
            </a:r>
            <a:r>
              <a:rPr lang="ja-JP" altLang="en-US" dirty="0"/>
              <a:t>日から</a:t>
            </a:r>
            <a:r>
              <a:rPr lang="en-US" altLang="ja-JP" dirty="0"/>
              <a:t>13</a:t>
            </a:r>
            <a:r>
              <a:rPr lang="ja-JP" altLang="en-US" dirty="0"/>
              <a:t>日の</a:t>
            </a:r>
            <a:br>
              <a:rPr lang="en-US" altLang="ja-JP" dirty="0"/>
            </a:br>
            <a:r>
              <a:rPr lang="ja-JP" altLang="en-US" dirty="0"/>
              <a:t>　　　　　　　梅雨前線豪雨による洪水）</a:t>
            </a:r>
          </a:p>
          <a:p>
            <a:pPr marL="0" indent="0">
              <a:buNone/>
            </a:pPr>
            <a:endParaRPr kumimoji="1" lang="ja-JP" altLang="en-US" dirty="0"/>
          </a:p>
        </p:txBody>
      </p:sp>
      <p:sp>
        <p:nvSpPr>
          <p:cNvPr id="4" name="スライド番号プレースホルダー 3">
            <a:extLst>
              <a:ext uri="{FF2B5EF4-FFF2-40B4-BE49-F238E27FC236}">
                <a16:creationId xmlns:a16="http://schemas.microsoft.com/office/drawing/2014/main" id="{6785C6F6-BCCF-24A9-48DA-9A3A7B2FD20E}"/>
              </a:ext>
            </a:extLst>
          </p:cNvPr>
          <p:cNvSpPr>
            <a:spLocks noGrp="1"/>
          </p:cNvSpPr>
          <p:nvPr>
            <p:ph type="sldNum" sz="quarter" idx="12"/>
          </p:nvPr>
        </p:nvSpPr>
        <p:spPr/>
        <p:txBody>
          <a:bodyPr/>
          <a:lstStyle/>
          <a:p>
            <a:fld id="{DD139197-46F2-4E0A-A5E8-FB7D6263358E}" type="slidenum">
              <a:rPr lang="ja-JP" altLang="en-US" smtClean="0"/>
              <a:pPr/>
              <a:t>4</a:t>
            </a:fld>
            <a:endParaRPr lang="ja-JP" altLang="en-US"/>
          </a:p>
        </p:txBody>
      </p:sp>
      <p:pic>
        <p:nvPicPr>
          <p:cNvPr id="14" name="図 13">
            <a:extLst>
              <a:ext uri="{FF2B5EF4-FFF2-40B4-BE49-F238E27FC236}">
                <a16:creationId xmlns:a16="http://schemas.microsoft.com/office/drawing/2014/main" id="{D6A4410C-475D-6D6F-FD89-F64564A9393A}"/>
              </a:ext>
            </a:extLst>
          </p:cNvPr>
          <p:cNvPicPr>
            <a:picLocks noChangeAspect="1"/>
          </p:cNvPicPr>
          <p:nvPr/>
        </p:nvPicPr>
        <p:blipFill>
          <a:blip r:embed="rId3"/>
          <a:stretch>
            <a:fillRect/>
          </a:stretch>
        </p:blipFill>
        <p:spPr>
          <a:xfrm>
            <a:off x="5100304" y="3006442"/>
            <a:ext cx="3134088" cy="3777117"/>
          </a:xfrm>
          <a:prstGeom prst="rect">
            <a:avLst/>
          </a:prstGeom>
        </p:spPr>
      </p:pic>
      <p:pic>
        <p:nvPicPr>
          <p:cNvPr id="16" name="図 15">
            <a:extLst>
              <a:ext uri="{FF2B5EF4-FFF2-40B4-BE49-F238E27FC236}">
                <a16:creationId xmlns:a16="http://schemas.microsoft.com/office/drawing/2014/main" id="{5838B8C5-51EE-838F-3662-99E41C3928A0}"/>
              </a:ext>
            </a:extLst>
          </p:cNvPr>
          <p:cNvPicPr>
            <a:picLocks noChangeAspect="1"/>
          </p:cNvPicPr>
          <p:nvPr/>
        </p:nvPicPr>
        <p:blipFill>
          <a:blip r:embed="rId4"/>
          <a:stretch>
            <a:fillRect/>
          </a:stretch>
        </p:blipFill>
        <p:spPr>
          <a:xfrm>
            <a:off x="8415156" y="3001038"/>
            <a:ext cx="3134088" cy="3782521"/>
          </a:xfrm>
          <a:prstGeom prst="rect">
            <a:avLst/>
          </a:prstGeom>
        </p:spPr>
      </p:pic>
    </p:spTree>
    <p:extLst>
      <p:ext uri="{BB962C8B-B14F-4D97-AF65-F5344CB8AC3E}">
        <p14:creationId xmlns:p14="http://schemas.microsoft.com/office/powerpoint/2010/main" val="2257923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3FC0AEA-6E7D-1616-89DF-4F22B4342F6B}"/>
              </a:ext>
            </a:extLst>
          </p:cNvPr>
          <p:cNvSpPr>
            <a:spLocks noGrp="1"/>
          </p:cNvSpPr>
          <p:nvPr>
            <p:ph type="title"/>
          </p:nvPr>
        </p:nvSpPr>
        <p:spPr/>
        <p:txBody>
          <a:bodyPr/>
          <a:lstStyle/>
          <a:p>
            <a:r>
              <a:rPr kumimoji="1" lang="ja-JP" altLang="en-US" dirty="0"/>
              <a:t>初期河口地形の推定</a:t>
            </a:r>
          </a:p>
        </p:txBody>
      </p:sp>
      <p:sp>
        <p:nvSpPr>
          <p:cNvPr id="3" name="コンテンツ プレースホルダー 2">
            <a:extLst>
              <a:ext uri="{FF2B5EF4-FFF2-40B4-BE49-F238E27FC236}">
                <a16:creationId xmlns:a16="http://schemas.microsoft.com/office/drawing/2014/main" id="{D1CF842F-4ECC-481A-1969-E37FA6B4B178}"/>
              </a:ext>
            </a:extLst>
          </p:cNvPr>
          <p:cNvSpPr>
            <a:spLocks noGrp="1"/>
          </p:cNvSpPr>
          <p:nvPr>
            <p:ph idx="1"/>
          </p:nvPr>
        </p:nvSpPr>
        <p:spPr>
          <a:xfrm>
            <a:off x="838199" y="1226579"/>
            <a:ext cx="11113655" cy="2147113"/>
          </a:xfrm>
          <a:solidFill>
            <a:schemeClr val="tx2">
              <a:lumMod val="10000"/>
              <a:lumOff val="90000"/>
            </a:schemeClr>
          </a:solidFill>
        </p:spPr>
        <p:txBody>
          <a:bodyPr>
            <a:normAutofit/>
          </a:bodyPr>
          <a:lstStyle/>
          <a:p>
            <a:pPr marL="0" indent="0">
              <a:buNone/>
            </a:pPr>
            <a:r>
              <a:rPr lang="ja-JP" altLang="ja-JP" dirty="0"/>
              <a:t>使用データ</a:t>
            </a:r>
          </a:p>
          <a:p>
            <a:pPr marL="0" indent="0">
              <a:buNone/>
            </a:pPr>
            <a:r>
              <a:rPr lang="ja-JP" altLang="ja-JP" dirty="0"/>
              <a:t>・洪水前衛星画像</a:t>
            </a:r>
            <a:br>
              <a:rPr lang="en-US" altLang="ja-JP" dirty="0"/>
            </a:br>
            <a:r>
              <a:rPr lang="ja-JP" altLang="ja-JP" dirty="0"/>
              <a:t>（2021/4/21）</a:t>
            </a:r>
            <a:br>
              <a:rPr lang="ja-JP" altLang="ja-JP" dirty="0"/>
            </a:br>
            <a:r>
              <a:rPr lang="ja-JP" altLang="ja-JP" dirty="0"/>
              <a:t>・洪水後深浅測量</a:t>
            </a:r>
            <a:br>
              <a:rPr lang="en-US" altLang="ja-JP" dirty="0"/>
            </a:br>
            <a:r>
              <a:rPr lang="ja-JP" altLang="ja-JP" dirty="0"/>
              <a:t>（2021/7/26）</a:t>
            </a:r>
          </a:p>
        </p:txBody>
      </p:sp>
      <p:sp>
        <p:nvSpPr>
          <p:cNvPr id="4" name="スライド番号プレースホルダー 3">
            <a:extLst>
              <a:ext uri="{FF2B5EF4-FFF2-40B4-BE49-F238E27FC236}">
                <a16:creationId xmlns:a16="http://schemas.microsoft.com/office/drawing/2014/main" id="{F48F33CD-5B24-77BE-36A9-FF6AADA4A47E}"/>
              </a:ext>
            </a:extLst>
          </p:cNvPr>
          <p:cNvSpPr>
            <a:spLocks noGrp="1"/>
          </p:cNvSpPr>
          <p:nvPr>
            <p:ph type="sldNum" sz="quarter" idx="12"/>
          </p:nvPr>
        </p:nvSpPr>
        <p:spPr/>
        <p:txBody>
          <a:bodyPr/>
          <a:lstStyle/>
          <a:p>
            <a:fld id="{DD139197-46F2-4E0A-A5E8-FB7D6263358E}" type="slidenum">
              <a:rPr lang="ja-JP" altLang="en-US" smtClean="0"/>
              <a:pPr/>
              <a:t>5</a:t>
            </a:fld>
            <a:endParaRPr lang="ja-JP" altLang="en-US"/>
          </a:p>
        </p:txBody>
      </p:sp>
      <p:pic>
        <p:nvPicPr>
          <p:cNvPr id="8" name="図 7">
            <a:extLst>
              <a:ext uri="{FF2B5EF4-FFF2-40B4-BE49-F238E27FC236}">
                <a16:creationId xmlns:a16="http://schemas.microsoft.com/office/drawing/2014/main" id="{496F5EBB-3498-9DD4-752D-620085C89BBB}"/>
              </a:ext>
            </a:extLst>
          </p:cNvPr>
          <p:cNvPicPr>
            <a:picLocks noChangeAspect="1"/>
          </p:cNvPicPr>
          <p:nvPr/>
        </p:nvPicPr>
        <p:blipFill>
          <a:blip r:embed="rId2"/>
          <a:stretch>
            <a:fillRect/>
          </a:stretch>
        </p:blipFill>
        <p:spPr>
          <a:xfrm>
            <a:off x="6846114" y="3479136"/>
            <a:ext cx="3658281" cy="3315166"/>
          </a:xfrm>
          <a:prstGeom prst="rect">
            <a:avLst/>
          </a:prstGeom>
        </p:spPr>
      </p:pic>
      <p:pic>
        <p:nvPicPr>
          <p:cNvPr id="10" name="図 9">
            <a:extLst>
              <a:ext uri="{FF2B5EF4-FFF2-40B4-BE49-F238E27FC236}">
                <a16:creationId xmlns:a16="http://schemas.microsoft.com/office/drawing/2014/main" id="{175BF494-3621-8B71-757E-5D1CDE0AE0AF}"/>
              </a:ext>
            </a:extLst>
          </p:cNvPr>
          <p:cNvPicPr>
            <a:picLocks noChangeAspect="1"/>
          </p:cNvPicPr>
          <p:nvPr/>
        </p:nvPicPr>
        <p:blipFill>
          <a:blip r:embed="rId3"/>
          <a:stretch>
            <a:fillRect/>
          </a:stretch>
        </p:blipFill>
        <p:spPr>
          <a:xfrm>
            <a:off x="5340927" y="1226578"/>
            <a:ext cx="6096000" cy="2147113"/>
          </a:xfrm>
          <a:prstGeom prst="rect">
            <a:avLst/>
          </a:prstGeom>
        </p:spPr>
      </p:pic>
      <p:sp>
        <p:nvSpPr>
          <p:cNvPr id="14" name="テキスト ボックス 13">
            <a:extLst>
              <a:ext uri="{FF2B5EF4-FFF2-40B4-BE49-F238E27FC236}">
                <a16:creationId xmlns:a16="http://schemas.microsoft.com/office/drawing/2014/main" id="{18C7AC70-F3C4-E820-FD31-A8DCC6F4D989}"/>
              </a:ext>
            </a:extLst>
          </p:cNvPr>
          <p:cNvSpPr txBox="1"/>
          <p:nvPr/>
        </p:nvSpPr>
        <p:spPr>
          <a:xfrm>
            <a:off x="1087581" y="4018464"/>
            <a:ext cx="5082309" cy="2246769"/>
          </a:xfrm>
          <a:prstGeom prst="rect">
            <a:avLst/>
          </a:prstGeom>
          <a:noFill/>
        </p:spPr>
        <p:txBody>
          <a:bodyPr wrap="square">
            <a:spAutoFit/>
          </a:bodyPr>
          <a:lstStyle/>
          <a:p>
            <a:pPr marL="0" indent="0">
              <a:buNone/>
            </a:pPr>
            <a:r>
              <a:rPr lang="ja-JP" altLang="ja-JP" sz="2800" dirty="0"/>
              <a:t>推定手順</a:t>
            </a:r>
          </a:p>
          <a:p>
            <a:pPr marL="0" indent="0">
              <a:buNone/>
            </a:pPr>
            <a:r>
              <a:rPr lang="ja-JP" altLang="ja-JP" sz="2800" dirty="0"/>
              <a:t>① 衛星画像から砂州輪郭抽出</a:t>
            </a:r>
          </a:p>
          <a:p>
            <a:pPr marL="0" indent="0">
              <a:buNone/>
            </a:pPr>
            <a:r>
              <a:rPr lang="ja-JP" altLang="ja-JP" sz="2800" dirty="0"/>
              <a:t>② 洪水後測量へ反映</a:t>
            </a:r>
          </a:p>
          <a:p>
            <a:pPr marL="0" indent="0">
              <a:buNone/>
            </a:pPr>
            <a:r>
              <a:rPr lang="ja-JP" altLang="ja-JP" sz="2800" dirty="0"/>
              <a:t>③ 河口テラスを除去</a:t>
            </a:r>
          </a:p>
          <a:p>
            <a:pPr marL="0" indent="0">
              <a:buNone/>
            </a:pPr>
            <a:r>
              <a:rPr lang="ja-JP" altLang="ja-JP" sz="2800" dirty="0"/>
              <a:t>④ 初期地形を作成</a:t>
            </a:r>
          </a:p>
        </p:txBody>
      </p:sp>
      <p:sp>
        <p:nvSpPr>
          <p:cNvPr id="25" name="テキスト ボックス 24">
            <a:extLst>
              <a:ext uri="{FF2B5EF4-FFF2-40B4-BE49-F238E27FC236}">
                <a16:creationId xmlns:a16="http://schemas.microsoft.com/office/drawing/2014/main" id="{399F2572-7408-A254-B1AE-FC25BA0D24A8}"/>
              </a:ext>
            </a:extLst>
          </p:cNvPr>
          <p:cNvSpPr txBox="1"/>
          <p:nvPr/>
        </p:nvSpPr>
        <p:spPr>
          <a:xfrm>
            <a:off x="6393532" y="3479135"/>
            <a:ext cx="452582" cy="461665"/>
          </a:xfrm>
          <a:prstGeom prst="rect">
            <a:avLst/>
          </a:prstGeom>
          <a:noFill/>
        </p:spPr>
        <p:txBody>
          <a:bodyPr wrap="square">
            <a:spAutoFit/>
          </a:bodyPr>
          <a:lstStyle/>
          <a:p>
            <a:r>
              <a:rPr lang="ja-JP" altLang="ja-JP" sz="2400" dirty="0"/>
              <a:t>①</a:t>
            </a:r>
            <a:endParaRPr lang="ja-JP" altLang="en-US" sz="2400" dirty="0"/>
          </a:p>
        </p:txBody>
      </p:sp>
    </p:spTree>
    <p:extLst>
      <p:ext uri="{BB962C8B-B14F-4D97-AF65-F5344CB8AC3E}">
        <p14:creationId xmlns:p14="http://schemas.microsoft.com/office/powerpoint/2010/main" val="656615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39D85-4B49-831F-4124-6102F4711313}"/>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978AE82-5FC7-E402-F952-17DB9F18F994}"/>
              </a:ext>
            </a:extLst>
          </p:cNvPr>
          <p:cNvSpPr>
            <a:spLocks noGrp="1"/>
          </p:cNvSpPr>
          <p:nvPr>
            <p:ph type="title"/>
          </p:nvPr>
        </p:nvSpPr>
        <p:spPr/>
        <p:txBody>
          <a:bodyPr/>
          <a:lstStyle/>
          <a:p>
            <a:r>
              <a:rPr kumimoji="1" lang="ja-JP" altLang="en-US" dirty="0"/>
              <a:t>初期河口地形の推定</a:t>
            </a:r>
          </a:p>
        </p:txBody>
      </p:sp>
      <p:sp>
        <p:nvSpPr>
          <p:cNvPr id="3" name="コンテンツ プレースホルダー 2">
            <a:extLst>
              <a:ext uri="{FF2B5EF4-FFF2-40B4-BE49-F238E27FC236}">
                <a16:creationId xmlns:a16="http://schemas.microsoft.com/office/drawing/2014/main" id="{B7FC2E73-A40F-E59F-7A64-6C4FB864FEB8}"/>
              </a:ext>
            </a:extLst>
          </p:cNvPr>
          <p:cNvSpPr>
            <a:spLocks noGrp="1"/>
          </p:cNvSpPr>
          <p:nvPr>
            <p:ph idx="1"/>
          </p:nvPr>
        </p:nvSpPr>
        <p:spPr>
          <a:xfrm>
            <a:off x="838199" y="1226579"/>
            <a:ext cx="11113655" cy="2147113"/>
          </a:xfrm>
          <a:solidFill>
            <a:schemeClr val="tx2">
              <a:lumMod val="10000"/>
              <a:lumOff val="90000"/>
            </a:schemeClr>
          </a:solidFill>
        </p:spPr>
        <p:txBody>
          <a:bodyPr>
            <a:normAutofit/>
          </a:bodyPr>
          <a:lstStyle/>
          <a:p>
            <a:pPr marL="0" indent="0">
              <a:buNone/>
            </a:pPr>
            <a:r>
              <a:rPr lang="ja-JP" altLang="ja-JP" dirty="0"/>
              <a:t>使用データ</a:t>
            </a:r>
          </a:p>
          <a:p>
            <a:pPr marL="0" indent="0">
              <a:buNone/>
            </a:pPr>
            <a:r>
              <a:rPr lang="ja-JP" altLang="ja-JP" dirty="0"/>
              <a:t>・洪水前衛星画像</a:t>
            </a:r>
            <a:br>
              <a:rPr lang="en-US" altLang="ja-JP" dirty="0"/>
            </a:br>
            <a:r>
              <a:rPr lang="ja-JP" altLang="ja-JP" dirty="0"/>
              <a:t>（2021/4/21）</a:t>
            </a:r>
            <a:br>
              <a:rPr lang="ja-JP" altLang="ja-JP" dirty="0"/>
            </a:br>
            <a:r>
              <a:rPr lang="ja-JP" altLang="ja-JP" dirty="0"/>
              <a:t>・洪水後深浅測量</a:t>
            </a:r>
            <a:br>
              <a:rPr lang="en-US" altLang="ja-JP" dirty="0"/>
            </a:br>
            <a:r>
              <a:rPr lang="ja-JP" altLang="ja-JP" dirty="0"/>
              <a:t>（2021/7/26）</a:t>
            </a:r>
          </a:p>
        </p:txBody>
      </p:sp>
      <p:sp>
        <p:nvSpPr>
          <p:cNvPr id="4" name="スライド番号プレースホルダー 3">
            <a:extLst>
              <a:ext uri="{FF2B5EF4-FFF2-40B4-BE49-F238E27FC236}">
                <a16:creationId xmlns:a16="http://schemas.microsoft.com/office/drawing/2014/main" id="{96C764CA-7D76-1EBA-C5F7-1AE9B718E1B4}"/>
              </a:ext>
            </a:extLst>
          </p:cNvPr>
          <p:cNvSpPr>
            <a:spLocks noGrp="1"/>
          </p:cNvSpPr>
          <p:nvPr>
            <p:ph type="sldNum" sz="quarter" idx="12"/>
          </p:nvPr>
        </p:nvSpPr>
        <p:spPr/>
        <p:txBody>
          <a:bodyPr/>
          <a:lstStyle/>
          <a:p>
            <a:fld id="{DD139197-46F2-4E0A-A5E8-FB7D6263358E}" type="slidenum">
              <a:rPr lang="ja-JP" altLang="en-US" smtClean="0"/>
              <a:pPr/>
              <a:t>6</a:t>
            </a:fld>
            <a:endParaRPr lang="ja-JP" altLang="en-US"/>
          </a:p>
        </p:txBody>
      </p:sp>
      <p:pic>
        <p:nvPicPr>
          <p:cNvPr id="8" name="図 7">
            <a:extLst>
              <a:ext uri="{FF2B5EF4-FFF2-40B4-BE49-F238E27FC236}">
                <a16:creationId xmlns:a16="http://schemas.microsoft.com/office/drawing/2014/main" id="{70A45EC7-2744-4CCC-AD14-7BEEB12B5F57}"/>
              </a:ext>
            </a:extLst>
          </p:cNvPr>
          <p:cNvPicPr>
            <a:picLocks noChangeAspect="1"/>
          </p:cNvPicPr>
          <p:nvPr/>
        </p:nvPicPr>
        <p:blipFill>
          <a:blip r:embed="rId2"/>
          <a:stretch>
            <a:fillRect/>
          </a:stretch>
        </p:blipFill>
        <p:spPr>
          <a:xfrm>
            <a:off x="6846114" y="3479136"/>
            <a:ext cx="3658281" cy="3315166"/>
          </a:xfrm>
          <a:prstGeom prst="rect">
            <a:avLst/>
          </a:prstGeom>
        </p:spPr>
      </p:pic>
      <p:pic>
        <p:nvPicPr>
          <p:cNvPr id="10" name="図 9">
            <a:extLst>
              <a:ext uri="{FF2B5EF4-FFF2-40B4-BE49-F238E27FC236}">
                <a16:creationId xmlns:a16="http://schemas.microsoft.com/office/drawing/2014/main" id="{9ED1FDA7-0928-DF05-91D0-C5CDF64172E1}"/>
              </a:ext>
            </a:extLst>
          </p:cNvPr>
          <p:cNvPicPr>
            <a:picLocks noChangeAspect="1"/>
          </p:cNvPicPr>
          <p:nvPr/>
        </p:nvPicPr>
        <p:blipFill>
          <a:blip r:embed="rId3"/>
          <a:stretch>
            <a:fillRect/>
          </a:stretch>
        </p:blipFill>
        <p:spPr>
          <a:xfrm>
            <a:off x="5340927" y="1226578"/>
            <a:ext cx="6096000" cy="2147113"/>
          </a:xfrm>
          <a:prstGeom prst="rect">
            <a:avLst/>
          </a:prstGeom>
        </p:spPr>
      </p:pic>
      <p:sp>
        <p:nvSpPr>
          <p:cNvPr id="14" name="テキスト ボックス 13">
            <a:extLst>
              <a:ext uri="{FF2B5EF4-FFF2-40B4-BE49-F238E27FC236}">
                <a16:creationId xmlns:a16="http://schemas.microsoft.com/office/drawing/2014/main" id="{96BD2135-207A-5D33-3C6C-21EA656B07B4}"/>
              </a:ext>
            </a:extLst>
          </p:cNvPr>
          <p:cNvSpPr txBox="1"/>
          <p:nvPr/>
        </p:nvSpPr>
        <p:spPr>
          <a:xfrm>
            <a:off x="1087581" y="4018464"/>
            <a:ext cx="5082309" cy="2246769"/>
          </a:xfrm>
          <a:prstGeom prst="rect">
            <a:avLst/>
          </a:prstGeom>
          <a:noFill/>
        </p:spPr>
        <p:txBody>
          <a:bodyPr wrap="square">
            <a:spAutoFit/>
          </a:bodyPr>
          <a:lstStyle/>
          <a:p>
            <a:pPr marL="0" indent="0">
              <a:buNone/>
            </a:pPr>
            <a:r>
              <a:rPr lang="ja-JP" altLang="ja-JP" sz="2800" dirty="0"/>
              <a:t>推定手順</a:t>
            </a:r>
          </a:p>
          <a:p>
            <a:pPr marL="0" indent="0">
              <a:buNone/>
            </a:pPr>
            <a:r>
              <a:rPr lang="ja-JP" altLang="ja-JP" sz="2800" dirty="0"/>
              <a:t>① 衛星画像から砂州輪郭抽出</a:t>
            </a:r>
          </a:p>
          <a:p>
            <a:pPr marL="0" indent="0">
              <a:buNone/>
            </a:pPr>
            <a:r>
              <a:rPr lang="ja-JP" altLang="ja-JP" sz="2800" dirty="0"/>
              <a:t>② 洪水後測量へ反映</a:t>
            </a:r>
          </a:p>
          <a:p>
            <a:pPr marL="0" indent="0">
              <a:buNone/>
            </a:pPr>
            <a:r>
              <a:rPr lang="ja-JP" altLang="ja-JP" sz="2800" dirty="0"/>
              <a:t>③ 河口テラスを除去</a:t>
            </a:r>
          </a:p>
          <a:p>
            <a:pPr marL="0" indent="0">
              <a:buNone/>
            </a:pPr>
            <a:r>
              <a:rPr lang="ja-JP" altLang="ja-JP" sz="2800" dirty="0"/>
              <a:t>④ 初期地形を作成</a:t>
            </a:r>
          </a:p>
        </p:txBody>
      </p:sp>
      <p:pic>
        <p:nvPicPr>
          <p:cNvPr id="21" name="図 20">
            <a:extLst>
              <a:ext uri="{FF2B5EF4-FFF2-40B4-BE49-F238E27FC236}">
                <a16:creationId xmlns:a16="http://schemas.microsoft.com/office/drawing/2014/main" id="{E50EE9F3-4CD4-B096-58DC-C752EF55CA76}"/>
              </a:ext>
            </a:extLst>
          </p:cNvPr>
          <p:cNvPicPr>
            <a:picLocks noChangeAspect="1"/>
          </p:cNvPicPr>
          <p:nvPr/>
        </p:nvPicPr>
        <p:blipFill>
          <a:blip r:embed="rId4"/>
          <a:stretch>
            <a:fillRect/>
          </a:stretch>
        </p:blipFill>
        <p:spPr>
          <a:xfrm>
            <a:off x="6846114" y="3479135"/>
            <a:ext cx="3658281" cy="3436567"/>
          </a:xfrm>
          <a:prstGeom prst="rect">
            <a:avLst/>
          </a:prstGeom>
        </p:spPr>
      </p:pic>
      <p:sp>
        <p:nvSpPr>
          <p:cNvPr id="5" name="テキスト ボックス 4">
            <a:extLst>
              <a:ext uri="{FF2B5EF4-FFF2-40B4-BE49-F238E27FC236}">
                <a16:creationId xmlns:a16="http://schemas.microsoft.com/office/drawing/2014/main" id="{0FF43095-FE0D-8DF3-D22D-554748ACD39E}"/>
              </a:ext>
            </a:extLst>
          </p:cNvPr>
          <p:cNvSpPr txBox="1"/>
          <p:nvPr/>
        </p:nvSpPr>
        <p:spPr>
          <a:xfrm>
            <a:off x="6393532" y="3479135"/>
            <a:ext cx="452582" cy="461665"/>
          </a:xfrm>
          <a:prstGeom prst="rect">
            <a:avLst/>
          </a:prstGeom>
          <a:noFill/>
        </p:spPr>
        <p:txBody>
          <a:bodyPr wrap="square">
            <a:spAutoFit/>
          </a:bodyPr>
          <a:lstStyle/>
          <a:p>
            <a:r>
              <a:rPr lang="ja-JP" altLang="en-US" sz="2400" dirty="0"/>
              <a:t>②</a:t>
            </a:r>
          </a:p>
        </p:txBody>
      </p:sp>
    </p:spTree>
    <p:extLst>
      <p:ext uri="{BB962C8B-B14F-4D97-AF65-F5344CB8AC3E}">
        <p14:creationId xmlns:p14="http://schemas.microsoft.com/office/powerpoint/2010/main" val="3810204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6168B-0E60-1FC5-F447-BCFCBB216E0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84D054F-F373-166D-BA89-07214D3156C0}"/>
              </a:ext>
            </a:extLst>
          </p:cNvPr>
          <p:cNvSpPr>
            <a:spLocks noGrp="1"/>
          </p:cNvSpPr>
          <p:nvPr>
            <p:ph type="title"/>
          </p:nvPr>
        </p:nvSpPr>
        <p:spPr/>
        <p:txBody>
          <a:bodyPr/>
          <a:lstStyle/>
          <a:p>
            <a:r>
              <a:rPr kumimoji="1" lang="ja-JP" altLang="en-US" dirty="0"/>
              <a:t>初期河口地形の推定</a:t>
            </a:r>
          </a:p>
        </p:txBody>
      </p:sp>
      <p:sp>
        <p:nvSpPr>
          <p:cNvPr id="3" name="コンテンツ プレースホルダー 2">
            <a:extLst>
              <a:ext uri="{FF2B5EF4-FFF2-40B4-BE49-F238E27FC236}">
                <a16:creationId xmlns:a16="http://schemas.microsoft.com/office/drawing/2014/main" id="{23EE0367-B0FD-C0AF-35B1-08D833F150DF}"/>
              </a:ext>
            </a:extLst>
          </p:cNvPr>
          <p:cNvSpPr>
            <a:spLocks noGrp="1"/>
          </p:cNvSpPr>
          <p:nvPr>
            <p:ph idx="1"/>
          </p:nvPr>
        </p:nvSpPr>
        <p:spPr>
          <a:xfrm>
            <a:off x="838199" y="1226579"/>
            <a:ext cx="11113655" cy="2147113"/>
          </a:xfrm>
          <a:solidFill>
            <a:schemeClr val="tx2">
              <a:lumMod val="10000"/>
              <a:lumOff val="90000"/>
            </a:schemeClr>
          </a:solidFill>
        </p:spPr>
        <p:txBody>
          <a:bodyPr>
            <a:normAutofit/>
          </a:bodyPr>
          <a:lstStyle/>
          <a:p>
            <a:pPr marL="0" indent="0">
              <a:buNone/>
            </a:pPr>
            <a:r>
              <a:rPr lang="ja-JP" altLang="ja-JP" dirty="0"/>
              <a:t>使用データ</a:t>
            </a:r>
          </a:p>
          <a:p>
            <a:pPr marL="0" indent="0">
              <a:buNone/>
            </a:pPr>
            <a:r>
              <a:rPr lang="ja-JP" altLang="ja-JP" dirty="0"/>
              <a:t>・洪水前衛星画像</a:t>
            </a:r>
            <a:br>
              <a:rPr lang="en-US" altLang="ja-JP" dirty="0"/>
            </a:br>
            <a:r>
              <a:rPr lang="ja-JP" altLang="ja-JP" dirty="0"/>
              <a:t>（2021/4/21）</a:t>
            </a:r>
            <a:br>
              <a:rPr lang="ja-JP" altLang="ja-JP" dirty="0"/>
            </a:br>
            <a:r>
              <a:rPr lang="ja-JP" altLang="ja-JP" dirty="0"/>
              <a:t>・洪水後深浅測量</a:t>
            </a:r>
            <a:br>
              <a:rPr lang="en-US" altLang="ja-JP" dirty="0"/>
            </a:br>
            <a:r>
              <a:rPr lang="ja-JP" altLang="ja-JP" dirty="0"/>
              <a:t>（2021/7/26）</a:t>
            </a:r>
          </a:p>
        </p:txBody>
      </p:sp>
      <p:sp>
        <p:nvSpPr>
          <p:cNvPr id="4" name="スライド番号プレースホルダー 3">
            <a:extLst>
              <a:ext uri="{FF2B5EF4-FFF2-40B4-BE49-F238E27FC236}">
                <a16:creationId xmlns:a16="http://schemas.microsoft.com/office/drawing/2014/main" id="{216ACD2B-8417-D808-048D-9EB5BDECCCAC}"/>
              </a:ext>
            </a:extLst>
          </p:cNvPr>
          <p:cNvSpPr>
            <a:spLocks noGrp="1"/>
          </p:cNvSpPr>
          <p:nvPr>
            <p:ph type="sldNum" sz="quarter" idx="12"/>
          </p:nvPr>
        </p:nvSpPr>
        <p:spPr/>
        <p:txBody>
          <a:bodyPr/>
          <a:lstStyle/>
          <a:p>
            <a:fld id="{DD139197-46F2-4E0A-A5E8-FB7D6263358E}" type="slidenum">
              <a:rPr lang="ja-JP" altLang="en-US" smtClean="0"/>
              <a:pPr/>
              <a:t>7</a:t>
            </a:fld>
            <a:endParaRPr lang="ja-JP" altLang="en-US"/>
          </a:p>
        </p:txBody>
      </p:sp>
      <p:pic>
        <p:nvPicPr>
          <p:cNvPr id="8" name="図 7">
            <a:extLst>
              <a:ext uri="{FF2B5EF4-FFF2-40B4-BE49-F238E27FC236}">
                <a16:creationId xmlns:a16="http://schemas.microsoft.com/office/drawing/2014/main" id="{0E602E18-F70B-0BCB-B805-C280EB827206}"/>
              </a:ext>
            </a:extLst>
          </p:cNvPr>
          <p:cNvPicPr>
            <a:picLocks noChangeAspect="1"/>
          </p:cNvPicPr>
          <p:nvPr/>
        </p:nvPicPr>
        <p:blipFill>
          <a:blip r:embed="rId2"/>
          <a:stretch>
            <a:fillRect/>
          </a:stretch>
        </p:blipFill>
        <p:spPr>
          <a:xfrm>
            <a:off x="6846114" y="3479136"/>
            <a:ext cx="3658281" cy="3315166"/>
          </a:xfrm>
          <a:prstGeom prst="rect">
            <a:avLst/>
          </a:prstGeom>
        </p:spPr>
      </p:pic>
      <p:pic>
        <p:nvPicPr>
          <p:cNvPr id="10" name="図 9">
            <a:extLst>
              <a:ext uri="{FF2B5EF4-FFF2-40B4-BE49-F238E27FC236}">
                <a16:creationId xmlns:a16="http://schemas.microsoft.com/office/drawing/2014/main" id="{E7EEC8BF-1868-4ACD-A645-859C03A95865}"/>
              </a:ext>
            </a:extLst>
          </p:cNvPr>
          <p:cNvPicPr>
            <a:picLocks noChangeAspect="1"/>
          </p:cNvPicPr>
          <p:nvPr/>
        </p:nvPicPr>
        <p:blipFill>
          <a:blip r:embed="rId3"/>
          <a:stretch>
            <a:fillRect/>
          </a:stretch>
        </p:blipFill>
        <p:spPr>
          <a:xfrm>
            <a:off x="5340927" y="1226578"/>
            <a:ext cx="6096000" cy="2147113"/>
          </a:xfrm>
          <a:prstGeom prst="rect">
            <a:avLst/>
          </a:prstGeom>
        </p:spPr>
      </p:pic>
      <p:pic>
        <p:nvPicPr>
          <p:cNvPr id="6" name="図 5">
            <a:extLst>
              <a:ext uri="{FF2B5EF4-FFF2-40B4-BE49-F238E27FC236}">
                <a16:creationId xmlns:a16="http://schemas.microsoft.com/office/drawing/2014/main" id="{2B854248-C63F-02CB-233C-BADC81C88EB9}"/>
              </a:ext>
            </a:extLst>
          </p:cNvPr>
          <p:cNvPicPr>
            <a:picLocks noChangeAspect="1"/>
          </p:cNvPicPr>
          <p:nvPr/>
        </p:nvPicPr>
        <p:blipFill>
          <a:blip r:embed="rId4"/>
          <a:stretch>
            <a:fillRect/>
          </a:stretch>
        </p:blipFill>
        <p:spPr>
          <a:xfrm>
            <a:off x="6843857" y="3479136"/>
            <a:ext cx="3660538" cy="3438687"/>
          </a:xfrm>
          <a:prstGeom prst="rect">
            <a:avLst/>
          </a:prstGeom>
        </p:spPr>
      </p:pic>
      <p:sp>
        <p:nvSpPr>
          <p:cNvPr id="7" name="テキスト ボックス 6">
            <a:extLst>
              <a:ext uri="{FF2B5EF4-FFF2-40B4-BE49-F238E27FC236}">
                <a16:creationId xmlns:a16="http://schemas.microsoft.com/office/drawing/2014/main" id="{2A54A374-8CD0-EF26-4A9B-8DB68D4C6841}"/>
              </a:ext>
            </a:extLst>
          </p:cNvPr>
          <p:cNvSpPr txBox="1"/>
          <p:nvPr/>
        </p:nvSpPr>
        <p:spPr>
          <a:xfrm>
            <a:off x="6393532" y="3479135"/>
            <a:ext cx="452582" cy="461665"/>
          </a:xfrm>
          <a:prstGeom prst="rect">
            <a:avLst/>
          </a:prstGeom>
          <a:noFill/>
        </p:spPr>
        <p:txBody>
          <a:bodyPr wrap="square">
            <a:spAutoFit/>
          </a:bodyPr>
          <a:lstStyle/>
          <a:p>
            <a:r>
              <a:rPr lang="ja-JP" altLang="en-US" sz="2400" dirty="0"/>
              <a:t>③</a:t>
            </a:r>
          </a:p>
        </p:txBody>
      </p:sp>
      <p:sp>
        <p:nvSpPr>
          <p:cNvPr id="5" name="テキスト ボックス 4">
            <a:extLst>
              <a:ext uri="{FF2B5EF4-FFF2-40B4-BE49-F238E27FC236}">
                <a16:creationId xmlns:a16="http://schemas.microsoft.com/office/drawing/2014/main" id="{C6F2F25C-C350-AD9B-A384-CC3F9547AF24}"/>
              </a:ext>
            </a:extLst>
          </p:cNvPr>
          <p:cNvSpPr txBox="1"/>
          <p:nvPr/>
        </p:nvSpPr>
        <p:spPr>
          <a:xfrm>
            <a:off x="1087581" y="4018464"/>
            <a:ext cx="5082309" cy="2246769"/>
          </a:xfrm>
          <a:prstGeom prst="rect">
            <a:avLst/>
          </a:prstGeom>
          <a:noFill/>
        </p:spPr>
        <p:txBody>
          <a:bodyPr wrap="square">
            <a:spAutoFit/>
          </a:bodyPr>
          <a:lstStyle/>
          <a:p>
            <a:pPr marL="0" indent="0">
              <a:buNone/>
            </a:pPr>
            <a:r>
              <a:rPr lang="ja-JP" altLang="ja-JP" sz="2800" dirty="0"/>
              <a:t>推定手順</a:t>
            </a:r>
          </a:p>
          <a:p>
            <a:pPr marL="0" indent="0">
              <a:buNone/>
            </a:pPr>
            <a:r>
              <a:rPr lang="ja-JP" altLang="ja-JP" sz="2800" dirty="0"/>
              <a:t>① 衛星画像から砂州輪郭抽出</a:t>
            </a:r>
          </a:p>
          <a:p>
            <a:pPr marL="0" indent="0">
              <a:buNone/>
            </a:pPr>
            <a:r>
              <a:rPr lang="ja-JP" altLang="ja-JP" sz="2800" dirty="0"/>
              <a:t>② 洪水後測量へ反映</a:t>
            </a:r>
          </a:p>
          <a:p>
            <a:pPr marL="0" indent="0">
              <a:buNone/>
            </a:pPr>
            <a:r>
              <a:rPr lang="ja-JP" altLang="ja-JP" sz="2800" dirty="0"/>
              <a:t>③ 河口テラスを除去</a:t>
            </a:r>
          </a:p>
          <a:p>
            <a:pPr marL="0" indent="0">
              <a:buNone/>
            </a:pPr>
            <a:r>
              <a:rPr lang="ja-JP" altLang="ja-JP" sz="2800" dirty="0"/>
              <a:t>④ 初期地形を作成</a:t>
            </a:r>
          </a:p>
        </p:txBody>
      </p:sp>
    </p:spTree>
    <p:extLst>
      <p:ext uri="{BB962C8B-B14F-4D97-AF65-F5344CB8AC3E}">
        <p14:creationId xmlns:p14="http://schemas.microsoft.com/office/powerpoint/2010/main" val="2039933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93350-F2B8-4F6B-91BA-EDBCFA75E83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458F509-CC70-CA64-B88F-1C3C6A66EB9A}"/>
              </a:ext>
            </a:extLst>
          </p:cNvPr>
          <p:cNvSpPr>
            <a:spLocks noGrp="1"/>
          </p:cNvSpPr>
          <p:nvPr>
            <p:ph type="title"/>
          </p:nvPr>
        </p:nvSpPr>
        <p:spPr/>
        <p:txBody>
          <a:bodyPr/>
          <a:lstStyle/>
          <a:p>
            <a:r>
              <a:rPr kumimoji="1" lang="ja-JP" altLang="en-US" dirty="0"/>
              <a:t>初期河口地形の推定</a:t>
            </a:r>
          </a:p>
        </p:txBody>
      </p:sp>
      <p:sp>
        <p:nvSpPr>
          <p:cNvPr id="3" name="コンテンツ プレースホルダー 2">
            <a:extLst>
              <a:ext uri="{FF2B5EF4-FFF2-40B4-BE49-F238E27FC236}">
                <a16:creationId xmlns:a16="http://schemas.microsoft.com/office/drawing/2014/main" id="{3885F47B-C78F-906B-15FB-ABF2E175B514}"/>
              </a:ext>
            </a:extLst>
          </p:cNvPr>
          <p:cNvSpPr>
            <a:spLocks noGrp="1"/>
          </p:cNvSpPr>
          <p:nvPr>
            <p:ph idx="1"/>
          </p:nvPr>
        </p:nvSpPr>
        <p:spPr>
          <a:xfrm>
            <a:off x="838199" y="1226579"/>
            <a:ext cx="11113655" cy="2147113"/>
          </a:xfrm>
          <a:solidFill>
            <a:schemeClr val="tx2">
              <a:lumMod val="10000"/>
              <a:lumOff val="90000"/>
            </a:schemeClr>
          </a:solidFill>
        </p:spPr>
        <p:txBody>
          <a:bodyPr>
            <a:normAutofit/>
          </a:bodyPr>
          <a:lstStyle/>
          <a:p>
            <a:pPr marL="0" indent="0">
              <a:buNone/>
            </a:pPr>
            <a:r>
              <a:rPr lang="ja-JP" altLang="ja-JP" dirty="0"/>
              <a:t>使用データ</a:t>
            </a:r>
          </a:p>
          <a:p>
            <a:pPr marL="0" indent="0">
              <a:buNone/>
            </a:pPr>
            <a:r>
              <a:rPr lang="ja-JP" altLang="ja-JP" dirty="0"/>
              <a:t>・洪水前衛星画像</a:t>
            </a:r>
            <a:br>
              <a:rPr lang="en-US" altLang="ja-JP" dirty="0"/>
            </a:br>
            <a:r>
              <a:rPr lang="ja-JP" altLang="ja-JP" dirty="0"/>
              <a:t>（2021/4/21）</a:t>
            </a:r>
            <a:br>
              <a:rPr lang="ja-JP" altLang="ja-JP" dirty="0"/>
            </a:br>
            <a:r>
              <a:rPr lang="ja-JP" altLang="ja-JP" dirty="0"/>
              <a:t>・洪水後深浅測量</a:t>
            </a:r>
            <a:br>
              <a:rPr lang="en-US" altLang="ja-JP" dirty="0"/>
            </a:br>
            <a:r>
              <a:rPr lang="ja-JP" altLang="ja-JP" dirty="0"/>
              <a:t>（2021/7/26）</a:t>
            </a:r>
          </a:p>
        </p:txBody>
      </p:sp>
      <p:sp>
        <p:nvSpPr>
          <p:cNvPr id="4" name="スライド番号プレースホルダー 3">
            <a:extLst>
              <a:ext uri="{FF2B5EF4-FFF2-40B4-BE49-F238E27FC236}">
                <a16:creationId xmlns:a16="http://schemas.microsoft.com/office/drawing/2014/main" id="{A275253C-0673-F860-BBF2-F7AFF04039A2}"/>
              </a:ext>
            </a:extLst>
          </p:cNvPr>
          <p:cNvSpPr>
            <a:spLocks noGrp="1"/>
          </p:cNvSpPr>
          <p:nvPr>
            <p:ph type="sldNum" sz="quarter" idx="12"/>
          </p:nvPr>
        </p:nvSpPr>
        <p:spPr/>
        <p:txBody>
          <a:bodyPr/>
          <a:lstStyle/>
          <a:p>
            <a:fld id="{DD139197-46F2-4E0A-A5E8-FB7D6263358E}" type="slidenum">
              <a:rPr lang="ja-JP" altLang="en-US" smtClean="0"/>
              <a:pPr/>
              <a:t>8</a:t>
            </a:fld>
            <a:endParaRPr lang="ja-JP" altLang="en-US"/>
          </a:p>
        </p:txBody>
      </p:sp>
      <p:pic>
        <p:nvPicPr>
          <p:cNvPr id="8" name="図 7">
            <a:extLst>
              <a:ext uri="{FF2B5EF4-FFF2-40B4-BE49-F238E27FC236}">
                <a16:creationId xmlns:a16="http://schemas.microsoft.com/office/drawing/2014/main" id="{01D686BF-EC7A-CDD9-B576-5475895DB98B}"/>
              </a:ext>
            </a:extLst>
          </p:cNvPr>
          <p:cNvPicPr>
            <a:picLocks noChangeAspect="1"/>
          </p:cNvPicPr>
          <p:nvPr/>
        </p:nvPicPr>
        <p:blipFill>
          <a:blip r:embed="rId2"/>
          <a:stretch>
            <a:fillRect/>
          </a:stretch>
        </p:blipFill>
        <p:spPr>
          <a:xfrm>
            <a:off x="6846114" y="3479136"/>
            <a:ext cx="3658281" cy="3315166"/>
          </a:xfrm>
          <a:prstGeom prst="rect">
            <a:avLst/>
          </a:prstGeom>
        </p:spPr>
      </p:pic>
      <p:pic>
        <p:nvPicPr>
          <p:cNvPr id="10" name="図 9">
            <a:extLst>
              <a:ext uri="{FF2B5EF4-FFF2-40B4-BE49-F238E27FC236}">
                <a16:creationId xmlns:a16="http://schemas.microsoft.com/office/drawing/2014/main" id="{2EEEE339-E731-858B-4B23-6F39F8760E15}"/>
              </a:ext>
            </a:extLst>
          </p:cNvPr>
          <p:cNvPicPr>
            <a:picLocks noChangeAspect="1"/>
          </p:cNvPicPr>
          <p:nvPr/>
        </p:nvPicPr>
        <p:blipFill>
          <a:blip r:embed="rId3"/>
          <a:stretch>
            <a:fillRect/>
          </a:stretch>
        </p:blipFill>
        <p:spPr>
          <a:xfrm>
            <a:off x="5340927" y="1226578"/>
            <a:ext cx="6096000" cy="2147113"/>
          </a:xfrm>
          <a:prstGeom prst="rect">
            <a:avLst/>
          </a:prstGeom>
        </p:spPr>
      </p:pic>
      <p:sp>
        <p:nvSpPr>
          <p:cNvPr id="14" name="テキスト ボックス 13">
            <a:extLst>
              <a:ext uri="{FF2B5EF4-FFF2-40B4-BE49-F238E27FC236}">
                <a16:creationId xmlns:a16="http://schemas.microsoft.com/office/drawing/2014/main" id="{5CAAF75F-36C3-FC80-64F4-A6E950C993E9}"/>
              </a:ext>
            </a:extLst>
          </p:cNvPr>
          <p:cNvSpPr txBox="1"/>
          <p:nvPr/>
        </p:nvSpPr>
        <p:spPr>
          <a:xfrm>
            <a:off x="1087581" y="4018464"/>
            <a:ext cx="5082309" cy="2246769"/>
          </a:xfrm>
          <a:prstGeom prst="rect">
            <a:avLst/>
          </a:prstGeom>
          <a:noFill/>
        </p:spPr>
        <p:txBody>
          <a:bodyPr wrap="square">
            <a:spAutoFit/>
          </a:bodyPr>
          <a:lstStyle/>
          <a:p>
            <a:pPr marL="0" indent="0">
              <a:buNone/>
            </a:pPr>
            <a:r>
              <a:rPr lang="ja-JP" altLang="ja-JP" sz="2800" dirty="0"/>
              <a:t>推定手順</a:t>
            </a:r>
          </a:p>
          <a:p>
            <a:pPr marL="0" indent="0">
              <a:buNone/>
            </a:pPr>
            <a:r>
              <a:rPr lang="ja-JP" altLang="ja-JP" sz="2800" dirty="0"/>
              <a:t>① 衛星画像から砂州輪郭抽出</a:t>
            </a:r>
          </a:p>
          <a:p>
            <a:pPr marL="0" indent="0">
              <a:buNone/>
            </a:pPr>
            <a:r>
              <a:rPr lang="ja-JP" altLang="ja-JP" sz="2800" dirty="0"/>
              <a:t>② 洪水後測量へ反映</a:t>
            </a:r>
          </a:p>
          <a:p>
            <a:pPr marL="0" indent="0">
              <a:buNone/>
            </a:pPr>
            <a:r>
              <a:rPr lang="ja-JP" altLang="ja-JP" sz="2800" dirty="0"/>
              <a:t>③ 河口テラスを除去</a:t>
            </a:r>
          </a:p>
          <a:p>
            <a:pPr marL="0" indent="0">
              <a:buNone/>
            </a:pPr>
            <a:r>
              <a:rPr lang="ja-JP" altLang="ja-JP" sz="2800" dirty="0"/>
              <a:t>④ 初期地形を作成</a:t>
            </a:r>
          </a:p>
        </p:txBody>
      </p:sp>
      <p:pic>
        <p:nvPicPr>
          <p:cNvPr id="6" name="図 5">
            <a:extLst>
              <a:ext uri="{FF2B5EF4-FFF2-40B4-BE49-F238E27FC236}">
                <a16:creationId xmlns:a16="http://schemas.microsoft.com/office/drawing/2014/main" id="{B2D4F38C-E3D7-BB3D-157D-CD48CB26A2EF}"/>
              </a:ext>
            </a:extLst>
          </p:cNvPr>
          <p:cNvPicPr>
            <a:picLocks noChangeAspect="1"/>
          </p:cNvPicPr>
          <p:nvPr/>
        </p:nvPicPr>
        <p:blipFill>
          <a:blip r:embed="rId4"/>
          <a:stretch>
            <a:fillRect/>
          </a:stretch>
        </p:blipFill>
        <p:spPr>
          <a:xfrm>
            <a:off x="6846114" y="3465153"/>
            <a:ext cx="3688637" cy="3343131"/>
          </a:xfrm>
          <a:prstGeom prst="rect">
            <a:avLst/>
          </a:prstGeom>
        </p:spPr>
      </p:pic>
      <p:sp>
        <p:nvSpPr>
          <p:cNvPr id="7" name="テキスト ボックス 6">
            <a:extLst>
              <a:ext uri="{FF2B5EF4-FFF2-40B4-BE49-F238E27FC236}">
                <a16:creationId xmlns:a16="http://schemas.microsoft.com/office/drawing/2014/main" id="{6DC5DBF5-6456-7033-53E5-37AD0C0DA3BC}"/>
              </a:ext>
            </a:extLst>
          </p:cNvPr>
          <p:cNvSpPr txBox="1"/>
          <p:nvPr/>
        </p:nvSpPr>
        <p:spPr>
          <a:xfrm>
            <a:off x="6393532" y="3479135"/>
            <a:ext cx="452582" cy="461665"/>
          </a:xfrm>
          <a:prstGeom prst="rect">
            <a:avLst/>
          </a:prstGeom>
          <a:noFill/>
        </p:spPr>
        <p:txBody>
          <a:bodyPr wrap="square">
            <a:spAutoFit/>
          </a:bodyPr>
          <a:lstStyle/>
          <a:p>
            <a:r>
              <a:rPr lang="ja-JP" altLang="en-US" sz="2400" dirty="0"/>
              <a:t>④</a:t>
            </a:r>
          </a:p>
        </p:txBody>
      </p:sp>
    </p:spTree>
    <p:extLst>
      <p:ext uri="{BB962C8B-B14F-4D97-AF65-F5344CB8AC3E}">
        <p14:creationId xmlns:p14="http://schemas.microsoft.com/office/powerpoint/2010/main" val="1291334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3A6AE8-595C-53A2-8D58-4BD4FED532A0}"/>
              </a:ext>
            </a:extLst>
          </p:cNvPr>
          <p:cNvSpPr>
            <a:spLocks noGrp="1"/>
          </p:cNvSpPr>
          <p:nvPr>
            <p:ph type="title"/>
          </p:nvPr>
        </p:nvSpPr>
        <p:spPr/>
        <p:txBody>
          <a:bodyPr/>
          <a:lstStyle/>
          <a:p>
            <a:r>
              <a:rPr kumimoji="1" lang="ja-JP" altLang="en-US" dirty="0"/>
              <a:t>数値解析方法・解析条件</a:t>
            </a:r>
          </a:p>
        </p:txBody>
      </p:sp>
      <p:sp>
        <p:nvSpPr>
          <p:cNvPr id="3" name="コンテンツ プレースホルダー 2">
            <a:extLst>
              <a:ext uri="{FF2B5EF4-FFF2-40B4-BE49-F238E27FC236}">
                <a16:creationId xmlns:a16="http://schemas.microsoft.com/office/drawing/2014/main" id="{48F883F5-39C4-CF88-5F39-6744AD8FD673}"/>
              </a:ext>
            </a:extLst>
          </p:cNvPr>
          <p:cNvSpPr>
            <a:spLocks noGrp="1"/>
          </p:cNvSpPr>
          <p:nvPr>
            <p:ph idx="1"/>
          </p:nvPr>
        </p:nvSpPr>
        <p:spPr>
          <a:xfrm>
            <a:off x="838200" y="1226579"/>
            <a:ext cx="3622966" cy="4950384"/>
          </a:xfrm>
        </p:spPr>
        <p:txBody>
          <a:bodyPr>
            <a:normAutofit lnSpcReduction="10000"/>
          </a:bodyPr>
          <a:lstStyle/>
          <a:p>
            <a:pPr marL="0" indent="0">
              <a:buNone/>
            </a:pPr>
            <a:r>
              <a:rPr kumimoji="1" lang="en-US" altLang="ja-JP" dirty="0"/>
              <a:t>[</a:t>
            </a:r>
            <a:r>
              <a:rPr kumimoji="1" lang="ja-JP" altLang="en-US" dirty="0"/>
              <a:t>洪水流解析</a:t>
            </a:r>
            <a:r>
              <a:rPr kumimoji="1" lang="en-US" altLang="ja-JP" dirty="0"/>
              <a:t>]</a:t>
            </a:r>
          </a:p>
          <a:p>
            <a:r>
              <a:rPr lang="ja-JP" altLang="ja-JP" dirty="0"/>
              <a:t>SBVC3法</a:t>
            </a:r>
            <a:r>
              <a:rPr lang="ja-JP" altLang="en-US" sz="1800" dirty="0"/>
              <a:t>（内田ら</a:t>
            </a:r>
            <a:r>
              <a:rPr lang="en-US" altLang="ja-JP" sz="1800" dirty="0"/>
              <a:t>:2011</a:t>
            </a:r>
            <a:r>
              <a:rPr lang="ja-JP" altLang="en-US" sz="1800" dirty="0"/>
              <a:t>）</a:t>
            </a:r>
            <a:br>
              <a:rPr lang="ja-JP" altLang="ja-JP" sz="1800" dirty="0"/>
            </a:br>
            <a:r>
              <a:rPr lang="ja-JP" altLang="ja-JP" dirty="0"/>
              <a:t>（準三次元解析）</a:t>
            </a:r>
          </a:p>
          <a:p>
            <a:r>
              <a:rPr lang="ja-JP" altLang="ja-JP" dirty="0"/>
              <a:t>2DC法</a:t>
            </a:r>
            <a:br>
              <a:rPr lang="ja-JP" altLang="ja-JP" dirty="0"/>
            </a:br>
            <a:r>
              <a:rPr lang="ja-JP" altLang="ja-JP" dirty="0"/>
              <a:t>（平面二次元解析）</a:t>
            </a:r>
          </a:p>
          <a:p>
            <a:pPr marL="0" indent="0">
              <a:buNone/>
            </a:pPr>
            <a:endParaRPr lang="en-US" altLang="ja-JP" dirty="0"/>
          </a:p>
          <a:p>
            <a:pPr marL="0" indent="0">
              <a:buNone/>
            </a:pPr>
            <a:r>
              <a:rPr lang="en-US" altLang="ja-JP" dirty="0"/>
              <a:t>[</a:t>
            </a:r>
            <a:r>
              <a:rPr lang="ja-JP" altLang="en-US" dirty="0"/>
              <a:t>河床変動解析</a:t>
            </a:r>
            <a:r>
              <a:rPr lang="en-US" altLang="ja-JP" dirty="0"/>
              <a:t>]</a:t>
            </a:r>
          </a:p>
          <a:p>
            <a:pPr marL="0" indent="0">
              <a:buNone/>
            </a:pPr>
            <a:r>
              <a:rPr lang="ja-JP" altLang="ja-JP" dirty="0"/>
              <a:t>混合粒径</a:t>
            </a:r>
            <a:endParaRPr lang="en-US" altLang="ja-JP" dirty="0"/>
          </a:p>
          <a:p>
            <a:pPr marL="0" indent="0">
              <a:buNone/>
            </a:pPr>
            <a:r>
              <a:rPr lang="ja-JP" altLang="ja-JP" dirty="0"/>
              <a:t>掃流砂</a:t>
            </a:r>
            <a:endParaRPr lang="en-US" altLang="ja-JP" dirty="0"/>
          </a:p>
          <a:p>
            <a:pPr marL="0" indent="0">
              <a:buNone/>
            </a:pPr>
            <a:r>
              <a:rPr lang="ja-JP" altLang="ja-JP" dirty="0"/>
              <a:t>浮遊砂</a:t>
            </a:r>
            <a:br>
              <a:rPr lang="en-US" altLang="ja-JP" dirty="0"/>
            </a:br>
            <a:r>
              <a:rPr lang="en-US" altLang="ja-JP" sz="2000" dirty="0"/>
              <a:t>(</a:t>
            </a:r>
            <a:r>
              <a:rPr lang="ja-JP" altLang="en-US" sz="2000" dirty="0"/>
              <a:t>平面</a:t>
            </a:r>
            <a:r>
              <a:rPr lang="en-US" altLang="ja-JP" sz="2000" dirty="0"/>
              <a:t>2</a:t>
            </a:r>
            <a:r>
              <a:rPr lang="ja-JP" altLang="en-US" sz="2000" dirty="0"/>
              <a:t>次元移流拡散方程式</a:t>
            </a:r>
            <a:r>
              <a:rPr lang="en-US" altLang="ja-JP" sz="2000" dirty="0"/>
              <a:t>)</a:t>
            </a:r>
            <a:endParaRPr lang="ja-JP" altLang="ja-JP" sz="2000" dirty="0"/>
          </a:p>
        </p:txBody>
      </p:sp>
      <p:sp>
        <p:nvSpPr>
          <p:cNvPr id="4" name="スライド番号プレースホルダー 3">
            <a:extLst>
              <a:ext uri="{FF2B5EF4-FFF2-40B4-BE49-F238E27FC236}">
                <a16:creationId xmlns:a16="http://schemas.microsoft.com/office/drawing/2014/main" id="{27C3D64D-4527-963E-EC9B-36AA1DC2A4DF}"/>
              </a:ext>
            </a:extLst>
          </p:cNvPr>
          <p:cNvSpPr>
            <a:spLocks noGrp="1"/>
          </p:cNvSpPr>
          <p:nvPr>
            <p:ph type="sldNum" sz="quarter" idx="12"/>
          </p:nvPr>
        </p:nvSpPr>
        <p:spPr/>
        <p:txBody>
          <a:bodyPr/>
          <a:lstStyle/>
          <a:p>
            <a:fld id="{DD139197-46F2-4E0A-A5E8-FB7D6263358E}" type="slidenum">
              <a:rPr lang="ja-JP" altLang="en-US" smtClean="0"/>
              <a:pPr/>
              <a:t>9</a:t>
            </a:fld>
            <a:endParaRPr lang="ja-JP" altLang="en-US"/>
          </a:p>
        </p:txBody>
      </p:sp>
      <p:sp>
        <p:nvSpPr>
          <p:cNvPr id="10" name="テキスト ボックス 9">
            <a:extLst>
              <a:ext uri="{FF2B5EF4-FFF2-40B4-BE49-F238E27FC236}">
                <a16:creationId xmlns:a16="http://schemas.microsoft.com/office/drawing/2014/main" id="{C0E40258-D01A-2112-113A-4B53430EA742}"/>
              </a:ext>
            </a:extLst>
          </p:cNvPr>
          <p:cNvSpPr txBox="1"/>
          <p:nvPr/>
        </p:nvSpPr>
        <p:spPr>
          <a:xfrm>
            <a:off x="838200" y="6362068"/>
            <a:ext cx="10762673" cy="261610"/>
          </a:xfrm>
          <a:prstGeom prst="rect">
            <a:avLst/>
          </a:prstGeom>
          <a:noFill/>
        </p:spPr>
        <p:txBody>
          <a:bodyPr wrap="square">
            <a:spAutoFit/>
          </a:bodyPr>
          <a:lstStyle/>
          <a:p>
            <a:pPr lvl="0" algn="just">
              <a:tabLst>
                <a:tab pos="123825" algn="l"/>
              </a:tabLst>
            </a:pPr>
            <a:r>
              <a:rPr lang="ja-JP" altLang="ja-JP" sz="1100" dirty="0">
                <a:effectLst/>
                <a:latin typeface="+mn-ea"/>
                <a:cs typeface="Times New Roman" panose="02020603050405020304" pitchFamily="18" charset="0"/>
              </a:rPr>
              <a:t>内田龍彦，福岡捷二：底面流速解法による連続する水没水制群を有する流れと河床変動の解析，土木学会論文集</a:t>
            </a:r>
            <a:r>
              <a:rPr lang="en-US" altLang="ja-JP" sz="1100" dirty="0">
                <a:effectLst/>
                <a:latin typeface="+mn-ea"/>
                <a:cs typeface="Times New Roman" panose="02020603050405020304" pitchFamily="18" charset="0"/>
              </a:rPr>
              <a:t> B1 </a:t>
            </a:r>
            <a:r>
              <a:rPr lang="ja-JP" altLang="ja-JP" sz="1100" dirty="0">
                <a:effectLst/>
                <a:latin typeface="+mn-ea"/>
                <a:cs typeface="Times New Roman" panose="02020603050405020304" pitchFamily="18" charset="0"/>
              </a:rPr>
              <a:t>（水工学），</a:t>
            </a:r>
            <a:r>
              <a:rPr lang="en-US" altLang="ja-JP" sz="1100" dirty="0">
                <a:effectLst/>
                <a:latin typeface="+mn-ea"/>
                <a:cs typeface="Times New Roman" panose="02020603050405020304" pitchFamily="18" charset="0"/>
              </a:rPr>
              <a:t>Vol.67</a:t>
            </a:r>
            <a:r>
              <a:rPr lang="ja-JP" altLang="ja-JP" sz="1100" dirty="0">
                <a:effectLst/>
                <a:latin typeface="+mn-ea"/>
                <a:cs typeface="Times New Roman" panose="02020603050405020304" pitchFamily="18" charset="0"/>
              </a:rPr>
              <a:t>，</a:t>
            </a:r>
            <a:r>
              <a:rPr lang="en-US" altLang="ja-JP" sz="1100" dirty="0">
                <a:effectLst/>
                <a:latin typeface="+mn-ea"/>
                <a:cs typeface="Times New Roman" panose="02020603050405020304" pitchFamily="18" charset="0"/>
              </a:rPr>
              <a:t>No.1</a:t>
            </a:r>
            <a:r>
              <a:rPr lang="ja-JP" altLang="ja-JP" sz="1100" dirty="0">
                <a:effectLst/>
                <a:latin typeface="+mn-ea"/>
                <a:cs typeface="Times New Roman" panose="02020603050405020304" pitchFamily="18" charset="0"/>
              </a:rPr>
              <a:t>，</a:t>
            </a:r>
            <a:r>
              <a:rPr lang="en-US" altLang="ja-JP" sz="1100" dirty="0">
                <a:effectLst/>
                <a:latin typeface="+mn-ea"/>
                <a:cs typeface="Times New Roman" panose="02020603050405020304" pitchFamily="18" charset="0"/>
              </a:rPr>
              <a:t>pp.16-29</a:t>
            </a:r>
            <a:r>
              <a:rPr lang="ja-JP" altLang="ja-JP" sz="1100" dirty="0">
                <a:effectLst/>
                <a:latin typeface="+mn-ea"/>
                <a:cs typeface="Times New Roman" panose="02020603050405020304" pitchFamily="18" charset="0"/>
              </a:rPr>
              <a:t>，</a:t>
            </a:r>
            <a:r>
              <a:rPr lang="en-US" altLang="ja-JP" sz="1100" dirty="0">
                <a:effectLst/>
                <a:latin typeface="+mn-ea"/>
                <a:cs typeface="Times New Roman" panose="02020603050405020304" pitchFamily="18" charset="0"/>
              </a:rPr>
              <a:t>2011</a:t>
            </a:r>
            <a:r>
              <a:rPr lang="ja-JP" altLang="ja-JP" sz="1100" dirty="0">
                <a:effectLst/>
                <a:latin typeface="+mn-ea"/>
                <a:cs typeface="Times New Roman" panose="02020603050405020304" pitchFamily="18" charset="0"/>
              </a:rPr>
              <a:t>．</a:t>
            </a:r>
            <a:endParaRPr lang="ja-JP" altLang="ja-JP" sz="1200" dirty="0">
              <a:effectLst/>
              <a:latin typeface="+mn-ea"/>
              <a:cs typeface="Times New Roman" panose="02020603050405020304" pitchFamily="18" charset="0"/>
            </a:endParaRPr>
          </a:p>
        </p:txBody>
      </p:sp>
      <p:pic>
        <p:nvPicPr>
          <p:cNvPr id="11" name="図 10">
            <a:extLst>
              <a:ext uri="{FF2B5EF4-FFF2-40B4-BE49-F238E27FC236}">
                <a16:creationId xmlns:a16="http://schemas.microsoft.com/office/drawing/2014/main" id="{6C82D17E-D6B6-C3C1-0325-7930D69B1BD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11" t="3617" r="-1" b="5798"/>
          <a:stretch>
            <a:fillRect/>
          </a:stretch>
        </p:blipFill>
        <p:spPr bwMode="auto">
          <a:xfrm>
            <a:off x="8719127" y="1306239"/>
            <a:ext cx="2634673" cy="4815925"/>
          </a:xfrm>
          <a:prstGeom prst="rect">
            <a:avLst/>
          </a:prstGeom>
          <a:noFill/>
          <a:ln>
            <a:noFill/>
          </a:ln>
          <a:extLst>
            <a:ext uri="{53640926-AAD7-44D8-BBD7-CCE9431645EC}">
              <a14:shadowObscured xmlns:a14="http://schemas.microsoft.com/office/drawing/2010/main"/>
            </a:ext>
          </a:extLst>
        </p:spPr>
      </p:pic>
      <p:cxnSp>
        <p:nvCxnSpPr>
          <p:cNvPr id="13" name="直線コネクタ 12">
            <a:extLst>
              <a:ext uri="{FF2B5EF4-FFF2-40B4-BE49-F238E27FC236}">
                <a16:creationId xmlns:a16="http://schemas.microsoft.com/office/drawing/2014/main" id="{8561A0F3-431C-618C-C720-EA02A40FBC31}"/>
              </a:ext>
            </a:extLst>
          </p:cNvPr>
          <p:cNvCxnSpPr/>
          <p:nvPr/>
        </p:nvCxnSpPr>
        <p:spPr>
          <a:xfrm>
            <a:off x="4470400" y="1376218"/>
            <a:ext cx="0" cy="4800745"/>
          </a:xfrm>
          <a:prstGeom prst="line">
            <a:avLst/>
          </a:prstGeom>
        </p:spPr>
        <p:style>
          <a:lnRef idx="2">
            <a:schemeClr val="accent1"/>
          </a:lnRef>
          <a:fillRef idx="0">
            <a:schemeClr val="accent1"/>
          </a:fillRef>
          <a:effectRef idx="1">
            <a:schemeClr val="accent1"/>
          </a:effectRef>
          <a:fontRef idx="minor">
            <a:schemeClr val="tx1"/>
          </a:fontRef>
        </p:style>
      </p:cxnSp>
      <p:sp>
        <p:nvSpPr>
          <p:cNvPr id="14" name="テキスト ボックス 13">
            <a:extLst>
              <a:ext uri="{FF2B5EF4-FFF2-40B4-BE49-F238E27FC236}">
                <a16:creationId xmlns:a16="http://schemas.microsoft.com/office/drawing/2014/main" id="{AA2940B1-EDD0-C3C3-D2BB-56190967C4EB}"/>
              </a:ext>
            </a:extLst>
          </p:cNvPr>
          <p:cNvSpPr txBox="1"/>
          <p:nvPr/>
        </p:nvSpPr>
        <p:spPr>
          <a:xfrm>
            <a:off x="4479636" y="1248810"/>
            <a:ext cx="2355273" cy="461665"/>
          </a:xfrm>
          <a:prstGeom prst="rect">
            <a:avLst/>
          </a:prstGeom>
          <a:noFill/>
        </p:spPr>
        <p:txBody>
          <a:bodyPr wrap="square" rtlCol="0">
            <a:spAutoFit/>
          </a:bodyPr>
          <a:lstStyle/>
          <a:p>
            <a:r>
              <a:rPr kumimoji="1" lang="en-US" altLang="ja-JP" sz="2400" dirty="0"/>
              <a:t>[</a:t>
            </a:r>
            <a:r>
              <a:rPr kumimoji="1" lang="ja-JP" altLang="en-US" sz="2400" dirty="0"/>
              <a:t>解析条件</a:t>
            </a:r>
            <a:r>
              <a:rPr kumimoji="1" lang="en-US" altLang="ja-JP" sz="2400" dirty="0"/>
              <a:t>]</a:t>
            </a:r>
            <a:endParaRPr kumimoji="1" lang="ja-JP" altLang="en-US" sz="2400" dirty="0"/>
          </a:p>
        </p:txBody>
      </p:sp>
      <p:pic>
        <p:nvPicPr>
          <p:cNvPr id="16" name="図 15">
            <a:extLst>
              <a:ext uri="{FF2B5EF4-FFF2-40B4-BE49-F238E27FC236}">
                <a16:creationId xmlns:a16="http://schemas.microsoft.com/office/drawing/2014/main" id="{C3B6A151-BB81-05A1-8797-C6F455F50EA0}"/>
              </a:ext>
            </a:extLst>
          </p:cNvPr>
          <p:cNvPicPr>
            <a:picLocks noChangeAspect="1"/>
          </p:cNvPicPr>
          <p:nvPr/>
        </p:nvPicPr>
        <p:blipFill>
          <a:blip r:embed="rId3"/>
          <a:stretch>
            <a:fillRect/>
          </a:stretch>
        </p:blipFill>
        <p:spPr>
          <a:xfrm>
            <a:off x="4917790" y="1701559"/>
            <a:ext cx="3427844" cy="2242160"/>
          </a:xfrm>
          <a:prstGeom prst="rect">
            <a:avLst/>
          </a:prstGeom>
        </p:spPr>
      </p:pic>
      <p:pic>
        <p:nvPicPr>
          <p:cNvPr id="18" name="図 17">
            <a:extLst>
              <a:ext uri="{FF2B5EF4-FFF2-40B4-BE49-F238E27FC236}">
                <a16:creationId xmlns:a16="http://schemas.microsoft.com/office/drawing/2014/main" id="{69C0941A-1332-59B2-5123-0AC24F36438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 b="2541"/>
          <a:stretch>
            <a:fillRect/>
          </a:stretch>
        </p:blipFill>
        <p:spPr bwMode="auto">
          <a:xfrm>
            <a:off x="5383579" y="4053265"/>
            <a:ext cx="2496265" cy="212369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34681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73AAFC1-2269-907F-142F-D297D11DF417}"/>
              </a:ext>
            </a:extLst>
          </p:cNvPr>
          <p:cNvSpPr>
            <a:spLocks noGrp="1"/>
          </p:cNvSpPr>
          <p:nvPr>
            <p:ph type="title"/>
          </p:nvPr>
        </p:nvSpPr>
        <p:spPr/>
        <p:txBody>
          <a:bodyPr/>
          <a:lstStyle/>
          <a:p>
            <a:r>
              <a:rPr kumimoji="1" lang="ja-JP" altLang="en-US" dirty="0"/>
              <a:t>解析結果</a:t>
            </a:r>
            <a:r>
              <a:rPr kumimoji="1" lang="ja-JP" altLang="en-US" sz="3200" dirty="0"/>
              <a:t>［</a:t>
            </a:r>
            <a:r>
              <a:rPr lang="ja-JP" altLang="ja-JP" sz="3200" dirty="0"/>
              <a:t>最終地形の比較</a:t>
            </a:r>
            <a:r>
              <a:rPr kumimoji="1" lang="ja-JP" altLang="en-US" sz="3200" dirty="0"/>
              <a:t>］</a:t>
            </a:r>
            <a:endParaRPr kumimoji="1" lang="ja-JP" altLang="en-US" dirty="0"/>
          </a:p>
        </p:txBody>
      </p:sp>
      <p:sp>
        <p:nvSpPr>
          <p:cNvPr id="3" name="コンテンツ プレースホルダー 2">
            <a:extLst>
              <a:ext uri="{FF2B5EF4-FFF2-40B4-BE49-F238E27FC236}">
                <a16:creationId xmlns:a16="http://schemas.microsoft.com/office/drawing/2014/main" id="{F524C6F8-5552-F398-FC00-8A9CD60592B3}"/>
              </a:ext>
            </a:extLst>
          </p:cNvPr>
          <p:cNvSpPr>
            <a:spLocks noGrp="1"/>
          </p:cNvSpPr>
          <p:nvPr>
            <p:ph idx="1"/>
          </p:nvPr>
        </p:nvSpPr>
        <p:spPr/>
        <p:txBody>
          <a:bodyPr/>
          <a:lstStyle/>
          <a:p>
            <a:pPr marL="0" indent="0">
              <a:buNone/>
            </a:pPr>
            <a:r>
              <a:rPr kumimoji="1" lang="en-US" altLang="ja-JP" dirty="0"/>
              <a:t>[</a:t>
            </a:r>
            <a:r>
              <a:rPr lang="ja-JP" altLang="en-US" dirty="0"/>
              <a:t>最終河床高コンター</a:t>
            </a:r>
            <a:r>
              <a:rPr kumimoji="1"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79E33165-B230-5000-3DF1-4E77B1FE1C45}"/>
              </a:ext>
            </a:extLst>
          </p:cNvPr>
          <p:cNvSpPr>
            <a:spLocks noGrp="1"/>
          </p:cNvSpPr>
          <p:nvPr>
            <p:ph type="sldNum" sz="quarter" idx="12"/>
          </p:nvPr>
        </p:nvSpPr>
        <p:spPr/>
        <p:txBody>
          <a:bodyPr/>
          <a:lstStyle/>
          <a:p>
            <a:fld id="{DD139197-46F2-4E0A-A5E8-FB7D6263358E}" type="slidenum">
              <a:rPr lang="ja-JP" altLang="en-US" smtClean="0"/>
              <a:pPr/>
              <a:t>10</a:t>
            </a:fld>
            <a:endParaRPr lang="ja-JP" altLang="en-US"/>
          </a:p>
        </p:txBody>
      </p:sp>
      <p:pic>
        <p:nvPicPr>
          <p:cNvPr id="6" name="図 5">
            <a:extLst>
              <a:ext uri="{FF2B5EF4-FFF2-40B4-BE49-F238E27FC236}">
                <a16:creationId xmlns:a16="http://schemas.microsoft.com/office/drawing/2014/main" id="{E812CB26-D10D-EDB1-7037-653F77B0CBF0}"/>
              </a:ext>
            </a:extLst>
          </p:cNvPr>
          <p:cNvPicPr>
            <a:picLocks noChangeAspect="1"/>
          </p:cNvPicPr>
          <p:nvPr/>
        </p:nvPicPr>
        <p:blipFill>
          <a:blip r:embed="rId2"/>
          <a:srcRect t="15968"/>
          <a:stretch>
            <a:fillRect/>
          </a:stretch>
        </p:blipFill>
        <p:spPr>
          <a:xfrm>
            <a:off x="806029" y="2037348"/>
            <a:ext cx="10547771" cy="3591976"/>
          </a:xfrm>
          <a:prstGeom prst="rect">
            <a:avLst/>
          </a:prstGeom>
        </p:spPr>
      </p:pic>
      <p:sp>
        <p:nvSpPr>
          <p:cNvPr id="8" name="正方形/長方形 7">
            <a:extLst>
              <a:ext uri="{FF2B5EF4-FFF2-40B4-BE49-F238E27FC236}">
                <a16:creationId xmlns:a16="http://schemas.microsoft.com/office/drawing/2014/main" id="{D8080F49-F5C5-3405-29F4-08562CD5DF2C}"/>
              </a:ext>
            </a:extLst>
          </p:cNvPr>
          <p:cNvSpPr/>
          <p:nvPr/>
        </p:nvSpPr>
        <p:spPr>
          <a:xfrm>
            <a:off x="689811" y="2638813"/>
            <a:ext cx="10812378" cy="561859"/>
          </a:xfrm>
          <a:prstGeom prst="rect">
            <a:avLst/>
          </a:prstGeom>
          <a:noFill/>
          <a:ln w="3810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B2472D50-D9A2-30D5-4F2E-80EE44B1B137}"/>
              </a:ext>
            </a:extLst>
          </p:cNvPr>
          <p:cNvSpPr/>
          <p:nvPr/>
        </p:nvSpPr>
        <p:spPr>
          <a:xfrm>
            <a:off x="689810" y="3385082"/>
            <a:ext cx="10812378" cy="544493"/>
          </a:xfrm>
          <a:prstGeom prst="rect">
            <a:avLst/>
          </a:prstGeom>
          <a:noFill/>
          <a:ln w="38100">
            <a:solidFill>
              <a:schemeClr val="accent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a:extLst>
              <a:ext uri="{FF2B5EF4-FFF2-40B4-BE49-F238E27FC236}">
                <a16:creationId xmlns:a16="http://schemas.microsoft.com/office/drawing/2014/main" id="{DC62D1A0-D7DF-8B6F-1C41-88AA39BEF290}"/>
              </a:ext>
            </a:extLst>
          </p:cNvPr>
          <p:cNvPicPr>
            <a:picLocks noChangeAspect="1"/>
          </p:cNvPicPr>
          <p:nvPr/>
        </p:nvPicPr>
        <p:blipFill>
          <a:blip r:embed="rId2"/>
          <a:srcRect l="18442" t="1520" r="20570" b="85743"/>
          <a:stretch>
            <a:fillRect/>
          </a:stretch>
        </p:blipFill>
        <p:spPr>
          <a:xfrm>
            <a:off x="4883848" y="1391802"/>
            <a:ext cx="6432885" cy="544492"/>
          </a:xfrm>
          <a:prstGeom prst="rect">
            <a:avLst/>
          </a:prstGeom>
        </p:spPr>
      </p:pic>
      <p:grpSp>
        <p:nvGrpSpPr>
          <p:cNvPr id="20" name="グループ化 19">
            <a:extLst>
              <a:ext uri="{FF2B5EF4-FFF2-40B4-BE49-F238E27FC236}">
                <a16:creationId xmlns:a16="http://schemas.microsoft.com/office/drawing/2014/main" id="{310A9811-9B01-9129-AD13-83D06E43629D}"/>
              </a:ext>
            </a:extLst>
          </p:cNvPr>
          <p:cNvGrpSpPr/>
          <p:nvPr/>
        </p:nvGrpSpPr>
        <p:grpSpPr>
          <a:xfrm>
            <a:off x="7251032" y="5691189"/>
            <a:ext cx="4523872" cy="707886"/>
            <a:chOff x="6978316" y="5761464"/>
            <a:chExt cx="4523872" cy="707886"/>
          </a:xfrm>
        </p:grpSpPr>
        <p:sp>
          <p:nvSpPr>
            <p:cNvPr id="12" name="テキスト ボックス 11">
              <a:extLst>
                <a:ext uri="{FF2B5EF4-FFF2-40B4-BE49-F238E27FC236}">
                  <a16:creationId xmlns:a16="http://schemas.microsoft.com/office/drawing/2014/main" id="{DF9E244E-9834-FC55-8FD3-600D3D232D3F}"/>
                </a:ext>
              </a:extLst>
            </p:cNvPr>
            <p:cNvSpPr txBox="1"/>
            <p:nvPr/>
          </p:nvSpPr>
          <p:spPr>
            <a:xfrm>
              <a:off x="8165432" y="5761464"/>
              <a:ext cx="3336756" cy="707886"/>
            </a:xfrm>
            <a:prstGeom prst="rect">
              <a:avLst/>
            </a:prstGeom>
            <a:noFill/>
          </p:spPr>
          <p:txBody>
            <a:bodyPr wrap="square" rtlCol="0">
              <a:spAutoFit/>
            </a:bodyPr>
            <a:lstStyle/>
            <a:p>
              <a:r>
                <a:rPr kumimoji="1" lang="ja-JP" altLang="en-US" sz="2000" b="1" dirty="0">
                  <a:solidFill>
                    <a:srgbClr val="FF0000"/>
                  </a:solidFill>
                </a:rPr>
                <a:t>河口テラス到達位置</a:t>
              </a:r>
              <a:endParaRPr kumimoji="1" lang="en-US" altLang="ja-JP" sz="2000" b="1" dirty="0">
                <a:solidFill>
                  <a:srgbClr val="FF0000"/>
                </a:solidFill>
              </a:endParaRPr>
            </a:p>
            <a:p>
              <a:r>
                <a:rPr lang="ja-JP" altLang="en-US" sz="2000" b="1" dirty="0">
                  <a:solidFill>
                    <a:srgbClr val="0070C0"/>
                  </a:solidFill>
                </a:rPr>
                <a:t>河口砂州前端部の堆積延長</a:t>
              </a:r>
            </a:p>
          </p:txBody>
        </p:sp>
        <p:cxnSp>
          <p:nvCxnSpPr>
            <p:cNvPr id="18" name="直線コネクタ 17">
              <a:extLst>
                <a:ext uri="{FF2B5EF4-FFF2-40B4-BE49-F238E27FC236}">
                  <a16:creationId xmlns:a16="http://schemas.microsoft.com/office/drawing/2014/main" id="{C834FD81-D939-8000-160C-346DA179945F}"/>
                </a:ext>
              </a:extLst>
            </p:cNvPr>
            <p:cNvCxnSpPr/>
            <p:nvPr/>
          </p:nvCxnSpPr>
          <p:spPr>
            <a:xfrm>
              <a:off x="6978316" y="5919537"/>
              <a:ext cx="978568" cy="0"/>
            </a:xfrm>
            <a:prstGeom prst="line">
              <a:avLst/>
            </a:prstGeom>
            <a:ln w="38100">
              <a:solidFill>
                <a:srgbClr val="FF0000"/>
              </a:solidFill>
              <a:prstDash val="sysDash"/>
            </a:ln>
          </p:spPr>
          <p:style>
            <a:lnRef idx="2">
              <a:schemeClr val="accent1"/>
            </a:lnRef>
            <a:fillRef idx="0">
              <a:schemeClr val="accent1"/>
            </a:fillRef>
            <a:effectRef idx="1">
              <a:schemeClr val="accent1"/>
            </a:effectRef>
            <a:fontRef idx="minor">
              <a:schemeClr val="tx1"/>
            </a:fontRef>
          </p:style>
        </p:cxnSp>
        <p:cxnSp>
          <p:nvCxnSpPr>
            <p:cNvPr id="19" name="直線コネクタ 18">
              <a:extLst>
                <a:ext uri="{FF2B5EF4-FFF2-40B4-BE49-F238E27FC236}">
                  <a16:creationId xmlns:a16="http://schemas.microsoft.com/office/drawing/2014/main" id="{CB10C103-C341-D16A-261A-736B974E6930}"/>
                </a:ext>
              </a:extLst>
            </p:cNvPr>
            <p:cNvCxnSpPr/>
            <p:nvPr/>
          </p:nvCxnSpPr>
          <p:spPr>
            <a:xfrm>
              <a:off x="6978316" y="6296527"/>
              <a:ext cx="978568" cy="0"/>
            </a:xfrm>
            <a:prstGeom prst="line">
              <a:avLst/>
            </a:prstGeom>
            <a:ln w="38100">
              <a:solidFill>
                <a:schemeClr val="accent1"/>
              </a:solidFill>
              <a:prstDash val="sysDash"/>
            </a:ln>
          </p:spPr>
          <p:style>
            <a:lnRef idx="2">
              <a:schemeClr val="accent1"/>
            </a:lnRef>
            <a:fillRef idx="0">
              <a:schemeClr val="accent1"/>
            </a:fillRef>
            <a:effectRef idx="1">
              <a:schemeClr val="accent1"/>
            </a:effectRef>
            <a:fontRef idx="minor">
              <a:schemeClr val="tx1"/>
            </a:fontRef>
          </p:style>
        </p:cxnSp>
      </p:grpSp>
      <p:sp>
        <p:nvSpPr>
          <p:cNvPr id="25" name="テキスト ボックス 24">
            <a:extLst>
              <a:ext uri="{FF2B5EF4-FFF2-40B4-BE49-F238E27FC236}">
                <a16:creationId xmlns:a16="http://schemas.microsoft.com/office/drawing/2014/main" id="{0A1A8785-10FB-0BFD-7EB7-FA41AF7AD1D6}"/>
              </a:ext>
            </a:extLst>
          </p:cNvPr>
          <p:cNvSpPr txBox="1"/>
          <p:nvPr/>
        </p:nvSpPr>
        <p:spPr>
          <a:xfrm>
            <a:off x="689810" y="5730378"/>
            <a:ext cx="6412833" cy="707886"/>
          </a:xfrm>
          <a:prstGeom prst="rect">
            <a:avLst/>
          </a:prstGeom>
          <a:solidFill>
            <a:schemeClr val="tx2">
              <a:lumMod val="10000"/>
              <a:lumOff val="90000"/>
            </a:schemeClr>
          </a:solidFill>
        </p:spPr>
        <p:txBody>
          <a:bodyPr wrap="square" rtlCol="0">
            <a:spAutoFit/>
          </a:bodyPr>
          <a:lstStyle/>
          <a:p>
            <a:pPr marL="342900" indent="-342900">
              <a:buFont typeface="Arial" panose="020B0604020202020204" pitchFamily="34" charset="0"/>
              <a:buChar char="•"/>
            </a:pPr>
            <a:r>
              <a:rPr lang="ja-JP" altLang="ja-JP" sz="2000" dirty="0"/>
              <a:t>河口砂州のフラッシュ</a:t>
            </a:r>
            <a:r>
              <a:rPr lang="ja-JP" altLang="en-US" sz="2000" dirty="0"/>
              <a:t>・</a:t>
            </a:r>
            <a:r>
              <a:rPr lang="ja-JP" altLang="ja-JP" sz="2000" dirty="0"/>
              <a:t>河口テラス形成位置を再現</a:t>
            </a:r>
          </a:p>
          <a:p>
            <a:pPr marL="342900" indent="-342900">
              <a:buFont typeface="Arial" panose="020B0604020202020204" pitchFamily="34" charset="0"/>
              <a:buChar char="•"/>
            </a:pPr>
            <a:r>
              <a:rPr lang="ja-JP" altLang="ja-JP" sz="2000" dirty="0"/>
              <a:t>SBVC3法は2DC法より再現性が高い</a:t>
            </a:r>
          </a:p>
        </p:txBody>
      </p:sp>
    </p:spTree>
    <p:extLst>
      <p:ext uri="{BB962C8B-B14F-4D97-AF65-F5344CB8AC3E}">
        <p14:creationId xmlns:p14="http://schemas.microsoft.com/office/powerpoint/2010/main" val="3296502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AE216-AAD6-692A-1E33-C96D624F171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9F41E12-D252-8BDA-A82D-64366EEF2681}"/>
              </a:ext>
            </a:extLst>
          </p:cNvPr>
          <p:cNvSpPr>
            <a:spLocks noGrp="1"/>
          </p:cNvSpPr>
          <p:nvPr>
            <p:ph type="title"/>
          </p:nvPr>
        </p:nvSpPr>
        <p:spPr/>
        <p:txBody>
          <a:bodyPr/>
          <a:lstStyle/>
          <a:p>
            <a:r>
              <a:rPr lang="ja-JP" altLang="en-US" dirty="0"/>
              <a:t>解析結果</a:t>
            </a:r>
            <a:r>
              <a:rPr lang="ja-JP" altLang="en-US" sz="3200" dirty="0">
                <a:solidFill>
                  <a:prstClr val="black"/>
                </a:solidFill>
              </a:rPr>
              <a:t>［河床変動量</a:t>
            </a:r>
            <a:r>
              <a:rPr lang="ja-JP" altLang="ja-JP" sz="3200" dirty="0">
                <a:solidFill>
                  <a:prstClr val="black"/>
                </a:solidFill>
              </a:rPr>
              <a:t>の比較</a:t>
            </a:r>
            <a:r>
              <a:rPr lang="ja-JP" altLang="en-US" sz="3200" dirty="0">
                <a:solidFill>
                  <a:prstClr val="black"/>
                </a:solidFill>
              </a:rPr>
              <a:t>］</a:t>
            </a:r>
            <a:endParaRPr kumimoji="1" lang="ja-JP" altLang="en-US" dirty="0"/>
          </a:p>
        </p:txBody>
      </p:sp>
      <p:sp>
        <p:nvSpPr>
          <p:cNvPr id="3" name="コンテンツ プレースホルダー 2">
            <a:extLst>
              <a:ext uri="{FF2B5EF4-FFF2-40B4-BE49-F238E27FC236}">
                <a16:creationId xmlns:a16="http://schemas.microsoft.com/office/drawing/2014/main" id="{E25391A2-3376-EBF2-E45F-9F06FA47ED89}"/>
              </a:ext>
            </a:extLst>
          </p:cNvPr>
          <p:cNvSpPr>
            <a:spLocks noGrp="1"/>
          </p:cNvSpPr>
          <p:nvPr>
            <p:ph idx="1"/>
          </p:nvPr>
        </p:nvSpPr>
        <p:spPr/>
        <p:txBody>
          <a:bodyPr/>
          <a:lstStyle/>
          <a:p>
            <a:pPr marL="0" indent="0">
              <a:buNone/>
            </a:pPr>
            <a:r>
              <a:rPr kumimoji="1" lang="en-US" altLang="ja-JP" dirty="0"/>
              <a:t>[</a:t>
            </a:r>
            <a:r>
              <a:rPr lang="ja-JP" altLang="en-US" dirty="0"/>
              <a:t>河床変動の再現性</a:t>
            </a:r>
            <a:r>
              <a:rPr kumimoji="1"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CFC72057-7A65-312B-5D34-B74F8AD977D4}"/>
              </a:ext>
            </a:extLst>
          </p:cNvPr>
          <p:cNvSpPr>
            <a:spLocks noGrp="1"/>
          </p:cNvSpPr>
          <p:nvPr>
            <p:ph type="sldNum" sz="quarter" idx="12"/>
          </p:nvPr>
        </p:nvSpPr>
        <p:spPr/>
        <p:txBody>
          <a:bodyPr/>
          <a:lstStyle/>
          <a:p>
            <a:fld id="{DD139197-46F2-4E0A-A5E8-FB7D6263358E}" type="slidenum">
              <a:rPr lang="ja-JP" altLang="en-US" smtClean="0"/>
              <a:pPr/>
              <a:t>11</a:t>
            </a:fld>
            <a:endParaRPr lang="ja-JP" altLang="en-US"/>
          </a:p>
        </p:txBody>
      </p:sp>
      <p:sp>
        <p:nvSpPr>
          <p:cNvPr id="7" name="テキスト ボックス 6">
            <a:extLst>
              <a:ext uri="{FF2B5EF4-FFF2-40B4-BE49-F238E27FC236}">
                <a16:creationId xmlns:a16="http://schemas.microsoft.com/office/drawing/2014/main" id="{1DD181C5-546A-4AB5-8A95-6645CD862E0C}"/>
              </a:ext>
            </a:extLst>
          </p:cNvPr>
          <p:cNvSpPr txBox="1"/>
          <p:nvPr/>
        </p:nvSpPr>
        <p:spPr>
          <a:xfrm>
            <a:off x="642693" y="4463368"/>
            <a:ext cx="11029700" cy="2246769"/>
          </a:xfrm>
          <a:prstGeom prst="rect">
            <a:avLst/>
          </a:prstGeom>
          <a:solidFill>
            <a:schemeClr val="tx2">
              <a:lumMod val="10000"/>
              <a:lumOff val="90000"/>
            </a:schemeClr>
          </a:solidFill>
        </p:spPr>
        <p:txBody>
          <a:bodyPr wrap="square" rtlCol="0">
            <a:spAutoFit/>
          </a:bodyPr>
          <a:lstStyle/>
          <a:p>
            <a:r>
              <a:rPr lang="ja-JP" altLang="en-US" sz="2000" b="1" dirty="0">
                <a:solidFill>
                  <a:srgbClr val="0070C0"/>
                </a:solidFill>
                <a:latin typeface="+mn-ea"/>
              </a:rPr>
              <a:t>深掘れの発生位置と形状</a:t>
            </a:r>
            <a:r>
              <a:rPr lang="ja-JP" altLang="en-US" sz="2000" b="1" dirty="0">
                <a:latin typeface="+mn-ea"/>
              </a:rPr>
              <a:t>・全体傾向</a:t>
            </a:r>
            <a:r>
              <a:rPr lang="ja-JP" altLang="en-US" sz="2000" dirty="0">
                <a:solidFill>
                  <a:srgbClr val="000000"/>
                </a:solidFill>
                <a:latin typeface="+mn-ea"/>
              </a:rPr>
              <a:t>は良好に再現できている．</a:t>
            </a:r>
            <a:endParaRPr lang="en-US" altLang="ja-JP" sz="2000" dirty="0">
              <a:solidFill>
                <a:srgbClr val="000000"/>
              </a:solidFill>
              <a:latin typeface="+mn-ea"/>
            </a:endParaRPr>
          </a:p>
          <a:p>
            <a:r>
              <a:rPr lang="ja-JP" altLang="en-US" sz="2000" b="1" dirty="0">
                <a:solidFill>
                  <a:srgbClr val="000000"/>
                </a:solidFill>
                <a:latin typeface="+mn-ea"/>
              </a:rPr>
              <a:t>深掘れ部の侵食量について</a:t>
            </a:r>
            <a:r>
              <a:rPr lang="ja-JP" altLang="en-US" sz="2000" dirty="0">
                <a:solidFill>
                  <a:srgbClr val="000000"/>
                </a:solidFill>
                <a:latin typeface="+mn-ea"/>
              </a:rPr>
              <a:t>，解析結果は観測結果より</a:t>
            </a:r>
            <a:r>
              <a:rPr lang="ja-JP" altLang="en-US" sz="2000" u="sng" dirty="0">
                <a:solidFill>
                  <a:srgbClr val="000000"/>
                </a:solidFill>
                <a:latin typeface="+mn-ea"/>
              </a:rPr>
              <a:t>過大評価</a:t>
            </a:r>
            <a:r>
              <a:rPr lang="ja-JP" altLang="en-US" sz="2000" dirty="0">
                <a:solidFill>
                  <a:srgbClr val="000000"/>
                </a:solidFill>
                <a:latin typeface="+mn-ea"/>
              </a:rPr>
              <a:t>．</a:t>
            </a:r>
            <a:endParaRPr lang="en-US" altLang="ja-JP" sz="2000" dirty="0">
              <a:solidFill>
                <a:srgbClr val="000000"/>
              </a:solidFill>
              <a:latin typeface="+mn-ea"/>
            </a:endParaRPr>
          </a:p>
          <a:p>
            <a:endParaRPr lang="en-US" altLang="ja-JP" sz="2000" dirty="0"/>
          </a:p>
          <a:p>
            <a:r>
              <a:rPr lang="ja-JP" altLang="ja-JP" sz="2000" dirty="0"/>
              <a:t>相関解析</a:t>
            </a:r>
            <a:endParaRPr lang="en-US" altLang="ja-JP" sz="2000" dirty="0"/>
          </a:p>
          <a:p>
            <a:r>
              <a:rPr lang="ja-JP" altLang="ja-JP" sz="2000" b="1" dirty="0"/>
              <a:t>SBVC3：R=0.51</a:t>
            </a:r>
            <a:r>
              <a:rPr lang="en-US" altLang="ja-JP" sz="2000" b="1" dirty="0"/>
              <a:t>, </a:t>
            </a:r>
            <a:r>
              <a:rPr lang="ja-JP" altLang="ja-JP" sz="2000" b="1" dirty="0"/>
              <a:t>2DC：R=0.52</a:t>
            </a:r>
          </a:p>
          <a:p>
            <a:r>
              <a:rPr lang="ja-JP" altLang="ja-JP" sz="2000" b="1" dirty="0"/>
              <a:t>相関係数差は小さいが</a:t>
            </a:r>
            <a:r>
              <a:rPr lang="en-US" altLang="ja-JP" sz="2000" b="1" dirty="0"/>
              <a:t>, </a:t>
            </a:r>
            <a:r>
              <a:rPr lang="ja-JP" altLang="en-US" sz="2000" b="1" dirty="0"/>
              <a:t>全体傾向について</a:t>
            </a:r>
            <a:r>
              <a:rPr lang="ja-JP" altLang="en-US" sz="2000" dirty="0"/>
              <a:t>，解析結果は測量結果の変動量を</a:t>
            </a:r>
            <a:r>
              <a:rPr lang="ja-JP" altLang="en-US" sz="2000" u="sng" dirty="0"/>
              <a:t>過小評価</a:t>
            </a:r>
            <a:r>
              <a:rPr lang="ja-JP" altLang="en-US" sz="2000" dirty="0"/>
              <a:t>．</a:t>
            </a:r>
            <a:br>
              <a:rPr lang="en-US" altLang="ja-JP" sz="2000" dirty="0"/>
            </a:br>
            <a:r>
              <a:rPr lang="ja-JP" altLang="ja-JP" sz="2000" dirty="0"/>
              <a:t>近似直線の傾きはSBVC3が改善</a:t>
            </a:r>
            <a:r>
              <a:rPr lang="ja-JP" altLang="en-US" sz="2000" dirty="0"/>
              <a:t>．</a:t>
            </a:r>
            <a:endParaRPr lang="ja-JP" altLang="ja-JP" sz="2000" dirty="0"/>
          </a:p>
        </p:txBody>
      </p:sp>
      <p:pic>
        <p:nvPicPr>
          <p:cNvPr id="9" name="図 8">
            <a:extLst>
              <a:ext uri="{FF2B5EF4-FFF2-40B4-BE49-F238E27FC236}">
                <a16:creationId xmlns:a16="http://schemas.microsoft.com/office/drawing/2014/main" id="{FB42FE88-6C42-46DA-3C7D-DDBE95E5E5B4}"/>
              </a:ext>
            </a:extLst>
          </p:cNvPr>
          <p:cNvPicPr>
            <a:picLocks noChangeAspect="1"/>
          </p:cNvPicPr>
          <p:nvPr/>
        </p:nvPicPr>
        <p:blipFill>
          <a:blip r:embed="rId2"/>
          <a:srcRect t="13260" b="3435"/>
          <a:stretch>
            <a:fillRect/>
          </a:stretch>
        </p:blipFill>
        <p:spPr>
          <a:xfrm>
            <a:off x="642693" y="1759753"/>
            <a:ext cx="7220637" cy="2390356"/>
          </a:xfrm>
          <a:prstGeom prst="rect">
            <a:avLst/>
          </a:prstGeom>
        </p:spPr>
      </p:pic>
      <p:pic>
        <p:nvPicPr>
          <p:cNvPr id="6" name="図 5">
            <a:extLst>
              <a:ext uri="{FF2B5EF4-FFF2-40B4-BE49-F238E27FC236}">
                <a16:creationId xmlns:a16="http://schemas.microsoft.com/office/drawing/2014/main" id="{A477B21E-9D6A-B222-95B4-DA9F73326C6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83130" y="1923470"/>
            <a:ext cx="3689263" cy="3707951"/>
          </a:xfrm>
          <a:prstGeom prst="rect">
            <a:avLst/>
          </a:prstGeom>
          <a:noFill/>
          <a:ln>
            <a:noFill/>
          </a:ln>
        </p:spPr>
      </p:pic>
      <p:pic>
        <p:nvPicPr>
          <p:cNvPr id="5" name="図 4">
            <a:extLst>
              <a:ext uri="{FF2B5EF4-FFF2-40B4-BE49-F238E27FC236}">
                <a16:creationId xmlns:a16="http://schemas.microsoft.com/office/drawing/2014/main" id="{4F676A89-21FF-4AA5-1CD2-7A36CDC96A84}"/>
              </a:ext>
            </a:extLst>
          </p:cNvPr>
          <p:cNvPicPr>
            <a:picLocks noChangeAspect="1"/>
          </p:cNvPicPr>
          <p:nvPr/>
        </p:nvPicPr>
        <p:blipFill>
          <a:blip r:embed="rId2"/>
          <a:srcRect l="14323" t="259" r="20078" b="86932"/>
          <a:stretch>
            <a:fillRect/>
          </a:stretch>
        </p:blipFill>
        <p:spPr>
          <a:xfrm>
            <a:off x="4253011" y="1220920"/>
            <a:ext cx="7017070" cy="544492"/>
          </a:xfrm>
          <a:prstGeom prst="rect">
            <a:avLst/>
          </a:prstGeom>
        </p:spPr>
      </p:pic>
    </p:spTree>
    <p:extLst>
      <p:ext uri="{BB962C8B-B14F-4D97-AF65-F5344CB8AC3E}">
        <p14:creationId xmlns:p14="http://schemas.microsoft.com/office/powerpoint/2010/main" val="2126804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79E66-0F8A-9F6C-3575-567F556E23D4}"/>
            </a:ext>
          </a:extLst>
        </p:cNvPr>
        <p:cNvGrpSpPr/>
        <p:nvPr/>
      </p:nvGrpSpPr>
      <p:grpSpPr>
        <a:xfrm>
          <a:off x="0" y="0"/>
          <a:ext cx="0" cy="0"/>
          <a:chOff x="0" y="0"/>
          <a:chExt cx="0" cy="0"/>
        </a:xfrm>
      </p:grpSpPr>
      <p:grpSp>
        <p:nvGrpSpPr>
          <p:cNvPr id="18" name="グループ化 17">
            <a:extLst>
              <a:ext uri="{FF2B5EF4-FFF2-40B4-BE49-F238E27FC236}">
                <a16:creationId xmlns:a16="http://schemas.microsoft.com/office/drawing/2014/main" id="{E5E9AE15-6BF7-0A91-69B9-E2A8A7601435}"/>
              </a:ext>
            </a:extLst>
          </p:cNvPr>
          <p:cNvGrpSpPr/>
          <p:nvPr/>
        </p:nvGrpSpPr>
        <p:grpSpPr>
          <a:xfrm>
            <a:off x="9555400" y="1377510"/>
            <a:ext cx="2304092" cy="1321578"/>
            <a:chOff x="4553527" y="1098943"/>
            <a:chExt cx="2075642" cy="1190544"/>
          </a:xfrm>
        </p:grpSpPr>
        <p:pic>
          <p:nvPicPr>
            <p:cNvPr id="19" name="図 18">
              <a:extLst>
                <a:ext uri="{FF2B5EF4-FFF2-40B4-BE49-F238E27FC236}">
                  <a16:creationId xmlns:a16="http://schemas.microsoft.com/office/drawing/2014/main" id="{91CB39AD-3A5E-9A71-3424-5E17875BB7F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53527" y="1098943"/>
              <a:ext cx="2075642" cy="1190544"/>
            </a:xfrm>
            <a:prstGeom prst="rect">
              <a:avLst/>
            </a:prstGeom>
          </p:spPr>
        </p:pic>
        <p:cxnSp>
          <p:nvCxnSpPr>
            <p:cNvPr id="20" name="直線コネクタ 19">
              <a:extLst>
                <a:ext uri="{FF2B5EF4-FFF2-40B4-BE49-F238E27FC236}">
                  <a16:creationId xmlns:a16="http://schemas.microsoft.com/office/drawing/2014/main" id="{D51CE1DC-21B5-AB6B-4655-4AA282DFC899}"/>
                </a:ext>
              </a:extLst>
            </p:cNvPr>
            <p:cNvCxnSpPr/>
            <p:nvPr/>
          </p:nvCxnSpPr>
          <p:spPr>
            <a:xfrm>
              <a:off x="5634182" y="1588655"/>
              <a:ext cx="0" cy="129155"/>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grpSp>
      <p:sp>
        <p:nvSpPr>
          <p:cNvPr id="2" name="タイトル 1">
            <a:extLst>
              <a:ext uri="{FF2B5EF4-FFF2-40B4-BE49-F238E27FC236}">
                <a16:creationId xmlns:a16="http://schemas.microsoft.com/office/drawing/2014/main" id="{DE155B9E-4646-F21F-8AEF-2F0729683B60}"/>
              </a:ext>
            </a:extLst>
          </p:cNvPr>
          <p:cNvSpPr>
            <a:spLocks noGrp="1"/>
          </p:cNvSpPr>
          <p:nvPr>
            <p:ph type="title"/>
          </p:nvPr>
        </p:nvSpPr>
        <p:spPr/>
        <p:txBody>
          <a:bodyPr/>
          <a:lstStyle/>
          <a:p>
            <a:r>
              <a:rPr kumimoji="1" lang="ja-JP" altLang="en-US" dirty="0"/>
              <a:t>考察①</a:t>
            </a:r>
          </a:p>
        </p:txBody>
      </p:sp>
      <p:sp>
        <p:nvSpPr>
          <p:cNvPr id="4" name="スライド番号プレースホルダー 3">
            <a:extLst>
              <a:ext uri="{FF2B5EF4-FFF2-40B4-BE49-F238E27FC236}">
                <a16:creationId xmlns:a16="http://schemas.microsoft.com/office/drawing/2014/main" id="{CE5DC014-1D0A-439E-6A0D-63A941659784}"/>
              </a:ext>
            </a:extLst>
          </p:cNvPr>
          <p:cNvSpPr>
            <a:spLocks noGrp="1"/>
          </p:cNvSpPr>
          <p:nvPr>
            <p:ph type="sldNum" sz="quarter" idx="12"/>
          </p:nvPr>
        </p:nvSpPr>
        <p:spPr/>
        <p:txBody>
          <a:bodyPr/>
          <a:lstStyle/>
          <a:p>
            <a:fld id="{DD139197-46F2-4E0A-A5E8-FB7D6263358E}" type="slidenum">
              <a:rPr lang="ja-JP" altLang="en-US" smtClean="0"/>
              <a:pPr/>
              <a:t>12</a:t>
            </a:fld>
            <a:endParaRPr lang="ja-JP" altLang="en-US"/>
          </a:p>
        </p:txBody>
      </p:sp>
      <p:sp>
        <p:nvSpPr>
          <p:cNvPr id="6" name="テキスト ボックス 5">
            <a:extLst>
              <a:ext uri="{FF2B5EF4-FFF2-40B4-BE49-F238E27FC236}">
                <a16:creationId xmlns:a16="http://schemas.microsoft.com/office/drawing/2014/main" id="{02816838-9CD3-10AB-AFB0-DAE164254A9E}"/>
              </a:ext>
            </a:extLst>
          </p:cNvPr>
          <p:cNvSpPr txBox="1"/>
          <p:nvPr/>
        </p:nvSpPr>
        <p:spPr>
          <a:xfrm>
            <a:off x="766618" y="1329808"/>
            <a:ext cx="6111548" cy="830997"/>
          </a:xfrm>
          <a:prstGeom prst="rect">
            <a:avLst/>
          </a:prstGeom>
          <a:solidFill>
            <a:schemeClr val="tx2">
              <a:lumMod val="10000"/>
              <a:lumOff val="90000"/>
            </a:schemeClr>
          </a:solidFill>
        </p:spPr>
        <p:txBody>
          <a:bodyPr wrap="square">
            <a:spAutoFit/>
          </a:bodyPr>
          <a:lstStyle/>
          <a:p>
            <a:pPr marL="0" indent="0">
              <a:buNone/>
            </a:pPr>
            <a:r>
              <a:rPr lang="ja-JP" altLang="en-US" sz="2400" dirty="0"/>
              <a:t>１：浸食深さの過大評価</a:t>
            </a:r>
            <a:endParaRPr lang="en-US" altLang="ja-JP" sz="2400" dirty="0"/>
          </a:p>
          <a:p>
            <a:pPr marL="0" indent="0">
              <a:buNone/>
            </a:pPr>
            <a:r>
              <a:rPr lang="ja-JP" altLang="en-US" sz="2400" dirty="0"/>
              <a:t>原因</a:t>
            </a:r>
            <a:r>
              <a:rPr lang="en-US" altLang="ja-JP" sz="2400" dirty="0"/>
              <a:t>-</a:t>
            </a:r>
            <a:r>
              <a:rPr lang="ja-JP" altLang="en-US" sz="2400" dirty="0"/>
              <a:t>洪水後</a:t>
            </a:r>
            <a:r>
              <a:rPr lang="en-US" altLang="ja-JP" sz="2400" dirty="0"/>
              <a:t>2</a:t>
            </a:r>
            <a:r>
              <a:rPr lang="ja-JP" altLang="en-US" sz="2400" dirty="0"/>
              <a:t>週間の波浪による埋め戻し</a:t>
            </a:r>
            <a:endParaRPr lang="en-US" altLang="ja-JP" sz="2400" dirty="0"/>
          </a:p>
        </p:txBody>
      </p:sp>
      <p:sp>
        <p:nvSpPr>
          <p:cNvPr id="8" name="テキスト ボックス 7">
            <a:extLst>
              <a:ext uri="{FF2B5EF4-FFF2-40B4-BE49-F238E27FC236}">
                <a16:creationId xmlns:a16="http://schemas.microsoft.com/office/drawing/2014/main" id="{06E056EB-5F84-059A-2AAC-77BE0007515E}"/>
              </a:ext>
            </a:extLst>
          </p:cNvPr>
          <p:cNvSpPr txBox="1"/>
          <p:nvPr/>
        </p:nvSpPr>
        <p:spPr>
          <a:xfrm>
            <a:off x="766618" y="4654400"/>
            <a:ext cx="6111548" cy="830997"/>
          </a:xfrm>
          <a:prstGeom prst="rect">
            <a:avLst/>
          </a:prstGeom>
          <a:solidFill>
            <a:schemeClr val="tx2">
              <a:lumMod val="10000"/>
              <a:lumOff val="90000"/>
            </a:schemeClr>
          </a:solidFill>
        </p:spPr>
        <p:txBody>
          <a:bodyPr wrap="square">
            <a:spAutoFit/>
          </a:bodyPr>
          <a:lstStyle/>
          <a:p>
            <a:pPr marL="0" indent="0">
              <a:buNone/>
            </a:pPr>
            <a:r>
              <a:rPr lang="ja-JP" altLang="en-US" sz="2400" dirty="0"/>
              <a:t>２：</a:t>
            </a:r>
            <a:r>
              <a:rPr lang="ja-JP" altLang="ja-JP" sz="2400" dirty="0"/>
              <a:t>河床変動量の過小評価</a:t>
            </a:r>
          </a:p>
          <a:p>
            <a:pPr marL="0" indent="0">
              <a:buNone/>
            </a:pPr>
            <a:r>
              <a:rPr lang="ja-JP" altLang="en-US" sz="2400" dirty="0"/>
              <a:t>原因</a:t>
            </a:r>
            <a:r>
              <a:rPr lang="en-US" altLang="ja-JP" sz="2400" dirty="0"/>
              <a:t>-</a:t>
            </a:r>
            <a:r>
              <a:rPr lang="ja-JP" altLang="ja-JP" sz="2400" dirty="0"/>
              <a:t>浮遊砂輸送量不足</a:t>
            </a:r>
          </a:p>
        </p:txBody>
      </p:sp>
      <p:sp>
        <p:nvSpPr>
          <p:cNvPr id="10" name="テキスト ボックス 9">
            <a:extLst>
              <a:ext uri="{FF2B5EF4-FFF2-40B4-BE49-F238E27FC236}">
                <a16:creationId xmlns:a16="http://schemas.microsoft.com/office/drawing/2014/main" id="{4FCC7814-BCDF-493B-A87D-E2D66A8B1990}"/>
              </a:ext>
            </a:extLst>
          </p:cNvPr>
          <p:cNvSpPr txBox="1"/>
          <p:nvPr/>
        </p:nvSpPr>
        <p:spPr>
          <a:xfrm>
            <a:off x="766618" y="5523835"/>
            <a:ext cx="6111548" cy="1200329"/>
          </a:xfrm>
          <a:prstGeom prst="rect">
            <a:avLst/>
          </a:prstGeom>
          <a:solidFill>
            <a:schemeClr val="tx2">
              <a:lumMod val="10000"/>
              <a:lumOff val="90000"/>
            </a:schemeClr>
          </a:solidFill>
        </p:spPr>
        <p:txBody>
          <a:bodyPr wrap="square">
            <a:spAutoFit/>
          </a:bodyPr>
          <a:lstStyle/>
          <a:p>
            <a:pPr marL="0" indent="0">
              <a:buNone/>
            </a:pPr>
            <a:r>
              <a:rPr lang="ja-JP" altLang="en-US" sz="2400" dirty="0"/>
              <a:t>３：</a:t>
            </a:r>
            <a:r>
              <a:rPr lang="ja-JP" altLang="ja-JP" sz="2400" dirty="0"/>
              <a:t>SBVC3と2DCの差が小さい</a:t>
            </a:r>
          </a:p>
          <a:p>
            <a:pPr marL="0" indent="0">
              <a:buNone/>
            </a:pPr>
            <a:r>
              <a:rPr lang="ja-JP" altLang="en-US" sz="2400" dirty="0"/>
              <a:t>原因：</a:t>
            </a:r>
            <a:r>
              <a:rPr lang="ja-JP" altLang="ja-JP" sz="2400" dirty="0"/>
              <a:t>浮遊砂濃度の鉛直分布</a:t>
            </a:r>
            <a:r>
              <a:rPr lang="ja-JP" altLang="en-US" sz="2400" dirty="0"/>
              <a:t>の変形</a:t>
            </a:r>
            <a:r>
              <a:rPr lang="ja-JP" altLang="ja-JP" sz="2400" dirty="0"/>
              <a:t>を</a:t>
            </a:r>
            <a:br>
              <a:rPr lang="en-US" altLang="ja-JP" sz="2400" dirty="0"/>
            </a:br>
            <a:r>
              <a:rPr lang="ja-JP" altLang="en-US" sz="2400" dirty="0"/>
              <a:t>　　　</a:t>
            </a:r>
            <a:r>
              <a:rPr lang="ja-JP" altLang="ja-JP" sz="2400" dirty="0"/>
              <a:t>考慮</a:t>
            </a:r>
            <a:r>
              <a:rPr lang="ja-JP" altLang="en-US" sz="2400" dirty="0"/>
              <a:t>していない</a:t>
            </a:r>
            <a:endParaRPr lang="ja-JP" altLang="ja-JP" sz="2400" dirty="0"/>
          </a:p>
        </p:txBody>
      </p:sp>
      <p:pic>
        <p:nvPicPr>
          <p:cNvPr id="11" name="図 10">
            <a:extLst>
              <a:ext uri="{FF2B5EF4-FFF2-40B4-BE49-F238E27FC236}">
                <a16:creationId xmlns:a16="http://schemas.microsoft.com/office/drawing/2014/main" id="{AF5F30D9-AED1-4AC8-27AD-40D3777AFAD3}"/>
              </a:ext>
            </a:extLst>
          </p:cNvPr>
          <p:cNvPicPr>
            <a:picLocks noChangeAspect="1"/>
          </p:cNvPicPr>
          <p:nvPr/>
        </p:nvPicPr>
        <p:blipFill>
          <a:blip r:embed="rId3">
            <a:extLst>
              <a:ext uri="{28A0092B-C50C-407E-A947-70E740481C1C}">
                <a14:useLocalDpi xmlns:a14="http://schemas.microsoft.com/office/drawing/2010/main" val="0"/>
              </a:ext>
            </a:extLst>
          </a:blip>
          <a:srcRect l="29687" t="19348" r="30417" b="13372"/>
          <a:stretch>
            <a:fillRect/>
          </a:stretch>
        </p:blipFill>
        <p:spPr>
          <a:xfrm>
            <a:off x="4285192" y="2286146"/>
            <a:ext cx="2474441" cy="2242913"/>
          </a:xfrm>
          <a:prstGeom prst="rect">
            <a:avLst/>
          </a:prstGeom>
        </p:spPr>
      </p:pic>
      <p:pic>
        <p:nvPicPr>
          <p:cNvPr id="12" name="図 11">
            <a:extLst>
              <a:ext uri="{FF2B5EF4-FFF2-40B4-BE49-F238E27FC236}">
                <a16:creationId xmlns:a16="http://schemas.microsoft.com/office/drawing/2014/main" id="{B4802771-3F1B-96E8-BA02-7B7D8B791040}"/>
              </a:ext>
            </a:extLst>
          </p:cNvPr>
          <p:cNvPicPr>
            <a:picLocks noChangeAspect="1"/>
          </p:cNvPicPr>
          <p:nvPr/>
        </p:nvPicPr>
        <p:blipFill>
          <a:blip r:embed="rId4">
            <a:extLst>
              <a:ext uri="{28A0092B-C50C-407E-A947-70E740481C1C}">
                <a14:useLocalDpi xmlns:a14="http://schemas.microsoft.com/office/drawing/2010/main" val="0"/>
              </a:ext>
            </a:extLst>
          </a:blip>
          <a:srcRect l="29687" t="19348" r="30417" b="13372"/>
          <a:stretch>
            <a:fillRect/>
          </a:stretch>
        </p:blipFill>
        <p:spPr>
          <a:xfrm>
            <a:off x="1456945" y="2286146"/>
            <a:ext cx="2474441" cy="2242913"/>
          </a:xfrm>
          <a:prstGeom prst="rect">
            <a:avLst/>
          </a:prstGeom>
        </p:spPr>
      </p:pic>
      <p:grpSp>
        <p:nvGrpSpPr>
          <p:cNvPr id="16" name="グループ化 15">
            <a:extLst>
              <a:ext uri="{FF2B5EF4-FFF2-40B4-BE49-F238E27FC236}">
                <a16:creationId xmlns:a16="http://schemas.microsoft.com/office/drawing/2014/main" id="{DC65341A-97E5-EC17-A213-3F02C5D0C56A}"/>
              </a:ext>
            </a:extLst>
          </p:cNvPr>
          <p:cNvGrpSpPr/>
          <p:nvPr/>
        </p:nvGrpSpPr>
        <p:grpSpPr>
          <a:xfrm>
            <a:off x="1616981" y="2269736"/>
            <a:ext cx="2040943" cy="518799"/>
            <a:chOff x="1735514" y="2144394"/>
            <a:chExt cx="2040943" cy="518799"/>
          </a:xfrm>
        </p:grpSpPr>
        <p:sp>
          <p:nvSpPr>
            <p:cNvPr id="13" name="矢印: 下 12">
              <a:extLst>
                <a:ext uri="{FF2B5EF4-FFF2-40B4-BE49-F238E27FC236}">
                  <a16:creationId xmlns:a16="http://schemas.microsoft.com/office/drawing/2014/main" id="{2B913068-12A9-D90A-E8B7-6B12E91F042B}"/>
                </a:ext>
              </a:extLst>
            </p:cNvPr>
            <p:cNvSpPr/>
            <p:nvPr/>
          </p:nvSpPr>
          <p:spPr>
            <a:xfrm rot="16954154">
              <a:off x="2030001" y="2140021"/>
              <a:ext cx="228685" cy="817659"/>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0F76BB37-DA50-FAB8-8258-C50A5497BF0E}"/>
                </a:ext>
              </a:extLst>
            </p:cNvPr>
            <p:cNvSpPr txBox="1"/>
            <p:nvPr/>
          </p:nvSpPr>
          <p:spPr>
            <a:xfrm>
              <a:off x="2492603" y="2144394"/>
              <a:ext cx="1283854" cy="369332"/>
            </a:xfrm>
            <a:prstGeom prst="rect">
              <a:avLst/>
            </a:prstGeom>
            <a:solidFill>
              <a:schemeClr val="bg1">
                <a:alpha val="69804"/>
              </a:schemeClr>
            </a:solidFill>
          </p:spPr>
          <p:txBody>
            <a:bodyPr wrap="square" rtlCol="0">
              <a:spAutoFit/>
            </a:bodyPr>
            <a:lstStyle/>
            <a:p>
              <a:r>
                <a:rPr kumimoji="1" lang="ja-JP" altLang="en-US" b="1" dirty="0"/>
                <a:t>波浪作用</a:t>
              </a:r>
            </a:p>
          </p:txBody>
        </p:sp>
      </p:grpSp>
      <p:sp>
        <p:nvSpPr>
          <p:cNvPr id="17" name="テキスト ボックス 16">
            <a:extLst>
              <a:ext uri="{FF2B5EF4-FFF2-40B4-BE49-F238E27FC236}">
                <a16:creationId xmlns:a16="http://schemas.microsoft.com/office/drawing/2014/main" id="{1329FC57-1EE7-457C-08D0-AF30B3D6524A}"/>
              </a:ext>
            </a:extLst>
          </p:cNvPr>
          <p:cNvSpPr txBox="1"/>
          <p:nvPr/>
        </p:nvSpPr>
        <p:spPr>
          <a:xfrm>
            <a:off x="7109612" y="1329808"/>
            <a:ext cx="1877291" cy="369332"/>
          </a:xfrm>
          <a:prstGeom prst="rect">
            <a:avLst/>
          </a:prstGeom>
          <a:solidFill>
            <a:schemeClr val="tx2">
              <a:lumMod val="10000"/>
              <a:lumOff val="90000"/>
            </a:schemeClr>
          </a:solidFill>
          <a:ln>
            <a:solidFill>
              <a:schemeClr val="accent1"/>
            </a:solidFill>
          </a:ln>
        </p:spPr>
        <p:txBody>
          <a:bodyPr wrap="square" rtlCol="0">
            <a:spAutoFit/>
          </a:bodyPr>
          <a:lstStyle/>
          <a:p>
            <a:r>
              <a:rPr kumimoji="1" lang="ja-JP" altLang="en-US" dirty="0"/>
              <a:t>有義波高 </a:t>
            </a:r>
            <a:r>
              <a:rPr kumimoji="1" lang="en-US" altLang="ja-JP" dirty="0"/>
              <a:t>(</a:t>
            </a:r>
            <a:r>
              <a:rPr kumimoji="1" lang="ja-JP" altLang="en-US" dirty="0"/>
              <a:t>鳥取</a:t>
            </a:r>
            <a:r>
              <a:rPr kumimoji="1" lang="en-US" altLang="ja-JP" dirty="0"/>
              <a:t>)</a:t>
            </a:r>
            <a:endParaRPr kumimoji="1" lang="ja-JP" altLang="en-US" dirty="0"/>
          </a:p>
        </p:txBody>
      </p:sp>
      <p:pic>
        <p:nvPicPr>
          <p:cNvPr id="27" name="図 26">
            <a:extLst>
              <a:ext uri="{FF2B5EF4-FFF2-40B4-BE49-F238E27FC236}">
                <a16:creationId xmlns:a16="http://schemas.microsoft.com/office/drawing/2014/main" id="{60E82512-8B4B-E0A1-E929-026707F8B4F9}"/>
              </a:ext>
            </a:extLst>
          </p:cNvPr>
          <p:cNvPicPr>
            <a:picLocks noChangeAspect="1"/>
          </p:cNvPicPr>
          <p:nvPr/>
        </p:nvPicPr>
        <p:blipFill>
          <a:blip r:embed="rId5"/>
          <a:stretch>
            <a:fillRect/>
          </a:stretch>
        </p:blipFill>
        <p:spPr>
          <a:xfrm>
            <a:off x="7017009" y="2699088"/>
            <a:ext cx="5045075" cy="1916874"/>
          </a:xfrm>
          <a:prstGeom prst="rect">
            <a:avLst/>
          </a:prstGeom>
        </p:spPr>
      </p:pic>
      <p:sp>
        <p:nvSpPr>
          <p:cNvPr id="5" name="テキスト ボックス 4">
            <a:extLst>
              <a:ext uri="{FF2B5EF4-FFF2-40B4-BE49-F238E27FC236}">
                <a16:creationId xmlns:a16="http://schemas.microsoft.com/office/drawing/2014/main" id="{12B37CE3-E415-C453-93C2-FD9D31A77702}"/>
              </a:ext>
            </a:extLst>
          </p:cNvPr>
          <p:cNvSpPr txBox="1"/>
          <p:nvPr/>
        </p:nvSpPr>
        <p:spPr>
          <a:xfrm>
            <a:off x="8048258" y="4816979"/>
            <a:ext cx="3811233" cy="646331"/>
          </a:xfrm>
          <a:prstGeom prst="rect">
            <a:avLst/>
          </a:prstGeom>
          <a:solidFill>
            <a:schemeClr val="accent1">
              <a:lumMod val="20000"/>
              <a:lumOff val="80000"/>
            </a:schemeClr>
          </a:solidFill>
          <a:ln w="28575">
            <a:solidFill>
              <a:schemeClr val="tx1"/>
            </a:solidFill>
          </a:ln>
        </p:spPr>
        <p:txBody>
          <a:bodyPr wrap="square" rtlCol="0">
            <a:spAutoFit/>
          </a:bodyPr>
          <a:lstStyle/>
          <a:p>
            <a:r>
              <a:rPr kumimoji="1" lang="ja-JP" altLang="en-US" dirty="0"/>
              <a:t>天神川</a:t>
            </a:r>
            <a:r>
              <a:rPr kumimoji="1" lang="en-US" altLang="ja-JP" dirty="0"/>
              <a:t>(2021</a:t>
            </a:r>
            <a:r>
              <a:rPr kumimoji="1" lang="ja-JP" altLang="en-US" dirty="0"/>
              <a:t>年</a:t>
            </a:r>
            <a:r>
              <a:rPr kumimoji="1" lang="en-US" altLang="ja-JP" dirty="0"/>
              <a:t>7</a:t>
            </a:r>
            <a:r>
              <a:rPr kumimoji="1" lang="ja-JP" altLang="en-US" dirty="0"/>
              <a:t>月洪水後</a:t>
            </a:r>
            <a:r>
              <a:rPr kumimoji="1" lang="en-US" altLang="ja-JP" dirty="0"/>
              <a:t>2</a:t>
            </a:r>
            <a:r>
              <a:rPr kumimoji="1" lang="ja-JP" altLang="en-US" dirty="0"/>
              <a:t>週間</a:t>
            </a:r>
            <a:r>
              <a:rPr kumimoji="1" lang="en-US" altLang="ja-JP" dirty="0"/>
              <a:t>)</a:t>
            </a:r>
            <a:br>
              <a:rPr kumimoji="1" lang="en-US" altLang="ja-JP" dirty="0"/>
            </a:br>
            <a:r>
              <a:rPr kumimoji="1" lang="ja-JP" altLang="en-US" dirty="0"/>
              <a:t>波浪エネルギー換算：</a:t>
            </a:r>
            <a:r>
              <a:rPr lang="en-US" altLang="ja-JP" dirty="0"/>
              <a:t>126.4652</a:t>
            </a:r>
            <a:r>
              <a:rPr lang="ja-JP" altLang="en-US" dirty="0"/>
              <a:t>  </a:t>
            </a:r>
            <a:endParaRPr kumimoji="1" lang="ja-JP" altLang="en-US" dirty="0"/>
          </a:p>
        </p:txBody>
      </p:sp>
      <p:cxnSp>
        <p:nvCxnSpPr>
          <p:cNvPr id="14" name="直線コネクタ 13">
            <a:extLst>
              <a:ext uri="{FF2B5EF4-FFF2-40B4-BE49-F238E27FC236}">
                <a16:creationId xmlns:a16="http://schemas.microsoft.com/office/drawing/2014/main" id="{63858D0B-F663-F21A-18CF-913E416EAE17}"/>
              </a:ext>
            </a:extLst>
          </p:cNvPr>
          <p:cNvCxnSpPr/>
          <p:nvPr/>
        </p:nvCxnSpPr>
        <p:spPr>
          <a:xfrm>
            <a:off x="9127067" y="2777067"/>
            <a:ext cx="0" cy="1151466"/>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21" name="直線コネクタ 20">
            <a:extLst>
              <a:ext uri="{FF2B5EF4-FFF2-40B4-BE49-F238E27FC236}">
                <a16:creationId xmlns:a16="http://schemas.microsoft.com/office/drawing/2014/main" id="{15AB13FC-B3D0-39AB-A148-E60BEFE9BB74}"/>
              </a:ext>
            </a:extLst>
          </p:cNvPr>
          <p:cNvCxnSpPr/>
          <p:nvPr/>
        </p:nvCxnSpPr>
        <p:spPr>
          <a:xfrm>
            <a:off x="11089487" y="2777067"/>
            <a:ext cx="0" cy="1151466"/>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81932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C6B49-E9C9-B064-B3BC-76C168F4B113}"/>
            </a:ext>
          </a:extLst>
        </p:cNvPr>
        <p:cNvGrpSpPr/>
        <p:nvPr/>
      </p:nvGrpSpPr>
      <p:grpSpPr>
        <a:xfrm>
          <a:off x="0" y="0"/>
          <a:ext cx="0" cy="0"/>
          <a:chOff x="0" y="0"/>
          <a:chExt cx="0" cy="0"/>
        </a:xfrm>
      </p:grpSpPr>
      <p:grpSp>
        <p:nvGrpSpPr>
          <p:cNvPr id="8" name="グループ化 7">
            <a:extLst>
              <a:ext uri="{FF2B5EF4-FFF2-40B4-BE49-F238E27FC236}">
                <a16:creationId xmlns:a16="http://schemas.microsoft.com/office/drawing/2014/main" id="{469E3353-37AF-2A11-B35F-A0EF9A8CF2FF}"/>
              </a:ext>
            </a:extLst>
          </p:cNvPr>
          <p:cNvGrpSpPr/>
          <p:nvPr/>
        </p:nvGrpSpPr>
        <p:grpSpPr>
          <a:xfrm>
            <a:off x="10071244" y="2382745"/>
            <a:ext cx="1877291" cy="1076774"/>
            <a:chOff x="4553527" y="1098943"/>
            <a:chExt cx="2075642" cy="1190544"/>
          </a:xfrm>
        </p:grpSpPr>
        <p:pic>
          <p:nvPicPr>
            <p:cNvPr id="9" name="図 8">
              <a:extLst>
                <a:ext uri="{FF2B5EF4-FFF2-40B4-BE49-F238E27FC236}">
                  <a16:creationId xmlns:a16="http://schemas.microsoft.com/office/drawing/2014/main" id="{FCD8E3E6-E247-1EE8-A541-843D3028B2C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53527" y="1098943"/>
              <a:ext cx="2075642" cy="1190544"/>
            </a:xfrm>
            <a:prstGeom prst="rect">
              <a:avLst/>
            </a:prstGeom>
          </p:spPr>
        </p:pic>
        <p:cxnSp>
          <p:nvCxnSpPr>
            <p:cNvPr id="10" name="直線コネクタ 9">
              <a:extLst>
                <a:ext uri="{FF2B5EF4-FFF2-40B4-BE49-F238E27FC236}">
                  <a16:creationId xmlns:a16="http://schemas.microsoft.com/office/drawing/2014/main" id="{710C1D88-DA15-4DEA-2B61-A76CC1553EEE}"/>
                </a:ext>
              </a:extLst>
            </p:cNvPr>
            <p:cNvCxnSpPr/>
            <p:nvPr/>
          </p:nvCxnSpPr>
          <p:spPr>
            <a:xfrm>
              <a:off x="5634182" y="1588655"/>
              <a:ext cx="0" cy="129155"/>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grpSp>
      <p:sp>
        <p:nvSpPr>
          <p:cNvPr id="2" name="タイトル 1">
            <a:extLst>
              <a:ext uri="{FF2B5EF4-FFF2-40B4-BE49-F238E27FC236}">
                <a16:creationId xmlns:a16="http://schemas.microsoft.com/office/drawing/2014/main" id="{F02E9799-854B-CF20-6D5A-89EE0DA5BFF5}"/>
              </a:ext>
            </a:extLst>
          </p:cNvPr>
          <p:cNvSpPr>
            <a:spLocks noGrp="1"/>
          </p:cNvSpPr>
          <p:nvPr>
            <p:ph type="title"/>
          </p:nvPr>
        </p:nvSpPr>
        <p:spPr>
          <a:xfrm>
            <a:off x="838200" y="370476"/>
            <a:ext cx="10515600" cy="756008"/>
          </a:xfrm>
        </p:spPr>
        <p:txBody>
          <a:bodyPr>
            <a:normAutofit/>
          </a:bodyPr>
          <a:lstStyle/>
          <a:p>
            <a:r>
              <a:rPr lang="ja-JP" altLang="en-US" dirty="0"/>
              <a:t>解析結果・考察②</a:t>
            </a:r>
            <a:r>
              <a:rPr lang="ja-JP" altLang="en-US" sz="3200" dirty="0">
                <a:solidFill>
                  <a:prstClr val="black"/>
                </a:solidFill>
              </a:rPr>
              <a:t>［水位時間変化</a:t>
            </a:r>
            <a:r>
              <a:rPr lang="ja-JP" altLang="ja-JP" sz="3200" dirty="0">
                <a:solidFill>
                  <a:prstClr val="black"/>
                </a:solidFill>
              </a:rPr>
              <a:t>の比較</a:t>
            </a:r>
            <a:r>
              <a:rPr lang="ja-JP" altLang="en-US" sz="3200" dirty="0">
                <a:solidFill>
                  <a:prstClr val="black"/>
                </a:solidFill>
              </a:rPr>
              <a:t>］</a:t>
            </a:r>
            <a:endParaRPr kumimoji="1" lang="ja-JP" altLang="en-US" dirty="0"/>
          </a:p>
        </p:txBody>
      </p:sp>
      <p:sp>
        <p:nvSpPr>
          <p:cNvPr id="3" name="コンテンツ プレースホルダー 2">
            <a:extLst>
              <a:ext uri="{FF2B5EF4-FFF2-40B4-BE49-F238E27FC236}">
                <a16:creationId xmlns:a16="http://schemas.microsoft.com/office/drawing/2014/main" id="{9A41036A-4AC5-E799-9DDD-7BFDAFBA8282}"/>
              </a:ext>
            </a:extLst>
          </p:cNvPr>
          <p:cNvSpPr>
            <a:spLocks noGrp="1"/>
          </p:cNvSpPr>
          <p:nvPr>
            <p:ph idx="1"/>
          </p:nvPr>
        </p:nvSpPr>
        <p:spPr>
          <a:xfrm>
            <a:off x="511599" y="1392833"/>
            <a:ext cx="5738091" cy="4950384"/>
          </a:xfrm>
          <a:solidFill>
            <a:schemeClr val="tx2">
              <a:lumMod val="10000"/>
              <a:lumOff val="90000"/>
            </a:schemeClr>
          </a:solidFill>
        </p:spPr>
        <p:txBody>
          <a:bodyPr>
            <a:normAutofit/>
          </a:bodyPr>
          <a:lstStyle/>
          <a:p>
            <a:pPr marL="0" indent="0">
              <a:buNone/>
            </a:pPr>
            <a:r>
              <a:rPr lang="ja-JP" altLang="ja-JP" dirty="0"/>
              <a:t>洪水初期水位</a:t>
            </a:r>
            <a:r>
              <a:rPr lang="ja-JP" altLang="en-US" dirty="0"/>
              <a:t>について</a:t>
            </a:r>
            <a:endParaRPr lang="en-US" altLang="ja-JP" dirty="0"/>
          </a:p>
          <a:p>
            <a:pPr marL="0" indent="0">
              <a:buNone/>
            </a:pPr>
            <a:r>
              <a:rPr lang="ja-JP" altLang="en-US" sz="2000" b="1" dirty="0"/>
              <a:t>１洪水中の波浪の影響</a:t>
            </a:r>
            <a:r>
              <a:rPr lang="ja-JP" altLang="en-US" sz="2000" dirty="0"/>
              <a:t>：</a:t>
            </a:r>
            <a:br>
              <a:rPr lang="en-US" altLang="ja-JP" sz="2000" dirty="0"/>
            </a:br>
            <a:r>
              <a:rPr lang="ja-JP" altLang="ja-JP" sz="2000" b="1" dirty="0">
                <a:solidFill>
                  <a:srgbClr val="FF0000"/>
                </a:solidFill>
              </a:rPr>
              <a:t>洪水発生前からピーク時にかけて高波浪が確認された．</a:t>
            </a:r>
            <a:r>
              <a:rPr lang="ja-JP" altLang="en-US" sz="2000" dirty="0"/>
              <a:t>しかし，</a:t>
            </a:r>
            <a:r>
              <a:rPr lang="ja-JP" altLang="ja-JP" sz="2000" b="1" dirty="0"/>
              <a:t>波浪が水位に与える影響は小さい</a:t>
            </a:r>
            <a:endParaRPr lang="en-US" altLang="ja-JP" sz="2000" b="1" dirty="0"/>
          </a:p>
          <a:p>
            <a:pPr marL="0" indent="0">
              <a:buNone/>
            </a:pPr>
            <a:r>
              <a:rPr lang="ja-JP" altLang="en-US" sz="2000" b="1" dirty="0"/>
              <a:t>２塩分濃度の影響</a:t>
            </a:r>
            <a:r>
              <a:rPr lang="ja-JP" altLang="en-US" sz="2000" dirty="0"/>
              <a:t>：</a:t>
            </a:r>
            <a:br>
              <a:rPr lang="en-US" altLang="ja-JP" sz="2000" dirty="0"/>
            </a:br>
            <a:r>
              <a:rPr lang="ja-JP" altLang="ja-JP" sz="2000" dirty="0"/>
              <a:t>洪水ピーク後の減水期において，解析水位観測水位を概ね再現できているため，</a:t>
            </a:r>
            <a:r>
              <a:rPr lang="ja-JP" altLang="ja-JP" sz="2000" b="1" dirty="0"/>
              <a:t>塩分濃度の考慮の有無による影響は小さい</a:t>
            </a:r>
            <a:endParaRPr lang="en-US" altLang="ja-JP" sz="2000" b="1" dirty="0"/>
          </a:p>
          <a:p>
            <a:pPr marL="0" indent="0">
              <a:buNone/>
            </a:pPr>
            <a:r>
              <a:rPr lang="ja-JP" altLang="en-US" sz="2000" b="1" dirty="0"/>
              <a:t>３河口砂州形状の違い</a:t>
            </a:r>
            <a:r>
              <a:rPr lang="ja-JP" altLang="en-US" sz="2000" dirty="0"/>
              <a:t>：</a:t>
            </a:r>
            <a:br>
              <a:rPr lang="en-US" altLang="ja-JP" sz="2000" dirty="0"/>
            </a:br>
            <a:r>
              <a:rPr lang="ja-JP" altLang="ja-JP" sz="2000" b="1" dirty="0">
                <a:solidFill>
                  <a:schemeClr val="accent1"/>
                </a:solidFill>
              </a:rPr>
              <a:t>洪水</a:t>
            </a:r>
            <a:r>
              <a:rPr lang="en-US" altLang="ja-JP" sz="2000" b="1" dirty="0">
                <a:solidFill>
                  <a:schemeClr val="accent1"/>
                </a:solidFill>
              </a:rPr>
              <a:t>4</a:t>
            </a:r>
            <a:r>
              <a:rPr lang="ja-JP" altLang="ja-JP" sz="2000" b="1" dirty="0">
                <a:solidFill>
                  <a:schemeClr val="accent1"/>
                </a:solidFill>
              </a:rPr>
              <a:t>日前から</a:t>
            </a:r>
            <a:r>
              <a:rPr lang="en-US" altLang="ja-JP" sz="2000" b="1" dirty="0">
                <a:solidFill>
                  <a:schemeClr val="accent1"/>
                </a:solidFill>
              </a:rPr>
              <a:t>2</a:t>
            </a:r>
            <a:r>
              <a:rPr lang="ja-JP" altLang="ja-JP" sz="2000" b="1" dirty="0">
                <a:solidFill>
                  <a:schemeClr val="accent1"/>
                </a:solidFill>
              </a:rPr>
              <a:t>日前の期間に長瀬における水位が徐々に上昇し，その後急低下している．</a:t>
            </a:r>
            <a:br>
              <a:rPr lang="en-US" altLang="ja-JP" sz="2000" b="1" dirty="0">
                <a:solidFill>
                  <a:schemeClr val="accent1"/>
                </a:solidFill>
              </a:rPr>
            </a:br>
            <a:r>
              <a:rPr lang="ja-JP" altLang="ja-JP" sz="2000" b="1" dirty="0"/>
              <a:t>砂州の地形変化が長瀬の水位に大きく影響していると考えられる</a:t>
            </a:r>
            <a:r>
              <a:rPr lang="ja-JP" altLang="ja-JP" sz="2000" dirty="0"/>
              <a:t>が，引き続き検討</a:t>
            </a:r>
            <a:r>
              <a:rPr lang="ja-JP" altLang="en-US" sz="2000" dirty="0"/>
              <a:t>が</a:t>
            </a:r>
            <a:r>
              <a:rPr lang="ja-JP" altLang="ja-JP" sz="2000" dirty="0"/>
              <a:t>必要</a:t>
            </a:r>
            <a:r>
              <a:rPr lang="ja-JP" altLang="en-US" sz="2000" dirty="0"/>
              <a:t>で</a:t>
            </a:r>
            <a:r>
              <a:rPr lang="ja-JP" altLang="ja-JP" sz="2000" dirty="0"/>
              <a:t>ある．</a:t>
            </a:r>
            <a:endParaRPr lang="ja-JP" altLang="en-US" sz="2000" dirty="0"/>
          </a:p>
          <a:p>
            <a:pPr marL="0" indent="0">
              <a:buNone/>
            </a:pPr>
            <a:endParaRPr lang="ja-JP" altLang="ja-JP" dirty="0"/>
          </a:p>
        </p:txBody>
      </p:sp>
      <p:sp>
        <p:nvSpPr>
          <p:cNvPr id="4" name="スライド番号プレースホルダー 3">
            <a:extLst>
              <a:ext uri="{FF2B5EF4-FFF2-40B4-BE49-F238E27FC236}">
                <a16:creationId xmlns:a16="http://schemas.microsoft.com/office/drawing/2014/main" id="{4AE8D15A-E8FB-EDDC-AE0C-1E70CF2C1D05}"/>
              </a:ext>
            </a:extLst>
          </p:cNvPr>
          <p:cNvSpPr>
            <a:spLocks noGrp="1"/>
          </p:cNvSpPr>
          <p:nvPr>
            <p:ph type="sldNum" sz="quarter" idx="12"/>
          </p:nvPr>
        </p:nvSpPr>
        <p:spPr/>
        <p:txBody>
          <a:bodyPr/>
          <a:lstStyle/>
          <a:p>
            <a:fld id="{DD139197-46F2-4E0A-A5E8-FB7D6263358E}" type="slidenum">
              <a:rPr lang="ja-JP" altLang="en-US" smtClean="0"/>
              <a:pPr/>
              <a:t>13</a:t>
            </a:fld>
            <a:endParaRPr lang="ja-JP" altLang="en-US"/>
          </a:p>
        </p:txBody>
      </p:sp>
      <p:pic>
        <p:nvPicPr>
          <p:cNvPr id="5" name="図 4">
            <a:extLst>
              <a:ext uri="{FF2B5EF4-FFF2-40B4-BE49-F238E27FC236}">
                <a16:creationId xmlns:a16="http://schemas.microsoft.com/office/drawing/2014/main" id="{FDC43E33-84DD-3A7E-D876-9BEBF7FE61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200" b="5915"/>
          <a:stretch>
            <a:fillRect/>
          </a:stretch>
        </p:blipFill>
        <p:spPr bwMode="auto">
          <a:xfrm>
            <a:off x="6324601" y="1233056"/>
            <a:ext cx="3746643" cy="2331428"/>
          </a:xfrm>
          <a:prstGeom prst="rect">
            <a:avLst/>
          </a:prstGeom>
          <a:noFill/>
          <a:ln>
            <a:noFill/>
          </a:ln>
          <a:extLst>
            <a:ext uri="{53640926-AAD7-44D8-BBD7-CCE9431645EC}">
              <a14:shadowObscured xmlns:a14="http://schemas.microsoft.com/office/drawing/2010/main"/>
            </a:ext>
          </a:extLst>
        </p:spPr>
      </p:pic>
      <p:grpSp>
        <p:nvGrpSpPr>
          <p:cNvPr id="12" name="グループ化 11">
            <a:extLst>
              <a:ext uri="{FF2B5EF4-FFF2-40B4-BE49-F238E27FC236}">
                <a16:creationId xmlns:a16="http://schemas.microsoft.com/office/drawing/2014/main" id="{F28C9C7B-075C-14B4-A5AA-9AE60B0D6315}"/>
              </a:ext>
            </a:extLst>
          </p:cNvPr>
          <p:cNvGrpSpPr/>
          <p:nvPr/>
        </p:nvGrpSpPr>
        <p:grpSpPr>
          <a:xfrm>
            <a:off x="6324601" y="3568954"/>
            <a:ext cx="5606473" cy="3048972"/>
            <a:chOff x="6324601" y="3568954"/>
            <a:chExt cx="5606473" cy="3048972"/>
          </a:xfrm>
        </p:grpSpPr>
        <p:pic>
          <p:nvPicPr>
            <p:cNvPr id="7" name="図 6">
              <a:extLst>
                <a:ext uri="{FF2B5EF4-FFF2-40B4-BE49-F238E27FC236}">
                  <a16:creationId xmlns:a16="http://schemas.microsoft.com/office/drawing/2014/main" id="{1A55A43A-36C8-908E-1C0D-2C1E4CC4D68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24601" y="3568954"/>
              <a:ext cx="5606473" cy="3048972"/>
            </a:xfrm>
            <a:prstGeom prst="rect">
              <a:avLst/>
            </a:prstGeom>
            <a:noFill/>
            <a:ln>
              <a:noFill/>
            </a:ln>
          </p:spPr>
        </p:pic>
        <p:sp>
          <p:nvSpPr>
            <p:cNvPr id="6" name="正方形/長方形 5">
              <a:extLst>
                <a:ext uri="{FF2B5EF4-FFF2-40B4-BE49-F238E27FC236}">
                  <a16:creationId xmlns:a16="http://schemas.microsoft.com/office/drawing/2014/main" id="{C694E998-073A-732D-AD1C-63638B4886F7}"/>
                </a:ext>
              </a:extLst>
            </p:cNvPr>
            <p:cNvSpPr/>
            <p:nvPr/>
          </p:nvSpPr>
          <p:spPr>
            <a:xfrm>
              <a:off x="8128000" y="3980873"/>
              <a:ext cx="748145" cy="766618"/>
            </a:xfrm>
            <a:prstGeom prst="rect">
              <a:avLst/>
            </a:prstGeom>
            <a:noFill/>
            <a:ln w="38100">
              <a:solidFill>
                <a:schemeClr val="accent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正方形/長方形 10">
              <a:extLst>
                <a:ext uri="{FF2B5EF4-FFF2-40B4-BE49-F238E27FC236}">
                  <a16:creationId xmlns:a16="http://schemas.microsoft.com/office/drawing/2014/main" id="{B838F8AA-CD74-9D0E-1F01-A6DB1A856E24}"/>
                </a:ext>
              </a:extLst>
            </p:cNvPr>
            <p:cNvSpPr/>
            <p:nvPr/>
          </p:nvSpPr>
          <p:spPr>
            <a:xfrm>
              <a:off x="8229600" y="4590473"/>
              <a:ext cx="1191491" cy="1034471"/>
            </a:xfrm>
            <a:prstGeom prst="rect">
              <a:avLst/>
            </a:prstGeom>
            <a:noFill/>
            <a:ln w="38100">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grpSp>
    </p:spTree>
    <p:extLst>
      <p:ext uri="{BB962C8B-B14F-4D97-AF65-F5344CB8AC3E}">
        <p14:creationId xmlns:p14="http://schemas.microsoft.com/office/powerpoint/2010/main" val="109846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CB184-1A9A-3EC7-E1A3-433178AD43F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D2C98EF-1C49-10CB-F4D6-F0415A8D46FC}"/>
              </a:ext>
            </a:extLst>
          </p:cNvPr>
          <p:cNvSpPr>
            <a:spLocks noGrp="1"/>
          </p:cNvSpPr>
          <p:nvPr>
            <p:ph type="title"/>
          </p:nvPr>
        </p:nvSpPr>
        <p:spPr/>
        <p:txBody>
          <a:bodyPr/>
          <a:lstStyle/>
          <a:p>
            <a:r>
              <a:rPr kumimoji="1" lang="ja-JP" altLang="en-US" dirty="0"/>
              <a:t>結論</a:t>
            </a:r>
          </a:p>
        </p:txBody>
      </p:sp>
      <p:sp>
        <p:nvSpPr>
          <p:cNvPr id="4" name="スライド番号プレースホルダー 3">
            <a:extLst>
              <a:ext uri="{FF2B5EF4-FFF2-40B4-BE49-F238E27FC236}">
                <a16:creationId xmlns:a16="http://schemas.microsoft.com/office/drawing/2014/main" id="{825004B4-2C7B-47A9-98AF-AB749C34F749}"/>
              </a:ext>
            </a:extLst>
          </p:cNvPr>
          <p:cNvSpPr>
            <a:spLocks noGrp="1"/>
          </p:cNvSpPr>
          <p:nvPr>
            <p:ph type="sldNum" sz="quarter" idx="12"/>
          </p:nvPr>
        </p:nvSpPr>
        <p:spPr/>
        <p:txBody>
          <a:bodyPr/>
          <a:lstStyle/>
          <a:p>
            <a:fld id="{DD139197-46F2-4E0A-A5E8-FB7D6263358E}" type="slidenum">
              <a:rPr lang="ja-JP" altLang="en-US" smtClean="0"/>
              <a:pPr/>
              <a:t>14</a:t>
            </a:fld>
            <a:endParaRPr lang="ja-JP" altLang="en-US"/>
          </a:p>
        </p:txBody>
      </p:sp>
      <p:sp>
        <p:nvSpPr>
          <p:cNvPr id="6" name="テキスト ボックス 5">
            <a:extLst>
              <a:ext uri="{FF2B5EF4-FFF2-40B4-BE49-F238E27FC236}">
                <a16:creationId xmlns:a16="http://schemas.microsoft.com/office/drawing/2014/main" id="{04851673-9308-7445-D604-B56FF6B3D248}"/>
              </a:ext>
            </a:extLst>
          </p:cNvPr>
          <p:cNvSpPr txBox="1"/>
          <p:nvPr/>
        </p:nvSpPr>
        <p:spPr>
          <a:xfrm>
            <a:off x="838200" y="1424681"/>
            <a:ext cx="10515600" cy="1384995"/>
          </a:xfrm>
          <a:prstGeom prst="rect">
            <a:avLst/>
          </a:prstGeom>
          <a:solidFill>
            <a:schemeClr val="tx2">
              <a:lumMod val="10000"/>
              <a:lumOff val="90000"/>
            </a:schemeClr>
          </a:solidFill>
        </p:spPr>
        <p:txBody>
          <a:bodyPr wrap="square">
            <a:spAutoFit/>
          </a:bodyPr>
          <a:lstStyle/>
          <a:p>
            <a:pPr marL="0" indent="0">
              <a:buNone/>
            </a:pPr>
            <a:r>
              <a:rPr lang="ja-JP" altLang="ja-JP" sz="2800" dirty="0"/>
              <a:t>① 衛星画像と測量結果を用いた初期河口地形推定法を提案した</a:t>
            </a:r>
          </a:p>
          <a:p>
            <a:pPr marL="0" indent="0">
              <a:buNone/>
            </a:pPr>
            <a:r>
              <a:rPr lang="ja-JP" altLang="ja-JP" sz="2800" dirty="0"/>
              <a:t>② 河口砂州フラッシュと河口テラス形成を概ね再現できた</a:t>
            </a:r>
          </a:p>
          <a:p>
            <a:pPr marL="0" indent="0">
              <a:buNone/>
            </a:pPr>
            <a:r>
              <a:rPr lang="ja-JP" altLang="ja-JP" sz="2800" dirty="0"/>
              <a:t>③ SBVC3法は2DC法より再現性が改善した</a:t>
            </a:r>
          </a:p>
        </p:txBody>
      </p:sp>
      <p:sp>
        <p:nvSpPr>
          <p:cNvPr id="10" name="テキスト ボックス 9">
            <a:extLst>
              <a:ext uri="{FF2B5EF4-FFF2-40B4-BE49-F238E27FC236}">
                <a16:creationId xmlns:a16="http://schemas.microsoft.com/office/drawing/2014/main" id="{A9767BA9-C896-B414-3CEE-43AFA96C0F95}"/>
              </a:ext>
            </a:extLst>
          </p:cNvPr>
          <p:cNvSpPr txBox="1"/>
          <p:nvPr/>
        </p:nvSpPr>
        <p:spPr>
          <a:xfrm>
            <a:off x="838200" y="3113223"/>
            <a:ext cx="5257800" cy="1516441"/>
          </a:xfrm>
          <a:prstGeom prst="rect">
            <a:avLst/>
          </a:prstGeom>
          <a:solidFill>
            <a:schemeClr val="tx2">
              <a:lumMod val="10000"/>
              <a:lumOff val="90000"/>
            </a:schemeClr>
          </a:solidFill>
        </p:spPr>
        <p:txBody>
          <a:bodyPr wrap="square">
            <a:spAutoFit/>
          </a:body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ja-JP" sz="2800" b="0"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rPr>
              <a:t>今後の課題</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ja-JP" sz="2800" b="0"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rPr>
              <a:t>・準三次元浮遊砂モデル導入</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ja-JP" sz="2800" b="0" i="0" u="none" strike="noStrike" kern="1200" cap="none" spc="0" normalizeH="0" baseline="0" noProof="0" dirty="0">
                <a:ln>
                  <a:noFill/>
                </a:ln>
                <a:solidFill>
                  <a:prstClr val="black"/>
                </a:solidFill>
                <a:effectLst/>
                <a:uLnTx/>
                <a:uFillTx/>
                <a:latin typeface="游ゴシック" panose="02110004020202020204"/>
                <a:ea typeface="游ゴシック" panose="020B0400000000000000" pitchFamily="50" charset="-128"/>
                <a:cs typeface="+mn-cs"/>
              </a:rPr>
              <a:t>・波浪モデルとの連成</a:t>
            </a:r>
          </a:p>
        </p:txBody>
      </p:sp>
      <p:grpSp>
        <p:nvGrpSpPr>
          <p:cNvPr id="14" name="グループ化 13">
            <a:extLst>
              <a:ext uri="{FF2B5EF4-FFF2-40B4-BE49-F238E27FC236}">
                <a16:creationId xmlns:a16="http://schemas.microsoft.com/office/drawing/2014/main" id="{BFDA4F9F-9549-7A3F-24CA-723B3786629A}"/>
              </a:ext>
            </a:extLst>
          </p:cNvPr>
          <p:cNvGrpSpPr/>
          <p:nvPr/>
        </p:nvGrpSpPr>
        <p:grpSpPr>
          <a:xfrm>
            <a:off x="7078138" y="2960003"/>
            <a:ext cx="4114796" cy="3556667"/>
            <a:chOff x="6790271" y="3113223"/>
            <a:chExt cx="4114796" cy="3556667"/>
          </a:xfrm>
        </p:grpSpPr>
        <p:pic>
          <p:nvPicPr>
            <p:cNvPr id="3" name="図 2">
              <a:extLst>
                <a:ext uri="{FF2B5EF4-FFF2-40B4-BE49-F238E27FC236}">
                  <a16:creationId xmlns:a16="http://schemas.microsoft.com/office/drawing/2014/main" id="{16515619-6B72-238D-AA59-5238854AA1FD}"/>
                </a:ext>
              </a:extLst>
            </p:cNvPr>
            <p:cNvPicPr>
              <a:picLocks noChangeAspect="1"/>
            </p:cNvPicPr>
            <p:nvPr/>
          </p:nvPicPr>
          <p:blipFill rotWithShape="1">
            <a:blip r:embed="rId2">
              <a:extLst>
                <a:ext uri="{28A0092B-C50C-407E-A947-70E740481C1C}">
                  <a14:useLocalDpi xmlns:a14="http://schemas.microsoft.com/office/drawing/2010/main" val="0"/>
                </a:ext>
              </a:extLst>
            </a:blip>
            <a:srcRect l="662" t="1085" r="1412" b="1978"/>
            <a:stretch>
              <a:fillRect/>
            </a:stretch>
          </p:blipFill>
          <p:spPr bwMode="auto">
            <a:xfrm>
              <a:off x="6978617" y="3113223"/>
              <a:ext cx="3926450" cy="3556667"/>
            </a:xfrm>
            <a:prstGeom prst="rect">
              <a:avLst/>
            </a:prstGeom>
            <a:noFill/>
            <a:ln>
              <a:noFill/>
            </a:ln>
            <a:extLst>
              <a:ext uri="{53640926-AAD7-44D8-BBD7-CCE9431645EC}">
                <a14:shadowObscured xmlns:a14="http://schemas.microsoft.com/office/drawing/2010/main"/>
              </a:ext>
            </a:extLst>
          </p:spPr>
        </p:pic>
        <p:cxnSp>
          <p:nvCxnSpPr>
            <p:cNvPr id="7" name="コネクタ: カギ線 6">
              <a:extLst>
                <a:ext uri="{FF2B5EF4-FFF2-40B4-BE49-F238E27FC236}">
                  <a16:creationId xmlns:a16="http://schemas.microsoft.com/office/drawing/2014/main" id="{82436FFD-9026-78D6-39E5-453B4D4EB552}"/>
                </a:ext>
              </a:extLst>
            </p:cNvPr>
            <p:cNvCxnSpPr>
              <a:cxnSpLocks/>
            </p:cNvCxnSpPr>
            <p:nvPr/>
          </p:nvCxnSpPr>
          <p:spPr>
            <a:xfrm rot="16200000" flipV="1">
              <a:off x="6648748" y="3465278"/>
              <a:ext cx="3195577" cy="2912531"/>
            </a:xfrm>
            <a:prstGeom prst="bentConnector3">
              <a:avLst>
                <a:gd name="adj1" fmla="val -6169"/>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 name="直線矢印コネクタ 12">
              <a:extLst>
                <a:ext uri="{FF2B5EF4-FFF2-40B4-BE49-F238E27FC236}">
                  <a16:creationId xmlns:a16="http://schemas.microsoft.com/office/drawing/2014/main" id="{809BB967-0BB4-2A0F-7953-F0D6E733F8AA}"/>
                </a:ext>
              </a:extLst>
            </p:cNvPr>
            <p:cNvCxnSpPr/>
            <p:nvPr/>
          </p:nvCxnSpPr>
          <p:spPr>
            <a:xfrm>
              <a:off x="6807200" y="3361268"/>
              <a:ext cx="499533" cy="0"/>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039272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A89E8F1-B9FF-D892-1DF9-4F23C817CF8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359D825-26BB-5C9D-F2B9-45538C255AE1}"/>
              </a:ext>
            </a:extLst>
          </p:cNvPr>
          <p:cNvSpPr>
            <a:spLocks noGrp="1"/>
          </p:cNvSpPr>
          <p:nvPr>
            <p:ph type="title"/>
          </p:nvPr>
        </p:nvSpPr>
        <p:spPr/>
        <p:txBody>
          <a:bodyPr/>
          <a:lstStyle/>
          <a:p>
            <a:r>
              <a:rPr lang="ja-JP" altLang="en-US" dirty="0"/>
              <a:t>解析結果</a:t>
            </a:r>
            <a:r>
              <a:rPr lang="ja-JP" altLang="en-US" sz="3200" dirty="0">
                <a:solidFill>
                  <a:prstClr val="black"/>
                </a:solidFill>
              </a:rPr>
              <a:t>［水位時間変化</a:t>
            </a:r>
            <a:r>
              <a:rPr lang="ja-JP" altLang="ja-JP" sz="3200" dirty="0">
                <a:solidFill>
                  <a:prstClr val="black"/>
                </a:solidFill>
              </a:rPr>
              <a:t>の比較</a:t>
            </a:r>
            <a:r>
              <a:rPr lang="ja-JP" altLang="en-US" sz="3200" dirty="0">
                <a:solidFill>
                  <a:prstClr val="black"/>
                </a:solidFill>
              </a:rPr>
              <a:t>］</a:t>
            </a:r>
            <a:endParaRPr kumimoji="1" lang="ja-JP" altLang="en-US" dirty="0"/>
          </a:p>
        </p:txBody>
      </p:sp>
      <p:sp>
        <p:nvSpPr>
          <p:cNvPr id="3" name="コンテンツ プレースホルダー 2">
            <a:extLst>
              <a:ext uri="{FF2B5EF4-FFF2-40B4-BE49-F238E27FC236}">
                <a16:creationId xmlns:a16="http://schemas.microsoft.com/office/drawing/2014/main" id="{0FA90CB0-BDFA-1011-902B-0A1CBA7430FB}"/>
              </a:ext>
            </a:extLst>
          </p:cNvPr>
          <p:cNvSpPr>
            <a:spLocks noGrp="1"/>
          </p:cNvSpPr>
          <p:nvPr>
            <p:ph idx="1"/>
          </p:nvPr>
        </p:nvSpPr>
        <p:spPr/>
        <p:txBody>
          <a:bodyPr/>
          <a:lstStyle/>
          <a:p>
            <a:pPr marL="0" indent="0">
              <a:buNone/>
            </a:pPr>
            <a:r>
              <a:rPr kumimoji="1" lang="en-US" altLang="ja-JP" dirty="0"/>
              <a:t>[</a:t>
            </a:r>
            <a:r>
              <a:rPr lang="ja-JP" altLang="en-US" dirty="0"/>
              <a:t>水位時間変化の再現性</a:t>
            </a:r>
            <a:r>
              <a:rPr kumimoji="1"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D61B59F1-6F1C-7422-492A-405C1C93441B}"/>
              </a:ext>
            </a:extLst>
          </p:cNvPr>
          <p:cNvSpPr>
            <a:spLocks noGrp="1"/>
          </p:cNvSpPr>
          <p:nvPr>
            <p:ph type="sldNum" sz="quarter" idx="12"/>
          </p:nvPr>
        </p:nvSpPr>
        <p:spPr/>
        <p:txBody>
          <a:bodyPr/>
          <a:lstStyle/>
          <a:p>
            <a:fld id="{DD139197-46F2-4E0A-A5E8-FB7D6263358E}" type="slidenum">
              <a:rPr lang="ja-JP" altLang="en-US" smtClean="0"/>
              <a:pPr/>
              <a:t>15</a:t>
            </a:fld>
            <a:endParaRPr lang="ja-JP" altLang="en-US" dirty="0"/>
          </a:p>
        </p:txBody>
      </p:sp>
      <p:grpSp>
        <p:nvGrpSpPr>
          <p:cNvPr id="16" name="グループ化 15">
            <a:extLst>
              <a:ext uri="{FF2B5EF4-FFF2-40B4-BE49-F238E27FC236}">
                <a16:creationId xmlns:a16="http://schemas.microsoft.com/office/drawing/2014/main" id="{8E0550A2-CCB6-278B-6A0A-0B8497675A53}"/>
              </a:ext>
            </a:extLst>
          </p:cNvPr>
          <p:cNvGrpSpPr/>
          <p:nvPr/>
        </p:nvGrpSpPr>
        <p:grpSpPr>
          <a:xfrm>
            <a:off x="939799" y="1750490"/>
            <a:ext cx="6236719" cy="3880931"/>
            <a:chOff x="7928120" y="1126836"/>
            <a:chExt cx="3746643" cy="2331428"/>
          </a:xfrm>
        </p:grpSpPr>
        <p:pic>
          <p:nvPicPr>
            <p:cNvPr id="5" name="図 4">
              <a:extLst>
                <a:ext uri="{FF2B5EF4-FFF2-40B4-BE49-F238E27FC236}">
                  <a16:creationId xmlns:a16="http://schemas.microsoft.com/office/drawing/2014/main" id="{FDC43E33-84DD-3A7E-D876-9BEBF7FE615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200" b="5915"/>
            <a:stretch>
              <a:fillRect/>
            </a:stretch>
          </p:blipFill>
          <p:spPr bwMode="auto">
            <a:xfrm>
              <a:off x="7928120" y="1126836"/>
              <a:ext cx="3746643" cy="2331428"/>
            </a:xfrm>
            <a:prstGeom prst="rect">
              <a:avLst/>
            </a:prstGeom>
            <a:noFill/>
            <a:ln>
              <a:noFill/>
            </a:ln>
            <a:extLst>
              <a:ext uri="{53640926-AAD7-44D8-BBD7-CCE9431645EC}">
                <a14:shadowObscured xmlns:a14="http://schemas.microsoft.com/office/drawing/2010/main"/>
              </a:ext>
            </a:extLst>
          </p:spPr>
        </p:pic>
        <p:sp>
          <p:nvSpPr>
            <p:cNvPr id="11" name="正方形/長方形 10">
              <a:extLst>
                <a:ext uri="{FF2B5EF4-FFF2-40B4-BE49-F238E27FC236}">
                  <a16:creationId xmlns:a16="http://schemas.microsoft.com/office/drawing/2014/main" id="{3A6F2959-1A52-56FE-E0A8-C9C580CD55FE}"/>
                </a:ext>
              </a:extLst>
            </p:cNvPr>
            <p:cNvSpPr/>
            <p:nvPr/>
          </p:nvSpPr>
          <p:spPr>
            <a:xfrm>
              <a:off x="8552873" y="1156100"/>
              <a:ext cx="692727" cy="2302164"/>
            </a:xfrm>
            <a:prstGeom prst="rect">
              <a:avLst/>
            </a:prstGeom>
            <a:noFill/>
            <a:ln w="3810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5" name="テキスト ボックス 14">
            <a:extLst>
              <a:ext uri="{FF2B5EF4-FFF2-40B4-BE49-F238E27FC236}">
                <a16:creationId xmlns:a16="http://schemas.microsoft.com/office/drawing/2014/main" id="{A3077AF4-D422-1196-D008-F11D02F4EC58}"/>
              </a:ext>
            </a:extLst>
          </p:cNvPr>
          <p:cNvSpPr txBox="1"/>
          <p:nvPr/>
        </p:nvSpPr>
        <p:spPr>
          <a:xfrm>
            <a:off x="7176518" y="2378332"/>
            <a:ext cx="4518891" cy="1323439"/>
          </a:xfrm>
          <a:prstGeom prst="rect">
            <a:avLst/>
          </a:prstGeom>
          <a:solidFill>
            <a:schemeClr val="tx2">
              <a:lumMod val="10000"/>
              <a:lumOff val="90000"/>
            </a:schemeClr>
          </a:solidFill>
        </p:spPr>
        <p:txBody>
          <a:bodyPr wrap="square" rtlCol="0">
            <a:spAutoFit/>
          </a:bodyPr>
          <a:lstStyle/>
          <a:p>
            <a:r>
              <a:rPr lang="ja-JP" altLang="ja-JP" sz="2000" dirty="0"/>
              <a:t>結果</a:t>
            </a:r>
          </a:p>
          <a:p>
            <a:r>
              <a:rPr lang="ja-JP" altLang="ja-JP" sz="2000" dirty="0"/>
              <a:t>■ 洪水初期水位を過小評価</a:t>
            </a:r>
          </a:p>
          <a:p>
            <a:r>
              <a:rPr lang="ja-JP" altLang="ja-JP" sz="2000" dirty="0"/>
              <a:t>■ 第2ピークを過大評価</a:t>
            </a:r>
            <a:endParaRPr lang="en-US" altLang="ja-JP" sz="2000" dirty="0"/>
          </a:p>
          <a:p>
            <a:r>
              <a:rPr lang="ja-JP" altLang="en-US" sz="2000" dirty="0"/>
              <a:t>　原因：浮遊砂輸送量の評価不足</a:t>
            </a:r>
            <a:endParaRPr lang="ja-JP" altLang="ja-JP" sz="2000" dirty="0"/>
          </a:p>
        </p:txBody>
      </p:sp>
    </p:spTree>
    <p:extLst>
      <p:ext uri="{BB962C8B-B14F-4D97-AF65-F5344CB8AC3E}">
        <p14:creationId xmlns:p14="http://schemas.microsoft.com/office/powerpoint/2010/main" val="3248776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55DC162-B125-5BF5-B985-0D574B7AD28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B7A2A30-1A0C-11DA-D4D9-14DF2CF4581B}"/>
              </a:ext>
            </a:extLst>
          </p:cNvPr>
          <p:cNvSpPr>
            <a:spLocks noGrp="1"/>
          </p:cNvSpPr>
          <p:nvPr>
            <p:ph type="title"/>
          </p:nvPr>
        </p:nvSpPr>
        <p:spPr/>
        <p:txBody>
          <a:bodyPr/>
          <a:lstStyle/>
          <a:p>
            <a:r>
              <a:rPr kumimoji="1" lang="ja-JP" altLang="en-US" dirty="0"/>
              <a:t>解析結果</a:t>
            </a:r>
            <a:r>
              <a:rPr kumimoji="1" lang="ja-JP" altLang="en-US" sz="3200" b="0" i="0" u="none" strike="noStrike" kern="1200" cap="none" spc="0" normalizeH="0" baseline="0" noProof="0" dirty="0">
                <a:ln>
                  <a:noFill/>
                </a:ln>
                <a:solidFill>
                  <a:prstClr val="black"/>
                </a:solidFill>
                <a:effectLst/>
                <a:uLnTx/>
                <a:uFillTx/>
                <a:latin typeface="游ゴシック Light" panose="02110004020202020204"/>
                <a:ea typeface="游ゴシック Light" panose="020B0300000000000000" pitchFamily="50" charset="-128"/>
                <a:cs typeface="+mj-cs"/>
              </a:rPr>
              <a:t>［河床変動量</a:t>
            </a:r>
            <a:r>
              <a:rPr kumimoji="1" lang="ja-JP" altLang="ja-JP" sz="3200" b="0" i="0" u="none" strike="noStrike" kern="1200" cap="none" spc="0" normalizeH="0" baseline="0" noProof="0" dirty="0">
                <a:ln>
                  <a:noFill/>
                </a:ln>
                <a:solidFill>
                  <a:prstClr val="black"/>
                </a:solidFill>
                <a:effectLst/>
                <a:uLnTx/>
                <a:uFillTx/>
                <a:latin typeface="游ゴシック Light" panose="02110004020202020204"/>
                <a:ea typeface="游ゴシック Light" panose="020B0300000000000000" pitchFamily="50" charset="-128"/>
                <a:cs typeface="+mj-cs"/>
              </a:rPr>
              <a:t>の比較</a:t>
            </a:r>
            <a:r>
              <a:rPr kumimoji="1" lang="ja-JP" altLang="en-US" sz="3200" b="0" i="0" u="none" strike="noStrike" kern="1200" cap="none" spc="0" normalizeH="0" baseline="0" noProof="0" dirty="0">
                <a:ln>
                  <a:noFill/>
                </a:ln>
                <a:solidFill>
                  <a:prstClr val="black"/>
                </a:solidFill>
                <a:effectLst/>
                <a:uLnTx/>
                <a:uFillTx/>
                <a:latin typeface="游ゴシック Light" panose="02110004020202020204"/>
                <a:ea typeface="游ゴシック Light" panose="020B0300000000000000" pitchFamily="50" charset="-128"/>
                <a:cs typeface="+mj-cs"/>
              </a:rPr>
              <a:t>］</a:t>
            </a:r>
            <a:endParaRPr kumimoji="1" lang="ja-JP" altLang="en-US" dirty="0"/>
          </a:p>
        </p:txBody>
      </p:sp>
      <p:sp>
        <p:nvSpPr>
          <p:cNvPr id="3" name="コンテンツ プレースホルダー 2">
            <a:extLst>
              <a:ext uri="{FF2B5EF4-FFF2-40B4-BE49-F238E27FC236}">
                <a16:creationId xmlns:a16="http://schemas.microsoft.com/office/drawing/2014/main" id="{852049D5-CC64-1433-A9BD-48234DCE9FBC}"/>
              </a:ext>
            </a:extLst>
          </p:cNvPr>
          <p:cNvSpPr>
            <a:spLocks noGrp="1"/>
          </p:cNvSpPr>
          <p:nvPr>
            <p:ph idx="1"/>
          </p:nvPr>
        </p:nvSpPr>
        <p:spPr/>
        <p:txBody>
          <a:bodyPr/>
          <a:lstStyle/>
          <a:p>
            <a:pPr marL="0" indent="0">
              <a:buNone/>
            </a:pPr>
            <a:r>
              <a:rPr kumimoji="1" lang="en-US" altLang="ja-JP" dirty="0"/>
              <a:t>[</a:t>
            </a:r>
            <a:r>
              <a:rPr lang="ja-JP" altLang="en-US" dirty="0"/>
              <a:t>河床変動量コンター</a:t>
            </a:r>
            <a:r>
              <a:rPr kumimoji="1"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6D06C140-29EE-6A4B-562C-3494B209CACF}"/>
              </a:ext>
            </a:extLst>
          </p:cNvPr>
          <p:cNvSpPr>
            <a:spLocks noGrp="1"/>
          </p:cNvSpPr>
          <p:nvPr>
            <p:ph type="sldNum" sz="quarter" idx="12"/>
          </p:nvPr>
        </p:nvSpPr>
        <p:spPr/>
        <p:txBody>
          <a:bodyPr/>
          <a:lstStyle/>
          <a:p>
            <a:fld id="{DD139197-46F2-4E0A-A5E8-FB7D6263358E}" type="slidenum">
              <a:rPr lang="ja-JP" altLang="en-US" smtClean="0"/>
              <a:pPr/>
              <a:t>16</a:t>
            </a:fld>
            <a:endParaRPr lang="ja-JP" altLang="en-US"/>
          </a:p>
        </p:txBody>
      </p:sp>
      <p:pic>
        <p:nvPicPr>
          <p:cNvPr id="12" name="図 11">
            <a:extLst>
              <a:ext uri="{FF2B5EF4-FFF2-40B4-BE49-F238E27FC236}">
                <a16:creationId xmlns:a16="http://schemas.microsoft.com/office/drawing/2014/main" id="{537197BB-C778-E13E-81B4-C19D0B45E083}"/>
              </a:ext>
            </a:extLst>
          </p:cNvPr>
          <p:cNvPicPr>
            <a:picLocks noChangeAspect="1"/>
          </p:cNvPicPr>
          <p:nvPr/>
        </p:nvPicPr>
        <p:blipFill>
          <a:blip r:embed="rId2"/>
          <a:srcRect t="13260" b="3435"/>
          <a:stretch>
            <a:fillRect/>
          </a:stretch>
        </p:blipFill>
        <p:spPr>
          <a:xfrm>
            <a:off x="535557" y="2003090"/>
            <a:ext cx="10850414" cy="3591976"/>
          </a:xfrm>
          <a:prstGeom prst="rect">
            <a:avLst/>
          </a:prstGeom>
        </p:spPr>
      </p:pic>
      <p:pic>
        <p:nvPicPr>
          <p:cNvPr id="14" name="図 13">
            <a:extLst>
              <a:ext uri="{FF2B5EF4-FFF2-40B4-BE49-F238E27FC236}">
                <a16:creationId xmlns:a16="http://schemas.microsoft.com/office/drawing/2014/main" id="{E8148190-FBD5-8975-6701-185013EA7BE6}"/>
              </a:ext>
            </a:extLst>
          </p:cNvPr>
          <p:cNvPicPr>
            <a:picLocks noChangeAspect="1"/>
          </p:cNvPicPr>
          <p:nvPr/>
        </p:nvPicPr>
        <p:blipFill>
          <a:blip r:embed="rId2"/>
          <a:srcRect l="14323" t="259" r="20078" b="86932"/>
          <a:stretch>
            <a:fillRect/>
          </a:stretch>
        </p:blipFill>
        <p:spPr>
          <a:xfrm>
            <a:off x="4345849" y="1428687"/>
            <a:ext cx="7017070" cy="544492"/>
          </a:xfrm>
          <a:prstGeom prst="rect">
            <a:avLst/>
          </a:prstGeom>
        </p:spPr>
      </p:pic>
      <p:sp>
        <p:nvSpPr>
          <p:cNvPr id="16" name="テキスト ボックス 15">
            <a:extLst>
              <a:ext uri="{FF2B5EF4-FFF2-40B4-BE49-F238E27FC236}">
                <a16:creationId xmlns:a16="http://schemas.microsoft.com/office/drawing/2014/main" id="{ADAC5C8A-EAF0-4554-4333-918BF0191E2C}"/>
              </a:ext>
            </a:extLst>
          </p:cNvPr>
          <p:cNvSpPr txBox="1"/>
          <p:nvPr/>
        </p:nvSpPr>
        <p:spPr>
          <a:xfrm>
            <a:off x="1097031" y="5784988"/>
            <a:ext cx="3978444" cy="707886"/>
          </a:xfrm>
          <a:prstGeom prst="rect">
            <a:avLst/>
          </a:prstGeom>
          <a:solidFill>
            <a:schemeClr val="tx2">
              <a:lumMod val="10000"/>
              <a:lumOff val="90000"/>
            </a:schemeClr>
          </a:solidFill>
        </p:spPr>
        <p:txBody>
          <a:bodyPr wrap="square" rtlCol="0">
            <a:spAutoFit/>
          </a:bodyPr>
          <a:lstStyle/>
          <a:p>
            <a:pPr marL="342900" indent="-342900">
              <a:buFont typeface="Arial" panose="020B0604020202020204" pitchFamily="34" charset="0"/>
              <a:buChar char="•"/>
            </a:pPr>
            <a:r>
              <a:rPr lang="ja-JP" altLang="en-US" sz="2000" dirty="0"/>
              <a:t>浸食</a:t>
            </a:r>
            <a:r>
              <a:rPr lang="ja-JP" altLang="ja-JP" sz="2000" dirty="0"/>
              <a:t>位置</a:t>
            </a:r>
            <a:r>
              <a:rPr lang="ja-JP" altLang="en-US" sz="2000" dirty="0"/>
              <a:t>・形状</a:t>
            </a:r>
            <a:r>
              <a:rPr lang="ja-JP" altLang="ja-JP" sz="2000" dirty="0"/>
              <a:t>を再現</a:t>
            </a:r>
            <a:endParaRPr lang="en-US" altLang="ja-JP" sz="2000" dirty="0"/>
          </a:p>
          <a:p>
            <a:pPr marL="342900" indent="-342900">
              <a:buFont typeface="Arial" panose="020B0604020202020204" pitchFamily="34" charset="0"/>
              <a:buChar char="•"/>
            </a:pPr>
            <a:r>
              <a:rPr lang="ja-JP" altLang="en-US" sz="2000" dirty="0"/>
              <a:t>河床変動の全体傾向を再現</a:t>
            </a:r>
            <a:endParaRPr lang="ja-JP" altLang="ja-JP" sz="2000" dirty="0"/>
          </a:p>
        </p:txBody>
      </p:sp>
      <p:grpSp>
        <p:nvGrpSpPr>
          <p:cNvPr id="17" name="グループ化 16">
            <a:extLst>
              <a:ext uri="{FF2B5EF4-FFF2-40B4-BE49-F238E27FC236}">
                <a16:creationId xmlns:a16="http://schemas.microsoft.com/office/drawing/2014/main" id="{B3D49E9D-AA09-3F1A-7D92-3014C9B8A944}"/>
              </a:ext>
            </a:extLst>
          </p:cNvPr>
          <p:cNvGrpSpPr/>
          <p:nvPr/>
        </p:nvGrpSpPr>
        <p:grpSpPr>
          <a:xfrm>
            <a:off x="7427495" y="5705730"/>
            <a:ext cx="3926305" cy="501143"/>
            <a:chOff x="6978316" y="5761464"/>
            <a:chExt cx="4523872" cy="400110"/>
          </a:xfrm>
        </p:grpSpPr>
        <p:sp>
          <p:nvSpPr>
            <p:cNvPr id="18" name="テキスト ボックス 17">
              <a:extLst>
                <a:ext uri="{FF2B5EF4-FFF2-40B4-BE49-F238E27FC236}">
                  <a16:creationId xmlns:a16="http://schemas.microsoft.com/office/drawing/2014/main" id="{8B61CFE9-DFE7-B308-D2AE-EE96BBDD4B87}"/>
                </a:ext>
              </a:extLst>
            </p:cNvPr>
            <p:cNvSpPr txBox="1"/>
            <p:nvPr/>
          </p:nvSpPr>
          <p:spPr>
            <a:xfrm>
              <a:off x="8165432" y="5761464"/>
              <a:ext cx="3336756" cy="400110"/>
            </a:xfrm>
            <a:prstGeom prst="rect">
              <a:avLst/>
            </a:prstGeom>
            <a:noFill/>
          </p:spPr>
          <p:txBody>
            <a:bodyPr wrap="square" rtlCol="0">
              <a:spAutoFit/>
            </a:bodyPr>
            <a:lstStyle/>
            <a:p>
              <a:r>
                <a:rPr kumimoji="1" lang="ja-JP" altLang="en-US" sz="2000" b="1" dirty="0">
                  <a:solidFill>
                    <a:schemeClr val="accent5"/>
                  </a:solidFill>
                </a:rPr>
                <a:t>初期河口砂州の形状</a:t>
              </a:r>
              <a:endParaRPr lang="ja-JP" altLang="en-US" sz="2000" b="1" dirty="0">
                <a:solidFill>
                  <a:srgbClr val="0070C0"/>
                </a:solidFill>
              </a:endParaRPr>
            </a:p>
          </p:txBody>
        </p:sp>
        <p:cxnSp>
          <p:nvCxnSpPr>
            <p:cNvPr id="19" name="直線コネクタ 18">
              <a:extLst>
                <a:ext uri="{FF2B5EF4-FFF2-40B4-BE49-F238E27FC236}">
                  <a16:creationId xmlns:a16="http://schemas.microsoft.com/office/drawing/2014/main" id="{1B1B0D6E-0CCF-0905-CFFC-C9A7C38A7590}"/>
                </a:ext>
              </a:extLst>
            </p:cNvPr>
            <p:cNvCxnSpPr/>
            <p:nvPr/>
          </p:nvCxnSpPr>
          <p:spPr>
            <a:xfrm>
              <a:off x="6978316" y="5916431"/>
              <a:ext cx="978568" cy="0"/>
            </a:xfrm>
            <a:prstGeom prst="line">
              <a:avLst/>
            </a:prstGeom>
            <a:ln w="38100">
              <a:solidFill>
                <a:schemeClr val="accent5"/>
              </a:solidFill>
              <a:prstDash val="solid"/>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118162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DBE19DC-EE5E-767F-2013-EC7CADF2A6B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7D6E7DE-6627-3A51-CF4C-20E92FC3537F}"/>
              </a:ext>
            </a:extLst>
          </p:cNvPr>
          <p:cNvSpPr>
            <a:spLocks noGrp="1"/>
          </p:cNvSpPr>
          <p:nvPr>
            <p:ph type="title"/>
          </p:nvPr>
        </p:nvSpPr>
        <p:spPr>
          <a:xfrm>
            <a:off x="914762" y="412080"/>
            <a:ext cx="10515600" cy="735415"/>
          </a:xfrm>
        </p:spPr>
        <p:txBody>
          <a:bodyPr>
            <a:normAutofit/>
          </a:bodyPr>
          <a:lstStyle/>
          <a:p>
            <a:r>
              <a:rPr kumimoji="1" lang="ja-JP" altLang="en-US" sz="3600" dirty="0"/>
              <a:t>解析方法　</a:t>
            </a:r>
            <a:r>
              <a:rPr kumimoji="1" lang="en-US" altLang="ja-JP" sz="3600" dirty="0"/>
              <a:t>SBVC3</a:t>
            </a:r>
            <a:r>
              <a:rPr kumimoji="1" lang="ja-JP" altLang="en-US" sz="3600" dirty="0"/>
              <a:t>法</a:t>
            </a:r>
          </a:p>
        </p:txBody>
      </p:sp>
      <p:sp>
        <p:nvSpPr>
          <p:cNvPr id="15" name="テキスト ボックス 14">
            <a:extLst>
              <a:ext uri="{FF2B5EF4-FFF2-40B4-BE49-F238E27FC236}">
                <a16:creationId xmlns:a16="http://schemas.microsoft.com/office/drawing/2014/main" id="{26025690-7DB5-86A4-3678-429B4DCD4BFF}"/>
              </a:ext>
            </a:extLst>
          </p:cNvPr>
          <p:cNvSpPr txBox="1"/>
          <p:nvPr/>
        </p:nvSpPr>
        <p:spPr>
          <a:xfrm>
            <a:off x="11030533" y="175664"/>
            <a:ext cx="799659" cy="400110"/>
          </a:xfrm>
          <a:prstGeom prst="rect">
            <a:avLst/>
          </a:prstGeom>
          <a:noFill/>
        </p:spPr>
        <p:txBody>
          <a:bodyPr wrap="square" rtlCol="0">
            <a:spAutoFit/>
          </a:bodyPr>
          <a:lstStyle/>
          <a:p>
            <a:r>
              <a:rPr kumimoji="1" lang="en-US" altLang="ja-JP" sz="2000" b="1" dirty="0"/>
              <a:t>A1</a:t>
            </a:r>
            <a:endParaRPr kumimoji="1" lang="ja-JP" altLang="en-US" sz="2000" b="1" dirty="0"/>
          </a:p>
        </p:txBody>
      </p:sp>
      <p:sp>
        <p:nvSpPr>
          <p:cNvPr id="24" name="テキスト ボックス 23">
            <a:extLst>
              <a:ext uri="{FF2B5EF4-FFF2-40B4-BE49-F238E27FC236}">
                <a16:creationId xmlns:a16="http://schemas.microsoft.com/office/drawing/2014/main" id="{3A1E1B29-7697-F859-0344-18A54F0098DD}"/>
              </a:ext>
            </a:extLst>
          </p:cNvPr>
          <p:cNvSpPr txBox="1"/>
          <p:nvPr/>
        </p:nvSpPr>
        <p:spPr>
          <a:xfrm>
            <a:off x="346069" y="1307808"/>
            <a:ext cx="7888064" cy="461665"/>
          </a:xfrm>
          <a:prstGeom prst="rect">
            <a:avLst/>
          </a:prstGeom>
          <a:noFill/>
        </p:spPr>
        <p:txBody>
          <a:bodyPr wrap="square" rtlCol="0">
            <a:spAutoFit/>
          </a:bodyPr>
          <a:lstStyle/>
          <a:p>
            <a:r>
              <a:rPr lang="ja-JP" altLang="en-US" sz="2400" dirty="0"/>
              <a:t>浅水流の仮定を用いる簡易底面流速解析法</a:t>
            </a:r>
            <a:r>
              <a:rPr lang="en-US" altLang="ja-JP" sz="2400" dirty="0"/>
              <a:t>/</a:t>
            </a:r>
            <a:r>
              <a:rPr lang="en-US" altLang="ja-JP" sz="2400" b="1" dirty="0"/>
              <a:t>SBVC3</a:t>
            </a:r>
            <a:endParaRPr kumimoji="1" lang="ja-JP" altLang="en-US" sz="2800" dirty="0"/>
          </a:p>
        </p:txBody>
      </p:sp>
      <p:sp>
        <p:nvSpPr>
          <p:cNvPr id="25" name="テキスト ボックス 24">
            <a:extLst>
              <a:ext uri="{FF2B5EF4-FFF2-40B4-BE49-F238E27FC236}">
                <a16:creationId xmlns:a16="http://schemas.microsoft.com/office/drawing/2014/main" id="{AA6FF009-28A1-62A5-FF4D-9606316BC757}"/>
              </a:ext>
            </a:extLst>
          </p:cNvPr>
          <p:cNvSpPr txBox="1"/>
          <p:nvPr/>
        </p:nvSpPr>
        <p:spPr>
          <a:xfrm>
            <a:off x="376913" y="6390284"/>
            <a:ext cx="11815087" cy="430887"/>
          </a:xfrm>
          <a:prstGeom prst="rect">
            <a:avLst/>
          </a:prstGeom>
          <a:noFill/>
        </p:spPr>
        <p:txBody>
          <a:bodyPr wrap="square" rtlCol="0">
            <a:spAutoFit/>
          </a:bodyPr>
          <a:lstStyle/>
          <a:p>
            <a:r>
              <a:rPr lang="en-US" altLang="ja-JP" sz="1100" b="0" i="0" u="none" strike="noStrike" baseline="0" dirty="0">
                <a:solidFill>
                  <a:srgbClr val="000000"/>
                </a:solidFill>
                <a:latin typeface="Times New Roman" panose="02020603050405020304" pitchFamily="18" charset="0"/>
              </a:rPr>
              <a:t> </a:t>
            </a:r>
            <a:r>
              <a:rPr lang="en-US" altLang="ja-JP" sz="1100" b="0" i="0" u="none" strike="noStrike" baseline="0" dirty="0" err="1">
                <a:solidFill>
                  <a:srgbClr val="000000"/>
                </a:solidFill>
                <a:latin typeface="Times New Roman" panose="02020603050405020304" pitchFamily="18" charset="0"/>
              </a:rPr>
              <a:t>Uchida,T.and</a:t>
            </a:r>
            <a:r>
              <a:rPr lang="en-US" altLang="ja-JP" sz="1100" b="0" i="0" u="none" strike="noStrike" baseline="0" dirty="0">
                <a:solidFill>
                  <a:srgbClr val="000000"/>
                </a:solidFill>
                <a:latin typeface="Times New Roman" panose="02020603050405020304" pitchFamily="18" charset="0"/>
              </a:rPr>
              <a:t> </a:t>
            </a:r>
            <a:r>
              <a:rPr lang="en-US" altLang="ja-JP" sz="1100" b="0" i="0" u="none" strike="noStrike" baseline="0" dirty="0" err="1">
                <a:solidFill>
                  <a:srgbClr val="000000"/>
                </a:solidFill>
                <a:latin typeface="Times New Roman" panose="02020603050405020304" pitchFamily="18" charset="0"/>
              </a:rPr>
              <a:t>Fukuoka,S</a:t>
            </a:r>
            <a:r>
              <a:rPr lang="en-US" altLang="ja-JP" sz="1100" b="0" i="0" u="none" strike="noStrike" baseline="0" dirty="0">
                <a:solidFill>
                  <a:srgbClr val="000000"/>
                </a:solidFill>
                <a:latin typeface="Times New Roman" panose="02020603050405020304" pitchFamily="18" charset="0"/>
              </a:rPr>
              <a:t>.: Numerical calculation for bed variation in compound-meandering channel using depth integrated model without assumption of shallow water flow, Advances in Water Resources, Vol.72, pp.45-56, 2014.</a:t>
            </a:r>
            <a:endParaRPr kumimoji="1" lang="ja-JP" altLang="en-US" sz="1100" dirty="0"/>
          </a:p>
        </p:txBody>
      </p:sp>
      <p:grpSp>
        <p:nvGrpSpPr>
          <p:cNvPr id="26" name="グループ化 25">
            <a:extLst>
              <a:ext uri="{FF2B5EF4-FFF2-40B4-BE49-F238E27FC236}">
                <a16:creationId xmlns:a16="http://schemas.microsoft.com/office/drawing/2014/main" id="{9B42A8E1-2CFD-F993-2E4F-87A7C08679C8}"/>
              </a:ext>
            </a:extLst>
          </p:cNvPr>
          <p:cNvGrpSpPr/>
          <p:nvPr/>
        </p:nvGrpSpPr>
        <p:grpSpPr>
          <a:xfrm>
            <a:off x="346069" y="3815081"/>
            <a:ext cx="8739316" cy="1840455"/>
            <a:chOff x="744279" y="3724709"/>
            <a:chExt cx="8739316" cy="1840455"/>
          </a:xfrm>
        </p:grpSpPr>
        <p:grpSp>
          <p:nvGrpSpPr>
            <p:cNvPr id="27" name="グループ化 26">
              <a:extLst>
                <a:ext uri="{FF2B5EF4-FFF2-40B4-BE49-F238E27FC236}">
                  <a16:creationId xmlns:a16="http://schemas.microsoft.com/office/drawing/2014/main" id="{095E82CD-1D01-4261-BBCE-85BD210E5504}"/>
                </a:ext>
              </a:extLst>
            </p:cNvPr>
            <p:cNvGrpSpPr/>
            <p:nvPr/>
          </p:nvGrpSpPr>
          <p:grpSpPr>
            <a:xfrm>
              <a:off x="744279" y="3724709"/>
              <a:ext cx="8739316" cy="1840455"/>
              <a:chOff x="872501" y="2599589"/>
              <a:chExt cx="10591220" cy="1700640"/>
            </a:xfrm>
          </p:grpSpPr>
          <p:grpSp>
            <p:nvGrpSpPr>
              <p:cNvPr id="30" name="グループ化 29">
                <a:extLst>
                  <a:ext uri="{FF2B5EF4-FFF2-40B4-BE49-F238E27FC236}">
                    <a16:creationId xmlns:a16="http://schemas.microsoft.com/office/drawing/2014/main" id="{F833301D-82D8-612D-145A-68CAB07BA6AB}"/>
                  </a:ext>
                </a:extLst>
              </p:cNvPr>
              <p:cNvGrpSpPr/>
              <p:nvPr/>
            </p:nvGrpSpPr>
            <p:grpSpPr>
              <a:xfrm>
                <a:off x="872501" y="2599589"/>
                <a:ext cx="10591220" cy="1199319"/>
                <a:chOff x="576940" y="1962278"/>
                <a:chExt cx="10591220" cy="1199319"/>
              </a:xfrm>
            </p:grpSpPr>
            <p:grpSp>
              <p:nvGrpSpPr>
                <p:cNvPr id="32" name="グループ化 31">
                  <a:extLst>
                    <a:ext uri="{FF2B5EF4-FFF2-40B4-BE49-F238E27FC236}">
                      <a16:creationId xmlns:a16="http://schemas.microsoft.com/office/drawing/2014/main" id="{07FED5F4-FE95-83A1-5C96-E1E5969BF4E5}"/>
                    </a:ext>
                  </a:extLst>
                </p:cNvPr>
                <p:cNvGrpSpPr/>
                <p:nvPr/>
              </p:nvGrpSpPr>
              <p:grpSpPr>
                <a:xfrm>
                  <a:off x="736958" y="2347578"/>
                  <a:ext cx="2459084" cy="369332"/>
                  <a:chOff x="2051956" y="2356287"/>
                  <a:chExt cx="2459084" cy="369332"/>
                </a:xfrm>
              </p:grpSpPr>
              <p:sp>
                <p:nvSpPr>
                  <p:cNvPr id="34" name="テキスト ボックス 33">
                    <a:extLst>
                      <a:ext uri="{FF2B5EF4-FFF2-40B4-BE49-F238E27FC236}">
                        <a16:creationId xmlns:a16="http://schemas.microsoft.com/office/drawing/2014/main" id="{F52582BD-9D5B-12C3-B240-1854C49948A4}"/>
                      </a:ext>
                    </a:extLst>
                  </p:cNvPr>
                  <p:cNvSpPr txBox="1"/>
                  <p:nvPr/>
                </p:nvSpPr>
                <p:spPr>
                  <a:xfrm>
                    <a:off x="2969623" y="2356287"/>
                    <a:ext cx="1541417" cy="369332"/>
                  </a:xfrm>
                  <a:prstGeom prst="rect">
                    <a:avLst/>
                  </a:prstGeom>
                  <a:noFill/>
                </p:spPr>
                <p:txBody>
                  <a:bodyPr wrap="square" rtlCol="0">
                    <a:spAutoFit/>
                  </a:bodyPr>
                  <a:lstStyle/>
                  <a:p>
                    <a:r>
                      <a:rPr lang="ja-JP" altLang="en-US" dirty="0"/>
                      <a:t>水深積分</a:t>
                    </a:r>
                    <a:endParaRPr kumimoji="1" lang="ja-JP" altLang="en-US" dirty="0"/>
                  </a:p>
                </p:txBody>
              </p:sp>
              <p:sp>
                <p:nvSpPr>
                  <p:cNvPr id="35" name="二等辺三角形 34">
                    <a:extLst>
                      <a:ext uri="{FF2B5EF4-FFF2-40B4-BE49-F238E27FC236}">
                        <a16:creationId xmlns:a16="http://schemas.microsoft.com/office/drawing/2014/main" id="{3776B909-1E2E-9521-A2B7-C1FF9546A4D8}"/>
                      </a:ext>
                    </a:extLst>
                  </p:cNvPr>
                  <p:cNvSpPr/>
                  <p:nvPr/>
                </p:nvSpPr>
                <p:spPr>
                  <a:xfrm flipV="1">
                    <a:off x="2051956" y="2447982"/>
                    <a:ext cx="769622" cy="182865"/>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mc:AlternateContent xmlns:mc="http://schemas.openxmlformats.org/markup-compatibility/2006" xmlns:a14="http://schemas.microsoft.com/office/drawing/2010/main">
              <mc:Choice Requires="a14">
                <p:sp>
                  <p:nvSpPr>
                    <p:cNvPr id="33" name="テキスト ボックス 32">
                      <a:extLst>
                        <a:ext uri="{FF2B5EF4-FFF2-40B4-BE49-F238E27FC236}">
                          <a16:creationId xmlns:a16="http://schemas.microsoft.com/office/drawing/2014/main" id="{E209F681-B8B2-3BFD-B3D7-E4799939DF44}"/>
                        </a:ext>
                      </a:extLst>
                    </p:cNvPr>
                    <p:cNvSpPr txBox="1"/>
                    <p:nvPr/>
                  </p:nvSpPr>
                  <p:spPr>
                    <a:xfrm>
                      <a:off x="576940" y="1962278"/>
                      <a:ext cx="10591220" cy="1199319"/>
                    </a:xfrm>
                    <a:prstGeom prst="rect">
                      <a:avLst/>
                    </a:prstGeom>
                    <a:solidFill>
                      <a:schemeClr val="tx2">
                        <a:lumMod val="10000"/>
                        <a:lumOff val="90000"/>
                      </a:schemeClr>
                    </a:solidFill>
                  </p:spPr>
                  <p:txBody>
                    <a:bodyPr wrap="square" rtlCol="0">
                      <a:spAutoFit/>
                    </a:bodyPr>
                    <a:lstStyle/>
                    <a:p>
                      <a:r>
                        <a:rPr kumimoji="1" lang="ja-JP" altLang="en-US" dirty="0"/>
                        <a:t>渦度の定義式：</a:t>
                      </a:r>
                      <a14:m>
                        <m:oMath xmlns:m="http://schemas.openxmlformats.org/officeDocument/2006/math">
                          <m:sSub>
                            <m:sSubPr>
                              <m:ctrlPr>
                                <a:rPr kumimoji="1" lang="en-US" altLang="ja-JP" i="1" smtClean="0">
                                  <a:latin typeface="Cambria Math" panose="02040503050406030204" pitchFamily="18" charset="0"/>
                                </a:rPr>
                              </m:ctrlPr>
                            </m:sSubPr>
                            <m:e>
                              <m:r>
                                <a:rPr kumimoji="1" lang="ja-JP" altLang="en-US" i="1" smtClean="0">
                                  <a:latin typeface="Cambria Math" panose="02040503050406030204" pitchFamily="18" charset="0"/>
                                </a:rPr>
                                <m:t>𝜔</m:t>
                              </m:r>
                            </m:e>
                            <m:sub>
                              <m:r>
                                <a:rPr kumimoji="1" lang="en-US" altLang="ja-JP" b="0" i="1" smtClean="0">
                                  <a:latin typeface="Cambria Math" panose="02040503050406030204" pitchFamily="18" charset="0"/>
                                </a:rPr>
                                <m:t>𝑗</m:t>
                              </m:r>
                            </m:sub>
                          </m:sSub>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ja-JP" altLang="en-US" b="0" i="1" smtClean="0">
                                  <a:latin typeface="Cambria Math" panose="02040503050406030204" pitchFamily="18" charset="0"/>
                                </a:rPr>
                                <m:t>𝜀</m:t>
                              </m:r>
                            </m:e>
                            <m:sub>
                              <m:r>
                                <a:rPr kumimoji="1" lang="en-US" altLang="ja-JP" b="0" i="1" smtClean="0">
                                  <a:latin typeface="Cambria Math" panose="02040503050406030204" pitchFamily="18" charset="0"/>
                                </a:rPr>
                                <m:t>𝑖𝑗</m:t>
                              </m:r>
                              <m:r>
                                <a:rPr kumimoji="1" lang="en-US" altLang="ja-JP" b="0" i="1" smtClean="0">
                                  <a:latin typeface="Cambria Math" panose="02040503050406030204" pitchFamily="18" charset="0"/>
                                </a:rPr>
                                <m:t>3</m:t>
                              </m:r>
                            </m:sub>
                          </m:sSub>
                          <m:d>
                            <m:dPr>
                              <m:ctrlPr>
                                <a:rPr kumimoji="1" lang="en-US" altLang="ja-JP" b="0" i="1" smtClean="0">
                                  <a:latin typeface="Cambria Math" panose="02040503050406030204" pitchFamily="18" charset="0"/>
                                </a:rPr>
                              </m:ctrlPr>
                            </m:dPr>
                            <m:e>
                              <m:f>
                                <m:fPr>
                                  <m:ctrlPr>
                                    <a:rPr kumimoji="1" lang="en-US" altLang="ja-JP" b="0" i="1" smtClean="0">
                                      <a:latin typeface="Cambria Math" panose="02040503050406030204" pitchFamily="18" charset="0"/>
                                    </a:rPr>
                                  </m:ctrlPr>
                                </m:fPr>
                                <m:num>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𝑢</m:t>
                                      </m:r>
                                    </m:e>
                                    <m:sub>
                                      <m:r>
                                        <a:rPr kumimoji="1" lang="en-US" altLang="ja-JP" b="0" i="1" smtClean="0">
                                          <a:latin typeface="Cambria Math" panose="02040503050406030204" pitchFamily="18" charset="0"/>
                                        </a:rPr>
                                        <m:t>𝑖</m:t>
                                      </m:r>
                                    </m:sub>
                                  </m:sSub>
                                </m:num>
                                <m:den>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𝑧</m:t>
                                  </m:r>
                                </m:den>
                              </m:f>
                              <m:r>
                                <a:rPr kumimoji="1" lang="en-US" altLang="ja-JP" b="0" i="1" smtClean="0">
                                  <a:latin typeface="Cambria Math" panose="02040503050406030204" pitchFamily="18" charset="0"/>
                                </a:rPr>
                                <m:t>−</m:t>
                              </m:r>
                              <m:f>
                                <m:fPr>
                                  <m:ctrlPr>
                                    <a:rPr kumimoji="1" lang="en-US" altLang="ja-JP" b="0" i="1" smtClean="0">
                                      <a:latin typeface="Cambria Math" panose="02040503050406030204" pitchFamily="18" charset="0"/>
                                    </a:rPr>
                                  </m:ctrlPr>
                                </m:fPr>
                                <m:num>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𝑤</m:t>
                                  </m:r>
                                </m:num>
                                <m:den>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𝑥</m:t>
                                      </m:r>
                                    </m:e>
                                    <m:sub>
                                      <m:r>
                                        <a:rPr kumimoji="1" lang="en-US" altLang="ja-JP" b="0" i="1" smtClean="0">
                                          <a:latin typeface="Cambria Math" panose="02040503050406030204" pitchFamily="18" charset="0"/>
                                        </a:rPr>
                                        <m:t>𝑖</m:t>
                                      </m:r>
                                    </m:sub>
                                  </m:sSub>
                                </m:den>
                              </m:f>
                            </m:e>
                          </m:d>
                        </m:oMath>
                      </a14:m>
                      <a:r>
                        <a:rPr kumimoji="1" lang="ja-JP" altLang="en-US" dirty="0"/>
                        <a:t>　</a:t>
                      </a:r>
                      <a:r>
                        <a:rPr kumimoji="1" lang="en-US" altLang="ja-JP" dirty="0"/>
                        <a:t>(1)</a:t>
                      </a:r>
                    </a:p>
                    <a:p>
                      <a:br>
                        <a:rPr kumimoji="1" lang="en-US" altLang="ja-JP" dirty="0"/>
                      </a:br>
                      <a:r>
                        <a:rPr kumimoji="1" lang="ja-JP" altLang="en-US" dirty="0"/>
                        <a:t>底面流速の方程式</a:t>
                      </a:r>
                      <a:r>
                        <a:rPr kumimoji="1" lang="en-US" altLang="ja-JP" dirty="0"/>
                        <a:t>(</a:t>
                      </a:r>
                      <a:r>
                        <a:rPr kumimoji="1" lang="ja-JP" altLang="en-US" dirty="0"/>
                        <a:t>水深積分渦度</a:t>
                      </a:r>
                      <a:r>
                        <a:rPr kumimoji="1" lang="en-US" altLang="ja-JP" dirty="0"/>
                        <a:t>)</a:t>
                      </a:r>
                      <a:r>
                        <a:rPr kumimoji="1" lang="ja-JP" altLang="en-US" dirty="0"/>
                        <a:t>：</a:t>
                      </a:r>
                      <a14:m>
                        <m:oMath xmlns:m="http://schemas.openxmlformats.org/officeDocument/2006/math">
                          <m:sSub>
                            <m:sSubPr>
                              <m:ctrlPr>
                                <a:rPr lang="ja-JP" altLang="ja-JP" b="1" i="1">
                                  <a:latin typeface="Cambria Math" panose="02040503050406030204" pitchFamily="18" charset="0"/>
                                </a:rPr>
                              </m:ctrlPr>
                            </m:sSubPr>
                            <m:e>
                              <m:r>
                                <a:rPr lang="en-US" altLang="ja-JP" b="1" i="1">
                                  <a:latin typeface="Cambria Math" panose="02040503050406030204" pitchFamily="18" charset="0"/>
                                </a:rPr>
                                <m:t>𝒖</m:t>
                              </m:r>
                            </m:e>
                            <m:sub>
                              <m:r>
                                <a:rPr lang="en-US" altLang="ja-JP" b="1" i="1">
                                  <a:latin typeface="Cambria Math" panose="02040503050406030204" pitchFamily="18" charset="0"/>
                                </a:rPr>
                                <m:t>𝒃𝒊</m:t>
                              </m:r>
                            </m:sub>
                          </m:sSub>
                          <m:r>
                            <a:rPr lang="en-US" altLang="ja-JP" b="1" i="1">
                              <a:latin typeface="Cambria Math" panose="02040503050406030204" pitchFamily="18" charset="0"/>
                            </a:rPr>
                            <m:t>=</m:t>
                          </m:r>
                          <m:sSub>
                            <m:sSubPr>
                              <m:ctrlPr>
                                <a:rPr lang="ja-JP" altLang="ja-JP" b="1" i="1">
                                  <a:latin typeface="Cambria Math" panose="02040503050406030204" pitchFamily="18" charset="0"/>
                                </a:rPr>
                              </m:ctrlPr>
                            </m:sSubPr>
                            <m:e>
                              <m:r>
                                <a:rPr lang="en-US" altLang="ja-JP" b="1" i="1">
                                  <a:latin typeface="Cambria Math" panose="02040503050406030204" pitchFamily="18" charset="0"/>
                                </a:rPr>
                                <m:t>𝒖</m:t>
                              </m:r>
                            </m:e>
                            <m:sub>
                              <m:r>
                                <a:rPr lang="en-US" altLang="ja-JP" b="1" i="1">
                                  <a:latin typeface="Cambria Math" panose="02040503050406030204" pitchFamily="18" charset="0"/>
                                </a:rPr>
                                <m:t>𝒔𝒊</m:t>
                              </m:r>
                            </m:sub>
                          </m:sSub>
                          <m:r>
                            <a:rPr lang="en-US" altLang="ja-JP" b="1" i="1">
                              <a:latin typeface="Cambria Math" panose="02040503050406030204" pitchFamily="18" charset="0"/>
                            </a:rPr>
                            <m:t>−</m:t>
                          </m:r>
                          <m:sSub>
                            <m:sSubPr>
                              <m:ctrlPr>
                                <a:rPr lang="ja-JP" altLang="ja-JP" b="1" i="1">
                                  <a:latin typeface="Cambria Math" panose="02040503050406030204" pitchFamily="18" charset="0"/>
                                </a:rPr>
                              </m:ctrlPr>
                            </m:sSubPr>
                            <m:e>
                              <m:r>
                                <a:rPr lang="en-US" altLang="ja-JP" b="1" i="1">
                                  <a:latin typeface="Cambria Math" panose="02040503050406030204" pitchFamily="18" charset="0"/>
                                </a:rPr>
                                <m:t>𝜺</m:t>
                              </m:r>
                            </m:e>
                            <m:sub>
                              <m:r>
                                <a:rPr lang="en-US" altLang="ja-JP" b="1" i="1">
                                  <a:latin typeface="Cambria Math" panose="02040503050406030204" pitchFamily="18" charset="0"/>
                                </a:rPr>
                                <m:t>𝒊𝒋</m:t>
                              </m:r>
                              <m:r>
                                <a:rPr lang="en-US" altLang="ja-JP" b="1" i="1">
                                  <a:latin typeface="Cambria Math" panose="02040503050406030204" pitchFamily="18" charset="0"/>
                                </a:rPr>
                                <m:t>𝟑</m:t>
                              </m:r>
                            </m:sub>
                          </m:sSub>
                          <m:sSub>
                            <m:sSubPr>
                              <m:ctrlPr>
                                <a:rPr lang="ja-JP" altLang="ja-JP" b="1" i="1">
                                  <a:latin typeface="Cambria Math" panose="02040503050406030204" pitchFamily="18" charset="0"/>
                                </a:rPr>
                              </m:ctrlPr>
                            </m:sSubPr>
                            <m:e>
                              <m:r>
                                <a:rPr lang="en-US" altLang="ja-JP" b="1" i="1">
                                  <a:latin typeface="Cambria Math" panose="02040503050406030204" pitchFamily="18" charset="0"/>
                                </a:rPr>
                                <m:t>𝜴</m:t>
                              </m:r>
                            </m:e>
                            <m:sub>
                              <m:r>
                                <a:rPr lang="en-US" altLang="ja-JP" b="1" i="1">
                                  <a:latin typeface="Cambria Math" panose="02040503050406030204" pitchFamily="18" charset="0"/>
                                </a:rPr>
                                <m:t>𝒋</m:t>
                              </m:r>
                            </m:sub>
                          </m:sSub>
                          <m:r>
                            <a:rPr lang="en-US" altLang="ja-JP" b="1" i="1">
                              <a:latin typeface="Cambria Math" panose="02040503050406030204" pitchFamily="18" charset="0"/>
                            </a:rPr>
                            <m:t>𝒉</m:t>
                          </m:r>
                          <m:r>
                            <a:rPr lang="en-US" altLang="ja-JP" b="1" i="1">
                              <a:latin typeface="Cambria Math" panose="02040503050406030204" pitchFamily="18" charset="0"/>
                            </a:rPr>
                            <m:t>−</m:t>
                          </m:r>
                          <m:f>
                            <m:fPr>
                              <m:ctrlPr>
                                <a:rPr lang="ja-JP" altLang="ja-JP" b="1" i="1">
                                  <a:latin typeface="Cambria Math" panose="02040503050406030204" pitchFamily="18" charset="0"/>
                                </a:rPr>
                              </m:ctrlPr>
                            </m:fPr>
                            <m:num>
                              <m:r>
                                <a:rPr lang="en-US" altLang="ja-JP" b="1" i="1">
                                  <a:latin typeface="Cambria Math" panose="02040503050406030204" pitchFamily="18" charset="0"/>
                                </a:rPr>
                                <m:t>𝝏</m:t>
                              </m:r>
                              <m:r>
                                <a:rPr lang="en-US" altLang="ja-JP" b="1" i="1">
                                  <a:latin typeface="Cambria Math" panose="02040503050406030204" pitchFamily="18" charset="0"/>
                                </a:rPr>
                                <m:t>𝑾𝒉</m:t>
                              </m:r>
                            </m:num>
                            <m:den>
                              <m:r>
                                <a:rPr lang="en-US" altLang="ja-JP" b="1" i="1">
                                  <a:latin typeface="Cambria Math" panose="02040503050406030204" pitchFamily="18" charset="0"/>
                                </a:rPr>
                                <m:t>𝝏</m:t>
                              </m:r>
                              <m:sSub>
                                <m:sSubPr>
                                  <m:ctrlPr>
                                    <a:rPr lang="ja-JP" altLang="ja-JP" b="1" i="1">
                                      <a:latin typeface="Cambria Math" panose="02040503050406030204" pitchFamily="18" charset="0"/>
                                    </a:rPr>
                                  </m:ctrlPr>
                                </m:sSubPr>
                                <m:e>
                                  <m:r>
                                    <a:rPr lang="en-US" altLang="ja-JP" b="1" i="1">
                                      <a:latin typeface="Cambria Math" panose="02040503050406030204" pitchFamily="18" charset="0"/>
                                    </a:rPr>
                                    <m:t>𝒙</m:t>
                                  </m:r>
                                </m:e>
                                <m:sub>
                                  <m:r>
                                    <a:rPr lang="en-US" altLang="ja-JP" b="1" i="1">
                                      <a:latin typeface="Cambria Math" panose="02040503050406030204" pitchFamily="18" charset="0"/>
                                    </a:rPr>
                                    <m:t>𝒊</m:t>
                                  </m:r>
                                </m:sub>
                              </m:sSub>
                            </m:den>
                          </m:f>
                          <m:r>
                            <a:rPr lang="en-US" altLang="ja-JP" b="1" i="1">
                              <a:latin typeface="Cambria Math" panose="02040503050406030204" pitchFamily="18" charset="0"/>
                            </a:rPr>
                            <m:t>+</m:t>
                          </m:r>
                          <m:sSub>
                            <m:sSubPr>
                              <m:ctrlPr>
                                <a:rPr lang="ja-JP" altLang="ja-JP" b="1" i="1">
                                  <a:latin typeface="Cambria Math" panose="02040503050406030204" pitchFamily="18" charset="0"/>
                                </a:rPr>
                              </m:ctrlPr>
                            </m:sSubPr>
                            <m:e>
                              <m:r>
                                <a:rPr lang="en-US" altLang="ja-JP" b="1" i="1">
                                  <a:latin typeface="Cambria Math" panose="02040503050406030204" pitchFamily="18" charset="0"/>
                                </a:rPr>
                                <m:t>𝒘</m:t>
                              </m:r>
                            </m:e>
                            <m:sub>
                              <m:r>
                                <a:rPr lang="en-US" altLang="ja-JP" b="1" i="1">
                                  <a:latin typeface="Cambria Math" panose="02040503050406030204" pitchFamily="18" charset="0"/>
                                </a:rPr>
                                <m:t>𝒔</m:t>
                              </m:r>
                            </m:sub>
                          </m:sSub>
                          <m:f>
                            <m:fPr>
                              <m:ctrlPr>
                                <a:rPr lang="ja-JP" altLang="ja-JP" b="1" i="1">
                                  <a:latin typeface="Cambria Math" panose="02040503050406030204" pitchFamily="18" charset="0"/>
                                </a:rPr>
                              </m:ctrlPr>
                            </m:fPr>
                            <m:num>
                              <m:r>
                                <a:rPr lang="en-US" altLang="ja-JP" b="1" i="1">
                                  <a:latin typeface="Cambria Math" panose="02040503050406030204" pitchFamily="18" charset="0"/>
                                </a:rPr>
                                <m:t>𝝏</m:t>
                              </m:r>
                              <m:sSub>
                                <m:sSubPr>
                                  <m:ctrlPr>
                                    <a:rPr lang="ja-JP" altLang="ja-JP" b="1" i="1">
                                      <a:latin typeface="Cambria Math" panose="02040503050406030204" pitchFamily="18" charset="0"/>
                                    </a:rPr>
                                  </m:ctrlPr>
                                </m:sSubPr>
                                <m:e>
                                  <m:r>
                                    <a:rPr lang="en-US" altLang="ja-JP" b="1" i="1">
                                      <a:latin typeface="Cambria Math" panose="02040503050406030204" pitchFamily="18" charset="0"/>
                                    </a:rPr>
                                    <m:t>𝒛</m:t>
                                  </m:r>
                                </m:e>
                                <m:sub>
                                  <m:r>
                                    <a:rPr lang="en-US" altLang="ja-JP" b="1" i="1">
                                      <a:latin typeface="Cambria Math" panose="02040503050406030204" pitchFamily="18" charset="0"/>
                                    </a:rPr>
                                    <m:t>𝒔</m:t>
                                  </m:r>
                                </m:sub>
                              </m:sSub>
                            </m:num>
                            <m:den>
                              <m:r>
                                <a:rPr lang="en-US" altLang="ja-JP" b="1" i="1">
                                  <a:latin typeface="Cambria Math" panose="02040503050406030204" pitchFamily="18" charset="0"/>
                                </a:rPr>
                                <m:t>𝝏</m:t>
                              </m:r>
                              <m:sSub>
                                <m:sSubPr>
                                  <m:ctrlPr>
                                    <a:rPr lang="ja-JP" altLang="ja-JP" b="1" i="1">
                                      <a:latin typeface="Cambria Math" panose="02040503050406030204" pitchFamily="18" charset="0"/>
                                    </a:rPr>
                                  </m:ctrlPr>
                                </m:sSubPr>
                                <m:e>
                                  <m:r>
                                    <a:rPr lang="en-US" altLang="ja-JP" b="1" i="1">
                                      <a:latin typeface="Cambria Math" panose="02040503050406030204" pitchFamily="18" charset="0"/>
                                    </a:rPr>
                                    <m:t>𝒙</m:t>
                                  </m:r>
                                </m:e>
                                <m:sub>
                                  <m:r>
                                    <a:rPr lang="en-US" altLang="ja-JP" b="1" i="1">
                                      <a:latin typeface="Cambria Math" panose="02040503050406030204" pitchFamily="18" charset="0"/>
                                    </a:rPr>
                                    <m:t>𝒊</m:t>
                                  </m:r>
                                </m:sub>
                              </m:sSub>
                            </m:den>
                          </m:f>
                          <m:r>
                            <a:rPr lang="en-US" altLang="ja-JP" b="1" i="1">
                              <a:latin typeface="Cambria Math" panose="02040503050406030204" pitchFamily="18" charset="0"/>
                            </a:rPr>
                            <m:t>−</m:t>
                          </m:r>
                          <m:sSub>
                            <m:sSubPr>
                              <m:ctrlPr>
                                <a:rPr lang="ja-JP" altLang="ja-JP" b="1" i="1">
                                  <a:latin typeface="Cambria Math" panose="02040503050406030204" pitchFamily="18" charset="0"/>
                                </a:rPr>
                              </m:ctrlPr>
                            </m:sSubPr>
                            <m:e>
                              <m:r>
                                <a:rPr lang="en-US" altLang="ja-JP" b="1" i="1">
                                  <a:latin typeface="Cambria Math" panose="02040503050406030204" pitchFamily="18" charset="0"/>
                                </a:rPr>
                                <m:t>𝒘</m:t>
                              </m:r>
                            </m:e>
                            <m:sub>
                              <m:r>
                                <a:rPr lang="en-US" altLang="ja-JP" b="1" i="1">
                                  <a:latin typeface="Cambria Math" panose="02040503050406030204" pitchFamily="18" charset="0"/>
                                </a:rPr>
                                <m:t>𝒃</m:t>
                              </m:r>
                            </m:sub>
                          </m:sSub>
                          <m:f>
                            <m:fPr>
                              <m:ctrlPr>
                                <a:rPr lang="ja-JP" altLang="ja-JP" b="1" i="1">
                                  <a:latin typeface="Cambria Math" panose="02040503050406030204" pitchFamily="18" charset="0"/>
                                </a:rPr>
                              </m:ctrlPr>
                            </m:fPr>
                            <m:num>
                              <m:r>
                                <a:rPr lang="en-US" altLang="ja-JP" b="1" i="1">
                                  <a:latin typeface="Cambria Math" panose="02040503050406030204" pitchFamily="18" charset="0"/>
                                </a:rPr>
                                <m:t>𝝏</m:t>
                              </m:r>
                              <m:sSub>
                                <m:sSubPr>
                                  <m:ctrlPr>
                                    <a:rPr lang="ja-JP" altLang="ja-JP" b="1" i="1">
                                      <a:latin typeface="Cambria Math" panose="02040503050406030204" pitchFamily="18" charset="0"/>
                                    </a:rPr>
                                  </m:ctrlPr>
                                </m:sSubPr>
                                <m:e>
                                  <m:r>
                                    <a:rPr lang="en-US" altLang="ja-JP" b="1" i="1">
                                      <a:latin typeface="Cambria Math" panose="02040503050406030204" pitchFamily="18" charset="0"/>
                                    </a:rPr>
                                    <m:t>𝒛</m:t>
                                  </m:r>
                                </m:e>
                                <m:sub>
                                  <m:r>
                                    <a:rPr lang="en-US" altLang="ja-JP" b="1" i="1">
                                      <a:latin typeface="Cambria Math" panose="02040503050406030204" pitchFamily="18" charset="0"/>
                                    </a:rPr>
                                    <m:t>𝒃</m:t>
                                  </m:r>
                                </m:sub>
                              </m:sSub>
                            </m:num>
                            <m:den>
                              <m:r>
                                <a:rPr lang="en-US" altLang="ja-JP" b="1" i="1">
                                  <a:latin typeface="Cambria Math" panose="02040503050406030204" pitchFamily="18" charset="0"/>
                                </a:rPr>
                                <m:t>𝝏</m:t>
                              </m:r>
                              <m:sSub>
                                <m:sSubPr>
                                  <m:ctrlPr>
                                    <a:rPr lang="ja-JP" altLang="ja-JP" b="1" i="1">
                                      <a:latin typeface="Cambria Math" panose="02040503050406030204" pitchFamily="18" charset="0"/>
                                    </a:rPr>
                                  </m:ctrlPr>
                                </m:sSubPr>
                                <m:e>
                                  <m:r>
                                    <a:rPr lang="en-US" altLang="ja-JP" b="1" i="1">
                                      <a:latin typeface="Cambria Math" panose="02040503050406030204" pitchFamily="18" charset="0"/>
                                    </a:rPr>
                                    <m:t>𝒙</m:t>
                                  </m:r>
                                </m:e>
                                <m:sub>
                                  <m:r>
                                    <a:rPr lang="en-US" altLang="ja-JP" b="1" i="1">
                                      <a:latin typeface="Cambria Math" panose="02040503050406030204" pitchFamily="18" charset="0"/>
                                    </a:rPr>
                                    <m:t>𝒊</m:t>
                                  </m:r>
                                </m:sub>
                              </m:sSub>
                            </m:den>
                          </m:f>
                        </m:oMath>
                      </a14:m>
                      <a:r>
                        <a:rPr kumimoji="1" lang="ja-JP" altLang="en-US" b="1" dirty="0"/>
                        <a:t>　</a:t>
                      </a:r>
                      <a:r>
                        <a:rPr kumimoji="1" lang="en-US" altLang="ja-JP" b="1" dirty="0"/>
                        <a:t>(2)</a:t>
                      </a:r>
                      <a:endParaRPr kumimoji="1" lang="ja-JP" altLang="en-US" b="1" dirty="0"/>
                    </a:p>
                  </p:txBody>
                </p:sp>
              </mc:Choice>
              <mc:Fallback xmlns="">
                <p:sp>
                  <p:nvSpPr>
                    <p:cNvPr id="11" name="テキスト ボックス 10">
                      <a:extLst>
                        <a:ext uri="{FF2B5EF4-FFF2-40B4-BE49-F238E27FC236}">
                          <a16:creationId xmlns:a16="http://schemas.microsoft.com/office/drawing/2014/main" id="{D99AE8F8-3769-B293-5A42-00E534B9E486}"/>
                        </a:ext>
                      </a:extLst>
                    </p:cNvPr>
                    <p:cNvSpPr txBox="1">
                      <a:spLocks noRot="1" noChangeAspect="1" noMove="1" noResize="1" noEditPoints="1" noAdjustHandles="1" noChangeArrowheads="1" noChangeShapeType="1" noTextEdit="1"/>
                    </p:cNvSpPr>
                    <p:nvPr/>
                  </p:nvSpPr>
                  <p:spPr>
                    <a:xfrm>
                      <a:off x="576940" y="1962278"/>
                      <a:ext cx="10591220" cy="1199319"/>
                    </a:xfrm>
                    <a:prstGeom prst="rect">
                      <a:avLst/>
                    </a:prstGeom>
                    <a:blipFill>
                      <a:blip r:embed="rId3"/>
                      <a:stretch>
                        <a:fillRect l="-628"/>
                      </a:stretch>
                    </a:blipFill>
                  </p:spPr>
                  <p:txBody>
                    <a:bodyPr/>
                    <a:lstStyle/>
                    <a:p>
                      <a:r>
                        <a:rPr lang="ja-JP" altLang="en-US">
                          <a:noFill/>
                        </a:rPr>
                        <a:t> </a:t>
                      </a:r>
                    </a:p>
                  </p:txBody>
                </p:sp>
              </mc:Fallback>
            </mc:AlternateContent>
          </p:grpSp>
          <mc:AlternateContent xmlns:mc="http://schemas.openxmlformats.org/markup-compatibility/2006" xmlns:a14="http://schemas.microsoft.com/office/drawing/2010/main">
            <mc:Choice Requires="a14">
              <p:sp>
                <p:nvSpPr>
                  <p:cNvPr id="31" name="テキスト ボックス 30">
                    <a:extLst>
                      <a:ext uri="{FF2B5EF4-FFF2-40B4-BE49-F238E27FC236}">
                        <a16:creationId xmlns:a16="http://schemas.microsoft.com/office/drawing/2014/main" id="{E8468B5B-2009-3095-2C8B-DEDEF19C091F}"/>
                      </a:ext>
                    </a:extLst>
                  </p:cNvPr>
                  <p:cNvSpPr txBox="1"/>
                  <p:nvPr/>
                </p:nvSpPr>
                <p:spPr>
                  <a:xfrm>
                    <a:off x="872501" y="3816757"/>
                    <a:ext cx="10591220" cy="483472"/>
                  </a:xfrm>
                  <a:prstGeom prst="rect">
                    <a:avLst/>
                  </a:prstGeom>
                  <a:solidFill>
                    <a:schemeClr val="tx2">
                      <a:lumMod val="10000"/>
                      <a:lumOff val="90000"/>
                    </a:schemeClr>
                  </a:solidFill>
                </p:spPr>
                <p:txBody>
                  <a:bodyPr wrap="square">
                    <a:spAutoFit/>
                  </a:bodyPr>
                  <a:lstStyle/>
                  <a:p>
                    <a14:m>
                      <m:oMath xmlns:m="http://schemas.openxmlformats.org/officeDocument/2006/math">
                        <m:sSub>
                          <m:sSubPr>
                            <m:ctrlPr>
                              <a:rPr lang="ja-JP" altLang="ja-JP" sz="1400" i="1">
                                <a:latin typeface="Cambria Math" panose="02040503050406030204" pitchFamily="18" charset="0"/>
                              </a:rPr>
                            </m:ctrlPr>
                          </m:sSubPr>
                          <m:e>
                            <m:r>
                              <a:rPr lang="en-US" altLang="ja-JP" sz="1400" b="0" i="1">
                                <a:latin typeface="Cambria Math" panose="02040503050406030204" pitchFamily="18" charset="0"/>
                              </a:rPr>
                              <m:t>𝑢</m:t>
                            </m:r>
                          </m:e>
                          <m:sub>
                            <m:r>
                              <a:rPr lang="en-US" altLang="ja-JP" sz="1400" b="0" i="1">
                                <a:latin typeface="Cambria Math" panose="02040503050406030204" pitchFamily="18" charset="0"/>
                              </a:rPr>
                              <m:t>𝑏𝑖</m:t>
                            </m:r>
                          </m:sub>
                        </m:sSub>
                        <m:r>
                          <a:rPr lang="en-US" altLang="ja-JP" sz="1400" b="0" i="1">
                            <a:latin typeface="Cambria Math" panose="02040503050406030204" pitchFamily="18" charset="0"/>
                          </a:rPr>
                          <m:t>,</m:t>
                        </m:r>
                        <m:sSub>
                          <m:sSubPr>
                            <m:ctrlPr>
                              <a:rPr lang="ja-JP" altLang="ja-JP" sz="1400" i="1">
                                <a:latin typeface="Cambria Math" panose="02040503050406030204" pitchFamily="18" charset="0"/>
                              </a:rPr>
                            </m:ctrlPr>
                          </m:sSubPr>
                          <m:e>
                            <m:r>
                              <a:rPr lang="en-US" altLang="ja-JP" sz="1400" b="0" i="1">
                                <a:latin typeface="Cambria Math" panose="02040503050406030204" pitchFamily="18" charset="0"/>
                              </a:rPr>
                              <m:t>𝑢</m:t>
                            </m:r>
                          </m:e>
                          <m:sub>
                            <m:r>
                              <a:rPr lang="en-US" altLang="ja-JP" sz="1400" b="0" i="1">
                                <a:latin typeface="Cambria Math" panose="02040503050406030204" pitchFamily="18" charset="0"/>
                              </a:rPr>
                              <m:t>𝑠𝑖</m:t>
                            </m:r>
                          </m:sub>
                        </m:sSub>
                      </m:oMath>
                    </a14:m>
                    <a:r>
                      <a:rPr lang="ja-JP" altLang="en-US" sz="1400" b="0" i="0" u="none" strike="noStrike" baseline="0" dirty="0">
                        <a:solidFill>
                          <a:srgbClr val="000000"/>
                        </a:solidFill>
                        <a:latin typeface="+mn-ea"/>
                      </a:rPr>
                      <a:t>：水表面</a:t>
                    </a:r>
                    <a:r>
                      <a:rPr lang="en-US" altLang="ja-JP" sz="1400" dirty="0">
                        <a:solidFill>
                          <a:srgbClr val="000000"/>
                        </a:solidFill>
                        <a:latin typeface="+mn-ea"/>
                      </a:rPr>
                      <a:t>,</a:t>
                    </a:r>
                    <a:r>
                      <a:rPr lang="ja-JP" altLang="en-US" sz="1400" dirty="0">
                        <a:solidFill>
                          <a:srgbClr val="000000"/>
                        </a:solidFill>
                        <a:latin typeface="+mn-ea"/>
                      </a:rPr>
                      <a:t>底面の</a:t>
                    </a:r>
                    <a:r>
                      <a:rPr lang="ja-JP" altLang="en-US" sz="1400" b="0" i="0" u="none" strike="noStrike" baseline="0" dirty="0">
                        <a:solidFill>
                          <a:srgbClr val="000000"/>
                        </a:solidFill>
                        <a:latin typeface="+mn-ea"/>
                      </a:rPr>
                      <a:t>流速，𝜀</a:t>
                    </a:r>
                    <a:r>
                      <a:rPr lang="ja-JP" altLang="en-US" sz="600" b="0" i="0" u="none" strike="noStrike" baseline="0" dirty="0">
                        <a:solidFill>
                          <a:srgbClr val="000000"/>
                        </a:solidFill>
                        <a:latin typeface="+mn-ea"/>
                      </a:rPr>
                      <a:t>𝑖𝑗</a:t>
                    </a:r>
                    <a:r>
                      <a:rPr lang="en-US" altLang="ja-JP" sz="600" b="0" i="0" u="none" strike="noStrike" baseline="0" dirty="0">
                        <a:solidFill>
                          <a:srgbClr val="000000"/>
                        </a:solidFill>
                        <a:latin typeface="+mn-ea"/>
                      </a:rPr>
                      <a:t>3</a:t>
                    </a:r>
                    <a:r>
                      <a:rPr lang="ja-JP" altLang="en-US" sz="1400" b="0" i="0" u="none" strike="noStrike" baseline="0" dirty="0">
                        <a:solidFill>
                          <a:srgbClr val="000000"/>
                        </a:solidFill>
                        <a:latin typeface="+mn-ea"/>
                      </a:rPr>
                      <a:t>：</a:t>
                    </a:r>
                    <a:r>
                      <a:rPr lang="en-US" altLang="ja-JP" sz="1400" b="0" i="0" u="none" strike="noStrike" baseline="0" dirty="0">
                        <a:solidFill>
                          <a:srgbClr val="000000"/>
                        </a:solidFill>
                        <a:latin typeface="+mn-ea"/>
                      </a:rPr>
                      <a:t>Levi-Civita</a:t>
                    </a:r>
                    <a:r>
                      <a:rPr lang="ja-JP" altLang="en-US" sz="1400" b="0" i="0" u="none" strike="noStrike" baseline="0" dirty="0">
                        <a:solidFill>
                          <a:srgbClr val="000000"/>
                        </a:solidFill>
                        <a:latin typeface="+mn-ea"/>
                      </a:rPr>
                      <a:t>記号， 𝛺</a:t>
                    </a:r>
                    <a:r>
                      <a:rPr lang="ja-JP" altLang="en-US" sz="600" b="0" i="0" u="none" strike="noStrike" baseline="0" dirty="0">
                        <a:solidFill>
                          <a:srgbClr val="000000"/>
                        </a:solidFill>
                        <a:latin typeface="+mn-ea"/>
                      </a:rPr>
                      <a:t>𝑗</a:t>
                    </a:r>
                    <a:r>
                      <a:rPr lang="ja-JP" altLang="en-US" sz="1400" b="0" i="0" u="none" strike="noStrike" baseline="0" dirty="0">
                        <a:solidFill>
                          <a:srgbClr val="000000"/>
                        </a:solidFill>
                        <a:latin typeface="+mn-ea"/>
                      </a:rPr>
                      <a:t>：水平渦度の水深平均，</a:t>
                    </a:r>
                    <a:r>
                      <a:rPr lang="en-US" altLang="ja-JP" sz="1400" b="0" i="0" u="none" strike="noStrike" baseline="0" dirty="0">
                        <a:solidFill>
                          <a:srgbClr val="000000"/>
                        </a:solidFill>
                        <a:latin typeface="+mn-ea"/>
                      </a:rPr>
                      <a:t>ℎ</a:t>
                    </a:r>
                    <a:r>
                      <a:rPr lang="ja-JP" altLang="en-US" sz="1400" b="0" i="0" u="none" strike="noStrike" baseline="0" dirty="0">
                        <a:solidFill>
                          <a:srgbClr val="000000"/>
                        </a:solidFill>
                        <a:latin typeface="+mn-ea"/>
                      </a:rPr>
                      <a:t>：水深，</a:t>
                    </a:r>
                    <a:br>
                      <a:rPr lang="en-US" altLang="ja-JP" sz="1400" b="0" i="0" u="none" strike="noStrike" baseline="0" dirty="0">
                        <a:solidFill>
                          <a:srgbClr val="000000"/>
                        </a:solidFill>
                        <a:latin typeface="+mn-ea"/>
                      </a:rPr>
                    </a:br>
                    <a:r>
                      <a:rPr lang="en-US" altLang="ja-JP" sz="1400" b="0" i="0" u="none" strike="noStrike" baseline="0" dirty="0">
                        <a:solidFill>
                          <a:srgbClr val="000000"/>
                        </a:solidFill>
                        <a:latin typeface="+mn-ea"/>
                      </a:rPr>
                      <a:t>W</a:t>
                    </a:r>
                    <a:r>
                      <a:rPr lang="ja-JP" altLang="en-US" sz="1400" b="0" i="0" u="none" strike="noStrike" baseline="0" dirty="0">
                        <a:solidFill>
                          <a:srgbClr val="000000"/>
                        </a:solidFill>
                        <a:latin typeface="+mn-ea"/>
                      </a:rPr>
                      <a:t>：鉛直速度の水深平均，</a:t>
                    </a:r>
                    <a:r>
                      <a:rPr lang="en-US" altLang="ja-JP" sz="1400" b="0" i="0" u="none" strike="noStrike" baseline="0" dirty="0">
                        <a:solidFill>
                          <a:srgbClr val="000000"/>
                        </a:solidFill>
                        <a:latin typeface="+mn-ea"/>
                      </a:rPr>
                      <a:t>z</a:t>
                    </a:r>
                    <a:r>
                      <a:rPr lang="en-US" altLang="ja-JP" sz="600" b="0" i="0" u="none" strike="noStrike" baseline="0" dirty="0">
                        <a:solidFill>
                          <a:srgbClr val="000000"/>
                        </a:solidFill>
                        <a:latin typeface="+mn-ea"/>
                      </a:rPr>
                      <a:t>s</a:t>
                    </a:r>
                    <a:r>
                      <a:rPr lang="ja-JP" altLang="en-US" sz="1400" b="0" i="0" u="none" strike="noStrike" baseline="0" dirty="0">
                        <a:solidFill>
                          <a:srgbClr val="000000"/>
                        </a:solidFill>
                        <a:latin typeface="+mn-ea"/>
                      </a:rPr>
                      <a:t>：水位，</a:t>
                    </a:r>
                    <a:r>
                      <a:rPr lang="en-US" altLang="ja-JP" sz="1400" b="0" i="0" u="none" strike="noStrike" baseline="0" dirty="0" err="1">
                        <a:solidFill>
                          <a:srgbClr val="000000"/>
                        </a:solidFill>
                        <a:latin typeface="+mn-ea"/>
                      </a:rPr>
                      <a:t>z</a:t>
                    </a:r>
                    <a:r>
                      <a:rPr lang="en-US" altLang="ja-JP" sz="600" b="0" i="0" u="none" strike="noStrike" baseline="0" dirty="0" err="1">
                        <a:solidFill>
                          <a:srgbClr val="000000"/>
                        </a:solidFill>
                        <a:latin typeface="+mn-ea"/>
                      </a:rPr>
                      <a:t>b</a:t>
                    </a:r>
                    <a:r>
                      <a:rPr lang="ja-JP" altLang="en-US" sz="1400" b="0" i="0" u="none" strike="noStrike" baseline="0" dirty="0">
                        <a:solidFill>
                          <a:srgbClr val="000000"/>
                        </a:solidFill>
                        <a:latin typeface="+mn-ea"/>
                      </a:rPr>
                      <a:t>：河床高，</a:t>
                    </a:r>
                    <a:r>
                      <a:rPr lang="en-US" altLang="ja-JP" sz="1400" b="0" i="0" u="none" strike="noStrike" baseline="0" dirty="0" err="1">
                        <a:solidFill>
                          <a:srgbClr val="000000"/>
                        </a:solidFill>
                        <a:latin typeface="+mn-ea"/>
                      </a:rPr>
                      <a:t>w</a:t>
                    </a:r>
                    <a:r>
                      <a:rPr lang="en-US" altLang="ja-JP" sz="600" b="0" i="0" u="none" strike="noStrike" baseline="0" dirty="0" err="1">
                        <a:solidFill>
                          <a:srgbClr val="000000"/>
                        </a:solidFill>
                        <a:latin typeface="+mn-ea"/>
                      </a:rPr>
                      <a:t>s</a:t>
                    </a:r>
                    <a:r>
                      <a:rPr lang="ja-JP" altLang="en-US" sz="1400" b="0" i="0" u="none" strike="noStrike" baseline="0" dirty="0">
                        <a:solidFill>
                          <a:srgbClr val="000000"/>
                        </a:solidFill>
                        <a:latin typeface="+mn-ea"/>
                      </a:rPr>
                      <a:t>，</a:t>
                    </a:r>
                    <a:r>
                      <a:rPr lang="en-US" altLang="ja-JP" sz="1400" b="0" i="0" u="none" strike="noStrike" baseline="0" dirty="0" err="1">
                        <a:solidFill>
                          <a:srgbClr val="000000"/>
                        </a:solidFill>
                        <a:latin typeface="+mn-ea"/>
                      </a:rPr>
                      <a:t>w</a:t>
                    </a:r>
                    <a:r>
                      <a:rPr lang="en-US" altLang="ja-JP" sz="600" b="0" i="0" u="none" strike="noStrike" baseline="0" dirty="0" err="1">
                        <a:solidFill>
                          <a:srgbClr val="000000"/>
                        </a:solidFill>
                        <a:latin typeface="+mn-ea"/>
                      </a:rPr>
                      <a:t>b</a:t>
                    </a:r>
                    <a:r>
                      <a:rPr lang="ja-JP" altLang="en-US" sz="1400" b="0" i="0" u="none" strike="noStrike" baseline="0" dirty="0">
                        <a:solidFill>
                          <a:srgbClr val="000000"/>
                        </a:solidFill>
                        <a:latin typeface="+mn-ea"/>
                      </a:rPr>
                      <a:t>：水面</a:t>
                    </a:r>
                    <a:r>
                      <a:rPr lang="en-US" altLang="ja-JP" sz="1400" b="0" i="0" u="none" strike="noStrike" baseline="0" dirty="0">
                        <a:solidFill>
                          <a:srgbClr val="000000"/>
                        </a:solidFill>
                        <a:latin typeface="+mn-ea"/>
                      </a:rPr>
                      <a:t>,</a:t>
                    </a:r>
                    <a:r>
                      <a:rPr lang="ja-JP" altLang="en-US" sz="1400" b="0" i="0" u="none" strike="noStrike" baseline="0" dirty="0">
                        <a:solidFill>
                          <a:srgbClr val="000000"/>
                        </a:solidFill>
                        <a:latin typeface="+mn-ea"/>
                      </a:rPr>
                      <a:t>底面の鉛直方向流速</a:t>
                    </a:r>
                    <a:endParaRPr lang="ja-JP" altLang="en-US" sz="1400" dirty="0">
                      <a:latin typeface="+mn-ea"/>
                    </a:endParaRPr>
                  </a:p>
                </p:txBody>
              </p:sp>
            </mc:Choice>
            <mc:Fallback xmlns="">
              <p:sp>
                <p:nvSpPr>
                  <p:cNvPr id="22" name="テキスト ボックス 21">
                    <a:extLst>
                      <a:ext uri="{FF2B5EF4-FFF2-40B4-BE49-F238E27FC236}">
                        <a16:creationId xmlns:a16="http://schemas.microsoft.com/office/drawing/2014/main" id="{560F400F-34A4-AA98-07D1-AEF37FB2041C}"/>
                      </a:ext>
                    </a:extLst>
                  </p:cNvPr>
                  <p:cNvSpPr txBox="1">
                    <a:spLocks noRot="1" noChangeAspect="1" noMove="1" noResize="1" noEditPoints="1" noAdjustHandles="1" noChangeArrowheads="1" noChangeShapeType="1" noTextEdit="1"/>
                  </p:cNvSpPr>
                  <p:nvPr/>
                </p:nvSpPr>
                <p:spPr>
                  <a:xfrm>
                    <a:off x="872501" y="3816757"/>
                    <a:ext cx="10591220" cy="483472"/>
                  </a:xfrm>
                  <a:prstGeom prst="rect">
                    <a:avLst/>
                  </a:prstGeom>
                  <a:blipFill>
                    <a:blip r:embed="rId4"/>
                    <a:stretch>
                      <a:fillRect l="-209" t="-5814" b="-10465"/>
                    </a:stretch>
                  </a:blipFill>
                </p:spPr>
                <p:txBody>
                  <a:bodyPr/>
                  <a:lstStyle/>
                  <a:p>
                    <a:r>
                      <a:rPr lang="ja-JP" altLang="en-US">
                        <a:noFill/>
                      </a:rPr>
                      <a:t> </a:t>
                    </a:r>
                  </a:p>
                </p:txBody>
              </p:sp>
            </mc:Fallback>
          </mc:AlternateContent>
        </p:grpSp>
        <p:sp>
          <p:nvSpPr>
            <p:cNvPr id="28" name="テキスト ボックス 27">
              <a:extLst>
                <a:ext uri="{FF2B5EF4-FFF2-40B4-BE49-F238E27FC236}">
                  <a16:creationId xmlns:a16="http://schemas.microsoft.com/office/drawing/2014/main" id="{393BDCD6-4373-97B6-AFB9-BCA1AB860C66}"/>
                </a:ext>
              </a:extLst>
            </p:cNvPr>
            <p:cNvSpPr txBox="1"/>
            <p:nvPr/>
          </p:nvSpPr>
          <p:spPr>
            <a:xfrm>
              <a:off x="1633527" y="4168011"/>
              <a:ext cx="1271896" cy="399696"/>
            </a:xfrm>
            <a:prstGeom prst="rect">
              <a:avLst/>
            </a:prstGeom>
            <a:noFill/>
          </p:spPr>
          <p:txBody>
            <a:bodyPr wrap="square" rtlCol="0">
              <a:spAutoFit/>
            </a:bodyPr>
            <a:lstStyle/>
            <a:p>
              <a:r>
                <a:rPr lang="ja-JP" altLang="en-US" dirty="0"/>
                <a:t>水深積分</a:t>
              </a:r>
              <a:endParaRPr kumimoji="1" lang="ja-JP" altLang="en-US" dirty="0"/>
            </a:p>
          </p:txBody>
        </p:sp>
        <p:sp>
          <p:nvSpPr>
            <p:cNvPr id="29" name="二等辺三角形 28">
              <a:extLst>
                <a:ext uri="{FF2B5EF4-FFF2-40B4-BE49-F238E27FC236}">
                  <a16:creationId xmlns:a16="http://schemas.microsoft.com/office/drawing/2014/main" id="{0DBA9D57-87F6-E6B8-0F01-A79834353E42}"/>
                </a:ext>
              </a:extLst>
            </p:cNvPr>
            <p:cNvSpPr/>
            <p:nvPr/>
          </p:nvSpPr>
          <p:spPr>
            <a:xfrm flipV="1">
              <a:off x="876317" y="4267245"/>
              <a:ext cx="635051" cy="197899"/>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36" name="図 35">
            <a:extLst>
              <a:ext uri="{FF2B5EF4-FFF2-40B4-BE49-F238E27FC236}">
                <a16:creationId xmlns:a16="http://schemas.microsoft.com/office/drawing/2014/main" id="{049BDDE1-F817-D26B-6C0A-B6B6E04D0AF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83601" y="940214"/>
            <a:ext cx="5690870" cy="3553460"/>
          </a:xfrm>
          <a:prstGeom prst="rect">
            <a:avLst/>
          </a:prstGeom>
          <a:noFill/>
          <a:ln>
            <a:noFill/>
          </a:ln>
        </p:spPr>
      </p:pic>
      <p:sp>
        <p:nvSpPr>
          <p:cNvPr id="37" name="テキスト ボックス 36">
            <a:extLst>
              <a:ext uri="{FF2B5EF4-FFF2-40B4-BE49-F238E27FC236}">
                <a16:creationId xmlns:a16="http://schemas.microsoft.com/office/drawing/2014/main" id="{F2725F95-25B0-54EA-1615-C7B51FB19BC9}"/>
              </a:ext>
            </a:extLst>
          </p:cNvPr>
          <p:cNvSpPr txBox="1"/>
          <p:nvPr/>
        </p:nvSpPr>
        <p:spPr>
          <a:xfrm>
            <a:off x="388583" y="2032154"/>
            <a:ext cx="4602966" cy="1477328"/>
          </a:xfrm>
          <a:prstGeom prst="rect">
            <a:avLst/>
          </a:prstGeom>
          <a:noFill/>
        </p:spPr>
        <p:txBody>
          <a:bodyPr wrap="square">
            <a:spAutoFit/>
          </a:bodyPr>
          <a:lstStyle/>
          <a:p>
            <a:r>
              <a:rPr lang="ja-JP" altLang="en-US" b="1" dirty="0"/>
              <a:t>水深平均流速の方程式</a:t>
            </a:r>
            <a:r>
              <a:rPr lang="ja-JP" altLang="en-US" dirty="0"/>
              <a:t>と併せて，</a:t>
            </a:r>
            <a:r>
              <a:rPr lang="ja-JP" altLang="en-US" b="1" dirty="0"/>
              <a:t>水面流速</a:t>
            </a:r>
            <a:r>
              <a:rPr lang="ja-JP" altLang="en-US" dirty="0"/>
              <a:t>，</a:t>
            </a:r>
            <a:r>
              <a:rPr lang="ja-JP" altLang="en-US" b="1" dirty="0"/>
              <a:t>水深平均渦度</a:t>
            </a:r>
            <a:r>
              <a:rPr lang="ja-JP" altLang="en-US" dirty="0"/>
              <a:t>，</a:t>
            </a:r>
            <a:r>
              <a:rPr lang="ja-JP" altLang="en-US" b="1" dirty="0"/>
              <a:t>鉛直方向流速</a:t>
            </a:r>
            <a:r>
              <a:rPr lang="ja-JP" altLang="en-US" dirty="0"/>
              <a:t>を解き，平面</a:t>
            </a:r>
            <a:r>
              <a:rPr lang="en-US" altLang="ja-JP" dirty="0"/>
              <a:t>2</a:t>
            </a:r>
            <a:r>
              <a:rPr lang="ja-JP" altLang="en-US" dirty="0"/>
              <a:t>次元の枠組みで，土砂輸送に大きな影響を与える底面近傍の流れを半直接的に解き，</a:t>
            </a:r>
            <a:r>
              <a:rPr lang="ja-JP" altLang="en-US" b="1" dirty="0"/>
              <a:t>底面流速</a:t>
            </a:r>
            <a:r>
              <a:rPr lang="ja-JP" altLang="en-US" dirty="0"/>
              <a:t>，</a:t>
            </a:r>
            <a:r>
              <a:rPr lang="ja-JP" altLang="en-US" b="1" dirty="0"/>
              <a:t>底面圧力</a:t>
            </a:r>
            <a:r>
              <a:rPr lang="ja-JP" altLang="en-US" dirty="0"/>
              <a:t>を求める．</a:t>
            </a:r>
          </a:p>
        </p:txBody>
      </p:sp>
      <p:sp>
        <p:nvSpPr>
          <p:cNvPr id="38" name="テキスト ボックス 37">
            <a:extLst>
              <a:ext uri="{FF2B5EF4-FFF2-40B4-BE49-F238E27FC236}">
                <a16:creationId xmlns:a16="http://schemas.microsoft.com/office/drawing/2014/main" id="{316A9927-1605-0281-2017-1E0495F628A9}"/>
              </a:ext>
            </a:extLst>
          </p:cNvPr>
          <p:cNvSpPr txBox="1"/>
          <p:nvPr/>
        </p:nvSpPr>
        <p:spPr>
          <a:xfrm>
            <a:off x="9085385" y="4430241"/>
            <a:ext cx="2875706" cy="307777"/>
          </a:xfrm>
          <a:prstGeom prst="rect">
            <a:avLst/>
          </a:prstGeom>
          <a:solidFill>
            <a:schemeClr val="bg1"/>
          </a:solidFill>
        </p:spPr>
        <p:txBody>
          <a:bodyPr wrap="square">
            <a:spAutoFit/>
          </a:bodyPr>
          <a:lstStyle/>
          <a:p>
            <a:r>
              <a:rPr lang="ja-JP" altLang="en-US" sz="1400" dirty="0"/>
              <a:t>底面流速解析法における流速分布</a:t>
            </a:r>
          </a:p>
        </p:txBody>
      </p:sp>
    </p:spTree>
    <p:extLst>
      <p:ext uri="{BB962C8B-B14F-4D97-AF65-F5344CB8AC3E}">
        <p14:creationId xmlns:p14="http://schemas.microsoft.com/office/powerpoint/2010/main" val="5525798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6AAC25-F398-52F6-940C-4696F4764A59}"/>
              </a:ext>
            </a:extLst>
          </p:cNvPr>
          <p:cNvSpPr>
            <a:spLocks noGrp="1"/>
          </p:cNvSpPr>
          <p:nvPr>
            <p:ph type="title"/>
          </p:nvPr>
        </p:nvSpPr>
        <p:spPr>
          <a:xfrm>
            <a:off x="792021" y="385260"/>
            <a:ext cx="10515600" cy="735415"/>
          </a:xfrm>
        </p:spPr>
        <p:txBody>
          <a:bodyPr>
            <a:normAutofit/>
          </a:bodyPr>
          <a:lstStyle/>
          <a:p>
            <a:r>
              <a:rPr lang="ja-JP" altLang="en-US" sz="3600" dirty="0"/>
              <a:t>解析方法</a:t>
            </a:r>
            <a:endParaRPr kumimoji="1" lang="ja-JP" altLang="en-US" sz="3600" dirty="0"/>
          </a:p>
        </p:txBody>
      </p:sp>
      <p:sp>
        <p:nvSpPr>
          <p:cNvPr id="6" name="Rectangle 2">
            <a:extLst>
              <a:ext uri="{FF2B5EF4-FFF2-40B4-BE49-F238E27FC236}">
                <a16:creationId xmlns:a16="http://schemas.microsoft.com/office/drawing/2014/main" id="{E4D0F30B-12DB-F8DE-761B-4F9107C45729}"/>
              </a:ext>
            </a:extLst>
          </p:cNvPr>
          <p:cNvSpPr>
            <a:spLocks noChangeArrowheads="1"/>
          </p:cNvSpPr>
          <p:nvPr/>
        </p:nvSpPr>
        <p:spPr bwMode="auto">
          <a:xfrm>
            <a:off x="106678" y="14121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9" name="Rectangle 4">
            <a:extLst>
              <a:ext uri="{FF2B5EF4-FFF2-40B4-BE49-F238E27FC236}">
                <a16:creationId xmlns:a16="http://schemas.microsoft.com/office/drawing/2014/main" id="{7F9E1665-AF88-04D7-4AE9-519AD127A3EB}"/>
              </a:ext>
            </a:extLst>
          </p:cNvPr>
          <p:cNvSpPr>
            <a:spLocks noChangeArrowheads="1"/>
          </p:cNvSpPr>
          <p:nvPr/>
        </p:nvSpPr>
        <p:spPr bwMode="auto">
          <a:xfrm>
            <a:off x="744279" y="206271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grpSp>
        <p:nvGrpSpPr>
          <p:cNvPr id="13" name="グループ化 12">
            <a:extLst>
              <a:ext uri="{FF2B5EF4-FFF2-40B4-BE49-F238E27FC236}">
                <a16:creationId xmlns:a16="http://schemas.microsoft.com/office/drawing/2014/main" id="{4A65E50D-E0A4-BF47-FE11-0118425CE5AE}"/>
              </a:ext>
            </a:extLst>
          </p:cNvPr>
          <p:cNvGrpSpPr/>
          <p:nvPr/>
        </p:nvGrpSpPr>
        <p:grpSpPr>
          <a:xfrm>
            <a:off x="762983" y="1658226"/>
            <a:ext cx="4543770" cy="4579906"/>
            <a:chOff x="735275" y="1612046"/>
            <a:chExt cx="4543770" cy="4579906"/>
          </a:xfrm>
          <a:solidFill>
            <a:schemeClr val="bg1"/>
          </a:solidFill>
        </p:grpSpPr>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9C4BEF35-CDF7-788C-8145-060DA01A33A6}"/>
                    </a:ext>
                  </a:extLst>
                </p:cNvPr>
                <p:cNvSpPr txBox="1"/>
                <p:nvPr/>
              </p:nvSpPr>
              <p:spPr>
                <a:xfrm>
                  <a:off x="735275" y="4942571"/>
                  <a:ext cx="4543770" cy="1249381"/>
                </a:xfrm>
                <a:prstGeom prst="rect">
                  <a:avLst/>
                </a:prstGeom>
                <a:grpFill/>
                <a:ln w="31750">
                  <a:solidFill>
                    <a:schemeClr val="accent5"/>
                  </a:solidFill>
                </a:ln>
              </p:spPr>
              <p:txBody>
                <a:bodyPr wrap="square">
                  <a:spAutoFit/>
                </a:bodyPr>
                <a:lstStyle/>
                <a:p>
                  <a:r>
                    <a:rPr lang="ja-JP" altLang="en-US" sz="1400" dirty="0"/>
                    <a:t>鉛直方向流速の方程式：</a:t>
                  </a:r>
                  <a14:m>
                    <m:oMath xmlns:m="http://schemas.openxmlformats.org/officeDocument/2006/math">
                      <m:r>
                        <a:rPr lang="en-US" altLang="ja-JP" sz="1400" b="1" i="1">
                          <a:solidFill>
                            <a:prstClr val="black"/>
                          </a:solidFill>
                          <a:latin typeface="Cambria Math" panose="02040503050406030204" pitchFamily="18" charset="0"/>
                        </a:rPr>
                        <m:t>𝑾𝒉</m:t>
                      </m:r>
                    </m:oMath>
                  </a14:m>
                  <a:br>
                    <a:rPr lang="en-US" altLang="ja-JP" sz="1400" i="1" dirty="0">
                      <a:solidFill>
                        <a:prstClr val="black"/>
                      </a:solidFill>
                      <a:latin typeface="Cambria Math" panose="02040503050406030204" pitchFamily="18" charset="0"/>
                    </a:rPr>
                  </a:br>
                  <a14:m>
                    <m:oMath xmlns:m="http://schemas.openxmlformats.org/officeDocument/2006/math">
                      <m:r>
                        <a:rPr lang="en-US" altLang="ja-JP" sz="1400" b="0" i="1" smtClean="0">
                          <a:latin typeface="Cambria Math" panose="02040503050406030204" pitchFamily="18" charset="0"/>
                        </a:rPr>
                        <m:t>𝑊h</m:t>
                      </m:r>
                      <m:r>
                        <a:rPr lang="en-US" altLang="ja-JP" sz="1400" b="0" i="1" smtClean="0">
                          <a:latin typeface="Cambria Math" panose="02040503050406030204" pitchFamily="18" charset="0"/>
                        </a:rPr>
                        <m:t>=</m:t>
                      </m:r>
                      <m:r>
                        <a:rPr lang="en-US" altLang="ja-JP" sz="1400" b="0" i="1" smtClean="0">
                          <a:latin typeface="Cambria Math" panose="02040503050406030204" pitchFamily="18" charset="0"/>
                        </a:rPr>
                        <m:t>h</m:t>
                      </m:r>
                      <m:d>
                        <m:dPr>
                          <m:ctrlPr>
                            <a:rPr lang="en-US" altLang="ja-JP" sz="1400" b="0" i="1" smtClean="0">
                              <a:latin typeface="Cambria Math" panose="02040503050406030204" pitchFamily="18" charset="0"/>
                            </a:rPr>
                          </m:ctrlPr>
                        </m:dPr>
                        <m:e>
                          <m:f>
                            <m:fPr>
                              <m:ctrlPr>
                                <a:rPr lang="en-US" altLang="ja-JP" sz="1400" b="0" i="1" smtClean="0">
                                  <a:latin typeface="Cambria Math" panose="02040503050406030204" pitchFamily="18" charset="0"/>
                                </a:rPr>
                              </m:ctrlPr>
                            </m:fPr>
                            <m:num>
                              <m:r>
                                <a:rPr lang="en-US" altLang="ja-JP" sz="1400" b="0" i="1" smtClean="0">
                                  <a:latin typeface="Cambria Math" panose="02040503050406030204" pitchFamily="18" charset="0"/>
                                </a:rPr>
                                <m:t>𝜕</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𝑧</m:t>
                                  </m:r>
                                </m:e>
                                <m:sub>
                                  <m:r>
                                    <a:rPr lang="en-US" altLang="ja-JP" sz="1400" b="0" i="1" smtClean="0">
                                      <a:latin typeface="Cambria Math" panose="02040503050406030204" pitchFamily="18" charset="0"/>
                                    </a:rPr>
                                    <m:t>𝑚</m:t>
                                  </m:r>
                                </m:sub>
                              </m:sSub>
                            </m:num>
                            <m:den>
                              <m:r>
                                <a:rPr lang="en-US" altLang="ja-JP" sz="1400" b="0" i="1" smtClean="0">
                                  <a:latin typeface="Cambria Math" panose="02040503050406030204" pitchFamily="18" charset="0"/>
                                </a:rPr>
                                <m:t>𝜕</m:t>
                              </m:r>
                              <m:r>
                                <a:rPr lang="en-US" altLang="ja-JP" sz="1400" b="0" i="1" smtClean="0">
                                  <a:latin typeface="Cambria Math" panose="02040503050406030204" pitchFamily="18" charset="0"/>
                                </a:rPr>
                                <m:t>𝑡</m:t>
                              </m:r>
                            </m:den>
                          </m:f>
                          <m:r>
                            <a:rPr lang="en-US" altLang="ja-JP" sz="1400" b="0" i="1" smtClean="0">
                              <a:latin typeface="Cambria Math" panose="02040503050406030204" pitchFamily="18" charset="0"/>
                            </a:rPr>
                            <m:t>+</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𝑈</m:t>
                              </m:r>
                            </m:e>
                            <m:sub>
                              <m:r>
                                <a:rPr lang="en-US" altLang="ja-JP" sz="1400" b="0" i="1" smtClean="0">
                                  <a:latin typeface="Cambria Math" panose="02040503050406030204" pitchFamily="18" charset="0"/>
                                </a:rPr>
                                <m:t>𝑗</m:t>
                              </m:r>
                            </m:sub>
                          </m:sSub>
                          <m:f>
                            <m:fPr>
                              <m:ctrlPr>
                                <a:rPr lang="en-US" altLang="ja-JP" sz="1400" b="0" i="1" smtClean="0">
                                  <a:latin typeface="Cambria Math" panose="02040503050406030204" pitchFamily="18" charset="0"/>
                                </a:rPr>
                              </m:ctrlPr>
                            </m:fPr>
                            <m:num>
                              <m:r>
                                <a:rPr lang="en-US" altLang="ja-JP" sz="1400" b="0" i="1" smtClean="0">
                                  <a:latin typeface="Cambria Math" panose="02040503050406030204" pitchFamily="18" charset="0"/>
                                </a:rPr>
                                <m:t>𝜕</m:t>
                              </m:r>
                              <m:sSub>
                                <m:sSubPr>
                                  <m:ctrlPr>
                                    <a:rPr lang="en-US" altLang="ja-JP" sz="1400" i="1">
                                      <a:latin typeface="Cambria Math" panose="02040503050406030204" pitchFamily="18" charset="0"/>
                                    </a:rPr>
                                  </m:ctrlPr>
                                </m:sSubPr>
                                <m:e>
                                  <m:r>
                                    <a:rPr lang="en-US" altLang="ja-JP" sz="1400" i="1">
                                      <a:latin typeface="Cambria Math" panose="02040503050406030204" pitchFamily="18" charset="0"/>
                                    </a:rPr>
                                    <m:t>𝑧</m:t>
                                  </m:r>
                                </m:e>
                                <m:sub>
                                  <m:r>
                                    <a:rPr lang="en-US" altLang="ja-JP" sz="1400" i="1">
                                      <a:latin typeface="Cambria Math" panose="02040503050406030204" pitchFamily="18" charset="0"/>
                                    </a:rPr>
                                    <m:t>𝑚</m:t>
                                  </m:r>
                                </m:sub>
                              </m:sSub>
                            </m:num>
                            <m:den>
                              <m:r>
                                <a:rPr lang="en-US" altLang="ja-JP" sz="1400" b="0" i="1" smtClean="0">
                                  <a:latin typeface="Cambria Math" panose="02040503050406030204" pitchFamily="18" charset="0"/>
                                </a:rPr>
                                <m:t>𝜕</m:t>
                              </m:r>
                              <m:sSub>
                                <m:sSubPr>
                                  <m:ctrlPr>
                                    <a:rPr lang="ja-JP" altLang="ja-JP" sz="1400" i="1">
                                      <a:latin typeface="Cambria Math" panose="02040503050406030204" pitchFamily="18" charset="0"/>
                                    </a:rPr>
                                  </m:ctrlPr>
                                </m:sSubPr>
                                <m:e>
                                  <m:r>
                                    <a:rPr lang="en-US" altLang="ja-JP" sz="1400" i="1">
                                      <a:latin typeface="Cambria Math" panose="02040503050406030204" pitchFamily="18" charset="0"/>
                                    </a:rPr>
                                    <m:t>𝑥</m:t>
                                  </m:r>
                                </m:e>
                                <m:sub>
                                  <m:r>
                                    <a:rPr lang="en-US" altLang="ja-JP" sz="1400" i="1">
                                      <a:latin typeface="Cambria Math" panose="02040503050406030204" pitchFamily="18" charset="0"/>
                                    </a:rPr>
                                    <m:t>𝑖</m:t>
                                  </m:r>
                                </m:sub>
                              </m:sSub>
                            </m:den>
                          </m:f>
                        </m:e>
                      </m:d>
                      <m:r>
                        <a:rPr lang="en-US" altLang="ja-JP" sz="1400" b="0" i="1" smtClean="0">
                          <a:latin typeface="Cambria Math" panose="02040503050406030204" pitchFamily="18" charset="0"/>
                        </a:rPr>
                        <m:t>+</m:t>
                      </m:r>
                      <m:f>
                        <m:fPr>
                          <m:ctrlPr>
                            <a:rPr lang="en-US" altLang="ja-JP" sz="1400" b="0" i="1" smtClean="0">
                              <a:latin typeface="Cambria Math" panose="02040503050406030204" pitchFamily="18" charset="0"/>
                            </a:rPr>
                          </m:ctrlPr>
                        </m:fPr>
                        <m:num>
                          <m:r>
                            <a:rPr lang="en-US" altLang="ja-JP" sz="1400" b="0" i="1" smtClean="0">
                              <a:latin typeface="Cambria Math" panose="02040503050406030204" pitchFamily="18" charset="0"/>
                            </a:rPr>
                            <m:t>𝜕</m:t>
                          </m:r>
                        </m:num>
                        <m:den>
                          <m:r>
                            <a:rPr lang="en-US" altLang="ja-JP" sz="1400" b="0" i="1" smtClean="0">
                              <a:latin typeface="Cambria Math" panose="02040503050406030204" pitchFamily="18" charset="0"/>
                            </a:rPr>
                            <m:t>𝜕</m:t>
                          </m:r>
                          <m:sSub>
                            <m:sSubPr>
                              <m:ctrlPr>
                                <a:rPr lang="ja-JP" altLang="ja-JP" sz="1400" i="1">
                                  <a:latin typeface="Cambria Math" panose="02040503050406030204" pitchFamily="18" charset="0"/>
                                </a:rPr>
                              </m:ctrlPr>
                            </m:sSubPr>
                            <m:e>
                              <m:r>
                                <a:rPr lang="en-US" altLang="ja-JP" sz="1400" i="1">
                                  <a:latin typeface="Cambria Math" panose="02040503050406030204" pitchFamily="18" charset="0"/>
                                </a:rPr>
                                <m:t>𝑥</m:t>
                              </m:r>
                            </m:e>
                            <m:sub>
                              <m:r>
                                <a:rPr lang="en-US" altLang="ja-JP" sz="1400" i="1">
                                  <a:latin typeface="Cambria Math" panose="02040503050406030204" pitchFamily="18" charset="0"/>
                                </a:rPr>
                                <m:t>𝑖</m:t>
                              </m:r>
                            </m:sub>
                          </m:sSub>
                        </m:den>
                      </m:f>
                      <m:d>
                        <m:dPr>
                          <m:begChr m:val="{"/>
                          <m:endChr m:val="}"/>
                          <m:ctrlPr>
                            <a:rPr lang="en-US" altLang="ja-JP" sz="1400" b="0" i="1" smtClean="0">
                              <a:latin typeface="Cambria Math" panose="02040503050406030204" pitchFamily="18" charset="0"/>
                            </a:rPr>
                          </m:ctrlPr>
                        </m:dPr>
                        <m:e>
                          <m:sSup>
                            <m:sSupPr>
                              <m:ctrlPr>
                                <a:rPr lang="en-US" altLang="ja-JP" sz="1400" b="0" i="1" smtClean="0">
                                  <a:latin typeface="Cambria Math" panose="02040503050406030204" pitchFamily="18" charset="0"/>
                                </a:rPr>
                              </m:ctrlPr>
                            </m:sSupPr>
                            <m:e>
                              <m:r>
                                <a:rPr lang="en-US" altLang="ja-JP" sz="1400" b="0" i="1" smtClean="0">
                                  <a:latin typeface="Cambria Math" panose="02040503050406030204" pitchFamily="18" charset="0"/>
                                </a:rPr>
                                <m:t>h</m:t>
                              </m:r>
                            </m:e>
                            <m:sup>
                              <m:r>
                                <a:rPr lang="en-US" altLang="ja-JP" sz="1400" b="0" i="1" smtClean="0">
                                  <a:latin typeface="Cambria Math" panose="02040503050406030204" pitchFamily="18" charset="0"/>
                                </a:rPr>
                                <m:t>2</m:t>
                              </m:r>
                            </m:sup>
                          </m:sSup>
                          <m:d>
                            <m:dPr>
                              <m:ctrlPr>
                                <a:rPr lang="en-US" altLang="ja-JP" sz="1400" b="0" i="1" smtClean="0">
                                  <a:latin typeface="Cambria Math" panose="02040503050406030204" pitchFamily="18" charset="0"/>
                                </a:rPr>
                              </m:ctrlPr>
                            </m:dPr>
                            <m:e>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𝑘</m:t>
                                  </m:r>
                                </m:e>
                                <m:sub>
                                  <m:r>
                                    <a:rPr lang="en-US" altLang="ja-JP" sz="1400" b="0" i="1" smtClean="0">
                                      <a:latin typeface="Cambria Math" panose="02040503050406030204" pitchFamily="18" charset="0"/>
                                    </a:rPr>
                                    <m:t>2</m:t>
                                  </m:r>
                                </m:sub>
                              </m:sSub>
                              <m:r>
                                <m:rPr>
                                  <m:sty m:val="p"/>
                                </m:rPr>
                                <a:rPr lang="el-GR" altLang="ja-JP" sz="1400" b="0" i="1" smtClean="0">
                                  <a:latin typeface="Cambria Math" panose="02040503050406030204" pitchFamily="18" charset="0"/>
                                  <a:ea typeface="Cambria Math" panose="02040503050406030204" pitchFamily="18" charset="0"/>
                                </a:rPr>
                                <m:t>Δ</m:t>
                              </m:r>
                              <m:sSub>
                                <m:sSubPr>
                                  <m:ctrlPr>
                                    <a:rPr lang="el-GR" altLang="ja-JP" sz="1400" b="0" i="1" smtClean="0">
                                      <a:latin typeface="Cambria Math" panose="02040503050406030204" pitchFamily="18" charset="0"/>
                                      <a:ea typeface="Cambria Math" panose="02040503050406030204" pitchFamily="18" charset="0"/>
                                    </a:rPr>
                                  </m:ctrlPr>
                                </m:sSubPr>
                                <m:e>
                                  <m:r>
                                    <a:rPr lang="en-US" altLang="ja-JP" sz="1400" b="0" i="1" smtClean="0">
                                      <a:latin typeface="Cambria Math" panose="02040503050406030204" pitchFamily="18" charset="0"/>
                                      <a:ea typeface="Cambria Math" panose="02040503050406030204" pitchFamily="18" charset="0"/>
                                    </a:rPr>
                                    <m:t>𝑢</m:t>
                                  </m:r>
                                </m:e>
                                <m:sub>
                                  <m:r>
                                    <a:rPr lang="en-US" altLang="ja-JP" sz="1400" b="0" i="1" smtClean="0">
                                      <a:latin typeface="Cambria Math" panose="02040503050406030204" pitchFamily="18" charset="0"/>
                                      <a:ea typeface="Cambria Math" panose="02040503050406030204" pitchFamily="18" charset="0"/>
                                    </a:rPr>
                                    <m:t>𝑗</m:t>
                                  </m:r>
                                </m:sub>
                              </m:sSub>
                              <m:r>
                                <a:rPr lang="en-US" altLang="ja-JP" sz="1400" b="0" i="1" smtClean="0">
                                  <a:latin typeface="Cambria Math" panose="02040503050406030204" pitchFamily="18" charset="0"/>
                                  <a:ea typeface="Cambria Math" panose="02040503050406030204" pitchFamily="18" charset="0"/>
                                </a:rPr>
                                <m:t>+</m:t>
                              </m:r>
                              <m:sSub>
                                <m:sSubPr>
                                  <m:ctrlPr>
                                    <a:rPr lang="en-US" altLang="ja-JP" sz="1400" b="0" i="1" smtClean="0">
                                      <a:latin typeface="Cambria Math" panose="02040503050406030204" pitchFamily="18" charset="0"/>
                                      <a:ea typeface="Cambria Math" panose="02040503050406030204" pitchFamily="18" charset="0"/>
                                    </a:rPr>
                                  </m:ctrlPr>
                                </m:sSubPr>
                                <m:e>
                                  <m:r>
                                    <a:rPr lang="en-US" altLang="ja-JP" sz="1400" b="0" i="1" smtClean="0">
                                      <a:latin typeface="Cambria Math" panose="02040503050406030204" pitchFamily="18" charset="0"/>
                                      <a:ea typeface="Cambria Math" panose="02040503050406030204" pitchFamily="18" charset="0"/>
                                    </a:rPr>
                                    <m:t>𝑘</m:t>
                                  </m:r>
                                </m:e>
                                <m:sub>
                                  <m:r>
                                    <a:rPr lang="en-US" altLang="ja-JP" sz="1400" b="0" i="1" smtClean="0">
                                      <a:latin typeface="Cambria Math" panose="02040503050406030204" pitchFamily="18" charset="0"/>
                                      <a:ea typeface="Cambria Math" panose="02040503050406030204" pitchFamily="18" charset="0"/>
                                    </a:rPr>
                                    <m:t>1</m:t>
                                  </m:r>
                                </m:sub>
                              </m:sSub>
                              <m:r>
                                <a:rPr lang="ja-JP" altLang="en-US" sz="1400" b="0" i="1" smtClean="0">
                                  <a:latin typeface="Cambria Math" panose="02040503050406030204" pitchFamily="18" charset="0"/>
                                  <a:ea typeface="Cambria Math" panose="02040503050406030204" pitchFamily="18" charset="0"/>
                                </a:rPr>
                                <m:t>𝛿</m:t>
                              </m:r>
                              <m:sSub>
                                <m:sSubPr>
                                  <m:ctrlPr>
                                    <a:rPr lang="en-US" altLang="ja-JP" sz="1400" b="0" i="1" smtClean="0">
                                      <a:latin typeface="Cambria Math" panose="02040503050406030204" pitchFamily="18" charset="0"/>
                                      <a:ea typeface="Cambria Math" panose="02040503050406030204" pitchFamily="18" charset="0"/>
                                    </a:rPr>
                                  </m:ctrlPr>
                                </m:sSubPr>
                                <m:e>
                                  <m:r>
                                    <a:rPr lang="en-US" altLang="ja-JP" sz="1400" b="0" i="1" smtClean="0">
                                      <a:latin typeface="Cambria Math" panose="02040503050406030204" pitchFamily="18" charset="0"/>
                                      <a:ea typeface="Cambria Math" panose="02040503050406030204" pitchFamily="18" charset="0"/>
                                    </a:rPr>
                                    <m:t>𝑢</m:t>
                                  </m:r>
                                </m:e>
                                <m:sub>
                                  <m:r>
                                    <a:rPr lang="en-US" altLang="ja-JP" sz="1400" b="0" i="1" smtClean="0">
                                      <a:latin typeface="Cambria Math" panose="02040503050406030204" pitchFamily="18" charset="0"/>
                                      <a:ea typeface="Cambria Math" panose="02040503050406030204" pitchFamily="18" charset="0"/>
                                    </a:rPr>
                                    <m:t>𝑗</m:t>
                                  </m:r>
                                </m:sub>
                              </m:sSub>
                            </m:e>
                          </m:d>
                        </m:e>
                      </m:d>
                    </m:oMath>
                  </a14:m>
                  <a:r>
                    <a:rPr lang="ja-JP" altLang="en-US" sz="1400" dirty="0"/>
                    <a:t>　</a:t>
                  </a:r>
                  <a:br>
                    <a:rPr lang="en-US" altLang="ja-JP" sz="1400" dirty="0"/>
                  </a:br>
                  <a:r>
                    <a:rPr lang="ja-JP" altLang="en-US" sz="1400" dirty="0"/>
                    <a:t>水深積分鉛直方向運動方程式：</a:t>
                  </a:r>
                  <a:r>
                    <a:rPr lang="en-US" altLang="ja-JP" sz="1400" dirty="0">
                      <a:solidFill>
                        <a:prstClr val="black"/>
                      </a:solidFill>
                    </a:rPr>
                    <a:t> </a:t>
                  </a:r>
                  <a14:m>
                    <m:oMath xmlns:m="http://schemas.openxmlformats.org/officeDocument/2006/math">
                      <m:r>
                        <a:rPr lang="en-US" altLang="ja-JP" sz="1400" b="1" i="1">
                          <a:solidFill>
                            <a:prstClr val="black"/>
                          </a:solidFill>
                          <a:latin typeface="Cambria Math" panose="02040503050406030204" pitchFamily="18" charset="0"/>
                        </a:rPr>
                        <m:t>𝒅</m:t>
                      </m:r>
                      <m:sSub>
                        <m:sSubPr>
                          <m:ctrlPr>
                            <a:rPr lang="en-US" altLang="ja-JP" sz="1400" b="1" i="1">
                              <a:solidFill>
                                <a:prstClr val="black"/>
                              </a:solidFill>
                              <a:latin typeface="Cambria Math" panose="02040503050406030204" pitchFamily="18" charset="0"/>
                            </a:rPr>
                          </m:ctrlPr>
                        </m:sSubPr>
                        <m:e>
                          <m:r>
                            <a:rPr lang="en-US" altLang="ja-JP" sz="1400" b="1" i="1">
                              <a:solidFill>
                                <a:prstClr val="black"/>
                              </a:solidFill>
                              <a:latin typeface="Cambria Math" panose="02040503050406030204" pitchFamily="18" charset="0"/>
                            </a:rPr>
                            <m:t>𝒑</m:t>
                          </m:r>
                        </m:e>
                        <m:sub>
                          <m:r>
                            <a:rPr lang="en-US" altLang="ja-JP" sz="1400" b="1" i="1">
                              <a:solidFill>
                                <a:prstClr val="black"/>
                              </a:solidFill>
                              <a:latin typeface="Cambria Math" panose="02040503050406030204" pitchFamily="18" charset="0"/>
                            </a:rPr>
                            <m:t>𝒃</m:t>
                          </m:r>
                        </m:sub>
                      </m:sSub>
                      <m:r>
                        <a:rPr lang="en-US" altLang="ja-JP" sz="1400" b="1" i="1">
                          <a:solidFill>
                            <a:prstClr val="black"/>
                          </a:solidFill>
                          <a:latin typeface="Cambria Math" panose="02040503050406030204" pitchFamily="18" charset="0"/>
                        </a:rPr>
                        <m:t> </m:t>
                      </m:r>
                    </m:oMath>
                  </a14:m>
                  <a:br>
                    <a:rPr lang="en-US" altLang="ja-JP" sz="1400" i="1" dirty="0">
                      <a:solidFill>
                        <a:prstClr val="black"/>
                      </a:solidFill>
                      <a:latin typeface="Cambria Math" panose="02040503050406030204" pitchFamily="18" charset="0"/>
                    </a:rPr>
                  </a:br>
                  <a14:m>
                    <m:oMath xmlns:m="http://schemas.openxmlformats.org/officeDocument/2006/math">
                      <m:f>
                        <m:fPr>
                          <m:ctrlPr>
                            <a:rPr lang="en-US" altLang="ja-JP" sz="1400" i="1" smtClean="0">
                              <a:latin typeface="Cambria Math" panose="02040503050406030204" pitchFamily="18" charset="0"/>
                            </a:rPr>
                          </m:ctrlPr>
                        </m:fPr>
                        <m:num>
                          <m:r>
                            <a:rPr lang="en-US" altLang="ja-JP" sz="1400" b="0" i="1" smtClean="0">
                              <a:latin typeface="Cambria Math" panose="02040503050406030204" pitchFamily="18" charset="0"/>
                            </a:rPr>
                            <m:t>𝑑</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𝑝</m:t>
                              </m:r>
                            </m:e>
                            <m:sub>
                              <m:r>
                                <a:rPr lang="en-US" altLang="ja-JP" sz="1400" b="0" i="1" smtClean="0">
                                  <a:latin typeface="Cambria Math" panose="02040503050406030204" pitchFamily="18" charset="0"/>
                                </a:rPr>
                                <m:t>𝑏</m:t>
                              </m:r>
                            </m:sub>
                          </m:sSub>
                        </m:num>
                        <m:den>
                          <m:r>
                            <a:rPr lang="ja-JP" altLang="en-US" sz="1400" i="1" smtClean="0">
                              <a:latin typeface="Cambria Math" panose="02040503050406030204" pitchFamily="18" charset="0"/>
                            </a:rPr>
                            <m:t>𝜌</m:t>
                          </m:r>
                        </m:den>
                      </m:f>
                      <m:r>
                        <a:rPr lang="en-US" altLang="ja-JP" sz="1400" b="0" i="1" smtClean="0">
                          <a:latin typeface="Cambria Math" panose="02040503050406030204" pitchFamily="18" charset="0"/>
                        </a:rPr>
                        <m:t>=</m:t>
                      </m:r>
                      <m:f>
                        <m:fPr>
                          <m:ctrlPr>
                            <a:rPr lang="en-US" altLang="ja-JP" sz="1400" b="0" i="1" smtClean="0">
                              <a:latin typeface="Cambria Math" panose="02040503050406030204" pitchFamily="18" charset="0"/>
                            </a:rPr>
                          </m:ctrlPr>
                        </m:fPr>
                        <m:num>
                          <m:r>
                            <a:rPr lang="en-US" altLang="ja-JP" sz="1400" b="0" i="1" smtClean="0">
                              <a:latin typeface="Cambria Math" panose="02040503050406030204" pitchFamily="18" charset="0"/>
                            </a:rPr>
                            <m:t>𝜕</m:t>
                          </m:r>
                          <m:r>
                            <a:rPr lang="en-US" altLang="ja-JP" sz="1400" b="0" i="1" smtClean="0">
                              <a:latin typeface="Cambria Math" panose="02040503050406030204" pitchFamily="18" charset="0"/>
                            </a:rPr>
                            <m:t>h𝑊</m:t>
                          </m:r>
                        </m:num>
                        <m:den>
                          <m:r>
                            <a:rPr lang="en-US" altLang="ja-JP" sz="1400" b="0" i="1" smtClean="0">
                              <a:latin typeface="Cambria Math" panose="02040503050406030204" pitchFamily="18" charset="0"/>
                            </a:rPr>
                            <m:t>𝜕</m:t>
                          </m:r>
                          <m:r>
                            <a:rPr lang="en-US" altLang="ja-JP" sz="1400" b="0" i="1" smtClean="0">
                              <a:latin typeface="Cambria Math" panose="02040503050406030204" pitchFamily="18" charset="0"/>
                            </a:rPr>
                            <m:t>𝑡</m:t>
                          </m:r>
                        </m:den>
                      </m:f>
                      <m:r>
                        <a:rPr lang="en-US" altLang="ja-JP" sz="1400" b="0" i="1" smtClean="0">
                          <a:latin typeface="Cambria Math" panose="02040503050406030204" pitchFamily="18" charset="0"/>
                        </a:rPr>
                        <m:t>+</m:t>
                      </m:r>
                      <m:f>
                        <m:fPr>
                          <m:ctrlPr>
                            <a:rPr lang="en-US" altLang="ja-JP" sz="1400" b="0" i="1" smtClean="0">
                              <a:latin typeface="Cambria Math" panose="02040503050406030204" pitchFamily="18" charset="0"/>
                            </a:rPr>
                          </m:ctrlPr>
                        </m:fPr>
                        <m:num>
                          <m:r>
                            <a:rPr lang="en-US" altLang="ja-JP" sz="1400" b="0" i="1" smtClean="0">
                              <a:latin typeface="Cambria Math" panose="02040503050406030204" pitchFamily="18" charset="0"/>
                            </a:rPr>
                            <m:t>𝜕</m:t>
                          </m:r>
                          <m:r>
                            <a:rPr lang="en-US" altLang="ja-JP" sz="1400" b="0" i="1" smtClean="0">
                              <a:latin typeface="Cambria Math" panose="02040503050406030204" pitchFamily="18" charset="0"/>
                            </a:rPr>
                            <m:t>h</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𝑊𝑈</m:t>
                              </m:r>
                            </m:e>
                            <m:sub>
                              <m:r>
                                <a:rPr lang="en-US" altLang="ja-JP" sz="1400" b="0" i="1" smtClean="0">
                                  <a:latin typeface="Cambria Math" panose="02040503050406030204" pitchFamily="18" charset="0"/>
                                </a:rPr>
                                <m:t>𝑗</m:t>
                              </m:r>
                            </m:sub>
                          </m:sSub>
                        </m:num>
                        <m:den>
                          <m:r>
                            <a:rPr lang="en-US" altLang="ja-JP" sz="1400" b="0" i="1" smtClean="0">
                              <a:latin typeface="Cambria Math" panose="02040503050406030204" pitchFamily="18" charset="0"/>
                            </a:rPr>
                            <m:t>𝜕</m:t>
                          </m:r>
                          <m:sSub>
                            <m:sSubPr>
                              <m:ctrlPr>
                                <a:rPr lang="en-US" altLang="ja-JP" sz="1400" i="1">
                                  <a:latin typeface="Cambria Math" panose="02040503050406030204" pitchFamily="18" charset="0"/>
                                </a:rPr>
                              </m:ctrlPr>
                            </m:sSubPr>
                            <m:e>
                              <m:r>
                                <a:rPr lang="en-US" altLang="ja-JP" sz="1400" i="1">
                                  <a:latin typeface="Cambria Math" panose="02040503050406030204" pitchFamily="18" charset="0"/>
                                </a:rPr>
                                <m:t>𝑥</m:t>
                              </m:r>
                            </m:e>
                            <m:sub>
                              <m:r>
                                <a:rPr lang="en-US" altLang="ja-JP" sz="1400" i="1">
                                  <a:latin typeface="Cambria Math" panose="02040503050406030204" pitchFamily="18" charset="0"/>
                                </a:rPr>
                                <m:t>𝑗</m:t>
                              </m:r>
                            </m:sub>
                          </m:sSub>
                        </m:den>
                      </m:f>
                      <m:r>
                        <a:rPr lang="en-US" altLang="ja-JP" sz="1400" b="0" i="1" smtClean="0">
                          <a:latin typeface="Cambria Math" panose="02040503050406030204" pitchFamily="18" charset="0"/>
                        </a:rPr>
                        <m:t>+</m:t>
                      </m:r>
                      <m:sSub>
                        <m:sSubPr>
                          <m:ctrlPr>
                            <a:rPr lang="en-US" altLang="ja-JP" sz="1400" b="0" i="1" smtClean="0">
                              <a:latin typeface="Cambria Math" panose="02040503050406030204" pitchFamily="18" charset="0"/>
                            </a:rPr>
                          </m:ctrlPr>
                        </m:sSubPr>
                        <m:e>
                          <m:r>
                            <a:rPr lang="ja-JP" altLang="en-US" sz="1400" b="0" i="1" smtClean="0">
                              <a:latin typeface="Cambria Math" panose="02040503050406030204" pitchFamily="18" charset="0"/>
                            </a:rPr>
                            <m:t>𝜏</m:t>
                          </m:r>
                        </m:e>
                        <m:sub>
                          <m:r>
                            <a:rPr lang="en-US" altLang="ja-JP" sz="1400" b="0" i="1" smtClean="0">
                              <a:latin typeface="Cambria Math" panose="02040503050406030204" pitchFamily="18" charset="0"/>
                            </a:rPr>
                            <m:t>𝑏𝑗</m:t>
                          </m:r>
                        </m:sub>
                      </m:sSub>
                      <m:f>
                        <m:fPr>
                          <m:ctrlPr>
                            <a:rPr lang="en-US" altLang="ja-JP" sz="1400" b="0" i="1" smtClean="0">
                              <a:latin typeface="Cambria Math" panose="02040503050406030204" pitchFamily="18" charset="0"/>
                            </a:rPr>
                          </m:ctrlPr>
                        </m:fPr>
                        <m:num>
                          <m:r>
                            <a:rPr lang="en-US" altLang="ja-JP" sz="1400" b="0" i="1" smtClean="0">
                              <a:latin typeface="Cambria Math" panose="02040503050406030204" pitchFamily="18" charset="0"/>
                            </a:rPr>
                            <m:t>𝜕</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𝑧</m:t>
                              </m:r>
                            </m:e>
                            <m:sub>
                              <m:r>
                                <a:rPr lang="en-US" altLang="ja-JP" sz="1400" b="0" i="1" smtClean="0">
                                  <a:latin typeface="Cambria Math" panose="02040503050406030204" pitchFamily="18" charset="0"/>
                                </a:rPr>
                                <m:t>𝑏</m:t>
                              </m:r>
                            </m:sub>
                          </m:sSub>
                        </m:num>
                        <m:den>
                          <m:r>
                            <a:rPr lang="en-US" altLang="ja-JP" sz="1400" b="0" i="1" smtClean="0">
                              <a:latin typeface="Cambria Math" panose="02040503050406030204" pitchFamily="18" charset="0"/>
                            </a:rPr>
                            <m:t>𝜕</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𝑥</m:t>
                              </m:r>
                            </m:e>
                            <m:sub>
                              <m:r>
                                <a:rPr lang="en-US" altLang="ja-JP" sz="1400" b="0" i="1" smtClean="0">
                                  <a:latin typeface="Cambria Math" panose="02040503050406030204" pitchFamily="18" charset="0"/>
                                </a:rPr>
                                <m:t>𝑗</m:t>
                              </m:r>
                            </m:sub>
                          </m:sSub>
                        </m:den>
                      </m:f>
                      <m:r>
                        <a:rPr lang="en-US" altLang="ja-JP" sz="1400" b="0" i="1" smtClean="0">
                          <a:latin typeface="Cambria Math" panose="02040503050406030204" pitchFamily="18" charset="0"/>
                        </a:rPr>
                        <m:t>−</m:t>
                      </m:r>
                      <m:f>
                        <m:fPr>
                          <m:ctrlPr>
                            <a:rPr lang="en-US" altLang="ja-JP" sz="1400" i="1">
                              <a:solidFill>
                                <a:prstClr val="black"/>
                              </a:solidFill>
                              <a:latin typeface="Cambria Math" panose="02040503050406030204" pitchFamily="18" charset="0"/>
                            </a:rPr>
                          </m:ctrlPr>
                        </m:fPr>
                        <m:num>
                          <m:r>
                            <a:rPr lang="en-US" altLang="ja-JP" sz="1400" i="1">
                              <a:solidFill>
                                <a:prstClr val="black"/>
                              </a:solidFill>
                              <a:latin typeface="Cambria Math" panose="02040503050406030204" pitchFamily="18" charset="0"/>
                            </a:rPr>
                            <m:t>𝜕</m:t>
                          </m:r>
                          <m:r>
                            <a:rPr lang="en-US" altLang="ja-JP" sz="1400" b="0" i="1" smtClean="0">
                              <a:solidFill>
                                <a:prstClr val="black"/>
                              </a:solidFill>
                              <a:latin typeface="Cambria Math" panose="02040503050406030204" pitchFamily="18" charset="0"/>
                            </a:rPr>
                            <m:t>h</m:t>
                          </m:r>
                          <m:sSub>
                            <m:sSubPr>
                              <m:ctrlPr>
                                <a:rPr lang="en-US" altLang="ja-JP" sz="1400" i="1">
                                  <a:solidFill>
                                    <a:prstClr val="black"/>
                                  </a:solidFill>
                                  <a:latin typeface="Cambria Math" panose="02040503050406030204" pitchFamily="18" charset="0"/>
                                </a:rPr>
                              </m:ctrlPr>
                            </m:sSubPr>
                            <m:e>
                              <m:r>
                                <a:rPr lang="ja-JP" altLang="en-US" sz="1400" i="1" smtClean="0">
                                  <a:solidFill>
                                    <a:prstClr val="black"/>
                                  </a:solidFill>
                                  <a:latin typeface="Cambria Math" panose="02040503050406030204" pitchFamily="18" charset="0"/>
                                </a:rPr>
                                <m:t>𝜏</m:t>
                              </m:r>
                            </m:e>
                            <m:sub>
                              <m:r>
                                <a:rPr lang="en-US" altLang="ja-JP" sz="1400" b="0" i="1" smtClean="0">
                                  <a:solidFill>
                                    <a:prstClr val="black"/>
                                  </a:solidFill>
                                  <a:latin typeface="Cambria Math" panose="02040503050406030204" pitchFamily="18" charset="0"/>
                                </a:rPr>
                                <m:t>𝑧𝑗</m:t>
                              </m:r>
                            </m:sub>
                          </m:sSub>
                        </m:num>
                        <m:den>
                          <m:r>
                            <a:rPr lang="en-US" altLang="ja-JP" sz="1400" i="1">
                              <a:solidFill>
                                <a:prstClr val="black"/>
                              </a:solidFill>
                              <a:latin typeface="Cambria Math" panose="02040503050406030204" pitchFamily="18" charset="0"/>
                            </a:rPr>
                            <m:t>𝜕</m:t>
                          </m:r>
                          <m:sSub>
                            <m:sSubPr>
                              <m:ctrlPr>
                                <a:rPr lang="en-US" altLang="ja-JP" sz="1400" i="1">
                                  <a:solidFill>
                                    <a:prstClr val="black"/>
                                  </a:solidFill>
                                  <a:latin typeface="Cambria Math" panose="02040503050406030204" pitchFamily="18" charset="0"/>
                                </a:rPr>
                              </m:ctrlPr>
                            </m:sSubPr>
                            <m:e>
                              <m:r>
                                <a:rPr lang="en-US" altLang="ja-JP" sz="1400" b="0" i="1" smtClean="0">
                                  <a:solidFill>
                                    <a:prstClr val="black"/>
                                  </a:solidFill>
                                  <a:latin typeface="Cambria Math" panose="02040503050406030204" pitchFamily="18" charset="0"/>
                                </a:rPr>
                                <m:t>𝑥</m:t>
                              </m:r>
                            </m:e>
                            <m:sub>
                              <m:r>
                                <a:rPr lang="en-US" altLang="ja-JP" sz="1400" b="0" i="1" smtClean="0">
                                  <a:solidFill>
                                    <a:prstClr val="black"/>
                                  </a:solidFill>
                                  <a:latin typeface="Cambria Math" panose="02040503050406030204" pitchFamily="18" charset="0"/>
                                </a:rPr>
                                <m:t>𝑗</m:t>
                              </m:r>
                            </m:sub>
                          </m:sSub>
                        </m:den>
                      </m:f>
                    </m:oMath>
                  </a14:m>
                  <a:r>
                    <a:rPr kumimoji="1" lang="ja-JP" altLang="en-US" sz="2000" dirty="0"/>
                    <a:t>　</a:t>
                  </a:r>
                  <a:endParaRPr lang="ja-JP" altLang="en-US" sz="1400" dirty="0"/>
                </a:p>
              </p:txBody>
            </p:sp>
          </mc:Choice>
          <mc:Fallback xmlns="">
            <p:sp>
              <p:nvSpPr>
                <p:cNvPr id="8" name="テキスト ボックス 7">
                  <a:extLst>
                    <a:ext uri="{FF2B5EF4-FFF2-40B4-BE49-F238E27FC236}">
                      <a16:creationId xmlns:a16="http://schemas.microsoft.com/office/drawing/2014/main" id="{9C4BEF35-CDF7-788C-8145-060DA01A33A6}"/>
                    </a:ext>
                  </a:extLst>
                </p:cNvPr>
                <p:cNvSpPr txBox="1">
                  <a:spLocks noRot="1" noChangeAspect="1" noMove="1" noResize="1" noEditPoints="1" noAdjustHandles="1" noChangeArrowheads="1" noChangeShapeType="1" noTextEdit="1"/>
                </p:cNvSpPr>
                <p:nvPr/>
              </p:nvSpPr>
              <p:spPr>
                <a:xfrm>
                  <a:off x="735275" y="4942571"/>
                  <a:ext cx="4543770" cy="1249381"/>
                </a:xfrm>
                <a:prstGeom prst="rect">
                  <a:avLst/>
                </a:prstGeom>
                <a:blipFill>
                  <a:blip r:embed="rId3"/>
                  <a:stretch>
                    <a:fillRect l="-133"/>
                  </a:stretch>
                </a:blipFill>
                <a:ln w="31750">
                  <a:solidFill>
                    <a:schemeClr val="accent5"/>
                  </a:solid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45538FBF-5ADB-B8DB-79CB-63108A7CB853}"/>
                    </a:ext>
                  </a:extLst>
                </p:cNvPr>
                <p:cNvSpPr txBox="1"/>
                <p:nvPr/>
              </p:nvSpPr>
              <p:spPr>
                <a:xfrm>
                  <a:off x="735275" y="1612046"/>
                  <a:ext cx="4543770" cy="1285224"/>
                </a:xfrm>
                <a:prstGeom prst="rect">
                  <a:avLst/>
                </a:prstGeom>
                <a:grpFill/>
                <a:ln w="31750">
                  <a:solidFill>
                    <a:schemeClr val="tx2"/>
                  </a:solidFill>
                </a:ln>
              </p:spPr>
              <p:txBody>
                <a:bodyPr wrap="square">
                  <a:spAutoFit/>
                </a:bodyPr>
                <a:lstStyle/>
                <a:p>
                  <a:r>
                    <a:rPr lang="ja-JP" altLang="en-US" sz="1400" dirty="0"/>
                    <a:t>水深積分連続式：</a:t>
                  </a:r>
                  <a:r>
                    <a:rPr lang="en-US" altLang="ja-JP" sz="1400" b="1" i="1" dirty="0"/>
                    <a:t>h</a:t>
                  </a:r>
                  <a:br>
                    <a:rPr lang="en-US" altLang="ja-JP" sz="1400" dirty="0"/>
                  </a:br>
                  <a14:m>
                    <m:oMath xmlns:m="http://schemas.openxmlformats.org/officeDocument/2006/math">
                      <m:f>
                        <m:fPr>
                          <m:ctrlPr>
                            <a:rPr lang="en-US" altLang="ja-JP" sz="1400" i="1" smtClean="0">
                              <a:latin typeface="Cambria Math" panose="02040503050406030204" pitchFamily="18" charset="0"/>
                            </a:rPr>
                          </m:ctrlPr>
                        </m:fPr>
                        <m:num>
                          <m:r>
                            <a:rPr lang="en-US" altLang="ja-JP" sz="1400" i="1" smtClean="0">
                              <a:latin typeface="Cambria Math" panose="02040503050406030204" pitchFamily="18" charset="0"/>
                            </a:rPr>
                            <m:t>𝜕</m:t>
                          </m:r>
                          <m:r>
                            <a:rPr lang="en-US" altLang="ja-JP" sz="1400" b="0" i="1" smtClean="0">
                              <a:latin typeface="Cambria Math" panose="02040503050406030204" pitchFamily="18" charset="0"/>
                            </a:rPr>
                            <m:t>h</m:t>
                          </m:r>
                        </m:num>
                        <m:den>
                          <m:r>
                            <a:rPr lang="en-US" altLang="ja-JP" sz="1400" i="1" smtClean="0">
                              <a:latin typeface="Cambria Math" panose="02040503050406030204" pitchFamily="18" charset="0"/>
                            </a:rPr>
                            <m:t>𝜕</m:t>
                          </m:r>
                          <m:r>
                            <a:rPr lang="en-US" altLang="ja-JP" sz="1400" b="0" i="1" smtClean="0">
                              <a:latin typeface="Cambria Math" panose="02040503050406030204" pitchFamily="18" charset="0"/>
                            </a:rPr>
                            <m:t>𝑡</m:t>
                          </m:r>
                        </m:den>
                      </m:f>
                      <m:r>
                        <a:rPr lang="en-US" altLang="ja-JP" sz="1400" b="0" i="1" smtClean="0">
                          <a:latin typeface="Cambria Math" panose="02040503050406030204" pitchFamily="18" charset="0"/>
                        </a:rPr>
                        <m:t>+</m:t>
                      </m:r>
                      <m:f>
                        <m:fPr>
                          <m:ctrlPr>
                            <a:rPr lang="en-US" altLang="ja-JP" sz="1400" b="0" i="1" smtClean="0">
                              <a:latin typeface="Cambria Math" panose="02040503050406030204" pitchFamily="18" charset="0"/>
                            </a:rPr>
                          </m:ctrlPr>
                        </m:fPr>
                        <m:num>
                          <m:r>
                            <a:rPr lang="en-US" altLang="ja-JP" sz="1400" b="0" i="1" smtClean="0">
                              <a:latin typeface="Cambria Math" panose="02040503050406030204" pitchFamily="18" charset="0"/>
                            </a:rPr>
                            <m:t>𝜕</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𝑈</m:t>
                              </m:r>
                            </m:e>
                            <m:sub>
                              <m:r>
                                <a:rPr lang="en-US" altLang="ja-JP" sz="1400" b="0" i="1" smtClean="0">
                                  <a:latin typeface="Cambria Math" panose="02040503050406030204" pitchFamily="18" charset="0"/>
                                </a:rPr>
                                <m:t>𝑗</m:t>
                              </m:r>
                            </m:sub>
                          </m:sSub>
                          <m:r>
                            <a:rPr lang="en-US" altLang="ja-JP" sz="1400" b="0" i="1" smtClean="0">
                              <a:latin typeface="Cambria Math" panose="02040503050406030204" pitchFamily="18" charset="0"/>
                            </a:rPr>
                            <m:t>h</m:t>
                          </m:r>
                        </m:num>
                        <m:den>
                          <m:r>
                            <a:rPr lang="en-US" altLang="ja-JP" sz="1400" b="0" i="1" smtClean="0">
                              <a:latin typeface="Cambria Math" panose="02040503050406030204" pitchFamily="18" charset="0"/>
                            </a:rPr>
                            <m:t>𝜕</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𝑥</m:t>
                              </m:r>
                            </m:e>
                            <m:sub>
                              <m:r>
                                <a:rPr lang="en-US" altLang="ja-JP" sz="1400" b="0" i="1" smtClean="0">
                                  <a:latin typeface="Cambria Math" panose="02040503050406030204" pitchFamily="18" charset="0"/>
                                </a:rPr>
                                <m:t>𝑗</m:t>
                              </m:r>
                            </m:sub>
                          </m:sSub>
                        </m:den>
                      </m:f>
                      <m:r>
                        <a:rPr lang="en-US" altLang="ja-JP" sz="1400" b="0" i="1" smtClean="0">
                          <a:latin typeface="Cambria Math" panose="02040503050406030204" pitchFamily="18" charset="0"/>
                        </a:rPr>
                        <m:t>=0</m:t>
                      </m:r>
                    </m:oMath>
                  </a14:m>
                  <a:r>
                    <a:rPr lang="ja-JP" altLang="en-US" dirty="0"/>
                    <a:t>　</a:t>
                  </a:r>
                  <a:br>
                    <a:rPr lang="en-US" altLang="ja-JP" dirty="0"/>
                  </a:br>
                  <a:r>
                    <a:rPr lang="ja-JP" altLang="en-US" sz="1400" dirty="0"/>
                    <a:t>水深積分運動方程式：</a:t>
                  </a:r>
                  <a14:m>
                    <m:oMath xmlns:m="http://schemas.openxmlformats.org/officeDocument/2006/math">
                      <m:sSub>
                        <m:sSubPr>
                          <m:ctrlPr>
                            <a:rPr lang="en-US" altLang="ja-JP" sz="1400" b="1" i="1" smtClean="0">
                              <a:latin typeface="Cambria Math" panose="02040503050406030204" pitchFamily="18" charset="0"/>
                            </a:rPr>
                          </m:ctrlPr>
                        </m:sSubPr>
                        <m:e>
                          <m:r>
                            <a:rPr lang="en-US" altLang="ja-JP" sz="1400" b="1" i="1" smtClean="0">
                              <a:latin typeface="Cambria Math" panose="02040503050406030204" pitchFamily="18" charset="0"/>
                            </a:rPr>
                            <m:t>𝑼</m:t>
                          </m:r>
                        </m:e>
                        <m:sub>
                          <m:r>
                            <a:rPr lang="en-US" altLang="ja-JP" sz="1400" b="1" i="1" smtClean="0">
                              <a:latin typeface="Cambria Math" panose="02040503050406030204" pitchFamily="18" charset="0"/>
                            </a:rPr>
                            <m:t>𝒊</m:t>
                          </m:r>
                        </m:sub>
                      </m:sSub>
                    </m:oMath>
                  </a14:m>
                  <a:br>
                    <a:rPr lang="en-US" altLang="ja-JP" sz="1400" i="1" dirty="0">
                      <a:latin typeface="Cambria Math" panose="02040503050406030204" pitchFamily="18" charset="0"/>
                    </a:rPr>
                  </a:br>
                  <a14:m>
                    <m:oMath xmlns:m="http://schemas.openxmlformats.org/officeDocument/2006/math">
                      <m:f>
                        <m:fPr>
                          <m:ctrlPr>
                            <a:rPr lang="en-US" altLang="ja-JP" sz="1400" i="1" smtClean="0">
                              <a:latin typeface="Cambria Math" panose="02040503050406030204" pitchFamily="18" charset="0"/>
                            </a:rPr>
                          </m:ctrlPr>
                        </m:fPr>
                        <m:num>
                          <m:r>
                            <a:rPr lang="en-US" altLang="ja-JP" sz="1400" i="1" smtClean="0">
                              <a:latin typeface="Cambria Math" panose="02040503050406030204" pitchFamily="18" charset="0"/>
                            </a:rPr>
                            <m:t>𝜕</m:t>
                          </m:r>
                          <m:sSub>
                            <m:sSubPr>
                              <m:ctrlPr>
                                <a:rPr lang="en-US" altLang="ja-JP" sz="1400" i="1" smtClean="0">
                                  <a:latin typeface="Cambria Math" panose="02040503050406030204" pitchFamily="18" charset="0"/>
                                </a:rPr>
                              </m:ctrlPr>
                            </m:sSubPr>
                            <m:e>
                              <m:r>
                                <a:rPr lang="en-US" altLang="ja-JP" sz="1400" b="0" i="1" smtClean="0">
                                  <a:latin typeface="Cambria Math" panose="02040503050406030204" pitchFamily="18" charset="0"/>
                                </a:rPr>
                                <m:t>𝑈</m:t>
                              </m:r>
                            </m:e>
                            <m:sub>
                              <m:r>
                                <a:rPr lang="en-US" altLang="ja-JP" sz="1400" b="0" i="1" smtClean="0">
                                  <a:latin typeface="Cambria Math" panose="02040503050406030204" pitchFamily="18" charset="0"/>
                                </a:rPr>
                                <m:t>𝑖</m:t>
                              </m:r>
                            </m:sub>
                          </m:sSub>
                          <m:r>
                            <a:rPr lang="en-US" altLang="ja-JP" sz="1400" b="0" i="1" smtClean="0">
                              <a:latin typeface="Cambria Math" panose="02040503050406030204" pitchFamily="18" charset="0"/>
                            </a:rPr>
                            <m:t>h</m:t>
                          </m:r>
                        </m:num>
                        <m:den>
                          <m:r>
                            <a:rPr lang="en-US" altLang="ja-JP" sz="1400" i="1" smtClean="0">
                              <a:latin typeface="Cambria Math" panose="02040503050406030204" pitchFamily="18" charset="0"/>
                            </a:rPr>
                            <m:t>𝜕</m:t>
                          </m:r>
                          <m:r>
                            <a:rPr lang="en-US" altLang="ja-JP" sz="1400" b="0" i="1" smtClean="0">
                              <a:latin typeface="Cambria Math" panose="02040503050406030204" pitchFamily="18" charset="0"/>
                            </a:rPr>
                            <m:t>𝑡</m:t>
                          </m:r>
                        </m:den>
                      </m:f>
                      <m:r>
                        <a:rPr lang="en-US" altLang="ja-JP" sz="1400" b="0" i="1" smtClean="0">
                          <a:latin typeface="Cambria Math" panose="02040503050406030204" pitchFamily="18" charset="0"/>
                        </a:rPr>
                        <m:t>+</m:t>
                      </m:r>
                      <m:f>
                        <m:fPr>
                          <m:ctrlPr>
                            <a:rPr lang="en-US" altLang="ja-JP" sz="1400" i="1" smtClean="0">
                              <a:latin typeface="Cambria Math" panose="02040503050406030204" pitchFamily="18" charset="0"/>
                            </a:rPr>
                          </m:ctrlPr>
                        </m:fPr>
                        <m:num>
                          <m:r>
                            <a:rPr lang="en-US" altLang="ja-JP" sz="1400" i="1" smtClean="0">
                              <a:latin typeface="Cambria Math" panose="02040503050406030204" pitchFamily="18" charset="0"/>
                            </a:rPr>
                            <m:t>𝜕</m:t>
                          </m:r>
                          <m:sSub>
                            <m:sSubPr>
                              <m:ctrlPr>
                                <a:rPr lang="en-US" altLang="ja-JP" sz="1400" i="1" smtClean="0">
                                  <a:latin typeface="Cambria Math" panose="02040503050406030204" pitchFamily="18" charset="0"/>
                                </a:rPr>
                              </m:ctrlPr>
                            </m:sSubPr>
                            <m:e>
                              <m:r>
                                <a:rPr lang="en-US" altLang="ja-JP" sz="1400" b="0" i="1" smtClean="0">
                                  <a:latin typeface="Cambria Math" panose="02040503050406030204" pitchFamily="18" charset="0"/>
                                </a:rPr>
                                <m:t>𝑈</m:t>
                              </m:r>
                            </m:e>
                            <m:sub>
                              <m:r>
                                <a:rPr lang="en-US" altLang="ja-JP" sz="1400" b="0" i="1" smtClean="0">
                                  <a:latin typeface="Cambria Math" panose="02040503050406030204" pitchFamily="18" charset="0"/>
                                </a:rPr>
                                <m:t>𝑖</m:t>
                              </m:r>
                            </m:sub>
                          </m:sSub>
                          <m:sSub>
                            <m:sSubPr>
                              <m:ctrlPr>
                                <a:rPr lang="en-US" altLang="ja-JP" sz="1400" i="1" smtClean="0">
                                  <a:latin typeface="Cambria Math" panose="02040503050406030204" pitchFamily="18" charset="0"/>
                                </a:rPr>
                              </m:ctrlPr>
                            </m:sSubPr>
                            <m:e>
                              <m:r>
                                <a:rPr lang="en-US" altLang="ja-JP" sz="1400" b="0" i="1" smtClean="0">
                                  <a:latin typeface="Cambria Math" panose="02040503050406030204" pitchFamily="18" charset="0"/>
                                </a:rPr>
                                <m:t>𝑈</m:t>
                              </m:r>
                            </m:e>
                            <m:sub>
                              <m:r>
                                <a:rPr lang="en-US" altLang="ja-JP" sz="1400" b="0" i="1" smtClean="0">
                                  <a:latin typeface="Cambria Math" panose="02040503050406030204" pitchFamily="18" charset="0"/>
                                </a:rPr>
                                <m:t>𝑗</m:t>
                              </m:r>
                            </m:sub>
                          </m:sSub>
                          <m:r>
                            <a:rPr lang="en-US" altLang="ja-JP" sz="1400" b="0" i="1" smtClean="0">
                              <a:latin typeface="Cambria Math" panose="02040503050406030204" pitchFamily="18" charset="0"/>
                            </a:rPr>
                            <m:t>h</m:t>
                          </m:r>
                        </m:num>
                        <m:den>
                          <m:r>
                            <a:rPr lang="en-US" altLang="ja-JP" sz="1400" i="1" smtClean="0">
                              <a:latin typeface="Cambria Math" panose="02040503050406030204" pitchFamily="18" charset="0"/>
                            </a:rPr>
                            <m:t>𝜕</m:t>
                          </m:r>
                          <m:sSub>
                            <m:sSubPr>
                              <m:ctrlPr>
                                <a:rPr lang="en-US" altLang="ja-JP" sz="1400" i="1" smtClean="0">
                                  <a:latin typeface="Cambria Math" panose="02040503050406030204" pitchFamily="18" charset="0"/>
                                </a:rPr>
                              </m:ctrlPr>
                            </m:sSubPr>
                            <m:e>
                              <m:r>
                                <a:rPr lang="en-US" altLang="ja-JP" sz="1400" b="0" i="1" smtClean="0">
                                  <a:latin typeface="Cambria Math" panose="02040503050406030204" pitchFamily="18" charset="0"/>
                                </a:rPr>
                                <m:t>𝑥</m:t>
                              </m:r>
                            </m:e>
                            <m:sub>
                              <m:r>
                                <a:rPr lang="en-US" altLang="ja-JP" sz="1400" b="0" i="1" smtClean="0">
                                  <a:latin typeface="Cambria Math" panose="02040503050406030204" pitchFamily="18" charset="0"/>
                                </a:rPr>
                                <m:t>𝑗</m:t>
                              </m:r>
                            </m:sub>
                          </m:sSub>
                        </m:den>
                      </m:f>
                      <m:r>
                        <a:rPr lang="en-US" altLang="ja-JP" sz="1400" b="0" i="1" smtClean="0">
                          <a:latin typeface="Cambria Math" panose="02040503050406030204" pitchFamily="18" charset="0"/>
                        </a:rPr>
                        <m:t>=−</m:t>
                      </m:r>
                      <m:r>
                        <a:rPr lang="en-US" altLang="ja-JP" sz="1400" b="0" i="1" smtClean="0">
                          <a:latin typeface="Cambria Math" panose="02040503050406030204" pitchFamily="18" charset="0"/>
                        </a:rPr>
                        <m:t>𝑔h</m:t>
                      </m:r>
                      <m:f>
                        <m:fPr>
                          <m:ctrlPr>
                            <a:rPr lang="en-US" altLang="ja-JP" sz="1400" b="0" i="1" smtClean="0">
                              <a:latin typeface="Cambria Math" panose="02040503050406030204" pitchFamily="18" charset="0"/>
                            </a:rPr>
                          </m:ctrlPr>
                        </m:fPr>
                        <m:num>
                          <m:r>
                            <a:rPr lang="en-US" altLang="ja-JP" sz="1400" b="0" i="1" smtClean="0">
                              <a:latin typeface="Cambria Math" panose="02040503050406030204" pitchFamily="18" charset="0"/>
                            </a:rPr>
                            <m:t>𝜕</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𝑧</m:t>
                              </m:r>
                            </m:e>
                            <m:sub>
                              <m:r>
                                <a:rPr lang="en-US" altLang="ja-JP" sz="1400" b="0" i="1" smtClean="0">
                                  <a:latin typeface="Cambria Math" panose="02040503050406030204" pitchFamily="18" charset="0"/>
                                </a:rPr>
                                <m:t>𝑠</m:t>
                              </m:r>
                            </m:sub>
                          </m:sSub>
                        </m:num>
                        <m:den>
                          <m:r>
                            <a:rPr lang="en-US" altLang="ja-JP" sz="1400" b="0" i="1" smtClean="0">
                              <a:latin typeface="Cambria Math" panose="02040503050406030204" pitchFamily="18" charset="0"/>
                            </a:rPr>
                            <m:t>𝜕</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𝑥</m:t>
                              </m:r>
                            </m:e>
                            <m:sub>
                              <m:r>
                                <a:rPr lang="en-US" altLang="ja-JP" sz="1400" b="0" i="1" smtClean="0">
                                  <a:latin typeface="Cambria Math" panose="02040503050406030204" pitchFamily="18" charset="0"/>
                                </a:rPr>
                                <m:t>𝑖</m:t>
                              </m:r>
                            </m:sub>
                          </m:sSub>
                        </m:den>
                      </m:f>
                      <m:r>
                        <a:rPr lang="en-US" altLang="ja-JP" sz="1400" b="0" i="1" smtClean="0">
                          <a:latin typeface="Cambria Math" panose="02040503050406030204" pitchFamily="18" charset="0"/>
                        </a:rPr>
                        <m:t>−</m:t>
                      </m:r>
                      <m:f>
                        <m:fPr>
                          <m:ctrlPr>
                            <a:rPr lang="en-US" altLang="ja-JP" sz="1400" b="0" i="1" smtClean="0">
                              <a:latin typeface="Cambria Math" panose="02040503050406030204" pitchFamily="18" charset="0"/>
                            </a:rPr>
                          </m:ctrlPr>
                        </m:fPr>
                        <m:num>
                          <m:sSub>
                            <m:sSubPr>
                              <m:ctrlPr>
                                <a:rPr lang="en-US" altLang="ja-JP" sz="1400" b="0" i="1" smtClean="0">
                                  <a:latin typeface="Cambria Math" panose="02040503050406030204" pitchFamily="18" charset="0"/>
                                </a:rPr>
                              </m:ctrlPr>
                            </m:sSubPr>
                            <m:e>
                              <m:r>
                                <a:rPr lang="ja-JP" altLang="en-US" sz="1400" b="0" i="1" smtClean="0">
                                  <a:latin typeface="Cambria Math" panose="02040503050406030204" pitchFamily="18" charset="0"/>
                                </a:rPr>
                                <m:t>𝜏</m:t>
                              </m:r>
                            </m:e>
                            <m:sub>
                              <m:r>
                                <a:rPr lang="en-US" altLang="ja-JP" sz="1400" b="0" i="1" smtClean="0">
                                  <a:latin typeface="Cambria Math" panose="02040503050406030204" pitchFamily="18" charset="0"/>
                                </a:rPr>
                                <m:t>𝑏𝑖</m:t>
                              </m:r>
                            </m:sub>
                          </m:sSub>
                        </m:num>
                        <m:den>
                          <m:r>
                            <a:rPr lang="ja-JP" altLang="en-US" sz="1400" b="0" i="1" smtClean="0">
                              <a:latin typeface="Cambria Math" panose="02040503050406030204" pitchFamily="18" charset="0"/>
                            </a:rPr>
                            <m:t>𝜌</m:t>
                          </m:r>
                        </m:den>
                      </m:f>
                      <m:r>
                        <a:rPr lang="en-US" altLang="ja-JP" sz="1400" b="0" i="1" smtClean="0">
                          <a:latin typeface="Cambria Math" panose="02040503050406030204" pitchFamily="18" charset="0"/>
                        </a:rPr>
                        <m:t>+</m:t>
                      </m:r>
                      <m:f>
                        <m:fPr>
                          <m:ctrlPr>
                            <a:rPr lang="en-US" altLang="ja-JP" sz="1400" b="0" i="1" smtClean="0">
                              <a:latin typeface="Cambria Math" panose="02040503050406030204" pitchFamily="18" charset="0"/>
                            </a:rPr>
                          </m:ctrlPr>
                        </m:fPr>
                        <m:num>
                          <m:r>
                            <a:rPr lang="en-US" altLang="ja-JP" sz="1400" b="0" i="1" smtClean="0">
                              <a:latin typeface="Cambria Math" panose="02040503050406030204" pitchFamily="18" charset="0"/>
                            </a:rPr>
                            <m:t>𝜕</m:t>
                          </m:r>
                          <m:r>
                            <a:rPr lang="en-US" altLang="ja-JP" sz="1400" b="0" i="1" smtClean="0">
                              <a:latin typeface="Cambria Math" panose="02040503050406030204" pitchFamily="18" charset="0"/>
                            </a:rPr>
                            <m:t>h</m:t>
                          </m:r>
                          <m:sSub>
                            <m:sSubPr>
                              <m:ctrlPr>
                                <a:rPr lang="en-US" altLang="ja-JP" sz="1400" b="0" i="1" smtClean="0">
                                  <a:latin typeface="Cambria Math" panose="02040503050406030204" pitchFamily="18" charset="0"/>
                                </a:rPr>
                              </m:ctrlPr>
                            </m:sSubPr>
                            <m:e>
                              <m:r>
                                <a:rPr lang="ja-JP" altLang="en-US" sz="1400" b="0" i="1" smtClean="0">
                                  <a:latin typeface="Cambria Math" panose="02040503050406030204" pitchFamily="18" charset="0"/>
                                </a:rPr>
                                <m:t>𝜏</m:t>
                              </m:r>
                            </m:e>
                            <m:sub>
                              <m:r>
                                <a:rPr lang="en-US" altLang="ja-JP" sz="1400" b="0" i="1" smtClean="0">
                                  <a:latin typeface="Cambria Math" panose="02040503050406030204" pitchFamily="18" charset="0"/>
                                </a:rPr>
                                <m:t>𝑖𝑗</m:t>
                              </m:r>
                            </m:sub>
                          </m:sSub>
                        </m:num>
                        <m:den>
                          <m:r>
                            <a:rPr lang="ja-JP" altLang="en-US" sz="1400" b="0" i="1" smtClean="0">
                              <a:latin typeface="Cambria Math" panose="02040503050406030204" pitchFamily="18" charset="0"/>
                            </a:rPr>
                            <m:t>𝜌</m:t>
                          </m:r>
                          <m:r>
                            <a:rPr lang="en-US" altLang="ja-JP" sz="1400" b="0" i="1" smtClean="0">
                              <a:latin typeface="Cambria Math" panose="02040503050406030204" pitchFamily="18" charset="0"/>
                            </a:rPr>
                            <m:t>𝜕</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𝑥</m:t>
                              </m:r>
                            </m:e>
                            <m:sub>
                              <m:r>
                                <a:rPr lang="en-US" altLang="ja-JP" sz="1400" b="0" i="1" smtClean="0">
                                  <a:latin typeface="Cambria Math" panose="02040503050406030204" pitchFamily="18" charset="0"/>
                                </a:rPr>
                                <m:t>𝑗</m:t>
                              </m:r>
                            </m:sub>
                          </m:sSub>
                        </m:den>
                      </m:f>
                      <m:r>
                        <a:rPr lang="en-US" altLang="ja-JP" sz="1400" b="0" i="1" smtClean="0">
                          <a:latin typeface="Cambria Math" panose="02040503050406030204" pitchFamily="18" charset="0"/>
                        </a:rPr>
                        <m:t>−</m:t>
                      </m:r>
                      <m:d>
                        <m:dPr>
                          <m:ctrlPr>
                            <a:rPr lang="en-US" altLang="ja-JP" sz="1400" b="0" i="1" smtClean="0">
                              <a:latin typeface="Cambria Math" panose="02040503050406030204" pitchFamily="18" charset="0"/>
                            </a:rPr>
                          </m:ctrlPr>
                        </m:dPr>
                        <m:e>
                          <m:f>
                            <m:fPr>
                              <m:ctrlPr>
                                <a:rPr lang="en-US" altLang="ja-JP" sz="1400" b="0" i="1" smtClean="0">
                                  <a:latin typeface="Cambria Math" panose="02040503050406030204" pitchFamily="18" charset="0"/>
                                </a:rPr>
                              </m:ctrlPr>
                            </m:fPr>
                            <m:num>
                              <m:r>
                                <a:rPr lang="en-US" altLang="ja-JP" sz="1400" b="0" i="1" smtClean="0">
                                  <a:latin typeface="Cambria Math" panose="02040503050406030204" pitchFamily="18" charset="0"/>
                                </a:rPr>
                                <m:t>𝜕</m:t>
                              </m:r>
                              <m:r>
                                <a:rPr lang="en-US" altLang="ja-JP" sz="1400" b="0" i="1" smtClean="0">
                                  <a:latin typeface="Cambria Math" panose="02040503050406030204" pitchFamily="18" charset="0"/>
                                </a:rPr>
                                <m:t>h𝑑</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𝑝</m:t>
                                  </m:r>
                                </m:e>
                                <m:sub>
                                  <m:r>
                                    <a:rPr lang="en-US" altLang="ja-JP" sz="1400" b="0" i="1" smtClean="0">
                                      <a:latin typeface="Cambria Math" panose="02040503050406030204" pitchFamily="18" charset="0"/>
                                    </a:rPr>
                                    <m:t>0</m:t>
                                  </m:r>
                                </m:sub>
                              </m:sSub>
                            </m:num>
                            <m:den>
                              <m:r>
                                <a:rPr lang="ja-JP" altLang="en-US" sz="1400" b="0" i="1" smtClean="0">
                                  <a:latin typeface="Cambria Math" panose="02040503050406030204" pitchFamily="18" charset="0"/>
                                </a:rPr>
                                <m:t>𝜌</m:t>
                              </m:r>
                              <m:r>
                                <a:rPr lang="en-US" altLang="ja-JP" sz="1400" b="0" i="1" smtClean="0">
                                  <a:latin typeface="Cambria Math" panose="02040503050406030204" pitchFamily="18" charset="0"/>
                                </a:rPr>
                                <m:t>𝜕</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𝑥</m:t>
                                  </m:r>
                                </m:e>
                                <m:sub>
                                  <m:r>
                                    <a:rPr lang="en-US" altLang="ja-JP" sz="1400" b="0" i="1" smtClean="0">
                                      <a:latin typeface="Cambria Math" panose="02040503050406030204" pitchFamily="18" charset="0"/>
                                    </a:rPr>
                                    <m:t>𝑖</m:t>
                                  </m:r>
                                </m:sub>
                              </m:sSub>
                            </m:den>
                          </m:f>
                          <m:r>
                            <a:rPr lang="en-US" altLang="ja-JP" sz="1400" b="0" i="1" smtClean="0">
                              <a:latin typeface="Cambria Math" panose="02040503050406030204" pitchFamily="18" charset="0"/>
                            </a:rPr>
                            <m:t>+</m:t>
                          </m:r>
                          <m:f>
                            <m:fPr>
                              <m:ctrlPr>
                                <a:rPr lang="en-US" altLang="ja-JP" sz="1400" b="0" i="1" smtClean="0">
                                  <a:latin typeface="Cambria Math" panose="02040503050406030204" pitchFamily="18" charset="0"/>
                                </a:rPr>
                              </m:ctrlPr>
                            </m:fPr>
                            <m:num>
                              <m:r>
                                <a:rPr lang="en-US" altLang="ja-JP" sz="1400" b="0" i="1" smtClean="0">
                                  <a:latin typeface="Cambria Math" panose="02040503050406030204" pitchFamily="18" charset="0"/>
                                </a:rPr>
                                <m:t>𝑑</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𝑝</m:t>
                                  </m:r>
                                </m:e>
                                <m:sub>
                                  <m:r>
                                    <a:rPr lang="en-US" altLang="ja-JP" sz="1400" b="0" i="1" smtClean="0">
                                      <a:latin typeface="Cambria Math" panose="02040503050406030204" pitchFamily="18" charset="0"/>
                                    </a:rPr>
                                    <m:t>𝑏</m:t>
                                  </m:r>
                                </m:sub>
                              </m:sSub>
                            </m:num>
                            <m:den>
                              <m:r>
                                <a:rPr lang="ja-JP" altLang="en-US" sz="1400" b="0" i="1" smtClean="0">
                                  <a:latin typeface="Cambria Math" panose="02040503050406030204" pitchFamily="18" charset="0"/>
                                </a:rPr>
                                <m:t>𝜌</m:t>
                              </m:r>
                            </m:den>
                          </m:f>
                          <m:f>
                            <m:fPr>
                              <m:ctrlPr>
                                <a:rPr lang="en-US" altLang="ja-JP" sz="1400" b="0" i="1" smtClean="0">
                                  <a:latin typeface="Cambria Math" panose="02040503050406030204" pitchFamily="18" charset="0"/>
                                </a:rPr>
                              </m:ctrlPr>
                            </m:fPr>
                            <m:num>
                              <m:r>
                                <a:rPr lang="en-US" altLang="ja-JP" sz="1400" b="0" i="1" smtClean="0">
                                  <a:latin typeface="Cambria Math" panose="02040503050406030204" pitchFamily="18" charset="0"/>
                                </a:rPr>
                                <m:t>𝜕</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𝑧</m:t>
                                  </m:r>
                                </m:e>
                                <m:sub>
                                  <m:r>
                                    <a:rPr lang="en-US" altLang="ja-JP" sz="1400" b="0" i="1" smtClean="0">
                                      <a:latin typeface="Cambria Math" panose="02040503050406030204" pitchFamily="18" charset="0"/>
                                    </a:rPr>
                                    <m:t>𝑏</m:t>
                                  </m:r>
                                </m:sub>
                              </m:sSub>
                            </m:num>
                            <m:den>
                              <m:r>
                                <a:rPr lang="en-US" altLang="ja-JP" sz="1400" b="0" i="1" smtClean="0">
                                  <a:latin typeface="Cambria Math" panose="02040503050406030204" pitchFamily="18" charset="0"/>
                                </a:rPr>
                                <m:t>𝜕</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𝑥</m:t>
                                  </m:r>
                                </m:e>
                                <m:sub>
                                  <m:r>
                                    <a:rPr lang="en-US" altLang="ja-JP" sz="1400" b="0" i="1" smtClean="0">
                                      <a:latin typeface="Cambria Math" panose="02040503050406030204" pitchFamily="18" charset="0"/>
                                    </a:rPr>
                                    <m:t>𝑖</m:t>
                                  </m:r>
                                </m:sub>
                              </m:sSub>
                            </m:den>
                          </m:f>
                        </m:e>
                      </m:d>
                    </m:oMath>
                  </a14:m>
                  <a:r>
                    <a:rPr lang="ja-JP" altLang="en-US" sz="1400" dirty="0"/>
                    <a:t>　</a:t>
                  </a:r>
                </a:p>
              </p:txBody>
            </p:sp>
          </mc:Choice>
          <mc:Fallback xmlns="">
            <p:sp>
              <p:nvSpPr>
                <p:cNvPr id="10" name="テキスト ボックス 9">
                  <a:extLst>
                    <a:ext uri="{FF2B5EF4-FFF2-40B4-BE49-F238E27FC236}">
                      <a16:creationId xmlns:a16="http://schemas.microsoft.com/office/drawing/2014/main" id="{45538FBF-5ADB-B8DB-79CB-63108A7CB853}"/>
                    </a:ext>
                  </a:extLst>
                </p:cNvPr>
                <p:cNvSpPr txBox="1">
                  <a:spLocks noRot="1" noChangeAspect="1" noMove="1" noResize="1" noEditPoints="1" noAdjustHandles="1" noChangeArrowheads="1" noChangeShapeType="1" noTextEdit="1"/>
                </p:cNvSpPr>
                <p:nvPr/>
              </p:nvSpPr>
              <p:spPr>
                <a:xfrm>
                  <a:off x="735275" y="1612046"/>
                  <a:ext cx="4543770" cy="1285224"/>
                </a:xfrm>
                <a:prstGeom prst="rect">
                  <a:avLst/>
                </a:prstGeom>
                <a:blipFill>
                  <a:blip r:embed="rId4"/>
                  <a:stretch>
                    <a:fillRect l="-133"/>
                  </a:stretch>
                </a:blipFill>
                <a:ln w="31750">
                  <a:solidFill>
                    <a:schemeClr val="tx2"/>
                  </a:solid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E87B7DF9-9474-4C21-BA8D-E0B8A0ADDCD5}"/>
                    </a:ext>
                  </a:extLst>
                </p:cNvPr>
                <p:cNvSpPr txBox="1"/>
                <p:nvPr/>
              </p:nvSpPr>
              <p:spPr>
                <a:xfrm>
                  <a:off x="735275" y="2950512"/>
                  <a:ext cx="4543770" cy="1945084"/>
                </a:xfrm>
                <a:prstGeom prst="rect">
                  <a:avLst/>
                </a:prstGeom>
                <a:grpFill/>
                <a:ln w="31750">
                  <a:solidFill>
                    <a:schemeClr val="accent1"/>
                  </a:solidFill>
                </a:ln>
              </p:spPr>
              <p:txBody>
                <a:bodyPr wrap="square">
                  <a:spAutoFit/>
                </a:bodyPr>
                <a:lstStyle/>
                <a:p>
                  <a:r>
                    <a:rPr lang="ja-JP" altLang="en-US" sz="1400" dirty="0"/>
                    <a:t>底面流速の方程式</a:t>
                  </a:r>
                  <a14:m>
                    <m:oMath xmlns:m="http://schemas.openxmlformats.org/officeDocument/2006/math">
                      <m:r>
                        <a:rPr lang="ja-JP" altLang="en-US" sz="1400" dirty="0">
                          <a:latin typeface="Cambria Math" panose="02040503050406030204" pitchFamily="18" charset="0"/>
                        </a:rPr>
                        <m:t>：</m:t>
                      </m:r>
                      <m:sSub>
                        <m:sSubPr>
                          <m:ctrlPr>
                            <a:rPr lang="ja-JP" altLang="ja-JP" sz="1400" b="1" i="1">
                              <a:solidFill>
                                <a:prstClr val="black"/>
                              </a:solidFill>
                              <a:latin typeface="Cambria Math" panose="02040503050406030204" pitchFamily="18" charset="0"/>
                            </a:rPr>
                          </m:ctrlPr>
                        </m:sSubPr>
                        <m:e>
                          <m:r>
                            <a:rPr lang="en-US" altLang="ja-JP" sz="1400" b="1" i="1">
                              <a:solidFill>
                                <a:prstClr val="black"/>
                              </a:solidFill>
                              <a:latin typeface="Cambria Math" panose="02040503050406030204" pitchFamily="18" charset="0"/>
                            </a:rPr>
                            <m:t>𝒖</m:t>
                          </m:r>
                        </m:e>
                        <m:sub>
                          <m:r>
                            <a:rPr lang="en-US" altLang="ja-JP" sz="1400" b="1" i="1">
                              <a:solidFill>
                                <a:prstClr val="black"/>
                              </a:solidFill>
                              <a:latin typeface="Cambria Math" panose="02040503050406030204" pitchFamily="18" charset="0"/>
                            </a:rPr>
                            <m:t>𝒃𝒊</m:t>
                          </m:r>
                        </m:sub>
                      </m:sSub>
                    </m:oMath>
                  </a14:m>
                  <a:br>
                    <a:rPr lang="en-US" altLang="ja-JP" sz="1400" i="1" dirty="0">
                      <a:solidFill>
                        <a:prstClr val="black"/>
                      </a:solidFill>
                      <a:latin typeface="Cambria Math" panose="02040503050406030204" pitchFamily="18" charset="0"/>
                    </a:rPr>
                  </a:br>
                  <a14:m>
                    <m:oMath xmlns:m="http://schemas.openxmlformats.org/officeDocument/2006/math">
                      <m:sSub>
                        <m:sSubPr>
                          <m:ctrlPr>
                            <a:rPr lang="ja-JP" altLang="ja-JP" sz="1400" i="1">
                              <a:latin typeface="Cambria Math" panose="02040503050406030204" pitchFamily="18" charset="0"/>
                            </a:rPr>
                          </m:ctrlPr>
                        </m:sSubPr>
                        <m:e>
                          <m:r>
                            <a:rPr lang="en-US" altLang="ja-JP" sz="1400" i="1">
                              <a:latin typeface="Cambria Math" panose="02040503050406030204" pitchFamily="18" charset="0"/>
                            </a:rPr>
                            <m:t>𝑢</m:t>
                          </m:r>
                        </m:e>
                        <m:sub>
                          <m:r>
                            <a:rPr lang="en-US" altLang="ja-JP" sz="1400" i="1">
                              <a:latin typeface="Cambria Math" panose="02040503050406030204" pitchFamily="18" charset="0"/>
                            </a:rPr>
                            <m:t>𝑏𝑖</m:t>
                          </m:r>
                        </m:sub>
                      </m:sSub>
                      <m:r>
                        <a:rPr lang="en-US" altLang="ja-JP" sz="1400" i="1">
                          <a:latin typeface="Cambria Math" panose="02040503050406030204" pitchFamily="18" charset="0"/>
                        </a:rPr>
                        <m:t>=</m:t>
                      </m:r>
                      <m:sSub>
                        <m:sSubPr>
                          <m:ctrlPr>
                            <a:rPr lang="ja-JP" altLang="ja-JP" sz="1400" i="1">
                              <a:latin typeface="Cambria Math" panose="02040503050406030204" pitchFamily="18" charset="0"/>
                            </a:rPr>
                          </m:ctrlPr>
                        </m:sSubPr>
                        <m:e>
                          <m:r>
                            <a:rPr lang="en-US" altLang="ja-JP" sz="1400" i="1">
                              <a:latin typeface="Cambria Math" panose="02040503050406030204" pitchFamily="18" charset="0"/>
                            </a:rPr>
                            <m:t>𝑢</m:t>
                          </m:r>
                        </m:e>
                        <m:sub>
                          <m:r>
                            <a:rPr lang="en-US" altLang="ja-JP" sz="1400" i="1">
                              <a:latin typeface="Cambria Math" panose="02040503050406030204" pitchFamily="18" charset="0"/>
                            </a:rPr>
                            <m:t>𝑠𝑖</m:t>
                          </m:r>
                        </m:sub>
                      </m:sSub>
                      <m:r>
                        <a:rPr lang="en-US" altLang="ja-JP" sz="1400" i="1">
                          <a:latin typeface="Cambria Math" panose="02040503050406030204" pitchFamily="18" charset="0"/>
                        </a:rPr>
                        <m:t>−</m:t>
                      </m:r>
                      <m:sSub>
                        <m:sSubPr>
                          <m:ctrlPr>
                            <a:rPr lang="ja-JP" altLang="ja-JP" sz="1400" i="1">
                              <a:latin typeface="Cambria Math" panose="02040503050406030204" pitchFamily="18" charset="0"/>
                            </a:rPr>
                          </m:ctrlPr>
                        </m:sSubPr>
                        <m:e>
                          <m:r>
                            <a:rPr lang="en-US" altLang="ja-JP" sz="1400" i="1">
                              <a:latin typeface="Cambria Math" panose="02040503050406030204" pitchFamily="18" charset="0"/>
                            </a:rPr>
                            <m:t>𝜀</m:t>
                          </m:r>
                        </m:e>
                        <m:sub>
                          <m:r>
                            <a:rPr lang="en-US" altLang="ja-JP" sz="1400" i="1">
                              <a:latin typeface="Cambria Math" panose="02040503050406030204" pitchFamily="18" charset="0"/>
                            </a:rPr>
                            <m:t>𝑖𝑗</m:t>
                          </m:r>
                          <m:r>
                            <a:rPr lang="en-US" altLang="ja-JP" sz="1400" i="1">
                              <a:latin typeface="Cambria Math" panose="02040503050406030204" pitchFamily="18" charset="0"/>
                            </a:rPr>
                            <m:t>3</m:t>
                          </m:r>
                        </m:sub>
                      </m:sSub>
                      <m:sSub>
                        <m:sSubPr>
                          <m:ctrlPr>
                            <a:rPr lang="ja-JP" altLang="ja-JP" sz="1400" i="1">
                              <a:latin typeface="Cambria Math" panose="02040503050406030204" pitchFamily="18" charset="0"/>
                            </a:rPr>
                          </m:ctrlPr>
                        </m:sSubPr>
                        <m:e>
                          <m:r>
                            <a:rPr lang="en-US" altLang="ja-JP" sz="1400" i="1">
                              <a:latin typeface="Cambria Math" panose="02040503050406030204" pitchFamily="18" charset="0"/>
                            </a:rPr>
                            <m:t>𝛺</m:t>
                          </m:r>
                        </m:e>
                        <m:sub>
                          <m:r>
                            <a:rPr lang="en-US" altLang="ja-JP" sz="1400" i="1">
                              <a:latin typeface="Cambria Math" panose="02040503050406030204" pitchFamily="18" charset="0"/>
                            </a:rPr>
                            <m:t>𝑗</m:t>
                          </m:r>
                        </m:sub>
                      </m:sSub>
                      <m:r>
                        <a:rPr lang="en-US" altLang="ja-JP" sz="1400" i="1">
                          <a:latin typeface="Cambria Math" panose="02040503050406030204" pitchFamily="18" charset="0"/>
                        </a:rPr>
                        <m:t>h</m:t>
                      </m:r>
                      <m:r>
                        <a:rPr lang="en-US" altLang="ja-JP" sz="1400" i="1">
                          <a:latin typeface="Cambria Math" panose="02040503050406030204" pitchFamily="18" charset="0"/>
                        </a:rPr>
                        <m:t>−</m:t>
                      </m:r>
                      <m:f>
                        <m:fPr>
                          <m:ctrlPr>
                            <a:rPr lang="ja-JP" altLang="ja-JP" sz="1400" i="1">
                              <a:latin typeface="Cambria Math" panose="02040503050406030204" pitchFamily="18" charset="0"/>
                            </a:rPr>
                          </m:ctrlPr>
                        </m:fPr>
                        <m:num>
                          <m:r>
                            <a:rPr lang="en-US" altLang="ja-JP" sz="1400" i="1">
                              <a:latin typeface="Cambria Math" panose="02040503050406030204" pitchFamily="18" charset="0"/>
                            </a:rPr>
                            <m:t>𝜕</m:t>
                          </m:r>
                          <m:r>
                            <a:rPr lang="en-US" altLang="ja-JP" sz="1400" i="1">
                              <a:latin typeface="Cambria Math" panose="02040503050406030204" pitchFamily="18" charset="0"/>
                            </a:rPr>
                            <m:t>𝑊h</m:t>
                          </m:r>
                        </m:num>
                        <m:den>
                          <m:r>
                            <a:rPr lang="en-US" altLang="ja-JP" sz="1400" i="1">
                              <a:latin typeface="Cambria Math" panose="02040503050406030204" pitchFamily="18" charset="0"/>
                            </a:rPr>
                            <m:t>𝜕</m:t>
                          </m:r>
                          <m:sSub>
                            <m:sSubPr>
                              <m:ctrlPr>
                                <a:rPr lang="ja-JP" altLang="ja-JP" sz="1400" i="1">
                                  <a:latin typeface="Cambria Math" panose="02040503050406030204" pitchFamily="18" charset="0"/>
                                </a:rPr>
                              </m:ctrlPr>
                            </m:sSubPr>
                            <m:e>
                              <m:r>
                                <a:rPr lang="en-US" altLang="ja-JP" sz="1400" i="1">
                                  <a:latin typeface="Cambria Math" panose="02040503050406030204" pitchFamily="18" charset="0"/>
                                </a:rPr>
                                <m:t>𝑥</m:t>
                              </m:r>
                            </m:e>
                            <m:sub>
                              <m:r>
                                <a:rPr lang="en-US" altLang="ja-JP" sz="1400" i="1">
                                  <a:latin typeface="Cambria Math" panose="02040503050406030204" pitchFamily="18" charset="0"/>
                                </a:rPr>
                                <m:t>𝑖</m:t>
                              </m:r>
                            </m:sub>
                          </m:sSub>
                        </m:den>
                      </m:f>
                      <m:r>
                        <a:rPr lang="en-US" altLang="ja-JP" sz="1400" i="1">
                          <a:latin typeface="Cambria Math" panose="02040503050406030204" pitchFamily="18" charset="0"/>
                        </a:rPr>
                        <m:t>+</m:t>
                      </m:r>
                      <m:sSub>
                        <m:sSubPr>
                          <m:ctrlPr>
                            <a:rPr lang="ja-JP" altLang="ja-JP" sz="1400" i="1">
                              <a:latin typeface="Cambria Math" panose="02040503050406030204" pitchFamily="18" charset="0"/>
                            </a:rPr>
                          </m:ctrlPr>
                        </m:sSubPr>
                        <m:e>
                          <m:r>
                            <a:rPr lang="en-US" altLang="ja-JP" sz="1400" i="1">
                              <a:latin typeface="Cambria Math" panose="02040503050406030204" pitchFamily="18" charset="0"/>
                            </a:rPr>
                            <m:t>𝑤</m:t>
                          </m:r>
                        </m:e>
                        <m:sub>
                          <m:r>
                            <a:rPr lang="en-US" altLang="ja-JP" sz="1400" i="1">
                              <a:latin typeface="Cambria Math" panose="02040503050406030204" pitchFamily="18" charset="0"/>
                            </a:rPr>
                            <m:t>𝑠</m:t>
                          </m:r>
                        </m:sub>
                      </m:sSub>
                      <m:f>
                        <m:fPr>
                          <m:ctrlPr>
                            <a:rPr lang="ja-JP" altLang="ja-JP" sz="1400" i="1">
                              <a:latin typeface="Cambria Math" panose="02040503050406030204" pitchFamily="18" charset="0"/>
                            </a:rPr>
                          </m:ctrlPr>
                        </m:fPr>
                        <m:num>
                          <m:r>
                            <a:rPr lang="en-US" altLang="ja-JP" sz="1400" i="1">
                              <a:latin typeface="Cambria Math" panose="02040503050406030204" pitchFamily="18" charset="0"/>
                            </a:rPr>
                            <m:t>𝜕</m:t>
                          </m:r>
                          <m:sSub>
                            <m:sSubPr>
                              <m:ctrlPr>
                                <a:rPr lang="ja-JP" altLang="ja-JP" sz="1400" i="1">
                                  <a:latin typeface="Cambria Math" panose="02040503050406030204" pitchFamily="18" charset="0"/>
                                </a:rPr>
                              </m:ctrlPr>
                            </m:sSubPr>
                            <m:e>
                              <m:r>
                                <a:rPr lang="en-US" altLang="ja-JP" sz="1400" i="1">
                                  <a:latin typeface="Cambria Math" panose="02040503050406030204" pitchFamily="18" charset="0"/>
                                </a:rPr>
                                <m:t>𝑧</m:t>
                              </m:r>
                            </m:e>
                            <m:sub>
                              <m:r>
                                <a:rPr lang="en-US" altLang="ja-JP" sz="1400" i="1">
                                  <a:latin typeface="Cambria Math" panose="02040503050406030204" pitchFamily="18" charset="0"/>
                                </a:rPr>
                                <m:t>𝑠</m:t>
                              </m:r>
                            </m:sub>
                          </m:sSub>
                        </m:num>
                        <m:den>
                          <m:r>
                            <a:rPr lang="en-US" altLang="ja-JP" sz="1400" i="1">
                              <a:latin typeface="Cambria Math" panose="02040503050406030204" pitchFamily="18" charset="0"/>
                            </a:rPr>
                            <m:t>𝜕</m:t>
                          </m:r>
                          <m:sSub>
                            <m:sSubPr>
                              <m:ctrlPr>
                                <a:rPr lang="ja-JP" altLang="ja-JP" sz="1400" i="1">
                                  <a:latin typeface="Cambria Math" panose="02040503050406030204" pitchFamily="18" charset="0"/>
                                </a:rPr>
                              </m:ctrlPr>
                            </m:sSubPr>
                            <m:e>
                              <m:r>
                                <a:rPr lang="en-US" altLang="ja-JP" sz="1400" i="1">
                                  <a:latin typeface="Cambria Math" panose="02040503050406030204" pitchFamily="18" charset="0"/>
                                </a:rPr>
                                <m:t>𝑥</m:t>
                              </m:r>
                            </m:e>
                            <m:sub>
                              <m:r>
                                <a:rPr lang="en-US" altLang="ja-JP" sz="1400" i="1">
                                  <a:latin typeface="Cambria Math" panose="02040503050406030204" pitchFamily="18" charset="0"/>
                                </a:rPr>
                                <m:t>𝑖</m:t>
                              </m:r>
                            </m:sub>
                          </m:sSub>
                        </m:den>
                      </m:f>
                      <m:r>
                        <a:rPr lang="en-US" altLang="ja-JP" sz="1400" i="1">
                          <a:latin typeface="Cambria Math" panose="02040503050406030204" pitchFamily="18" charset="0"/>
                        </a:rPr>
                        <m:t>−</m:t>
                      </m:r>
                      <m:sSub>
                        <m:sSubPr>
                          <m:ctrlPr>
                            <a:rPr lang="ja-JP" altLang="ja-JP" sz="1400" i="1">
                              <a:latin typeface="Cambria Math" panose="02040503050406030204" pitchFamily="18" charset="0"/>
                            </a:rPr>
                          </m:ctrlPr>
                        </m:sSubPr>
                        <m:e>
                          <m:r>
                            <a:rPr lang="en-US" altLang="ja-JP" sz="1400" i="1">
                              <a:latin typeface="Cambria Math" panose="02040503050406030204" pitchFamily="18" charset="0"/>
                            </a:rPr>
                            <m:t>𝑤</m:t>
                          </m:r>
                        </m:e>
                        <m:sub>
                          <m:r>
                            <a:rPr lang="en-US" altLang="ja-JP" sz="1400" i="1">
                              <a:latin typeface="Cambria Math" panose="02040503050406030204" pitchFamily="18" charset="0"/>
                            </a:rPr>
                            <m:t>𝑏</m:t>
                          </m:r>
                        </m:sub>
                      </m:sSub>
                      <m:f>
                        <m:fPr>
                          <m:ctrlPr>
                            <a:rPr lang="ja-JP" altLang="ja-JP" sz="1400" i="1">
                              <a:latin typeface="Cambria Math" panose="02040503050406030204" pitchFamily="18" charset="0"/>
                            </a:rPr>
                          </m:ctrlPr>
                        </m:fPr>
                        <m:num>
                          <m:r>
                            <a:rPr lang="en-US" altLang="ja-JP" sz="1400" i="1">
                              <a:latin typeface="Cambria Math" panose="02040503050406030204" pitchFamily="18" charset="0"/>
                            </a:rPr>
                            <m:t>𝜕</m:t>
                          </m:r>
                          <m:sSub>
                            <m:sSubPr>
                              <m:ctrlPr>
                                <a:rPr lang="ja-JP" altLang="ja-JP" sz="1400" i="1">
                                  <a:latin typeface="Cambria Math" panose="02040503050406030204" pitchFamily="18" charset="0"/>
                                </a:rPr>
                              </m:ctrlPr>
                            </m:sSubPr>
                            <m:e>
                              <m:r>
                                <a:rPr lang="en-US" altLang="ja-JP" sz="1400" i="1">
                                  <a:latin typeface="Cambria Math" panose="02040503050406030204" pitchFamily="18" charset="0"/>
                                </a:rPr>
                                <m:t>𝑧</m:t>
                              </m:r>
                            </m:e>
                            <m:sub>
                              <m:r>
                                <a:rPr lang="en-US" altLang="ja-JP" sz="1400" i="1">
                                  <a:latin typeface="Cambria Math" panose="02040503050406030204" pitchFamily="18" charset="0"/>
                                </a:rPr>
                                <m:t>𝑏</m:t>
                              </m:r>
                            </m:sub>
                          </m:sSub>
                        </m:num>
                        <m:den>
                          <m:r>
                            <a:rPr lang="en-US" altLang="ja-JP" sz="1400" i="1">
                              <a:latin typeface="Cambria Math" panose="02040503050406030204" pitchFamily="18" charset="0"/>
                            </a:rPr>
                            <m:t>𝜕</m:t>
                          </m:r>
                          <m:sSub>
                            <m:sSubPr>
                              <m:ctrlPr>
                                <a:rPr lang="ja-JP" altLang="ja-JP" sz="1400" i="1">
                                  <a:latin typeface="Cambria Math" panose="02040503050406030204" pitchFamily="18" charset="0"/>
                                </a:rPr>
                              </m:ctrlPr>
                            </m:sSubPr>
                            <m:e>
                              <m:r>
                                <a:rPr lang="en-US" altLang="ja-JP" sz="1400" i="1">
                                  <a:latin typeface="Cambria Math" panose="02040503050406030204" pitchFamily="18" charset="0"/>
                                </a:rPr>
                                <m:t>𝑥</m:t>
                              </m:r>
                            </m:e>
                            <m:sub>
                              <m:r>
                                <a:rPr lang="en-US" altLang="ja-JP" sz="1400" i="1">
                                  <a:latin typeface="Cambria Math" panose="02040503050406030204" pitchFamily="18" charset="0"/>
                                </a:rPr>
                                <m:t>𝑖</m:t>
                              </m:r>
                            </m:sub>
                          </m:sSub>
                        </m:den>
                      </m:f>
                    </m:oMath>
                  </a14:m>
                  <a:r>
                    <a:rPr lang="ja-JP" altLang="en-US" sz="1400" dirty="0"/>
                    <a:t>　</a:t>
                  </a:r>
                  <a:endParaRPr lang="en-US" altLang="ja-JP" sz="1400" dirty="0"/>
                </a:p>
                <a:p>
                  <a:r>
                    <a:rPr lang="ja-JP" altLang="en-US" sz="1400" dirty="0"/>
                    <a:t>水深積分渦度方程式：</a:t>
                  </a:r>
                  <a:r>
                    <a:rPr lang="en-US" altLang="ja-JP" sz="1400" dirty="0">
                      <a:solidFill>
                        <a:prstClr val="black"/>
                      </a:solidFill>
                    </a:rPr>
                    <a:t> </a:t>
                  </a:r>
                  <a14:m>
                    <m:oMath xmlns:m="http://schemas.openxmlformats.org/officeDocument/2006/math">
                      <m:sSub>
                        <m:sSubPr>
                          <m:ctrlPr>
                            <a:rPr lang="en-US" altLang="ja-JP" sz="1400" b="1" i="1">
                              <a:solidFill>
                                <a:prstClr val="black"/>
                              </a:solidFill>
                              <a:latin typeface="Cambria Math" panose="02040503050406030204" pitchFamily="18" charset="0"/>
                            </a:rPr>
                          </m:ctrlPr>
                        </m:sSubPr>
                        <m:e>
                          <m:r>
                            <a:rPr lang="el-GR" altLang="ja-JP" sz="1400" b="1" i="1">
                              <a:solidFill>
                                <a:prstClr val="black"/>
                              </a:solidFill>
                              <a:latin typeface="Cambria Math" panose="02040503050406030204" pitchFamily="18" charset="0"/>
                              <a:ea typeface="Cambria Math" panose="02040503050406030204" pitchFamily="18" charset="0"/>
                            </a:rPr>
                            <m:t>𝜴</m:t>
                          </m:r>
                        </m:e>
                        <m:sub>
                          <m:r>
                            <a:rPr lang="en-US" altLang="ja-JP" sz="1400" b="1" i="1">
                              <a:solidFill>
                                <a:prstClr val="black"/>
                              </a:solidFill>
                              <a:latin typeface="Cambria Math" panose="02040503050406030204" pitchFamily="18" charset="0"/>
                            </a:rPr>
                            <m:t>𝒊</m:t>
                          </m:r>
                        </m:sub>
                      </m:sSub>
                      <m:r>
                        <a:rPr lang="en-US" altLang="ja-JP" sz="1400" b="1" i="1">
                          <a:solidFill>
                            <a:prstClr val="black"/>
                          </a:solidFill>
                          <a:latin typeface="Cambria Math" panose="02040503050406030204" pitchFamily="18" charset="0"/>
                        </a:rPr>
                        <m:t> </m:t>
                      </m:r>
                    </m:oMath>
                  </a14:m>
                  <a:br>
                    <a:rPr lang="en-US" altLang="ja-JP" sz="1400" i="1" dirty="0">
                      <a:solidFill>
                        <a:prstClr val="black"/>
                      </a:solidFill>
                      <a:latin typeface="Cambria Math" panose="02040503050406030204" pitchFamily="18" charset="0"/>
                    </a:rPr>
                  </a:br>
                  <a14:m>
                    <m:oMath xmlns:m="http://schemas.openxmlformats.org/officeDocument/2006/math">
                      <m:f>
                        <m:fPr>
                          <m:ctrlPr>
                            <a:rPr lang="en-US" altLang="ja-JP" sz="1400" i="1" smtClean="0">
                              <a:latin typeface="Cambria Math" panose="02040503050406030204" pitchFamily="18" charset="0"/>
                            </a:rPr>
                          </m:ctrlPr>
                        </m:fPr>
                        <m:num>
                          <m:r>
                            <a:rPr lang="en-US" altLang="ja-JP" sz="1400" i="1" smtClean="0">
                              <a:latin typeface="Cambria Math" panose="02040503050406030204" pitchFamily="18" charset="0"/>
                            </a:rPr>
                            <m:t>𝜕</m:t>
                          </m:r>
                          <m:sSub>
                            <m:sSubPr>
                              <m:ctrlPr>
                                <a:rPr lang="en-US" altLang="ja-JP" sz="1400" i="1" smtClean="0">
                                  <a:latin typeface="Cambria Math" panose="02040503050406030204" pitchFamily="18" charset="0"/>
                                </a:rPr>
                              </m:ctrlPr>
                            </m:sSubPr>
                            <m:e>
                              <m:r>
                                <m:rPr>
                                  <m:sty m:val="p"/>
                                </m:rPr>
                                <a:rPr lang="el-GR" altLang="ja-JP" sz="1400" i="1" smtClean="0">
                                  <a:latin typeface="Cambria Math" panose="02040503050406030204" pitchFamily="18" charset="0"/>
                                  <a:ea typeface="Cambria Math" panose="02040503050406030204" pitchFamily="18" charset="0"/>
                                </a:rPr>
                                <m:t>Ω</m:t>
                              </m:r>
                            </m:e>
                            <m:sub>
                              <m:r>
                                <a:rPr lang="en-US" altLang="ja-JP" sz="1400" b="0" i="1" smtClean="0">
                                  <a:latin typeface="Cambria Math" panose="02040503050406030204" pitchFamily="18" charset="0"/>
                                </a:rPr>
                                <m:t>𝑖</m:t>
                              </m:r>
                            </m:sub>
                          </m:sSub>
                          <m:r>
                            <a:rPr lang="en-US" altLang="ja-JP" sz="1400" b="0" i="1" smtClean="0">
                              <a:latin typeface="Cambria Math" panose="02040503050406030204" pitchFamily="18" charset="0"/>
                            </a:rPr>
                            <m:t>h</m:t>
                          </m:r>
                        </m:num>
                        <m:den>
                          <m:r>
                            <a:rPr lang="en-US" altLang="ja-JP" sz="1400" i="1" smtClean="0">
                              <a:latin typeface="Cambria Math" panose="02040503050406030204" pitchFamily="18" charset="0"/>
                            </a:rPr>
                            <m:t>𝜕</m:t>
                          </m:r>
                          <m:r>
                            <a:rPr lang="en-US" altLang="ja-JP" sz="1400" b="0" i="1" smtClean="0">
                              <a:latin typeface="Cambria Math" panose="02040503050406030204" pitchFamily="18" charset="0"/>
                            </a:rPr>
                            <m:t>𝑡</m:t>
                          </m:r>
                        </m:den>
                      </m:f>
                      <m:r>
                        <a:rPr lang="en-US" altLang="ja-JP" sz="1400" b="0" i="1" smtClean="0">
                          <a:latin typeface="Cambria Math" panose="02040503050406030204" pitchFamily="18" charset="0"/>
                        </a:rPr>
                        <m:t>=</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𝑅</m:t>
                          </m:r>
                        </m:e>
                        <m:sub>
                          <m:r>
                            <a:rPr lang="ja-JP" altLang="en-US" sz="1400" b="0" i="1" smtClean="0">
                              <a:latin typeface="Cambria Math" panose="02040503050406030204" pitchFamily="18" charset="0"/>
                            </a:rPr>
                            <m:t>𝜎</m:t>
                          </m:r>
                          <m:r>
                            <a:rPr lang="en-US" altLang="ja-JP" sz="1400" b="0" i="1" smtClean="0">
                              <a:latin typeface="Cambria Math" panose="02040503050406030204" pitchFamily="18" charset="0"/>
                            </a:rPr>
                            <m:t>𝑖</m:t>
                          </m:r>
                        </m:sub>
                      </m:sSub>
                      <m:r>
                        <a:rPr lang="en-US" altLang="ja-JP" sz="1400" b="0" i="1" smtClean="0">
                          <a:latin typeface="Cambria Math" panose="02040503050406030204" pitchFamily="18" charset="0"/>
                        </a:rPr>
                        <m:t>+</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𝑃</m:t>
                          </m:r>
                        </m:e>
                        <m:sub>
                          <m:r>
                            <a:rPr lang="ja-JP" altLang="en-US" sz="1400" b="0" i="1" smtClean="0">
                              <a:latin typeface="Cambria Math" panose="02040503050406030204" pitchFamily="18" charset="0"/>
                            </a:rPr>
                            <m:t>𝜔</m:t>
                          </m:r>
                          <m:r>
                            <a:rPr lang="en-US" altLang="ja-JP" sz="1400" b="0" i="1" smtClean="0">
                              <a:latin typeface="Cambria Math" panose="02040503050406030204" pitchFamily="18" charset="0"/>
                            </a:rPr>
                            <m:t>𝑖</m:t>
                          </m:r>
                        </m:sub>
                      </m:sSub>
                      <m:r>
                        <a:rPr lang="en-US" altLang="ja-JP" sz="1400" b="0" i="1" smtClean="0">
                          <a:latin typeface="Cambria Math" panose="02040503050406030204" pitchFamily="18" charset="0"/>
                        </a:rPr>
                        <m:t>+</m:t>
                      </m:r>
                      <m:f>
                        <m:fPr>
                          <m:ctrlPr>
                            <a:rPr lang="en-US" altLang="ja-JP" sz="1400" b="0" i="1" smtClean="0">
                              <a:latin typeface="Cambria Math" panose="02040503050406030204" pitchFamily="18" charset="0"/>
                            </a:rPr>
                          </m:ctrlPr>
                        </m:fPr>
                        <m:num>
                          <m:r>
                            <a:rPr lang="en-US" altLang="ja-JP" sz="1400" b="0" i="1" smtClean="0">
                              <a:latin typeface="Cambria Math" panose="02040503050406030204" pitchFamily="18" charset="0"/>
                            </a:rPr>
                            <m:t>𝜕</m:t>
                          </m:r>
                          <m:r>
                            <a:rPr lang="en-US" altLang="ja-JP" sz="1400" b="0" i="1" smtClean="0">
                              <a:latin typeface="Cambria Math" panose="02040503050406030204" pitchFamily="18" charset="0"/>
                            </a:rPr>
                            <m:t>h</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𝐷</m:t>
                              </m:r>
                            </m:e>
                            <m:sub>
                              <m:r>
                                <a:rPr lang="ja-JP" altLang="en-US" sz="1400" b="0" i="1" smtClean="0">
                                  <a:latin typeface="Cambria Math" panose="02040503050406030204" pitchFamily="18" charset="0"/>
                                </a:rPr>
                                <m:t>𝜔</m:t>
                              </m:r>
                              <m:r>
                                <a:rPr lang="en-US" altLang="ja-JP" sz="1400" b="0" i="1" smtClean="0">
                                  <a:latin typeface="Cambria Math" panose="02040503050406030204" pitchFamily="18" charset="0"/>
                                </a:rPr>
                                <m:t>𝑖𝑗</m:t>
                              </m:r>
                            </m:sub>
                          </m:sSub>
                        </m:num>
                        <m:den>
                          <m:r>
                            <a:rPr lang="en-US" altLang="ja-JP" sz="1400" b="0" i="1" smtClean="0">
                              <a:latin typeface="Cambria Math" panose="02040503050406030204" pitchFamily="18" charset="0"/>
                            </a:rPr>
                            <m:t>𝜕</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𝑥</m:t>
                              </m:r>
                            </m:e>
                            <m:sub>
                              <m:r>
                                <a:rPr lang="en-US" altLang="ja-JP" sz="1400" b="0" i="1" smtClean="0">
                                  <a:latin typeface="Cambria Math" panose="02040503050406030204" pitchFamily="18" charset="0"/>
                                </a:rPr>
                                <m:t>𝑗</m:t>
                              </m:r>
                            </m:sub>
                          </m:sSub>
                        </m:den>
                      </m:f>
                    </m:oMath>
                  </a14:m>
                  <a:r>
                    <a:rPr lang="ja-JP" altLang="en-US" sz="1400" dirty="0"/>
                    <a:t>　</a:t>
                  </a:r>
                  <a:endParaRPr lang="en-US" altLang="ja-JP" sz="1400" dirty="0"/>
                </a:p>
                <a:p>
                  <a:r>
                    <a:rPr lang="ja-JP" altLang="en-US" sz="1400" dirty="0"/>
                    <a:t>水面の運動方程式：</a:t>
                  </a:r>
                  <a:r>
                    <a:rPr lang="en-US" altLang="ja-JP" sz="1400" dirty="0">
                      <a:solidFill>
                        <a:prstClr val="black"/>
                      </a:solidFill>
                    </a:rPr>
                    <a:t> </a:t>
                  </a:r>
                  <a14:m>
                    <m:oMath xmlns:m="http://schemas.openxmlformats.org/officeDocument/2006/math">
                      <m:sSub>
                        <m:sSubPr>
                          <m:ctrlPr>
                            <a:rPr lang="en-US" altLang="ja-JP" sz="1400" b="1" i="1">
                              <a:solidFill>
                                <a:prstClr val="black"/>
                              </a:solidFill>
                              <a:latin typeface="Cambria Math" panose="02040503050406030204" pitchFamily="18" charset="0"/>
                            </a:rPr>
                          </m:ctrlPr>
                        </m:sSubPr>
                        <m:e>
                          <m:r>
                            <a:rPr lang="en-US" altLang="ja-JP" sz="1400" b="1" i="1">
                              <a:solidFill>
                                <a:prstClr val="black"/>
                              </a:solidFill>
                              <a:latin typeface="Cambria Math" panose="02040503050406030204" pitchFamily="18" charset="0"/>
                            </a:rPr>
                            <m:t>𝒖</m:t>
                          </m:r>
                        </m:e>
                        <m:sub>
                          <m:r>
                            <a:rPr lang="en-US" altLang="ja-JP" sz="1400" b="1" i="1">
                              <a:solidFill>
                                <a:prstClr val="black"/>
                              </a:solidFill>
                              <a:latin typeface="Cambria Math" panose="02040503050406030204" pitchFamily="18" charset="0"/>
                            </a:rPr>
                            <m:t>𝒔𝒊</m:t>
                          </m:r>
                        </m:sub>
                      </m:sSub>
                      <m:r>
                        <a:rPr lang="en-US" altLang="ja-JP" sz="1400" b="1" i="1">
                          <a:solidFill>
                            <a:prstClr val="black"/>
                          </a:solidFill>
                          <a:latin typeface="Cambria Math" panose="02040503050406030204" pitchFamily="18" charset="0"/>
                        </a:rPr>
                        <m:t> </m:t>
                      </m:r>
                    </m:oMath>
                  </a14:m>
                  <a:br>
                    <a:rPr lang="en-US" altLang="ja-JP" sz="1400" i="1" dirty="0">
                      <a:solidFill>
                        <a:prstClr val="black"/>
                      </a:solidFill>
                      <a:latin typeface="Cambria Math" panose="02040503050406030204" pitchFamily="18" charset="0"/>
                    </a:rPr>
                  </a:br>
                  <a14:m>
                    <m:oMath xmlns:m="http://schemas.openxmlformats.org/officeDocument/2006/math">
                      <m:f>
                        <m:fPr>
                          <m:ctrlPr>
                            <a:rPr lang="en-US" altLang="ja-JP" sz="1400" i="1" smtClean="0">
                              <a:latin typeface="Cambria Math" panose="02040503050406030204" pitchFamily="18" charset="0"/>
                            </a:rPr>
                          </m:ctrlPr>
                        </m:fPr>
                        <m:num>
                          <m:r>
                            <a:rPr lang="en-US" altLang="ja-JP" sz="1400" i="1" smtClean="0">
                              <a:latin typeface="Cambria Math" panose="02040503050406030204" pitchFamily="18" charset="0"/>
                            </a:rPr>
                            <m:t>𝜕</m:t>
                          </m:r>
                          <m:sSub>
                            <m:sSubPr>
                              <m:ctrlPr>
                                <a:rPr lang="en-US" altLang="ja-JP" sz="1400" i="1" smtClean="0">
                                  <a:latin typeface="Cambria Math" panose="02040503050406030204" pitchFamily="18" charset="0"/>
                                </a:rPr>
                              </m:ctrlPr>
                            </m:sSubPr>
                            <m:e>
                              <m:r>
                                <a:rPr lang="en-US" altLang="ja-JP" sz="1400" b="0" i="1" smtClean="0">
                                  <a:latin typeface="Cambria Math" panose="02040503050406030204" pitchFamily="18" charset="0"/>
                                </a:rPr>
                                <m:t>𝑢</m:t>
                              </m:r>
                            </m:e>
                            <m:sub>
                              <m:r>
                                <a:rPr lang="en-US" altLang="ja-JP" sz="1400" b="0" i="1" smtClean="0">
                                  <a:latin typeface="Cambria Math" panose="02040503050406030204" pitchFamily="18" charset="0"/>
                                </a:rPr>
                                <m:t>𝑠𝑖</m:t>
                              </m:r>
                            </m:sub>
                          </m:sSub>
                        </m:num>
                        <m:den>
                          <m:r>
                            <a:rPr lang="en-US" altLang="ja-JP" sz="1400" i="1" smtClean="0">
                              <a:latin typeface="Cambria Math" panose="02040503050406030204" pitchFamily="18" charset="0"/>
                            </a:rPr>
                            <m:t>𝜕</m:t>
                          </m:r>
                          <m:r>
                            <a:rPr lang="en-US" altLang="ja-JP" sz="1400" b="0" i="1" smtClean="0">
                              <a:latin typeface="Cambria Math" panose="02040503050406030204" pitchFamily="18" charset="0"/>
                            </a:rPr>
                            <m:t>𝑡</m:t>
                          </m:r>
                        </m:den>
                      </m:f>
                      <m:r>
                        <a:rPr lang="en-US" altLang="ja-JP" sz="1400" b="0" i="1" smtClean="0">
                          <a:latin typeface="Cambria Math" panose="02040503050406030204" pitchFamily="18" charset="0"/>
                        </a:rPr>
                        <m:t>+</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𝑢</m:t>
                          </m:r>
                        </m:e>
                        <m:sub>
                          <m:r>
                            <a:rPr lang="en-US" altLang="ja-JP" sz="1400" b="0" i="1" smtClean="0">
                              <a:latin typeface="Cambria Math" panose="02040503050406030204" pitchFamily="18" charset="0"/>
                            </a:rPr>
                            <m:t>𝑠𝑗</m:t>
                          </m:r>
                        </m:sub>
                      </m:sSub>
                      <m:f>
                        <m:fPr>
                          <m:ctrlPr>
                            <a:rPr lang="en-US" altLang="ja-JP" sz="1400" b="0" i="1" smtClean="0">
                              <a:latin typeface="Cambria Math" panose="02040503050406030204" pitchFamily="18" charset="0"/>
                            </a:rPr>
                          </m:ctrlPr>
                        </m:fPr>
                        <m:num>
                          <m:r>
                            <a:rPr lang="en-US" altLang="ja-JP" sz="1400" b="0" i="1" smtClean="0">
                              <a:latin typeface="Cambria Math" panose="02040503050406030204" pitchFamily="18" charset="0"/>
                            </a:rPr>
                            <m:t>𝜕</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𝑢</m:t>
                              </m:r>
                            </m:e>
                            <m:sub>
                              <m:r>
                                <a:rPr lang="en-US" altLang="ja-JP" sz="1400" b="0" i="1" smtClean="0">
                                  <a:latin typeface="Cambria Math" panose="02040503050406030204" pitchFamily="18" charset="0"/>
                                </a:rPr>
                                <m:t>𝑠𝑖</m:t>
                              </m:r>
                            </m:sub>
                          </m:sSub>
                        </m:num>
                        <m:den>
                          <m:r>
                            <a:rPr lang="en-US" altLang="ja-JP" sz="1400" b="0" i="1" smtClean="0">
                              <a:latin typeface="Cambria Math" panose="02040503050406030204" pitchFamily="18" charset="0"/>
                            </a:rPr>
                            <m:t>𝜕</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𝑥</m:t>
                              </m:r>
                            </m:e>
                            <m:sub>
                              <m:r>
                                <a:rPr lang="en-US" altLang="ja-JP" sz="1400" b="0" i="1" smtClean="0">
                                  <a:latin typeface="Cambria Math" panose="02040503050406030204" pitchFamily="18" charset="0"/>
                                </a:rPr>
                                <m:t>𝑗</m:t>
                              </m:r>
                            </m:sub>
                          </m:sSub>
                        </m:den>
                      </m:f>
                      <m:r>
                        <a:rPr lang="en-US" altLang="ja-JP" sz="1400" b="0" i="1" smtClean="0">
                          <a:latin typeface="Cambria Math" panose="02040503050406030204" pitchFamily="18" charset="0"/>
                        </a:rPr>
                        <m:t>=−</m:t>
                      </m:r>
                      <m:d>
                        <m:dPr>
                          <m:begChr m:val="{"/>
                          <m:endChr m:val="}"/>
                          <m:ctrlPr>
                            <a:rPr lang="en-US" altLang="ja-JP" sz="1400" b="0" i="1" smtClean="0">
                              <a:latin typeface="Cambria Math" panose="02040503050406030204" pitchFamily="18" charset="0"/>
                            </a:rPr>
                          </m:ctrlPr>
                        </m:dPr>
                        <m:e>
                          <m:r>
                            <a:rPr lang="en-US" altLang="ja-JP" sz="1400" b="0" i="1" smtClean="0">
                              <a:latin typeface="Cambria Math" panose="02040503050406030204" pitchFamily="18" charset="0"/>
                            </a:rPr>
                            <m:t>𝑔</m:t>
                          </m:r>
                          <m:r>
                            <a:rPr lang="en-US" altLang="ja-JP" sz="1400" b="0" i="1" smtClean="0">
                              <a:latin typeface="Cambria Math" panose="02040503050406030204" pitchFamily="18" charset="0"/>
                            </a:rPr>
                            <m:t>+</m:t>
                          </m:r>
                          <m:sSub>
                            <m:sSubPr>
                              <m:ctrlPr>
                                <a:rPr lang="en-US" altLang="ja-JP" sz="1400" b="0" i="1" smtClean="0">
                                  <a:latin typeface="Cambria Math" panose="02040503050406030204" pitchFamily="18" charset="0"/>
                                </a:rPr>
                              </m:ctrlPr>
                            </m:sSubPr>
                            <m:e>
                              <m:d>
                                <m:dPr>
                                  <m:ctrlPr>
                                    <a:rPr lang="en-US" altLang="ja-JP" sz="1400" i="1">
                                      <a:latin typeface="Cambria Math" panose="02040503050406030204" pitchFamily="18" charset="0"/>
                                    </a:rPr>
                                  </m:ctrlPr>
                                </m:dPr>
                                <m:e>
                                  <m:f>
                                    <m:fPr>
                                      <m:ctrlPr>
                                        <a:rPr lang="en-US" altLang="ja-JP" sz="1400" i="1">
                                          <a:latin typeface="Cambria Math" panose="02040503050406030204" pitchFamily="18" charset="0"/>
                                        </a:rPr>
                                      </m:ctrlPr>
                                    </m:fPr>
                                    <m:num>
                                      <m:r>
                                        <a:rPr lang="en-US" altLang="ja-JP" sz="1400" i="1">
                                          <a:latin typeface="Cambria Math" panose="02040503050406030204" pitchFamily="18" charset="0"/>
                                        </a:rPr>
                                        <m:t>𝜕</m:t>
                                      </m:r>
                                      <m:r>
                                        <a:rPr lang="en-US" altLang="ja-JP" sz="1400" b="0" i="1" smtClean="0">
                                          <a:latin typeface="Cambria Math" panose="02040503050406030204" pitchFamily="18" charset="0"/>
                                        </a:rPr>
                                        <m:t>𝑑𝑝</m:t>
                                      </m:r>
                                    </m:num>
                                    <m:den>
                                      <m:r>
                                        <a:rPr lang="ja-JP" altLang="en-US" sz="1400" i="1" smtClean="0">
                                          <a:latin typeface="Cambria Math" panose="02040503050406030204" pitchFamily="18" charset="0"/>
                                        </a:rPr>
                                        <m:t>𝜌</m:t>
                                      </m:r>
                                      <m:r>
                                        <a:rPr lang="en-US" altLang="ja-JP" sz="1400" i="1">
                                          <a:latin typeface="Cambria Math" panose="02040503050406030204" pitchFamily="18" charset="0"/>
                                        </a:rPr>
                                        <m:t>𝜕</m:t>
                                      </m:r>
                                      <m:r>
                                        <a:rPr lang="en-US" altLang="ja-JP" sz="1400" b="0" i="1" smtClean="0">
                                          <a:latin typeface="Cambria Math" panose="02040503050406030204" pitchFamily="18" charset="0"/>
                                        </a:rPr>
                                        <m:t>𝑧</m:t>
                                      </m:r>
                                    </m:den>
                                  </m:f>
                                </m:e>
                              </m:d>
                            </m:e>
                            <m:sub>
                              <m:r>
                                <a:rPr lang="en-US" altLang="ja-JP" sz="1400" b="0" i="1" smtClean="0">
                                  <a:latin typeface="Cambria Math" panose="02040503050406030204" pitchFamily="18" charset="0"/>
                                </a:rPr>
                                <m:t>𝑧</m:t>
                              </m:r>
                              <m:r>
                                <a:rPr lang="en-US" altLang="ja-JP" sz="1400" b="0" i="1" smtClean="0">
                                  <a:latin typeface="Cambria Math" panose="02040503050406030204" pitchFamily="18" charset="0"/>
                                </a:rPr>
                                <m:t>=</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𝑧</m:t>
                                  </m:r>
                                </m:e>
                                <m:sub>
                                  <m:r>
                                    <a:rPr lang="en-US" altLang="ja-JP" sz="1400" b="0" i="1" smtClean="0">
                                      <a:latin typeface="Cambria Math" panose="02040503050406030204" pitchFamily="18" charset="0"/>
                                    </a:rPr>
                                    <m:t>𝑠</m:t>
                                  </m:r>
                                </m:sub>
                              </m:sSub>
                            </m:sub>
                          </m:sSub>
                        </m:e>
                      </m:d>
                      <m:f>
                        <m:fPr>
                          <m:ctrlPr>
                            <a:rPr lang="en-US" altLang="ja-JP" sz="1400" b="0" i="1" smtClean="0">
                              <a:latin typeface="Cambria Math" panose="02040503050406030204" pitchFamily="18" charset="0"/>
                            </a:rPr>
                          </m:ctrlPr>
                        </m:fPr>
                        <m:num>
                          <m:r>
                            <a:rPr lang="en-US" altLang="ja-JP" sz="1400" b="0" i="1" smtClean="0">
                              <a:latin typeface="Cambria Math" panose="02040503050406030204" pitchFamily="18" charset="0"/>
                            </a:rPr>
                            <m:t>𝜕</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𝑧</m:t>
                              </m:r>
                            </m:e>
                            <m:sub>
                              <m:r>
                                <a:rPr lang="en-US" altLang="ja-JP" sz="1400" b="0" i="1" smtClean="0">
                                  <a:latin typeface="Cambria Math" panose="02040503050406030204" pitchFamily="18" charset="0"/>
                                </a:rPr>
                                <m:t>𝑠</m:t>
                              </m:r>
                            </m:sub>
                          </m:sSub>
                        </m:num>
                        <m:den>
                          <m:r>
                            <a:rPr lang="en-US" altLang="ja-JP" sz="1400" b="0" i="1" smtClean="0">
                              <a:latin typeface="Cambria Math" panose="02040503050406030204" pitchFamily="18" charset="0"/>
                            </a:rPr>
                            <m:t>𝜕</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𝑥</m:t>
                              </m:r>
                            </m:e>
                            <m:sub>
                              <m:r>
                                <a:rPr lang="en-US" altLang="ja-JP" sz="1400" b="0" i="1" smtClean="0">
                                  <a:latin typeface="Cambria Math" panose="02040503050406030204" pitchFamily="18" charset="0"/>
                                </a:rPr>
                                <m:t>𝑖</m:t>
                              </m:r>
                            </m:sub>
                          </m:sSub>
                        </m:den>
                      </m:f>
                      <m:r>
                        <a:rPr lang="en-US" altLang="ja-JP" sz="1400" b="0" i="1" smtClean="0">
                          <a:latin typeface="Cambria Math" panose="02040503050406030204" pitchFamily="18" charset="0"/>
                        </a:rPr>
                        <m:t>+</m:t>
                      </m:r>
                      <m:sSub>
                        <m:sSubPr>
                          <m:ctrlPr>
                            <a:rPr lang="en-US" altLang="ja-JP" sz="1400" b="0" i="1" smtClean="0">
                              <a:latin typeface="Cambria Math" panose="02040503050406030204" pitchFamily="18" charset="0"/>
                            </a:rPr>
                          </m:ctrlPr>
                        </m:sSubPr>
                        <m:e>
                          <m:r>
                            <a:rPr lang="en-US" altLang="ja-JP" sz="1400" b="0" i="1" smtClean="0">
                              <a:latin typeface="Cambria Math" panose="02040503050406030204" pitchFamily="18" charset="0"/>
                            </a:rPr>
                            <m:t>𝑃</m:t>
                          </m:r>
                        </m:e>
                        <m:sub>
                          <m:r>
                            <a:rPr lang="en-US" altLang="ja-JP" sz="1400" b="0" i="1" smtClean="0">
                              <a:latin typeface="Cambria Math" panose="02040503050406030204" pitchFamily="18" charset="0"/>
                            </a:rPr>
                            <m:t>𝑠𝑖</m:t>
                          </m:r>
                        </m:sub>
                      </m:sSub>
                    </m:oMath>
                  </a14:m>
                  <a:r>
                    <a:rPr lang="ja-JP" altLang="en-US" sz="1400" dirty="0"/>
                    <a:t>　</a:t>
                  </a:r>
                </a:p>
              </p:txBody>
            </p:sp>
          </mc:Choice>
          <mc:Fallback xmlns="">
            <p:sp>
              <p:nvSpPr>
                <p:cNvPr id="19" name="テキスト ボックス 18">
                  <a:extLst>
                    <a:ext uri="{FF2B5EF4-FFF2-40B4-BE49-F238E27FC236}">
                      <a16:creationId xmlns:a16="http://schemas.microsoft.com/office/drawing/2014/main" id="{E87B7DF9-9474-4C21-BA8D-E0B8A0ADDCD5}"/>
                    </a:ext>
                  </a:extLst>
                </p:cNvPr>
                <p:cNvSpPr txBox="1">
                  <a:spLocks noRot="1" noChangeAspect="1" noMove="1" noResize="1" noEditPoints="1" noAdjustHandles="1" noChangeArrowheads="1" noChangeShapeType="1" noTextEdit="1"/>
                </p:cNvSpPr>
                <p:nvPr/>
              </p:nvSpPr>
              <p:spPr>
                <a:xfrm>
                  <a:off x="735275" y="2950512"/>
                  <a:ext cx="4543770" cy="1945084"/>
                </a:xfrm>
                <a:prstGeom prst="rect">
                  <a:avLst/>
                </a:prstGeom>
                <a:blipFill>
                  <a:blip r:embed="rId5"/>
                  <a:stretch>
                    <a:fillRect l="-133"/>
                  </a:stretch>
                </a:blipFill>
                <a:ln w="31750">
                  <a:solidFill>
                    <a:schemeClr val="accent1"/>
                  </a:solidFill>
                </a:ln>
              </p:spPr>
              <p:txBody>
                <a:bodyPr/>
                <a:lstStyle/>
                <a:p>
                  <a:r>
                    <a:rPr lang="ja-JP" altLang="en-US">
                      <a:noFill/>
                    </a:rPr>
                    <a:t> </a:t>
                  </a:r>
                </a:p>
              </p:txBody>
            </p:sp>
          </mc:Fallback>
        </mc:AlternateContent>
      </p:grpSp>
      <p:grpSp>
        <p:nvGrpSpPr>
          <p:cNvPr id="38" name="グループ化 37">
            <a:extLst>
              <a:ext uri="{FF2B5EF4-FFF2-40B4-BE49-F238E27FC236}">
                <a16:creationId xmlns:a16="http://schemas.microsoft.com/office/drawing/2014/main" id="{10998473-18A2-CCDD-AA6D-27873F8BF48F}"/>
              </a:ext>
            </a:extLst>
          </p:cNvPr>
          <p:cNvGrpSpPr/>
          <p:nvPr/>
        </p:nvGrpSpPr>
        <p:grpSpPr>
          <a:xfrm>
            <a:off x="5440220" y="1658226"/>
            <a:ext cx="917378" cy="4673247"/>
            <a:chOff x="5624945" y="1658226"/>
            <a:chExt cx="917378" cy="4673247"/>
          </a:xfrm>
        </p:grpSpPr>
        <p:grpSp>
          <p:nvGrpSpPr>
            <p:cNvPr id="37" name="グループ化 36">
              <a:extLst>
                <a:ext uri="{FF2B5EF4-FFF2-40B4-BE49-F238E27FC236}">
                  <a16:creationId xmlns:a16="http://schemas.microsoft.com/office/drawing/2014/main" id="{BE1AC833-A46B-CDF2-B263-D9ACFEFD90BD}"/>
                </a:ext>
              </a:extLst>
            </p:cNvPr>
            <p:cNvGrpSpPr/>
            <p:nvPr/>
          </p:nvGrpSpPr>
          <p:grpSpPr>
            <a:xfrm>
              <a:off x="5624945" y="1658226"/>
              <a:ext cx="307777" cy="1522057"/>
              <a:chOff x="5624945" y="1658226"/>
              <a:chExt cx="307777" cy="1522057"/>
            </a:xfrm>
          </p:grpSpPr>
          <p:cxnSp>
            <p:nvCxnSpPr>
              <p:cNvPr id="20" name="直線矢印コネクタ 19">
                <a:extLst>
                  <a:ext uri="{FF2B5EF4-FFF2-40B4-BE49-F238E27FC236}">
                    <a16:creationId xmlns:a16="http://schemas.microsoft.com/office/drawing/2014/main" id="{83CC7F4F-C96A-35E7-7D7A-FE843F7AFCE2}"/>
                  </a:ext>
                </a:extLst>
              </p:cNvPr>
              <p:cNvCxnSpPr/>
              <p:nvPr/>
            </p:nvCxnSpPr>
            <p:spPr>
              <a:xfrm>
                <a:off x="5624945" y="1658226"/>
                <a:ext cx="0" cy="128522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0" name="テキスト ボックス 29">
                <a:extLst>
                  <a:ext uri="{FF2B5EF4-FFF2-40B4-BE49-F238E27FC236}">
                    <a16:creationId xmlns:a16="http://schemas.microsoft.com/office/drawing/2014/main" id="{094C981B-7DCC-145B-315B-7C7CBC951056}"/>
                  </a:ext>
                </a:extLst>
              </p:cNvPr>
              <p:cNvSpPr txBox="1"/>
              <p:nvPr/>
            </p:nvSpPr>
            <p:spPr>
              <a:xfrm rot="5400000">
                <a:off x="5382961" y="2630522"/>
                <a:ext cx="791745" cy="307777"/>
              </a:xfrm>
              <a:prstGeom prst="rect">
                <a:avLst/>
              </a:prstGeom>
              <a:noFill/>
            </p:spPr>
            <p:txBody>
              <a:bodyPr wrap="square">
                <a:spAutoFit/>
              </a:bodyPr>
              <a:lstStyle/>
              <a:p>
                <a:r>
                  <a:rPr kumimoji="1" lang="en-US" altLang="ja-JP" sz="1400" dirty="0"/>
                  <a:t>2DC</a:t>
                </a:r>
              </a:p>
            </p:txBody>
          </p:sp>
        </p:grpSp>
        <p:grpSp>
          <p:nvGrpSpPr>
            <p:cNvPr id="36" name="グループ化 35">
              <a:extLst>
                <a:ext uri="{FF2B5EF4-FFF2-40B4-BE49-F238E27FC236}">
                  <a16:creationId xmlns:a16="http://schemas.microsoft.com/office/drawing/2014/main" id="{08D323C7-5C5C-AE85-7709-4283D07206ED}"/>
                </a:ext>
              </a:extLst>
            </p:cNvPr>
            <p:cNvGrpSpPr/>
            <p:nvPr/>
          </p:nvGrpSpPr>
          <p:grpSpPr>
            <a:xfrm>
              <a:off x="5925127" y="1658226"/>
              <a:ext cx="315457" cy="3428846"/>
              <a:chOff x="5999015" y="1658226"/>
              <a:chExt cx="315457" cy="3428846"/>
            </a:xfrm>
          </p:grpSpPr>
          <p:cxnSp>
            <p:nvCxnSpPr>
              <p:cNvPr id="21" name="直線矢印コネクタ 20">
                <a:extLst>
                  <a:ext uri="{FF2B5EF4-FFF2-40B4-BE49-F238E27FC236}">
                    <a16:creationId xmlns:a16="http://schemas.microsoft.com/office/drawing/2014/main" id="{34E3C0F4-31A6-0AA3-F2E1-4925CC304A83}"/>
                  </a:ext>
                </a:extLst>
              </p:cNvPr>
              <p:cNvCxnSpPr>
                <a:cxnSpLocks/>
              </p:cNvCxnSpPr>
              <p:nvPr/>
            </p:nvCxnSpPr>
            <p:spPr>
              <a:xfrm>
                <a:off x="5999015" y="1658226"/>
                <a:ext cx="0" cy="328355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2" name="テキスト ボックス 31">
                <a:extLst>
                  <a:ext uri="{FF2B5EF4-FFF2-40B4-BE49-F238E27FC236}">
                    <a16:creationId xmlns:a16="http://schemas.microsoft.com/office/drawing/2014/main" id="{48717BAA-969A-346C-676F-A38D25A52A8B}"/>
                  </a:ext>
                </a:extLst>
              </p:cNvPr>
              <p:cNvSpPr txBox="1"/>
              <p:nvPr/>
            </p:nvSpPr>
            <p:spPr>
              <a:xfrm rot="5400000">
                <a:off x="5412659" y="4185259"/>
                <a:ext cx="1495849" cy="307777"/>
              </a:xfrm>
              <a:prstGeom prst="rect">
                <a:avLst/>
              </a:prstGeom>
              <a:noFill/>
            </p:spPr>
            <p:txBody>
              <a:bodyPr wrap="square">
                <a:spAutoFit/>
              </a:bodyPr>
              <a:lstStyle/>
              <a:p>
                <a:r>
                  <a:rPr lang="en-US" altLang="ja-JP" sz="1400" dirty="0"/>
                  <a:t>SBVC2,</a:t>
                </a:r>
                <a:r>
                  <a:rPr kumimoji="1" lang="en-US" altLang="ja-JP" sz="1400" b="1" dirty="0"/>
                  <a:t>SBVC3</a:t>
                </a:r>
              </a:p>
            </p:txBody>
          </p:sp>
        </p:grpSp>
        <p:grpSp>
          <p:nvGrpSpPr>
            <p:cNvPr id="35" name="グループ化 34">
              <a:extLst>
                <a:ext uri="{FF2B5EF4-FFF2-40B4-BE49-F238E27FC236}">
                  <a16:creationId xmlns:a16="http://schemas.microsoft.com/office/drawing/2014/main" id="{98DAA2F9-C9E9-287B-6FF9-93D42CA1D11F}"/>
                </a:ext>
              </a:extLst>
            </p:cNvPr>
            <p:cNvGrpSpPr/>
            <p:nvPr/>
          </p:nvGrpSpPr>
          <p:grpSpPr>
            <a:xfrm>
              <a:off x="6234546" y="1658226"/>
              <a:ext cx="307777" cy="4673247"/>
              <a:chOff x="6410030" y="1658226"/>
              <a:chExt cx="307777" cy="4673247"/>
            </a:xfrm>
          </p:grpSpPr>
          <p:cxnSp>
            <p:nvCxnSpPr>
              <p:cNvPr id="22" name="直線矢印コネクタ 21">
                <a:extLst>
                  <a:ext uri="{FF2B5EF4-FFF2-40B4-BE49-F238E27FC236}">
                    <a16:creationId xmlns:a16="http://schemas.microsoft.com/office/drawing/2014/main" id="{0A1F79B5-512A-89EE-F859-0036B011E83B}"/>
                  </a:ext>
                </a:extLst>
              </p:cNvPr>
              <p:cNvCxnSpPr>
                <a:cxnSpLocks/>
              </p:cNvCxnSpPr>
              <p:nvPr/>
            </p:nvCxnSpPr>
            <p:spPr>
              <a:xfrm>
                <a:off x="6410031" y="1658226"/>
                <a:ext cx="0" cy="457990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4" name="テキスト ボックス 33">
                <a:extLst>
                  <a:ext uri="{FF2B5EF4-FFF2-40B4-BE49-F238E27FC236}">
                    <a16:creationId xmlns:a16="http://schemas.microsoft.com/office/drawing/2014/main" id="{D2AA6D16-33C1-7EAF-174B-4816ACD826AA}"/>
                  </a:ext>
                </a:extLst>
              </p:cNvPr>
              <p:cNvSpPr txBox="1"/>
              <p:nvPr/>
            </p:nvSpPr>
            <p:spPr>
              <a:xfrm rot="5400000">
                <a:off x="6144819" y="5758484"/>
                <a:ext cx="838200" cy="307777"/>
              </a:xfrm>
              <a:prstGeom prst="rect">
                <a:avLst/>
              </a:prstGeom>
              <a:noFill/>
            </p:spPr>
            <p:txBody>
              <a:bodyPr wrap="square">
                <a:spAutoFit/>
              </a:bodyPr>
              <a:lstStyle/>
              <a:p>
                <a:r>
                  <a:rPr lang="en-US" altLang="ja-JP" sz="1400" dirty="0"/>
                  <a:t>GBVC3</a:t>
                </a:r>
                <a:endParaRPr kumimoji="1" lang="ja-JP" altLang="en-US" sz="1400" dirty="0"/>
              </a:p>
            </p:txBody>
          </p:sp>
        </p:grpSp>
      </p:grpSp>
      <mc:AlternateContent xmlns:mc="http://schemas.openxmlformats.org/markup-compatibility/2006" xmlns:a14="http://schemas.microsoft.com/office/drawing/2010/main">
        <mc:Choice Requires="a14">
          <p:sp>
            <p:nvSpPr>
              <p:cNvPr id="39" name="テキスト ボックス 38">
                <a:extLst>
                  <a:ext uri="{FF2B5EF4-FFF2-40B4-BE49-F238E27FC236}">
                    <a16:creationId xmlns:a16="http://schemas.microsoft.com/office/drawing/2014/main" id="{FEF0A401-862B-ABDE-8218-536732136B2F}"/>
                  </a:ext>
                </a:extLst>
              </p:cNvPr>
              <p:cNvSpPr txBox="1"/>
              <p:nvPr/>
            </p:nvSpPr>
            <p:spPr>
              <a:xfrm>
                <a:off x="8973924" y="1223520"/>
                <a:ext cx="2745952" cy="1304460"/>
              </a:xfrm>
              <a:prstGeom prst="rect">
                <a:avLst/>
              </a:prstGeom>
              <a:noFill/>
              <a:ln w="25400">
                <a:solidFill>
                  <a:schemeClr val="tx2"/>
                </a:solidFill>
              </a:ln>
            </p:spPr>
            <p:txBody>
              <a:bodyPr wrap="square" rtlCol="0">
                <a:spAutoFit/>
              </a:bodyPr>
              <a:lstStyle/>
              <a:p>
                <a:r>
                  <a:rPr lang="en-US" altLang="ja-JP" sz="1100" i="1" dirty="0">
                    <a:latin typeface="Cambria Math" panose="02040503050406030204" pitchFamily="18" charset="0"/>
                    <a:ea typeface="Cambria Math" panose="02040503050406030204" pitchFamily="18" charset="0"/>
                  </a:rPr>
                  <a:t>h</a:t>
                </a:r>
                <a:r>
                  <a:rPr lang="en-US" altLang="ja-JP" sz="1100" b="1" i="1" dirty="0">
                    <a:latin typeface="Cambria Math" panose="02040503050406030204" pitchFamily="18" charset="0"/>
                    <a:ea typeface="Cambria Math" panose="02040503050406030204" pitchFamily="18" charset="0"/>
                  </a:rPr>
                  <a:t> </a:t>
                </a:r>
                <a:r>
                  <a:rPr lang="ja-JP" altLang="en-US" sz="1100" dirty="0"/>
                  <a:t>：水深</a:t>
                </a:r>
                <a:endParaRPr lang="en-US" altLang="ja-JP" sz="1100" i="1" dirty="0">
                  <a:latin typeface="Cambria Math" panose="02040503050406030204" pitchFamily="18" charset="0"/>
                  <a:ea typeface="Cambria Math" panose="02040503050406030204" pitchFamily="18" charset="0"/>
                </a:endParaRPr>
              </a:p>
              <a:p>
                <a14:m>
                  <m:oMath xmlns:m="http://schemas.openxmlformats.org/officeDocument/2006/math">
                    <m:sSub>
                      <m:sSubPr>
                        <m:ctrlPr>
                          <a:rPr lang="en-US" altLang="ja-JP" sz="1100" i="1">
                            <a:latin typeface="Cambria Math" panose="02040503050406030204" pitchFamily="18" charset="0"/>
                            <a:ea typeface="Cambria Math" panose="02040503050406030204" pitchFamily="18" charset="0"/>
                          </a:rPr>
                        </m:ctrlPr>
                      </m:sSubPr>
                      <m:e>
                        <m:r>
                          <a:rPr lang="en-US" altLang="ja-JP" sz="1100" i="1">
                            <a:latin typeface="Cambria Math" panose="02040503050406030204" pitchFamily="18" charset="0"/>
                            <a:ea typeface="Cambria Math" panose="02040503050406030204" pitchFamily="18" charset="0"/>
                          </a:rPr>
                          <m:t>𝑈</m:t>
                        </m:r>
                      </m:e>
                      <m:sub>
                        <m:r>
                          <a:rPr lang="en-US" altLang="ja-JP" sz="1100" i="1">
                            <a:latin typeface="Cambria Math" panose="02040503050406030204" pitchFamily="18" charset="0"/>
                            <a:ea typeface="Cambria Math" panose="02040503050406030204" pitchFamily="18" charset="0"/>
                          </a:rPr>
                          <m:t>𝑖</m:t>
                        </m:r>
                      </m:sub>
                    </m:sSub>
                    <m:r>
                      <a:rPr lang="en-US" altLang="ja-JP" sz="1100" i="1">
                        <a:latin typeface="Cambria Math" panose="02040503050406030204" pitchFamily="18" charset="0"/>
                        <a:ea typeface="Cambria Math" panose="02040503050406030204" pitchFamily="18" charset="0"/>
                      </a:rPr>
                      <m:t> </m:t>
                    </m:r>
                  </m:oMath>
                </a14:m>
                <a:r>
                  <a:rPr lang="en-US" altLang="ja-JP" sz="1100" dirty="0"/>
                  <a:t>,</a:t>
                </a:r>
                <a:r>
                  <a:rPr lang="en-US" altLang="ja-JP" sz="1100" dirty="0">
                    <a:ea typeface="Cambria Math" panose="02040503050406030204" pitchFamily="18" charset="0"/>
                  </a:rPr>
                  <a:t> </a:t>
                </a:r>
                <a14:m>
                  <m:oMath xmlns:m="http://schemas.openxmlformats.org/officeDocument/2006/math">
                    <m:sSub>
                      <m:sSubPr>
                        <m:ctrlPr>
                          <a:rPr lang="en-US" altLang="ja-JP" sz="1100" i="1">
                            <a:latin typeface="Cambria Math" panose="02040503050406030204" pitchFamily="18" charset="0"/>
                            <a:ea typeface="Cambria Math" panose="02040503050406030204" pitchFamily="18" charset="0"/>
                          </a:rPr>
                        </m:ctrlPr>
                      </m:sSubPr>
                      <m:e>
                        <m:r>
                          <a:rPr lang="en-US" altLang="ja-JP" sz="1100" i="1">
                            <a:latin typeface="Cambria Math" panose="02040503050406030204" pitchFamily="18" charset="0"/>
                            <a:ea typeface="Cambria Math" panose="02040503050406030204" pitchFamily="18" charset="0"/>
                          </a:rPr>
                          <m:t>𝑈</m:t>
                        </m:r>
                      </m:e>
                      <m:sub>
                        <m:r>
                          <a:rPr lang="en-US" altLang="ja-JP" sz="1100" b="0" i="1" smtClean="0">
                            <a:latin typeface="Cambria Math" panose="02040503050406030204" pitchFamily="18" charset="0"/>
                            <a:ea typeface="Cambria Math" panose="02040503050406030204" pitchFamily="18" charset="0"/>
                          </a:rPr>
                          <m:t>𝑗</m:t>
                        </m:r>
                      </m:sub>
                    </m:sSub>
                    <m:r>
                      <a:rPr lang="en-US" altLang="ja-JP" sz="1100" i="1">
                        <a:latin typeface="Cambria Math" panose="02040503050406030204" pitchFamily="18" charset="0"/>
                        <a:ea typeface="Cambria Math" panose="02040503050406030204" pitchFamily="18" charset="0"/>
                      </a:rPr>
                      <m:t> </m:t>
                    </m:r>
                  </m:oMath>
                </a14:m>
                <a:r>
                  <a:rPr lang="ja-JP" altLang="en-US" sz="1100" dirty="0"/>
                  <a:t>：水深平均流速</a:t>
                </a:r>
                <a:endParaRPr lang="en-US" altLang="ja-JP" sz="1100" dirty="0"/>
              </a:p>
              <a:p>
                <a14:m>
                  <m:oMath xmlns:m="http://schemas.openxmlformats.org/officeDocument/2006/math">
                    <m:sSub>
                      <m:sSubPr>
                        <m:ctrlPr>
                          <a:rPr lang="en-US" altLang="ja-JP" sz="1100" i="1" smtClean="0">
                            <a:latin typeface="Cambria Math" panose="02040503050406030204" pitchFamily="18" charset="0"/>
                            <a:ea typeface="Cambria Math" panose="02040503050406030204" pitchFamily="18" charset="0"/>
                          </a:rPr>
                        </m:ctrlPr>
                      </m:sSubPr>
                      <m:e>
                        <m:sSub>
                          <m:sSubPr>
                            <m:ctrlPr>
                              <a:rPr lang="en-US" altLang="ja-JP" sz="1100" i="1">
                                <a:latin typeface="Cambria Math" panose="02040503050406030204" pitchFamily="18" charset="0"/>
                              </a:rPr>
                            </m:ctrlPr>
                          </m:sSubPr>
                          <m:e>
                            <m:r>
                              <a:rPr lang="en-US" altLang="ja-JP" sz="1100" i="1">
                                <a:latin typeface="Cambria Math" panose="02040503050406030204" pitchFamily="18" charset="0"/>
                              </a:rPr>
                              <m:t>𝑧</m:t>
                            </m:r>
                          </m:e>
                          <m:sub>
                            <m:r>
                              <a:rPr lang="en-US" altLang="ja-JP" sz="1100" i="1">
                                <a:latin typeface="Cambria Math" panose="02040503050406030204" pitchFamily="18" charset="0"/>
                              </a:rPr>
                              <m:t>𝑠</m:t>
                            </m:r>
                          </m:sub>
                        </m:sSub>
                        <m:r>
                          <a:rPr lang="en-US" altLang="ja-JP" sz="1100" b="0" i="1" smtClean="0">
                            <a:latin typeface="Cambria Math" panose="02040503050406030204" pitchFamily="18" charset="0"/>
                          </a:rPr>
                          <m:t>,</m:t>
                        </m:r>
                        <m:r>
                          <a:rPr lang="en-US" altLang="ja-JP" sz="1100" i="1">
                            <a:latin typeface="Cambria Math" panose="02040503050406030204" pitchFamily="18" charset="0"/>
                            <a:ea typeface="Cambria Math" panose="02040503050406030204" pitchFamily="18" charset="0"/>
                          </a:rPr>
                          <m:t>𝑧</m:t>
                        </m:r>
                      </m:e>
                      <m:sub>
                        <m:r>
                          <a:rPr lang="en-US" altLang="ja-JP" sz="1100" i="1">
                            <a:latin typeface="Cambria Math" panose="02040503050406030204" pitchFamily="18" charset="0"/>
                            <a:ea typeface="Cambria Math" panose="02040503050406030204" pitchFamily="18" charset="0"/>
                          </a:rPr>
                          <m:t>𝑏</m:t>
                        </m:r>
                      </m:sub>
                    </m:sSub>
                    <m:r>
                      <a:rPr lang="en-US" altLang="ja-JP" sz="1100" i="1">
                        <a:latin typeface="Cambria Math" panose="02040503050406030204" pitchFamily="18" charset="0"/>
                        <a:ea typeface="Cambria Math" panose="02040503050406030204" pitchFamily="18" charset="0"/>
                      </a:rPr>
                      <m:t> </m:t>
                    </m:r>
                  </m:oMath>
                </a14:m>
                <a:r>
                  <a:rPr kumimoji="1" lang="ja-JP" altLang="en-US" sz="1100" dirty="0"/>
                  <a:t>：水面高さ，底面高さ</a:t>
                </a:r>
                <a:endParaRPr lang="en-US" altLang="ja-JP" sz="1100" i="1" dirty="0">
                  <a:latin typeface="Cambria Math" panose="02040503050406030204" pitchFamily="18" charset="0"/>
                </a:endParaRPr>
              </a:p>
              <a:p>
                <a14:m>
                  <m:oMath xmlns:m="http://schemas.openxmlformats.org/officeDocument/2006/math">
                    <m:sSub>
                      <m:sSubPr>
                        <m:ctrlPr>
                          <a:rPr lang="en-US" altLang="ja-JP" sz="1100" i="1">
                            <a:latin typeface="Cambria Math" panose="02040503050406030204" pitchFamily="18" charset="0"/>
                          </a:rPr>
                        </m:ctrlPr>
                      </m:sSubPr>
                      <m:e>
                        <m:r>
                          <a:rPr lang="ja-JP" altLang="en-US" sz="1100" i="1">
                            <a:latin typeface="Cambria Math" panose="02040503050406030204" pitchFamily="18" charset="0"/>
                          </a:rPr>
                          <m:t>𝜏</m:t>
                        </m:r>
                      </m:e>
                      <m:sub>
                        <m:r>
                          <a:rPr lang="en-US" altLang="ja-JP" sz="1100" i="1">
                            <a:latin typeface="Cambria Math" panose="02040503050406030204" pitchFamily="18" charset="0"/>
                          </a:rPr>
                          <m:t>𝑏𝑖</m:t>
                        </m:r>
                      </m:sub>
                    </m:sSub>
                    <m:r>
                      <a:rPr lang="en-US" altLang="ja-JP" sz="1100" i="1">
                        <a:latin typeface="Cambria Math" panose="02040503050406030204" pitchFamily="18" charset="0"/>
                      </a:rPr>
                      <m:t> </m:t>
                    </m:r>
                  </m:oMath>
                </a14:m>
                <a:r>
                  <a:rPr lang="ja-JP" altLang="en-US" sz="1100" dirty="0"/>
                  <a:t>：底面せん断応力</a:t>
                </a:r>
              </a:p>
              <a:p>
                <a14:m>
                  <m:oMath xmlns:m="http://schemas.openxmlformats.org/officeDocument/2006/math">
                    <m:sSub>
                      <m:sSubPr>
                        <m:ctrlPr>
                          <a:rPr lang="en-US" altLang="ja-JP" sz="1100" b="0" i="1" smtClean="0">
                            <a:latin typeface="Cambria Math" panose="02040503050406030204" pitchFamily="18" charset="0"/>
                          </a:rPr>
                        </m:ctrlPr>
                      </m:sSubPr>
                      <m:e>
                        <m:r>
                          <a:rPr lang="ja-JP" altLang="en-US" sz="1100" b="0" i="1" smtClean="0">
                            <a:latin typeface="Cambria Math" panose="02040503050406030204" pitchFamily="18" charset="0"/>
                          </a:rPr>
                          <m:t>𝜏</m:t>
                        </m:r>
                      </m:e>
                      <m:sub>
                        <m:r>
                          <a:rPr lang="en-US" altLang="ja-JP" sz="1100" b="0" i="1" smtClean="0">
                            <a:latin typeface="Cambria Math" panose="02040503050406030204" pitchFamily="18" charset="0"/>
                          </a:rPr>
                          <m:t>𝑖𝑗</m:t>
                        </m:r>
                      </m:sub>
                    </m:sSub>
                  </m:oMath>
                </a14:m>
                <a:r>
                  <a:rPr kumimoji="1" lang="ja-JP" altLang="en-US" sz="1100" dirty="0"/>
                  <a:t>：せん断応力</a:t>
                </a:r>
                <a:endParaRPr kumimoji="1" lang="en-US" altLang="ja-JP" sz="1100" dirty="0"/>
              </a:p>
              <a:p>
                <a14:m>
                  <m:oMath xmlns:m="http://schemas.openxmlformats.org/officeDocument/2006/math">
                    <m:r>
                      <a:rPr lang="en-US" altLang="ja-JP" sz="1100" b="0" i="1" smtClean="0">
                        <a:latin typeface="Cambria Math" panose="02040503050406030204" pitchFamily="18" charset="0"/>
                      </a:rPr>
                      <m:t>𝑑</m:t>
                    </m:r>
                    <m:sSub>
                      <m:sSubPr>
                        <m:ctrlPr>
                          <a:rPr lang="en-US" altLang="ja-JP" sz="1100" b="0" i="1" smtClean="0">
                            <a:latin typeface="Cambria Math" panose="02040503050406030204" pitchFamily="18" charset="0"/>
                          </a:rPr>
                        </m:ctrlPr>
                      </m:sSubPr>
                      <m:e>
                        <m:r>
                          <a:rPr lang="en-US" altLang="ja-JP" sz="1100" b="0" i="1" smtClean="0">
                            <a:latin typeface="Cambria Math" panose="02040503050406030204" pitchFamily="18" charset="0"/>
                          </a:rPr>
                          <m:t>𝑝</m:t>
                        </m:r>
                      </m:e>
                      <m:sub>
                        <m:r>
                          <a:rPr lang="en-US" altLang="ja-JP" sz="1100" b="0" i="1" smtClean="0">
                            <a:latin typeface="Cambria Math" panose="02040503050406030204" pitchFamily="18" charset="0"/>
                          </a:rPr>
                          <m:t>0</m:t>
                        </m:r>
                      </m:sub>
                    </m:sSub>
                  </m:oMath>
                </a14:m>
                <a:r>
                  <a:rPr kumimoji="1" lang="ja-JP" altLang="en-US" sz="1100" dirty="0"/>
                  <a:t>：</a:t>
                </a:r>
                <a:endParaRPr kumimoji="1" lang="en-US" altLang="ja-JP" sz="1100" dirty="0"/>
              </a:p>
              <a:p>
                <a14:m>
                  <m:oMath xmlns:m="http://schemas.openxmlformats.org/officeDocument/2006/math">
                    <m:r>
                      <a:rPr lang="en-US" altLang="ja-JP" sz="1100" b="0" i="1" smtClean="0">
                        <a:latin typeface="Cambria Math" panose="02040503050406030204" pitchFamily="18" charset="0"/>
                      </a:rPr>
                      <m:t>𝑑</m:t>
                    </m:r>
                    <m:sSub>
                      <m:sSubPr>
                        <m:ctrlPr>
                          <a:rPr lang="en-US" altLang="ja-JP" sz="1100" b="0" i="1" smtClean="0">
                            <a:latin typeface="Cambria Math" panose="02040503050406030204" pitchFamily="18" charset="0"/>
                          </a:rPr>
                        </m:ctrlPr>
                      </m:sSubPr>
                      <m:e>
                        <m:r>
                          <a:rPr lang="en-US" altLang="ja-JP" sz="1100" b="0" i="1" smtClean="0">
                            <a:latin typeface="Cambria Math" panose="02040503050406030204" pitchFamily="18" charset="0"/>
                          </a:rPr>
                          <m:t>𝑝</m:t>
                        </m:r>
                      </m:e>
                      <m:sub>
                        <m:r>
                          <a:rPr lang="en-US" altLang="ja-JP" sz="1100" b="0" i="1" smtClean="0">
                            <a:latin typeface="Cambria Math" panose="02040503050406030204" pitchFamily="18" charset="0"/>
                          </a:rPr>
                          <m:t>𝑏</m:t>
                        </m:r>
                      </m:sub>
                    </m:sSub>
                  </m:oMath>
                </a14:m>
                <a:r>
                  <a:rPr kumimoji="1" lang="ja-JP" altLang="en-US" sz="1100" dirty="0"/>
                  <a:t>：</a:t>
                </a:r>
                <a:r>
                  <a:rPr lang="ja-JP" altLang="en-US" sz="1100" dirty="0">
                    <a:solidFill>
                      <a:srgbClr val="000000"/>
                    </a:solidFill>
                    <a:latin typeface="+mn-ea"/>
                  </a:rPr>
                  <a:t>底面の圧力偏差</a:t>
                </a:r>
                <a:endParaRPr kumimoji="1" lang="en-US" altLang="ja-JP" sz="1100" dirty="0"/>
              </a:p>
            </p:txBody>
          </p:sp>
        </mc:Choice>
        <mc:Fallback xmlns="">
          <p:sp>
            <p:nvSpPr>
              <p:cNvPr id="39" name="テキスト ボックス 38">
                <a:extLst>
                  <a:ext uri="{FF2B5EF4-FFF2-40B4-BE49-F238E27FC236}">
                    <a16:creationId xmlns:a16="http://schemas.microsoft.com/office/drawing/2014/main" id="{FEF0A401-862B-ABDE-8218-536732136B2F}"/>
                  </a:ext>
                </a:extLst>
              </p:cNvPr>
              <p:cNvSpPr txBox="1">
                <a:spLocks noRot="1" noChangeAspect="1" noMove="1" noResize="1" noEditPoints="1" noAdjustHandles="1" noChangeArrowheads="1" noChangeShapeType="1" noTextEdit="1"/>
              </p:cNvSpPr>
              <p:nvPr/>
            </p:nvSpPr>
            <p:spPr>
              <a:xfrm>
                <a:off x="8973924" y="1223520"/>
                <a:ext cx="2745952" cy="1304460"/>
              </a:xfrm>
              <a:prstGeom prst="rect">
                <a:avLst/>
              </a:prstGeom>
              <a:blipFill>
                <a:blip r:embed="rId6"/>
                <a:stretch>
                  <a:fillRect b="-1835"/>
                </a:stretch>
              </a:blipFill>
              <a:ln w="25400">
                <a:solidFill>
                  <a:schemeClr val="tx2"/>
                </a:solid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41" name="テキスト ボックス 40">
                <a:extLst>
                  <a:ext uri="{FF2B5EF4-FFF2-40B4-BE49-F238E27FC236}">
                    <a16:creationId xmlns:a16="http://schemas.microsoft.com/office/drawing/2014/main" id="{985C880C-00FD-80EC-E16F-B4150BB80B5D}"/>
                  </a:ext>
                </a:extLst>
              </p:cNvPr>
              <p:cNvSpPr txBox="1"/>
              <p:nvPr/>
            </p:nvSpPr>
            <p:spPr>
              <a:xfrm>
                <a:off x="8976615" y="2586791"/>
                <a:ext cx="2745952" cy="2475806"/>
              </a:xfrm>
              <a:prstGeom prst="rect">
                <a:avLst/>
              </a:prstGeom>
              <a:noFill/>
              <a:ln w="25400">
                <a:solidFill>
                  <a:schemeClr val="accent1"/>
                </a:solidFill>
              </a:ln>
            </p:spPr>
            <p:txBody>
              <a:bodyPr wrap="square">
                <a:spAutoFit/>
              </a:bodyPr>
              <a:lstStyle/>
              <a:p>
                <a14:m>
                  <m:oMath xmlns:m="http://schemas.openxmlformats.org/officeDocument/2006/math">
                    <m:sSub>
                      <m:sSubPr>
                        <m:ctrlPr>
                          <a:rPr lang="ja-JP" altLang="ja-JP" sz="1100" i="1">
                            <a:latin typeface="Cambria Math" panose="02040503050406030204" pitchFamily="18" charset="0"/>
                          </a:rPr>
                        </m:ctrlPr>
                      </m:sSubPr>
                      <m:e>
                        <m:r>
                          <a:rPr lang="en-US" altLang="ja-JP" sz="1100" i="1">
                            <a:latin typeface="Cambria Math" panose="02040503050406030204" pitchFamily="18" charset="0"/>
                          </a:rPr>
                          <m:t>𝑢</m:t>
                        </m:r>
                      </m:e>
                      <m:sub>
                        <m:r>
                          <a:rPr lang="en-US" altLang="ja-JP" sz="1100" i="1">
                            <a:latin typeface="Cambria Math" panose="02040503050406030204" pitchFamily="18" charset="0"/>
                          </a:rPr>
                          <m:t>𝑏𝑖</m:t>
                        </m:r>
                      </m:sub>
                    </m:sSub>
                    <m:r>
                      <a:rPr lang="en-US" altLang="ja-JP" sz="1100" i="1">
                        <a:latin typeface="Cambria Math" panose="02040503050406030204" pitchFamily="18" charset="0"/>
                      </a:rPr>
                      <m:t>,</m:t>
                    </m:r>
                    <m:sSub>
                      <m:sSubPr>
                        <m:ctrlPr>
                          <a:rPr lang="ja-JP" altLang="ja-JP" sz="1100" i="1">
                            <a:latin typeface="Cambria Math" panose="02040503050406030204" pitchFamily="18" charset="0"/>
                          </a:rPr>
                        </m:ctrlPr>
                      </m:sSubPr>
                      <m:e>
                        <m:r>
                          <a:rPr lang="en-US" altLang="ja-JP" sz="1100" i="1">
                            <a:latin typeface="Cambria Math" panose="02040503050406030204" pitchFamily="18" charset="0"/>
                          </a:rPr>
                          <m:t>𝑢</m:t>
                        </m:r>
                      </m:e>
                      <m:sub>
                        <m:r>
                          <a:rPr lang="en-US" altLang="ja-JP" sz="1100" i="1">
                            <a:latin typeface="Cambria Math" panose="02040503050406030204" pitchFamily="18" charset="0"/>
                          </a:rPr>
                          <m:t>𝑠𝑖</m:t>
                        </m:r>
                      </m:sub>
                    </m:sSub>
                  </m:oMath>
                </a14:m>
                <a:r>
                  <a:rPr lang="ja-JP" altLang="en-US" sz="1100" dirty="0">
                    <a:solidFill>
                      <a:srgbClr val="000000"/>
                    </a:solidFill>
                    <a:latin typeface="+mn-ea"/>
                  </a:rPr>
                  <a:t>：水表面</a:t>
                </a:r>
                <a:r>
                  <a:rPr lang="en-US" altLang="ja-JP" sz="1100" dirty="0">
                    <a:solidFill>
                      <a:srgbClr val="000000"/>
                    </a:solidFill>
                    <a:latin typeface="+mn-ea"/>
                  </a:rPr>
                  <a:t>,</a:t>
                </a:r>
                <a:r>
                  <a:rPr lang="ja-JP" altLang="en-US" sz="1100" dirty="0">
                    <a:solidFill>
                      <a:srgbClr val="000000"/>
                    </a:solidFill>
                    <a:latin typeface="+mn-ea"/>
                  </a:rPr>
                  <a:t>底面の流速</a:t>
                </a:r>
                <a:br>
                  <a:rPr lang="en-US" altLang="ja-JP" sz="1100" dirty="0">
                    <a:solidFill>
                      <a:srgbClr val="000000"/>
                    </a:solidFill>
                    <a:latin typeface="+mn-ea"/>
                  </a:rPr>
                </a:br>
                <a:r>
                  <a:rPr lang="ja-JP" altLang="en-US" sz="1100" dirty="0">
                    <a:solidFill>
                      <a:srgbClr val="000000"/>
                    </a:solidFill>
                    <a:latin typeface="+mn-ea"/>
                  </a:rPr>
                  <a:t>𝜀</a:t>
                </a:r>
                <a:r>
                  <a:rPr lang="ja-JP" altLang="en-US" sz="400" dirty="0">
                    <a:solidFill>
                      <a:srgbClr val="000000"/>
                    </a:solidFill>
                    <a:latin typeface="+mn-ea"/>
                  </a:rPr>
                  <a:t>𝑖𝑗</a:t>
                </a:r>
                <a:r>
                  <a:rPr lang="en-US" altLang="ja-JP" sz="400" dirty="0">
                    <a:solidFill>
                      <a:srgbClr val="000000"/>
                    </a:solidFill>
                    <a:latin typeface="+mn-ea"/>
                  </a:rPr>
                  <a:t>3</a:t>
                </a:r>
                <a:r>
                  <a:rPr lang="ja-JP" altLang="en-US" sz="1100" dirty="0">
                    <a:solidFill>
                      <a:srgbClr val="000000"/>
                    </a:solidFill>
                    <a:latin typeface="+mn-ea"/>
                  </a:rPr>
                  <a:t>：</a:t>
                </a:r>
                <a:r>
                  <a:rPr lang="en-US" altLang="ja-JP" sz="1100" dirty="0">
                    <a:solidFill>
                      <a:srgbClr val="000000"/>
                    </a:solidFill>
                    <a:latin typeface="+mn-ea"/>
                  </a:rPr>
                  <a:t>Levi-Civita</a:t>
                </a:r>
                <a:r>
                  <a:rPr lang="ja-JP" altLang="en-US" sz="1100" dirty="0">
                    <a:solidFill>
                      <a:srgbClr val="000000"/>
                    </a:solidFill>
                    <a:latin typeface="+mn-ea"/>
                  </a:rPr>
                  <a:t>記号</a:t>
                </a:r>
                <a:br>
                  <a:rPr lang="en-US" altLang="ja-JP" sz="1100" dirty="0">
                    <a:solidFill>
                      <a:srgbClr val="000000"/>
                    </a:solidFill>
                    <a:latin typeface="+mn-ea"/>
                  </a:rPr>
                </a:br>
                <a:r>
                  <a:rPr lang="ja-JP" altLang="en-US" sz="1100" dirty="0">
                    <a:solidFill>
                      <a:srgbClr val="000000"/>
                    </a:solidFill>
                    <a:latin typeface="+mn-ea"/>
                  </a:rPr>
                  <a:t>𝛺</a:t>
                </a:r>
                <a:r>
                  <a:rPr lang="ja-JP" altLang="en-US" sz="400" dirty="0">
                    <a:solidFill>
                      <a:srgbClr val="000000"/>
                    </a:solidFill>
                    <a:latin typeface="+mn-ea"/>
                  </a:rPr>
                  <a:t>𝑗</a:t>
                </a:r>
                <a:r>
                  <a:rPr lang="ja-JP" altLang="en-US" sz="1100" dirty="0">
                    <a:solidFill>
                      <a:srgbClr val="000000"/>
                    </a:solidFill>
                    <a:latin typeface="+mn-ea"/>
                  </a:rPr>
                  <a:t>：水平渦度の水深平均</a:t>
                </a:r>
                <a:br>
                  <a:rPr lang="en-US" altLang="ja-JP" sz="1100" dirty="0">
                    <a:solidFill>
                      <a:srgbClr val="000000"/>
                    </a:solidFill>
                    <a:latin typeface="+mn-ea"/>
                  </a:rPr>
                </a:br>
                <a:r>
                  <a:rPr lang="en-US" altLang="ja-JP" sz="1100" dirty="0">
                    <a:solidFill>
                      <a:srgbClr val="000000"/>
                    </a:solidFill>
                    <a:latin typeface="+mn-ea"/>
                  </a:rPr>
                  <a:t>ℎ</a:t>
                </a:r>
                <a:r>
                  <a:rPr lang="ja-JP" altLang="en-US" sz="1100" dirty="0">
                    <a:solidFill>
                      <a:srgbClr val="000000"/>
                    </a:solidFill>
                    <a:latin typeface="+mn-ea"/>
                  </a:rPr>
                  <a:t>：水深</a:t>
                </a:r>
                <a:br>
                  <a:rPr lang="en-US" altLang="ja-JP" sz="1100" dirty="0">
                    <a:solidFill>
                      <a:srgbClr val="000000"/>
                    </a:solidFill>
                    <a:latin typeface="+mn-ea"/>
                  </a:rPr>
                </a:br>
                <a:r>
                  <a:rPr lang="en-US" altLang="ja-JP" sz="1100" i="1" dirty="0">
                    <a:solidFill>
                      <a:srgbClr val="000000"/>
                    </a:solidFill>
                    <a:latin typeface="+mn-ea"/>
                  </a:rPr>
                  <a:t>W</a:t>
                </a:r>
                <a:r>
                  <a:rPr lang="ja-JP" altLang="en-US" sz="1100" dirty="0">
                    <a:solidFill>
                      <a:srgbClr val="000000"/>
                    </a:solidFill>
                    <a:latin typeface="+mn-ea"/>
                  </a:rPr>
                  <a:t>：鉛直速度の水深平均</a:t>
                </a:r>
                <a:br>
                  <a:rPr lang="en-US" altLang="ja-JP" sz="1100" dirty="0">
                    <a:solidFill>
                      <a:srgbClr val="000000"/>
                    </a:solidFill>
                    <a:latin typeface="+mn-ea"/>
                  </a:rPr>
                </a:br>
                <a:r>
                  <a:rPr lang="en-US" altLang="ja-JP" sz="1100" i="1" dirty="0">
                    <a:solidFill>
                      <a:srgbClr val="000000"/>
                    </a:solidFill>
                    <a:latin typeface="+mn-ea"/>
                  </a:rPr>
                  <a:t>z</a:t>
                </a:r>
                <a:r>
                  <a:rPr lang="en-US" altLang="ja-JP" sz="400" i="1" dirty="0">
                    <a:solidFill>
                      <a:srgbClr val="000000"/>
                    </a:solidFill>
                    <a:latin typeface="+mn-ea"/>
                  </a:rPr>
                  <a:t>s</a:t>
                </a:r>
                <a:r>
                  <a:rPr lang="ja-JP" altLang="en-US" sz="1100" dirty="0">
                    <a:solidFill>
                      <a:srgbClr val="000000"/>
                    </a:solidFill>
                    <a:latin typeface="+mn-ea"/>
                  </a:rPr>
                  <a:t>：水位</a:t>
                </a:r>
                <a:br>
                  <a:rPr lang="en-US" altLang="ja-JP" sz="1100" dirty="0">
                    <a:solidFill>
                      <a:srgbClr val="000000"/>
                    </a:solidFill>
                    <a:latin typeface="+mn-ea"/>
                  </a:rPr>
                </a:br>
                <a:r>
                  <a:rPr lang="en-US" altLang="ja-JP" sz="1100" i="1" dirty="0" err="1">
                    <a:solidFill>
                      <a:srgbClr val="000000"/>
                    </a:solidFill>
                    <a:latin typeface="+mn-ea"/>
                  </a:rPr>
                  <a:t>z</a:t>
                </a:r>
                <a:r>
                  <a:rPr lang="en-US" altLang="ja-JP" sz="400" i="1" dirty="0" err="1">
                    <a:solidFill>
                      <a:srgbClr val="000000"/>
                    </a:solidFill>
                    <a:latin typeface="+mn-ea"/>
                  </a:rPr>
                  <a:t>b</a:t>
                </a:r>
                <a:r>
                  <a:rPr lang="ja-JP" altLang="en-US" sz="1100" dirty="0">
                    <a:solidFill>
                      <a:srgbClr val="000000"/>
                    </a:solidFill>
                    <a:latin typeface="+mn-ea"/>
                  </a:rPr>
                  <a:t>：河床高</a:t>
                </a:r>
                <a:br>
                  <a:rPr lang="en-US" altLang="ja-JP" sz="1100" dirty="0">
                    <a:solidFill>
                      <a:srgbClr val="000000"/>
                    </a:solidFill>
                    <a:latin typeface="+mn-ea"/>
                  </a:rPr>
                </a:br>
                <a:r>
                  <a:rPr lang="en-US" altLang="ja-JP" sz="1100" i="1" dirty="0" err="1">
                    <a:solidFill>
                      <a:srgbClr val="000000"/>
                    </a:solidFill>
                    <a:latin typeface="+mn-ea"/>
                  </a:rPr>
                  <a:t>w</a:t>
                </a:r>
                <a:r>
                  <a:rPr lang="en-US" altLang="ja-JP" sz="400" i="1" dirty="0" err="1">
                    <a:solidFill>
                      <a:srgbClr val="000000"/>
                    </a:solidFill>
                    <a:latin typeface="+mn-ea"/>
                  </a:rPr>
                  <a:t>s</a:t>
                </a:r>
                <a:r>
                  <a:rPr lang="ja-JP" altLang="en-US" sz="1100" dirty="0">
                    <a:solidFill>
                      <a:srgbClr val="000000"/>
                    </a:solidFill>
                    <a:latin typeface="+mn-ea"/>
                  </a:rPr>
                  <a:t>，</a:t>
                </a:r>
                <a:r>
                  <a:rPr lang="en-US" altLang="ja-JP" sz="1100" i="1" dirty="0" err="1">
                    <a:solidFill>
                      <a:srgbClr val="000000"/>
                    </a:solidFill>
                    <a:latin typeface="+mn-ea"/>
                  </a:rPr>
                  <a:t>w</a:t>
                </a:r>
                <a:r>
                  <a:rPr lang="en-US" altLang="ja-JP" sz="400" i="1" dirty="0" err="1">
                    <a:solidFill>
                      <a:srgbClr val="000000"/>
                    </a:solidFill>
                    <a:latin typeface="+mn-ea"/>
                  </a:rPr>
                  <a:t>b</a:t>
                </a:r>
                <a:r>
                  <a:rPr lang="ja-JP" altLang="en-US" sz="1100" dirty="0">
                    <a:solidFill>
                      <a:srgbClr val="000000"/>
                    </a:solidFill>
                    <a:latin typeface="+mn-ea"/>
                  </a:rPr>
                  <a:t>：水面</a:t>
                </a:r>
                <a:r>
                  <a:rPr lang="en-US" altLang="ja-JP" sz="1100" dirty="0">
                    <a:solidFill>
                      <a:srgbClr val="000000"/>
                    </a:solidFill>
                    <a:latin typeface="+mn-ea"/>
                  </a:rPr>
                  <a:t>,</a:t>
                </a:r>
                <a:r>
                  <a:rPr lang="ja-JP" altLang="en-US" sz="1100" dirty="0">
                    <a:solidFill>
                      <a:srgbClr val="000000"/>
                    </a:solidFill>
                    <a:latin typeface="+mn-ea"/>
                  </a:rPr>
                  <a:t>底面の鉛直方向流速</a:t>
                </a:r>
                <a:endParaRPr lang="en-US" altLang="ja-JP" sz="1100" dirty="0">
                  <a:solidFill>
                    <a:srgbClr val="000000"/>
                  </a:solidFill>
                  <a:latin typeface="+mn-ea"/>
                </a:endParaRPr>
              </a:p>
              <a:p>
                <a14:m>
                  <m:oMath xmlns:m="http://schemas.openxmlformats.org/officeDocument/2006/math">
                    <m:sSub>
                      <m:sSubPr>
                        <m:ctrlPr>
                          <a:rPr lang="en-US" altLang="ja-JP" sz="1100" b="0" i="1" smtClean="0">
                            <a:latin typeface="Cambria Math" panose="02040503050406030204" pitchFamily="18" charset="0"/>
                          </a:rPr>
                        </m:ctrlPr>
                      </m:sSubPr>
                      <m:e>
                        <m:r>
                          <a:rPr lang="en-US" altLang="ja-JP" sz="1100" b="0" i="1" smtClean="0">
                            <a:latin typeface="Cambria Math" panose="02040503050406030204" pitchFamily="18" charset="0"/>
                          </a:rPr>
                          <m:t>𝑅</m:t>
                        </m:r>
                      </m:e>
                      <m:sub>
                        <m:r>
                          <a:rPr lang="ja-JP" altLang="en-US" sz="1100" b="0" i="1" smtClean="0">
                            <a:latin typeface="Cambria Math" panose="02040503050406030204" pitchFamily="18" charset="0"/>
                          </a:rPr>
                          <m:t>𝜎</m:t>
                        </m:r>
                        <m:r>
                          <a:rPr lang="en-US" altLang="ja-JP" sz="1100" b="0" i="1" smtClean="0">
                            <a:latin typeface="Cambria Math" panose="02040503050406030204" pitchFamily="18" charset="0"/>
                          </a:rPr>
                          <m:t>𝑖</m:t>
                        </m:r>
                      </m:sub>
                    </m:sSub>
                  </m:oMath>
                </a14:m>
                <a:r>
                  <a:rPr lang="ja-JP" altLang="en-US" sz="1100" dirty="0">
                    <a:solidFill>
                      <a:srgbClr val="000000"/>
                    </a:solidFill>
                    <a:latin typeface="+mn-ea"/>
                  </a:rPr>
                  <a:t>：</a:t>
                </a:r>
                <a14:m>
                  <m:oMath xmlns:m="http://schemas.openxmlformats.org/officeDocument/2006/math">
                    <m:sSub>
                      <m:sSubPr>
                        <m:ctrlPr>
                          <a:rPr lang="ja-JP" altLang="ja-JP" sz="1100" i="1">
                            <a:latin typeface="Cambria Math" panose="02040503050406030204" pitchFamily="18" charset="0"/>
                          </a:rPr>
                        </m:ctrlPr>
                      </m:sSubPr>
                      <m:e>
                        <m:r>
                          <a:rPr lang="en-US" altLang="ja-JP" sz="1100" i="1">
                            <a:latin typeface="Cambria Math" panose="02040503050406030204" pitchFamily="18" charset="0"/>
                          </a:rPr>
                          <m:t>𝑢</m:t>
                        </m:r>
                      </m:e>
                      <m:sub>
                        <m:r>
                          <a:rPr lang="en-US" altLang="ja-JP" sz="1100" i="1">
                            <a:latin typeface="Cambria Math" panose="02040503050406030204" pitchFamily="18" charset="0"/>
                          </a:rPr>
                          <m:t>𝑠𝑖</m:t>
                        </m:r>
                      </m:sub>
                    </m:sSub>
                    <m:sSub>
                      <m:sSubPr>
                        <m:ctrlPr>
                          <a:rPr lang="en-US" altLang="ja-JP" sz="1100" i="1">
                            <a:latin typeface="Cambria Math" panose="02040503050406030204" pitchFamily="18" charset="0"/>
                          </a:rPr>
                        </m:ctrlPr>
                      </m:sSubPr>
                      <m:e>
                        <m:r>
                          <m:rPr>
                            <m:sty m:val="p"/>
                          </m:rPr>
                          <a:rPr lang="en-US" altLang="ja-JP" sz="1100" i="1">
                            <a:latin typeface="Cambria Math" panose="02040503050406030204" pitchFamily="18" charset="0"/>
                          </a:rPr>
                          <m:t>ω</m:t>
                        </m:r>
                      </m:e>
                      <m:sub>
                        <m:r>
                          <a:rPr lang="en-US" altLang="ja-JP" sz="1100" i="1">
                            <a:latin typeface="Cambria Math" panose="02040503050406030204" pitchFamily="18" charset="0"/>
                          </a:rPr>
                          <m:t>𝑠</m:t>
                        </m:r>
                        <m:r>
                          <m:rPr>
                            <m:sty m:val="p"/>
                          </m:rPr>
                          <a:rPr lang="en-US" altLang="ja-JP" sz="1100" i="1">
                            <a:latin typeface="Cambria Math" panose="02040503050406030204" pitchFamily="18" charset="0"/>
                          </a:rPr>
                          <m:t>σ</m:t>
                        </m:r>
                      </m:sub>
                    </m:sSub>
                    <m:r>
                      <a:rPr lang="en-US" altLang="ja-JP" sz="1100" i="1">
                        <a:latin typeface="Cambria Math" panose="02040503050406030204" pitchFamily="18" charset="0"/>
                      </a:rPr>
                      <m:t>−</m:t>
                    </m:r>
                    <m:sSub>
                      <m:sSubPr>
                        <m:ctrlPr>
                          <a:rPr lang="ja-JP" altLang="ja-JP" sz="1100" i="1">
                            <a:latin typeface="Cambria Math" panose="02040503050406030204" pitchFamily="18" charset="0"/>
                          </a:rPr>
                        </m:ctrlPr>
                      </m:sSubPr>
                      <m:e>
                        <m:r>
                          <a:rPr lang="en-US" altLang="ja-JP" sz="1100" i="1">
                            <a:latin typeface="Cambria Math" panose="02040503050406030204" pitchFamily="18" charset="0"/>
                          </a:rPr>
                          <m:t>𝑢</m:t>
                        </m:r>
                      </m:e>
                      <m:sub>
                        <m:r>
                          <a:rPr lang="en-US" altLang="ja-JP" sz="1100" i="1">
                            <a:latin typeface="Cambria Math" panose="02040503050406030204" pitchFamily="18" charset="0"/>
                          </a:rPr>
                          <m:t>𝑏𝑖</m:t>
                        </m:r>
                      </m:sub>
                    </m:sSub>
                    <m:sSub>
                      <m:sSubPr>
                        <m:ctrlPr>
                          <a:rPr lang="en-US" altLang="ja-JP" sz="1100" i="1">
                            <a:latin typeface="Cambria Math" panose="02040503050406030204" pitchFamily="18" charset="0"/>
                          </a:rPr>
                        </m:ctrlPr>
                      </m:sSubPr>
                      <m:e>
                        <m:r>
                          <m:rPr>
                            <m:sty m:val="p"/>
                          </m:rPr>
                          <a:rPr lang="en-US" altLang="ja-JP" sz="1100" i="1">
                            <a:latin typeface="Cambria Math" panose="02040503050406030204" pitchFamily="18" charset="0"/>
                          </a:rPr>
                          <m:t>ω</m:t>
                        </m:r>
                      </m:e>
                      <m:sub>
                        <m:r>
                          <a:rPr lang="en-US" altLang="ja-JP" sz="1100" i="1">
                            <a:latin typeface="Cambria Math" panose="02040503050406030204" pitchFamily="18" charset="0"/>
                          </a:rPr>
                          <m:t>𝑏</m:t>
                        </m:r>
                        <m:r>
                          <m:rPr>
                            <m:sty m:val="p"/>
                          </m:rPr>
                          <a:rPr lang="en-US" altLang="ja-JP" sz="1100" i="1">
                            <a:latin typeface="Cambria Math" panose="02040503050406030204" pitchFamily="18" charset="0"/>
                          </a:rPr>
                          <m:t>σ</m:t>
                        </m:r>
                      </m:sub>
                    </m:sSub>
                  </m:oMath>
                </a14:m>
                <a:endParaRPr lang="en-US" altLang="ja-JP" sz="1100" dirty="0">
                  <a:solidFill>
                    <a:srgbClr val="000000"/>
                  </a:solidFill>
                  <a:latin typeface="+mn-ea"/>
                </a:endParaRPr>
              </a:p>
              <a:p>
                <a14:m>
                  <m:oMath xmlns:m="http://schemas.openxmlformats.org/officeDocument/2006/math">
                    <m:sSub>
                      <m:sSubPr>
                        <m:ctrlPr>
                          <a:rPr lang="en-US" altLang="ja-JP" sz="1100" b="0" i="1" smtClean="0">
                            <a:latin typeface="Cambria Math" panose="02040503050406030204" pitchFamily="18" charset="0"/>
                          </a:rPr>
                        </m:ctrlPr>
                      </m:sSubPr>
                      <m:e>
                        <m:r>
                          <a:rPr lang="en-US" altLang="ja-JP" sz="1100" b="0" i="1" smtClean="0">
                            <a:latin typeface="Cambria Math" panose="02040503050406030204" pitchFamily="18" charset="0"/>
                          </a:rPr>
                          <m:t>𝑃</m:t>
                        </m:r>
                      </m:e>
                      <m:sub>
                        <m:r>
                          <a:rPr lang="ja-JP" altLang="en-US" sz="1100" b="0" i="1" smtClean="0">
                            <a:latin typeface="Cambria Math" panose="02040503050406030204" pitchFamily="18" charset="0"/>
                          </a:rPr>
                          <m:t>𝜔</m:t>
                        </m:r>
                        <m:r>
                          <a:rPr lang="en-US" altLang="ja-JP" sz="1100" b="0" i="1" smtClean="0">
                            <a:latin typeface="Cambria Math" panose="02040503050406030204" pitchFamily="18" charset="0"/>
                          </a:rPr>
                          <m:t>𝑖</m:t>
                        </m:r>
                      </m:sub>
                    </m:sSub>
                  </m:oMath>
                </a14:m>
                <a:r>
                  <a:rPr lang="ja-JP" altLang="en-US" sz="1100" dirty="0">
                    <a:solidFill>
                      <a:srgbClr val="000000"/>
                    </a:solidFill>
                    <a:latin typeface="+mn-ea"/>
                  </a:rPr>
                  <a:t>：渦度生産項</a:t>
                </a:r>
                <a:endParaRPr lang="en-US" altLang="ja-JP" sz="1100" dirty="0">
                  <a:solidFill>
                    <a:srgbClr val="000000"/>
                  </a:solidFill>
                  <a:latin typeface="+mn-ea"/>
                </a:endParaRPr>
              </a:p>
              <a:p>
                <a14:m>
                  <m:oMath xmlns:m="http://schemas.openxmlformats.org/officeDocument/2006/math">
                    <m:sSub>
                      <m:sSubPr>
                        <m:ctrlPr>
                          <a:rPr lang="en-US" altLang="ja-JP" sz="1100" b="0" i="1" smtClean="0">
                            <a:latin typeface="Cambria Math" panose="02040503050406030204" pitchFamily="18" charset="0"/>
                          </a:rPr>
                        </m:ctrlPr>
                      </m:sSubPr>
                      <m:e>
                        <m:r>
                          <a:rPr lang="en-US" altLang="ja-JP" sz="1100" b="0" i="1" smtClean="0">
                            <a:latin typeface="Cambria Math" panose="02040503050406030204" pitchFamily="18" charset="0"/>
                          </a:rPr>
                          <m:t>𝐷</m:t>
                        </m:r>
                      </m:e>
                      <m:sub>
                        <m:r>
                          <a:rPr lang="ja-JP" altLang="en-US" sz="1100" b="0" i="1" smtClean="0">
                            <a:latin typeface="Cambria Math" panose="02040503050406030204" pitchFamily="18" charset="0"/>
                          </a:rPr>
                          <m:t>𝜔</m:t>
                        </m:r>
                        <m:r>
                          <a:rPr lang="en-US" altLang="ja-JP" sz="1100" b="0" i="1" smtClean="0">
                            <a:latin typeface="Cambria Math" panose="02040503050406030204" pitchFamily="18" charset="0"/>
                          </a:rPr>
                          <m:t>𝑖𝑗</m:t>
                        </m:r>
                      </m:sub>
                    </m:sSub>
                  </m:oMath>
                </a14:m>
                <a:r>
                  <a:rPr lang="ja-JP" altLang="en-US" sz="1100" dirty="0">
                    <a:solidFill>
                      <a:srgbClr val="000000"/>
                    </a:solidFill>
                    <a:latin typeface="+mn-ea"/>
                  </a:rPr>
                  <a:t>：移流</a:t>
                </a:r>
                <a:r>
                  <a:rPr lang="en-US" altLang="ja-JP" sz="1100" dirty="0">
                    <a:solidFill>
                      <a:srgbClr val="000000"/>
                    </a:solidFill>
                    <a:latin typeface="+mn-ea"/>
                  </a:rPr>
                  <a:t>,</a:t>
                </a:r>
                <a:r>
                  <a:rPr lang="ja-JP" altLang="en-US" sz="1100" dirty="0">
                    <a:solidFill>
                      <a:srgbClr val="000000"/>
                    </a:solidFill>
                    <a:latin typeface="+mn-ea"/>
                  </a:rPr>
                  <a:t>回転</a:t>
                </a:r>
                <a:r>
                  <a:rPr lang="en-US" altLang="ja-JP" sz="1100" dirty="0">
                    <a:solidFill>
                      <a:srgbClr val="000000"/>
                    </a:solidFill>
                    <a:latin typeface="+mn-ea"/>
                  </a:rPr>
                  <a:t>,</a:t>
                </a:r>
                <a:r>
                  <a:rPr lang="ja-JP" altLang="en-US" sz="1100" dirty="0">
                    <a:solidFill>
                      <a:srgbClr val="000000"/>
                    </a:solidFill>
                    <a:latin typeface="+mn-ea"/>
                  </a:rPr>
                  <a:t>乱流拡散による渦度フラックス</a:t>
                </a:r>
                <a:endParaRPr lang="en-US" altLang="ja-JP" sz="1100" dirty="0">
                  <a:solidFill>
                    <a:srgbClr val="000000"/>
                  </a:solidFill>
                  <a:latin typeface="+mn-ea"/>
                </a:endParaRPr>
              </a:p>
              <a:p>
                <a:r>
                  <a:rPr lang="en-US" altLang="ja-JP" sz="1100" i="1" dirty="0" err="1">
                    <a:latin typeface="Cambria Math" panose="02040503050406030204" pitchFamily="18" charset="0"/>
                    <a:ea typeface="Cambria Math" panose="02040503050406030204" pitchFamily="18" charset="0"/>
                  </a:rPr>
                  <a:t>dp</a:t>
                </a:r>
                <a:r>
                  <a:rPr lang="ja-JP" altLang="en-US" sz="1100" dirty="0"/>
                  <a:t>：圧力の非静水圧成分</a:t>
                </a:r>
                <a:endParaRPr lang="en-US" altLang="ja-JP" sz="1100" dirty="0"/>
              </a:p>
              <a:p>
                <a14:m>
                  <m:oMath xmlns:m="http://schemas.openxmlformats.org/officeDocument/2006/math">
                    <m:sSub>
                      <m:sSubPr>
                        <m:ctrlPr>
                          <a:rPr lang="en-US" altLang="ja-JP" sz="1100" b="0" i="1" smtClean="0">
                            <a:latin typeface="Cambria Math" panose="02040503050406030204" pitchFamily="18" charset="0"/>
                          </a:rPr>
                        </m:ctrlPr>
                      </m:sSubPr>
                      <m:e>
                        <m:r>
                          <a:rPr lang="en-US" altLang="ja-JP" sz="1100" b="0" i="1" smtClean="0">
                            <a:latin typeface="Cambria Math" panose="02040503050406030204" pitchFamily="18" charset="0"/>
                          </a:rPr>
                          <m:t>𝑃</m:t>
                        </m:r>
                      </m:e>
                      <m:sub>
                        <m:r>
                          <a:rPr lang="en-US" altLang="ja-JP" sz="1100" b="0" i="1" smtClean="0">
                            <a:latin typeface="Cambria Math" panose="02040503050406030204" pitchFamily="18" charset="0"/>
                          </a:rPr>
                          <m:t>𝑠𝑖</m:t>
                        </m:r>
                      </m:sub>
                    </m:sSub>
                  </m:oMath>
                </a14:m>
                <a:r>
                  <a:rPr lang="ja-JP" altLang="en-US" sz="1100" dirty="0"/>
                  <a:t>：水表面流速生産項</a:t>
                </a:r>
                <a:endParaRPr lang="en-US" altLang="ja-JP" sz="1100" dirty="0"/>
              </a:p>
            </p:txBody>
          </p:sp>
        </mc:Choice>
        <mc:Fallback xmlns="">
          <p:sp>
            <p:nvSpPr>
              <p:cNvPr id="41" name="テキスト ボックス 40">
                <a:extLst>
                  <a:ext uri="{FF2B5EF4-FFF2-40B4-BE49-F238E27FC236}">
                    <a16:creationId xmlns:a16="http://schemas.microsoft.com/office/drawing/2014/main" id="{985C880C-00FD-80EC-E16F-B4150BB80B5D}"/>
                  </a:ext>
                </a:extLst>
              </p:cNvPr>
              <p:cNvSpPr txBox="1">
                <a:spLocks noRot="1" noChangeAspect="1" noMove="1" noResize="1" noEditPoints="1" noAdjustHandles="1" noChangeArrowheads="1" noChangeShapeType="1" noTextEdit="1"/>
              </p:cNvSpPr>
              <p:nvPr/>
            </p:nvSpPr>
            <p:spPr>
              <a:xfrm>
                <a:off x="8976615" y="2586791"/>
                <a:ext cx="2745952" cy="2475806"/>
              </a:xfrm>
              <a:prstGeom prst="rect">
                <a:avLst/>
              </a:prstGeom>
              <a:blipFill>
                <a:blip r:embed="rId7"/>
                <a:stretch>
                  <a:fillRect b="-488"/>
                </a:stretch>
              </a:blipFill>
              <a:ln w="25400">
                <a:solidFill>
                  <a:schemeClr val="accent1"/>
                </a:solid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42" name="テキスト ボックス 41">
                <a:extLst>
                  <a:ext uri="{FF2B5EF4-FFF2-40B4-BE49-F238E27FC236}">
                    <a16:creationId xmlns:a16="http://schemas.microsoft.com/office/drawing/2014/main" id="{5AEBE2EF-D8FC-655E-D1E6-57A4A211EA2B}"/>
                  </a:ext>
                </a:extLst>
              </p:cNvPr>
              <p:cNvSpPr txBox="1"/>
              <p:nvPr/>
            </p:nvSpPr>
            <p:spPr>
              <a:xfrm>
                <a:off x="8980407" y="5105544"/>
                <a:ext cx="2745952" cy="1318053"/>
              </a:xfrm>
              <a:prstGeom prst="rect">
                <a:avLst/>
              </a:prstGeom>
              <a:solidFill>
                <a:schemeClr val="bg1"/>
              </a:solidFill>
              <a:ln w="25400">
                <a:solidFill>
                  <a:schemeClr val="accent5"/>
                </a:solidFill>
              </a:ln>
            </p:spPr>
            <p:txBody>
              <a:bodyPr wrap="square">
                <a:spAutoFit/>
              </a:bodyPr>
              <a:lstStyle/>
              <a:p>
                <a14:m>
                  <m:oMath xmlns:m="http://schemas.openxmlformats.org/officeDocument/2006/math">
                    <m:r>
                      <a:rPr lang="en-US" altLang="ja-JP" sz="1100" i="1" smtClean="0">
                        <a:latin typeface="Cambria Math" panose="02040503050406030204" pitchFamily="18" charset="0"/>
                      </a:rPr>
                      <m:t>𝑊h</m:t>
                    </m:r>
                  </m:oMath>
                </a14:m>
                <a:r>
                  <a:rPr lang="ja-JP" altLang="en-US" sz="1100" dirty="0">
                    <a:solidFill>
                      <a:srgbClr val="000000"/>
                    </a:solidFill>
                    <a:latin typeface="+mn-ea"/>
                  </a:rPr>
                  <a:t>：鉛直流速の水深積分</a:t>
                </a:r>
                <a:endParaRPr lang="en-US" altLang="ja-JP" sz="1100" dirty="0">
                  <a:solidFill>
                    <a:srgbClr val="000000"/>
                  </a:solidFill>
                  <a:latin typeface="+mn-ea"/>
                </a:endParaRPr>
              </a:p>
              <a:p>
                <a14:m>
                  <m:oMath xmlns:m="http://schemas.openxmlformats.org/officeDocument/2006/math">
                    <m:sSub>
                      <m:sSubPr>
                        <m:ctrlPr>
                          <a:rPr lang="en-US" altLang="ja-JP" sz="1100" i="1">
                            <a:latin typeface="Cambria Math" panose="02040503050406030204" pitchFamily="18" charset="0"/>
                          </a:rPr>
                        </m:ctrlPr>
                      </m:sSubPr>
                      <m:e>
                        <m:r>
                          <a:rPr lang="en-US" altLang="ja-JP" sz="1100" i="1">
                            <a:latin typeface="Cambria Math" panose="02040503050406030204" pitchFamily="18" charset="0"/>
                          </a:rPr>
                          <m:t>𝑧</m:t>
                        </m:r>
                      </m:e>
                      <m:sub>
                        <m:r>
                          <a:rPr lang="en-US" altLang="ja-JP" sz="1100" i="1">
                            <a:latin typeface="Cambria Math" panose="02040503050406030204" pitchFamily="18" charset="0"/>
                          </a:rPr>
                          <m:t>𝑚</m:t>
                        </m:r>
                      </m:sub>
                    </m:sSub>
                  </m:oMath>
                </a14:m>
                <a:r>
                  <a:rPr lang="ja-JP" altLang="en-US" sz="1100" dirty="0">
                    <a:solidFill>
                      <a:srgbClr val="000000"/>
                    </a:solidFill>
                    <a:latin typeface="+mn-ea"/>
                  </a:rPr>
                  <a:t>：</a:t>
                </a:r>
                <a:r>
                  <a:rPr lang="en-US" altLang="ja-JP" sz="1100" dirty="0">
                    <a:solidFill>
                      <a:srgbClr val="000000"/>
                    </a:solidFill>
                    <a:latin typeface="+mn-ea"/>
                  </a:rPr>
                  <a:t>(</a:t>
                </a:r>
                <a14:m>
                  <m:oMath xmlns:m="http://schemas.openxmlformats.org/officeDocument/2006/math">
                    <m:sSub>
                      <m:sSubPr>
                        <m:ctrlPr>
                          <a:rPr lang="en-US" altLang="ja-JP" sz="1100" i="1">
                            <a:latin typeface="Cambria Math" panose="02040503050406030204" pitchFamily="18" charset="0"/>
                            <a:ea typeface="Cambria Math" panose="02040503050406030204" pitchFamily="18" charset="0"/>
                          </a:rPr>
                        </m:ctrlPr>
                      </m:sSubPr>
                      <m:e>
                        <m:sSub>
                          <m:sSubPr>
                            <m:ctrlPr>
                              <a:rPr lang="en-US" altLang="ja-JP" sz="1100" i="1">
                                <a:latin typeface="Cambria Math" panose="02040503050406030204" pitchFamily="18" charset="0"/>
                              </a:rPr>
                            </m:ctrlPr>
                          </m:sSubPr>
                          <m:e>
                            <m:r>
                              <a:rPr lang="en-US" altLang="ja-JP" sz="1100" i="1">
                                <a:latin typeface="Cambria Math" panose="02040503050406030204" pitchFamily="18" charset="0"/>
                              </a:rPr>
                              <m:t>𝑧</m:t>
                            </m:r>
                          </m:e>
                          <m:sub>
                            <m:r>
                              <a:rPr lang="en-US" altLang="ja-JP" sz="1100" i="1">
                                <a:latin typeface="Cambria Math" panose="02040503050406030204" pitchFamily="18" charset="0"/>
                              </a:rPr>
                              <m:t>𝑠</m:t>
                            </m:r>
                          </m:sub>
                        </m:sSub>
                        <m:r>
                          <a:rPr lang="en-US" altLang="ja-JP" sz="1100" b="0" i="1" smtClean="0">
                            <a:latin typeface="Cambria Math" panose="02040503050406030204" pitchFamily="18" charset="0"/>
                          </a:rPr>
                          <m:t>+</m:t>
                        </m:r>
                        <m:r>
                          <a:rPr lang="en-US" altLang="ja-JP" sz="1100" i="1">
                            <a:latin typeface="Cambria Math" panose="02040503050406030204" pitchFamily="18" charset="0"/>
                            <a:ea typeface="Cambria Math" panose="02040503050406030204" pitchFamily="18" charset="0"/>
                          </a:rPr>
                          <m:t>𝑧</m:t>
                        </m:r>
                      </m:e>
                      <m:sub>
                        <m:r>
                          <a:rPr lang="en-US" altLang="ja-JP" sz="1100" i="1">
                            <a:latin typeface="Cambria Math" panose="02040503050406030204" pitchFamily="18" charset="0"/>
                            <a:ea typeface="Cambria Math" panose="02040503050406030204" pitchFamily="18" charset="0"/>
                          </a:rPr>
                          <m:t>𝑏</m:t>
                        </m:r>
                      </m:sub>
                    </m:sSub>
                  </m:oMath>
                </a14:m>
                <a:r>
                  <a:rPr lang="en-US" altLang="ja-JP" sz="1100" dirty="0">
                    <a:solidFill>
                      <a:srgbClr val="000000"/>
                    </a:solidFill>
                    <a:latin typeface="+mn-ea"/>
                  </a:rPr>
                  <a:t>)/2</a:t>
                </a:r>
              </a:p>
              <a:p>
                <a14:m>
                  <m:oMath xmlns:m="http://schemas.openxmlformats.org/officeDocument/2006/math">
                    <m:sSub>
                      <m:sSubPr>
                        <m:ctrlPr>
                          <a:rPr lang="en-US" altLang="ja-JP" sz="1100" i="1">
                            <a:latin typeface="Cambria Math" panose="02040503050406030204" pitchFamily="18" charset="0"/>
                            <a:ea typeface="Cambria Math" panose="02040503050406030204" pitchFamily="18" charset="0"/>
                          </a:rPr>
                        </m:ctrlPr>
                      </m:sSubPr>
                      <m:e>
                        <m:r>
                          <a:rPr lang="en-US" altLang="ja-JP" sz="1100" i="1">
                            <a:latin typeface="Cambria Math" panose="02040503050406030204" pitchFamily="18" charset="0"/>
                            <a:ea typeface="Cambria Math" panose="02040503050406030204" pitchFamily="18" charset="0"/>
                          </a:rPr>
                          <m:t>𝑘</m:t>
                        </m:r>
                      </m:e>
                      <m:sub>
                        <m:r>
                          <a:rPr lang="en-US" altLang="ja-JP" sz="1100" i="1">
                            <a:latin typeface="Cambria Math" panose="02040503050406030204" pitchFamily="18" charset="0"/>
                            <a:ea typeface="Cambria Math" panose="02040503050406030204" pitchFamily="18" charset="0"/>
                          </a:rPr>
                          <m:t>1</m:t>
                        </m:r>
                      </m:sub>
                    </m:sSub>
                  </m:oMath>
                </a14:m>
                <a:r>
                  <a:rPr lang="ja-JP" altLang="en-US" sz="1100" dirty="0"/>
                  <a:t>：</a:t>
                </a:r>
                <a:r>
                  <a:rPr lang="en-US" altLang="ja-JP" sz="1100" dirty="0"/>
                  <a:t>1/20</a:t>
                </a:r>
              </a:p>
              <a:p>
                <a14:m>
                  <m:oMath xmlns:m="http://schemas.openxmlformats.org/officeDocument/2006/math">
                    <m:sSub>
                      <m:sSubPr>
                        <m:ctrlPr>
                          <a:rPr lang="en-US" altLang="ja-JP" sz="1100" i="1">
                            <a:latin typeface="Cambria Math" panose="02040503050406030204" pitchFamily="18" charset="0"/>
                          </a:rPr>
                        </m:ctrlPr>
                      </m:sSubPr>
                      <m:e>
                        <m:r>
                          <a:rPr lang="en-US" altLang="ja-JP" sz="1100" i="1">
                            <a:latin typeface="Cambria Math" panose="02040503050406030204" pitchFamily="18" charset="0"/>
                          </a:rPr>
                          <m:t>𝑘</m:t>
                        </m:r>
                      </m:e>
                      <m:sub>
                        <m:r>
                          <a:rPr lang="en-US" altLang="ja-JP" sz="1100" i="1">
                            <a:latin typeface="Cambria Math" panose="02040503050406030204" pitchFamily="18" charset="0"/>
                          </a:rPr>
                          <m:t>2</m:t>
                        </m:r>
                      </m:sub>
                    </m:sSub>
                    <m:r>
                      <a:rPr lang="en-US" altLang="ja-JP" sz="1100" i="1">
                        <a:latin typeface="Cambria Math" panose="02040503050406030204" pitchFamily="18" charset="0"/>
                      </a:rPr>
                      <m:t> </m:t>
                    </m:r>
                  </m:oMath>
                </a14:m>
                <a:r>
                  <a:rPr lang="ja-JP" altLang="en-US" sz="1100" dirty="0">
                    <a:solidFill>
                      <a:srgbClr val="000000"/>
                    </a:solidFill>
                    <a:latin typeface="+mn-ea"/>
                  </a:rPr>
                  <a:t>：</a:t>
                </a:r>
                <a:r>
                  <a:rPr lang="en-US" altLang="ja-JP" sz="1100" dirty="0">
                    <a:solidFill>
                      <a:srgbClr val="000000"/>
                    </a:solidFill>
                    <a:latin typeface="+mn-ea"/>
                  </a:rPr>
                  <a:t>1/10</a:t>
                </a:r>
              </a:p>
              <a:p>
                <a14:m>
                  <m:oMath xmlns:m="http://schemas.openxmlformats.org/officeDocument/2006/math">
                    <m:r>
                      <m:rPr>
                        <m:sty m:val="p"/>
                      </m:rPr>
                      <a:rPr lang="el-GR" altLang="ja-JP" sz="1100" i="1">
                        <a:latin typeface="Cambria Math" panose="02040503050406030204" pitchFamily="18" charset="0"/>
                        <a:ea typeface="Cambria Math" panose="02040503050406030204" pitchFamily="18" charset="0"/>
                      </a:rPr>
                      <m:t>Δ</m:t>
                    </m:r>
                    <m:sSub>
                      <m:sSubPr>
                        <m:ctrlPr>
                          <a:rPr lang="el-GR" altLang="ja-JP" sz="1100" i="1">
                            <a:latin typeface="Cambria Math" panose="02040503050406030204" pitchFamily="18" charset="0"/>
                            <a:ea typeface="Cambria Math" panose="02040503050406030204" pitchFamily="18" charset="0"/>
                          </a:rPr>
                        </m:ctrlPr>
                      </m:sSubPr>
                      <m:e>
                        <m:r>
                          <a:rPr lang="en-US" altLang="ja-JP" sz="1100" i="1">
                            <a:latin typeface="Cambria Math" panose="02040503050406030204" pitchFamily="18" charset="0"/>
                            <a:ea typeface="Cambria Math" panose="02040503050406030204" pitchFamily="18" charset="0"/>
                          </a:rPr>
                          <m:t>𝑢</m:t>
                        </m:r>
                      </m:e>
                      <m:sub>
                        <m:r>
                          <a:rPr lang="en-US" altLang="ja-JP" sz="1100" i="1">
                            <a:latin typeface="Cambria Math" panose="02040503050406030204" pitchFamily="18" charset="0"/>
                            <a:ea typeface="Cambria Math" panose="02040503050406030204" pitchFamily="18" charset="0"/>
                          </a:rPr>
                          <m:t>𝑗</m:t>
                        </m:r>
                      </m:sub>
                    </m:sSub>
                  </m:oMath>
                </a14:m>
                <a:r>
                  <a:rPr lang="ja-JP" altLang="en-US" sz="1100" dirty="0">
                    <a:solidFill>
                      <a:srgbClr val="000000"/>
                    </a:solidFill>
                    <a:latin typeface="+mn-ea"/>
                  </a:rPr>
                  <a:t>：</a:t>
                </a:r>
                <a:r>
                  <a:rPr lang="ja-JP" altLang="ja-JP" sz="1100" dirty="0"/>
                  <a:t> </a:t>
                </a:r>
                <a14:m>
                  <m:oMath xmlns:m="http://schemas.openxmlformats.org/officeDocument/2006/math">
                    <m:sSub>
                      <m:sSubPr>
                        <m:ctrlPr>
                          <a:rPr lang="ja-JP" altLang="ja-JP" sz="1100" i="1">
                            <a:latin typeface="Cambria Math" panose="02040503050406030204" pitchFamily="18" charset="0"/>
                          </a:rPr>
                        </m:ctrlPr>
                      </m:sSubPr>
                      <m:e>
                        <m:r>
                          <a:rPr lang="en-US" altLang="ja-JP" sz="1100" i="1">
                            <a:latin typeface="Cambria Math" panose="02040503050406030204" pitchFamily="18" charset="0"/>
                          </a:rPr>
                          <m:t>𝑢</m:t>
                        </m:r>
                      </m:e>
                      <m:sub>
                        <m:r>
                          <a:rPr lang="en-US" altLang="ja-JP" sz="1100" i="1">
                            <a:latin typeface="Cambria Math" panose="02040503050406030204" pitchFamily="18" charset="0"/>
                          </a:rPr>
                          <m:t>𝑠𝑖</m:t>
                        </m:r>
                      </m:sub>
                    </m:sSub>
                    <m:r>
                      <a:rPr lang="en-US" altLang="ja-JP" sz="1100" b="0" i="1" smtClean="0">
                        <a:latin typeface="Cambria Math" panose="02040503050406030204" pitchFamily="18" charset="0"/>
                      </a:rPr>
                      <m:t>−</m:t>
                    </m:r>
                    <m:sSub>
                      <m:sSubPr>
                        <m:ctrlPr>
                          <a:rPr lang="ja-JP" altLang="ja-JP" sz="1100" i="1">
                            <a:latin typeface="Cambria Math" panose="02040503050406030204" pitchFamily="18" charset="0"/>
                          </a:rPr>
                        </m:ctrlPr>
                      </m:sSubPr>
                      <m:e>
                        <m:r>
                          <a:rPr lang="en-US" altLang="ja-JP" sz="1100" b="0" i="1" smtClean="0">
                            <a:latin typeface="Cambria Math" panose="02040503050406030204" pitchFamily="18" charset="0"/>
                          </a:rPr>
                          <m:t>𝑈</m:t>
                        </m:r>
                      </m:e>
                      <m:sub>
                        <m:r>
                          <a:rPr lang="en-US" altLang="ja-JP" sz="1100" i="1">
                            <a:latin typeface="Cambria Math" panose="02040503050406030204" pitchFamily="18" charset="0"/>
                          </a:rPr>
                          <m:t>𝑖</m:t>
                        </m:r>
                      </m:sub>
                    </m:sSub>
                  </m:oMath>
                </a14:m>
                <a:endParaRPr lang="en-US" altLang="ja-JP" sz="1100" dirty="0">
                  <a:solidFill>
                    <a:srgbClr val="000000"/>
                  </a:solidFill>
                  <a:latin typeface="+mn-ea"/>
                </a:endParaRPr>
              </a:p>
              <a:p>
                <a14:m>
                  <m:oMath xmlns:m="http://schemas.openxmlformats.org/officeDocument/2006/math">
                    <m:r>
                      <a:rPr lang="ja-JP" altLang="en-US" sz="1100" i="1">
                        <a:latin typeface="Cambria Math" panose="02040503050406030204" pitchFamily="18" charset="0"/>
                        <a:ea typeface="Cambria Math" panose="02040503050406030204" pitchFamily="18" charset="0"/>
                      </a:rPr>
                      <m:t>𝛿</m:t>
                    </m:r>
                    <m:sSub>
                      <m:sSubPr>
                        <m:ctrlPr>
                          <a:rPr lang="en-US" altLang="ja-JP" sz="1100" i="1">
                            <a:latin typeface="Cambria Math" panose="02040503050406030204" pitchFamily="18" charset="0"/>
                            <a:ea typeface="Cambria Math" panose="02040503050406030204" pitchFamily="18" charset="0"/>
                          </a:rPr>
                        </m:ctrlPr>
                      </m:sSubPr>
                      <m:e>
                        <m:r>
                          <a:rPr lang="en-US" altLang="ja-JP" sz="1100" i="1">
                            <a:latin typeface="Cambria Math" panose="02040503050406030204" pitchFamily="18" charset="0"/>
                            <a:ea typeface="Cambria Math" panose="02040503050406030204" pitchFamily="18" charset="0"/>
                          </a:rPr>
                          <m:t>𝑢</m:t>
                        </m:r>
                      </m:e>
                      <m:sub>
                        <m:r>
                          <a:rPr lang="en-US" altLang="ja-JP" sz="1100" i="1">
                            <a:latin typeface="Cambria Math" panose="02040503050406030204" pitchFamily="18" charset="0"/>
                            <a:ea typeface="Cambria Math" panose="02040503050406030204" pitchFamily="18" charset="0"/>
                          </a:rPr>
                          <m:t>𝑗</m:t>
                        </m:r>
                      </m:sub>
                    </m:sSub>
                  </m:oMath>
                </a14:m>
                <a:r>
                  <a:rPr lang="ja-JP" altLang="en-US" sz="1100" dirty="0">
                    <a:solidFill>
                      <a:srgbClr val="000000"/>
                    </a:solidFill>
                    <a:latin typeface="+mn-ea"/>
                  </a:rPr>
                  <a:t>：</a:t>
                </a:r>
                <a:r>
                  <a:rPr lang="ja-JP" altLang="ja-JP" sz="1100" dirty="0"/>
                  <a:t> </a:t>
                </a:r>
                <a14:m>
                  <m:oMath xmlns:m="http://schemas.openxmlformats.org/officeDocument/2006/math">
                    <m:sSub>
                      <m:sSubPr>
                        <m:ctrlPr>
                          <a:rPr lang="ja-JP" altLang="ja-JP" sz="1100" i="1">
                            <a:latin typeface="Cambria Math" panose="02040503050406030204" pitchFamily="18" charset="0"/>
                          </a:rPr>
                        </m:ctrlPr>
                      </m:sSubPr>
                      <m:e>
                        <m:r>
                          <a:rPr lang="en-US" altLang="ja-JP" sz="1100" i="1">
                            <a:latin typeface="Cambria Math" panose="02040503050406030204" pitchFamily="18" charset="0"/>
                          </a:rPr>
                          <m:t>𝑢</m:t>
                        </m:r>
                      </m:e>
                      <m:sub>
                        <m:r>
                          <a:rPr lang="en-US" altLang="ja-JP" sz="1100" i="1">
                            <a:latin typeface="Cambria Math" panose="02040503050406030204" pitchFamily="18" charset="0"/>
                          </a:rPr>
                          <m:t>𝑠𝑖</m:t>
                        </m:r>
                      </m:sub>
                    </m:sSub>
                    <m:r>
                      <a:rPr lang="en-US" altLang="ja-JP" sz="1100" b="0" i="1" smtClean="0">
                        <a:latin typeface="Cambria Math" panose="02040503050406030204" pitchFamily="18" charset="0"/>
                      </a:rPr>
                      <m:t>−</m:t>
                    </m:r>
                    <m:sSub>
                      <m:sSubPr>
                        <m:ctrlPr>
                          <a:rPr lang="ja-JP" altLang="ja-JP" sz="1100" i="1">
                            <a:latin typeface="Cambria Math" panose="02040503050406030204" pitchFamily="18" charset="0"/>
                          </a:rPr>
                        </m:ctrlPr>
                      </m:sSubPr>
                      <m:e>
                        <m:r>
                          <a:rPr lang="en-US" altLang="ja-JP" sz="1100" i="1">
                            <a:latin typeface="Cambria Math" panose="02040503050406030204" pitchFamily="18" charset="0"/>
                          </a:rPr>
                          <m:t>𝑢</m:t>
                        </m:r>
                      </m:e>
                      <m:sub>
                        <m:r>
                          <a:rPr lang="en-US" altLang="ja-JP" sz="1100" b="0" i="1" smtClean="0">
                            <a:latin typeface="Cambria Math" panose="02040503050406030204" pitchFamily="18" charset="0"/>
                          </a:rPr>
                          <m:t>𝑏</m:t>
                        </m:r>
                        <m:r>
                          <a:rPr lang="en-US" altLang="ja-JP" sz="1100" i="1">
                            <a:latin typeface="Cambria Math" panose="02040503050406030204" pitchFamily="18" charset="0"/>
                          </a:rPr>
                          <m:t>𝑖</m:t>
                        </m:r>
                      </m:sub>
                    </m:sSub>
                  </m:oMath>
                </a14:m>
                <a:endParaRPr lang="en-US" altLang="ja-JP" sz="1100" i="1" dirty="0">
                  <a:solidFill>
                    <a:prstClr val="black"/>
                  </a:solidFill>
                  <a:latin typeface="Cambria Math" panose="02040503050406030204" pitchFamily="18" charset="0"/>
                </a:endParaRPr>
              </a:p>
              <a:p>
                <a14:m>
                  <m:oMath xmlns:m="http://schemas.openxmlformats.org/officeDocument/2006/math">
                    <m:sSub>
                      <m:sSubPr>
                        <m:ctrlPr>
                          <a:rPr lang="en-US" altLang="ja-JP" sz="1100" i="1">
                            <a:solidFill>
                              <a:prstClr val="black"/>
                            </a:solidFill>
                            <a:latin typeface="Cambria Math" panose="02040503050406030204" pitchFamily="18" charset="0"/>
                          </a:rPr>
                        </m:ctrlPr>
                      </m:sSubPr>
                      <m:e>
                        <m:r>
                          <a:rPr lang="ja-JP" altLang="en-US" sz="1100" b="0" i="1">
                            <a:solidFill>
                              <a:prstClr val="black"/>
                            </a:solidFill>
                            <a:latin typeface="Cambria Math" panose="02040503050406030204" pitchFamily="18" charset="0"/>
                          </a:rPr>
                          <m:t>𝜏</m:t>
                        </m:r>
                      </m:e>
                      <m:sub>
                        <m:r>
                          <a:rPr lang="en-US" altLang="ja-JP" sz="1100" b="0" i="1">
                            <a:solidFill>
                              <a:prstClr val="black"/>
                            </a:solidFill>
                            <a:latin typeface="Cambria Math" panose="02040503050406030204" pitchFamily="18" charset="0"/>
                          </a:rPr>
                          <m:t>𝑧𝑗</m:t>
                        </m:r>
                      </m:sub>
                    </m:sSub>
                  </m:oMath>
                </a14:m>
                <a:r>
                  <a:rPr lang="ja-JP" altLang="en-US" sz="1100" i="0" u="none" strike="noStrike" baseline="0" dirty="0">
                    <a:solidFill>
                      <a:srgbClr val="000000"/>
                    </a:solidFill>
                    <a:latin typeface="+mn-ea"/>
                  </a:rPr>
                  <a:t>：鉛直方向せん断応力</a:t>
                </a:r>
                <a:endParaRPr lang="ja-JP" altLang="en-US" sz="1100" dirty="0">
                  <a:latin typeface="+mn-ea"/>
                </a:endParaRPr>
              </a:p>
            </p:txBody>
          </p:sp>
        </mc:Choice>
        <mc:Fallback xmlns="">
          <p:sp>
            <p:nvSpPr>
              <p:cNvPr id="42" name="テキスト ボックス 41">
                <a:extLst>
                  <a:ext uri="{FF2B5EF4-FFF2-40B4-BE49-F238E27FC236}">
                    <a16:creationId xmlns:a16="http://schemas.microsoft.com/office/drawing/2014/main" id="{5AEBE2EF-D8FC-655E-D1E6-57A4A211EA2B}"/>
                  </a:ext>
                </a:extLst>
              </p:cNvPr>
              <p:cNvSpPr txBox="1">
                <a:spLocks noRot="1" noChangeAspect="1" noMove="1" noResize="1" noEditPoints="1" noAdjustHandles="1" noChangeArrowheads="1" noChangeShapeType="1" noTextEdit="1"/>
              </p:cNvSpPr>
              <p:nvPr/>
            </p:nvSpPr>
            <p:spPr>
              <a:xfrm>
                <a:off x="8980407" y="5105544"/>
                <a:ext cx="2745952" cy="1318053"/>
              </a:xfrm>
              <a:prstGeom prst="rect">
                <a:avLst/>
              </a:prstGeom>
              <a:blipFill>
                <a:blip r:embed="rId8"/>
                <a:stretch>
                  <a:fillRect b="-909"/>
                </a:stretch>
              </a:blipFill>
              <a:ln w="25400">
                <a:solidFill>
                  <a:schemeClr val="accent5"/>
                </a:solid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43" name="テキスト ボックス 42">
                <a:extLst>
                  <a:ext uri="{FF2B5EF4-FFF2-40B4-BE49-F238E27FC236}">
                    <a16:creationId xmlns:a16="http://schemas.microsoft.com/office/drawing/2014/main" id="{217CBF59-1A3D-5B2B-10D8-3A3EDCAD49EB}"/>
                  </a:ext>
                </a:extLst>
              </p:cNvPr>
              <p:cNvSpPr txBox="1"/>
              <p:nvPr/>
            </p:nvSpPr>
            <p:spPr>
              <a:xfrm>
                <a:off x="6224628" y="1665740"/>
                <a:ext cx="2745951" cy="2434000"/>
              </a:xfrm>
              <a:prstGeom prst="rect">
                <a:avLst/>
              </a:prstGeom>
              <a:solidFill>
                <a:schemeClr val="bg1">
                  <a:lumMod val="95000"/>
                </a:schemeClr>
              </a:solidFill>
            </p:spPr>
            <p:txBody>
              <a:bodyPr wrap="square" rtlCol="0">
                <a:spAutoFit/>
              </a:bodyPr>
              <a:lstStyle/>
              <a:p>
                <a:r>
                  <a:rPr kumimoji="1" lang="ja-JP" altLang="en-US" dirty="0"/>
                  <a:t>必要な仮定</a:t>
                </a:r>
                <a:endParaRPr lang="en-US" altLang="ja-JP" dirty="0"/>
              </a:p>
              <a:p>
                <a:r>
                  <a:rPr lang="ja-JP" altLang="en-US" sz="1400" dirty="0"/>
                  <a:t>①渦度</a:t>
                </a:r>
                <a14:m>
                  <m:oMath xmlns:m="http://schemas.openxmlformats.org/officeDocument/2006/math">
                    <m:r>
                      <a:rPr kumimoji="1" lang="ja-JP" altLang="en-US" sz="1400" i="1" dirty="0" smtClean="0">
                        <a:latin typeface="Cambria Math" panose="02040503050406030204" pitchFamily="18" charset="0"/>
                      </a:rPr>
                      <m:t>：</m:t>
                    </m:r>
                    <m:r>
                      <a:rPr kumimoji="1" lang="ja-JP" altLang="en-US" sz="1400" i="1" smtClean="0">
                        <a:latin typeface="Cambria Math" panose="02040503050406030204" pitchFamily="18" charset="0"/>
                      </a:rPr>
                      <m:t>𝛿</m:t>
                    </m:r>
                    <m:sSub>
                      <m:sSubPr>
                        <m:ctrlPr>
                          <a:rPr kumimoji="1" lang="en-US" altLang="ja-JP" sz="1400" i="1" smtClean="0">
                            <a:latin typeface="Cambria Math" panose="02040503050406030204" pitchFamily="18" charset="0"/>
                          </a:rPr>
                        </m:ctrlPr>
                      </m:sSubPr>
                      <m:e>
                        <m:r>
                          <a:rPr kumimoji="1" lang="en-US" altLang="ja-JP" sz="1400" b="0" i="1" smtClean="0">
                            <a:latin typeface="Cambria Math" panose="02040503050406030204" pitchFamily="18" charset="0"/>
                          </a:rPr>
                          <m:t>𝑢</m:t>
                        </m:r>
                      </m:e>
                      <m:sub>
                        <m:r>
                          <a:rPr kumimoji="1" lang="en-US" altLang="ja-JP" sz="1400" b="0" i="1" smtClean="0">
                            <a:latin typeface="Cambria Math" panose="02040503050406030204" pitchFamily="18" charset="0"/>
                          </a:rPr>
                          <m:t>𝑖</m:t>
                        </m:r>
                      </m:sub>
                    </m:sSub>
                    <m:r>
                      <a:rPr kumimoji="1" lang="en-US" altLang="ja-JP" sz="1400" b="0" i="1" smtClean="0">
                        <a:latin typeface="Cambria Math" panose="02040503050406030204" pitchFamily="18" charset="0"/>
                      </a:rPr>
                      <m:t>=</m:t>
                    </m:r>
                    <m:f>
                      <m:fPr>
                        <m:ctrlPr>
                          <a:rPr kumimoji="1" lang="en-US" altLang="ja-JP" sz="1400" b="0" i="1" smtClean="0">
                            <a:latin typeface="Cambria Math" panose="02040503050406030204" pitchFamily="18" charset="0"/>
                          </a:rPr>
                        </m:ctrlPr>
                      </m:fPr>
                      <m:num>
                        <m:r>
                          <a:rPr kumimoji="1" lang="en-US" altLang="ja-JP" sz="1400" b="0" i="1" smtClean="0">
                            <a:latin typeface="Cambria Math" panose="02040503050406030204" pitchFamily="18" charset="0"/>
                          </a:rPr>
                          <m:t>3</m:t>
                        </m:r>
                        <m:sSub>
                          <m:sSubPr>
                            <m:ctrlPr>
                              <a:rPr kumimoji="1" lang="en-US" altLang="ja-JP" sz="1400" b="0" i="1" smtClean="0">
                                <a:latin typeface="Cambria Math" panose="02040503050406030204" pitchFamily="18" charset="0"/>
                              </a:rPr>
                            </m:ctrlPr>
                          </m:sSubPr>
                          <m:e>
                            <m:r>
                              <a:rPr kumimoji="1" lang="en-US" altLang="ja-JP" sz="1400" b="0" i="1" smtClean="0">
                                <a:latin typeface="Cambria Math" panose="02040503050406030204" pitchFamily="18" charset="0"/>
                              </a:rPr>
                              <m:t>𝑢</m:t>
                            </m:r>
                          </m:e>
                          <m:sub>
                            <m:r>
                              <a:rPr kumimoji="1" lang="en-US" altLang="ja-JP" sz="1400" b="0" i="1" smtClean="0">
                                <a:latin typeface="Cambria Math" panose="02040503050406030204" pitchFamily="18" charset="0"/>
                              </a:rPr>
                              <m:t>∗</m:t>
                            </m:r>
                          </m:sub>
                        </m:sSub>
                      </m:num>
                      <m:den>
                        <m:r>
                          <a:rPr kumimoji="1" lang="ja-JP" altLang="en-US" sz="1400" b="0" i="1" smtClean="0">
                            <a:latin typeface="Cambria Math" panose="02040503050406030204" pitchFamily="18" charset="0"/>
                          </a:rPr>
                          <m:t>𝜅</m:t>
                        </m:r>
                      </m:den>
                    </m:f>
                  </m:oMath>
                </a14:m>
                <a:br>
                  <a:rPr kumimoji="1" lang="en-US" altLang="ja-JP" sz="1400" b="0" dirty="0"/>
                </a:br>
                <a14:m>
                  <m:oMath xmlns:m="http://schemas.openxmlformats.org/officeDocument/2006/math">
                    <m:sSub>
                      <m:sSubPr>
                        <m:ctrlPr>
                          <a:rPr kumimoji="1" lang="en-US" altLang="ja-JP" sz="1400" b="0" i="1" smtClean="0">
                            <a:latin typeface="Cambria Math" panose="02040503050406030204" pitchFamily="18" charset="0"/>
                          </a:rPr>
                        </m:ctrlPr>
                      </m:sSubPr>
                      <m:e>
                        <m:r>
                          <a:rPr lang="ja-JP" altLang="en-US" sz="1400" i="1">
                            <a:latin typeface="Cambria Math" panose="02040503050406030204" pitchFamily="18" charset="0"/>
                          </a:rPr>
                          <m:t>②水面流速</m:t>
                        </m:r>
                        <m:r>
                          <a:rPr lang="ja-JP" altLang="en-US" sz="1400" i="1" smtClean="0">
                            <a:latin typeface="Cambria Math" panose="02040503050406030204" pitchFamily="18" charset="0"/>
                          </a:rPr>
                          <m:t>：</m:t>
                        </m:r>
                        <m:r>
                          <a:rPr kumimoji="1" lang="en-US" altLang="ja-JP" sz="1400" b="0" i="1" smtClean="0">
                            <a:latin typeface="Cambria Math" panose="02040503050406030204" pitchFamily="18" charset="0"/>
                          </a:rPr>
                          <m:t>𝑢</m:t>
                        </m:r>
                      </m:e>
                      <m:sub>
                        <m:r>
                          <a:rPr kumimoji="1" lang="en-US" altLang="ja-JP" sz="1400" b="0" i="1" smtClean="0">
                            <a:latin typeface="Cambria Math" panose="02040503050406030204" pitchFamily="18" charset="0"/>
                          </a:rPr>
                          <m:t>𝑠𝑖</m:t>
                        </m:r>
                      </m:sub>
                    </m:sSub>
                    <m:r>
                      <a:rPr kumimoji="1" lang="en-US" altLang="ja-JP" sz="1400" b="0" i="1" smtClean="0">
                        <a:latin typeface="Cambria Math" panose="02040503050406030204" pitchFamily="18" charset="0"/>
                      </a:rPr>
                      <m:t>=</m:t>
                    </m:r>
                    <m:sSub>
                      <m:sSubPr>
                        <m:ctrlPr>
                          <a:rPr kumimoji="1" lang="en-US" altLang="ja-JP" sz="1400" b="0" i="1" smtClean="0">
                            <a:latin typeface="Cambria Math" panose="02040503050406030204" pitchFamily="18" charset="0"/>
                          </a:rPr>
                        </m:ctrlPr>
                      </m:sSubPr>
                      <m:e>
                        <m:r>
                          <a:rPr kumimoji="1" lang="en-US" altLang="ja-JP" sz="1400" b="0" i="1" smtClean="0">
                            <a:latin typeface="Cambria Math" panose="02040503050406030204" pitchFamily="18" charset="0"/>
                          </a:rPr>
                          <m:t>𝑈</m:t>
                        </m:r>
                      </m:e>
                      <m:sub>
                        <m:r>
                          <a:rPr kumimoji="1" lang="en-US" altLang="ja-JP" sz="1400" b="0" i="1" smtClean="0">
                            <a:latin typeface="Cambria Math" panose="02040503050406030204" pitchFamily="18" charset="0"/>
                          </a:rPr>
                          <m:t>𝑖</m:t>
                        </m:r>
                      </m:sub>
                    </m:sSub>
                    <m:r>
                      <a:rPr kumimoji="1" lang="en-US" altLang="ja-JP" sz="1400" b="0" i="1" smtClean="0">
                        <a:latin typeface="Cambria Math" panose="02040503050406030204" pitchFamily="18" charset="0"/>
                      </a:rPr>
                      <m:t>+</m:t>
                    </m:r>
                    <m:r>
                      <a:rPr lang="ja-JP" altLang="en-US" sz="1400" i="1">
                        <a:latin typeface="Cambria Math" panose="02040503050406030204" pitchFamily="18" charset="0"/>
                      </a:rPr>
                      <m:t>𝛿</m:t>
                    </m:r>
                    <m:sSub>
                      <m:sSubPr>
                        <m:ctrlPr>
                          <a:rPr lang="en-US" altLang="ja-JP" sz="1400" i="1">
                            <a:latin typeface="Cambria Math" panose="02040503050406030204" pitchFamily="18" charset="0"/>
                          </a:rPr>
                        </m:ctrlPr>
                      </m:sSubPr>
                      <m:e>
                        <m:r>
                          <a:rPr lang="en-US" altLang="ja-JP" sz="1400" i="1">
                            <a:latin typeface="Cambria Math" panose="02040503050406030204" pitchFamily="18" charset="0"/>
                          </a:rPr>
                          <m:t>𝑢</m:t>
                        </m:r>
                      </m:e>
                      <m:sub>
                        <m:r>
                          <a:rPr lang="en-US" altLang="ja-JP" sz="1400" i="1">
                            <a:latin typeface="Cambria Math" panose="02040503050406030204" pitchFamily="18" charset="0"/>
                          </a:rPr>
                          <m:t>𝑖</m:t>
                        </m:r>
                      </m:sub>
                    </m:sSub>
                  </m:oMath>
                </a14:m>
                <a:r>
                  <a:rPr kumimoji="1" lang="en-US" altLang="ja-JP" sz="1400" dirty="0"/>
                  <a:t>/3</a:t>
                </a:r>
              </a:p>
              <a:p>
                <a:r>
                  <a:rPr lang="ja-JP" altLang="en-US" sz="1400" dirty="0"/>
                  <a:t>③鉛直流速</a:t>
                </a:r>
                <a:r>
                  <a:rPr lang="en-US" altLang="ja-JP" sz="1400" dirty="0"/>
                  <a:t>,</a:t>
                </a:r>
                <a:r>
                  <a:rPr lang="ja-JP" altLang="en-US" sz="1400" dirty="0"/>
                  <a:t>圧力：</a:t>
                </a:r>
                <a:r>
                  <a:rPr lang="en-US" altLang="ja-JP" sz="1400" dirty="0"/>
                  <a:t>W=</a:t>
                </a:r>
                <a:r>
                  <a:rPr lang="en-US" altLang="ja-JP" sz="1400" dirty="0" err="1"/>
                  <a:t>dp</a:t>
                </a:r>
                <a:r>
                  <a:rPr lang="en-US" altLang="ja-JP" sz="1400" dirty="0"/>
                  <a:t>=0</a:t>
                </a:r>
              </a:p>
              <a:p>
                <a:r>
                  <a:rPr lang="ja-JP" altLang="en-US" sz="1400" dirty="0"/>
                  <a:t>④渦層</a:t>
                </a:r>
                <a:r>
                  <a:rPr lang="en-US" altLang="ja-JP" sz="1400" dirty="0"/>
                  <a:t>,</a:t>
                </a:r>
                <a:r>
                  <a:rPr lang="ja-JP" altLang="en-US" sz="1400" dirty="0"/>
                  <a:t>粗度層流速：</a:t>
                </a:r>
                <a:r>
                  <a:rPr kumimoji="1" lang="en-US" altLang="ja-JP" sz="1400" b="0" dirty="0"/>
                  <a:t> </a:t>
                </a:r>
                <a14:m>
                  <m:oMath xmlns:m="http://schemas.openxmlformats.org/officeDocument/2006/math">
                    <m:sSub>
                      <m:sSubPr>
                        <m:ctrlPr>
                          <a:rPr kumimoji="1" lang="en-US" altLang="ja-JP" sz="1400" b="0" i="1" smtClean="0">
                            <a:latin typeface="Cambria Math" panose="02040503050406030204" pitchFamily="18" charset="0"/>
                          </a:rPr>
                        </m:ctrlPr>
                      </m:sSubPr>
                      <m:e>
                        <m:r>
                          <a:rPr kumimoji="1" lang="en-US" altLang="ja-JP" sz="1400" b="0" i="1" smtClean="0">
                            <a:latin typeface="Cambria Math" panose="02040503050406030204" pitchFamily="18" charset="0"/>
                          </a:rPr>
                          <m:t>𝑢</m:t>
                        </m:r>
                      </m:e>
                      <m:sub>
                        <m:r>
                          <a:rPr kumimoji="1" lang="en-US" altLang="ja-JP" sz="1400" b="0" i="1" smtClean="0">
                            <a:latin typeface="Cambria Math" panose="02040503050406030204" pitchFamily="18" charset="0"/>
                          </a:rPr>
                          <m:t>∗</m:t>
                        </m:r>
                      </m:sub>
                    </m:sSub>
                    <m:r>
                      <a:rPr kumimoji="1" lang="en-US" altLang="ja-JP" sz="1400" b="0" i="1" smtClean="0">
                        <a:latin typeface="Cambria Math" panose="02040503050406030204" pitchFamily="18" charset="0"/>
                      </a:rPr>
                      <m:t>=</m:t>
                    </m:r>
                    <m:sSub>
                      <m:sSubPr>
                        <m:ctrlPr>
                          <a:rPr kumimoji="1" lang="en-US" altLang="ja-JP" sz="1400" b="0" i="1" smtClean="0">
                            <a:latin typeface="Cambria Math" panose="02040503050406030204" pitchFamily="18" charset="0"/>
                          </a:rPr>
                        </m:ctrlPr>
                      </m:sSubPr>
                      <m:e>
                        <m:r>
                          <a:rPr kumimoji="1" lang="en-US" altLang="ja-JP" sz="1400" b="0" i="1" smtClean="0">
                            <a:latin typeface="Cambria Math" panose="02040503050406030204" pitchFamily="18" charset="0"/>
                          </a:rPr>
                          <m:t>𝑐</m:t>
                        </m:r>
                      </m:e>
                      <m:sub>
                        <m:r>
                          <a:rPr kumimoji="1" lang="en-US" altLang="ja-JP" sz="1400" b="0" i="1" smtClean="0">
                            <a:latin typeface="Cambria Math" panose="02040503050406030204" pitchFamily="18" charset="0"/>
                          </a:rPr>
                          <m:t>𝑏</m:t>
                        </m:r>
                      </m:sub>
                    </m:sSub>
                    <m:sSub>
                      <m:sSubPr>
                        <m:ctrlPr>
                          <a:rPr kumimoji="1" lang="en-US" altLang="ja-JP" sz="1400" b="0" i="1" smtClean="0">
                            <a:latin typeface="Cambria Math" panose="02040503050406030204" pitchFamily="18" charset="0"/>
                          </a:rPr>
                        </m:ctrlPr>
                      </m:sSubPr>
                      <m:e>
                        <m:r>
                          <a:rPr kumimoji="1" lang="en-US" altLang="ja-JP" sz="1400" b="0" i="1" smtClean="0">
                            <a:latin typeface="Cambria Math" panose="02040503050406030204" pitchFamily="18" charset="0"/>
                          </a:rPr>
                          <m:t>𝑢</m:t>
                        </m:r>
                      </m:e>
                      <m:sub>
                        <m:r>
                          <a:rPr kumimoji="1" lang="en-US" altLang="ja-JP" sz="1400" b="0" i="1" smtClean="0">
                            <a:latin typeface="Cambria Math" panose="02040503050406030204" pitchFamily="18" charset="0"/>
                          </a:rPr>
                          <m:t>𝑏</m:t>
                        </m:r>
                      </m:sub>
                    </m:sSub>
                  </m:oMath>
                </a14:m>
                <a:endParaRPr kumimoji="1" lang="en-US" altLang="ja-JP" sz="1400" dirty="0"/>
              </a:p>
              <a:p>
                <a:r>
                  <a:rPr lang="en-US" altLang="ja-JP" dirty="0"/>
                  <a:t>2DC</a:t>
                </a:r>
                <a:r>
                  <a:rPr lang="ja-JP" altLang="en-US" dirty="0"/>
                  <a:t>：①</a:t>
                </a:r>
                <a:r>
                  <a:rPr lang="en-US" altLang="ja-JP" dirty="0"/>
                  <a:t>,②,③,④</a:t>
                </a:r>
              </a:p>
              <a:p>
                <a:r>
                  <a:rPr lang="en-US" altLang="ja-JP" dirty="0"/>
                  <a:t>SBVC2</a:t>
                </a:r>
                <a:r>
                  <a:rPr lang="ja-JP" altLang="en-US" dirty="0"/>
                  <a:t>：</a:t>
                </a:r>
                <a:r>
                  <a:rPr lang="en-US" altLang="ja-JP" dirty="0"/>
                  <a:t> ②,③,④</a:t>
                </a:r>
              </a:p>
              <a:p>
                <a:r>
                  <a:rPr kumimoji="1" lang="en-US" altLang="ja-JP" b="1" dirty="0"/>
                  <a:t>SBVC3</a:t>
                </a:r>
                <a:r>
                  <a:rPr lang="ja-JP" altLang="en-US" b="1" dirty="0"/>
                  <a:t>：</a:t>
                </a:r>
                <a:r>
                  <a:rPr lang="en-US" altLang="ja-JP" dirty="0"/>
                  <a:t> ③,④</a:t>
                </a:r>
                <a:endParaRPr kumimoji="1" lang="en-US" altLang="ja-JP" dirty="0"/>
              </a:p>
              <a:p>
                <a:r>
                  <a:rPr lang="en-US" altLang="ja-JP" dirty="0"/>
                  <a:t>GBVC3</a:t>
                </a:r>
                <a:r>
                  <a:rPr lang="ja-JP" altLang="en-US" dirty="0"/>
                  <a:t>：</a:t>
                </a:r>
                <a:r>
                  <a:rPr lang="en-US" altLang="ja-JP" dirty="0"/>
                  <a:t> ④</a:t>
                </a:r>
              </a:p>
            </p:txBody>
          </p:sp>
        </mc:Choice>
        <mc:Fallback xmlns="">
          <p:sp>
            <p:nvSpPr>
              <p:cNvPr id="43" name="テキスト ボックス 42">
                <a:extLst>
                  <a:ext uri="{FF2B5EF4-FFF2-40B4-BE49-F238E27FC236}">
                    <a16:creationId xmlns:a16="http://schemas.microsoft.com/office/drawing/2014/main" id="{217CBF59-1A3D-5B2B-10D8-3A3EDCAD49EB}"/>
                  </a:ext>
                </a:extLst>
              </p:cNvPr>
              <p:cNvSpPr txBox="1">
                <a:spLocks noRot="1" noChangeAspect="1" noMove="1" noResize="1" noEditPoints="1" noAdjustHandles="1" noChangeArrowheads="1" noChangeShapeType="1" noTextEdit="1"/>
              </p:cNvSpPr>
              <p:nvPr/>
            </p:nvSpPr>
            <p:spPr>
              <a:xfrm>
                <a:off x="6224628" y="1665740"/>
                <a:ext cx="2745951" cy="2434000"/>
              </a:xfrm>
              <a:prstGeom prst="rect">
                <a:avLst/>
              </a:prstGeom>
              <a:blipFill>
                <a:blip r:embed="rId9"/>
                <a:stretch>
                  <a:fillRect l="-1774" t="-1250" b="-3000"/>
                </a:stretch>
              </a:blipFill>
            </p:spPr>
            <p:txBody>
              <a:bodyPr/>
              <a:lstStyle/>
              <a:p>
                <a:r>
                  <a:rPr lang="ja-JP" altLang="en-US">
                    <a:noFill/>
                  </a:rPr>
                  <a:t> </a:t>
                </a:r>
              </a:p>
            </p:txBody>
          </p:sp>
        </mc:Fallback>
      </mc:AlternateContent>
      <p:sp>
        <p:nvSpPr>
          <p:cNvPr id="3" name="テキスト ボックス 2">
            <a:extLst>
              <a:ext uri="{FF2B5EF4-FFF2-40B4-BE49-F238E27FC236}">
                <a16:creationId xmlns:a16="http://schemas.microsoft.com/office/drawing/2014/main" id="{B49DD93C-777A-5880-7A23-3BCF88406D9B}"/>
              </a:ext>
            </a:extLst>
          </p:cNvPr>
          <p:cNvSpPr txBox="1"/>
          <p:nvPr/>
        </p:nvSpPr>
        <p:spPr>
          <a:xfrm>
            <a:off x="376913" y="6390284"/>
            <a:ext cx="11815087" cy="430887"/>
          </a:xfrm>
          <a:prstGeom prst="rect">
            <a:avLst/>
          </a:prstGeom>
          <a:noFill/>
        </p:spPr>
        <p:txBody>
          <a:bodyPr wrap="square" rtlCol="0">
            <a:spAutoFit/>
          </a:bodyPr>
          <a:lstStyle/>
          <a:p>
            <a:r>
              <a:rPr lang="en-US" altLang="ja-JP" sz="1100" b="0" i="0" u="none" strike="noStrike" baseline="0" dirty="0">
                <a:solidFill>
                  <a:srgbClr val="000000"/>
                </a:solidFill>
                <a:latin typeface="Times New Roman" panose="02020603050405020304" pitchFamily="18" charset="0"/>
              </a:rPr>
              <a:t> </a:t>
            </a:r>
            <a:r>
              <a:rPr lang="en-US" altLang="ja-JP" sz="1100" b="0" i="0" u="none" strike="noStrike" baseline="0" dirty="0" err="1">
                <a:solidFill>
                  <a:srgbClr val="000000"/>
                </a:solidFill>
                <a:latin typeface="Times New Roman" panose="02020603050405020304" pitchFamily="18" charset="0"/>
              </a:rPr>
              <a:t>Uchida,T.,and</a:t>
            </a:r>
            <a:r>
              <a:rPr lang="en-US" altLang="ja-JP" sz="1100" b="0" i="0" u="none" strike="noStrike" baseline="0" dirty="0">
                <a:solidFill>
                  <a:srgbClr val="000000"/>
                </a:solidFill>
                <a:latin typeface="Times New Roman" panose="02020603050405020304" pitchFamily="18" charset="0"/>
              </a:rPr>
              <a:t> </a:t>
            </a:r>
            <a:r>
              <a:rPr lang="en-US" altLang="ja-JP" sz="1100" b="0" i="0" u="none" strike="noStrike" baseline="0" dirty="0" err="1">
                <a:solidFill>
                  <a:srgbClr val="000000"/>
                </a:solidFill>
                <a:latin typeface="Times New Roman" panose="02020603050405020304" pitchFamily="18" charset="0"/>
              </a:rPr>
              <a:t>Fukuoka,S</a:t>
            </a:r>
            <a:r>
              <a:rPr lang="en-US" altLang="ja-JP" sz="1100" b="0" i="0" u="none" strike="noStrike" baseline="0" dirty="0">
                <a:solidFill>
                  <a:srgbClr val="000000"/>
                </a:solidFill>
                <a:latin typeface="Times New Roman" panose="02020603050405020304" pitchFamily="18" charset="0"/>
              </a:rPr>
              <a:t>.: Numerical calculation for bed variation in compound-meandering channel using depth integrated model without assumption of shallow water flow, Advances in Water Resources, Vol.72, pp.45-56, 2014.</a:t>
            </a:r>
            <a:endParaRPr kumimoji="1" lang="ja-JP" altLang="en-US" sz="1100" dirty="0"/>
          </a:p>
        </p:txBody>
      </p:sp>
      <p:sp>
        <p:nvSpPr>
          <p:cNvPr id="5" name="テキスト ボックス 4">
            <a:extLst>
              <a:ext uri="{FF2B5EF4-FFF2-40B4-BE49-F238E27FC236}">
                <a16:creationId xmlns:a16="http://schemas.microsoft.com/office/drawing/2014/main" id="{F2576609-C7A3-681B-97EF-E0BFB32B1FB1}"/>
              </a:ext>
            </a:extLst>
          </p:cNvPr>
          <p:cNvSpPr txBox="1"/>
          <p:nvPr/>
        </p:nvSpPr>
        <p:spPr>
          <a:xfrm>
            <a:off x="11030533" y="175664"/>
            <a:ext cx="799659" cy="400110"/>
          </a:xfrm>
          <a:prstGeom prst="rect">
            <a:avLst/>
          </a:prstGeom>
          <a:noFill/>
        </p:spPr>
        <p:txBody>
          <a:bodyPr wrap="square" rtlCol="0">
            <a:spAutoFit/>
          </a:bodyPr>
          <a:lstStyle/>
          <a:p>
            <a:r>
              <a:rPr kumimoji="1" lang="en-US" altLang="ja-JP" sz="2000" b="1" dirty="0"/>
              <a:t>A1</a:t>
            </a:r>
            <a:endParaRPr kumimoji="1" lang="ja-JP" altLang="en-US" sz="2000" b="1" dirty="0"/>
          </a:p>
        </p:txBody>
      </p:sp>
    </p:spTree>
    <p:extLst>
      <p:ext uri="{BB962C8B-B14F-4D97-AF65-F5344CB8AC3E}">
        <p14:creationId xmlns:p14="http://schemas.microsoft.com/office/powerpoint/2010/main" val="9526690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6AAC25-F398-52F6-940C-4696F4764A59}"/>
              </a:ext>
            </a:extLst>
          </p:cNvPr>
          <p:cNvSpPr>
            <a:spLocks noGrp="1"/>
          </p:cNvSpPr>
          <p:nvPr>
            <p:ph type="title"/>
          </p:nvPr>
        </p:nvSpPr>
        <p:spPr>
          <a:xfrm>
            <a:off x="106680" y="141216"/>
            <a:ext cx="10515600" cy="735415"/>
          </a:xfrm>
        </p:spPr>
        <p:txBody>
          <a:bodyPr>
            <a:normAutofit/>
          </a:bodyPr>
          <a:lstStyle/>
          <a:p>
            <a:r>
              <a:rPr lang="ja-JP" altLang="en-US" sz="3600" dirty="0"/>
              <a:t>解析方法</a:t>
            </a:r>
            <a:endParaRPr kumimoji="1" lang="ja-JP" altLang="en-US" sz="3600" dirty="0"/>
          </a:p>
        </p:txBody>
      </p:sp>
      <p:cxnSp>
        <p:nvCxnSpPr>
          <p:cNvPr id="7" name="直線コネクタ 6">
            <a:extLst>
              <a:ext uri="{FF2B5EF4-FFF2-40B4-BE49-F238E27FC236}">
                <a16:creationId xmlns:a16="http://schemas.microsoft.com/office/drawing/2014/main" id="{951B664D-5BDE-838E-6B7C-8AE5B44349ED}"/>
              </a:ext>
            </a:extLst>
          </p:cNvPr>
          <p:cNvCxnSpPr/>
          <p:nvPr/>
        </p:nvCxnSpPr>
        <p:spPr>
          <a:xfrm>
            <a:off x="106679" y="876631"/>
            <a:ext cx="11916000" cy="0"/>
          </a:xfrm>
          <a:prstGeom prst="line">
            <a:avLst/>
          </a:prstGeom>
          <a:ln w="38100" cap="rnd" cmpd="sng">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sp>
        <p:nvSpPr>
          <p:cNvPr id="6" name="Rectangle 2">
            <a:extLst>
              <a:ext uri="{FF2B5EF4-FFF2-40B4-BE49-F238E27FC236}">
                <a16:creationId xmlns:a16="http://schemas.microsoft.com/office/drawing/2014/main" id="{E4D0F30B-12DB-F8DE-761B-4F9107C45729}"/>
              </a:ext>
            </a:extLst>
          </p:cNvPr>
          <p:cNvSpPr>
            <a:spLocks noChangeArrowheads="1"/>
          </p:cNvSpPr>
          <p:nvPr/>
        </p:nvSpPr>
        <p:spPr bwMode="auto">
          <a:xfrm>
            <a:off x="106678" y="14121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9" name="Rectangle 4">
            <a:extLst>
              <a:ext uri="{FF2B5EF4-FFF2-40B4-BE49-F238E27FC236}">
                <a16:creationId xmlns:a16="http://schemas.microsoft.com/office/drawing/2014/main" id="{7F9E1665-AF88-04D7-4AE9-519AD127A3EB}"/>
              </a:ext>
            </a:extLst>
          </p:cNvPr>
          <p:cNvSpPr>
            <a:spLocks noChangeArrowheads="1"/>
          </p:cNvSpPr>
          <p:nvPr/>
        </p:nvSpPr>
        <p:spPr bwMode="auto">
          <a:xfrm>
            <a:off x="744279" y="206271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4" name="テキスト ボックス 3">
            <a:extLst>
              <a:ext uri="{FF2B5EF4-FFF2-40B4-BE49-F238E27FC236}">
                <a16:creationId xmlns:a16="http://schemas.microsoft.com/office/drawing/2014/main" id="{1E1F8E79-841C-E7DC-71AC-27F65B3526FD}"/>
              </a:ext>
            </a:extLst>
          </p:cNvPr>
          <p:cNvSpPr txBox="1"/>
          <p:nvPr/>
        </p:nvSpPr>
        <p:spPr>
          <a:xfrm>
            <a:off x="576940" y="1091819"/>
            <a:ext cx="10944500" cy="1292662"/>
          </a:xfrm>
          <a:prstGeom prst="rect">
            <a:avLst/>
          </a:prstGeom>
          <a:noFill/>
        </p:spPr>
        <p:txBody>
          <a:bodyPr wrap="square" rtlCol="0">
            <a:spAutoFit/>
          </a:bodyPr>
          <a:lstStyle/>
          <a:p>
            <a:pPr marL="285750" indent="-285750">
              <a:buFont typeface="Arial" panose="020B0604020202020204" pitchFamily="34" charset="0"/>
              <a:buChar char="•"/>
            </a:pPr>
            <a:r>
              <a:rPr lang="ja-JP" altLang="en-US" sz="2400" dirty="0"/>
              <a:t>洪水流解析</a:t>
            </a:r>
            <a:r>
              <a:rPr lang="en-US" altLang="ja-JP" sz="2400" dirty="0"/>
              <a:t>(</a:t>
            </a:r>
            <a:r>
              <a:rPr lang="ja-JP" altLang="en-US" sz="2400" dirty="0"/>
              <a:t>浅水流の仮定を用いない一般底面流速解析法</a:t>
            </a:r>
            <a:r>
              <a:rPr lang="en-US" altLang="ja-JP" sz="2400" dirty="0"/>
              <a:t>/</a:t>
            </a:r>
            <a:r>
              <a:rPr lang="en-US" altLang="ja-JP" sz="2400" b="1" dirty="0"/>
              <a:t>GBVC3</a:t>
            </a:r>
            <a:r>
              <a:rPr lang="en-US" altLang="ja-JP" sz="2400" dirty="0"/>
              <a:t>)</a:t>
            </a:r>
            <a:br>
              <a:rPr lang="en-US" altLang="ja-JP" sz="2400" dirty="0"/>
            </a:br>
            <a:r>
              <a:rPr lang="ja-JP" altLang="en-US" b="1" dirty="0"/>
              <a:t>水深平均流速の方程式</a:t>
            </a:r>
            <a:r>
              <a:rPr lang="ja-JP" altLang="en-US" dirty="0"/>
              <a:t>と併せて，</a:t>
            </a:r>
            <a:r>
              <a:rPr lang="ja-JP" altLang="en-US" b="1" dirty="0"/>
              <a:t>水面流速</a:t>
            </a:r>
            <a:r>
              <a:rPr lang="ja-JP" altLang="en-US" dirty="0"/>
              <a:t>，</a:t>
            </a:r>
            <a:r>
              <a:rPr lang="ja-JP" altLang="en-US" b="1" dirty="0"/>
              <a:t>水深平均渦度</a:t>
            </a:r>
            <a:r>
              <a:rPr lang="ja-JP" altLang="en-US" dirty="0"/>
              <a:t>，</a:t>
            </a:r>
            <a:r>
              <a:rPr lang="ja-JP" altLang="en-US" b="1" dirty="0"/>
              <a:t>鉛直方向流速</a:t>
            </a:r>
            <a:r>
              <a:rPr lang="ja-JP" altLang="en-US" dirty="0"/>
              <a:t>を解き，平面</a:t>
            </a:r>
            <a:r>
              <a:rPr lang="en-US" altLang="ja-JP" dirty="0"/>
              <a:t>2</a:t>
            </a:r>
            <a:r>
              <a:rPr lang="ja-JP" altLang="en-US" dirty="0"/>
              <a:t>次元解析野枠組みで，土砂輸送に大きな影響を与える底面近傍の流れを半直接的に解き，</a:t>
            </a:r>
            <a:r>
              <a:rPr lang="ja-JP" altLang="en-US" b="1" dirty="0"/>
              <a:t>底面流速</a:t>
            </a:r>
            <a:r>
              <a:rPr lang="ja-JP" altLang="en-US" dirty="0"/>
              <a:t>，</a:t>
            </a:r>
            <a:r>
              <a:rPr lang="ja-JP" altLang="en-US" b="1" dirty="0"/>
              <a:t>底面圧力</a:t>
            </a:r>
            <a:r>
              <a:rPr lang="ja-JP" altLang="en-US" dirty="0"/>
              <a:t>を求める．</a:t>
            </a:r>
            <a:endParaRPr kumimoji="1" lang="ja-JP" altLang="en-US" sz="2800" dirty="0"/>
          </a:p>
        </p:txBody>
      </p:sp>
      <p:grpSp>
        <p:nvGrpSpPr>
          <p:cNvPr id="23" name="グループ化 22">
            <a:extLst>
              <a:ext uri="{FF2B5EF4-FFF2-40B4-BE49-F238E27FC236}">
                <a16:creationId xmlns:a16="http://schemas.microsoft.com/office/drawing/2014/main" id="{05CDC14C-C90A-90C3-7F12-07E9389D851B}"/>
              </a:ext>
            </a:extLst>
          </p:cNvPr>
          <p:cNvGrpSpPr/>
          <p:nvPr/>
        </p:nvGrpSpPr>
        <p:grpSpPr>
          <a:xfrm>
            <a:off x="744279" y="2322668"/>
            <a:ext cx="8288885" cy="1840455"/>
            <a:chOff x="872501" y="2599589"/>
            <a:chExt cx="10045340" cy="1700640"/>
          </a:xfrm>
        </p:grpSpPr>
        <p:grpSp>
          <p:nvGrpSpPr>
            <p:cNvPr id="17" name="グループ化 16">
              <a:extLst>
                <a:ext uri="{FF2B5EF4-FFF2-40B4-BE49-F238E27FC236}">
                  <a16:creationId xmlns:a16="http://schemas.microsoft.com/office/drawing/2014/main" id="{14CEBC20-35FA-4AEA-E574-DF0CC966C889}"/>
                </a:ext>
              </a:extLst>
            </p:cNvPr>
            <p:cNvGrpSpPr/>
            <p:nvPr/>
          </p:nvGrpSpPr>
          <p:grpSpPr>
            <a:xfrm>
              <a:off x="872501" y="2599589"/>
              <a:ext cx="10045340" cy="1256691"/>
              <a:chOff x="576940" y="1962278"/>
              <a:chExt cx="10045340" cy="1256691"/>
            </a:xfrm>
          </p:grpSpPr>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D99AE8F8-3769-B293-5A42-00E534B9E486}"/>
                      </a:ext>
                    </a:extLst>
                  </p:cNvPr>
                  <p:cNvSpPr txBox="1"/>
                  <p:nvPr/>
                </p:nvSpPr>
                <p:spPr>
                  <a:xfrm>
                    <a:off x="576940" y="1962278"/>
                    <a:ext cx="10045340" cy="1256691"/>
                  </a:xfrm>
                  <a:prstGeom prst="rect">
                    <a:avLst/>
                  </a:prstGeom>
                  <a:solidFill>
                    <a:schemeClr val="bg1">
                      <a:lumMod val="95000"/>
                    </a:schemeClr>
                  </a:solidFill>
                </p:spPr>
                <p:txBody>
                  <a:bodyPr wrap="square" rtlCol="0">
                    <a:spAutoFit/>
                  </a:bodyPr>
                  <a:lstStyle/>
                  <a:p>
                    <a:r>
                      <a:rPr kumimoji="1" lang="ja-JP" altLang="en-US" dirty="0"/>
                      <a:t>渦度の定義式：</a:t>
                    </a:r>
                    <a14:m>
                      <m:oMath xmlns:m="http://schemas.openxmlformats.org/officeDocument/2006/math">
                        <m:sSub>
                          <m:sSubPr>
                            <m:ctrlPr>
                              <a:rPr kumimoji="1" lang="en-US" altLang="ja-JP" i="1" smtClean="0">
                                <a:latin typeface="Cambria Math" panose="02040503050406030204" pitchFamily="18" charset="0"/>
                              </a:rPr>
                            </m:ctrlPr>
                          </m:sSubPr>
                          <m:e>
                            <m:r>
                              <a:rPr kumimoji="1" lang="ja-JP" altLang="en-US" i="1" smtClean="0">
                                <a:latin typeface="Cambria Math" panose="02040503050406030204" pitchFamily="18" charset="0"/>
                              </a:rPr>
                              <m:t>𝜔</m:t>
                            </m:r>
                          </m:e>
                          <m:sub>
                            <m:r>
                              <a:rPr kumimoji="1" lang="en-US" altLang="ja-JP" b="0" i="1" smtClean="0">
                                <a:latin typeface="Cambria Math" panose="02040503050406030204" pitchFamily="18" charset="0"/>
                              </a:rPr>
                              <m:t>𝑗</m:t>
                            </m:r>
                          </m:sub>
                        </m:sSub>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ja-JP" altLang="en-US" b="0" i="1" smtClean="0">
                                <a:latin typeface="Cambria Math" panose="02040503050406030204" pitchFamily="18" charset="0"/>
                              </a:rPr>
                              <m:t>𝜀</m:t>
                            </m:r>
                          </m:e>
                          <m:sub>
                            <m:r>
                              <a:rPr kumimoji="1" lang="en-US" altLang="ja-JP" b="0" i="1" smtClean="0">
                                <a:latin typeface="Cambria Math" panose="02040503050406030204" pitchFamily="18" charset="0"/>
                              </a:rPr>
                              <m:t>𝑖𝑗</m:t>
                            </m:r>
                            <m:r>
                              <a:rPr kumimoji="1" lang="en-US" altLang="ja-JP" b="0" i="1" smtClean="0">
                                <a:latin typeface="Cambria Math" panose="02040503050406030204" pitchFamily="18" charset="0"/>
                              </a:rPr>
                              <m:t>3</m:t>
                            </m:r>
                          </m:sub>
                        </m:sSub>
                        <m:d>
                          <m:dPr>
                            <m:ctrlPr>
                              <a:rPr kumimoji="1" lang="en-US" altLang="ja-JP" b="0" i="1" smtClean="0">
                                <a:latin typeface="Cambria Math" panose="02040503050406030204" pitchFamily="18" charset="0"/>
                              </a:rPr>
                            </m:ctrlPr>
                          </m:dPr>
                          <m:e>
                            <m:f>
                              <m:fPr>
                                <m:ctrlPr>
                                  <a:rPr kumimoji="1" lang="en-US" altLang="ja-JP" b="0" i="1" smtClean="0">
                                    <a:latin typeface="Cambria Math" panose="02040503050406030204" pitchFamily="18" charset="0"/>
                                  </a:rPr>
                                </m:ctrlPr>
                              </m:fPr>
                              <m:num>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𝑢</m:t>
                                    </m:r>
                                  </m:e>
                                  <m:sub>
                                    <m:r>
                                      <a:rPr kumimoji="1" lang="en-US" altLang="ja-JP" b="0" i="1" smtClean="0">
                                        <a:latin typeface="Cambria Math" panose="02040503050406030204" pitchFamily="18" charset="0"/>
                                      </a:rPr>
                                      <m:t>𝑖</m:t>
                                    </m:r>
                                  </m:sub>
                                </m:sSub>
                              </m:num>
                              <m:den>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𝑧</m:t>
                                </m:r>
                              </m:den>
                            </m:f>
                            <m:r>
                              <a:rPr kumimoji="1" lang="en-US" altLang="ja-JP" b="0" i="1" smtClean="0">
                                <a:latin typeface="Cambria Math" panose="02040503050406030204" pitchFamily="18" charset="0"/>
                              </a:rPr>
                              <m:t>−</m:t>
                            </m:r>
                            <m:f>
                              <m:fPr>
                                <m:ctrlPr>
                                  <a:rPr kumimoji="1" lang="en-US" altLang="ja-JP" b="0" i="1" smtClean="0">
                                    <a:latin typeface="Cambria Math" panose="02040503050406030204" pitchFamily="18" charset="0"/>
                                  </a:rPr>
                                </m:ctrlPr>
                              </m:fPr>
                              <m:num>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𝑤</m:t>
                                </m:r>
                              </m:num>
                              <m:den>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𝑥</m:t>
                                    </m:r>
                                  </m:e>
                                  <m:sub>
                                    <m:r>
                                      <a:rPr kumimoji="1" lang="en-US" altLang="ja-JP" b="0" i="1" smtClean="0">
                                        <a:latin typeface="Cambria Math" panose="02040503050406030204" pitchFamily="18" charset="0"/>
                                      </a:rPr>
                                      <m:t>𝑖</m:t>
                                    </m:r>
                                  </m:sub>
                                </m:sSub>
                              </m:den>
                            </m:f>
                          </m:e>
                        </m:d>
                      </m:oMath>
                    </a14:m>
                    <a:r>
                      <a:rPr kumimoji="1" lang="ja-JP" altLang="en-US" dirty="0"/>
                      <a:t>　</a:t>
                    </a:r>
                    <a:endParaRPr kumimoji="1" lang="en-US" altLang="ja-JP" dirty="0"/>
                  </a:p>
                  <a:p>
                    <a:br>
                      <a:rPr kumimoji="1" lang="en-US" altLang="ja-JP" dirty="0"/>
                    </a:br>
                    <a:r>
                      <a:rPr kumimoji="1" lang="ja-JP" altLang="en-US" dirty="0"/>
                      <a:t>底面流速の方程式</a:t>
                    </a:r>
                    <a:r>
                      <a:rPr kumimoji="1" lang="en-US" altLang="ja-JP" dirty="0"/>
                      <a:t>(</a:t>
                    </a:r>
                    <a:r>
                      <a:rPr kumimoji="1" lang="ja-JP" altLang="en-US" dirty="0"/>
                      <a:t>水深積分渦度</a:t>
                    </a:r>
                    <a:r>
                      <a:rPr kumimoji="1" lang="en-US" altLang="ja-JP" dirty="0"/>
                      <a:t>)</a:t>
                    </a:r>
                    <a:r>
                      <a:rPr kumimoji="1" lang="ja-JP" altLang="en-US" dirty="0"/>
                      <a:t>：</a:t>
                    </a:r>
                    <a14:m>
                      <m:oMath xmlns:m="http://schemas.openxmlformats.org/officeDocument/2006/math">
                        <m:sSub>
                          <m:sSubPr>
                            <m:ctrlPr>
                              <a:rPr lang="ja-JP" altLang="ja-JP" b="1" i="1">
                                <a:latin typeface="Cambria Math" panose="02040503050406030204" pitchFamily="18" charset="0"/>
                              </a:rPr>
                            </m:ctrlPr>
                          </m:sSubPr>
                          <m:e>
                            <m:r>
                              <a:rPr lang="en-US" altLang="ja-JP" b="1" i="1">
                                <a:latin typeface="Cambria Math" panose="02040503050406030204" pitchFamily="18" charset="0"/>
                              </a:rPr>
                              <m:t>𝒖</m:t>
                            </m:r>
                          </m:e>
                          <m:sub>
                            <m:r>
                              <a:rPr lang="en-US" altLang="ja-JP" b="1" i="1">
                                <a:latin typeface="Cambria Math" panose="02040503050406030204" pitchFamily="18" charset="0"/>
                              </a:rPr>
                              <m:t>𝒃𝒊</m:t>
                            </m:r>
                          </m:sub>
                        </m:sSub>
                        <m:r>
                          <a:rPr lang="en-US" altLang="ja-JP" b="1" i="1">
                            <a:latin typeface="Cambria Math" panose="02040503050406030204" pitchFamily="18" charset="0"/>
                          </a:rPr>
                          <m:t>=</m:t>
                        </m:r>
                        <m:sSub>
                          <m:sSubPr>
                            <m:ctrlPr>
                              <a:rPr lang="ja-JP" altLang="ja-JP" b="1" i="1">
                                <a:latin typeface="Cambria Math" panose="02040503050406030204" pitchFamily="18" charset="0"/>
                              </a:rPr>
                            </m:ctrlPr>
                          </m:sSubPr>
                          <m:e>
                            <m:r>
                              <a:rPr lang="en-US" altLang="ja-JP" b="1" i="1">
                                <a:latin typeface="Cambria Math" panose="02040503050406030204" pitchFamily="18" charset="0"/>
                              </a:rPr>
                              <m:t>𝒖</m:t>
                            </m:r>
                          </m:e>
                          <m:sub>
                            <m:r>
                              <a:rPr lang="en-US" altLang="ja-JP" b="1" i="1">
                                <a:latin typeface="Cambria Math" panose="02040503050406030204" pitchFamily="18" charset="0"/>
                              </a:rPr>
                              <m:t>𝒔𝒊</m:t>
                            </m:r>
                          </m:sub>
                        </m:sSub>
                        <m:r>
                          <a:rPr lang="en-US" altLang="ja-JP" b="1" i="1">
                            <a:latin typeface="Cambria Math" panose="02040503050406030204" pitchFamily="18" charset="0"/>
                          </a:rPr>
                          <m:t>−</m:t>
                        </m:r>
                        <m:sSub>
                          <m:sSubPr>
                            <m:ctrlPr>
                              <a:rPr lang="ja-JP" altLang="ja-JP" b="1" i="1">
                                <a:latin typeface="Cambria Math" panose="02040503050406030204" pitchFamily="18" charset="0"/>
                              </a:rPr>
                            </m:ctrlPr>
                          </m:sSubPr>
                          <m:e>
                            <m:r>
                              <a:rPr lang="en-US" altLang="ja-JP" b="1" i="1">
                                <a:latin typeface="Cambria Math" panose="02040503050406030204" pitchFamily="18" charset="0"/>
                              </a:rPr>
                              <m:t>𝜺</m:t>
                            </m:r>
                          </m:e>
                          <m:sub>
                            <m:r>
                              <a:rPr lang="en-US" altLang="ja-JP" b="1" i="1">
                                <a:latin typeface="Cambria Math" panose="02040503050406030204" pitchFamily="18" charset="0"/>
                              </a:rPr>
                              <m:t>𝒊𝒋</m:t>
                            </m:r>
                            <m:r>
                              <a:rPr lang="en-US" altLang="ja-JP" b="1" i="1">
                                <a:latin typeface="Cambria Math" panose="02040503050406030204" pitchFamily="18" charset="0"/>
                              </a:rPr>
                              <m:t>𝟑</m:t>
                            </m:r>
                          </m:sub>
                        </m:sSub>
                        <m:sSub>
                          <m:sSubPr>
                            <m:ctrlPr>
                              <a:rPr lang="ja-JP" altLang="ja-JP" b="1" i="1">
                                <a:latin typeface="Cambria Math" panose="02040503050406030204" pitchFamily="18" charset="0"/>
                              </a:rPr>
                            </m:ctrlPr>
                          </m:sSubPr>
                          <m:e>
                            <m:r>
                              <a:rPr lang="en-US" altLang="ja-JP" b="1" i="1">
                                <a:latin typeface="Cambria Math" panose="02040503050406030204" pitchFamily="18" charset="0"/>
                              </a:rPr>
                              <m:t>𝜴</m:t>
                            </m:r>
                          </m:e>
                          <m:sub>
                            <m:r>
                              <a:rPr lang="en-US" altLang="ja-JP" b="1" i="1">
                                <a:latin typeface="Cambria Math" panose="02040503050406030204" pitchFamily="18" charset="0"/>
                              </a:rPr>
                              <m:t>𝒋</m:t>
                            </m:r>
                          </m:sub>
                        </m:sSub>
                        <m:r>
                          <a:rPr lang="en-US" altLang="ja-JP" b="1" i="1">
                            <a:latin typeface="Cambria Math" panose="02040503050406030204" pitchFamily="18" charset="0"/>
                          </a:rPr>
                          <m:t>𝒉</m:t>
                        </m:r>
                        <m:r>
                          <a:rPr lang="en-US" altLang="ja-JP" b="1" i="1">
                            <a:latin typeface="Cambria Math" panose="02040503050406030204" pitchFamily="18" charset="0"/>
                          </a:rPr>
                          <m:t>−</m:t>
                        </m:r>
                        <m:f>
                          <m:fPr>
                            <m:ctrlPr>
                              <a:rPr lang="ja-JP" altLang="ja-JP" b="1" i="1">
                                <a:latin typeface="Cambria Math" panose="02040503050406030204" pitchFamily="18" charset="0"/>
                              </a:rPr>
                            </m:ctrlPr>
                          </m:fPr>
                          <m:num>
                            <m:r>
                              <a:rPr lang="en-US" altLang="ja-JP" b="1" i="1">
                                <a:latin typeface="Cambria Math" panose="02040503050406030204" pitchFamily="18" charset="0"/>
                              </a:rPr>
                              <m:t>𝝏</m:t>
                            </m:r>
                            <m:r>
                              <a:rPr lang="en-US" altLang="ja-JP" b="1" i="1">
                                <a:latin typeface="Cambria Math" panose="02040503050406030204" pitchFamily="18" charset="0"/>
                              </a:rPr>
                              <m:t>𝑾𝒉</m:t>
                            </m:r>
                          </m:num>
                          <m:den>
                            <m:r>
                              <a:rPr lang="en-US" altLang="ja-JP" b="1" i="1">
                                <a:latin typeface="Cambria Math" panose="02040503050406030204" pitchFamily="18" charset="0"/>
                              </a:rPr>
                              <m:t>𝝏</m:t>
                            </m:r>
                            <m:sSub>
                              <m:sSubPr>
                                <m:ctrlPr>
                                  <a:rPr lang="ja-JP" altLang="ja-JP" b="1" i="1">
                                    <a:latin typeface="Cambria Math" panose="02040503050406030204" pitchFamily="18" charset="0"/>
                                  </a:rPr>
                                </m:ctrlPr>
                              </m:sSubPr>
                              <m:e>
                                <m:r>
                                  <a:rPr lang="en-US" altLang="ja-JP" b="1" i="1">
                                    <a:latin typeface="Cambria Math" panose="02040503050406030204" pitchFamily="18" charset="0"/>
                                  </a:rPr>
                                  <m:t>𝒙</m:t>
                                </m:r>
                              </m:e>
                              <m:sub>
                                <m:r>
                                  <a:rPr lang="en-US" altLang="ja-JP" b="1" i="1">
                                    <a:latin typeface="Cambria Math" panose="02040503050406030204" pitchFamily="18" charset="0"/>
                                  </a:rPr>
                                  <m:t>𝒊</m:t>
                                </m:r>
                              </m:sub>
                            </m:sSub>
                          </m:den>
                        </m:f>
                        <m:r>
                          <a:rPr lang="en-US" altLang="ja-JP" b="1" i="1">
                            <a:latin typeface="Cambria Math" panose="02040503050406030204" pitchFamily="18" charset="0"/>
                          </a:rPr>
                          <m:t>+</m:t>
                        </m:r>
                        <m:sSub>
                          <m:sSubPr>
                            <m:ctrlPr>
                              <a:rPr lang="ja-JP" altLang="ja-JP" b="1" i="1">
                                <a:latin typeface="Cambria Math" panose="02040503050406030204" pitchFamily="18" charset="0"/>
                              </a:rPr>
                            </m:ctrlPr>
                          </m:sSubPr>
                          <m:e>
                            <m:r>
                              <a:rPr lang="en-US" altLang="ja-JP" b="1" i="1">
                                <a:latin typeface="Cambria Math" panose="02040503050406030204" pitchFamily="18" charset="0"/>
                              </a:rPr>
                              <m:t>𝒘</m:t>
                            </m:r>
                          </m:e>
                          <m:sub>
                            <m:r>
                              <a:rPr lang="en-US" altLang="ja-JP" b="1" i="1">
                                <a:latin typeface="Cambria Math" panose="02040503050406030204" pitchFamily="18" charset="0"/>
                              </a:rPr>
                              <m:t>𝒔</m:t>
                            </m:r>
                          </m:sub>
                        </m:sSub>
                        <m:f>
                          <m:fPr>
                            <m:ctrlPr>
                              <a:rPr lang="ja-JP" altLang="ja-JP" b="1" i="1">
                                <a:latin typeface="Cambria Math" panose="02040503050406030204" pitchFamily="18" charset="0"/>
                              </a:rPr>
                            </m:ctrlPr>
                          </m:fPr>
                          <m:num>
                            <m:r>
                              <a:rPr lang="en-US" altLang="ja-JP" b="1" i="1">
                                <a:latin typeface="Cambria Math" panose="02040503050406030204" pitchFamily="18" charset="0"/>
                              </a:rPr>
                              <m:t>𝝏</m:t>
                            </m:r>
                            <m:sSub>
                              <m:sSubPr>
                                <m:ctrlPr>
                                  <a:rPr lang="ja-JP" altLang="ja-JP" b="1" i="1">
                                    <a:latin typeface="Cambria Math" panose="02040503050406030204" pitchFamily="18" charset="0"/>
                                  </a:rPr>
                                </m:ctrlPr>
                              </m:sSubPr>
                              <m:e>
                                <m:r>
                                  <a:rPr lang="en-US" altLang="ja-JP" b="1" i="1">
                                    <a:latin typeface="Cambria Math" panose="02040503050406030204" pitchFamily="18" charset="0"/>
                                  </a:rPr>
                                  <m:t>𝒛</m:t>
                                </m:r>
                              </m:e>
                              <m:sub>
                                <m:r>
                                  <a:rPr lang="en-US" altLang="ja-JP" b="1" i="1">
                                    <a:latin typeface="Cambria Math" panose="02040503050406030204" pitchFamily="18" charset="0"/>
                                  </a:rPr>
                                  <m:t>𝒔</m:t>
                                </m:r>
                              </m:sub>
                            </m:sSub>
                          </m:num>
                          <m:den>
                            <m:r>
                              <a:rPr lang="en-US" altLang="ja-JP" b="1" i="1">
                                <a:latin typeface="Cambria Math" panose="02040503050406030204" pitchFamily="18" charset="0"/>
                              </a:rPr>
                              <m:t>𝝏</m:t>
                            </m:r>
                            <m:sSub>
                              <m:sSubPr>
                                <m:ctrlPr>
                                  <a:rPr lang="ja-JP" altLang="ja-JP" b="1" i="1">
                                    <a:latin typeface="Cambria Math" panose="02040503050406030204" pitchFamily="18" charset="0"/>
                                  </a:rPr>
                                </m:ctrlPr>
                              </m:sSubPr>
                              <m:e>
                                <m:r>
                                  <a:rPr lang="en-US" altLang="ja-JP" b="1" i="1">
                                    <a:latin typeface="Cambria Math" panose="02040503050406030204" pitchFamily="18" charset="0"/>
                                  </a:rPr>
                                  <m:t>𝒙</m:t>
                                </m:r>
                              </m:e>
                              <m:sub>
                                <m:r>
                                  <a:rPr lang="en-US" altLang="ja-JP" b="1" i="1">
                                    <a:latin typeface="Cambria Math" panose="02040503050406030204" pitchFamily="18" charset="0"/>
                                  </a:rPr>
                                  <m:t>𝒊</m:t>
                                </m:r>
                              </m:sub>
                            </m:sSub>
                          </m:den>
                        </m:f>
                        <m:r>
                          <a:rPr lang="en-US" altLang="ja-JP" b="1" i="1">
                            <a:latin typeface="Cambria Math" panose="02040503050406030204" pitchFamily="18" charset="0"/>
                          </a:rPr>
                          <m:t>−</m:t>
                        </m:r>
                        <m:sSub>
                          <m:sSubPr>
                            <m:ctrlPr>
                              <a:rPr lang="ja-JP" altLang="ja-JP" b="1" i="1">
                                <a:latin typeface="Cambria Math" panose="02040503050406030204" pitchFamily="18" charset="0"/>
                              </a:rPr>
                            </m:ctrlPr>
                          </m:sSubPr>
                          <m:e>
                            <m:r>
                              <a:rPr lang="en-US" altLang="ja-JP" b="1" i="1">
                                <a:latin typeface="Cambria Math" panose="02040503050406030204" pitchFamily="18" charset="0"/>
                              </a:rPr>
                              <m:t>𝒘</m:t>
                            </m:r>
                          </m:e>
                          <m:sub>
                            <m:r>
                              <a:rPr lang="en-US" altLang="ja-JP" b="1" i="1">
                                <a:latin typeface="Cambria Math" panose="02040503050406030204" pitchFamily="18" charset="0"/>
                              </a:rPr>
                              <m:t>𝒃</m:t>
                            </m:r>
                          </m:sub>
                        </m:sSub>
                        <m:f>
                          <m:fPr>
                            <m:ctrlPr>
                              <a:rPr lang="ja-JP" altLang="ja-JP" b="1" i="1">
                                <a:latin typeface="Cambria Math" panose="02040503050406030204" pitchFamily="18" charset="0"/>
                              </a:rPr>
                            </m:ctrlPr>
                          </m:fPr>
                          <m:num>
                            <m:r>
                              <a:rPr lang="en-US" altLang="ja-JP" b="1" i="1">
                                <a:latin typeface="Cambria Math" panose="02040503050406030204" pitchFamily="18" charset="0"/>
                              </a:rPr>
                              <m:t>𝝏</m:t>
                            </m:r>
                            <m:sSub>
                              <m:sSubPr>
                                <m:ctrlPr>
                                  <a:rPr lang="ja-JP" altLang="ja-JP" b="1" i="1">
                                    <a:latin typeface="Cambria Math" panose="02040503050406030204" pitchFamily="18" charset="0"/>
                                  </a:rPr>
                                </m:ctrlPr>
                              </m:sSubPr>
                              <m:e>
                                <m:r>
                                  <a:rPr lang="en-US" altLang="ja-JP" b="1" i="1">
                                    <a:latin typeface="Cambria Math" panose="02040503050406030204" pitchFamily="18" charset="0"/>
                                  </a:rPr>
                                  <m:t>𝒛</m:t>
                                </m:r>
                              </m:e>
                              <m:sub>
                                <m:r>
                                  <a:rPr lang="en-US" altLang="ja-JP" b="1" i="1">
                                    <a:latin typeface="Cambria Math" panose="02040503050406030204" pitchFamily="18" charset="0"/>
                                  </a:rPr>
                                  <m:t>𝒃</m:t>
                                </m:r>
                              </m:sub>
                            </m:sSub>
                          </m:num>
                          <m:den>
                            <m:r>
                              <a:rPr lang="en-US" altLang="ja-JP" b="1" i="1">
                                <a:latin typeface="Cambria Math" panose="02040503050406030204" pitchFamily="18" charset="0"/>
                              </a:rPr>
                              <m:t>𝝏</m:t>
                            </m:r>
                            <m:sSub>
                              <m:sSubPr>
                                <m:ctrlPr>
                                  <a:rPr lang="ja-JP" altLang="ja-JP" b="1" i="1">
                                    <a:latin typeface="Cambria Math" panose="02040503050406030204" pitchFamily="18" charset="0"/>
                                  </a:rPr>
                                </m:ctrlPr>
                              </m:sSubPr>
                              <m:e>
                                <m:r>
                                  <a:rPr lang="en-US" altLang="ja-JP" b="1" i="1">
                                    <a:latin typeface="Cambria Math" panose="02040503050406030204" pitchFamily="18" charset="0"/>
                                  </a:rPr>
                                  <m:t>𝒙</m:t>
                                </m:r>
                              </m:e>
                              <m:sub>
                                <m:r>
                                  <a:rPr lang="en-US" altLang="ja-JP" b="1" i="1">
                                    <a:latin typeface="Cambria Math" panose="02040503050406030204" pitchFamily="18" charset="0"/>
                                  </a:rPr>
                                  <m:t>𝒊</m:t>
                                </m:r>
                              </m:sub>
                            </m:sSub>
                          </m:den>
                        </m:f>
                      </m:oMath>
                    </a14:m>
                    <a:endParaRPr kumimoji="1" lang="ja-JP" altLang="en-US" b="1" dirty="0"/>
                  </a:p>
                </p:txBody>
              </p:sp>
            </mc:Choice>
            <mc:Fallback xmlns="">
              <p:sp>
                <p:nvSpPr>
                  <p:cNvPr id="11" name="テキスト ボックス 10">
                    <a:extLst>
                      <a:ext uri="{FF2B5EF4-FFF2-40B4-BE49-F238E27FC236}">
                        <a16:creationId xmlns:a16="http://schemas.microsoft.com/office/drawing/2014/main" id="{D99AE8F8-3769-B293-5A42-00E534B9E486}"/>
                      </a:ext>
                    </a:extLst>
                  </p:cNvPr>
                  <p:cNvSpPr txBox="1">
                    <a:spLocks noRot="1" noChangeAspect="1" noMove="1" noResize="1" noEditPoints="1" noAdjustHandles="1" noChangeArrowheads="1" noChangeShapeType="1" noTextEdit="1"/>
                  </p:cNvSpPr>
                  <p:nvPr/>
                </p:nvSpPr>
                <p:spPr>
                  <a:xfrm>
                    <a:off x="576940" y="1962278"/>
                    <a:ext cx="10045340" cy="1256691"/>
                  </a:xfrm>
                  <a:prstGeom prst="rect">
                    <a:avLst/>
                  </a:prstGeom>
                  <a:blipFill>
                    <a:blip r:embed="rId3"/>
                    <a:stretch>
                      <a:fillRect l="-588"/>
                    </a:stretch>
                  </a:blipFill>
                </p:spPr>
                <p:txBody>
                  <a:bodyPr/>
                  <a:lstStyle/>
                  <a:p>
                    <a:r>
                      <a:rPr lang="ja-JP" altLang="en-US">
                        <a:noFill/>
                      </a:rPr>
                      <a:t> </a:t>
                    </a:r>
                  </a:p>
                </p:txBody>
              </p:sp>
            </mc:Fallback>
          </mc:AlternateContent>
          <p:grpSp>
            <p:nvGrpSpPr>
              <p:cNvPr id="16" name="グループ化 15">
                <a:extLst>
                  <a:ext uri="{FF2B5EF4-FFF2-40B4-BE49-F238E27FC236}">
                    <a16:creationId xmlns:a16="http://schemas.microsoft.com/office/drawing/2014/main" id="{CD9B6486-A9E6-1094-DDFC-E5BD90DFD604}"/>
                  </a:ext>
                </a:extLst>
              </p:cNvPr>
              <p:cNvGrpSpPr/>
              <p:nvPr/>
            </p:nvGrpSpPr>
            <p:grpSpPr>
              <a:xfrm>
                <a:off x="736958" y="2347578"/>
                <a:ext cx="2459084" cy="369332"/>
                <a:chOff x="2051956" y="2356287"/>
                <a:chExt cx="2459084" cy="369332"/>
              </a:xfrm>
            </p:grpSpPr>
            <p:sp>
              <p:nvSpPr>
                <p:cNvPr id="14" name="テキスト ボックス 13">
                  <a:extLst>
                    <a:ext uri="{FF2B5EF4-FFF2-40B4-BE49-F238E27FC236}">
                      <a16:creationId xmlns:a16="http://schemas.microsoft.com/office/drawing/2014/main" id="{DEB11DB0-F353-3B7D-850A-F72B7E05A73A}"/>
                    </a:ext>
                  </a:extLst>
                </p:cNvPr>
                <p:cNvSpPr txBox="1"/>
                <p:nvPr/>
              </p:nvSpPr>
              <p:spPr>
                <a:xfrm>
                  <a:off x="2969623" y="2356287"/>
                  <a:ext cx="1541417" cy="369332"/>
                </a:xfrm>
                <a:prstGeom prst="rect">
                  <a:avLst/>
                </a:prstGeom>
                <a:noFill/>
              </p:spPr>
              <p:txBody>
                <a:bodyPr wrap="square" rtlCol="0">
                  <a:spAutoFit/>
                </a:bodyPr>
                <a:lstStyle/>
                <a:p>
                  <a:r>
                    <a:rPr lang="ja-JP" altLang="en-US" dirty="0"/>
                    <a:t>水深積分</a:t>
                  </a:r>
                  <a:endParaRPr kumimoji="1" lang="ja-JP" altLang="en-US" dirty="0"/>
                </a:p>
              </p:txBody>
            </p:sp>
            <p:sp>
              <p:nvSpPr>
                <p:cNvPr id="15" name="二等辺三角形 14">
                  <a:extLst>
                    <a:ext uri="{FF2B5EF4-FFF2-40B4-BE49-F238E27FC236}">
                      <a16:creationId xmlns:a16="http://schemas.microsoft.com/office/drawing/2014/main" id="{78259F5F-5336-6155-FD84-1C75938707D9}"/>
                    </a:ext>
                  </a:extLst>
                </p:cNvPr>
                <p:cNvSpPr/>
                <p:nvPr/>
              </p:nvSpPr>
              <p:spPr>
                <a:xfrm flipV="1">
                  <a:off x="2051956" y="2447982"/>
                  <a:ext cx="769622" cy="182865"/>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mc:AlternateContent xmlns:mc="http://schemas.openxmlformats.org/markup-compatibility/2006" xmlns:a14="http://schemas.microsoft.com/office/drawing/2010/main">
          <mc:Choice Requires="a14">
            <p:sp>
              <p:nvSpPr>
                <p:cNvPr id="22" name="テキスト ボックス 21">
                  <a:extLst>
                    <a:ext uri="{FF2B5EF4-FFF2-40B4-BE49-F238E27FC236}">
                      <a16:creationId xmlns:a16="http://schemas.microsoft.com/office/drawing/2014/main" id="{560F400F-34A4-AA98-07D1-AEF37FB2041C}"/>
                    </a:ext>
                  </a:extLst>
                </p:cNvPr>
                <p:cNvSpPr txBox="1"/>
                <p:nvPr/>
              </p:nvSpPr>
              <p:spPr>
                <a:xfrm>
                  <a:off x="872501" y="3816757"/>
                  <a:ext cx="10045340" cy="483472"/>
                </a:xfrm>
                <a:prstGeom prst="rect">
                  <a:avLst/>
                </a:prstGeom>
                <a:solidFill>
                  <a:schemeClr val="bg1">
                    <a:lumMod val="95000"/>
                  </a:schemeClr>
                </a:solidFill>
              </p:spPr>
              <p:txBody>
                <a:bodyPr wrap="square">
                  <a:spAutoFit/>
                </a:bodyPr>
                <a:lstStyle/>
                <a:p>
                  <a14:m>
                    <m:oMath xmlns:m="http://schemas.openxmlformats.org/officeDocument/2006/math">
                      <m:sSub>
                        <m:sSubPr>
                          <m:ctrlPr>
                            <a:rPr lang="ja-JP" altLang="ja-JP" sz="1400" i="1">
                              <a:latin typeface="Cambria Math" panose="02040503050406030204" pitchFamily="18" charset="0"/>
                            </a:rPr>
                          </m:ctrlPr>
                        </m:sSubPr>
                        <m:e>
                          <m:r>
                            <a:rPr lang="en-US" altLang="ja-JP" sz="1400" b="0" i="1">
                              <a:latin typeface="Cambria Math" panose="02040503050406030204" pitchFamily="18" charset="0"/>
                            </a:rPr>
                            <m:t>𝑢</m:t>
                          </m:r>
                        </m:e>
                        <m:sub>
                          <m:r>
                            <a:rPr lang="en-US" altLang="ja-JP" sz="1400" b="0" i="1">
                              <a:latin typeface="Cambria Math" panose="02040503050406030204" pitchFamily="18" charset="0"/>
                            </a:rPr>
                            <m:t>𝑏𝑖</m:t>
                          </m:r>
                        </m:sub>
                      </m:sSub>
                      <m:r>
                        <a:rPr lang="en-US" altLang="ja-JP" sz="1400" b="0" i="1">
                          <a:latin typeface="Cambria Math" panose="02040503050406030204" pitchFamily="18" charset="0"/>
                        </a:rPr>
                        <m:t>,</m:t>
                      </m:r>
                      <m:sSub>
                        <m:sSubPr>
                          <m:ctrlPr>
                            <a:rPr lang="ja-JP" altLang="ja-JP" sz="1400" i="1">
                              <a:latin typeface="Cambria Math" panose="02040503050406030204" pitchFamily="18" charset="0"/>
                            </a:rPr>
                          </m:ctrlPr>
                        </m:sSubPr>
                        <m:e>
                          <m:r>
                            <a:rPr lang="en-US" altLang="ja-JP" sz="1400" b="0" i="1">
                              <a:latin typeface="Cambria Math" panose="02040503050406030204" pitchFamily="18" charset="0"/>
                            </a:rPr>
                            <m:t>𝑢</m:t>
                          </m:r>
                        </m:e>
                        <m:sub>
                          <m:r>
                            <a:rPr lang="en-US" altLang="ja-JP" sz="1400" b="0" i="1">
                              <a:latin typeface="Cambria Math" panose="02040503050406030204" pitchFamily="18" charset="0"/>
                            </a:rPr>
                            <m:t>𝑠𝑖</m:t>
                          </m:r>
                        </m:sub>
                      </m:sSub>
                    </m:oMath>
                  </a14:m>
                  <a:r>
                    <a:rPr lang="ja-JP" altLang="en-US" sz="1400" b="0" i="0" u="none" strike="noStrike" baseline="0" dirty="0">
                      <a:solidFill>
                        <a:srgbClr val="000000"/>
                      </a:solidFill>
                      <a:latin typeface="+mn-ea"/>
                    </a:rPr>
                    <a:t>：水表面</a:t>
                  </a:r>
                  <a:r>
                    <a:rPr lang="en-US" altLang="ja-JP" sz="1400" dirty="0">
                      <a:solidFill>
                        <a:srgbClr val="000000"/>
                      </a:solidFill>
                      <a:latin typeface="+mn-ea"/>
                    </a:rPr>
                    <a:t>,</a:t>
                  </a:r>
                  <a:r>
                    <a:rPr lang="ja-JP" altLang="en-US" sz="1400" dirty="0">
                      <a:solidFill>
                        <a:srgbClr val="000000"/>
                      </a:solidFill>
                      <a:latin typeface="+mn-ea"/>
                    </a:rPr>
                    <a:t>底面の</a:t>
                  </a:r>
                  <a:r>
                    <a:rPr lang="ja-JP" altLang="en-US" sz="1400" b="0" i="0" u="none" strike="noStrike" baseline="0" dirty="0">
                      <a:solidFill>
                        <a:srgbClr val="000000"/>
                      </a:solidFill>
                      <a:latin typeface="+mn-ea"/>
                    </a:rPr>
                    <a:t>流速，𝜀</a:t>
                  </a:r>
                  <a:r>
                    <a:rPr lang="ja-JP" altLang="en-US" sz="600" b="0" i="0" u="none" strike="noStrike" baseline="0" dirty="0">
                      <a:solidFill>
                        <a:srgbClr val="000000"/>
                      </a:solidFill>
                      <a:latin typeface="+mn-ea"/>
                    </a:rPr>
                    <a:t>𝑖𝑗</a:t>
                  </a:r>
                  <a:r>
                    <a:rPr lang="en-US" altLang="ja-JP" sz="600" b="0" i="0" u="none" strike="noStrike" baseline="0" dirty="0">
                      <a:solidFill>
                        <a:srgbClr val="000000"/>
                      </a:solidFill>
                      <a:latin typeface="+mn-ea"/>
                    </a:rPr>
                    <a:t>3</a:t>
                  </a:r>
                  <a:r>
                    <a:rPr lang="ja-JP" altLang="en-US" sz="1400" b="0" i="0" u="none" strike="noStrike" baseline="0" dirty="0">
                      <a:solidFill>
                        <a:srgbClr val="000000"/>
                      </a:solidFill>
                      <a:latin typeface="+mn-ea"/>
                    </a:rPr>
                    <a:t>：</a:t>
                  </a:r>
                  <a:r>
                    <a:rPr lang="en-US" altLang="ja-JP" sz="1400" b="0" i="0" u="none" strike="noStrike" baseline="0" dirty="0">
                      <a:solidFill>
                        <a:srgbClr val="000000"/>
                      </a:solidFill>
                      <a:latin typeface="+mn-ea"/>
                    </a:rPr>
                    <a:t>Levi-Civita</a:t>
                  </a:r>
                  <a:r>
                    <a:rPr lang="ja-JP" altLang="en-US" sz="1400" b="0" i="0" u="none" strike="noStrike" baseline="0" dirty="0">
                      <a:solidFill>
                        <a:srgbClr val="000000"/>
                      </a:solidFill>
                      <a:latin typeface="+mn-ea"/>
                    </a:rPr>
                    <a:t>記号， 𝛺</a:t>
                  </a:r>
                  <a:r>
                    <a:rPr lang="ja-JP" altLang="en-US" sz="600" b="0" i="0" u="none" strike="noStrike" baseline="0" dirty="0">
                      <a:solidFill>
                        <a:srgbClr val="000000"/>
                      </a:solidFill>
                      <a:latin typeface="+mn-ea"/>
                    </a:rPr>
                    <a:t>𝑗</a:t>
                  </a:r>
                  <a:r>
                    <a:rPr lang="ja-JP" altLang="en-US" sz="1400" b="0" i="0" u="none" strike="noStrike" baseline="0" dirty="0">
                      <a:solidFill>
                        <a:srgbClr val="000000"/>
                      </a:solidFill>
                      <a:latin typeface="+mn-ea"/>
                    </a:rPr>
                    <a:t>：水平渦度の水深平均，</a:t>
                  </a:r>
                  <a:r>
                    <a:rPr lang="en-US" altLang="ja-JP" sz="1400" b="0" i="0" u="none" strike="noStrike" baseline="0" dirty="0">
                      <a:solidFill>
                        <a:srgbClr val="000000"/>
                      </a:solidFill>
                      <a:latin typeface="+mn-ea"/>
                    </a:rPr>
                    <a:t>ℎ</a:t>
                  </a:r>
                  <a:r>
                    <a:rPr lang="ja-JP" altLang="en-US" sz="1400" b="0" i="0" u="none" strike="noStrike" baseline="0" dirty="0">
                      <a:solidFill>
                        <a:srgbClr val="000000"/>
                      </a:solidFill>
                      <a:latin typeface="+mn-ea"/>
                    </a:rPr>
                    <a:t>：水深，</a:t>
                  </a:r>
                  <a:br>
                    <a:rPr lang="en-US" altLang="ja-JP" sz="1400" b="0" i="0" u="none" strike="noStrike" baseline="0" dirty="0">
                      <a:solidFill>
                        <a:srgbClr val="000000"/>
                      </a:solidFill>
                      <a:latin typeface="+mn-ea"/>
                    </a:rPr>
                  </a:br>
                  <a:r>
                    <a:rPr lang="en-US" altLang="ja-JP" sz="1400" b="0" i="0" u="none" strike="noStrike" baseline="0" dirty="0">
                      <a:solidFill>
                        <a:srgbClr val="000000"/>
                      </a:solidFill>
                      <a:latin typeface="+mn-ea"/>
                    </a:rPr>
                    <a:t>W</a:t>
                  </a:r>
                  <a:r>
                    <a:rPr lang="ja-JP" altLang="en-US" sz="1400" b="0" i="0" u="none" strike="noStrike" baseline="0" dirty="0">
                      <a:solidFill>
                        <a:srgbClr val="000000"/>
                      </a:solidFill>
                      <a:latin typeface="+mn-ea"/>
                    </a:rPr>
                    <a:t>：鉛直速度の水深平均，</a:t>
                  </a:r>
                  <a:r>
                    <a:rPr lang="en-US" altLang="ja-JP" sz="1400" b="0" i="0" u="none" strike="noStrike" baseline="0" dirty="0">
                      <a:solidFill>
                        <a:srgbClr val="000000"/>
                      </a:solidFill>
                      <a:latin typeface="+mn-ea"/>
                    </a:rPr>
                    <a:t>z</a:t>
                  </a:r>
                  <a:r>
                    <a:rPr lang="en-US" altLang="ja-JP" sz="600" b="0" i="0" u="none" strike="noStrike" baseline="0" dirty="0">
                      <a:solidFill>
                        <a:srgbClr val="000000"/>
                      </a:solidFill>
                      <a:latin typeface="+mn-ea"/>
                    </a:rPr>
                    <a:t>s</a:t>
                  </a:r>
                  <a:r>
                    <a:rPr lang="ja-JP" altLang="en-US" sz="1400" b="0" i="0" u="none" strike="noStrike" baseline="0" dirty="0">
                      <a:solidFill>
                        <a:srgbClr val="000000"/>
                      </a:solidFill>
                      <a:latin typeface="+mn-ea"/>
                    </a:rPr>
                    <a:t>：水位，</a:t>
                  </a:r>
                  <a:r>
                    <a:rPr lang="en-US" altLang="ja-JP" sz="1400" b="0" i="0" u="none" strike="noStrike" baseline="0" dirty="0" err="1">
                      <a:solidFill>
                        <a:srgbClr val="000000"/>
                      </a:solidFill>
                      <a:latin typeface="+mn-ea"/>
                    </a:rPr>
                    <a:t>z</a:t>
                  </a:r>
                  <a:r>
                    <a:rPr lang="en-US" altLang="ja-JP" sz="600" b="0" i="0" u="none" strike="noStrike" baseline="0" dirty="0" err="1">
                      <a:solidFill>
                        <a:srgbClr val="000000"/>
                      </a:solidFill>
                      <a:latin typeface="+mn-ea"/>
                    </a:rPr>
                    <a:t>b</a:t>
                  </a:r>
                  <a:r>
                    <a:rPr lang="ja-JP" altLang="en-US" sz="1400" b="0" i="0" u="none" strike="noStrike" baseline="0" dirty="0">
                      <a:solidFill>
                        <a:srgbClr val="000000"/>
                      </a:solidFill>
                      <a:latin typeface="+mn-ea"/>
                    </a:rPr>
                    <a:t>：河床高，</a:t>
                  </a:r>
                  <a:r>
                    <a:rPr lang="en-US" altLang="ja-JP" sz="1400" b="0" i="0" u="none" strike="noStrike" baseline="0" dirty="0" err="1">
                      <a:solidFill>
                        <a:srgbClr val="000000"/>
                      </a:solidFill>
                      <a:latin typeface="+mn-ea"/>
                    </a:rPr>
                    <a:t>w</a:t>
                  </a:r>
                  <a:r>
                    <a:rPr lang="en-US" altLang="ja-JP" sz="600" b="0" i="0" u="none" strike="noStrike" baseline="0" dirty="0" err="1">
                      <a:solidFill>
                        <a:srgbClr val="000000"/>
                      </a:solidFill>
                      <a:latin typeface="+mn-ea"/>
                    </a:rPr>
                    <a:t>s</a:t>
                  </a:r>
                  <a:r>
                    <a:rPr lang="ja-JP" altLang="en-US" sz="1400" b="0" i="0" u="none" strike="noStrike" baseline="0" dirty="0">
                      <a:solidFill>
                        <a:srgbClr val="000000"/>
                      </a:solidFill>
                      <a:latin typeface="+mn-ea"/>
                    </a:rPr>
                    <a:t>，</a:t>
                  </a:r>
                  <a:r>
                    <a:rPr lang="en-US" altLang="ja-JP" sz="1400" b="0" i="0" u="none" strike="noStrike" baseline="0" dirty="0" err="1">
                      <a:solidFill>
                        <a:srgbClr val="000000"/>
                      </a:solidFill>
                      <a:latin typeface="+mn-ea"/>
                    </a:rPr>
                    <a:t>w</a:t>
                  </a:r>
                  <a:r>
                    <a:rPr lang="en-US" altLang="ja-JP" sz="600" b="0" i="0" u="none" strike="noStrike" baseline="0" dirty="0" err="1">
                      <a:solidFill>
                        <a:srgbClr val="000000"/>
                      </a:solidFill>
                      <a:latin typeface="+mn-ea"/>
                    </a:rPr>
                    <a:t>b</a:t>
                  </a:r>
                  <a:r>
                    <a:rPr lang="ja-JP" altLang="en-US" sz="1400" b="0" i="0" u="none" strike="noStrike" baseline="0" dirty="0">
                      <a:solidFill>
                        <a:srgbClr val="000000"/>
                      </a:solidFill>
                      <a:latin typeface="+mn-ea"/>
                    </a:rPr>
                    <a:t>：水面</a:t>
                  </a:r>
                  <a:r>
                    <a:rPr lang="en-US" altLang="ja-JP" sz="1400" b="0" i="0" u="none" strike="noStrike" baseline="0" dirty="0">
                      <a:solidFill>
                        <a:srgbClr val="000000"/>
                      </a:solidFill>
                      <a:latin typeface="+mn-ea"/>
                    </a:rPr>
                    <a:t>,</a:t>
                  </a:r>
                  <a:r>
                    <a:rPr lang="ja-JP" altLang="en-US" sz="1400" b="0" i="0" u="none" strike="noStrike" baseline="0" dirty="0">
                      <a:solidFill>
                        <a:srgbClr val="000000"/>
                      </a:solidFill>
                      <a:latin typeface="+mn-ea"/>
                    </a:rPr>
                    <a:t>底面の鉛直方向流速</a:t>
                  </a:r>
                  <a:endParaRPr lang="ja-JP" altLang="en-US" sz="1400" dirty="0">
                    <a:latin typeface="+mn-ea"/>
                  </a:endParaRPr>
                </a:p>
              </p:txBody>
            </p:sp>
          </mc:Choice>
          <mc:Fallback xmlns="">
            <p:sp>
              <p:nvSpPr>
                <p:cNvPr id="22" name="テキスト ボックス 21">
                  <a:extLst>
                    <a:ext uri="{FF2B5EF4-FFF2-40B4-BE49-F238E27FC236}">
                      <a16:creationId xmlns:a16="http://schemas.microsoft.com/office/drawing/2014/main" id="{560F400F-34A4-AA98-07D1-AEF37FB2041C}"/>
                    </a:ext>
                  </a:extLst>
                </p:cNvPr>
                <p:cNvSpPr txBox="1">
                  <a:spLocks noRot="1" noChangeAspect="1" noMove="1" noResize="1" noEditPoints="1" noAdjustHandles="1" noChangeArrowheads="1" noChangeShapeType="1" noTextEdit="1"/>
                </p:cNvSpPr>
                <p:nvPr/>
              </p:nvSpPr>
              <p:spPr>
                <a:xfrm>
                  <a:off x="872501" y="3816757"/>
                  <a:ext cx="10045340" cy="483472"/>
                </a:xfrm>
                <a:prstGeom prst="rect">
                  <a:avLst/>
                </a:prstGeom>
                <a:blipFill>
                  <a:blip r:embed="rId4"/>
                  <a:stretch>
                    <a:fillRect l="-221" t="-5814" b="-11628"/>
                  </a:stretch>
                </a:blipFill>
              </p:spPr>
              <p:txBody>
                <a:bodyPr/>
                <a:lstStyle/>
                <a:p>
                  <a:r>
                    <a:rPr lang="ja-JP" altLang="en-US">
                      <a:noFill/>
                    </a:rPr>
                    <a:t> </a:t>
                  </a:r>
                </a:p>
              </p:txBody>
            </p:sp>
          </mc:Fallback>
        </mc:AlternateContent>
      </p:grpSp>
      <p:grpSp>
        <p:nvGrpSpPr>
          <p:cNvPr id="25" name="グループ化 24">
            <a:extLst>
              <a:ext uri="{FF2B5EF4-FFF2-40B4-BE49-F238E27FC236}">
                <a16:creationId xmlns:a16="http://schemas.microsoft.com/office/drawing/2014/main" id="{461ACE4C-1B4F-341C-C3FB-7BA0D800A3D6}"/>
              </a:ext>
            </a:extLst>
          </p:cNvPr>
          <p:cNvGrpSpPr/>
          <p:nvPr/>
        </p:nvGrpSpPr>
        <p:grpSpPr>
          <a:xfrm>
            <a:off x="744279" y="4260143"/>
            <a:ext cx="8288885" cy="1918986"/>
            <a:chOff x="872501" y="2599589"/>
            <a:chExt cx="10045340" cy="1883350"/>
          </a:xfrm>
        </p:grpSpPr>
        <p:grpSp>
          <p:nvGrpSpPr>
            <p:cNvPr id="26" name="グループ化 25">
              <a:extLst>
                <a:ext uri="{FF2B5EF4-FFF2-40B4-BE49-F238E27FC236}">
                  <a16:creationId xmlns:a16="http://schemas.microsoft.com/office/drawing/2014/main" id="{D3AF0CE5-6FB2-B280-AD47-4EED0129204A}"/>
                </a:ext>
              </a:extLst>
            </p:cNvPr>
            <p:cNvGrpSpPr/>
            <p:nvPr/>
          </p:nvGrpSpPr>
          <p:grpSpPr>
            <a:xfrm>
              <a:off x="872501" y="2599589"/>
              <a:ext cx="10045340" cy="1349344"/>
              <a:chOff x="576940" y="1962278"/>
              <a:chExt cx="10045340" cy="1349344"/>
            </a:xfrm>
          </p:grpSpPr>
          <mc:AlternateContent xmlns:mc="http://schemas.openxmlformats.org/markup-compatibility/2006" xmlns:a14="http://schemas.microsoft.com/office/drawing/2010/main">
            <mc:Choice Requires="a14">
              <p:sp>
                <p:nvSpPr>
                  <p:cNvPr id="28" name="テキスト ボックス 27">
                    <a:extLst>
                      <a:ext uri="{FF2B5EF4-FFF2-40B4-BE49-F238E27FC236}">
                        <a16:creationId xmlns:a16="http://schemas.microsoft.com/office/drawing/2014/main" id="{935C8335-B47A-2554-F07E-26BD16DA7BE6}"/>
                      </a:ext>
                    </a:extLst>
                  </p:cNvPr>
                  <p:cNvSpPr txBox="1"/>
                  <p:nvPr/>
                </p:nvSpPr>
                <p:spPr>
                  <a:xfrm>
                    <a:off x="576940" y="1962278"/>
                    <a:ext cx="10045340" cy="1349344"/>
                  </a:xfrm>
                  <a:prstGeom prst="rect">
                    <a:avLst/>
                  </a:prstGeom>
                  <a:solidFill>
                    <a:schemeClr val="bg1">
                      <a:lumMod val="95000"/>
                    </a:schemeClr>
                  </a:solidFill>
                </p:spPr>
                <p:txBody>
                  <a:bodyPr wrap="square" rtlCol="0">
                    <a:spAutoFit/>
                  </a:bodyPr>
                  <a:lstStyle/>
                  <a:p>
                    <a:r>
                      <a:rPr kumimoji="1" lang="ja-JP" altLang="en-US" dirty="0"/>
                      <a:t>鉛直方向の運動方程式：</a:t>
                    </a:r>
                    <a14:m>
                      <m:oMath xmlns:m="http://schemas.openxmlformats.org/officeDocument/2006/math">
                        <m:f>
                          <m:fPr>
                            <m:ctrlPr>
                              <a:rPr kumimoji="1" lang="en-US" altLang="ja-JP" i="1" smtClean="0">
                                <a:latin typeface="Cambria Math" panose="02040503050406030204" pitchFamily="18" charset="0"/>
                              </a:rPr>
                            </m:ctrlPr>
                          </m:fPr>
                          <m:num>
                            <m:r>
                              <a:rPr kumimoji="1" lang="en-US" altLang="ja-JP" i="1" smtClean="0">
                                <a:latin typeface="Cambria Math" panose="02040503050406030204" pitchFamily="18" charset="0"/>
                              </a:rPr>
                              <m:t>𝜕</m:t>
                            </m:r>
                            <m:r>
                              <a:rPr kumimoji="1" lang="en-US" altLang="ja-JP" b="0" i="1" smtClean="0">
                                <a:latin typeface="Cambria Math" panose="02040503050406030204" pitchFamily="18" charset="0"/>
                              </a:rPr>
                              <m:t>𝑤</m:t>
                            </m:r>
                          </m:num>
                          <m:den>
                            <m:r>
                              <a:rPr kumimoji="1" lang="en-US" altLang="ja-JP" i="1" smtClean="0">
                                <a:latin typeface="Cambria Math" panose="02040503050406030204" pitchFamily="18" charset="0"/>
                              </a:rPr>
                              <m:t>𝜕</m:t>
                            </m:r>
                            <m:r>
                              <a:rPr kumimoji="1" lang="en-US" altLang="ja-JP" b="0" i="1" smtClean="0">
                                <a:latin typeface="Cambria Math" panose="02040503050406030204" pitchFamily="18" charset="0"/>
                              </a:rPr>
                              <m:t>𝑡</m:t>
                            </m:r>
                          </m:den>
                        </m:f>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𝑢</m:t>
                            </m:r>
                          </m:e>
                          <m:sub>
                            <m:r>
                              <a:rPr kumimoji="1" lang="en-US" altLang="ja-JP" b="0" i="1" smtClean="0">
                                <a:latin typeface="Cambria Math" panose="02040503050406030204" pitchFamily="18" charset="0"/>
                              </a:rPr>
                              <m:t>𝑗</m:t>
                            </m:r>
                          </m:sub>
                        </m:sSub>
                        <m:f>
                          <m:fPr>
                            <m:ctrlPr>
                              <a:rPr kumimoji="1" lang="en-US" altLang="ja-JP" b="0" i="1" smtClean="0">
                                <a:latin typeface="Cambria Math" panose="02040503050406030204" pitchFamily="18" charset="0"/>
                              </a:rPr>
                            </m:ctrlPr>
                          </m:fPr>
                          <m:num>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𝑤</m:t>
                            </m:r>
                          </m:num>
                          <m:den>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𝑥</m:t>
                                </m:r>
                              </m:e>
                              <m:sub>
                                <m:r>
                                  <a:rPr kumimoji="1" lang="en-US" altLang="ja-JP" b="0" i="1" smtClean="0">
                                    <a:latin typeface="Cambria Math" panose="02040503050406030204" pitchFamily="18" charset="0"/>
                                  </a:rPr>
                                  <m:t>𝑗</m:t>
                                </m:r>
                              </m:sub>
                            </m:sSub>
                          </m:den>
                        </m:f>
                        <m:r>
                          <a:rPr kumimoji="1" lang="en-US" altLang="ja-JP" b="0" i="1" smtClean="0">
                            <a:latin typeface="Cambria Math" panose="02040503050406030204" pitchFamily="18" charset="0"/>
                          </a:rPr>
                          <m:t>=−</m:t>
                        </m:r>
                        <m:f>
                          <m:fPr>
                            <m:ctrlPr>
                              <a:rPr kumimoji="1" lang="en-US" altLang="ja-JP" b="0" i="1" smtClean="0">
                                <a:latin typeface="Cambria Math" panose="02040503050406030204" pitchFamily="18" charset="0"/>
                              </a:rPr>
                            </m:ctrlPr>
                          </m:fPr>
                          <m:num>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𝑑𝑝</m:t>
                            </m:r>
                          </m:num>
                          <m:den>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𝑧</m:t>
                            </m:r>
                          </m:den>
                        </m:f>
                        <m:r>
                          <a:rPr kumimoji="1" lang="en-US" altLang="ja-JP" b="0" i="1" smtClean="0">
                            <a:latin typeface="Cambria Math" panose="02040503050406030204" pitchFamily="18" charset="0"/>
                          </a:rPr>
                          <m:t>+</m:t>
                        </m:r>
                        <m:f>
                          <m:fPr>
                            <m:ctrlPr>
                              <a:rPr kumimoji="1" lang="en-US" altLang="ja-JP" b="0" i="1" smtClean="0">
                                <a:latin typeface="Cambria Math" panose="02040503050406030204" pitchFamily="18" charset="0"/>
                              </a:rPr>
                            </m:ctrlPr>
                          </m:fPr>
                          <m:num>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ja-JP" altLang="en-US" b="0" i="1" smtClean="0">
                                    <a:latin typeface="Cambria Math" panose="02040503050406030204" pitchFamily="18" charset="0"/>
                                  </a:rPr>
                                  <m:t>𝜏</m:t>
                                </m:r>
                              </m:e>
                              <m:sub>
                                <m:r>
                                  <a:rPr kumimoji="1" lang="en-US" altLang="ja-JP" b="0" i="1" smtClean="0">
                                    <a:latin typeface="Cambria Math" panose="02040503050406030204" pitchFamily="18" charset="0"/>
                                  </a:rPr>
                                  <m:t>𝑧𝑗</m:t>
                                </m:r>
                              </m:sub>
                            </m:sSub>
                          </m:num>
                          <m:den>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𝑥</m:t>
                                </m:r>
                              </m:e>
                              <m:sub>
                                <m:r>
                                  <a:rPr kumimoji="1" lang="en-US" altLang="ja-JP" b="0" i="1" smtClean="0">
                                    <a:latin typeface="Cambria Math" panose="02040503050406030204" pitchFamily="18" charset="0"/>
                                  </a:rPr>
                                  <m:t>𝑗</m:t>
                                </m:r>
                              </m:sub>
                            </m:sSub>
                          </m:den>
                        </m:f>
                      </m:oMath>
                    </a14:m>
                    <a:r>
                      <a:rPr kumimoji="1" lang="ja-JP" altLang="en-US" dirty="0"/>
                      <a:t>　</a:t>
                    </a:r>
                    <a:endParaRPr kumimoji="1" lang="en-US" altLang="ja-JP" dirty="0"/>
                  </a:p>
                  <a:p>
                    <a:br>
                      <a:rPr kumimoji="1" lang="en-US" altLang="ja-JP" dirty="0"/>
                    </a:br>
                    <a:r>
                      <a:rPr lang="ja-JP" altLang="en-US" dirty="0"/>
                      <a:t>底面圧力の方程式：</a:t>
                    </a:r>
                    <a:r>
                      <a:rPr lang="en-US" altLang="ja-JP" dirty="0"/>
                      <a:t> </a:t>
                    </a:r>
                    <a14:m>
                      <m:oMath xmlns:m="http://schemas.openxmlformats.org/officeDocument/2006/math">
                        <m:f>
                          <m:fPr>
                            <m:ctrlPr>
                              <a:rPr lang="en-US" altLang="ja-JP" b="1" i="1">
                                <a:latin typeface="Cambria Math" panose="02040503050406030204" pitchFamily="18" charset="0"/>
                              </a:rPr>
                            </m:ctrlPr>
                          </m:fPr>
                          <m:num>
                            <m:r>
                              <a:rPr lang="en-US" altLang="ja-JP" b="1" i="1">
                                <a:latin typeface="Cambria Math" panose="02040503050406030204" pitchFamily="18" charset="0"/>
                              </a:rPr>
                              <m:t>𝒅</m:t>
                            </m:r>
                            <m:sSub>
                              <m:sSubPr>
                                <m:ctrlPr>
                                  <a:rPr lang="en-US" altLang="ja-JP" b="1" i="1">
                                    <a:latin typeface="Cambria Math" panose="02040503050406030204" pitchFamily="18" charset="0"/>
                                  </a:rPr>
                                </m:ctrlPr>
                              </m:sSubPr>
                              <m:e>
                                <m:r>
                                  <a:rPr lang="en-US" altLang="ja-JP" b="1" i="1">
                                    <a:latin typeface="Cambria Math" panose="02040503050406030204" pitchFamily="18" charset="0"/>
                                  </a:rPr>
                                  <m:t>𝒑</m:t>
                                </m:r>
                              </m:e>
                              <m:sub>
                                <m:r>
                                  <a:rPr lang="en-US" altLang="ja-JP" b="1" i="1">
                                    <a:latin typeface="Cambria Math" panose="02040503050406030204" pitchFamily="18" charset="0"/>
                                  </a:rPr>
                                  <m:t>𝒃</m:t>
                                </m:r>
                              </m:sub>
                            </m:sSub>
                          </m:num>
                          <m:den>
                            <m:r>
                              <a:rPr lang="ja-JP" altLang="en-US" b="1" i="1">
                                <a:latin typeface="Cambria Math" panose="02040503050406030204" pitchFamily="18" charset="0"/>
                              </a:rPr>
                              <m:t>𝝆</m:t>
                            </m:r>
                          </m:den>
                        </m:f>
                        <m:r>
                          <a:rPr lang="en-US" altLang="ja-JP" b="1" i="1">
                            <a:latin typeface="Cambria Math" panose="02040503050406030204" pitchFamily="18" charset="0"/>
                          </a:rPr>
                          <m:t>=</m:t>
                        </m:r>
                        <m:f>
                          <m:fPr>
                            <m:ctrlPr>
                              <a:rPr lang="en-US" altLang="ja-JP" b="1" i="1">
                                <a:latin typeface="Cambria Math" panose="02040503050406030204" pitchFamily="18" charset="0"/>
                              </a:rPr>
                            </m:ctrlPr>
                          </m:fPr>
                          <m:num>
                            <m:r>
                              <a:rPr lang="en-US" altLang="ja-JP" b="1" i="1">
                                <a:latin typeface="Cambria Math" panose="02040503050406030204" pitchFamily="18" charset="0"/>
                              </a:rPr>
                              <m:t>𝝏</m:t>
                            </m:r>
                            <m:r>
                              <a:rPr lang="en-US" altLang="ja-JP" b="1" i="1">
                                <a:latin typeface="Cambria Math" panose="02040503050406030204" pitchFamily="18" charset="0"/>
                              </a:rPr>
                              <m:t>𝒉𝑾</m:t>
                            </m:r>
                          </m:num>
                          <m:den>
                            <m:r>
                              <a:rPr lang="en-US" altLang="ja-JP" b="1" i="1">
                                <a:latin typeface="Cambria Math" panose="02040503050406030204" pitchFamily="18" charset="0"/>
                              </a:rPr>
                              <m:t>𝝏</m:t>
                            </m:r>
                            <m:r>
                              <a:rPr lang="en-US" altLang="ja-JP" b="1" i="1">
                                <a:latin typeface="Cambria Math" panose="02040503050406030204" pitchFamily="18" charset="0"/>
                              </a:rPr>
                              <m:t>𝒕</m:t>
                            </m:r>
                          </m:den>
                        </m:f>
                        <m:r>
                          <a:rPr lang="en-US" altLang="ja-JP" b="1" i="1">
                            <a:latin typeface="Cambria Math" panose="02040503050406030204" pitchFamily="18" charset="0"/>
                          </a:rPr>
                          <m:t>+</m:t>
                        </m:r>
                        <m:f>
                          <m:fPr>
                            <m:ctrlPr>
                              <a:rPr lang="en-US" altLang="ja-JP" b="1" i="1">
                                <a:latin typeface="Cambria Math" panose="02040503050406030204" pitchFamily="18" charset="0"/>
                              </a:rPr>
                            </m:ctrlPr>
                          </m:fPr>
                          <m:num>
                            <m:r>
                              <a:rPr lang="en-US" altLang="ja-JP" b="1" i="1">
                                <a:latin typeface="Cambria Math" panose="02040503050406030204" pitchFamily="18" charset="0"/>
                              </a:rPr>
                              <m:t>𝝏</m:t>
                            </m:r>
                            <m:r>
                              <a:rPr lang="en-US" altLang="ja-JP" b="1" i="1">
                                <a:latin typeface="Cambria Math" panose="02040503050406030204" pitchFamily="18" charset="0"/>
                              </a:rPr>
                              <m:t>𝒉</m:t>
                            </m:r>
                            <m:sSub>
                              <m:sSubPr>
                                <m:ctrlPr>
                                  <a:rPr lang="en-US" altLang="ja-JP" b="1" i="1">
                                    <a:latin typeface="Cambria Math" panose="02040503050406030204" pitchFamily="18" charset="0"/>
                                  </a:rPr>
                                </m:ctrlPr>
                              </m:sSubPr>
                              <m:e>
                                <m:r>
                                  <a:rPr lang="en-US" altLang="ja-JP" b="1" i="1">
                                    <a:latin typeface="Cambria Math" panose="02040503050406030204" pitchFamily="18" charset="0"/>
                                  </a:rPr>
                                  <m:t>𝑾𝑼</m:t>
                                </m:r>
                              </m:e>
                              <m:sub>
                                <m:r>
                                  <a:rPr lang="en-US" altLang="ja-JP" b="1" i="1">
                                    <a:latin typeface="Cambria Math" panose="02040503050406030204" pitchFamily="18" charset="0"/>
                                  </a:rPr>
                                  <m:t>𝒋</m:t>
                                </m:r>
                              </m:sub>
                            </m:sSub>
                          </m:num>
                          <m:den>
                            <m:r>
                              <a:rPr lang="en-US" altLang="ja-JP" b="1" i="1">
                                <a:latin typeface="Cambria Math" panose="02040503050406030204" pitchFamily="18" charset="0"/>
                              </a:rPr>
                              <m:t>𝝏</m:t>
                            </m:r>
                            <m:sSub>
                              <m:sSubPr>
                                <m:ctrlPr>
                                  <a:rPr lang="en-US" altLang="ja-JP" b="1" i="1">
                                    <a:latin typeface="Cambria Math" panose="02040503050406030204" pitchFamily="18" charset="0"/>
                                  </a:rPr>
                                </m:ctrlPr>
                              </m:sSubPr>
                              <m:e>
                                <m:r>
                                  <a:rPr lang="en-US" altLang="ja-JP" b="1" i="1">
                                    <a:latin typeface="Cambria Math" panose="02040503050406030204" pitchFamily="18" charset="0"/>
                                  </a:rPr>
                                  <m:t>𝒙</m:t>
                                </m:r>
                              </m:e>
                              <m:sub>
                                <m:r>
                                  <a:rPr lang="en-US" altLang="ja-JP" b="1" i="1">
                                    <a:latin typeface="Cambria Math" panose="02040503050406030204" pitchFamily="18" charset="0"/>
                                  </a:rPr>
                                  <m:t>𝒋</m:t>
                                </m:r>
                              </m:sub>
                            </m:sSub>
                          </m:den>
                        </m:f>
                        <m:r>
                          <a:rPr lang="en-US" altLang="ja-JP" b="1" i="1">
                            <a:latin typeface="Cambria Math" panose="02040503050406030204" pitchFamily="18" charset="0"/>
                          </a:rPr>
                          <m:t>+</m:t>
                        </m:r>
                        <m:sSub>
                          <m:sSubPr>
                            <m:ctrlPr>
                              <a:rPr lang="en-US" altLang="ja-JP" b="1" i="1">
                                <a:latin typeface="Cambria Math" panose="02040503050406030204" pitchFamily="18" charset="0"/>
                              </a:rPr>
                            </m:ctrlPr>
                          </m:sSubPr>
                          <m:e>
                            <m:r>
                              <a:rPr lang="ja-JP" altLang="en-US" b="1" i="1">
                                <a:latin typeface="Cambria Math" panose="02040503050406030204" pitchFamily="18" charset="0"/>
                              </a:rPr>
                              <m:t>𝝉</m:t>
                            </m:r>
                          </m:e>
                          <m:sub>
                            <m:r>
                              <a:rPr lang="en-US" altLang="ja-JP" b="1" i="1">
                                <a:latin typeface="Cambria Math" panose="02040503050406030204" pitchFamily="18" charset="0"/>
                              </a:rPr>
                              <m:t>𝒃𝒋</m:t>
                            </m:r>
                          </m:sub>
                        </m:sSub>
                        <m:f>
                          <m:fPr>
                            <m:ctrlPr>
                              <a:rPr lang="en-US" altLang="ja-JP" b="1" i="1">
                                <a:latin typeface="Cambria Math" panose="02040503050406030204" pitchFamily="18" charset="0"/>
                              </a:rPr>
                            </m:ctrlPr>
                          </m:fPr>
                          <m:num>
                            <m:r>
                              <a:rPr lang="en-US" altLang="ja-JP" b="1" i="1">
                                <a:latin typeface="Cambria Math" panose="02040503050406030204" pitchFamily="18" charset="0"/>
                              </a:rPr>
                              <m:t>𝝏</m:t>
                            </m:r>
                            <m:sSub>
                              <m:sSubPr>
                                <m:ctrlPr>
                                  <a:rPr lang="en-US" altLang="ja-JP" b="1" i="1">
                                    <a:latin typeface="Cambria Math" panose="02040503050406030204" pitchFamily="18" charset="0"/>
                                  </a:rPr>
                                </m:ctrlPr>
                              </m:sSubPr>
                              <m:e>
                                <m:r>
                                  <a:rPr lang="en-US" altLang="ja-JP" b="1" i="1">
                                    <a:latin typeface="Cambria Math" panose="02040503050406030204" pitchFamily="18" charset="0"/>
                                  </a:rPr>
                                  <m:t>𝒛</m:t>
                                </m:r>
                              </m:e>
                              <m:sub>
                                <m:r>
                                  <a:rPr lang="en-US" altLang="ja-JP" b="1" i="1">
                                    <a:latin typeface="Cambria Math" panose="02040503050406030204" pitchFamily="18" charset="0"/>
                                  </a:rPr>
                                  <m:t>𝒃</m:t>
                                </m:r>
                              </m:sub>
                            </m:sSub>
                          </m:num>
                          <m:den>
                            <m:r>
                              <a:rPr lang="en-US" altLang="ja-JP" b="1" i="1">
                                <a:latin typeface="Cambria Math" panose="02040503050406030204" pitchFamily="18" charset="0"/>
                              </a:rPr>
                              <m:t>𝝏</m:t>
                            </m:r>
                            <m:sSub>
                              <m:sSubPr>
                                <m:ctrlPr>
                                  <a:rPr lang="en-US" altLang="ja-JP" b="1" i="1">
                                    <a:latin typeface="Cambria Math" panose="02040503050406030204" pitchFamily="18" charset="0"/>
                                  </a:rPr>
                                </m:ctrlPr>
                              </m:sSubPr>
                              <m:e>
                                <m:r>
                                  <a:rPr lang="en-US" altLang="ja-JP" b="1" i="1">
                                    <a:latin typeface="Cambria Math" panose="02040503050406030204" pitchFamily="18" charset="0"/>
                                  </a:rPr>
                                  <m:t>𝒙</m:t>
                                </m:r>
                              </m:e>
                              <m:sub>
                                <m:r>
                                  <a:rPr lang="en-US" altLang="ja-JP" b="1" i="1">
                                    <a:latin typeface="Cambria Math" panose="02040503050406030204" pitchFamily="18" charset="0"/>
                                  </a:rPr>
                                  <m:t>𝒋</m:t>
                                </m:r>
                              </m:sub>
                            </m:sSub>
                          </m:den>
                        </m:f>
                        <m:r>
                          <a:rPr lang="en-US" altLang="ja-JP" b="1" i="1">
                            <a:latin typeface="Cambria Math" panose="02040503050406030204" pitchFamily="18" charset="0"/>
                          </a:rPr>
                          <m:t>−</m:t>
                        </m:r>
                        <m:f>
                          <m:fPr>
                            <m:ctrlPr>
                              <a:rPr lang="en-US" altLang="ja-JP" b="1" i="1">
                                <a:solidFill>
                                  <a:prstClr val="black"/>
                                </a:solidFill>
                                <a:latin typeface="Cambria Math" panose="02040503050406030204" pitchFamily="18" charset="0"/>
                              </a:rPr>
                            </m:ctrlPr>
                          </m:fPr>
                          <m:num>
                            <m:r>
                              <a:rPr lang="en-US" altLang="ja-JP" b="1" i="1">
                                <a:solidFill>
                                  <a:prstClr val="black"/>
                                </a:solidFill>
                                <a:latin typeface="Cambria Math" panose="02040503050406030204" pitchFamily="18" charset="0"/>
                              </a:rPr>
                              <m:t>𝝏</m:t>
                            </m:r>
                            <m:r>
                              <a:rPr lang="en-US" altLang="ja-JP" b="1" i="1">
                                <a:solidFill>
                                  <a:prstClr val="black"/>
                                </a:solidFill>
                                <a:latin typeface="Cambria Math" panose="02040503050406030204" pitchFamily="18" charset="0"/>
                              </a:rPr>
                              <m:t>𝒉</m:t>
                            </m:r>
                            <m:sSub>
                              <m:sSubPr>
                                <m:ctrlPr>
                                  <a:rPr lang="en-US" altLang="ja-JP" b="1" i="1">
                                    <a:solidFill>
                                      <a:prstClr val="black"/>
                                    </a:solidFill>
                                    <a:latin typeface="Cambria Math" panose="02040503050406030204" pitchFamily="18" charset="0"/>
                                  </a:rPr>
                                </m:ctrlPr>
                              </m:sSubPr>
                              <m:e>
                                <m:r>
                                  <a:rPr lang="ja-JP" altLang="en-US" b="1" i="1">
                                    <a:solidFill>
                                      <a:prstClr val="black"/>
                                    </a:solidFill>
                                    <a:latin typeface="Cambria Math" panose="02040503050406030204" pitchFamily="18" charset="0"/>
                                  </a:rPr>
                                  <m:t>𝝉</m:t>
                                </m:r>
                              </m:e>
                              <m:sub>
                                <m:r>
                                  <a:rPr lang="en-US" altLang="ja-JP" b="1" i="1">
                                    <a:solidFill>
                                      <a:prstClr val="black"/>
                                    </a:solidFill>
                                    <a:latin typeface="Cambria Math" panose="02040503050406030204" pitchFamily="18" charset="0"/>
                                  </a:rPr>
                                  <m:t>𝒛𝒋</m:t>
                                </m:r>
                              </m:sub>
                            </m:sSub>
                          </m:num>
                          <m:den>
                            <m:r>
                              <a:rPr lang="en-US" altLang="ja-JP" b="1" i="1">
                                <a:solidFill>
                                  <a:prstClr val="black"/>
                                </a:solidFill>
                                <a:latin typeface="Cambria Math" panose="02040503050406030204" pitchFamily="18" charset="0"/>
                              </a:rPr>
                              <m:t>𝝏</m:t>
                            </m:r>
                            <m:sSub>
                              <m:sSubPr>
                                <m:ctrlPr>
                                  <a:rPr lang="en-US" altLang="ja-JP" b="1" i="1">
                                    <a:solidFill>
                                      <a:prstClr val="black"/>
                                    </a:solidFill>
                                    <a:latin typeface="Cambria Math" panose="02040503050406030204" pitchFamily="18" charset="0"/>
                                  </a:rPr>
                                </m:ctrlPr>
                              </m:sSubPr>
                              <m:e>
                                <m:r>
                                  <a:rPr lang="en-US" altLang="ja-JP" b="1" i="1">
                                    <a:solidFill>
                                      <a:prstClr val="black"/>
                                    </a:solidFill>
                                    <a:latin typeface="Cambria Math" panose="02040503050406030204" pitchFamily="18" charset="0"/>
                                  </a:rPr>
                                  <m:t>𝒙</m:t>
                                </m:r>
                              </m:e>
                              <m:sub>
                                <m:r>
                                  <a:rPr lang="en-US" altLang="ja-JP" b="1" i="1">
                                    <a:solidFill>
                                      <a:prstClr val="black"/>
                                    </a:solidFill>
                                    <a:latin typeface="Cambria Math" panose="02040503050406030204" pitchFamily="18" charset="0"/>
                                  </a:rPr>
                                  <m:t>𝒋</m:t>
                                </m:r>
                              </m:sub>
                            </m:sSub>
                          </m:den>
                        </m:f>
                      </m:oMath>
                    </a14:m>
                    <a:endParaRPr kumimoji="1" lang="ja-JP" altLang="en-US" b="1" dirty="0"/>
                  </a:p>
                </p:txBody>
              </p:sp>
            </mc:Choice>
            <mc:Fallback xmlns="">
              <p:sp>
                <p:nvSpPr>
                  <p:cNvPr id="28" name="テキスト ボックス 27">
                    <a:extLst>
                      <a:ext uri="{FF2B5EF4-FFF2-40B4-BE49-F238E27FC236}">
                        <a16:creationId xmlns:a16="http://schemas.microsoft.com/office/drawing/2014/main" id="{935C8335-B47A-2554-F07E-26BD16DA7BE6}"/>
                      </a:ext>
                    </a:extLst>
                  </p:cNvPr>
                  <p:cNvSpPr txBox="1">
                    <a:spLocks noRot="1" noChangeAspect="1" noMove="1" noResize="1" noEditPoints="1" noAdjustHandles="1" noChangeArrowheads="1" noChangeShapeType="1" noTextEdit="1"/>
                  </p:cNvSpPr>
                  <p:nvPr/>
                </p:nvSpPr>
                <p:spPr>
                  <a:xfrm>
                    <a:off x="576940" y="1962278"/>
                    <a:ext cx="10045340" cy="1349344"/>
                  </a:xfrm>
                  <a:prstGeom prst="rect">
                    <a:avLst/>
                  </a:prstGeom>
                  <a:blipFill>
                    <a:blip r:embed="rId5"/>
                    <a:stretch>
                      <a:fillRect l="-588"/>
                    </a:stretch>
                  </a:blipFill>
                </p:spPr>
                <p:txBody>
                  <a:bodyPr/>
                  <a:lstStyle/>
                  <a:p>
                    <a:r>
                      <a:rPr lang="ja-JP" altLang="en-US">
                        <a:noFill/>
                      </a:rPr>
                      <a:t> </a:t>
                    </a:r>
                  </a:p>
                </p:txBody>
              </p:sp>
            </mc:Fallback>
          </mc:AlternateContent>
          <p:grpSp>
            <p:nvGrpSpPr>
              <p:cNvPr id="29" name="グループ化 28">
                <a:extLst>
                  <a:ext uri="{FF2B5EF4-FFF2-40B4-BE49-F238E27FC236}">
                    <a16:creationId xmlns:a16="http://schemas.microsoft.com/office/drawing/2014/main" id="{2FB71F5F-D4C4-DD13-B614-66D165537589}"/>
                  </a:ext>
                </a:extLst>
              </p:cNvPr>
              <p:cNvGrpSpPr/>
              <p:nvPr/>
            </p:nvGrpSpPr>
            <p:grpSpPr>
              <a:xfrm>
                <a:off x="736958" y="2390248"/>
                <a:ext cx="2459084" cy="369332"/>
                <a:chOff x="2051956" y="2398957"/>
                <a:chExt cx="2459084" cy="369332"/>
              </a:xfrm>
            </p:grpSpPr>
            <p:sp>
              <p:nvSpPr>
                <p:cNvPr id="30" name="テキスト ボックス 29">
                  <a:extLst>
                    <a:ext uri="{FF2B5EF4-FFF2-40B4-BE49-F238E27FC236}">
                      <a16:creationId xmlns:a16="http://schemas.microsoft.com/office/drawing/2014/main" id="{4C137C9E-130B-2853-BE65-7B126BB5B597}"/>
                    </a:ext>
                  </a:extLst>
                </p:cNvPr>
                <p:cNvSpPr txBox="1"/>
                <p:nvPr/>
              </p:nvSpPr>
              <p:spPr>
                <a:xfrm>
                  <a:off x="2969623" y="2398957"/>
                  <a:ext cx="1541417" cy="369332"/>
                </a:xfrm>
                <a:prstGeom prst="rect">
                  <a:avLst/>
                </a:prstGeom>
                <a:noFill/>
              </p:spPr>
              <p:txBody>
                <a:bodyPr wrap="square" rtlCol="0">
                  <a:spAutoFit/>
                </a:bodyPr>
                <a:lstStyle/>
                <a:p>
                  <a:r>
                    <a:rPr lang="ja-JP" altLang="en-US" dirty="0"/>
                    <a:t>水深積分</a:t>
                  </a:r>
                  <a:endParaRPr kumimoji="1" lang="ja-JP" altLang="en-US" dirty="0"/>
                </a:p>
              </p:txBody>
            </p:sp>
            <p:sp>
              <p:nvSpPr>
                <p:cNvPr id="31" name="二等辺三角形 30">
                  <a:extLst>
                    <a:ext uri="{FF2B5EF4-FFF2-40B4-BE49-F238E27FC236}">
                      <a16:creationId xmlns:a16="http://schemas.microsoft.com/office/drawing/2014/main" id="{55A54F73-CCBA-BD89-2283-D955632B8F9A}"/>
                    </a:ext>
                  </a:extLst>
                </p:cNvPr>
                <p:cNvSpPr/>
                <p:nvPr/>
              </p:nvSpPr>
              <p:spPr>
                <a:xfrm flipV="1">
                  <a:off x="2051956" y="2499190"/>
                  <a:ext cx="769621" cy="182865"/>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mc:AlternateContent xmlns:mc="http://schemas.openxmlformats.org/markup-compatibility/2006" xmlns:a14="http://schemas.microsoft.com/office/drawing/2010/main">
          <mc:Choice Requires="a14">
            <p:sp>
              <p:nvSpPr>
                <p:cNvPr id="27" name="テキスト ボックス 26">
                  <a:extLst>
                    <a:ext uri="{FF2B5EF4-FFF2-40B4-BE49-F238E27FC236}">
                      <a16:creationId xmlns:a16="http://schemas.microsoft.com/office/drawing/2014/main" id="{0A441FDA-D4AF-E54E-0238-C3702680C22C}"/>
                    </a:ext>
                  </a:extLst>
                </p:cNvPr>
                <p:cNvSpPr txBox="1"/>
                <p:nvPr/>
              </p:nvSpPr>
              <p:spPr>
                <a:xfrm>
                  <a:off x="872501" y="3925094"/>
                  <a:ext cx="10045340" cy="557845"/>
                </a:xfrm>
                <a:prstGeom prst="rect">
                  <a:avLst/>
                </a:prstGeom>
                <a:solidFill>
                  <a:schemeClr val="bg1">
                    <a:lumMod val="95000"/>
                  </a:schemeClr>
                </a:solidFill>
              </p:spPr>
              <p:txBody>
                <a:bodyPr wrap="square">
                  <a:spAutoFit/>
                </a:bodyPr>
                <a:lstStyle/>
                <a:p>
                  <a14:m>
                    <m:oMath xmlns:m="http://schemas.openxmlformats.org/officeDocument/2006/math">
                      <m:r>
                        <a:rPr lang="en-US" altLang="ja-JP" sz="1400" b="0" i="1" smtClean="0">
                          <a:latin typeface="Cambria Math" panose="02040503050406030204" pitchFamily="18" charset="0"/>
                        </a:rPr>
                        <m:t>𝑑</m:t>
                      </m:r>
                      <m:sSub>
                        <m:sSubPr>
                          <m:ctrlPr>
                            <a:rPr lang="en-US" altLang="ja-JP" sz="1400" i="1">
                              <a:latin typeface="Cambria Math" panose="02040503050406030204" pitchFamily="18" charset="0"/>
                            </a:rPr>
                          </m:ctrlPr>
                        </m:sSubPr>
                        <m:e>
                          <m:r>
                            <a:rPr lang="en-US" altLang="ja-JP" sz="1400" b="0" i="1">
                              <a:latin typeface="Cambria Math" panose="02040503050406030204" pitchFamily="18" charset="0"/>
                            </a:rPr>
                            <m:t>𝑝</m:t>
                          </m:r>
                        </m:e>
                        <m:sub>
                          <m:r>
                            <a:rPr lang="en-US" altLang="ja-JP" sz="1400" b="0" i="1">
                              <a:latin typeface="Cambria Math" panose="02040503050406030204" pitchFamily="18" charset="0"/>
                            </a:rPr>
                            <m:t>𝑏</m:t>
                          </m:r>
                        </m:sub>
                      </m:sSub>
                      <m:r>
                        <a:rPr lang="en-US" altLang="ja-JP" sz="1400" b="0" i="1">
                          <a:latin typeface="Cambria Math" panose="02040503050406030204" pitchFamily="18" charset="0"/>
                        </a:rPr>
                        <m:t> </m:t>
                      </m:r>
                    </m:oMath>
                  </a14:m>
                  <a:r>
                    <a:rPr lang="ja-JP" altLang="en-US" sz="1400" i="0" u="none" strike="noStrike" baseline="0" dirty="0">
                      <a:solidFill>
                        <a:srgbClr val="000000"/>
                      </a:solidFill>
                      <a:latin typeface="+mn-ea"/>
                    </a:rPr>
                    <a:t>：底面の圧力偏差，</a:t>
                  </a:r>
                  <a:r>
                    <a:rPr lang="en-US" altLang="ja-JP" sz="1400" i="0" u="none" strike="noStrike" baseline="0" dirty="0">
                      <a:solidFill>
                        <a:srgbClr val="000000"/>
                      </a:solidFill>
                      <a:latin typeface="+mn-ea"/>
                    </a:rPr>
                    <a:t>ℎ</a:t>
                  </a:r>
                  <a:r>
                    <a:rPr lang="ja-JP" altLang="en-US" sz="1400" i="0" u="none" strike="noStrike" baseline="0" dirty="0">
                      <a:solidFill>
                        <a:srgbClr val="000000"/>
                      </a:solidFill>
                      <a:latin typeface="+mn-ea"/>
                    </a:rPr>
                    <a:t>：水深，</a:t>
                  </a:r>
                  <a:r>
                    <a:rPr lang="en-US" altLang="ja-JP" sz="1400" i="0" u="none" strike="noStrike" baseline="0" dirty="0">
                      <a:solidFill>
                        <a:srgbClr val="000000"/>
                      </a:solidFill>
                      <a:latin typeface="+mn-ea"/>
                    </a:rPr>
                    <a:t>W</a:t>
                  </a:r>
                  <a:r>
                    <a:rPr lang="ja-JP" altLang="en-US" sz="1400" i="0" u="none" strike="noStrike" baseline="0" dirty="0">
                      <a:solidFill>
                        <a:srgbClr val="000000"/>
                      </a:solidFill>
                      <a:latin typeface="+mn-ea"/>
                    </a:rPr>
                    <a:t>：鉛直速度の水深平均，</a:t>
                  </a:r>
                  <a:r>
                    <a:rPr lang="en-US" altLang="ja-JP" sz="1400" dirty="0"/>
                    <a:t> </a:t>
                  </a:r>
                  <a14:m>
                    <m:oMath xmlns:m="http://schemas.openxmlformats.org/officeDocument/2006/math">
                      <m:sSub>
                        <m:sSubPr>
                          <m:ctrlPr>
                            <a:rPr lang="en-US" altLang="ja-JP" sz="1400" i="1">
                              <a:latin typeface="Cambria Math" panose="02040503050406030204" pitchFamily="18" charset="0"/>
                            </a:rPr>
                          </m:ctrlPr>
                        </m:sSubPr>
                        <m:e>
                          <m:r>
                            <a:rPr lang="en-US" altLang="ja-JP" sz="1400" b="0" i="1">
                              <a:latin typeface="Cambria Math" panose="02040503050406030204" pitchFamily="18" charset="0"/>
                            </a:rPr>
                            <m:t>𝑈</m:t>
                          </m:r>
                        </m:e>
                        <m:sub>
                          <m:r>
                            <a:rPr lang="en-US" altLang="ja-JP" sz="1400" b="0" i="1">
                              <a:latin typeface="Cambria Math" panose="02040503050406030204" pitchFamily="18" charset="0"/>
                            </a:rPr>
                            <m:t>𝑗</m:t>
                          </m:r>
                        </m:sub>
                      </m:sSub>
                    </m:oMath>
                  </a14:m>
                  <a:r>
                    <a:rPr lang="ja-JP" altLang="en-US" sz="1400" i="0" u="none" strike="noStrike" baseline="0" dirty="0">
                      <a:solidFill>
                        <a:srgbClr val="000000"/>
                      </a:solidFill>
                      <a:latin typeface="+mn-ea"/>
                    </a:rPr>
                    <a:t>：水深平均流速，</a:t>
                  </a:r>
                  <a:r>
                    <a:rPr lang="en-US" altLang="ja-JP" sz="1400" dirty="0"/>
                    <a:t> </a:t>
                  </a:r>
                  <a:br>
                    <a:rPr lang="en-US" altLang="ja-JP" sz="1400" i="1" dirty="0">
                      <a:latin typeface="Cambria Math" panose="02040503050406030204" pitchFamily="18" charset="0"/>
                    </a:rPr>
                  </a:br>
                  <a14:m>
                    <m:oMath xmlns:m="http://schemas.openxmlformats.org/officeDocument/2006/math">
                      <m:sSub>
                        <m:sSubPr>
                          <m:ctrlPr>
                            <a:rPr lang="en-US" altLang="ja-JP" sz="1400" i="1">
                              <a:latin typeface="Cambria Math" panose="02040503050406030204" pitchFamily="18" charset="0"/>
                            </a:rPr>
                          </m:ctrlPr>
                        </m:sSubPr>
                        <m:e>
                          <m:r>
                            <a:rPr lang="ja-JP" altLang="en-US" sz="1400" b="0" i="1">
                              <a:latin typeface="Cambria Math" panose="02040503050406030204" pitchFamily="18" charset="0"/>
                            </a:rPr>
                            <m:t>𝜏</m:t>
                          </m:r>
                        </m:e>
                        <m:sub>
                          <m:r>
                            <a:rPr lang="en-US" altLang="ja-JP" sz="1400" b="0" i="1">
                              <a:latin typeface="Cambria Math" panose="02040503050406030204" pitchFamily="18" charset="0"/>
                            </a:rPr>
                            <m:t>𝑏𝑗</m:t>
                          </m:r>
                        </m:sub>
                      </m:sSub>
                    </m:oMath>
                  </a14:m>
                  <a:r>
                    <a:rPr lang="ja-JP" altLang="en-US" sz="1400" dirty="0">
                      <a:solidFill>
                        <a:srgbClr val="000000"/>
                      </a:solidFill>
                      <a:latin typeface="+mn-ea"/>
                    </a:rPr>
                    <a:t>：底面せん断応力，</a:t>
                  </a:r>
                  <a:r>
                    <a:rPr lang="en-US" altLang="ja-JP" sz="1400" dirty="0" err="1">
                      <a:solidFill>
                        <a:srgbClr val="000000"/>
                      </a:solidFill>
                      <a:latin typeface="+mn-ea"/>
                    </a:rPr>
                    <a:t>z</a:t>
                  </a:r>
                  <a:r>
                    <a:rPr lang="en-US" altLang="ja-JP" sz="600" dirty="0" err="1">
                      <a:solidFill>
                        <a:srgbClr val="000000"/>
                      </a:solidFill>
                      <a:latin typeface="+mn-ea"/>
                    </a:rPr>
                    <a:t>b</a:t>
                  </a:r>
                  <a:r>
                    <a:rPr lang="ja-JP" altLang="en-US" sz="1400" dirty="0">
                      <a:solidFill>
                        <a:srgbClr val="000000"/>
                      </a:solidFill>
                      <a:latin typeface="+mn-ea"/>
                    </a:rPr>
                    <a:t>：河床高，</a:t>
                  </a:r>
                  <a14:m>
                    <m:oMath xmlns:m="http://schemas.openxmlformats.org/officeDocument/2006/math">
                      <m:sSub>
                        <m:sSubPr>
                          <m:ctrlPr>
                            <a:rPr lang="en-US" altLang="ja-JP" sz="1400" i="1">
                              <a:solidFill>
                                <a:prstClr val="black"/>
                              </a:solidFill>
                              <a:latin typeface="Cambria Math" panose="02040503050406030204" pitchFamily="18" charset="0"/>
                            </a:rPr>
                          </m:ctrlPr>
                        </m:sSubPr>
                        <m:e>
                          <m:r>
                            <a:rPr lang="ja-JP" altLang="en-US" sz="1400" b="0" i="1">
                              <a:solidFill>
                                <a:prstClr val="black"/>
                              </a:solidFill>
                              <a:latin typeface="Cambria Math" panose="02040503050406030204" pitchFamily="18" charset="0"/>
                            </a:rPr>
                            <m:t>𝜏</m:t>
                          </m:r>
                        </m:e>
                        <m:sub>
                          <m:r>
                            <a:rPr lang="en-US" altLang="ja-JP" sz="1400" b="0" i="1">
                              <a:solidFill>
                                <a:prstClr val="black"/>
                              </a:solidFill>
                              <a:latin typeface="Cambria Math" panose="02040503050406030204" pitchFamily="18" charset="0"/>
                            </a:rPr>
                            <m:t>𝑧𝑗</m:t>
                          </m:r>
                        </m:sub>
                      </m:sSub>
                    </m:oMath>
                  </a14:m>
                  <a:r>
                    <a:rPr lang="ja-JP" altLang="en-US" sz="1400" i="0" u="none" strike="noStrike" baseline="0" dirty="0">
                      <a:solidFill>
                        <a:srgbClr val="000000"/>
                      </a:solidFill>
                      <a:latin typeface="+mn-ea"/>
                    </a:rPr>
                    <a:t>：鉛直方向せん断応力</a:t>
                  </a:r>
                  <a:endParaRPr lang="ja-JP" altLang="en-US" sz="1400" dirty="0">
                    <a:latin typeface="+mn-ea"/>
                  </a:endParaRPr>
                </a:p>
              </p:txBody>
            </p:sp>
          </mc:Choice>
          <mc:Fallback xmlns="">
            <p:sp>
              <p:nvSpPr>
                <p:cNvPr id="27" name="テキスト ボックス 26">
                  <a:extLst>
                    <a:ext uri="{FF2B5EF4-FFF2-40B4-BE49-F238E27FC236}">
                      <a16:creationId xmlns:a16="http://schemas.microsoft.com/office/drawing/2014/main" id="{0A441FDA-D4AF-E54E-0238-C3702680C22C}"/>
                    </a:ext>
                  </a:extLst>
                </p:cNvPr>
                <p:cNvSpPr txBox="1">
                  <a:spLocks noRot="1" noChangeAspect="1" noMove="1" noResize="1" noEditPoints="1" noAdjustHandles="1" noChangeArrowheads="1" noChangeShapeType="1" noTextEdit="1"/>
                </p:cNvSpPr>
                <p:nvPr/>
              </p:nvSpPr>
              <p:spPr>
                <a:xfrm>
                  <a:off x="872501" y="3925094"/>
                  <a:ext cx="10045340" cy="557845"/>
                </a:xfrm>
                <a:prstGeom prst="rect">
                  <a:avLst/>
                </a:prstGeom>
                <a:blipFill>
                  <a:blip r:embed="rId6"/>
                  <a:stretch>
                    <a:fillRect t="-3191" b="-6383"/>
                  </a:stretch>
                </a:blipFill>
              </p:spPr>
              <p:txBody>
                <a:bodyPr/>
                <a:lstStyle/>
                <a:p>
                  <a:r>
                    <a:rPr lang="ja-JP" altLang="en-US">
                      <a:noFill/>
                    </a:rPr>
                    <a:t> </a:t>
                  </a:r>
                </a:p>
              </p:txBody>
            </p:sp>
          </mc:Fallback>
        </mc:AlternateContent>
      </p:grpSp>
      <p:sp>
        <p:nvSpPr>
          <p:cNvPr id="18" name="テキスト ボックス 17">
            <a:extLst>
              <a:ext uri="{FF2B5EF4-FFF2-40B4-BE49-F238E27FC236}">
                <a16:creationId xmlns:a16="http://schemas.microsoft.com/office/drawing/2014/main" id="{DE09F15F-9120-4FA4-D319-D92974B3A8BA}"/>
              </a:ext>
            </a:extLst>
          </p:cNvPr>
          <p:cNvSpPr txBox="1"/>
          <p:nvPr/>
        </p:nvSpPr>
        <p:spPr>
          <a:xfrm>
            <a:off x="376913" y="6390284"/>
            <a:ext cx="11815087" cy="430887"/>
          </a:xfrm>
          <a:prstGeom prst="rect">
            <a:avLst/>
          </a:prstGeom>
          <a:noFill/>
        </p:spPr>
        <p:txBody>
          <a:bodyPr wrap="square" rtlCol="0">
            <a:spAutoFit/>
          </a:bodyPr>
          <a:lstStyle/>
          <a:p>
            <a:r>
              <a:rPr lang="en-US" altLang="ja-JP" sz="1100" b="0" i="0" u="none" strike="noStrike" baseline="0" dirty="0">
                <a:solidFill>
                  <a:srgbClr val="000000"/>
                </a:solidFill>
                <a:latin typeface="Times New Roman" panose="02020603050405020304" pitchFamily="18" charset="0"/>
              </a:rPr>
              <a:t> </a:t>
            </a:r>
            <a:r>
              <a:rPr lang="en-US" altLang="ja-JP" sz="1100" b="0" i="0" u="none" strike="noStrike" baseline="0" dirty="0" err="1">
                <a:solidFill>
                  <a:srgbClr val="000000"/>
                </a:solidFill>
                <a:latin typeface="Times New Roman" panose="02020603050405020304" pitchFamily="18" charset="0"/>
              </a:rPr>
              <a:t>Uchida,T.,and</a:t>
            </a:r>
            <a:r>
              <a:rPr lang="en-US" altLang="ja-JP" sz="1100" b="0" i="0" u="none" strike="noStrike" baseline="0" dirty="0">
                <a:solidFill>
                  <a:srgbClr val="000000"/>
                </a:solidFill>
                <a:latin typeface="Times New Roman" panose="02020603050405020304" pitchFamily="18" charset="0"/>
              </a:rPr>
              <a:t> </a:t>
            </a:r>
            <a:r>
              <a:rPr lang="en-US" altLang="ja-JP" sz="1100" b="0" i="0" u="none" strike="noStrike" baseline="0" dirty="0" err="1">
                <a:solidFill>
                  <a:srgbClr val="000000"/>
                </a:solidFill>
                <a:latin typeface="Times New Roman" panose="02020603050405020304" pitchFamily="18" charset="0"/>
              </a:rPr>
              <a:t>Fukuoka,S</a:t>
            </a:r>
            <a:r>
              <a:rPr lang="en-US" altLang="ja-JP" sz="1100" b="0" i="0" u="none" strike="noStrike" baseline="0" dirty="0">
                <a:solidFill>
                  <a:srgbClr val="000000"/>
                </a:solidFill>
                <a:latin typeface="Times New Roman" panose="02020603050405020304" pitchFamily="18" charset="0"/>
              </a:rPr>
              <a:t>.: Numerical calculation for bed variation in compound-meandering channel using depth integrated model without assumption of shallow water flow, Advances in Water Resources, Vol.72, pp.45-56, 2014.</a:t>
            </a:r>
            <a:endParaRPr kumimoji="1" lang="ja-JP" altLang="en-US" sz="1100" dirty="0"/>
          </a:p>
        </p:txBody>
      </p:sp>
      <p:sp>
        <p:nvSpPr>
          <p:cNvPr id="3" name="テキスト ボックス 2">
            <a:extLst>
              <a:ext uri="{FF2B5EF4-FFF2-40B4-BE49-F238E27FC236}">
                <a16:creationId xmlns:a16="http://schemas.microsoft.com/office/drawing/2014/main" id="{A3AA065C-535E-FCEF-B405-E86E6B693DA3}"/>
              </a:ext>
            </a:extLst>
          </p:cNvPr>
          <p:cNvSpPr txBox="1"/>
          <p:nvPr/>
        </p:nvSpPr>
        <p:spPr>
          <a:xfrm>
            <a:off x="11030533" y="175664"/>
            <a:ext cx="799659" cy="400110"/>
          </a:xfrm>
          <a:prstGeom prst="rect">
            <a:avLst/>
          </a:prstGeom>
          <a:noFill/>
        </p:spPr>
        <p:txBody>
          <a:bodyPr wrap="square" rtlCol="0">
            <a:spAutoFit/>
          </a:bodyPr>
          <a:lstStyle/>
          <a:p>
            <a:r>
              <a:rPr kumimoji="1" lang="en-US" altLang="ja-JP" sz="2000" b="1" dirty="0"/>
              <a:t>A1</a:t>
            </a:r>
            <a:endParaRPr kumimoji="1" lang="ja-JP" altLang="en-US" sz="2000" b="1" dirty="0"/>
          </a:p>
        </p:txBody>
      </p:sp>
    </p:spTree>
    <p:extLst>
      <p:ext uri="{BB962C8B-B14F-4D97-AF65-F5344CB8AC3E}">
        <p14:creationId xmlns:p14="http://schemas.microsoft.com/office/powerpoint/2010/main" val="1145193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321704E-B990-53B1-75F6-34EC8A4AE51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489A225-CEED-EBAE-A300-2BABEAE54FFE}"/>
              </a:ext>
            </a:extLst>
          </p:cNvPr>
          <p:cNvSpPr>
            <a:spLocks noGrp="1"/>
          </p:cNvSpPr>
          <p:nvPr>
            <p:ph type="title"/>
          </p:nvPr>
        </p:nvSpPr>
        <p:spPr>
          <a:xfrm>
            <a:off x="838200" y="355832"/>
            <a:ext cx="10515600" cy="735415"/>
          </a:xfrm>
        </p:spPr>
        <p:txBody>
          <a:bodyPr>
            <a:normAutofit/>
          </a:bodyPr>
          <a:lstStyle/>
          <a:p>
            <a:r>
              <a:rPr kumimoji="1" lang="ja-JP" altLang="en-US" sz="3600" dirty="0"/>
              <a:t>解析方法</a:t>
            </a:r>
            <a:r>
              <a:rPr lang="ja-JP" altLang="en-US" sz="3600" dirty="0"/>
              <a:t>　</a:t>
            </a:r>
            <a:r>
              <a:rPr kumimoji="1" lang="ja-JP" altLang="en-US" sz="3600" dirty="0"/>
              <a:t>河床変動解析</a:t>
            </a:r>
          </a:p>
        </p:txBody>
      </p:sp>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AFD5D541-C739-85F9-4FB6-1F8FA992604C}"/>
                  </a:ext>
                </a:extLst>
              </p:cNvPr>
              <p:cNvSpPr txBox="1"/>
              <p:nvPr/>
            </p:nvSpPr>
            <p:spPr>
              <a:xfrm>
                <a:off x="11030533" y="175664"/>
                <a:ext cx="799659"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altLang="ja-JP" sz="2000" b="1" i="1">
                          <a:latin typeface="Cambria Math" panose="02040503050406030204" pitchFamily="18" charset="0"/>
                        </a:rPr>
                        <m:t>A</m:t>
                      </m:r>
                      <m:r>
                        <a:rPr lang="en-US" altLang="ja-JP" sz="2000" b="1" i="1" smtClean="0">
                          <a:latin typeface="Cambria Math" panose="02040503050406030204" pitchFamily="18" charset="0"/>
                        </a:rPr>
                        <m:t>2</m:t>
                      </m:r>
                    </m:oMath>
                  </m:oMathPara>
                </a14:m>
                <a:endParaRPr kumimoji="1" lang="ja-JP" altLang="en-US" sz="2000" b="1" dirty="0"/>
              </a:p>
            </p:txBody>
          </p:sp>
        </mc:Choice>
        <mc:Fallback xmlns="">
          <p:sp>
            <p:nvSpPr>
              <p:cNvPr id="15" name="テキスト ボックス 14">
                <a:extLst>
                  <a:ext uri="{FF2B5EF4-FFF2-40B4-BE49-F238E27FC236}">
                    <a16:creationId xmlns:a16="http://schemas.microsoft.com/office/drawing/2014/main" id="{AFD5D541-C739-85F9-4FB6-1F8FA992604C}"/>
                  </a:ext>
                </a:extLst>
              </p:cNvPr>
              <p:cNvSpPr txBox="1">
                <a:spLocks noRot="1" noChangeAspect="1" noMove="1" noResize="1" noEditPoints="1" noAdjustHandles="1" noChangeArrowheads="1" noChangeShapeType="1" noTextEdit="1"/>
              </p:cNvSpPr>
              <p:nvPr/>
            </p:nvSpPr>
            <p:spPr>
              <a:xfrm>
                <a:off x="11030533" y="175664"/>
                <a:ext cx="799659" cy="400110"/>
              </a:xfrm>
              <a:prstGeom prst="rect">
                <a:avLst/>
              </a:prstGeom>
              <a:blipFill>
                <a:blip r:embed="rId3"/>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1" name="テキスト ボックス 20">
                <a:extLst>
                  <a:ext uri="{FF2B5EF4-FFF2-40B4-BE49-F238E27FC236}">
                    <a16:creationId xmlns:a16="http://schemas.microsoft.com/office/drawing/2014/main" id="{077BF613-1897-C0C7-C495-52BB2759ADD7}"/>
                  </a:ext>
                </a:extLst>
              </p:cNvPr>
              <p:cNvSpPr txBox="1"/>
              <p:nvPr/>
            </p:nvSpPr>
            <p:spPr>
              <a:xfrm>
                <a:off x="5874327" y="2088759"/>
                <a:ext cx="6137562" cy="71468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ja-JP" altLang="en-US" i="1" smtClean="0">
                              <a:solidFill>
                                <a:srgbClr val="836967"/>
                              </a:solidFill>
                              <a:latin typeface="Cambria Math" panose="02040503050406030204" pitchFamily="18" charset="0"/>
                            </a:rPr>
                          </m:ctrlPr>
                        </m:fPr>
                        <m:num>
                          <m:r>
                            <a:rPr lang="ja-JP" altLang="en-US">
                              <a:latin typeface="Cambria Math" panose="02040503050406030204" pitchFamily="18" charset="0"/>
                            </a:rPr>
                            <m:t>𝜕</m:t>
                          </m:r>
                          <m:r>
                            <a:rPr lang="ja-JP" altLang="en-US" i="1">
                              <a:latin typeface="Cambria Math" panose="02040503050406030204" pitchFamily="18" charset="0"/>
                            </a:rPr>
                            <m:t>𝐶h</m:t>
                          </m:r>
                        </m:num>
                        <m:den>
                          <m:r>
                            <a:rPr lang="ja-JP" altLang="en-US" i="0">
                              <a:latin typeface="Cambria Math" panose="02040503050406030204" pitchFamily="18" charset="0"/>
                            </a:rPr>
                            <m:t>𝜕</m:t>
                          </m:r>
                          <m:r>
                            <a:rPr lang="ja-JP" altLang="en-US" i="1">
                              <a:latin typeface="Cambria Math" panose="02040503050406030204" pitchFamily="18" charset="0"/>
                            </a:rPr>
                            <m:t>𝑡</m:t>
                          </m:r>
                        </m:den>
                      </m:f>
                      <m:r>
                        <a:rPr lang="ja-JP" altLang="en-US" i="0">
                          <a:latin typeface="Cambria Math" panose="02040503050406030204" pitchFamily="18" charset="0"/>
                        </a:rPr>
                        <m:t>＋</m:t>
                      </m:r>
                      <m:f>
                        <m:fPr>
                          <m:ctrlPr>
                            <a:rPr lang="ja-JP" altLang="en-US" i="1">
                              <a:solidFill>
                                <a:srgbClr val="836967"/>
                              </a:solidFill>
                              <a:latin typeface="Cambria Math" panose="02040503050406030204" pitchFamily="18" charset="0"/>
                            </a:rPr>
                          </m:ctrlPr>
                        </m:fPr>
                        <m:num>
                          <m:r>
                            <a:rPr lang="ja-JP" altLang="en-US" i="0">
                              <a:latin typeface="Cambria Math" panose="02040503050406030204" pitchFamily="18" charset="0"/>
                            </a:rPr>
                            <m:t>𝜕</m:t>
                          </m:r>
                          <m:r>
                            <a:rPr lang="ja-JP" altLang="en-US" i="1">
                              <a:latin typeface="Cambria Math" panose="02040503050406030204" pitchFamily="18" charset="0"/>
                            </a:rPr>
                            <m:t>𝐶</m:t>
                          </m:r>
                          <m:sSub>
                            <m:sSubPr>
                              <m:ctrlPr>
                                <a:rPr lang="ja-JP" altLang="en-US" i="1">
                                  <a:solidFill>
                                    <a:srgbClr val="836967"/>
                                  </a:solidFill>
                                  <a:latin typeface="Cambria Math" panose="02040503050406030204" pitchFamily="18" charset="0"/>
                                </a:rPr>
                              </m:ctrlPr>
                            </m:sSubPr>
                            <m:e>
                              <m:r>
                                <a:rPr lang="ja-JP" altLang="en-US" i="1">
                                  <a:latin typeface="Cambria Math" panose="02040503050406030204" pitchFamily="18" charset="0"/>
                                </a:rPr>
                                <m:t>𝑈</m:t>
                              </m:r>
                            </m:e>
                            <m:sub>
                              <m:r>
                                <a:rPr lang="ja-JP" altLang="en-US" i="1">
                                  <a:latin typeface="Cambria Math" panose="02040503050406030204" pitchFamily="18" charset="0"/>
                                </a:rPr>
                                <m:t>𝑖</m:t>
                              </m:r>
                            </m:sub>
                          </m:sSub>
                          <m:r>
                            <a:rPr lang="ja-JP" altLang="en-US" i="1">
                              <a:latin typeface="Cambria Math" panose="02040503050406030204" pitchFamily="18" charset="0"/>
                            </a:rPr>
                            <m:t>h</m:t>
                          </m:r>
                        </m:num>
                        <m:den>
                          <m:r>
                            <a:rPr lang="ja-JP" altLang="en-US" i="0">
                              <a:latin typeface="Cambria Math" panose="02040503050406030204" pitchFamily="18" charset="0"/>
                            </a:rPr>
                            <m:t>𝜕</m:t>
                          </m:r>
                          <m:sSub>
                            <m:sSubPr>
                              <m:ctrlPr>
                                <a:rPr lang="ja-JP" altLang="en-US" i="1">
                                  <a:solidFill>
                                    <a:srgbClr val="836967"/>
                                  </a:solidFill>
                                  <a:latin typeface="Cambria Math" panose="02040503050406030204" pitchFamily="18" charset="0"/>
                                </a:rPr>
                              </m:ctrlPr>
                            </m:sSubPr>
                            <m:e>
                              <m:r>
                                <a:rPr lang="ja-JP" altLang="en-US" i="1">
                                  <a:latin typeface="Cambria Math" panose="02040503050406030204" pitchFamily="18" charset="0"/>
                                </a:rPr>
                                <m:t>𝑥</m:t>
                              </m:r>
                            </m:e>
                            <m:sub>
                              <m:r>
                                <a:rPr lang="ja-JP" altLang="en-US" i="1">
                                  <a:latin typeface="Cambria Math" panose="02040503050406030204" pitchFamily="18" charset="0"/>
                                </a:rPr>
                                <m:t>𝑖</m:t>
                              </m:r>
                            </m:sub>
                          </m:sSub>
                        </m:den>
                      </m:f>
                      <m:r>
                        <a:rPr lang="ja-JP" altLang="en-US" i="0">
                          <a:latin typeface="Cambria Math" panose="02040503050406030204" pitchFamily="18" charset="0"/>
                        </a:rPr>
                        <m:t>=</m:t>
                      </m:r>
                      <m:f>
                        <m:fPr>
                          <m:ctrlPr>
                            <a:rPr lang="ja-JP" altLang="en-US" i="1">
                              <a:solidFill>
                                <a:srgbClr val="836967"/>
                              </a:solidFill>
                              <a:latin typeface="Cambria Math" panose="02040503050406030204" pitchFamily="18" charset="0"/>
                            </a:rPr>
                          </m:ctrlPr>
                        </m:fPr>
                        <m:num>
                          <m:r>
                            <a:rPr lang="ja-JP" altLang="en-US" i="0">
                              <a:latin typeface="Cambria Math" panose="02040503050406030204" pitchFamily="18" charset="0"/>
                            </a:rPr>
                            <m:t>𝜕</m:t>
                          </m:r>
                        </m:num>
                        <m:den>
                          <m:r>
                            <a:rPr lang="ja-JP" altLang="en-US" i="0">
                              <a:latin typeface="Cambria Math" panose="02040503050406030204" pitchFamily="18" charset="0"/>
                            </a:rPr>
                            <m:t>𝜕</m:t>
                          </m:r>
                          <m:sSub>
                            <m:sSubPr>
                              <m:ctrlPr>
                                <a:rPr lang="ja-JP" altLang="en-US" i="1">
                                  <a:solidFill>
                                    <a:srgbClr val="836967"/>
                                  </a:solidFill>
                                  <a:latin typeface="Cambria Math" panose="02040503050406030204" pitchFamily="18" charset="0"/>
                                </a:rPr>
                              </m:ctrlPr>
                            </m:sSubPr>
                            <m:e>
                              <m:r>
                                <a:rPr lang="ja-JP" altLang="en-US" i="1">
                                  <a:latin typeface="Cambria Math" panose="02040503050406030204" pitchFamily="18" charset="0"/>
                                </a:rPr>
                                <m:t>𝑥</m:t>
                              </m:r>
                            </m:e>
                            <m:sub>
                              <m:r>
                                <a:rPr lang="ja-JP" altLang="en-US" i="1">
                                  <a:latin typeface="Cambria Math" panose="02040503050406030204" pitchFamily="18" charset="0"/>
                                </a:rPr>
                                <m:t>𝑖</m:t>
                              </m:r>
                            </m:sub>
                          </m:sSub>
                        </m:den>
                      </m:f>
                      <m:d>
                        <m:dPr>
                          <m:ctrlPr>
                            <a:rPr lang="ja-JP" altLang="en-US" i="1">
                              <a:solidFill>
                                <a:srgbClr val="836967"/>
                              </a:solidFill>
                              <a:latin typeface="Cambria Math" panose="02040503050406030204" pitchFamily="18" charset="0"/>
                            </a:rPr>
                          </m:ctrlPr>
                        </m:dPr>
                        <m:e>
                          <m:r>
                            <a:rPr lang="ja-JP" altLang="en-US" i="1">
                              <a:latin typeface="Cambria Math" panose="02040503050406030204" pitchFamily="18" charset="0"/>
                            </a:rPr>
                            <m:t>𝐷h</m:t>
                          </m:r>
                          <m:f>
                            <m:fPr>
                              <m:ctrlPr>
                                <a:rPr lang="ja-JP" altLang="en-US" i="1">
                                  <a:solidFill>
                                    <a:srgbClr val="836967"/>
                                  </a:solidFill>
                                  <a:latin typeface="Cambria Math" panose="02040503050406030204" pitchFamily="18" charset="0"/>
                                </a:rPr>
                              </m:ctrlPr>
                            </m:fPr>
                            <m:num>
                              <m:r>
                                <a:rPr lang="ja-JP" altLang="en-US" i="0">
                                  <a:latin typeface="Cambria Math" panose="02040503050406030204" pitchFamily="18" charset="0"/>
                                </a:rPr>
                                <m:t>𝜕</m:t>
                              </m:r>
                              <m:r>
                                <a:rPr lang="ja-JP" altLang="en-US" i="1">
                                  <a:latin typeface="Cambria Math" panose="02040503050406030204" pitchFamily="18" charset="0"/>
                                </a:rPr>
                                <m:t>𝐶</m:t>
                              </m:r>
                            </m:num>
                            <m:den>
                              <m:r>
                                <a:rPr lang="ja-JP" altLang="en-US" i="0">
                                  <a:latin typeface="Cambria Math" panose="02040503050406030204" pitchFamily="18" charset="0"/>
                                </a:rPr>
                                <m:t>𝜕</m:t>
                              </m:r>
                              <m:sSub>
                                <m:sSubPr>
                                  <m:ctrlPr>
                                    <a:rPr lang="ja-JP" altLang="en-US" i="1">
                                      <a:solidFill>
                                        <a:srgbClr val="836967"/>
                                      </a:solidFill>
                                      <a:latin typeface="Cambria Math" panose="02040503050406030204" pitchFamily="18" charset="0"/>
                                    </a:rPr>
                                  </m:ctrlPr>
                                </m:sSubPr>
                                <m:e>
                                  <m:r>
                                    <a:rPr lang="ja-JP" altLang="en-US" i="1">
                                      <a:latin typeface="Cambria Math" panose="02040503050406030204" pitchFamily="18" charset="0"/>
                                    </a:rPr>
                                    <m:t>𝑥</m:t>
                                  </m:r>
                                </m:e>
                                <m:sub>
                                  <m:r>
                                    <a:rPr lang="ja-JP" altLang="en-US" i="1">
                                      <a:latin typeface="Cambria Math" panose="02040503050406030204" pitchFamily="18" charset="0"/>
                                    </a:rPr>
                                    <m:t>𝑖</m:t>
                                  </m:r>
                                </m:sub>
                              </m:sSub>
                            </m:den>
                          </m:f>
                        </m:e>
                      </m:d>
                      <m:r>
                        <a:rPr lang="ja-JP" altLang="en-US" i="0">
                          <a:latin typeface="Cambria Math" panose="02040503050406030204" pitchFamily="18" charset="0"/>
                        </a:rPr>
                        <m:t>+</m:t>
                      </m:r>
                      <m:sSub>
                        <m:sSubPr>
                          <m:ctrlPr>
                            <a:rPr lang="ja-JP" altLang="en-US" i="1">
                              <a:solidFill>
                                <a:srgbClr val="836967"/>
                              </a:solidFill>
                              <a:latin typeface="Cambria Math" panose="02040503050406030204" pitchFamily="18" charset="0"/>
                            </a:rPr>
                          </m:ctrlPr>
                        </m:sSubPr>
                        <m:e>
                          <m:r>
                            <a:rPr lang="ja-JP" altLang="en-US" i="1">
                              <a:latin typeface="Cambria Math" panose="02040503050406030204" pitchFamily="18" charset="0"/>
                            </a:rPr>
                            <m:t>𝑄</m:t>
                          </m:r>
                        </m:e>
                        <m:sub>
                          <m:r>
                            <a:rPr lang="ja-JP" altLang="en-US" i="1">
                              <a:latin typeface="Cambria Math" panose="02040503050406030204" pitchFamily="18" charset="0"/>
                            </a:rPr>
                            <m:t>𝑠𝑢</m:t>
                          </m:r>
                        </m:sub>
                      </m:sSub>
                      <m:r>
                        <a:rPr lang="ja-JP" altLang="en-US" i="0">
                          <a:latin typeface="Cambria Math" panose="02040503050406030204" pitchFamily="18" charset="0"/>
                        </a:rPr>
                        <m:t>−</m:t>
                      </m:r>
                      <m:sSub>
                        <m:sSubPr>
                          <m:ctrlPr>
                            <a:rPr lang="ja-JP" altLang="en-US" i="1">
                              <a:solidFill>
                                <a:srgbClr val="836967"/>
                              </a:solidFill>
                              <a:latin typeface="Cambria Math" panose="02040503050406030204" pitchFamily="18" charset="0"/>
                            </a:rPr>
                          </m:ctrlPr>
                        </m:sSubPr>
                        <m:e>
                          <m:r>
                            <a:rPr lang="ja-JP" altLang="en-US" i="1">
                              <a:latin typeface="Cambria Math" panose="02040503050406030204" pitchFamily="18" charset="0"/>
                            </a:rPr>
                            <m:t>𝑄</m:t>
                          </m:r>
                        </m:e>
                        <m:sub>
                          <m:r>
                            <a:rPr lang="ja-JP" altLang="en-US" i="1">
                              <a:latin typeface="Cambria Math" panose="02040503050406030204" pitchFamily="18" charset="0"/>
                            </a:rPr>
                            <m:t>𝑠𝑤</m:t>
                          </m:r>
                        </m:sub>
                      </m:sSub>
                    </m:oMath>
                  </m:oMathPara>
                </a14:m>
                <a:endParaRPr lang="ja-JP" altLang="en-US" dirty="0"/>
              </a:p>
            </p:txBody>
          </p:sp>
        </mc:Choice>
        <mc:Fallback xmlns="">
          <p:sp>
            <p:nvSpPr>
              <p:cNvPr id="21" name="テキスト ボックス 20">
                <a:extLst>
                  <a:ext uri="{FF2B5EF4-FFF2-40B4-BE49-F238E27FC236}">
                    <a16:creationId xmlns:a16="http://schemas.microsoft.com/office/drawing/2014/main" id="{077BF613-1897-C0C7-C495-52BB2759ADD7}"/>
                  </a:ext>
                </a:extLst>
              </p:cNvPr>
              <p:cNvSpPr txBox="1">
                <a:spLocks noRot="1" noChangeAspect="1" noMove="1" noResize="1" noEditPoints="1" noAdjustHandles="1" noChangeArrowheads="1" noChangeShapeType="1" noTextEdit="1"/>
              </p:cNvSpPr>
              <p:nvPr/>
            </p:nvSpPr>
            <p:spPr>
              <a:xfrm>
                <a:off x="5874327" y="2088759"/>
                <a:ext cx="6137562" cy="714683"/>
              </a:xfrm>
              <a:prstGeom prst="rect">
                <a:avLst/>
              </a:prstGeom>
              <a:blipFill>
                <a:blip r:embed="rId4"/>
                <a:stretch>
                  <a:fillRect/>
                </a:stretch>
              </a:blipFill>
            </p:spPr>
            <p:txBody>
              <a:bodyPr/>
              <a:lstStyle/>
              <a:p>
                <a:r>
                  <a:rPr lang="ja-JP" altLang="en-US">
                    <a:noFill/>
                  </a:rPr>
                  <a:t> </a:t>
                </a:r>
              </a:p>
            </p:txBody>
          </p:sp>
        </mc:Fallback>
      </mc:AlternateContent>
      <p:grpSp>
        <p:nvGrpSpPr>
          <p:cNvPr id="43" name="グループ化 42">
            <a:extLst>
              <a:ext uri="{FF2B5EF4-FFF2-40B4-BE49-F238E27FC236}">
                <a16:creationId xmlns:a16="http://schemas.microsoft.com/office/drawing/2014/main" id="{419EF492-6CE0-73D4-1113-A1987E41967B}"/>
              </a:ext>
            </a:extLst>
          </p:cNvPr>
          <p:cNvGrpSpPr/>
          <p:nvPr/>
        </p:nvGrpSpPr>
        <p:grpSpPr>
          <a:xfrm>
            <a:off x="5874327" y="2887201"/>
            <a:ext cx="6137562" cy="1075193"/>
            <a:chOff x="621145" y="2404071"/>
            <a:chExt cx="6137562" cy="1075193"/>
          </a:xfrm>
        </p:grpSpPr>
        <mc:AlternateContent xmlns:mc="http://schemas.openxmlformats.org/markup-compatibility/2006" xmlns:a14="http://schemas.microsoft.com/office/drawing/2010/main">
          <mc:Choice Requires="a14">
            <p:sp>
              <p:nvSpPr>
                <p:cNvPr id="27" name="テキスト ボックス 26">
                  <a:extLst>
                    <a:ext uri="{FF2B5EF4-FFF2-40B4-BE49-F238E27FC236}">
                      <a16:creationId xmlns:a16="http://schemas.microsoft.com/office/drawing/2014/main" id="{7FF4418C-F0D6-EFBE-D583-1DF8F430B5B6}"/>
                    </a:ext>
                  </a:extLst>
                </p:cNvPr>
                <p:cNvSpPr txBox="1"/>
                <p:nvPr/>
              </p:nvSpPr>
              <p:spPr>
                <a:xfrm>
                  <a:off x="621145" y="2814402"/>
                  <a:ext cx="6137562" cy="66486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ja-JP" altLang="en-US" i="1" smtClean="0">
                                <a:solidFill>
                                  <a:srgbClr val="836967"/>
                                </a:solidFill>
                                <a:latin typeface="Cambria Math" panose="02040503050406030204" pitchFamily="18" charset="0"/>
                              </a:rPr>
                            </m:ctrlPr>
                          </m:sSubPr>
                          <m:e>
                            <m:r>
                              <a:rPr lang="ja-JP" altLang="en-US" i="1">
                                <a:latin typeface="Cambria Math" panose="02040503050406030204" pitchFamily="18" charset="0"/>
                              </a:rPr>
                              <m:t>𝑐</m:t>
                            </m:r>
                          </m:e>
                          <m:sub>
                            <m:r>
                              <a:rPr lang="ja-JP" altLang="en-US" i="1">
                                <a:latin typeface="Cambria Math" panose="02040503050406030204" pitchFamily="18" charset="0"/>
                              </a:rPr>
                              <m:t>𝑏</m:t>
                            </m:r>
                          </m:sub>
                        </m:sSub>
                        <m:r>
                          <a:rPr lang="ja-JP" altLang="en-US" i="0">
                            <a:latin typeface="Cambria Math" panose="02040503050406030204" pitchFamily="18" charset="0"/>
                          </a:rPr>
                          <m:t>=</m:t>
                        </m:r>
                        <m:r>
                          <a:rPr lang="ja-JP" altLang="en-US" i="1">
                            <a:latin typeface="Cambria Math" panose="02040503050406030204" pitchFamily="18" charset="0"/>
                          </a:rPr>
                          <m:t>𝐶</m:t>
                        </m:r>
                        <m:r>
                          <a:rPr lang="ja-JP" altLang="en-US" i="0">
                            <a:latin typeface="Cambria Math" panose="02040503050406030204" pitchFamily="18" charset="0"/>
                          </a:rPr>
                          <m:t>∗</m:t>
                        </m:r>
                        <m:f>
                          <m:fPr>
                            <m:ctrlPr>
                              <a:rPr lang="ja-JP" altLang="en-US" i="1">
                                <a:solidFill>
                                  <a:srgbClr val="836967"/>
                                </a:solidFill>
                                <a:latin typeface="Cambria Math" panose="02040503050406030204" pitchFamily="18" charset="0"/>
                              </a:rPr>
                            </m:ctrlPr>
                          </m:fPr>
                          <m:num>
                            <m:r>
                              <m:rPr>
                                <m:sty m:val="p"/>
                              </m:rPr>
                              <a:rPr lang="ja-JP" altLang="en-US" i="0">
                                <a:latin typeface="Cambria Math" panose="02040503050406030204" pitchFamily="18" charset="0"/>
                              </a:rPr>
                              <m:t>Γ</m:t>
                            </m:r>
                          </m:num>
                          <m:den>
                            <m:r>
                              <a:rPr lang="ja-JP" altLang="en-US" i="0">
                                <a:latin typeface="Cambria Math" panose="02040503050406030204" pitchFamily="18" charset="0"/>
                              </a:rPr>
                              <m:t>1.0−</m:t>
                            </m:r>
                            <m:func>
                              <m:funcPr>
                                <m:ctrlPr>
                                  <a:rPr lang="ja-JP" altLang="en-US" i="1">
                                    <a:latin typeface="Cambria Math" panose="02040503050406030204" pitchFamily="18" charset="0"/>
                                  </a:rPr>
                                </m:ctrlPr>
                              </m:funcPr>
                              <m:fName>
                                <m:r>
                                  <m:rPr>
                                    <m:sty m:val="p"/>
                                  </m:rPr>
                                  <a:rPr lang="ja-JP" altLang="en-US" i="0">
                                    <a:latin typeface="Cambria Math" panose="02040503050406030204" pitchFamily="18" charset="0"/>
                                  </a:rPr>
                                  <m:t>exp</m:t>
                                </m:r>
                              </m:fName>
                              <m:e>
                                <m:d>
                                  <m:dPr>
                                    <m:ctrlPr>
                                      <a:rPr lang="ja-JP" altLang="en-US" i="1">
                                        <a:solidFill>
                                          <a:srgbClr val="836967"/>
                                        </a:solidFill>
                                        <a:latin typeface="Cambria Math" panose="02040503050406030204" pitchFamily="18" charset="0"/>
                                      </a:rPr>
                                    </m:ctrlPr>
                                  </m:dPr>
                                  <m:e>
                                    <m:r>
                                      <a:rPr lang="ja-JP" altLang="en-US" i="0">
                                        <a:latin typeface="Cambria Math" panose="02040503050406030204" pitchFamily="18" charset="0"/>
                                      </a:rPr>
                                      <m:t>−</m:t>
                                    </m:r>
                                    <m:r>
                                      <m:rPr>
                                        <m:sty m:val="p"/>
                                      </m:rPr>
                                      <a:rPr lang="ja-JP" altLang="en-US" i="0">
                                        <a:latin typeface="Cambria Math" panose="02040503050406030204" pitchFamily="18" charset="0"/>
                                      </a:rPr>
                                      <m:t>Γ</m:t>
                                    </m:r>
                                  </m:e>
                                </m:d>
                              </m:e>
                            </m:func>
                          </m:den>
                        </m:f>
                        <m:r>
                          <a:rPr lang="ja-JP" altLang="en-US" i="0">
                            <a:latin typeface="Cambria Math" panose="02040503050406030204" pitchFamily="18" charset="0"/>
                          </a:rPr>
                          <m:t>,</m:t>
                        </m:r>
                        <m:r>
                          <m:rPr>
                            <m:sty m:val="p"/>
                          </m:rPr>
                          <a:rPr lang="ja-JP" altLang="en-US" i="0">
                            <a:latin typeface="Cambria Math" panose="02040503050406030204" pitchFamily="18" charset="0"/>
                          </a:rPr>
                          <m:t>Γ</m:t>
                        </m:r>
                        <m:r>
                          <a:rPr lang="ja-JP" altLang="en-US" i="0">
                            <a:latin typeface="Cambria Math" panose="02040503050406030204" pitchFamily="18" charset="0"/>
                          </a:rPr>
                          <m:t>=</m:t>
                        </m:r>
                        <m:f>
                          <m:fPr>
                            <m:ctrlPr>
                              <a:rPr lang="ja-JP" altLang="en-US" i="1">
                                <a:solidFill>
                                  <a:srgbClr val="836967"/>
                                </a:solidFill>
                                <a:latin typeface="Cambria Math" panose="02040503050406030204" pitchFamily="18" charset="0"/>
                              </a:rPr>
                            </m:ctrlPr>
                          </m:fPr>
                          <m:num>
                            <m:r>
                              <a:rPr lang="ja-JP" altLang="en-US" i="1">
                                <a:latin typeface="Cambria Math" panose="02040503050406030204" pitchFamily="18" charset="0"/>
                              </a:rPr>
                              <m:t>h</m:t>
                            </m:r>
                            <m:sSub>
                              <m:sSubPr>
                                <m:ctrlPr>
                                  <a:rPr lang="ja-JP" altLang="en-US" i="1">
                                    <a:solidFill>
                                      <a:srgbClr val="836967"/>
                                    </a:solidFill>
                                    <a:latin typeface="Cambria Math" panose="02040503050406030204" pitchFamily="18" charset="0"/>
                                  </a:rPr>
                                </m:ctrlPr>
                              </m:sSubPr>
                              <m:e>
                                <m:r>
                                  <a:rPr lang="ja-JP" altLang="en-US" i="1">
                                    <a:latin typeface="Cambria Math" panose="02040503050406030204" pitchFamily="18" charset="0"/>
                                  </a:rPr>
                                  <m:t>𝑤</m:t>
                                </m:r>
                              </m:e>
                              <m:sub>
                                <m:r>
                                  <a:rPr lang="ja-JP" altLang="en-US" i="0">
                                    <a:latin typeface="Cambria Math" panose="02040503050406030204" pitchFamily="18" charset="0"/>
                                  </a:rPr>
                                  <m:t>0</m:t>
                                </m:r>
                              </m:sub>
                            </m:sSub>
                          </m:num>
                          <m:den>
                            <m:r>
                              <a:rPr lang="ja-JP" altLang="en-US" i="1">
                                <a:latin typeface="Cambria Math" panose="02040503050406030204" pitchFamily="18" charset="0"/>
                              </a:rPr>
                              <m:t>𝜀</m:t>
                            </m:r>
                          </m:den>
                        </m:f>
                        <m:r>
                          <a:rPr lang="ja-JP" altLang="en-US" i="0">
                            <a:latin typeface="Cambria Math" panose="02040503050406030204" pitchFamily="18" charset="0"/>
                          </a:rPr>
                          <m:t>,</m:t>
                        </m:r>
                        <m:r>
                          <a:rPr lang="ja-JP" altLang="en-US" i="1">
                            <a:latin typeface="Cambria Math" panose="02040503050406030204" pitchFamily="18" charset="0"/>
                          </a:rPr>
                          <m:t>𝜀</m:t>
                        </m:r>
                        <m:r>
                          <a:rPr lang="ja-JP" altLang="en-US" i="0">
                            <a:latin typeface="Cambria Math" panose="02040503050406030204" pitchFamily="18" charset="0"/>
                          </a:rPr>
                          <m:t>=1.2</m:t>
                        </m:r>
                        <m:r>
                          <a:rPr lang="ja-JP" altLang="en-US" i="1">
                            <a:latin typeface="Cambria Math" panose="02040503050406030204" pitchFamily="18" charset="0"/>
                          </a:rPr>
                          <m:t>𝛼</m:t>
                        </m:r>
                        <m:sSub>
                          <m:sSubPr>
                            <m:ctrlPr>
                              <a:rPr lang="ja-JP" altLang="en-US" i="1">
                                <a:solidFill>
                                  <a:srgbClr val="836967"/>
                                </a:solidFill>
                                <a:latin typeface="Cambria Math" panose="02040503050406030204" pitchFamily="18" charset="0"/>
                              </a:rPr>
                            </m:ctrlPr>
                          </m:sSubPr>
                          <m:e>
                            <m:r>
                              <a:rPr lang="ja-JP" altLang="en-US" i="1">
                                <a:latin typeface="Cambria Math" panose="02040503050406030204" pitchFamily="18" charset="0"/>
                              </a:rPr>
                              <m:t>𝑢</m:t>
                            </m:r>
                          </m:e>
                          <m:sub>
                            <m:r>
                              <a:rPr lang="ja-JP" altLang="en-US" i="0">
                                <a:latin typeface="Cambria Math" panose="02040503050406030204" pitchFamily="18" charset="0"/>
                              </a:rPr>
                              <m:t>∗</m:t>
                            </m:r>
                          </m:sub>
                        </m:sSub>
                        <m:r>
                          <a:rPr lang="ja-JP" altLang="en-US" i="1">
                            <a:latin typeface="Cambria Math" panose="02040503050406030204" pitchFamily="18" charset="0"/>
                          </a:rPr>
                          <m:t>h</m:t>
                        </m:r>
                      </m:oMath>
                    </m:oMathPara>
                  </a14:m>
                  <a:endParaRPr lang="ja-JP" altLang="en-US" dirty="0"/>
                </a:p>
              </p:txBody>
            </p:sp>
          </mc:Choice>
          <mc:Fallback xmlns="">
            <p:sp>
              <p:nvSpPr>
                <p:cNvPr id="27" name="テキスト ボックス 26">
                  <a:extLst>
                    <a:ext uri="{FF2B5EF4-FFF2-40B4-BE49-F238E27FC236}">
                      <a16:creationId xmlns:a16="http://schemas.microsoft.com/office/drawing/2014/main" id="{7FF4418C-F0D6-EFBE-D583-1DF8F430B5B6}"/>
                    </a:ext>
                  </a:extLst>
                </p:cNvPr>
                <p:cNvSpPr txBox="1">
                  <a:spLocks noRot="1" noChangeAspect="1" noMove="1" noResize="1" noEditPoints="1" noAdjustHandles="1" noChangeArrowheads="1" noChangeShapeType="1" noTextEdit="1"/>
                </p:cNvSpPr>
                <p:nvPr/>
              </p:nvSpPr>
              <p:spPr>
                <a:xfrm>
                  <a:off x="621145" y="2814402"/>
                  <a:ext cx="6137562" cy="664862"/>
                </a:xfrm>
                <a:prstGeom prst="rect">
                  <a:avLst/>
                </a:prstGeom>
                <a:blipFill>
                  <a:blip r:embed="rId5"/>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3" name="テキスト ボックス 32">
                  <a:extLst>
                    <a:ext uri="{FF2B5EF4-FFF2-40B4-BE49-F238E27FC236}">
                      <a16:creationId xmlns:a16="http://schemas.microsoft.com/office/drawing/2014/main" id="{2E254F4C-FD89-6CB2-374E-EE0AED524507}"/>
                    </a:ext>
                  </a:extLst>
                </p:cNvPr>
                <p:cNvSpPr txBox="1"/>
                <p:nvPr/>
              </p:nvSpPr>
              <p:spPr>
                <a:xfrm>
                  <a:off x="621145" y="2404071"/>
                  <a:ext cx="613756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ja-JP" altLang="ja-JP" i="1" smtClean="0">
                                <a:effectLst/>
                                <a:latin typeface="Cambria Math" panose="02040503050406030204" pitchFamily="18" charset="0"/>
                                <a:ea typeface="Cambria Math" panose="02040503050406030204" pitchFamily="18" charset="0"/>
                              </a:rPr>
                            </m:ctrlPr>
                          </m:sSubPr>
                          <m:e>
                            <m:r>
                              <a:rPr lang="en-US" altLang="ja-JP" sz="1800" i="1">
                                <a:effectLst/>
                                <a:latin typeface="Cambria Math" panose="02040503050406030204" pitchFamily="18" charset="0"/>
                                <a:ea typeface="ＭＳ 明朝" panose="02020609040205080304" pitchFamily="17" charset="-128"/>
                                <a:cs typeface="Times New Roman" panose="02020603050405020304" pitchFamily="18" charset="0"/>
                              </a:rPr>
                              <m:t>𝑄</m:t>
                            </m:r>
                          </m:e>
                          <m:sub>
                            <m:r>
                              <a:rPr lang="en-US" altLang="ja-JP" sz="1800" i="1">
                                <a:effectLst/>
                                <a:latin typeface="Cambria Math" panose="02040503050406030204" pitchFamily="18" charset="0"/>
                                <a:ea typeface="ＭＳ 明朝" panose="02020609040205080304" pitchFamily="17" charset="-128"/>
                                <a:cs typeface="Times New Roman" panose="02020603050405020304" pitchFamily="18" charset="0"/>
                              </a:rPr>
                              <m:t>𝑠𝑤</m:t>
                            </m:r>
                          </m:sub>
                        </m:sSub>
                        <m:r>
                          <a:rPr lang="en-US" altLang="ja-JP" sz="1800" i="1">
                            <a:effectLst/>
                            <a:latin typeface="Cambria Math" panose="02040503050406030204" pitchFamily="18" charset="0"/>
                            <a:ea typeface="ＭＳ 明朝" panose="02020609040205080304" pitchFamily="17" charset="-128"/>
                            <a:cs typeface="Times New Roman" panose="02020603050405020304" pitchFamily="18" charset="0"/>
                          </a:rPr>
                          <m:t>=</m:t>
                        </m:r>
                        <m:sSub>
                          <m:sSubPr>
                            <m:ctrlPr>
                              <a:rPr lang="ja-JP" altLang="ja-JP" i="1">
                                <a:effectLst/>
                                <a:latin typeface="Cambria Math" panose="02040503050406030204" pitchFamily="18" charset="0"/>
                                <a:ea typeface="Cambria Math" panose="02040503050406030204" pitchFamily="18" charset="0"/>
                              </a:rPr>
                            </m:ctrlPr>
                          </m:sSubPr>
                          <m:e>
                            <m:r>
                              <a:rPr lang="en-US" altLang="ja-JP" sz="1800" i="1">
                                <a:effectLst/>
                                <a:latin typeface="Cambria Math" panose="02040503050406030204" pitchFamily="18" charset="0"/>
                                <a:ea typeface="ＭＳ 明朝" panose="02020609040205080304" pitchFamily="17" charset="-128"/>
                                <a:cs typeface="Times New Roman" panose="02020603050405020304" pitchFamily="18" charset="0"/>
                              </a:rPr>
                              <m:t>𝑐</m:t>
                            </m:r>
                          </m:e>
                          <m:sub>
                            <m:r>
                              <a:rPr lang="en-US" altLang="ja-JP" sz="1800" i="1">
                                <a:effectLst/>
                                <a:latin typeface="Cambria Math" panose="02040503050406030204" pitchFamily="18" charset="0"/>
                                <a:ea typeface="ＭＳ 明朝" panose="02020609040205080304" pitchFamily="17" charset="-128"/>
                                <a:cs typeface="Times New Roman" panose="02020603050405020304" pitchFamily="18" charset="0"/>
                              </a:rPr>
                              <m:t>𝑏</m:t>
                            </m:r>
                          </m:sub>
                        </m:sSub>
                        <m:r>
                          <a:rPr lang="en-US" altLang="ja-JP" sz="1800" i="1">
                            <a:effectLst/>
                            <a:latin typeface="Cambria Math" panose="02040503050406030204" pitchFamily="18" charset="0"/>
                            <a:ea typeface="ＭＳ 明朝" panose="02020609040205080304" pitchFamily="17" charset="-128"/>
                            <a:cs typeface="Times New Roman" panose="02020603050405020304" pitchFamily="18" charset="0"/>
                          </a:rPr>
                          <m:t>∗</m:t>
                        </m:r>
                        <m:sSub>
                          <m:sSubPr>
                            <m:ctrlPr>
                              <a:rPr lang="ja-JP" altLang="ja-JP" i="1">
                                <a:effectLst/>
                                <a:latin typeface="Cambria Math" panose="02040503050406030204" pitchFamily="18" charset="0"/>
                                <a:ea typeface="Cambria Math" panose="02040503050406030204" pitchFamily="18" charset="0"/>
                              </a:rPr>
                            </m:ctrlPr>
                          </m:sSubPr>
                          <m:e>
                            <m:r>
                              <a:rPr lang="en-US" altLang="ja-JP" sz="1800" i="1">
                                <a:effectLst/>
                                <a:latin typeface="Cambria Math" panose="02040503050406030204" pitchFamily="18" charset="0"/>
                                <a:ea typeface="ＭＳ 明朝" panose="02020609040205080304" pitchFamily="17" charset="-128"/>
                                <a:cs typeface="Times New Roman" panose="02020603050405020304" pitchFamily="18" charset="0"/>
                              </a:rPr>
                              <m:t>𝑤</m:t>
                            </m:r>
                          </m:e>
                          <m:sub>
                            <m:r>
                              <a:rPr lang="en-US" altLang="ja-JP" sz="1800" i="1">
                                <a:effectLst/>
                                <a:latin typeface="Cambria Math" panose="02040503050406030204" pitchFamily="18" charset="0"/>
                                <a:ea typeface="ＭＳ 明朝" panose="02020609040205080304" pitchFamily="17" charset="-128"/>
                                <a:cs typeface="Times New Roman" panose="02020603050405020304" pitchFamily="18" charset="0"/>
                              </a:rPr>
                              <m:t>0</m:t>
                            </m:r>
                          </m:sub>
                        </m:sSub>
                      </m:oMath>
                    </m:oMathPara>
                  </a14:m>
                  <a:endParaRPr lang="ja-JP" altLang="en-US" dirty="0"/>
                </a:p>
              </p:txBody>
            </p:sp>
          </mc:Choice>
          <mc:Fallback xmlns="">
            <p:sp>
              <p:nvSpPr>
                <p:cNvPr id="33" name="テキスト ボックス 32">
                  <a:extLst>
                    <a:ext uri="{FF2B5EF4-FFF2-40B4-BE49-F238E27FC236}">
                      <a16:creationId xmlns:a16="http://schemas.microsoft.com/office/drawing/2014/main" id="{2E254F4C-FD89-6CB2-374E-EE0AED524507}"/>
                    </a:ext>
                  </a:extLst>
                </p:cNvPr>
                <p:cNvSpPr txBox="1">
                  <a:spLocks noRot="1" noChangeAspect="1" noMove="1" noResize="1" noEditPoints="1" noAdjustHandles="1" noChangeArrowheads="1" noChangeShapeType="1" noTextEdit="1"/>
                </p:cNvSpPr>
                <p:nvPr/>
              </p:nvSpPr>
              <p:spPr>
                <a:xfrm>
                  <a:off x="621145" y="2404071"/>
                  <a:ext cx="6137562" cy="369332"/>
                </a:xfrm>
                <a:prstGeom prst="rect">
                  <a:avLst/>
                </a:prstGeom>
                <a:blipFill>
                  <a:blip r:embed="rId6"/>
                  <a:stretch>
                    <a:fillRect b="-9836"/>
                  </a:stretch>
                </a:blipFill>
              </p:spPr>
              <p:txBody>
                <a:bodyPr/>
                <a:lstStyle/>
                <a:p>
                  <a:r>
                    <a:rPr lang="ja-JP" altLang="en-US">
                      <a:noFill/>
                    </a:rPr>
                    <a:t> </a:t>
                  </a:r>
                </a:p>
              </p:txBody>
            </p:sp>
          </mc:Fallback>
        </mc:AlternateContent>
      </p:grpSp>
      <p:grpSp>
        <p:nvGrpSpPr>
          <p:cNvPr id="42" name="グループ化 41">
            <a:extLst>
              <a:ext uri="{FF2B5EF4-FFF2-40B4-BE49-F238E27FC236}">
                <a16:creationId xmlns:a16="http://schemas.microsoft.com/office/drawing/2014/main" id="{4C40C60F-85BC-0289-F926-D053DCE97801}"/>
              </a:ext>
            </a:extLst>
          </p:cNvPr>
          <p:cNvGrpSpPr/>
          <p:nvPr/>
        </p:nvGrpSpPr>
        <p:grpSpPr>
          <a:xfrm>
            <a:off x="5874327" y="4003393"/>
            <a:ext cx="6137562" cy="1491095"/>
            <a:chOff x="325582" y="3589410"/>
            <a:chExt cx="6137562" cy="1491095"/>
          </a:xfrm>
        </p:grpSpPr>
        <mc:AlternateContent xmlns:mc="http://schemas.openxmlformats.org/markup-compatibility/2006" xmlns:a14="http://schemas.microsoft.com/office/drawing/2010/main">
          <mc:Choice Requires="a14">
            <p:sp>
              <p:nvSpPr>
                <p:cNvPr id="31" name="テキスト ボックス 30">
                  <a:extLst>
                    <a:ext uri="{FF2B5EF4-FFF2-40B4-BE49-F238E27FC236}">
                      <a16:creationId xmlns:a16="http://schemas.microsoft.com/office/drawing/2014/main" id="{253DB86B-336E-8CC1-DC6A-D39859FB3C45}"/>
                    </a:ext>
                  </a:extLst>
                </p:cNvPr>
                <p:cNvSpPr txBox="1"/>
                <p:nvPr/>
              </p:nvSpPr>
              <p:spPr>
                <a:xfrm>
                  <a:off x="325582" y="3589410"/>
                  <a:ext cx="613756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ja-JP" altLang="en-US" i="1" smtClean="0">
                                <a:solidFill>
                                  <a:srgbClr val="836967"/>
                                </a:solidFill>
                                <a:latin typeface="Cambria Math" panose="02040503050406030204" pitchFamily="18" charset="0"/>
                              </a:rPr>
                            </m:ctrlPr>
                          </m:sSubPr>
                          <m:e>
                            <m:r>
                              <a:rPr lang="ja-JP" altLang="en-US" i="1">
                                <a:latin typeface="Cambria Math" panose="02040503050406030204" pitchFamily="18" charset="0"/>
                              </a:rPr>
                              <m:t>𝑄</m:t>
                            </m:r>
                          </m:e>
                          <m:sub>
                            <m:r>
                              <a:rPr lang="ja-JP" altLang="en-US" i="1">
                                <a:latin typeface="Cambria Math" panose="02040503050406030204" pitchFamily="18" charset="0"/>
                              </a:rPr>
                              <m:t>𝑠𝑢</m:t>
                            </m:r>
                          </m:sub>
                        </m:sSub>
                        <m:r>
                          <a:rPr lang="ja-JP" altLang="en-US" i="0">
                            <a:latin typeface="Cambria Math" panose="02040503050406030204" pitchFamily="18" charset="0"/>
                          </a:rPr>
                          <m:t>=</m:t>
                        </m:r>
                        <m:sSub>
                          <m:sSubPr>
                            <m:ctrlPr>
                              <a:rPr lang="ja-JP" altLang="en-US" i="1">
                                <a:solidFill>
                                  <a:srgbClr val="836967"/>
                                </a:solidFill>
                                <a:latin typeface="Cambria Math" panose="02040503050406030204" pitchFamily="18" charset="0"/>
                              </a:rPr>
                            </m:ctrlPr>
                          </m:sSubPr>
                          <m:e>
                            <m:r>
                              <a:rPr lang="ja-JP" altLang="en-US" i="1">
                                <a:latin typeface="Cambria Math" panose="02040503050406030204" pitchFamily="18" charset="0"/>
                              </a:rPr>
                              <m:t>𝑐</m:t>
                            </m:r>
                          </m:e>
                          <m:sub>
                            <m:r>
                              <a:rPr lang="ja-JP" altLang="en-US" i="1">
                                <a:latin typeface="Cambria Math" panose="02040503050406030204" pitchFamily="18" charset="0"/>
                              </a:rPr>
                              <m:t>𝑏𝑒</m:t>
                            </m:r>
                          </m:sub>
                        </m:sSub>
                        <m:r>
                          <a:rPr lang="ja-JP" altLang="en-US" i="0">
                            <a:latin typeface="Cambria Math" panose="02040503050406030204" pitchFamily="18" charset="0"/>
                          </a:rPr>
                          <m:t>∗</m:t>
                        </m:r>
                        <m:sSub>
                          <m:sSubPr>
                            <m:ctrlPr>
                              <a:rPr lang="ja-JP" altLang="en-US" i="1">
                                <a:solidFill>
                                  <a:srgbClr val="836967"/>
                                </a:solidFill>
                                <a:latin typeface="Cambria Math" panose="02040503050406030204" pitchFamily="18" charset="0"/>
                              </a:rPr>
                            </m:ctrlPr>
                          </m:sSubPr>
                          <m:e>
                            <m:r>
                              <a:rPr lang="ja-JP" altLang="en-US" i="1">
                                <a:latin typeface="Cambria Math" panose="02040503050406030204" pitchFamily="18" charset="0"/>
                              </a:rPr>
                              <m:t>𝑤</m:t>
                            </m:r>
                          </m:e>
                          <m:sub>
                            <m:r>
                              <a:rPr lang="ja-JP" altLang="en-US" i="0">
                                <a:latin typeface="Cambria Math" panose="02040503050406030204" pitchFamily="18" charset="0"/>
                              </a:rPr>
                              <m:t>0</m:t>
                            </m:r>
                          </m:sub>
                        </m:sSub>
                      </m:oMath>
                    </m:oMathPara>
                  </a14:m>
                  <a:endParaRPr lang="ja-JP" altLang="en-US" dirty="0"/>
                </a:p>
              </p:txBody>
            </p:sp>
          </mc:Choice>
          <mc:Fallback xmlns="">
            <p:sp>
              <p:nvSpPr>
                <p:cNvPr id="31" name="テキスト ボックス 30">
                  <a:extLst>
                    <a:ext uri="{FF2B5EF4-FFF2-40B4-BE49-F238E27FC236}">
                      <a16:creationId xmlns:a16="http://schemas.microsoft.com/office/drawing/2014/main" id="{253DB86B-336E-8CC1-DC6A-D39859FB3C45}"/>
                    </a:ext>
                  </a:extLst>
                </p:cNvPr>
                <p:cNvSpPr txBox="1">
                  <a:spLocks noRot="1" noChangeAspect="1" noMove="1" noResize="1" noEditPoints="1" noAdjustHandles="1" noChangeArrowheads="1" noChangeShapeType="1" noTextEdit="1"/>
                </p:cNvSpPr>
                <p:nvPr/>
              </p:nvSpPr>
              <p:spPr>
                <a:xfrm>
                  <a:off x="325582" y="3589410"/>
                  <a:ext cx="6137562" cy="369332"/>
                </a:xfrm>
                <a:prstGeom prst="rect">
                  <a:avLst/>
                </a:prstGeom>
                <a:blipFill>
                  <a:blip r:embed="rId7"/>
                  <a:stretch>
                    <a:fillRect b="-983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9" name="テキスト ボックス 38">
                  <a:extLst>
                    <a:ext uri="{FF2B5EF4-FFF2-40B4-BE49-F238E27FC236}">
                      <a16:creationId xmlns:a16="http://schemas.microsoft.com/office/drawing/2014/main" id="{C52CF441-C483-535E-9F45-7A17D6EAF7A7}"/>
                    </a:ext>
                  </a:extLst>
                </p:cNvPr>
                <p:cNvSpPr txBox="1"/>
                <p:nvPr/>
              </p:nvSpPr>
              <p:spPr>
                <a:xfrm>
                  <a:off x="325582" y="3996499"/>
                  <a:ext cx="6137562" cy="67691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ja-JP" altLang="en-US" i="1" smtClean="0">
                                <a:solidFill>
                                  <a:srgbClr val="836967"/>
                                </a:solidFill>
                                <a:latin typeface="Cambria Math" panose="02040503050406030204" pitchFamily="18" charset="0"/>
                              </a:rPr>
                            </m:ctrlPr>
                          </m:sSubPr>
                          <m:e>
                            <m:r>
                              <a:rPr lang="ja-JP" altLang="en-US" i="1">
                                <a:latin typeface="Cambria Math" panose="02040503050406030204" pitchFamily="18" charset="0"/>
                              </a:rPr>
                              <m:t>𝑐</m:t>
                            </m:r>
                          </m:e>
                          <m:sub>
                            <m:r>
                              <a:rPr lang="ja-JP" altLang="en-US" i="1">
                                <a:latin typeface="Cambria Math" panose="02040503050406030204" pitchFamily="18" charset="0"/>
                              </a:rPr>
                              <m:t>𝑏𝑒</m:t>
                            </m:r>
                          </m:sub>
                        </m:sSub>
                        <m:r>
                          <a:rPr lang="ja-JP" altLang="en-US" i="0">
                            <a:latin typeface="Cambria Math" panose="02040503050406030204" pitchFamily="18" charset="0"/>
                          </a:rPr>
                          <m:t>=</m:t>
                        </m:r>
                        <m:f>
                          <m:fPr>
                            <m:ctrlPr>
                              <a:rPr lang="ja-JP" altLang="en-US" i="1">
                                <a:solidFill>
                                  <a:srgbClr val="836967"/>
                                </a:solidFill>
                                <a:latin typeface="Cambria Math" panose="02040503050406030204" pitchFamily="18" charset="0"/>
                              </a:rPr>
                            </m:ctrlPr>
                          </m:fPr>
                          <m:num>
                            <m:sSub>
                              <m:sSubPr>
                                <m:ctrlPr>
                                  <a:rPr lang="ja-JP" altLang="en-US" i="1">
                                    <a:solidFill>
                                      <a:srgbClr val="836967"/>
                                    </a:solidFill>
                                    <a:latin typeface="Cambria Math" panose="02040503050406030204" pitchFamily="18" charset="0"/>
                                  </a:rPr>
                                </m:ctrlPr>
                              </m:sSubPr>
                              <m:e>
                                <m:r>
                                  <a:rPr lang="ja-JP" altLang="en-US" i="1">
                                    <a:latin typeface="Cambria Math" panose="02040503050406030204" pitchFamily="18" charset="0"/>
                                  </a:rPr>
                                  <m:t>𝐶</m:t>
                                </m:r>
                              </m:e>
                              <m:sub>
                                <m:r>
                                  <a:rPr lang="ja-JP" altLang="en-US" i="1">
                                    <a:latin typeface="Cambria Math" panose="02040503050406030204" pitchFamily="18" charset="0"/>
                                  </a:rPr>
                                  <m:t>𝐵</m:t>
                                </m:r>
                              </m:sub>
                            </m:sSub>
                          </m:num>
                          <m:den>
                            <m:r>
                              <a:rPr lang="ja-JP" altLang="en-US" i="0">
                                <a:latin typeface="Cambria Math" panose="02040503050406030204" pitchFamily="18" charset="0"/>
                              </a:rPr>
                              <m:t>1+</m:t>
                            </m:r>
                            <m:d>
                              <m:dPr>
                                <m:ctrlPr>
                                  <a:rPr lang="ja-JP" altLang="en-US" i="1">
                                    <a:latin typeface="Cambria Math" panose="02040503050406030204" pitchFamily="18" charset="0"/>
                                  </a:rPr>
                                </m:ctrlPr>
                              </m:dPr>
                              <m:e>
                                <m:f>
                                  <m:fPr>
                                    <m:type m:val="lin"/>
                                    <m:ctrlPr>
                                      <a:rPr lang="ja-JP" altLang="en-US" i="1">
                                        <a:latin typeface="Cambria Math" panose="02040503050406030204" pitchFamily="18" charset="0"/>
                                      </a:rPr>
                                    </m:ctrlPr>
                                  </m:fPr>
                                  <m:num>
                                    <m:sSub>
                                      <m:sSubPr>
                                        <m:ctrlPr>
                                          <a:rPr lang="ja-JP" altLang="en-US" i="1">
                                            <a:solidFill>
                                              <a:srgbClr val="836967"/>
                                            </a:solidFill>
                                            <a:latin typeface="Cambria Math" panose="02040503050406030204" pitchFamily="18" charset="0"/>
                                          </a:rPr>
                                        </m:ctrlPr>
                                      </m:sSubPr>
                                      <m:e>
                                        <m:r>
                                          <a:rPr lang="ja-JP" altLang="en-US" i="1">
                                            <a:latin typeface="Cambria Math" panose="02040503050406030204" pitchFamily="18" charset="0"/>
                                          </a:rPr>
                                          <m:t>𝑤</m:t>
                                        </m:r>
                                      </m:e>
                                      <m:sub>
                                        <m:r>
                                          <a:rPr lang="ja-JP" altLang="en-US" i="0">
                                            <a:latin typeface="Cambria Math" panose="02040503050406030204" pitchFamily="18" charset="0"/>
                                          </a:rPr>
                                          <m:t>0</m:t>
                                        </m:r>
                                      </m:sub>
                                    </m:sSub>
                                  </m:num>
                                  <m:den>
                                    <m:r>
                                      <a:rPr lang="ja-JP" altLang="en-US" i="1">
                                        <a:latin typeface="Cambria Math" panose="02040503050406030204" pitchFamily="18" charset="0"/>
                                      </a:rPr>
                                      <m:t>𝛼</m:t>
                                    </m:r>
                                  </m:den>
                                </m:f>
                                <m:sSub>
                                  <m:sSubPr>
                                    <m:ctrlPr>
                                      <a:rPr lang="ja-JP" altLang="en-US" i="1">
                                        <a:solidFill>
                                          <a:srgbClr val="836967"/>
                                        </a:solidFill>
                                        <a:latin typeface="Cambria Math" panose="02040503050406030204" pitchFamily="18" charset="0"/>
                                      </a:rPr>
                                    </m:ctrlPr>
                                  </m:sSubPr>
                                  <m:e>
                                    <m:r>
                                      <a:rPr lang="ja-JP" altLang="en-US" i="1">
                                        <a:latin typeface="Cambria Math" panose="02040503050406030204" pitchFamily="18" charset="0"/>
                                      </a:rPr>
                                      <m:t>𝑢</m:t>
                                    </m:r>
                                  </m:e>
                                  <m:sub>
                                    <m:r>
                                      <a:rPr lang="ja-JP" altLang="en-US" i="0">
                                        <a:latin typeface="Cambria Math" panose="02040503050406030204" pitchFamily="18" charset="0"/>
                                      </a:rPr>
                                      <m:t>∗</m:t>
                                    </m:r>
                                  </m:sub>
                                </m:sSub>
                              </m:e>
                            </m:d>
                          </m:den>
                        </m:f>
                        <m:f>
                          <m:fPr>
                            <m:ctrlPr>
                              <a:rPr lang="ja-JP" altLang="en-US" i="1">
                                <a:solidFill>
                                  <a:srgbClr val="836967"/>
                                </a:solidFill>
                                <a:latin typeface="Cambria Math" panose="02040503050406030204" pitchFamily="18" charset="0"/>
                              </a:rPr>
                            </m:ctrlPr>
                          </m:fPr>
                          <m:num>
                            <m:r>
                              <a:rPr lang="ja-JP" altLang="en-US" i="0">
                                <a:latin typeface="Cambria Math" panose="02040503050406030204" pitchFamily="18" charset="0"/>
                              </a:rPr>
                              <m:t>1−</m:t>
                            </m:r>
                            <m:r>
                              <a:rPr lang="ja-JP" altLang="en-US" i="1">
                                <a:latin typeface="Cambria Math" panose="02040503050406030204" pitchFamily="18" charset="0"/>
                              </a:rPr>
                              <m:t>𝑎</m:t>
                            </m:r>
                            <m:d>
                              <m:dPr>
                                <m:ctrlPr>
                                  <a:rPr lang="ja-JP" altLang="en-US" i="1">
                                    <a:latin typeface="Cambria Math" panose="02040503050406030204" pitchFamily="18" charset="0"/>
                                  </a:rPr>
                                </m:ctrlPr>
                              </m:dPr>
                              <m:e>
                                <m:f>
                                  <m:fPr>
                                    <m:type m:val="lin"/>
                                    <m:ctrlPr>
                                      <a:rPr lang="ja-JP" altLang="en-US" i="1">
                                        <a:latin typeface="Cambria Math" panose="02040503050406030204" pitchFamily="18" charset="0"/>
                                      </a:rPr>
                                    </m:ctrlPr>
                                  </m:fPr>
                                  <m:num>
                                    <m:sSub>
                                      <m:sSubPr>
                                        <m:ctrlPr>
                                          <a:rPr lang="ja-JP" altLang="en-US" i="1">
                                            <a:solidFill>
                                              <a:srgbClr val="836967"/>
                                            </a:solidFill>
                                            <a:latin typeface="Cambria Math" panose="02040503050406030204" pitchFamily="18" charset="0"/>
                                          </a:rPr>
                                        </m:ctrlPr>
                                      </m:sSubPr>
                                      <m:e>
                                        <m:r>
                                          <a:rPr lang="ja-JP" altLang="en-US" i="1">
                                            <a:latin typeface="Cambria Math" panose="02040503050406030204" pitchFamily="18" charset="0"/>
                                          </a:rPr>
                                          <m:t>𝑤</m:t>
                                        </m:r>
                                      </m:e>
                                      <m:sub>
                                        <m:r>
                                          <a:rPr lang="ja-JP" altLang="en-US" i="0">
                                            <a:latin typeface="Cambria Math" panose="02040503050406030204" pitchFamily="18" charset="0"/>
                                          </a:rPr>
                                          <m:t>0</m:t>
                                        </m:r>
                                      </m:sub>
                                    </m:sSub>
                                  </m:num>
                                  <m:den>
                                    <m:r>
                                      <a:rPr lang="ja-JP" altLang="en-US" i="1">
                                        <a:latin typeface="Cambria Math" panose="02040503050406030204" pitchFamily="18" charset="0"/>
                                      </a:rPr>
                                      <m:t>𝛼</m:t>
                                    </m:r>
                                  </m:den>
                                </m:f>
                                <m:sSub>
                                  <m:sSubPr>
                                    <m:ctrlPr>
                                      <a:rPr lang="ja-JP" altLang="en-US" i="1">
                                        <a:solidFill>
                                          <a:srgbClr val="836967"/>
                                        </a:solidFill>
                                        <a:latin typeface="Cambria Math" panose="02040503050406030204" pitchFamily="18" charset="0"/>
                                      </a:rPr>
                                    </m:ctrlPr>
                                  </m:sSubPr>
                                  <m:e>
                                    <m:r>
                                      <a:rPr lang="ja-JP" altLang="en-US" i="1">
                                        <a:latin typeface="Cambria Math" panose="02040503050406030204" pitchFamily="18" charset="0"/>
                                      </a:rPr>
                                      <m:t>𝑢</m:t>
                                    </m:r>
                                  </m:e>
                                  <m:sub>
                                    <m:r>
                                      <a:rPr lang="ja-JP" altLang="en-US" i="0">
                                        <a:latin typeface="Cambria Math" panose="02040503050406030204" pitchFamily="18" charset="0"/>
                                      </a:rPr>
                                      <m:t>∗</m:t>
                                    </m:r>
                                  </m:sub>
                                </m:sSub>
                              </m:e>
                            </m:d>
                          </m:num>
                          <m:den>
                            <m:r>
                              <a:rPr lang="ja-JP" altLang="en-US" i="0">
                                <a:latin typeface="Cambria Math" panose="02040503050406030204" pitchFamily="18" charset="0"/>
                              </a:rPr>
                              <m:t>1+</m:t>
                            </m:r>
                            <m:d>
                              <m:dPr>
                                <m:ctrlPr>
                                  <a:rPr lang="ja-JP" altLang="en-US" i="1">
                                    <a:latin typeface="Cambria Math" panose="02040503050406030204" pitchFamily="18" charset="0"/>
                                  </a:rPr>
                                </m:ctrlPr>
                              </m:dPr>
                              <m:e>
                                <m:r>
                                  <a:rPr lang="ja-JP" altLang="en-US" i="0">
                                    <a:latin typeface="Cambria Math" panose="02040503050406030204" pitchFamily="18" charset="0"/>
                                  </a:rPr>
                                  <m:t>1−</m:t>
                                </m:r>
                                <m:r>
                                  <a:rPr lang="ja-JP" altLang="en-US" i="1">
                                    <a:latin typeface="Cambria Math" panose="02040503050406030204" pitchFamily="18" charset="0"/>
                                  </a:rPr>
                                  <m:t>𝑎</m:t>
                                </m:r>
                              </m:e>
                            </m:d>
                            <m:d>
                              <m:dPr>
                                <m:ctrlPr>
                                  <a:rPr lang="ja-JP" altLang="en-US" i="1">
                                    <a:latin typeface="Cambria Math" panose="02040503050406030204" pitchFamily="18" charset="0"/>
                                  </a:rPr>
                                </m:ctrlPr>
                              </m:dPr>
                              <m:e>
                                <m:f>
                                  <m:fPr>
                                    <m:type m:val="lin"/>
                                    <m:ctrlPr>
                                      <a:rPr lang="ja-JP" altLang="en-US" i="1">
                                        <a:latin typeface="Cambria Math" panose="02040503050406030204" pitchFamily="18" charset="0"/>
                                      </a:rPr>
                                    </m:ctrlPr>
                                  </m:fPr>
                                  <m:num>
                                    <m:sSub>
                                      <m:sSubPr>
                                        <m:ctrlPr>
                                          <a:rPr lang="ja-JP" altLang="en-US" i="1">
                                            <a:solidFill>
                                              <a:srgbClr val="836967"/>
                                            </a:solidFill>
                                            <a:latin typeface="Cambria Math" panose="02040503050406030204" pitchFamily="18" charset="0"/>
                                          </a:rPr>
                                        </m:ctrlPr>
                                      </m:sSubPr>
                                      <m:e>
                                        <m:r>
                                          <a:rPr lang="ja-JP" altLang="en-US" i="1">
                                            <a:latin typeface="Cambria Math" panose="02040503050406030204" pitchFamily="18" charset="0"/>
                                          </a:rPr>
                                          <m:t>𝑤</m:t>
                                        </m:r>
                                      </m:e>
                                      <m:sub>
                                        <m:r>
                                          <a:rPr lang="ja-JP" altLang="en-US" i="0">
                                            <a:latin typeface="Cambria Math" panose="02040503050406030204" pitchFamily="18" charset="0"/>
                                          </a:rPr>
                                          <m:t>0</m:t>
                                        </m:r>
                                      </m:sub>
                                    </m:sSub>
                                  </m:num>
                                  <m:den>
                                    <m:r>
                                      <a:rPr lang="ja-JP" altLang="en-US" i="1">
                                        <a:latin typeface="Cambria Math" panose="02040503050406030204" pitchFamily="18" charset="0"/>
                                      </a:rPr>
                                      <m:t>𝛼</m:t>
                                    </m:r>
                                  </m:den>
                                </m:f>
                                <m:sSub>
                                  <m:sSubPr>
                                    <m:ctrlPr>
                                      <a:rPr lang="ja-JP" altLang="en-US" i="1">
                                        <a:solidFill>
                                          <a:srgbClr val="836967"/>
                                        </a:solidFill>
                                        <a:latin typeface="Cambria Math" panose="02040503050406030204" pitchFamily="18" charset="0"/>
                                      </a:rPr>
                                    </m:ctrlPr>
                                  </m:sSubPr>
                                  <m:e>
                                    <m:r>
                                      <a:rPr lang="ja-JP" altLang="en-US" i="1">
                                        <a:latin typeface="Cambria Math" panose="02040503050406030204" pitchFamily="18" charset="0"/>
                                      </a:rPr>
                                      <m:t>𝑢</m:t>
                                    </m:r>
                                  </m:e>
                                  <m:sub>
                                    <m:r>
                                      <a:rPr lang="ja-JP" altLang="en-US" i="0">
                                        <a:latin typeface="Cambria Math" panose="02040503050406030204" pitchFamily="18" charset="0"/>
                                      </a:rPr>
                                      <m:t>∗</m:t>
                                    </m:r>
                                  </m:sub>
                                </m:sSub>
                              </m:e>
                            </m:d>
                          </m:den>
                        </m:f>
                      </m:oMath>
                    </m:oMathPara>
                  </a14:m>
                  <a:endParaRPr lang="ja-JP" altLang="en-US" dirty="0"/>
                </a:p>
              </p:txBody>
            </p:sp>
          </mc:Choice>
          <mc:Fallback xmlns="">
            <p:sp>
              <p:nvSpPr>
                <p:cNvPr id="39" name="テキスト ボックス 38">
                  <a:extLst>
                    <a:ext uri="{FF2B5EF4-FFF2-40B4-BE49-F238E27FC236}">
                      <a16:creationId xmlns:a16="http://schemas.microsoft.com/office/drawing/2014/main" id="{C52CF441-C483-535E-9F45-7A17D6EAF7A7}"/>
                    </a:ext>
                  </a:extLst>
                </p:cNvPr>
                <p:cNvSpPr txBox="1">
                  <a:spLocks noRot="1" noChangeAspect="1" noMove="1" noResize="1" noEditPoints="1" noAdjustHandles="1" noChangeArrowheads="1" noChangeShapeType="1" noTextEdit="1"/>
                </p:cNvSpPr>
                <p:nvPr/>
              </p:nvSpPr>
              <p:spPr>
                <a:xfrm>
                  <a:off x="325582" y="3996499"/>
                  <a:ext cx="6137562" cy="676917"/>
                </a:xfrm>
                <a:prstGeom prst="rect">
                  <a:avLst/>
                </a:prstGeom>
                <a:blipFill>
                  <a:blip r:embed="rId8"/>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41" name="テキスト ボックス 40">
                  <a:extLst>
                    <a:ext uri="{FF2B5EF4-FFF2-40B4-BE49-F238E27FC236}">
                      <a16:creationId xmlns:a16="http://schemas.microsoft.com/office/drawing/2014/main" id="{94F8ABFA-065A-D4DA-4101-FE60E6AFBF2F}"/>
                    </a:ext>
                  </a:extLst>
                </p:cNvPr>
                <p:cNvSpPr txBox="1"/>
                <p:nvPr/>
              </p:nvSpPr>
              <p:spPr>
                <a:xfrm>
                  <a:off x="325582" y="4711173"/>
                  <a:ext cx="613756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ja-JP" altLang="en-US" i="1" smtClean="0">
                                <a:solidFill>
                                  <a:srgbClr val="836967"/>
                                </a:solidFill>
                                <a:latin typeface="Cambria Math" panose="02040503050406030204" pitchFamily="18" charset="0"/>
                              </a:rPr>
                            </m:ctrlPr>
                          </m:sSubPr>
                          <m:e>
                            <m:r>
                              <a:rPr lang="ja-JP" altLang="en-US" i="1">
                                <a:latin typeface="Cambria Math" panose="02040503050406030204" pitchFamily="18" charset="0"/>
                              </a:rPr>
                              <m:t>𝐶</m:t>
                            </m:r>
                          </m:e>
                          <m:sub>
                            <m:r>
                              <a:rPr lang="ja-JP" altLang="en-US" i="1">
                                <a:latin typeface="Cambria Math" panose="02040503050406030204" pitchFamily="18" charset="0"/>
                              </a:rPr>
                              <m:t>𝐵</m:t>
                            </m:r>
                          </m:sub>
                        </m:sSub>
                        <m:r>
                          <a:rPr lang="ja-JP" altLang="en-US" i="0">
                            <a:latin typeface="Cambria Math" panose="02040503050406030204" pitchFamily="18" charset="0"/>
                          </a:rPr>
                          <m:t>=0.6,</m:t>
                        </m:r>
                        <m:r>
                          <a:rPr lang="ja-JP" altLang="en-US" i="1">
                            <a:latin typeface="Cambria Math" panose="02040503050406030204" pitchFamily="18" charset="0"/>
                          </a:rPr>
                          <m:t>𝑎</m:t>
                        </m:r>
                        <m:r>
                          <a:rPr lang="ja-JP" altLang="en-US" i="0">
                            <a:latin typeface="Cambria Math" panose="02040503050406030204" pitchFamily="18" charset="0"/>
                          </a:rPr>
                          <m:t>=0.08,</m:t>
                        </m:r>
                        <m:r>
                          <a:rPr lang="ja-JP" altLang="en-US" i="1">
                            <a:latin typeface="Cambria Math" panose="02040503050406030204" pitchFamily="18" charset="0"/>
                          </a:rPr>
                          <m:t>𝛼</m:t>
                        </m:r>
                        <m:r>
                          <a:rPr lang="ja-JP" altLang="en-US" i="0">
                            <a:latin typeface="Cambria Math" panose="02040503050406030204" pitchFamily="18" charset="0"/>
                          </a:rPr>
                          <m:t>=</m:t>
                        </m:r>
                        <m:f>
                          <m:fPr>
                            <m:type m:val="lin"/>
                            <m:ctrlPr>
                              <a:rPr lang="ja-JP" altLang="en-US" i="1">
                                <a:latin typeface="Cambria Math" panose="02040503050406030204" pitchFamily="18" charset="0"/>
                              </a:rPr>
                            </m:ctrlPr>
                          </m:fPr>
                          <m:num>
                            <m:r>
                              <a:rPr lang="ja-JP" altLang="en-US" i="1">
                                <a:latin typeface="Cambria Math" panose="02040503050406030204" pitchFamily="18" charset="0"/>
                              </a:rPr>
                              <m:t>𝜅</m:t>
                            </m:r>
                          </m:num>
                          <m:den>
                            <m:r>
                              <a:rPr lang="ja-JP" altLang="en-US" i="0">
                                <a:latin typeface="Cambria Math" panose="02040503050406030204" pitchFamily="18" charset="0"/>
                              </a:rPr>
                              <m:t>6</m:t>
                            </m:r>
                          </m:den>
                        </m:f>
                        <m:r>
                          <a:rPr lang="ja-JP" altLang="en-US" i="0">
                            <a:latin typeface="Cambria Math" panose="02040503050406030204" pitchFamily="18" charset="0"/>
                          </a:rPr>
                          <m:t>,</m:t>
                        </m:r>
                        <m:r>
                          <a:rPr lang="ja-JP" altLang="en-US" i="1">
                            <a:latin typeface="Cambria Math" panose="02040503050406030204" pitchFamily="18" charset="0"/>
                          </a:rPr>
                          <m:t>𝜅</m:t>
                        </m:r>
                        <m:r>
                          <a:rPr lang="ja-JP" altLang="en-US" i="0">
                            <a:latin typeface="Cambria Math" panose="02040503050406030204" pitchFamily="18" charset="0"/>
                          </a:rPr>
                          <m:t>=0.4</m:t>
                        </m:r>
                      </m:oMath>
                    </m:oMathPara>
                  </a14:m>
                  <a:endParaRPr lang="ja-JP" altLang="en-US" dirty="0"/>
                </a:p>
              </p:txBody>
            </p:sp>
          </mc:Choice>
          <mc:Fallback xmlns="">
            <p:sp>
              <p:nvSpPr>
                <p:cNvPr id="41" name="テキスト ボックス 40">
                  <a:extLst>
                    <a:ext uri="{FF2B5EF4-FFF2-40B4-BE49-F238E27FC236}">
                      <a16:creationId xmlns:a16="http://schemas.microsoft.com/office/drawing/2014/main" id="{94F8ABFA-065A-D4DA-4101-FE60E6AFBF2F}"/>
                    </a:ext>
                  </a:extLst>
                </p:cNvPr>
                <p:cNvSpPr txBox="1">
                  <a:spLocks noRot="1" noChangeAspect="1" noMove="1" noResize="1" noEditPoints="1" noAdjustHandles="1" noChangeArrowheads="1" noChangeShapeType="1" noTextEdit="1"/>
                </p:cNvSpPr>
                <p:nvPr/>
              </p:nvSpPr>
              <p:spPr>
                <a:xfrm>
                  <a:off x="325582" y="4711173"/>
                  <a:ext cx="6137562" cy="369332"/>
                </a:xfrm>
                <a:prstGeom prst="rect">
                  <a:avLst/>
                </a:prstGeom>
                <a:blipFill>
                  <a:blip r:embed="rId9"/>
                  <a:stretch>
                    <a:fillRect t="-116393" b="-175410"/>
                  </a:stretch>
                </a:blipFill>
              </p:spPr>
              <p:txBody>
                <a:bodyPr/>
                <a:lstStyle/>
                <a:p>
                  <a:r>
                    <a:rPr lang="ja-JP" altLang="en-US">
                      <a:noFill/>
                    </a:rPr>
                    <a:t> </a:t>
                  </a:r>
                </a:p>
              </p:txBody>
            </p:sp>
          </mc:Fallback>
        </mc:AlternateContent>
      </p:grpSp>
      <p:cxnSp>
        <p:nvCxnSpPr>
          <p:cNvPr id="45" name="直線コネクタ 44">
            <a:extLst>
              <a:ext uri="{FF2B5EF4-FFF2-40B4-BE49-F238E27FC236}">
                <a16:creationId xmlns:a16="http://schemas.microsoft.com/office/drawing/2014/main" id="{1F2C4323-BE2A-30BB-9576-9DA8BD3BB260}"/>
              </a:ext>
            </a:extLst>
          </p:cNvPr>
          <p:cNvCxnSpPr>
            <a:cxnSpLocks/>
          </p:cNvCxnSpPr>
          <p:nvPr/>
        </p:nvCxnSpPr>
        <p:spPr>
          <a:xfrm>
            <a:off x="5874327" y="1541493"/>
            <a:ext cx="0" cy="4972265"/>
          </a:xfrm>
          <a:prstGeom prst="line">
            <a:avLst/>
          </a:prstGeom>
          <a:ln w="28575" cap="rnd" cmpd="sng">
            <a:solidFill>
              <a:schemeClr val="accent1"/>
            </a:solidFill>
            <a:prstDash val="solid"/>
            <a:round/>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16FE3036-B9C8-09AB-A4A4-E13AFF18D3FD}"/>
              </a:ext>
            </a:extLst>
          </p:cNvPr>
          <p:cNvSpPr txBox="1"/>
          <p:nvPr/>
        </p:nvSpPr>
        <p:spPr>
          <a:xfrm>
            <a:off x="6176817" y="1698928"/>
            <a:ext cx="1459346" cy="369332"/>
          </a:xfrm>
          <a:prstGeom prst="rect">
            <a:avLst/>
          </a:prstGeom>
          <a:noFill/>
        </p:spPr>
        <p:txBody>
          <a:bodyPr wrap="square" rtlCol="0">
            <a:spAutoFit/>
          </a:bodyPr>
          <a:lstStyle/>
          <a:p>
            <a:r>
              <a:rPr kumimoji="1" lang="ja-JP" altLang="en-US" dirty="0"/>
              <a:t>浮遊砂</a:t>
            </a:r>
          </a:p>
        </p:txBody>
      </p:sp>
      <mc:AlternateContent xmlns:mc="http://schemas.openxmlformats.org/markup-compatibility/2006" xmlns:a14="http://schemas.microsoft.com/office/drawing/2010/main">
        <mc:Choice Requires="a14">
          <p:sp>
            <p:nvSpPr>
              <p:cNvPr id="52" name="テキスト ボックス 51">
                <a:extLst>
                  <a:ext uri="{FF2B5EF4-FFF2-40B4-BE49-F238E27FC236}">
                    <a16:creationId xmlns:a16="http://schemas.microsoft.com/office/drawing/2014/main" id="{C4B85417-0458-294E-D7D7-5299296B376C}"/>
                  </a:ext>
                </a:extLst>
              </p:cNvPr>
              <p:cNvSpPr txBox="1"/>
              <p:nvPr/>
            </p:nvSpPr>
            <p:spPr>
              <a:xfrm>
                <a:off x="467365" y="1541493"/>
                <a:ext cx="4929909" cy="547266"/>
              </a:xfrm>
              <a:prstGeom prst="rect">
                <a:avLst/>
              </a:prstGeom>
              <a:noFill/>
            </p:spPr>
            <p:txBody>
              <a:bodyPr wrap="square">
                <a:spAutoFit/>
              </a:bodyPr>
              <a:lstStyle/>
              <a:p>
                <a14:m>
                  <m:oMath xmlns:m="http://schemas.openxmlformats.org/officeDocument/2006/math">
                    <m:f>
                      <m:fPr>
                        <m:ctrlPr>
                          <a:rPr kumimoji="1" lang="en-US" altLang="ja-JP" sz="1800" b="0" i="1" u="none" strike="noStrike" kern="1200" cap="none" spc="0" normalizeH="0" baseline="0" noProof="0" smtClean="0">
                            <a:ln>
                              <a:noFill/>
                            </a:ln>
                            <a:solidFill>
                              <a:prstClr val="black"/>
                            </a:solidFill>
                            <a:effectLst/>
                            <a:uLnTx/>
                            <a:uFillTx/>
                            <a:latin typeface="Cambria Math" panose="02040503050406030204" pitchFamily="18" charset="0"/>
                          </a:rPr>
                        </m:ctrlPr>
                      </m:fPr>
                      <m:num>
                        <m:r>
                          <a:rPr kumimoji="1" lang="en-US" altLang="ja-JP" sz="1800" b="0" i="1" u="none" strike="noStrike" kern="1200" cap="none" spc="0" normalizeH="0" baseline="0" noProof="0">
                            <a:ln>
                              <a:noFill/>
                            </a:ln>
                            <a:solidFill>
                              <a:prstClr val="black"/>
                            </a:solidFill>
                            <a:effectLst/>
                            <a:uLnTx/>
                            <a:uFillTx/>
                            <a:latin typeface="Cambria Math" panose="02040503050406030204" pitchFamily="18" charset="0"/>
                          </a:rPr>
                          <m:t>𝜕</m:t>
                        </m:r>
                        <m:sSub>
                          <m:sSubPr>
                            <m:ctrlPr>
                              <a:rPr kumimoji="1" lang="en-US" altLang="ja-JP" sz="1800" b="0" i="1" u="none" strike="noStrike" kern="1200" cap="none" spc="0" normalizeH="0" baseline="0" noProof="0">
                                <a:ln>
                                  <a:noFill/>
                                </a:ln>
                                <a:solidFill>
                                  <a:prstClr val="black"/>
                                </a:solidFill>
                                <a:effectLst/>
                                <a:uLnTx/>
                                <a:uFillTx/>
                                <a:latin typeface="Cambria Math" panose="02040503050406030204" pitchFamily="18" charset="0"/>
                              </a:rPr>
                            </m:ctrlPr>
                          </m:sSubPr>
                          <m:e>
                            <m:r>
                              <a:rPr kumimoji="1" lang="en-US" altLang="ja-JP" sz="1800" b="0" i="1" u="none" strike="noStrike" kern="1200" cap="none" spc="0" normalizeH="0" baseline="0" noProof="0">
                                <a:ln>
                                  <a:noFill/>
                                </a:ln>
                                <a:solidFill>
                                  <a:prstClr val="black"/>
                                </a:solidFill>
                                <a:effectLst/>
                                <a:uLnTx/>
                                <a:uFillTx/>
                                <a:latin typeface="Cambria Math" panose="02040503050406030204" pitchFamily="18" charset="0"/>
                              </a:rPr>
                              <m:t>𝑧</m:t>
                            </m:r>
                          </m:e>
                          <m:sub>
                            <m:r>
                              <a:rPr kumimoji="1" lang="en-US" altLang="ja-JP" sz="1800" b="0" i="1" u="none" strike="noStrike" kern="1200" cap="none" spc="0" normalizeH="0" baseline="0" noProof="0">
                                <a:ln>
                                  <a:noFill/>
                                </a:ln>
                                <a:solidFill>
                                  <a:prstClr val="black"/>
                                </a:solidFill>
                                <a:effectLst/>
                                <a:uLnTx/>
                                <a:uFillTx/>
                                <a:latin typeface="Cambria Math" panose="02040503050406030204" pitchFamily="18" charset="0"/>
                              </a:rPr>
                              <m:t>𝑏</m:t>
                            </m:r>
                          </m:sub>
                        </m:sSub>
                      </m:num>
                      <m:den>
                        <m:r>
                          <a:rPr kumimoji="1" lang="en-US" altLang="ja-JP" sz="1800" b="0" i="1" u="none" strike="noStrike" kern="1200" cap="none" spc="0" normalizeH="0" baseline="0" noProof="0">
                            <a:ln>
                              <a:noFill/>
                            </a:ln>
                            <a:solidFill>
                              <a:prstClr val="black"/>
                            </a:solidFill>
                            <a:effectLst/>
                            <a:uLnTx/>
                            <a:uFillTx/>
                            <a:latin typeface="Cambria Math" panose="02040503050406030204" pitchFamily="18" charset="0"/>
                          </a:rPr>
                          <m:t>𝜕</m:t>
                        </m:r>
                        <m:r>
                          <a:rPr kumimoji="1" lang="en-US" altLang="ja-JP" sz="1800" b="0" i="1" u="none" strike="noStrike" kern="1200" cap="none" spc="0" normalizeH="0" baseline="0" noProof="0">
                            <a:ln>
                              <a:noFill/>
                            </a:ln>
                            <a:solidFill>
                              <a:prstClr val="black"/>
                            </a:solidFill>
                            <a:effectLst/>
                            <a:uLnTx/>
                            <a:uFillTx/>
                            <a:latin typeface="Cambria Math" panose="02040503050406030204" pitchFamily="18" charset="0"/>
                          </a:rPr>
                          <m:t>𝑡</m:t>
                        </m:r>
                      </m:den>
                    </m:f>
                    <m:r>
                      <a:rPr kumimoji="1" lang="en-US" altLang="ja-JP" sz="1800" b="0" i="1" u="none" strike="noStrike" kern="1200" cap="none" spc="0" normalizeH="0" baseline="0" noProof="0" smtClean="0">
                        <a:ln>
                          <a:noFill/>
                        </a:ln>
                        <a:solidFill>
                          <a:prstClr val="black"/>
                        </a:solidFill>
                        <a:effectLst/>
                        <a:uLnTx/>
                        <a:uFillTx/>
                        <a:latin typeface="Cambria Math" panose="02040503050406030204" pitchFamily="18" charset="0"/>
                      </a:rPr>
                      <m:t>+</m:t>
                    </m:r>
                    <m:f>
                      <m:fPr>
                        <m:ctrlPr>
                          <a:rPr kumimoji="1" lang="en-US" altLang="ja-JP" sz="1800" b="0" i="1" u="none" strike="noStrike" kern="1200" cap="none" spc="0" normalizeH="0" baseline="0" noProof="0" smtClean="0">
                            <a:ln>
                              <a:noFill/>
                            </a:ln>
                            <a:solidFill>
                              <a:prstClr val="black"/>
                            </a:solidFill>
                            <a:effectLst/>
                            <a:uLnTx/>
                            <a:uFillTx/>
                            <a:latin typeface="Cambria Math" panose="02040503050406030204" pitchFamily="18" charset="0"/>
                          </a:rPr>
                        </m:ctrlPr>
                      </m:fPr>
                      <m:num>
                        <m:r>
                          <a:rPr kumimoji="1" lang="en-US" altLang="ja-JP" sz="1800" b="0" i="1" u="none" strike="noStrike" kern="1200" cap="none" spc="0" normalizeH="0" baseline="0" noProof="0" smtClean="0">
                            <a:ln>
                              <a:noFill/>
                            </a:ln>
                            <a:solidFill>
                              <a:prstClr val="black"/>
                            </a:solidFill>
                            <a:effectLst/>
                            <a:uLnTx/>
                            <a:uFillTx/>
                            <a:latin typeface="Cambria Math" panose="02040503050406030204" pitchFamily="18" charset="0"/>
                          </a:rPr>
                          <m:t>1</m:t>
                        </m:r>
                      </m:num>
                      <m:den>
                        <m:d>
                          <m:dPr>
                            <m:ctrlPr>
                              <a:rPr kumimoji="1" lang="en-US" altLang="ja-JP" sz="1800" b="0" i="1" u="none" strike="noStrike" kern="1200" cap="none" spc="0" normalizeH="0" baseline="0" noProof="0" smtClean="0">
                                <a:ln>
                                  <a:noFill/>
                                </a:ln>
                                <a:solidFill>
                                  <a:prstClr val="black"/>
                                </a:solidFill>
                                <a:effectLst/>
                                <a:uLnTx/>
                                <a:uFillTx/>
                                <a:latin typeface="Cambria Math" panose="02040503050406030204" pitchFamily="18" charset="0"/>
                              </a:rPr>
                            </m:ctrlPr>
                          </m:dPr>
                          <m:e>
                            <m:r>
                              <a:rPr kumimoji="1" lang="en-US" altLang="ja-JP" sz="1800" b="0" i="1" u="none" strike="noStrike" kern="1200" cap="none" spc="0" normalizeH="0" baseline="0" noProof="0" smtClean="0">
                                <a:ln>
                                  <a:noFill/>
                                </a:ln>
                                <a:solidFill>
                                  <a:prstClr val="black"/>
                                </a:solidFill>
                                <a:effectLst/>
                                <a:uLnTx/>
                                <a:uFillTx/>
                                <a:latin typeface="Cambria Math" panose="02040503050406030204" pitchFamily="18" charset="0"/>
                              </a:rPr>
                              <m:t>1−</m:t>
                            </m:r>
                            <m:r>
                              <a:rPr kumimoji="1" lang="ja-JP" altLang="en-US" sz="1800" b="0" i="1" u="none" strike="noStrike" kern="1200" cap="none" spc="0" normalizeH="0" baseline="0" noProof="0" smtClean="0">
                                <a:ln>
                                  <a:noFill/>
                                </a:ln>
                                <a:solidFill>
                                  <a:prstClr val="black"/>
                                </a:solidFill>
                                <a:effectLst/>
                                <a:uLnTx/>
                                <a:uFillTx/>
                                <a:latin typeface="Cambria Math" panose="02040503050406030204" pitchFamily="18" charset="0"/>
                              </a:rPr>
                              <m:t>𝜆</m:t>
                            </m:r>
                          </m:e>
                        </m:d>
                      </m:den>
                    </m:f>
                    <m:r>
                      <a:rPr kumimoji="1" lang="en-US" altLang="ja-JP" sz="1800" b="0" i="1" u="none" strike="noStrike" kern="1200" cap="none" spc="0" normalizeH="0" baseline="0" noProof="0" smtClean="0">
                        <a:ln>
                          <a:noFill/>
                        </a:ln>
                        <a:solidFill>
                          <a:prstClr val="black"/>
                        </a:solidFill>
                        <a:effectLst/>
                        <a:uLnTx/>
                        <a:uFillTx/>
                        <a:latin typeface="Cambria Math" panose="02040503050406030204" pitchFamily="18" charset="0"/>
                      </a:rPr>
                      <m:t>{</m:t>
                    </m:r>
                    <m:d>
                      <m:dPr>
                        <m:ctrlPr>
                          <a:rPr kumimoji="1" lang="en-US" altLang="ja-JP" sz="1800" b="0" i="1" u="none" strike="noStrike" kern="1200" cap="none" spc="0" normalizeH="0" baseline="0" noProof="0" smtClean="0">
                            <a:ln>
                              <a:noFill/>
                            </a:ln>
                            <a:solidFill>
                              <a:prstClr val="black"/>
                            </a:solidFill>
                            <a:effectLst/>
                            <a:uLnTx/>
                            <a:uFillTx/>
                            <a:latin typeface="Cambria Math" panose="02040503050406030204" pitchFamily="18" charset="0"/>
                          </a:rPr>
                        </m:ctrlPr>
                      </m:dPr>
                      <m:e>
                        <m:f>
                          <m:fPr>
                            <m:ctrlPr>
                              <a:rPr kumimoji="1" lang="en-US" altLang="ja-JP" sz="1800" b="0" i="1" u="none" strike="noStrike" kern="1200" cap="none" spc="0" normalizeH="0" baseline="0" noProof="0">
                                <a:ln>
                                  <a:noFill/>
                                </a:ln>
                                <a:solidFill>
                                  <a:prstClr val="black"/>
                                </a:solidFill>
                                <a:effectLst/>
                                <a:uLnTx/>
                                <a:uFillTx/>
                                <a:latin typeface="Cambria Math" panose="02040503050406030204" pitchFamily="18" charset="0"/>
                              </a:rPr>
                            </m:ctrlPr>
                          </m:fPr>
                          <m:num>
                            <m:r>
                              <a:rPr kumimoji="1" lang="en-US" altLang="ja-JP" sz="1800" b="0" i="1" u="none" strike="noStrike" kern="1200" cap="none" spc="0" normalizeH="0" baseline="0" noProof="0">
                                <a:ln>
                                  <a:noFill/>
                                </a:ln>
                                <a:solidFill>
                                  <a:prstClr val="black"/>
                                </a:solidFill>
                                <a:effectLst/>
                                <a:uLnTx/>
                                <a:uFillTx/>
                                <a:latin typeface="Cambria Math" panose="02040503050406030204" pitchFamily="18" charset="0"/>
                              </a:rPr>
                              <m:t>𝜕</m:t>
                            </m:r>
                            <m:sSub>
                              <m:sSubPr>
                                <m:ctrlPr>
                                  <a:rPr kumimoji="1" lang="en-US" altLang="ja-JP" sz="1800" b="0" i="1" u="none" strike="noStrike" kern="1200" cap="none" spc="0" normalizeH="0" baseline="0" noProof="0" smtClean="0">
                                    <a:ln>
                                      <a:noFill/>
                                    </a:ln>
                                    <a:solidFill>
                                      <a:prstClr val="black"/>
                                    </a:solidFill>
                                    <a:effectLst/>
                                    <a:uLnTx/>
                                    <a:uFillTx/>
                                    <a:latin typeface="Cambria Math" panose="02040503050406030204" pitchFamily="18" charset="0"/>
                                  </a:rPr>
                                </m:ctrlPr>
                              </m:sSubPr>
                              <m:e>
                                <m:r>
                                  <a:rPr kumimoji="1" lang="en-US" altLang="ja-JP" sz="1800" b="0" i="1" u="none" strike="noStrike" kern="1200" cap="none" spc="0" normalizeH="0" baseline="0" noProof="0">
                                    <a:ln>
                                      <a:noFill/>
                                    </a:ln>
                                    <a:solidFill>
                                      <a:prstClr val="black"/>
                                    </a:solidFill>
                                    <a:effectLst/>
                                    <a:uLnTx/>
                                    <a:uFillTx/>
                                    <a:latin typeface="Cambria Math" panose="02040503050406030204" pitchFamily="18" charset="0"/>
                                  </a:rPr>
                                  <m:t>𝑞</m:t>
                                </m:r>
                              </m:e>
                              <m:sub>
                                <m:r>
                                  <a:rPr kumimoji="1" lang="en-US" altLang="ja-JP" sz="1800" b="0" i="1" u="none" strike="noStrike" kern="1200" cap="none" spc="0" normalizeH="0" baseline="0" noProof="0">
                                    <a:ln>
                                      <a:noFill/>
                                    </a:ln>
                                    <a:solidFill>
                                      <a:prstClr val="black"/>
                                    </a:solidFill>
                                    <a:effectLst/>
                                    <a:uLnTx/>
                                    <a:uFillTx/>
                                    <a:latin typeface="Cambria Math" panose="02040503050406030204" pitchFamily="18" charset="0"/>
                                  </a:rPr>
                                  <m:t>𝐵</m:t>
                                </m:r>
                                <m:r>
                                  <a:rPr kumimoji="1" lang="en-US" altLang="ja-JP" sz="1800" b="0" i="1" u="none" strike="noStrike" kern="1200" cap="none" spc="0" normalizeH="0" baseline="0" noProof="0" smtClean="0">
                                    <a:ln>
                                      <a:noFill/>
                                    </a:ln>
                                    <a:solidFill>
                                      <a:prstClr val="black"/>
                                    </a:solidFill>
                                    <a:effectLst/>
                                    <a:uLnTx/>
                                    <a:uFillTx/>
                                    <a:latin typeface="Cambria Math" panose="02040503050406030204" pitchFamily="18" charset="0"/>
                                  </a:rPr>
                                  <m:t>𝑥</m:t>
                                </m:r>
                              </m:sub>
                            </m:sSub>
                          </m:num>
                          <m:den>
                            <m:r>
                              <a:rPr kumimoji="1" lang="en-US" altLang="ja-JP" sz="1800" b="0" i="1" u="none" strike="noStrike" kern="1200" cap="none" spc="0" normalizeH="0" baseline="0" noProof="0">
                                <a:ln>
                                  <a:noFill/>
                                </a:ln>
                                <a:solidFill>
                                  <a:prstClr val="black"/>
                                </a:solidFill>
                                <a:effectLst/>
                                <a:uLnTx/>
                                <a:uFillTx/>
                                <a:latin typeface="Cambria Math" panose="02040503050406030204" pitchFamily="18" charset="0"/>
                              </a:rPr>
                              <m:t>𝜕</m:t>
                            </m:r>
                            <m:r>
                              <a:rPr kumimoji="1" lang="en-US" altLang="ja-JP" sz="1800" b="0" i="1" u="none" strike="noStrike" kern="1200" cap="none" spc="0" normalizeH="0" baseline="0" noProof="0" smtClean="0">
                                <a:ln>
                                  <a:noFill/>
                                </a:ln>
                                <a:solidFill>
                                  <a:prstClr val="black"/>
                                </a:solidFill>
                                <a:effectLst/>
                                <a:uLnTx/>
                                <a:uFillTx/>
                                <a:latin typeface="Cambria Math" panose="02040503050406030204" pitchFamily="18" charset="0"/>
                              </a:rPr>
                              <m:t>𝑥</m:t>
                            </m:r>
                          </m:den>
                        </m:f>
                        <m:r>
                          <a:rPr kumimoji="1" lang="en-US" altLang="ja-JP" sz="1800" b="0" i="1" u="none" strike="noStrike" kern="1200" cap="none" spc="0" normalizeH="0" baseline="0" noProof="0" smtClean="0">
                            <a:ln>
                              <a:noFill/>
                            </a:ln>
                            <a:solidFill>
                              <a:prstClr val="black"/>
                            </a:solidFill>
                            <a:effectLst/>
                            <a:uLnTx/>
                            <a:uFillTx/>
                            <a:latin typeface="Cambria Math" panose="02040503050406030204" pitchFamily="18" charset="0"/>
                          </a:rPr>
                          <m:t>+</m:t>
                        </m:r>
                        <m:f>
                          <m:fPr>
                            <m:ctrlPr>
                              <a:rPr kumimoji="1" lang="en-US" altLang="ja-JP" sz="1800" b="0" i="1" u="none" strike="noStrike" kern="1200" cap="none" spc="0" normalizeH="0" baseline="0" noProof="0">
                                <a:ln>
                                  <a:noFill/>
                                </a:ln>
                                <a:solidFill>
                                  <a:prstClr val="black"/>
                                </a:solidFill>
                                <a:effectLst/>
                                <a:uLnTx/>
                                <a:uFillTx/>
                                <a:latin typeface="Cambria Math" panose="02040503050406030204" pitchFamily="18" charset="0"/>
                              </a:rPr>
                            </m:ctrlPr>
                          </m:fPr>
                          <m:num>
                            <m:r>
                              <a:rPr kumimoji="1" lang="en-US" altLang="ja-JP" sz="1800" b="0" i="1" u="none" strike="noStrike" kern="1200" cap="none" spc="0" normalizeH="0" baseline="0" noProof="0" smtClean="0">
                                <a:ln>
                                  <a:noFill/>
                                </a:ln>
                                <a:solidFill>
                                  <a:prstClr val="black"/>
                                </a:solidFill>
                                <a:effectLst/>
                                <a:uLnTx/>
                                <a:uFillTx/>
                                <a:latin typeface="Cambria Math" panose="02040503050406030204" pitchFamily="18" charset="0"/>
                              </a:rPr>
                              <m:t>𝜕</m:t>
                            </m:r>
                            <m:sSub>
                              <m:sSubPr>
                                <m:ctrlPr>
                                  <a:rPr kumimoji="1" lang="en-US" altLang="ja-JP" sz="1800" b="0" i="1" u="none" strike="noStrike" kern="1200" cap="none" spc="0" normalizeH="0" baseline="0" noProof="0">
                                    <a:ln>
                                      <a:noFill/>
                                    </a:ln>
                                    <a:solidFill>
                                      <a:prstClr val="black"/>
                                    </a:solidFill>
                                    <a:effectLst/>
                                    <a:uLnTx/>
                                    <a:uFillTx/>
                                    <a:latin typeface="Cambria Math" panose="02040503050406030204" pitchFamily="18" charset="0"/>
                                  </a:rPr>
                                </m:ctrlPr>
                              </m:sSubPr>
                              <m:e>
                                <m:r>
                                  <a:rPr kumimoji="1" lang="en-US" altLang="ja-JP" sz="1800" b="0" i="1" u="none" strike="noStrike" kern="1200" cap="none" spc="0" normalizeH="0" baseline="0" noProof="0">
                                    <a:ln>
                                      <a:noFill/>
                                    </a:ln>
                                    <a:solidFill>
                                      <a:prstClr val="black"/>
                                    </a:solidFill>
                                    <a:effectLst/>
                                    <a:uLnTx/>
                                    <a:uFillTx/>
                                    <a:latin typeface="Cambria Math" panose="02040503050406030204" pitchFamily="18" charset="0"/>
                                  </a:rPr>
                                  <m:t>𝑞</m:t>
                                </m:r>
                              </m:e>
                              <m:sub>
                                <m:r>
                                  <a:rPr kumimoji="1" lang="en-US" altLang="ja-JP" sz="1800" b="0" i="1" u="none" strike="noStrike" kern="1200" cap="none" spc="0" normalizeH="0" baseline="0" noProof="0">
                                    <a:ln>
                                      <a:noFill/>
                                    </a:ln>
                                    <a:solidFill>
                                      <a:prstClr val="black"/>
                                    </a:solidFill>
                                    <a:effectLst/>
                                    <a:uLnTx/>
                                    <a:uFillTx/>
                                    <a:latin typeface="Cambria Math" panose="02040503050406030204" pitchFamily="18" charset="0"/>
                                  </a:rPr>
                                  <m:t>𝐵</m:t>
                                </m:r>
                                <m:r>
                                  <a:rPr kumimoji="1" lang="en-US" altLang="ja-JP" sz="1800" b="0" i="1" u="none" strike="noStrike" kern="1200" cap="none" spc="0" normalizeH="0" baseline="0" noProof="0" smtClean="0">
                                    <a:ln>
                                      <a:noFill/>
                                    </a:ln>
                                    <a:solidFill>
                                      <a:prstClr val="black"/>
                                    </a:solidFill>
                                    <a:effectLst/>
                                    <a:uLnTx/>
                                    <a:uFillTx/>
                                    <a:latin typeface="Cambria Math" panose="02040503050406030204" pitchFamily="18" charset="0"/>
                                  </a:rPr>
                                  <m:t>𝑦</m:t>
                                </m:r>
                              </m:sub>
                            </m:sSub>
                          </m:num>
                          <m:den>
                            <m:r>
                              <a:rPr kumimoji="1" lang="en-US" altLang="ja-JP" sz="1800" b="0" i="1" u="none" strike="noStrike" kern="1200" cap="none" spc="0" normalizeH="0" baseline="0" noProof="0">
                                <a:ln>
                                  <a:noFill/>
                                </a:ln>
                                <a:solidFill>
                                  <a:prstClr val="black"/>
                                </a:solidFill>
                                <a:effectLst/>
                                <a:uLnTx/>
                                <a:uFillTx/>
                                <a:latin typeface="Cambria Math" panose="02040503050406030204" pitchFamily="18" charset="0"/>
                              </a:rPr>
                              <m:t>𝜕</m:t>
                            </m:r>
                            <m:r>
                              <a:rPr kumimoji="1" lang="en-US" altLang="ja-JP" sz="1800" b="0" i="1" u="none" strike="noStrike" kern="1200" cap="none" spc="0" normalizeH="0" baseline="0" noProof="0" smtClean="0">
                                <a:ln>
                                  <a:noFill/>
                                </a:ln>
                                <a:solidFill>
                                  <a:prstClr val="black"/>
                                </a:solidFill>
                                <a:effectLst/>
                                <a:uLnTx/>
                                <a:uFillTx/>
                                <a:latin typeface="Cambria Math" panose="02040503050406030204" pitchFamily="18" charset="0"/>
                              </a:rPr>
                              <m:t>𝑦</m:t>
                            </m:r>
                          </m:den>
                        </m:f>
                      </m:e>
                    </m:d>
                    <m:r>
                      <a:rPr kumimoji="1" lang="en-US" altLang="ja-JP" sz="1800" b="0" i="1" u="none" strike="noStrike" kern="1200" cap="none" spc="0" normalizeH="0" baseline="0" noProof="0" smtClean="0">
                        <a:ln>
                          <a:noFill/>
                        </a:ln>
                        <a:solidFill>
                          <a:prstClr val="black"/>
                        </a:solidFill>
                        <a:effectLst/>
                        <a:uLnTx/>
                        <a:uFillTx/>
                        <a:latin typeface="Cambria Math" panose="02040503050406030204" pitchFamily="18" charset="0"/>
                      </a:rPr>
                      <m:t>+ (</m:t>
                    </m:r>
                    <m:sSub>
                      <m:sSubPr>
                        <m:ctrlPr>
                          <a:rPr kumimoji="1" lang="en-US" altLang="ja-JP" sz="1800" b="0" i="1" u="none" strike="noStrike" kern="1200" cap="none" spc="0" normalizeH="0" baseline="0" noProof="0">
                            <a:ln>
                              <a:noFill/>
                            </a:ln>
                            <a:solidFill>
                              <a:prstClr val="black"/>
                            </a:solidFill>
                            <a:effectLst/>
                            <a:uLnTx/>
                            <a:uFillTx/>
                            <a:latin typeface="Cambria Math" panose="02040503050406030204" pitchFamily="18" charset="0"/>
                          </a:rPr>
                        </m:ctrlPr>
                      </m:sSubPr>
                      <m:e>
                        <m:r>
                          <a:rPr kumimoji="1" lang="en-US" altLang="ja-JP" sz="1800" b="0" i="1" u="none" strike="noStrike" kern="1200" cap="none" spc="0" normalizeH="0" baseline="0" noProof="0">
                            <a:ln>
                              <a:noFill/>
                            </a:ln>
                            <a:solidFill>
                              <a:prstClr val="black"/>
                            </a:solidFill>
                            <a:effectLst/>
                            <a:uLnTx/>
                            <a:uFillTx/>
                            <a:latin typeface="Cambria Math" panose="02040503050406030204" pitchFamily="18" charset="0"/>
                          </a:rPr>
                          <m:t>𝑞</m:t>
                        </m:r>
                      </m:e>
                      <m:sub>
                        <m:r>
                          <a:rPr kumimoji="1" lang="en-US" altLang="ja-JP" sz="1800" b="0" i="1" u="none" strike="noStrike" kern="1200" cap="none" spc="0" normalizeH="0" baseline="0" noProof="0">
                            <a:ln>
                              <a:noFill/>
                            </a:ln>
                            <a:solidFill>
                              <a:prstClr val="black"/>
                            </a:solidFill>
                            <a:effectLst/>
                            <a:uLnTx/>
                            <a:uFillTx/>
                            <a:latin typeface="Cambria Math" panose="02040503050406030204" pitchFamily="18" charset="0"/>
                          </a:rPr>
                          <m:t>𝑠𝑢</m:t>
                        </m:r>
                      </m:sub>
                    </m:sSub>
                    <m:r>
                      <a:rPr kumimoji="1" lang="en-US" altLang="ja-JP" sz="1800" b="0" i="1" u="none" strike="noStrike" kern="1200" cap="none" spc="0" normalizeH="0" baseline="0" noProof="0" smtClean="0">
                        <a:ln>
                          <a:noFill/>
                        </a:ln>
                        <a:solidFill>
                          <a:prstClr val="black"/>
                        </a:solidFill>
                        <a:effectLst/>
                        <a:uLnTx/>
                        <a:uFillTx/>
                        <a:latin typeface="Cambria Math" panose="02040503050406030204" pitchFamily="18" charset="0"/>
                      </a:rPr>
                      <m:t>−</m:t>
                    </m:r>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𝑐</m:t>
                        </m:r>
                      </m:e>
                      <m:sub>
                        <m:r>
                          <a:rPr lang="en-US" altLang="ja-JP" i="1">
                            <a:solidFill>
                              <a:prstClr val="black"/>
                            </a:solidFill>
                            <a:latin typeface="Cambria Math" panose="02040503050406030204" pitchFamily="18" charset="0"/>
                          </a:rPr>
                          <m:t>𝑏</m:t>
                        </m:r>
                      </m:sub>
                    </m:sSub>
                    <m:sSub>
                      <m:sSubPr>
                        <m:ctrlPr>
                          <a:rPr lang="en-US" altLang="ja-JP" i="1">
                            <a:solidFill>
                              <a:prstClr val="black"/>
                            </a:solidFill>
                            <a:latin typeface="Cambria Math" panose="02040503050406030204" pitchFamily="18" charset="0"/>
                          </a:rPr>
                        </m:ctrlPr>
                      </m:sSubPr>
                      <m:e>
                        <m:r>
                          <a:rPr lang="en-US" altLang="ja-JP" i="1">
                            <a:solidFill>
                              <a:prstClr val="black"/>
                            </a:solidFill>
                            <a:latin typeface="Cambria Math" panose="02040503050406030204" pitchFamily="18" charset="0"/>
                          </a:rPr>
                          <m:t>𝑤</m:t>
                        </m:r>
                      </m:e>
                      <m:sub>
                        <m:r>
                          <a:rPr lang="en-US" altLang="ja-JP" i="1">
                            <a:solidFill>
                              <a:prstClr val="black"/>
                            </a:solidFill>
                            <a:latin typeface="Cambria Math" panose="02040503050406030204" pitchFamily="18" charset="0"/>
                          </a:rPr>
                          <m:t>0</m:t>
                        </m:r>
                      </m:sub>
                    </m:sSub>
                    <m:r>
                      <a:rPr kumimoji="1" lang="en-US" altLang="ja-JP" sz="1800" b="0" i="1" u="none" strike="noStrike" kern="1200" cap="none" spc="0" normalizeH="0" baseline="0" noProof="0" smtClean="0">
                        <a:ln>
                          <a:noFill/>
                        </a:ln>
                        <a:solidFill>
                          <a:prstClr val="black"/>
                        </a:solidFill>
                        <a:effectLst/>
                        <a:uLnTx/>
                        <a:uFillTx/>
                        <a:latin typeface="Cambria Math" panose="02040503050406030204" pitchFamily="18" charset="0"/>
                      </a:rPr>
                      <m:t>)}=0</m:t>
                    </m:r>
                  </m:oMath>
                </a14:m>
                <a:r>
                  <a:rPr lang="ja-JP" altLang="en-US" sz="1800" dirty="0"/>
                  <a:t>　</a:t>
                </a:r>
                <a:endParaRPr lang="ja-JP" altLang="en-US" dirty="0"/>
              </a:p>
            </p:txBody>
          </p:sp>
        </mc:Choice>
        <mc:Fallback xmlns="">
          <p:sp>
            <p:nvSpPr>
              <p:cNvPr id="52" name="テキスト ボックス 51">
                <a:extLst>
                  <a:ext uri="{FF2B5EF4-FFF2-40B4-BE49-F238E27FC236}">
                    <a16:creationId xmlns:a16="http://schemas.microsoft.com/office/drawing/2014/main" id="{C4B85417-0458-294E-D7D7-5299296B376C}"/>
                  </a:ext>
                </a:extLst>
              </p:cNvPr>
              <p:cNvSpPr txBox="1">
                <a:spLocks noRot="1" noChangeAspect="1" noMove="1" noResize="1" noEditPoints="1" noAdjustHandles="1" noChangeArrowheads="1" noChangeShapeType="1" noTextEdit="1"/>
              </p:cNvSpPr>
              <p:nvPr/>
            </p:nvSpPr>
            <p:spPr>
              <a:xfrm>
                <a:off x="467365" y="1541493"/>
                <a:ext cx="4929909" cy="547266"/>
              </a:xfrm>
              <a:prstGeom prst="rect">
                <a:avLst/>
              </a:prstGeom>
              <a:blipFill>
                <a:blip r:embed="rId10"/>
                <a:stretch>
                  <a:fillRect b="-111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4" name="テキスト ボックス 53">
                <a:extLst>
                  <a:ext uri="{FF2B5EF4-FFF2-40B4-BE49-F238E27FC236}">
                    <a16:creationId xmlns:a16="http://schemas.microsoft.com/office/drawing/2014/main" id="{93C5F875-163F-31C6-6A79-458072A41FE3}"/>
                  </a:ext>
                </a:extLst>
              </p:cNvPr>
              <p:cNvSpPr txBox="1"/>
              <p:nvPr/>
            </p:nvSpPr>
            <p:spPr>
              <a:xfrm>
                <a:off x="-420247" y="2663047"/>
                <a:ext cx="6137562" cy="100745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altLang="ja-JP" sz="1600" i="1" smtClean="0">
                              <a:latin typeface="Cambria Math" panose="02040503050406030204" pitchFamily="18" charset="0"/>
                            </a:rPr>
                          </m:ctrlPr>
                        </m:fPr>
                        <m:num>
                          <m:sSub>
                            <m:sSubPr>
                              <m:ctrlPr>
                                <a:rPr lang="en-US" altLang="ja-JP" sz="1600" i="1">
                                  <a:latin typeface="Cambria Math" panose="02040503050406030204" pitchFamily="18" charset="0"/>
                                </a:rPr>
                              </m:ctrlPr>
                            </m:sSubPr>
                            <m:e>
                              <m:r>
                                <a:rPr lang="en-US" altLang="ja-JP" sz="1600" i="1">
                                  <a:latin typeface="Cambria Math" panose="02040503050406030204" pitchFamily="18" charset="0"/>
                                </a:rPr>
                                <m:t>𝑞</m:t>
                              </m:r>
                            </m:e>
                            <m:sub>
                              <m:r>
                                <a:rPr lang="en-US" altLang="ja-JP" sz="1600" i="1">
                                  <a:latin typeface="Cambria Math" panose="02040503050406030204" pitchFamily="18" charset="0"/>
                                </a:rPr>
                                <m:t>𝐵</m:t>
                              </m:r>
                              <m:r>
                                <a:rPr lang="en-US" altLang="ja-JP" sz="1600" b="0" i="1" smtClean="0">
                                  <a:latin typeface="Cambria Math" panose="02040503050406030204" pitchFamily="18" charset="0"/>
                                </a:rPr>
                                <m:t>𝑘</m:t>
                              </m:r>
                            </m:sub>
                          </m:sSub>
                        </m:num>
                        <m:den>
                          <m:rad>
                            <m:radPr>
                              <m:degHide m:val="on"/>
                              <m:ctrlPr>
                                <a:rPr lang="en-US" altLang="ja-JP" sz="1600" i="1" smtClean="0">
                                  <a:latin typeface="Cambria Math" panose="02040503050406030204" pitchFamily="18" charset="0"/>
                                </a:rPr>
                              </m:ctrlPr>
                            </m:radPr>
                            <m:deg/>
                            <m:e>
                              <m:r>
                                <a:rPr lang="en-US" altLang="ja-JP" sz="1600" b="0" i="1" smtClean="0">
                                  <a:latin typeface="Cambria Math" panose="02040503050406030204" pitchFamily="18" charset="0"/>
                                </a:rPr>
                                <m:t>𝑠𝑔</m:t>
                              </m:r>
                              <m:sSubSup>
                                <m:sSubSupPr>
                                  <m:ctrlPr>
                                    <a:rPr lang="en-US" altLang="ja-JP" sz="1600" b="0" i="1" smtClean="0">
                                      <a:latin typeface="Cambria Math" panose="02040503050406030204" pitchFamily="18" charset="0"/>
                                    </a:rPr>
                                  </m:ctrlPr>
                                </m:sSubSupPr>
                                <m:e>
                                  <m:r>
                                    <a:rPr lang="en-US" altLang="ja-JP" sz="1600" b="0" i="1" smtClean="0">
                                      <a:latin typeface="Cambria Math" panose="02040503050406030204" pitchFamily="18" charset="0"/>
                                    </a:rPr>
                                    <m:t>𝑑</m:t>
                                  </m:r>
                                </m:e>
                                <m:sub>
                                  <m:r>
                                    <a:rPr lang="en-US" altLang="ja-JP" sz="1600" b="0" i="1" smtClean="0">
                                      <a:latin typeface="Cambria Math" panose="02040503050406030204" pitchFamily="18" charset="0"/>
                                    </a:rPr>
                                    <m:t>𝑘</m:t>
                                  </m:r>
                                </m:sub>
                                <m:sup>
                                  <m:r>
                                    <a:rPr lang="en-US" altLang="ja-JP" sz="1600" b="0" i="1" smtClean="0">
                                      <a:latin typeface="Cambria Math" panose="02040503050406030204" pitchFamily="18" charset="0"/>
                                    </a:rPr>
                                    <m:t>3</m:t>
                                  </m:r>
                                </m:sup>
                              </m:sSubSup>
                            </m:e>
                          </m:rad>
                        </m:den>
                      </m:f>
                      <m:r>
                        <a:rPr lang="en-US" altLang="ja-JP" sz="1600" b="0" i="1" smtClean="0">
                          <a:latin typeface="Cambria Math" panose="02040503050406030204" pitchFamily="18" charset="0"/>
                        </a:rPr>
                        <m:t>=17</m:t>
                      </m:r>
                      <m:sSubSup>
                        <m:sSubSupPr>
                          <m:ctrlPr>
                            <a:rPr lang="en-US" altLang="ja-JP" sz="1600" b="0" i="1" smtClean="0">
                              <a:latin typeface="Cambria Math" panose="02040503050406030204" pitchFamily="18" charset="0"/>
                            </a:rPr>
                          </m:ctrlPr>
                        </m:sSubSupPr>
                        <m:e>
                          <m:r>
                            <a:rPr lang="ja-JP" altLang="en-US" sz="1600" b="0" i="1" smtClean="0">
                              <a:latin typeface="Cambria Math" panose="02040503050406030204" pitchFamily="18" charset="0"/>
                            </a:rPr>
                            <m:t>𝜏</m:t>
                          </m:r>
                        </m:e>
                        <m:sub>
                          <m:r>
                            <a:rPr lang="en-US" altLang="ja-JP" sz="1600" b="0" i="1" smtClean="0">
                              <a:latin typeface="Cambria Math" panose="02040503050406030204" pitchFamily="18" charset="0"/>
                            </a:rPr>
                            <m:t>∗</m:t>
                          </m:r>
                          <m:r>
                            <a:rPr lang="en-US" altLang="ja-JP" sz="1600" b="0" i="1" smtClean="0">
                              <a:latin typeface="Cambria Math" panose="02040503050406030204" pitchFamily="18" charset="0"/>
                            </a:rPr>
                            <m:t>𝑒𝑘</m:t>
                          </m:r>
                        </m:sub>
                        <m:sup>
                          <m:f>
                            <m:fPr>
                              <m:type m:val="lin"/>
                              <m:ctrlPr>
                                <a:rPr lang="en-US" altLang="ja-JP" sz="1600" b="0" i="1" smtClean="0">
                                  <a:latin typeface="Cambria Math" panose="02040503050406030204" pitchFamily="18" charset="0"/>
                                </a:rPr>
                              </m:ctrlPr>
                            </m:fPr>
                            <m:num>
                              <m:r>
                                <a:rPr lang="en-US" altLang="ja-JP" sz="1600" b="0" i="1" smtClean="0">
                                  <a:latin typeface="Cambria Math" panose="02040503050406030204" pitchFamily="18" charset="0"/>
                                </a:rPr>
                                <m:t>3</m:t>
                              </m:r>
                            </m:num>
                            <m:den>
                              <m:r>
                                <a:rPr lang="en-US" altLang="ja-JP" sz="1600" b="0" i="1" smtClean="0">
                                  <a:latin typeface="Cambria Math" panose="02040503050406030204" pitchFamily="18" charset="0"/>
                                </a:rPr>
                                <m:t>2</m:t>
                              </m:r>
                            </m:den>
                          </m:f>
                        </m:sup>
                      </m:sSubSup>
                      <m:d>
                        <m:dPr>
                          <m:ctrlPr>
                            <a:rPr lang="en-US" altLang="ja-JP" sz="1600" b="0" i="1" smtClean="0">
                              <a:latin typeface="Cambria Math" panose="02040503050406030204" pitchFamily="18" charset="0"/>
                            </a:rPr>
                          </m:ctrlPr>
                        </m:dPr>
                        <m:e>
                          <m:r>
                            <a:rPr lang="en-US" altLang="ja-JP" sz="1600" b="0" i="1" smtClean="0">
                              <a:latin typeface="Cambria Math" panose="02040503050406030204" pitchFamily="18" charset="0"/>
                            </a:rPr>
                            <m:t>1−</m:t>
                          </m:r>
                          <m:f>
                            <m:fPr>
                              <m:ctrlPr>
                                <a:rPr lang="en-US" altLang="ja-JP" sz="1600" b="0" i="1" smtClean="0">
                                  <a:latin typeface="Cambria Math" panose="02040503050406030204" pitchFamily="18" charset="0"/>
                                </a:rPr>
                              </m:ctrlPr>
                            </m:fPr>
                            <m:num>
                              <m:sSub>
                                <m:sSubPr>
                                  <m:ctrlPr>
                                    <a:rPr lang="en-US" altLang="ja-JP" sz="1600" b="0" i="1" smtClean="0">
                                      <a:latin typeface="Cambria Math" panose="02040503050406030204" pitchFamily="18" charset="0"/>
                                    </a:rPr>
                                  </m:ctrlPr>
                                </m:sSubPr>
                                <m:e>
                                  <m:r>
                                    <a:rPr lang="ja-JP" altLang="en-US" sz="1600" b="0" i="1" smtClean="0">
                                      <a:latin typeface="Cambria Math" panose="02040503050406030204" pitchFamily="18" charset="0"/>
                                    </a:rPr>
                                    <m:t>𝜏</m:t>
                                  </m:r>
                                </m:e>
                                <m:sub>
                                  <m:r>
                                    <a:rPr lang="en-US" altLang="ja-JP" sz="1600" b="0" i="1" smtClean="0">
                                      <a:latin typeface="Cambria Math" panose="02040503050406030204" pitchFamily="18" charset="0"/>
                                    </a:rPr>
                                    <m:t>∗</m:t>
                                  </m:r>
                                  <m:r>
                                    <a:rPr lang="en-US" altLang="ja-JP" sz="1600" b="0" i="1" smtClean="0">
                                      <a:latin typeface="Cambria Math" panose="02040503050406030204" pitchFamily="18" charset="0"/>
                                    </a:rPr>
                                    <m:t>𝑐𝑘</m:t>
                                  </m:r>
                                </m:sub>
                              </m:sSub>
                            </m:num>
                            <m:den>
                              <m:sSub>
                                <m:sSubPr>
                                  <m:ctrlPr>
                                    <a:rPr lang="en-US" altLang="ja-JP" sz="1600" b="0" i="1" smtClean="0">
                                      <a:latin typeface="Cambria Math" panose="02040503050406030204" pitchFamily="18" charset="0"/>
                                    </a:rPr>
                                  </m:ctrlPr>
                                </m:sSubPr>
                                <m:e>
                                  <m:r>
                                    <a:rPr lang="ja-JP" altLang="en-US" sz="1600" b="0" i="1" smtClean="0">
                                      <a:latin typeface="Cambria Math" panose="02040503050406030204" pitchFamily="18" charset="0"/>
                                    </a:rPr>
                                    <m:t>𝜏</m:t>
                                  </m:r>
                                </m:e>
                                <m:sub>
                                  <m:r>
                                    <a:rPr lang="en-US" altLang="ja-JP" sz="1600" b="0" i="1" smtClean="0">
                                      <a:latin typeface="Cambria Math" panose="02040503050406030204" pitchFamily="18" charset="0"/>
                                    </a:rPr>
                                    <m:t>∗</m:t>
                                  </m:r>
                                  <m:r>
                                    <a:rPr lang="en-US" altLang="ja-JP" sz="1600" b="0" i="1" smtClean="0">
                                      <a:latin typeface="Cambria Math" panose="02040503050406030204" pitchFamily="18" charset="0"/>
                                    </a:rPr>
                                    <m:t>𝑘</m:t>
                                  </m:r>
                                </m:sub>
                              </m:sSub>
                            </m:den>
                          </m:f>
                        </m:e>
                      </m:d>
                      <m:d>
                        <m:dPr>
                          <m:ctrlPr>
                            <a:rPr lang="en-US" altLang="ja-JP" sz="1600" i="1">
                              <a:latin typeface="Cambria Math" panose="02040503050406030204" pitchFamily="18" charset="0"/>
                            </a:rPr>
                          </m:ctrlPr>
                        </m:dPr>
                        <m:e>
                          <m:r>
                            <a:rPr lang="en-US" altLang="ja-JP" sz="1600" i="1">
                              <a:latin typeface="Cambria Math" panose="02040503050406030204" pitchFamily="18" charset="0"/>
                            </a:rPr>
                            <m:t>1−</m:t>
                          </m:r>
                          <m:rad>
                            <m:radPr>
                              <m:degHide m:val="on"/>
                              <m:ctrlPr>
                                <a:rPr lang="en-US" altLang="ja-JP" sz="1600" i="1" smtClean="0">
                                  <a:latin typeface="Cambria Math" panose="02040503050406030204" pitchFamily="18" charset="0"/>
                                </a:rPr>
                              </m:ctrlPr>
                            </m:radPr>
                            <m:deg/>
                            <m:e>
                              <m:f>
                                <m:fPr>
                                  <m:ctrlPr>
                                    <a:rPr lang="en-US" altLang="ja-JP" sz="1600" i="1" smtClean="0">
                                      <a:latin typeface="Cambria Math" panose="02040503050406030204" pitchFamily="18" charset="0"/>
                                    </a:rPr>
                                  </m:ctrlPr>
                                </m:fPr>
                                <m:num>
                                  <m:sSub>
                                    <m:sSubPr>
                                      <m:ctrlPr>
                                        <a:rPr lang="en-US" altLang="ja-JP" sz="1600" i="1">
                                          <a:latin typeface="Cambria Math" panose="02040503050406030204" pitchFamily="18" charset="0"/>
                                        </a:rPr>
                                      </m:ctrlPr>
                                    </m:sSubPr>
                                    <m:e>
                                      <m:r>
                                        <a:rPr lang="ja-JP" altLang="en-US" sz="1600" i="1">
                                          <a:latin typeface="Cambria Math" panose="02040503050406030204" pitchFamily="18" charset="0"/>
                                        </a:rPr>
                                        <m:t>𝜏</m:t>
                                      </m:r>
                                    </m:e>
                                    <m:sub>
                                      <m:r>
                                        <a:rPr lang="en-US" altLang="ja-JP" sz="1600" i="1">
                                          <a:latin typeface="Cambria Math" panose="02040503050406030204" pitchFamily="18" charset="0"/>
                                        </a:rPr>
                                        <m:t>∗</m:t>
                                      </m:r>
                                      <m:r>
                                        <a:rPr lang="en-US" altLang="ja-JP" sz="1600" i="1">
                                          <a:latin typeface="Cambria Math" panose="02040503050406030204" pitchFamily="18" charset="0"/>
                                        </a:rPr>
                                        <m:t>𝑐𝑘</m:t>
                                      </m:r>
                                    </m:sub>
                                  </m:sSub>
                                </m:num>
                                <m:den>
                                  <m:sSub>
                                    <m:sSubPr>
                                      <m:ctrlPr>
                                        <a:rPr lang="en-US" altLang="ja-JP" sz="1600" i="1">
                                          <a:latin typeface="Cambria Math" panose="02040503050406030204" pitchFamily="18" charset="0"/>
                                        </a:rPr>
                                      </m:ctrlPr>
                                    </m:sSubPr>
                                    <m:e>
                                      <m:r>
                                        <a:rPr lang="ja-JP" altLang="en-US" sz="1600" i="1">
                                          <a:latin typeface="Cambria Math" panose="02040503050406030204" pitchFamily="18" charset="0"/>
                                        </a:rPr>
                                        <m:t>𝜏</m:t>
                                      </m:r>
                                    </m:e>
                                    <m:sub>
                                      <m:r>
                                        <a:rPr lang="en-US" altLang="ja-JP" sz="1600" i="1">
                                          <a:latin typeface="Cambria Math" panose="02040503050406030204" pitchFamily="18" charset="0"/>
                                        </a:rPr>
                                        <m:t>∗</m:t>
                                      </m:r>
                                      <m:r>
                                        <a:rPr lang="en-US" altLang="ja-JP" sz="1600" b="0" i="1" smtClean="0">
                                          <a:latin typeface="Cambria Math" panose="02040503050406030204" pitchFamily="18" charset="0"/>
                                        </a:rPr>
                                        <m:t>𝑘</m:t>
                                      </m:r>
                                    </m:sub>
                                  </m:sSub>
                                </m:den>
                              </m:f>
                            </m:e>
                          </m:rad>
                        </m:e>
                      </m:d>
                    </m:oMath>
                  </m:oMathPara>
                </a14:m>
                <a:endParaRPr lang="ja-JP" altLang="en-US" sz="1600" dirty="0"/>
              </a:p>
            </p:txBody>
          </p:sp>
        </mc:Choice>
        <mc:Fallback xmlns="">
          <p:sp>
            <p:nvSpPr>
              <p:cNvPr id="54" name="テキスト ボックス 53">
                <a:extLst>
                  <a:ext uri="{FF2B5EF4-FFF2-40B4-BE49-F238E27FC236}">
                    <a16:creationId xmlns:a16="http://schemas.microsoft.com/office/drawing/2014/main" id="{93C5F875-163F-31C6-6A79-458072A41FE3}"/>
                  </a:ext>
                </a:extLst>
              </p:cNvPr>
              <p:cNvSpPr txBox="1">
                <a:spLocks noRot="1" noChangeAspect="1" noMove="1" noResize="1" noEditPoints="1" noAdjustHandles="1" noChangeArrowheads="1" noChangeShapeType="1" noTextEdit="1"/>
              </p:cNvSpPr>
              <p:nvPr/>
            </p:nvSpPr>
            <p:spPr>
              <a:xfrm>
                <a:off x="-420247" y="2663047"/>
                <a:ext cx="6137562" cy="1007455"/>
              </a:xfrm>
              <a:prstGeom prst="rect">
                <a:avLst/>
              </a:prstGeom>
              <a:blipFill>
                <a:blip r:embed="rId11"/>
                <a:stretch>
                  <a:fillRect/>
                </a:stretch>
              </a:blipFill>
            </p:spPr>
            <p:txBody>
              <a:bodyPr/>
              <a:lstStyle/>
              <a:p>
                <a:r>
                  <a:rPr lang="ja-JP" altLang="en-US">
                    <a:noFill/>
                  </a:rPr>
                  <a:t> </a:t>
                </a:r>
              </a:p>
            </p:txBody>
          </p:sp>
        </mc:Fallback>
      </mc:AlternateContent>
      <p:sp>
        <p:nvSpPr>
          <p:cNvPr id="55" name="テキスト ボックス 54">
            <a:extLst>
              <a:ext uri="{FF2B5EF4-FFF2-40B4-BE49-F238E27FC236}">
                <a16:creationId xmlns:a16="http://schemas.microsoft.com/office/drawing/2014/main" id="{F01B48AB-F5B3-8AB1-A411-C74A7EB95821}"/>
              </a:ext>
            </a:extLst>
          </p:cNvPr>
          <p:cNvSpPr txBox="1"/>
          <p:nvPr/>
        </p:nvSpPr>
        <p:spPr>
          <a:xfrm>
            <a:off x="467365" y="2250464"/>
            <a:ext cx="1069108" cy="369332"/>
          </a:xfrm>
          <a:prstGeom prst="rect">
            <a:avLst/>
          </a:prstGeom>
          <a:noFill/>
        </p:spPr>
        <p:txBody>
          <a:bodyPr wrap="square" rtlCol="0">
            <a:spAutoFit/>
          </a:bodyPr>
          <a:lstStyle/>
          <a:p>
            <a:r>
              <a:rPr lang="ja-JP" altLang="en-US" dirty="0"/>
              <a:t>掃流砂</a:t>
            </a:r>
            <a:endParaRPr kumimoji="1" lang="ja-JP" altLang="en-US" dirty="0"/>
          </a:p>
        </p:txBody>
      </p:sp>
      <mc:AlternateContent xmlns:mc="http://schemas.openxmlformats.org/markup-compatibility/2006" xmlns:a14="http://schemas.microsoft.com/office/drawing/2010/main">
        <mc:Choice Requires="a14">
          <p:sp>
            <p:nvSpPr>
              <p:cNvPr id="57" name="テキスト ボックス 56">
                <a:extLst>
                  <a:ext uri="{FF2B5EF4-FFF2-40B4-BE49-F238E27FC236}">
                    <a16:creationId xmlns:a16="http://schemas.microsoft.com/office/drawing/2014/main" id="{9835D471-DE76-5848-9DDD-789E473B6660}"/>
                  </a:ext>
                </a:extLst>
              </p:cNvPr>
              <p:cNvSpPr txBox="1"/>
              <p:nvPr/>
            </p:nvSpPr>
            <p:spPr>
              <a:xfrm>
                <a:off x="467365" y="4513930"/>
                <a:ext cx="6303818" cy="656013"/>
              </a:xfrm>
              <a:prstGeom prst="rect">
                <a:avLst/>
              </a:prstGeom>
              <a:noFill/>
            </p:spPr>
            <p:txBody>
              <a:bodyPr wrap="square">
                <a:spAutoFit/>
              </a:bodyPr>
              <a:lstStyle/>
              <a:p>
                <a14:m>
                  <m:oMath xmlns:m="http://schemas.openxmlformats.org/officeDocument/2006/math">
                    <m:sSub>
                      <m:sSubPr>
                        <m:ctrlPr>
                          <a:rPr lang="en-US" altLang="ja-JP" sz="1800" i="1" smtClean="0">
                            <a:solidFill>
                              <a:prstClr val="black"/>
                            </a:solidFill>
                            <a:latin typeface="Cambria Math" panose="02040503050406030204" pitchFamily="18" charset="0"/>
                          </a:rPr>
                        </m:ctrlPr>
                      </m:sSubPr>
                      <m:e>
                        <m:r>
                          <a:rPr lang="en-US" altLang="ja-JP" sz="1800" i="1">
                            <a:solidFill>
                              <a:prstClr val="black"/>
                            </a:solidFill>
                            <a:latin typeface="Cambria Math" panose="02040503050406030204" pitchFamily="18" charset="0"/>
                          </a:rPr>
                          <m:t>𝑤</m:t>
                        </m:r>
                      </m:e>
                      <m:sub>
                        <m:r>
                          <a:rPr lang="en-US" altLang="ja-JP" sz="1800" i="1">
                            <a:solidFill>
                              <a:prstClr val="black"/>
                            </a:solidFill>
                            <a:latin typeface="Cambria Math" panose="02040503050406030204" pitchFamily="18" charset="0"/>
                          </a:rPr>
                          <m:t>0</m:t>
                        </m:r>
                      </m:sub>
                    </m:sSub>
                    <m:r>
                      <a:rPr lang="en-US" altLang="ja-JP" sz="1800" i="1">
                        <a:solidFill>
                          <a:prstClr val="black"/>
                        </a:solidFill>
                        <a:latin typeface="Cambria Math" panose="02040503050406030204" pitchFamily="18" charset="0"/>
                      </a:rPr>
                      <m:t>=</m:t>
                    </m:r>
                    <m:rad>
                      <m:radPr>
                        <m:degHide m:val="on"/>
                        <m:ctrlPr>
                          <a:rPr lang="en-US" altLang="ja-JP" sz="1800" i="1">
                            <a:solidFill>
                              <a:prstClr val="black"/>
                            </a:solidFill>
                            <a:latin typeface="Cambria Math" panose="02040503050406030204" pitchFamily="18" charset="0"/>
                          </a:rPr>
                        </m:ctrlPr>
                      </m:radPr>
                      <m:deg/>
                      <m:e>
                        <m:f>
                          <m:fPr>
                            <m:ctrlPr>
                              <a:rPr lang="en-US" altLang="ja-JP" sz="1800" i="1">
                                <a:solidFill>
                                  <a:prstClr val="black"/>
                                </a:solidFill>
                                <a:latin typeface="Cambria Math" panose="02040503050406030204" pitchFamily="18" charset="0"/>
                              </a:rPr>
                            </m:ctrlPr>
                          </m:fPr>
                          <m:num>
                            <m:r>
                              <a:rPr lang="en-US" altLang="ja-JP" sz="1800" i="1">
                                <a:solidFill>
                                  <a:prstClr val="black"/>
                                </a:solidFill>
                                <a:latin typeface="Cambria Math" panose="02040503050406030204" pitchFamily="18" charset="0"/>
                              </a:rPr>
                              <m:t>2</m:t>
                            </m:r>
                          </m:num>
                          <m:den>
                            <m:r>
                              <a:rPr lang="en-US" altLang="ja-JP" sz="1800" i="1">
                                <a:solidFill>
                                  <a:prstClr val="black"/>
                                </a:solidFill>
                                <a:latin typeface="Cambria Math" panose="02040503050406030204" pitchFamily="18" charset="0"/>
                              </a:rPr>
                              <m:t>3</m:t>
                            </m:r>
                          </m:den>
                        </m:f>
                        <m:d>
                          <m:dPr>
                            <m:ctrlPr>
                              <a:rPr lang="en-US" altLang="ja-JP" sz="1800" i="1">
                                <a:solidFill>
                                  <a:prstClr val="black"/>
                                </a:solidFill>
                                <a:latin typeface="Cambria Math" panose="02040503050406030204" pitchFamily="18" charset="0"/>
                              </a:rPr>
                            </m:ctrlPr>
                          </m:dPr>
                          <m:e>
                            <m:f>
                              <m:fPr>
                                <m:ctrlPr>
                                  <a:rPr lang="en-US" altLang="ja-JP" sz="1800" i="1">
                                    <a:solidFill>
                                      <a:prstClr val="black"/>
                                    </a:solidFill>
                                    <a:latin typeface="Cambria Math" panose="02040503050406030204" pitchFamily="18" charset="0"/>
                                  </a:rPr>
                                </m:ctrlPr>
                              </m:fPr>
                              <m:num>
                                <m:r>
                                  <a:rPr lang="ja-JP" altLang="en-US" sz="1800" i="1">
                                    <a:solidFill>
                                      <a:prstClr val="black"/>
                                    </a:solidFill>
                                    <a:latin typeface="Cambria Math" panose="02040503050406030204" pitchFamily="18" charset="0"/>
                                  </a:rPr>
                                  <m:t>𝜎</m:t>
                                </m:r>
                              </m:num>
                              <m:den>
                                <m:r>
                                  <a:rPr lang="ja-JP" altLang="en-US" sz="1800" i="1">
                                    <a:solidFill>
                                      <a:prstClr val="black"/>
                                    </a:solidFill>
                                    <a:latin typeface="Cambria Math" panose="02040503050406030204" pitchFamily="18" charset="0"/>
                                  </a:rPr>
                                  <m:t>𝜌</m:t>
                                </m:r>
                              </m:den>
                            </m:f>
                            <m:r>
                              <a:rPr lang="en-US" altLang="ja-JP" sz="1800" i="1">
                                <a:solidFill>
                                  <a:prstClr val="black"/>
                                </a:solidFill>
                                <a:latin typeface="Cambria Math" panose="02040503050406030204" pitchFamily="18" charset="0"/>
                              </a:rPr>
                              <m:t>−1</m:t>
                            </m:r>
                          </m:e>
                        </m:d>
                        <m:r>
                          <a:rPr lang="en-US" altLang="ja-JP" sz="1800" i="1">
                            <a:solidFill>
                              <a:prstClr val="black"/>
                            </a:solidFill>
                            <a:latin typeface="Cambria Math" panose="02040503050406030204" pitchFamily="18" charset="0"/>
                          </a:rPr>
                          <m:t>𝑔𝑑</m:t>
                        </m:r>
                        <m:r>
                          <a:rPr lang="en-US" altLang="ja-JP" sz="1800" i="1">
                            <a:solidFill>
                              <a:prstClr val="black"/>
                            </a:solidFill>
                            <a:latin typeface="Cambria Math" panose="02040503050406030204" pitchFamily="18" charset="0"/>
                          </a:rPr>
                          <m:t>+</m:t>
                        </m:r>
                        <m:f>
                          <m:fPr>
                            <m:ctrlPr>
                              <a:rPr lang="en-US" altLang="ja-JP" sz="1800" i="1">
                                <a:solidFill>
                                  <a:prstClr val="black"/>
                                </a:solidFill>
                                <a:latin typeface="Cambria Math" panose="02040503050406030204" pitchFamily="18" charset="0"/>
                              </a:rPr>
                            </m:ctrlPr>
                          </m:fPr>
                          <m:num>
                            <m:r>
                              <a:rPr lang="en-US" altLang="ja-JP" sz="1800" i="1">
                                <a:solidFill>
                                  <a:prstClr val="black"/>
                                </a:solidFill>
                                <a:latin typeface="Cambria Math" panose="02040503050406030204" pitchFamily="18" charset="0"/>
                              </a:rPr>
                              <m:t>36</m:t>
                            </m:r>
                            <m:sSup>
                              <m:sSupPr>
                                <m:ctrlPr>
                                  <a:rPr lang="en-US" altLang="ja-JP" sz="1800" i="1">
                                    <a:solidFill>
                                      <a:prstClr val="black"/>
                                    </a:solidFill>
                                    <a:latin typeface="Cambria Math" panose="02040503050406030204" pitchFamily="18" charset="0"/>
                                  </a:rPr>
                                </m:ctrlPr>
                              </m:sSupPr>
                              <m:e>
                                <m:r>
                                  <a:rPr lang="ja-JP" altLang="en-US" sz="1800" i="1">
                                    <a:solidFill>
                                      <a:prstClr val="black"/>
                                    </a:solidFill>
                                    <a:latin typeface="Cambria Math" panose="02040503050406030204" pitchFamily="18" charset="0"/>
                                  </a:rPr>
                                  <m:t>𝜈</m:t>
                                </m:r>
                              </m:e>
                              <m:sup>
                                <m:r>
                                  <a:rPr lang="en-US" altLang="ja-JP" sz="1800" i="1">
                                    <a:solidFill>
                                      <a:prstClr val="black"/>
                                    </a:solidFill>
                                    <a:latin typeface="Cambria Math" panose="02040503050406030204" pitchFamily="18" charset="0"/>
                                  </a:rPr>
                                  <m:t>2</m:t>
                                </m:r>
                              </m:sup>
                            </m:sSup>
                          </m:num>
                          <m:den>
                            <m:sSup>
                              <m:sSupPr>
                                <m:ctrlPr>
                                  <a:rPr lang="en-US" altLang="ja-JP" sz="1800" i="1">
                                    <a:solidFill>
                                      <a:prstClr val="black"/>
                                    </a:solidFill>
                                    <a:latin typeface="Cambria Math" panose="02040503050406030204" pitchFamily="18" charset="0"/>
                                  </a:rPr>
                                </m:ctrlPr>
                              </m:sSupPr>
                              <m:e>
                                <m:r>
                                  <a:rPr lang="en-US" altLang="ja-JP" sz="1800" i="1">
                                    <a:solidFill>
                                      <a:prstClr val="black"/>
                                    </a:solidFill>
                                    <a:latin typeface="Cambria Math" panose="02040503050406030204" pitchFamily="18" charset="0"/>
                                  </a:rPr>
                                  <m:t>𝑑</m:t>
                                </m:r>
                              </m:e>
                              <m:sup>
                                <m:r>
                                  <a:rPr lang="en-US" altLang="ja-JP" sz="1800" i="1">
                                    <a:solidFill>
                                      <a:prstClr val="black"/>
                                    </a:solidFill>
                                    <a:latin typeface="Cambria Math" panose="02040503050406030204" pitchFamily="18" charset="0"/>
                                  </a:rPr>
                                  <m:t>2</m:t>
                                </m:r>
                              </m:sup>
                            </m:sSup>
                          </m:den>
                        </m:f>
                      </m:e>
                    </m:rad>
                    <m:r>
                      <a:rPr lang="en-US" altLang="ja-JP" sz="1800" i="1">
                        <a:solidFill>
                          <a:prstClr val="black"/>
                        </a:solidFill>
                        <a:latin typeface="Cambria Math" panose="02040503050406030204" pitchFamily="18" charset="0"/>
                      </a:rPr>
                      <m:t>−</m:t>
                    </m:r>
                    <m:f>
                      <m:fPr>
                        <m:ctrlPr>
                          <a:rPr lang="en-US" altLang="ja-JP" sz="1800" i="1">
                            <a:solidFill>
                              <a:prstClr val="black"/>
                            </a:solidFill>
                            <a:latin typeface="Cambria Math" panose="02040503050406030204" pitchFamily="18" charset="0"/>
                          </a:rPr>
                        </m:ctrlPr>
                      </m:fPr>
                      <m:num>
                        <m:r>
                          <a:rPr lang="en-US" altLang="ja-JP" sz="1800" i="1">
                            <a:solidFill>
                              <a:prstClr val="black"/>
                            </a:solidFill>
                            <a:latin typeface="Cambria Math" panose="02040503050406030204" pitchFamily="18" charset="0"/>
                          </a:rPr>
                          <m:t>6</m:t>
                        </m:r>
                        <m:r>
                          <a:rPr lang="ja-JP" altLang="en-US" sz="1800" i="1">
                            <a:solidFill>
                              <a:prstClr val="black"/>
                            </a:solidFill>
                            <a:latin typeface="Cambria Math" panose="02040503050406030204" pitchFamily="18" charset="0"/>
                          </a:rPr>
                          <m:t>𝜈</m:t>
                        </m:r>
                      </m:num>
                      <m:den>
                        <m:r>
                          <a:rPr lang="en-US" altLang="ja-JP" sz="1800" i="1">
                            <a:solidFill>
                              <a:prstClr val="black"/>
                            </a:solidFill>
                            <a:latin typeface="Cambria Math" panose="02040503050406030204" pitchFamily="18" charset="0"/>
                          </a:rPr>
                          <m:t>𝑑</m:t>
                        </m:r>
                      </m:den>
                    </m:f>
                  </m:oMath>
                </a14:m>
                <a:r>
                  <a:rPr lang="ja-JP" altLang="en-US" sz="1800" dirty="0"/>
                  <a:t>　</a:t>
                </a:r>
                <a:endParaRPr lang="ja-JP" altLang="en-US" dirty="0"/>
              </a:p>
            </p:txBody>
          </p:sp>
        </mc:Choice>
        <mc:Fallback xmlns="">
          <p:sp>
            <p:nvSpPr>
              <p:cNvPr id="57" name="テキスト ボックス 56">
                <a:extLst>
                  <a:ext uri="{FF2B5EF4-FFF2-40B4-BE49-F238E27FC236}">
                    <a16:creationId xmlns:a16="http://schemas.microsoft.com/office/drawing/2014/main" id="{9835D471-DE76-5848-9DDD-789E473B6660}"/>
                  </a:ext>
                </a:extLst>
              </p:cNvPr>
              <p:cNvSpPr txBox="1">
                <a:spLocks noRot="1" noChangeAspect="1" noMove="1" noResize="1" noEditPoints="1" noAdjustHandles="1" noChangeArrowheads="1" noChangeShapeType="1" noTextEdit="1"/>
              </p:cNvSpPr>
              <p:nvPr/>
            </p:nvSpPr>
            <p:spPr>
              <a:xfrm>
                <a:off x="467365" y="4513930"/>
                <a:ext cx="6303818" cy="656013"/>
              </a:xfrm>
              <a:prstGeom prst="rect">
                <a:avLst/>
              </a:prstGeom>
              <a:blipFill>
                <a:blip r:embed="rId12"/>
                <a:stretch>
                  <a:fillRect/>
                </a:stretch>
              </a:blipFill>
            </p:spPr>
            <p:txBody>
              <a:bodyPr/>
              <a:lstStyle/>
              <a:p>
                <a:r>
                  <a:rPr lang="ja-JP" altLang="en-US">
                    <a:noFill/>
                  </a:rPr>
                  <a:t> </a:t>
                </a:r>
              </a:p>
            </p:txBody>
          </p:sp>
        </mc:Fallback>
      </mc:AlternateContent>
      <p:sp>
        <p:nvSpPr>
          <p:cNvPr id="58" name="テキスト ボックス 57">
            <a:extLst>
              <a:ext uri="{FF2B5EF4-FFF2-40B4-BE49-F238E27FC236}">
                <a16:creationId xmlns:a16="http://schemas.microsoft.com/office/drawing/2014/main" id="{33B3CE54-0731-DE13-158E-504253848F96}"/>
              </a:ext>
            </a:extLst>
          </p:cNvPr>
          <p:cNvSpPr txBox="1"/>
          <p:nvPr/>
        </p:nvSpPr>
        <p:spPr>
          <a:xfrm>
            <a:off x="434571" y="3966032"/>
            <a:ext cx="1226120" cy="369332"/>
          </a:xfrm>
          <a:prstGeom prst="rect">
            <a:avLst/>
          </a:prstGeom>
          <a:noFill/>
        </p:spPr>
        <p:txBody>
          <a:bodyPr wrap="square" rtlCol="0">
            <a:spAutoFit/>
          </a:bodyPr>
          <a:lstStyle/>
          <a:p>
            <a:r>
              <a:rPr kumimoji="1" lang="ja-JP" altLang="en-US" dirty="0"/>
              <a:t>沈降速度</a:t>
            </a:r>
          </a:p>
        </p:txBody>
      </p:sp>
    </p:spTree>
    <p:extLst>
      <p:ext uri="{BB962C8B-B14F-4D97-AF65-F5344CB8AC3E}">
        <p14:creationId xmlns:p14="http://schemas.microsoft.com/office/powerpoint/2010/main" val="40352267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46B9745-1624-3595-81FE-D0680F188CD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BE5D350-4DA3-B28E-718D-3A66749F6387}"/>
              </a:ext>
            </a:extLst>
          </p:cNvPr>
          <p:cNvSpPr>
            <a:spLocks noGrp="1"/>
          </p:cNvSpPr>
          <p:nvPr>
            <p:ph type="title"/>
          </p:nvPr>
        </p:nvSpPr>
        <p:spPr/>
        <p:txBody>
          <a:bodyPr/>
          <a:lstStyle/>
          <a:p>
            <a:r>
              <a:rPr kumimoji="1" lang="ja-JP" altLang="en-US" dirty="0"/>
              <a:t>数値解析条件</a:t>
            </a:r>
          </a:p>
        </p:txBody>
      </p:sp>
      <p:sp>
        <p:nvSpPr>
          <p:cNvPr id="3" name="コンテンツ プレースホルダー 2">
            <a:extLst>
              <a:ext uri="{FF2B5EF4-FFF2-40B4-BE49-F238E27FC236}">
                <a16:creationId xmlns:a16="http://schemas.microsoft.com/office/drawing/2014/main" id="{0019C7AF-5603-7457-DD99-6BAC01368649}"/>
              </a:ext>
            </a:extLst>
          </p:cNvPr>
          <p:cNvSpPr>
            <a:spLocks noGrp="1"/>
          </p:cNvSpPr>
          <p:nvPr>
            <p:ph idx="1"/>
          </p:nvPr>
        </p:nvSpPr>
        <p:spPr/>
        <p:txBody>
          <a:bodyPr>
            <a:normAutofit/>
          </a:bodyPr>
          <a:lstStyle/>
          <a:p>
            <a:r>
              <a:rPr lang="ja-JP" altLang="ja-JP" dirty="0"/>
              <a:t>境界条件</a:t>
            </a:r>
          </a:p>
          <a:p>
            <a:r>
              <a:rPr lang="ja-JP" altLang="ja-JP" dirty="0"/>
              <a:t>・上流端：小田観測所流量</a:t>
            </a:r>
          </a:p>
          <a:p>
            <a:r>
              <a:rPr lang="ja-JP" altLang="ja-JP" dirty="0"/>
              <a:t>・下流端：境港潮位</a:t>
            </a:r>
          </a:p>
          <a:p>
            <a:r>
              <a:rPr lang="ja-JP" altLang="ja-JP" dirty="0"/>
              <a:t>粒径条件</a:t>
            </a:r>
          </a:p>
          <a:p>
            <a:r>
              <a:rPr lang="ja-JP" altLang="ja-JP" dirty="0"/>
              <a:t>・4区間</a:t>
            </a:r>
            <a:br>
              <a:rPr lang="ja-JP" altLang="ja-JP" dirty="0"/>
            </a:br>
            <a:r>
              <a:rPr lang="ja-JP" altLang="ja-JP" dirty="0"/>
              <a:t>・3粒径</a:t>
            </a:r>
          </a:p>
          <a:p>
            <a:r>
              <a:rPr lang="ja-JP" altLang="ja-JP" dirty="0"/>
              <a:t>（図3〜5を配置）</a:t>
            </a:r>
          </a:p>
          <a:p>
            <a:pPr marL="0" indent="0">
              <a:buNone/>
            </a:pPr>
            <a:endParaRPr lang="en-US" altLang="ja-JP" dirty="0"/>
          </a:p>
        </p:txBody>
      </p:sp>
      <p:sp>
        <p:nvSpPr>
          <p:cNvPr id="4" name="スライド番号プレースホルダー 3">
            <a:extLst>
              <a:ext uri="{FF2B5EF4-FFF2-40B4-BE49-F238E27FC236}">
                <a16:creationId xmlns:a16="http://schemas.microsoft.com/office/drawing/2014/main" id="{C47320A1-9B43-8F62-AACD-1C62F9E09C4F}"/>
              </a:ext>
            </a:extLst>
          </p:cNvPr>
          <p:cNvSpPr>
            <a:spLocks noGrp="1"/>
          </p:cNvSpPr>
          <p:nvPr>
            <p:ph type="sldNum" sz="quarter" idx="12"/>
          </p:nvPr>
        </p:nvSpPr>
        <p:spPr/>
        <p:txBody>
          <a:bodyPr/>
          <a:lstStyle/>
          <a:p>
            <a:fld id="{DD139197-46F2-4E0A-A5E8-FB7D6263358E}" type="slidenum">
              <a:rPr lang="ja-JP" altLang="en-US" smtClean="0"/>
              <a:pPr/>
              <a:t>21</a:t>
            </a:fld>
            <a:endParaRPr lang="ja-JP" altLang="en-US"/>
          </a:p>
        </p:txBody>
      </p:sp>
    </p:spTree>
    <p:extLst>
      <p:ext uri="{BB962C8B-B14F-4D97-AF65-F5344CB8AC3E}">
        <p14:creationId xmlns:p14="http://schemas.microsoft.com/office/powerpoint/2010/main" val="90302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EEDA0B-6E0C-9C8A-F74F-814FEC858761}"/>
              </a:ext>
            </a:extLst>
          </p:cNvPr>
          <p:cNvSpPr>
            <a:spLocks noGrp="1"/>
          </p:cNvSpPr>
          <p:nvPr>
            <p:ph type="title"/>
          </p:nvPr>
        </p:nvSpPr>
        <p:spPr/>
        <p:txBody>
          <a:bodyPr/>
          <a:lstStyle/>
          <a:p>
            <a:r>
              <a:rPr kumimoji="1" lang="ja-JP" altLang="en-US" dirty="0"/>
              <a:t>江の川　海浜変形解析</a:t>
            </a:r>
          </a:p>
        </p:txBody>
      </p:sp>
      <p:pic>
        <p:nvPicPr>
          <p:cNvPr id="6" name="コンテンツ プレースホルダー 5" descr="グラフ, ヒストグラム&#10;&#10;AI 生成コンテンツは誤りを含む可能性があります。">
            <a:extLst>
              <a:ext uri="{FF2B5EF4-FFF2-40B4-BE49-F238E27FC236}">
                <a16:creationId xmlns:a16="http://schemas.microsoft.com/office/drawing/2014/main" id="{81B6F9A2-9F65-4E02-DEE4-229A0FFAFF7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8867" y="1382383"/>
            <a:ext cx="11353800" cy="5220557"/>
          </a:xfrm>
        </p:spPr>
      </p:pic>
      <p:sp>
        <p:nvSpPr>
          <p:cNvPr id="4" name="スライド番号プレースホルダー 3">
            <a:extLst>
              <a:ext uri="{FF2B5EF4-FFF2-40B4-BE49-F238E27FC236}">
                <a16:creationId xmlns:a16="http://schemas.microsoft.com/office/drawing/2014/main" id="{793651DF-52A5-35CE-9E3D-62E1ED873D36}"/>
              </a:ext>
            </a:extLst>
          </p:cNvPr>
          <p:cNvSpPr>
            <a:spLocks noGrp="1"/>
          </p:cNvSpPr>
          <p:nvPr>
            <p:ph type="sldNum" sz="quarter" idx="12"/>
          </p:nvPr>
        </p:nvSpPr>
        <p:spPr/>
        <p:txBody>
          <a:bodyPr/>
          <a:lstStyle/>
          <a:p>
            <a:fld id="{DD139197-46F2-4E0A-A5E8-FB7D6263358E}" type="slidenum">
              <a:rPr lang="ja-JP" altLang="en-US" smtClean="0"/>
              <a:pPr/>
              <a:t>22</a:t>
            </a:fld>
            <a:endParaRPr lang="ja-JP" altLang="en-US"/>
          </a:p>
        </p:txBody>
      </p:sp>
    </p:spTree>
    <p:extLst>
      <p:ext uri="{BB962C8B-B14F-4D97-AF65-F5344CB8AC3E}">
        <p14:creationId xmlns:p14="http://schemas.microsoft.com/office/powerpoint/2010/main" val="38290055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5F10B8B-A952-8F22-A320-C606DC6635FC}"/>
            </a:ext>
          </a:extLst>
        </p:cNvPr>
        <p:cNvGrpSpPr/>
        <p:nvPr/>
      </p:nvGrpSpPr>
      <p:grpSpPr>
        <a:xfrm>
          <a:off x="0" y="0"/>
          <a:ext cx="0" cy="0"/>
          <a:chOff x="0" y="0"/>
          <a:chExt cx="0" cy="0"/>
        </a:xfrm>
      </p:grpSpPr>
      <p:grpSp>
        <p:nvGrpSpPr>
          <p:cNvPr id="18" name="グループ化 17">
            <a:extLst>
              <a:ext uri="{FF2B5EF4-FFF2-40B4-BE49-F238E27FC236}">
                <a16:creationId xmlns:a16="http://schemas.microsoft.com/office/drawing/2014/main" id="{A08564B3-BA1A-419F-456B-B859AB220DD8}"/>
              </a:ext>
            </a:extLst>
          </p:cNvPr>
          <p:cNvGrpSpPr/>
          <p:nvPr/>
        </p:nvGrpSpPr>
        <p:grpSpPr>
          <a:xfrm>
            <a:off x="9982200" y="1377510"/>
            <a:ext cx="1877291" cy="1076774"/>
            <a:chOff x="4553527" y="1098943"/>
            <a:chExt cx="2075642" cy="1190544"/>
          </a:xfrm>
        </p:grpSpPr>
        <p:pic>
          <p:nvPicPr>
            <p:cNvPr id="19" name="図 18">
              <a:extLst>
                <a:ext uri="{FF2B5EF4-FFF2-40B4-BE49-F238E27FC236}">
                  <a16:creationId xmlns:a16="http://schemas.microsoft.com/office/drawing/2014/main" id="{021D9CC9-F981-9143-37B8-1A165B2700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53527" y="1098943"/>
              <a:ext cx="2075642" cy="1190544"/>
            </a:xfrm>
            <a:prstGeom prst="rect">
              <a:avLst/>
            </a:prstGeom>
          </p:spPr>
        </p:pic>
        <p:cxnSp>
          <p:nvCxnSpPr>
            <p:cNvPr id="20" name="直線コネクタ 19">
              <a:extLst>
                <a:ext uri="{FF2B5EF4-FFF2-40B4-BE49-F238E27FC236}">
                  <a16:creationId xmlns:a16="http://schemas.microsoft.com/office/drawing/2014/main" id="{99FA3D70-D720-A9D7-01E1-46C504F638A9}"/>
                </a:ext>
              </a:extLst>
            </p:cNvPr>
            <p:cNvCxnSpPr/>
            <p:nvPr/>
          </p:nvCxnSpPr>
          <p:spPr>
            <a:xfrm>
              <a:off x="5634182" y="1588655"/>
              <a:ext cx="0" cy="129155"/>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grpSp>
      <p:sp>
        <p:nvSpPr>
          <p:cNvPr id="2" name="タイトル 1">
            <a:extLst>
              <a:ext uri="{FF2B5EF4-FFF2-40B4-BE49-F238E27FC236}">
                <a16:creationId xmlns:a16="http://schemas.microsoft.com/office/drawing/2014/main" id="{B19A2FFD-1630-D6E0-231A-F4FF46CBFB3F}"/>
              </a:ext>
            </a:extLst>
          </p:cNvPr>
          <p:cNvSpPr>
            <a:spLocks noGrp="1"/>
          </p:cNvSpPr>
          <p:nvPr>
            <p:ph type="title"/>
          </p:nvPr>
        </p:nvSpPr>
        <p:spPr/>
        <p:txBody>
          <a:bodyPr/>
          <a:lstStyle/>
          <a:p>
            <a:r>
              <a:rPr kumimoji="1" lang="ja-JP" altLang="en-US" dirty="0"/>
              <a:t>考察①</a:t>
            </a:r>
          </a:p>
        </p:txBody>
      </p:sp>
      <p:sp>
        <p:nvSpPr>
          <p:cNvPr id="4" name="スライド番号プレースホルダー 3">
            <a:extLst>
              <a:ext uri="{FF2B5EF4-FFF2-40B4-BE49-F238E27FC236}">
                <a16:creationId xmlns:a16="http://schemas.microsoft.com/office/drawing/2014/main" id="{421CA1F7-22C0-980D-51A6-E1E41949DE0E}"/>
              </a:ext>
            </a:extLst>
          </p:cNvPr>
          <p:cNvSpPr>
            <a:spLocks noGrp="1"/>
          </p:cNvSpPr>
          <p:nvPr>
            <p:ph type="sldNum" sz="quarter" idx="12"/>
          </p:nvPr>
        </p:nvSpPr>
        <p:spPr/>
        <p:txBody>
          <a:bodyPr/>
          <a:lstStyle/>
          <a:p>
            <a:fld id="{DD139197-46F2-4E0A-A5E8-FB7D6263358E}" type="slidenum">
              <a:rPr lang="ja-JP" altLang="en-US" smtClean="0"/>
              <a:pPr/>
              <a:t>23</a:t>
            </a:fld>
            <a:endParaRPr lang="ja-JP" altLang="en-US"/>
          </a:p>
        </p:txBody>
      </p:sp>
      <p:sp>
        <p:nvSpPr>
          <p:cNvPr id="6" name="テキスト ボックス 5">
            <a:extLst>
              <a:ext uri="{FF2B5EF4-FFF2-40B4-BE49-F238E27FC236}">
                <a16:creationId xmlns:a16="http://schemas.microsoft.com/office/drawing/2014/main" id="{E6128B63-DD7D-2427-D16B-E9784917ED7D}"/>
              </a:ext>
            </a:extLst>
          </p:cNvPr>
          <p:cNvSpPr txBox="1"/>
          <p:nvPr/>
        </p:nvSpPr>
        <p:spPr>
          <a:xfrm>
            <a:off x="766618" y="1329808"/>
            <a:ext cx="6111548" cy="830997"/>
          </a:xfrm>
          <a:prstGeom prst="rect">
            <a:avLst/>
          </a:prstGeom>
          <a:solidFill>
            <a:schemeClr val="tx2">
              <a:lumMod val="10000"/>
              <a:lumOff val="90000"/>
            </a:schemeClr>
          </a:solidFill>
        </p:spPr>
        <p:txBody>
          <a:bodyPr wrap="square">
            <a:spAutoFit/>
          </a:bodyPr>
          <a:lstStyle/>
          <a:p>
            <a:pPr marL="0" indent="0">
              <a:buNone/>
            </a:pPr>
            <a:r>
              <a:rPr lang="ja-JP" altLang="en-US" sz="2400" dirty="0"/>
              <a:t>１：浸食深さの過大評価</a:t>
            </a:r>
            <a:endParaRPr lang="en-US" altLang="ja-JP" sz="2400" dirty="0"/>
          </a:p>
          <a:p>
            <a:pPr marL="0" indent="0">
              <a:buNone/>
            </a:pPr>
            <a:r>
              <a:rPr lang="ja-JP" altLang="en-US" sz="2400" dirty="0"/>
              <a:t>原因</a:t>
            </a:r>
            <a:r>
              <a:rPr lang="en-US" altLang="ja-JP" sz="2400" dirty="0"/>
              <a:t>-</a:t>
            </a:r>
            <a:r>
              <a:rPr lang="ja-JP" altLang="en-US" sz="2400" dirty="0"/>
              <a:t>洪水後</a:t>
            </a:r>
            <a:r>
              <a:rPr lang="en-US" altLang="ja-JP" sz="2400" dirty="0"/>
              <a:t>2</a:t>
            </a:r>
            <a:r>
              <a:rPr lang="ja-JP" altLang="en-US" sz="2400" dirty="0"/>
              <a:t>週間の波浪による埋め戻し</a:t>
            </a:r>
            <a:endParaRPr lang="en-US" altLang="ja-JP" sz="2400" dirty="0"/>
          </a:p>
        </p:txBody>
      </p:sp>
      <p:sp>
        <p:nvSpPr>
          <p:cNvPr id="8" name="テキスト ボックス 7">
            <a:extLst>
              <a:ext uri="{FF2B5EF4-FFF2-40B4-BE49-F238E27FC236}">
                <a16:creationId xmlns:a16="http://schemas.microsoft.com/office/drawing/2014/main" id="{38DE34DB-C14A-5284-37C4-FD80872DA7F9}"/>
              </a:ext>
            </a:extLst>
          </p:cNvPr>
          <p:cNvSpPr txBox="1"/>
          <p:nvPr/>
        </p:nvSpPr>
        <p:spPr>
          <a:xfrm>
            <a:off x="766618" y="4654400"/>
            <a:ext cx="6111548" cy="830997"/>
          </a:xfrm>
          <a:prstGeom prst="rect">
            <a:avLst/>
          </a:prstGeom>
          <a:solidFill>
            <a:schemeClr val="tx2">
              <a:lumMod val="10000"/>
              <a:lumOff val="90000"/>
            </a:schemeClr>
          </a:solidFill>
        </p:spPr>
        <p:txBody>
          <a:bodyPr wrap="square">
            <a:spAutoFit/>
          </a:bodyPr>
          <a:lstStyle/>
          <a:p>
            <a:pPr marL="0" indent="0">
              <a:buNone/>
            </a:pPr>
            <a:r>
              <a:rPr lang="ja-JP" altLang="en-US" sz="2400" dirty="0"/>
              <a:t>２：</a:t>
            </a:r>
            <a:r>
              <a:rPr lang="ja-JP" altLang="ja-JP" sz="2400" dirty="0"/>
              <a:t>河床変動量の過小評価</a:t>
            </a:r>
          </a:p>
          <a:p>
            <a:pPr marL="0" indent="0">
              <a:buNone/>
            </a:pPr>
            <a:r>
              <a:rPr lang="ja-JP" altLang="en-US" sz="2400" dirty="0"/>
              <a:t>原因</a:t>
            </a:r>
            <a:r>
              <a:rPr lang="en-US" altLang="ja-JP" sz="2400" dirty="0"/>
              <a:t>-</a:t>
            </a:r>
            <a:r>
              <a:rPr lang="ja-JP" altLang="ja-JP" sz="2400" dirty="0"/>
              <a:t>浮遊砂輸送量不足</a:t>
            </a:r>
          </a:p>
        </p:txBody>
      </p:sp>
      <p:sp>
        <p:nvSpPr>
          <p:cNvPr id="10" name="テキスト ボックス 9">
            <a:extLst>
              <a:ext uri="{FF2B5EF4-FFF2-40B4-BE49-F238E27FC236}">
                <a16:creationId xmlns:a16="http://schemas.microsoft.com/office/drawing/2014/main" id="{3895B0FF-8422-000E-6B48-F2AB4BF6EF7D}"/>
              </a:ext>
            </a:extLst>
          </p:cNvPr>
          <p:cNvSpPr txBox="1"/>
          <p:nvPr/>
        </p:nvSpPr>
        <p:spPr>
          <a:xfrm>
            <a:off x="766618" y="5523835"/>
            <a:ext cx="6111548" cy="1200329"/>
          </a:xfrm>
          <a:prstGeom prst="rect">
            <a:avLst/>
          </a:prstGeom>
          <a:solidFill>
            <a:schemeClr val="tx2">
              <a:lumMod val="10000"/>
              <a:lumOff val="90000"/>
            </a:schemeClr>
          </a:solidFill>
        </p:spPr>
        <p:txBody>
          <a:bodyPr wrap="square">
            <a:spAutoFit/>
          </a:bodyPr>
          <a:lstStyle/>
          <a:p>
            <a:pPr marL="0" indent="0">
              <a:buNone/>
            </a:pPr>
            <a:r>
              <a:rPr lang="ja-JP" altLang="en-US" sz="2400" dirty="0"/>
              <a:t>３：</a:t>
            </a:r>
            <a:r>
              <a:rPr lang="ja-JP" altLang="ja-JP" sz="2400" dirty="0"/>
              <a:t>SBVC3と2DCの差が小さい</a:t>
            </a:r>
          </a:p>
          <a:p>
            <a:pPr marL="0" indent="0">
              <a:buNone/>
            </a:pPr>
            <a:r>
              <a:rPr lang="ja-JP" altLang="en-US" sz="2400" dirty="0"/>
              <a:t>原因：</a:t>
            </a:r>
            <a:r>
              <a:rPr lang="ja-JP" altLang="ja-JP" sz="2400" dirty="0"/>
              <a:t>浮遊砂濃度の鉛直分布</a:t>
            </a:r>
            <a:r>
              <a:rPr lang="ja-JP" altLang="en-US" sz="2400" dirty="0"/>
              <a:t>の変形</a:t>
            </a:r>
            <a:r>
              <a:rPr lang="ja-JP" altLang="ja-JP" sz="2400" dirty="0"/>
              <a:t>を</a:t>
            </a:r>
            <a:br>
              <a:rPr lang="en-US" altLang="ja-JP" sz="2400" dirty="0"/>
            </a:br>
            <a:r>
              <a:rPr lang="ja-JP" altLang="en-US" sz="2400" dirty="0"/>
              <a:t>　　　</a:t>
            </a:r>
            <a:r>
              <a:rPr lang="ja-JP" altLang="ja-JP" sz="2400" dirty="0"/>
              <a:t>考慮</a:t>
            </a:r>
            <a:r>
              <a:rPr lang="ja-JP" altLang="en-US" sz="2400" dirty="0"/>
              <a:t>していない</a:t>
            </a:r>
            <a:endParaRPr lang="ja-JP" altLang="ja-JP" sz="2400" dirty="0"/>
          </a:p>
        </p:txBody>
      </p:sp>
      <p:pic>
        <p:nvPicPr>
          <p:cNvPr id="11" name="図 10">
            <a:extLst>
              <a:ext uri="{FF2B5EF4-FFF2-40B4-BE49-F238E27FC236}">
                <a16:creationId xmlns:a16="http://schemas.microsoft.com/office/drawing/2014/main" id="{356025A6-77E8-E761-0398-39D3A741DBF5}"/>
              </a:ext>
            </a:extLst>
          </p:cNvPr>
          <p:cNvPicPr>
            <a:picLocks noChangeAspect="1"/>
          </p:cNvPicPr>
          <p:nvPr/>
        </p:nvPicPr>
        <p:blipFill>
          <a:blip r:embed="rId3">
            <a:extLst>
              <a:ext uri="{28A0092B-C50C-407E-A947-70E740481C1C}">
                <a14:useLocalDpi xmlns:a14="http://schemas.microsoft.com/office/drawing/2010/main" val="0"/>
              </a:ext>
            </a:extLst>
          </a:blip>
          <a:srcRect l="29687" t="19348" r="30417" b="13372"/>
          <a:stretch>
            <a:fillRect/>
          </a:stretch>
        </p:blipFill>
        <p:spPr>
          <a:xfrm>
            <a:off x="4285192" y="2286146"/>
            <a:ext cx="2474441" cy="2242913"/>
          </a:xfrm>
          <a:prstGeom prst="rect">
            <a:avLst/>
          </a:prstGeom>
        </p:spPr>
      </p:pic>
      <p:pic>
        <p:nvPicPr>
          <p:cNvPr id="12" name="図 11">
            <a:extLst>
              <a:ext uri="{FF2B5EF4-FFF2-40B4-BE49-F238E27FC236}">
                <a16:creationId xmlns:a16="http://schemas.microsoft.com/office/drawing/2014/main" id="{F964744B-4674-5114-C083-BF6C263C7018}"/>
              </a:ext>
            </a:extLst>
          </p:cNvPr>
          <p:cNvPicPr>
            <a:picLocks noChangeAspect="1"/>
          </p:cNvPicPr>
          <p:nvPr/>
        </p:nvPicPr>
        <p:blipFill>
          <a:blip r:embed="rId4">
            <a:extLst>
              <a:ext uri="{28A0092B-C50C-407E-A947-70E740481C1C}">
                <a14:useLocalDpi xmlns:a14="http://schemas.microsoft.com/office/drawing/2010/main" val="0"/>
              </a:ext>
            </a:extLst>
          </a:blip>
          <a:srcRect l="29687" t="19348" r="30417" b="13372"/>
          <a:stretch>
            <a:fillRect/>
          </a:stretch>
        </p:blipFill>
        <p:spPr>
          <a:xfrm>
            <a:off x="1456945" y="2286146"/>
            <a:ext cx="2474441" cy="2242913"/>
          </a:xfrm>
          <a:prstGeom prst="rect">
            <a:avLst/>
          </a:prstGeom>
        </p:spPr>
      </p:pic>
      <p:grpSp>
        <p:nvGrpSpPr>
          <p:cNvPr id="16" name="グループ化 15">
            <a:extLst>
              <a:ext uri="{FF2B5EF4-FFF2-40B4-BE49-F238E27FC236}">
                <a16:creationId xmlns:a16="http://schemas.microsoft.com/office/drawing/2014/main" id="{C5A82C04-68CD-75F9-208F-B78D92C54498}"/>
              </a:ext>
            </a:extLst>
          </p:cNvPr>
          <p:cNvGrpSpPr/>
          <p:nvPr/>
        </p:nvGrpSpPr>
        <p:grpSpPr>
          <a:xfrm>
            <a:off x="2780473" y="2526909"/>
            <a:ext cx="1317173" cy="1280426"/>
            <a:chOff x="2899006" y="2401567"/>
            <a:chExt cx="1317173" cy="1280426"/>
          </a:xfrm>
        </p:grpSpPr>
        <p:sp>
          <p:nvSpPr>
            <p:cNvPr id="13" name="矢印: 下 12">
              <a:extLst>
                <a:ext uri="{FF2B5EF4-FFF2-40B4-BE49-F238E27FC236}">
                  <a16:creationId xmlns:a16="http://schemas.microsoft.com/office/drawing/2014/main" id="{ADAE7FC4-9845-2E70-82A7-953CD01D5D19}"/>
                </a:ext>
              </a:extLst>
            </p:cNvPr>
            <p:cNvSpPr/>
            <p:nvPr/>
          </p:nvSpPr>
          <p:spPr>
            <a:xfrm rot="2295737">
              <a:off x="2899006" y="2807951"/>
              <a:ext cx="224175" cy="874042"/>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12E0C359-5809-8FB2-8A30-0462999B9B8B}"/>
                </a:ext>
              </a:extLst>
            </p:cNvPr>
            <p:cNvSpPr txBox="1"/>
            <p:nvPr/>
          </p:nvSpPr>
          <p:spPr>
            <a:xfrm>
              <a:off x="2932325" y="2401567"/>
              <a:ext cx="1283854" cy="369332"/>
            </a:xfrm>
            <a:prstGeom prst="rect">
              <a:avLst/>
            </a:prstGeom>
            <a:solidFill>
              <a:schemeClr val="bg1">
                <a:alpha val="69804"/>
              </a:schemeClr>
            </a:solidFill>
          </p:spPr>
          <p:txBody>
            <a:bodyPr wrap="square" rtlCol="0">
              <a:spAutoFit/>
            </a:bodyPr>
            <a:lstStyle/>
            <a:p>
              <a:r>
                <a:rPr kumimoji="1" lang="ja-JP" altLang="en-US" b="1" dirty="0"/>
                <a:t>波浪作用</a:t>
              </a:r>
            </a:p>
          </p:txBody>
        </p:sp>
      </p:grpSp>
      <p:sp>
        <p:nvSpPr>
          <p:cNvPr id="17" name="テキスト ボックス 16">
            <a:extLst>
              <a:ext uri="{FF2B5EF4-FFF2-40B4-BE49-F238E27FC236}">
                <a16:creationId xmlns:a16="http://schemas.microsoft.com/office/drawing/2014/main" id="{7ADBAA43-7BC4-4DBC-84E2-63EF4F267A0A}"/>
              </a:ext>
            </a:extLst>
          </p:cNvPr>
          <p:cNvSpPr txBox="1"/>
          <p:nvPr/>
        </p:nvSpPr>
        <p:spPr>
          <a:xfrm>
            <a:off x="7278254" y="1394690"/>
            <a:ext cx="3592946" cy="369332"/>
          </a:xfrm>
          <a:prstGeom prst="rect">
            <a:avLst/>
          </a:prstGeom>
          <a:noFill/>
        </p:spPr>
        <p:txBody>
          <a:bodyPr wrap="square" rtlCol="0">
            <a:spAutoFit/>
          </a:bodyPr>
          <a:lstStyle/>
          <a:p>
            <a:r>
              <a:rPr kumimoji="1" lang="ja-JP" altLang="en-US" dirty="0"/>
              <a:t>この間の有義波高・波向</a:t>
            </a:r>
            <a:r>
              <a:rPr kumimoji="1" lang="en-US" altLang="ja-JP" dirty="0"/>
              <a:t>(</a:t>
            </a:r>
            <a:r>
              <a:rPr kumimoji="1" lang="ja-JP" altLang="en-US" dirty="0"/>
              <a:t>鳥取</a:t>
            </a:r>
            <a:r>
              <a:rPr kumimoji="1" lang="en-US" altLang="ja-JP" dirty="0"/>
              <a:t>)</a:t>
            </a:r>
            <a:endParaRPr kumimoji="1" lang="ja-JP" altLang="en-US" dirty="0"/>
          </a:p>
        </p:txBody>
      </p:sp>
      <p:pic>
        <p:nvPicPr>
          <p:cNvPr id="27" name="図 26">
            <a:extLst>
              <a:ext uri="{FF2B5EF4-FFF2-40B4-BE49-F238E27FC236}">
                <a16:creationId xmlns:a16="http://schemas.microsoft.com/office/drawing/2014/main" id="{E327AF93-3F0E-1B67-9333-2D14F5CE9361}"/>
              </a:ext>
            </a:extLst>
          </p:cNvPr>
          <p:cNvPicPr>
            <a:picLocks noChangeAspect="1"/>
          </p:cNvPicPr>
          <p:nvPr/>
        </p:nvPicPr>
        <p:blipFill>
          <a:blip r:embed="rId5"/>
          <a:stretch>
            <a:fillRect/>
          </a:stretch>
        </p:blipFill>
        <p:spPr>
          <a:xfrm>
            <a:off x="7017009" y="2699088"/>
            <a:ext cx="5045075" cy="1916874"/>
          </a:xfrm>
          <a:prstGeom prst="rect">
            <a:avLst/>
          </a:prstGeom>
        </p:spPr>
      </p:pic>
      <p:sp>
        <p:nvSpPr>
          <p:cNvPr id="5" name="テキスト ボックス 4">
            <a:extLst>
              <a:ext uri="{FF2B5EF4-FFF2-40B4-BE49-F238E27FC236}">
                <a16:creationId xmlns:a16="http://schemas.microsoft.com/office/drawing/2014/main" id="{83F8CDBE-E1C4-FF6A-4FAE-A04E7FE40449}"/>
              </a:ext>
            </a:extLst>
          </p:cNvPr>
          <p:cNvSpPr txBox="1"/>
          <p:nvPr/>
        </p:nvSpPr>
        <p:spPr>
          <a:xfrm>
            <a:off x="7278254" y="4860766"/>
            <a:ext cx="3811233" cy="646331"/>
          </a:xfrm>
          <a:prstGeom prst="rect">
            <a:avLst/>
          </a:prstGeom>
          <a:solidFill>
            <a:schemeClr val="tx2">
              <a:lumMod val="10000"/>
              <a:lumOff val="90000"/>
            </a:schemeClr>
          </a:solidFill>
        </p:spPr>
        <p:txBody>
          <a:bodyPr wrap="square" rtlCol="0">
            <a:spAutoFit/>
          </a:bodyPr>
          <a:lstStyle/>
          <a:p>
            <a:r>
              <a:rPr kumimoji="1" lang="ja-JP" altLang="en-US" dirty="0"/>
              <a:t>天神川</a:t>
            </a:r>
            <a:r>
              <a:rPr kumimoji="1" lang="en-US" altLang="ja-JP" dirty="0"/>
              <a:t>(2021</a:t>
            </a:r>
            <a:r>
              <a:rPr kumimoji="1" lang="ja-JP" altLang="en-US" dirty="0"/>
              <a:t>年</a:t>
            </a:r>
            <a:r>
              <a:rPr kumimoji="1" lang="en-US" altLang="ja-JP" dirty="0"/>
              <a:t>7</a:t>
            </a:r>
            <a:r>
              <a:rPr kumimoji="1" lang="ja-JP" altLang="en-US" dirty="0"/>
              <a:t>月洪水後</a:t>
            </a:r>
            <a:r>
              <a:rPr kumimoji="1" lang="en-US" altLang="ja-JP" dirty="0"/>
              <a:t>2</a:t>
            </a:r>
            <a:r>
              <a:rPr kumimoji="1" lang="ja-JP" altLang="en-US" dirty="0"/>
              <a:t>週間</a:t>
            </a:r>
            <a:r>
              <a:rPr kumimoji="1" lang="en-US" altLang="ja-JP" dirty="0"/>
              <a:t>)</a:t>
            </a:r>
            <a:br>
              <a:rPr kumimoji="1" lang="en-US" altLang="ja-JP" dirty="0"/>
            </a:br>
            <a:r>
              <a:rPr kumimoji="1" lang="ja-JP" altLang="en-US" dirty="0"/>
              <a:t>波浪エネルギー換算：</a:t>
            </a:r>
            <a:r>
              <a:rPr lang="en-US" altLang="ja-JP" dirty="0"/>
              <a:t>126.4652</a:t>
            </a:r>
            <a:r>
              <a:rPr lang="ja-JP" altLang="en-US" dirty="0"/>
              <a:t>  </a:t>
            </a:r>
            <a:endParaRPr kumimoji="1" lang="ja-JP" altLang="en-US" dirty="0"/>
          </a:p>
        </p:txBody>
      </p:sp>
      <p:sp>
        <p:nvSpPr>
          <p:cNvPr id="7" name="テキスト ボックス 6">
            <a:extLst>
              <a:ext uri="{FF2B5EF4-FFF2-40B4-BE49-F238E27FC236}">
                <a16:creationId xmlns:a16="http://schemas.microsoft.com/office/drawing/2014/main" id="{0F368937-4427-0E4A-39A2-39E70C917848}"/>
              </a:ext>
            </a:extLst>
          </p:cNvPr>
          <p:cNvSpPr txBox="1"/>
          <p:nvPr/>
        </p:nvSpPr>
        <p:spPr>
          <a:xfrm>
            <a:off x="7278254" y="5577344"/>
            <a:ext cx="3811233" cy="646331"/>
          </a:xfrm>
          <a:prstGeom prst="rect">
            <a:avLst/>
          </a:prstGeom>
          <a:solidFill>
            <a:schemeClr val="tx2">
              <a:lumMod val="10000"/>
              <a:lumOff val="90000"/>
            </a:schemeClr>
          </a:solidFill>
        </p:spPr>
        <p:txBody>
          <a:bodyPr wrap="square" rtlCol="0">
            <a:spAutoFit/>
          </a:bodyPr>
          <a:lstStyle/>
          <a:p>
            <a:r>
              <a:rPr kumimoji="1" lang="ja-JP" altLang="en-US" dirty="0"/>
              <a:t>江の川</a:t>
            </a:r>
            <a:r>
              <a:rPr kumimoji="1" lang="en-US" altLang="ja-JP" dirty="0"/>
              <a:t>(2024</a:t>
            </a:r>
            <a:r>
              <a:rPr kumimoji="1" lang="ja-JP" altLang="en-US" dirty="0"/>
              <a:t>年</a:t>
            </a:r>
            <a:r>
              <a:rPr kumimoji="1" lang="en-US" altLang="ja-JP" dirty="0"/>
              <a:t>11</a:t>
            </a:r>
            <a:r>
              <a:rPr kumimoji="1" lang="ja-JP" altLang="en-US" dirty="0"/>
              <a:t>月洪水後</a:t>
            </a:r>
            <a:r>
              <a:rPr kumimoji="1" lang="en-US" altLang="ja-JP" dirty="0"/>
              <a:t>2</a:t>
            </a:r>
            <a:r>
              <a:rPr kumimoji="1" lang="ja-JP" altLang="en-US" dirty="0"/>
              <a:t>週間</a:t>
            </a:r>
            <a:r>
              <a:rPr kumimoji="1" lang="en-US" altLang="ja-JP" dirty="0"/>
              <a:t>)</a:t>
            </a:r>
            <a:br>
              <a:rPr kumimoji="1" lang="en-US" altLang="ja-JP" dirty="0"/>
            </a:br>
            <a:r>
              <a:rPr kumimoji="1" lang="ja-JP" altLang="en-US" dirty="0"/>
              <a:t>波浪エネルギー換算：</a:t>
            </a:r>
            <a:r>
              <a:rPr lang="en-US" altLang="ja-JP" dirty="0"/>
              <a:t>554.9024</a:t>
            </a:r>
            <a:r>
              <a:rPr lang="ja-JP" altLang="en-US" dirty="0"/>
              <a:t> </a:t>
            </a:r>
            <a:endParaRPr kumimoji="1" lang="ja-JP" altLang="en-US" dirty="0"/>
          </a:p>
        </p:txBody>
      </p:sp>
      <p:cxnSp>
        <p:nvCxnSpPr>
          <p:cNvPr id="14" name="直線コネクタ 13">
            <a:extLst>
              <a:ext uri="{FF2B5EF4-FFF2-40B4-BE49-F238E27FC236}">
                <a16:creationId xmlns:a16="http://schemas.microsoft.com/office/drawing/2014/main" id="{D8F2A1DF-4213-2C7E-1E4A-68532BE3E582}"/>
              </a:ext>
            </a:extLst>
          </p:cNvPr>
          <p:cNvCxnSpPr/>
          <p:nvPr/>
        </p:nvCxnSpPr>
        <p:spPr>
          <a:xfrm>
            <a:off x="9127067" y="2777067"/>
            <a:ext cx="0" cy="1151466"/>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21" name="直線コネクタ 20">
            <a:extLst>
              <a:ext uri="{FF2B5EF4-FFF2-40B4-BE49-F238E27FC236}">
                <a16:creationId xmlns:a16="http://schemas.microsoft.com/office/drawing/2014/main" id="{12DF8FE0-079B-E360-2CA2-F50C0A89C5C0}"/>
              </a:ext>
            </a:extLst>
          </p:cNvPr>
          <p:cNvCxnSpPr/>
          <p:nvPr/>
        </p:nvCxnSpPr>
        <p:spPr>
          <a:xfrm>
            <a:off x="11089487" y="2777067"/>
            <a:ext cx="0" cy="1151466"/>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730370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433</TotalTime>
  <Words>2452</Words>
  <Application>Microsoft Office PowerPoint</Application>
  <PresentationFormat>ワイド画面</PresentationFormat>
  <Paragraphs>247</Paragraphs>
  <Slides>23</Slides>
  <Notes>4</Notes>
  <HiddenSlides>9</HiddenSlides>
  <MMClips>0</MMClips>
  <ScaleCrop>false</ScaleCrop>
  <HeadingPairs>
    <vt:vector size="4" baseType="variant">
      <vt:variant>
        <vt:lpstr>テーマ</vt:lpstr>
      </vt:variant>
      <vt:variant>
        <vt:i4>1</vt:i4>
      </vt:variant>
      <vt:variant>
        <vt:lpstr>スライド タイトル</vt:lpstr>
      </vt:variant>
      <vt:variant>
        <vt:i4>23</vt:i4>
      </vt:variant>
    </vt:vector>
  </HeadingPairs>
  <TitlesOfParts>
    <vt:vector size="24" baseType="lpstr">
      <vt:lpstr>Office テーマ</vt:lpstr>
      <vt:lpstr>洪水時河口域地形変化の数値解析と初期河口地形の推定</vt:lpstr>
      <vt:lpstr>研究背景</vt:lpstr>
      <vt:lpstr>既往研究</vt:lpstr>
      <vt:lpstr>解析対象</vt:lpstr>
      <vt:lpstr>初期河口地形の推定</vt:lpstr>
      <vt:lpstr>初期河口地形の推定</vt:lpstr>
      <vt:lpstr>初期河口地形の推定</vt:lpstr>
      <vt:lpstr>初期河口地形の推定</vt:lpstr>
      <vt:lpstr>数値解析方法・解析条件</vt:lpstr>
      <vt:lpstr>解析結果［最終地形の比較］</vt:lpstr>
      <vt:lpstr>解析結果［河床変動量の比較］</vt:lpstr>
      <vt:lpstr>考察①</vt:lpstr>
      <vt:lpstr>解析結果・考察②［水位時間変化の比較］</vt:lpstr>
      <vt:lpstr>結論</vt:lpstr>
      <vt:lpstr>解析結果［水位時間変化の比較］</vt:lpstr>
      <vt:lpstr>解析結果［河床変動量の比較］</vt:lpstr>
      <vt:lpstr>解析方法　SBVC3法</vt:lpstr>
      <vt:lpstr>解析方法</vt:lpstr>
      <vt:lpstr>解析方法</vt:lpstr>
      <vt:lpstr>解析方法　河床変動解析</vt:lpstr>
      <vt:lpstr>数値解析条件</vt:lpstr>
      <vt:lpstr>江の川　海浜変形解析</vt:lpstr>
      <vt:lpstr>考察①</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洪水時河口域地形変化の数値解析と初期河口地形の推定</dc:title>
  <dc:creator>坂上　輝</dc:creator>
  <cp:lastModifiedBy>坂上　輝</cp:lastModifiedBy>
  <cp:revision>19</cp:revision>
  <dcterms:created xsi:type="dcterms:W3CDTF">2026-06-16T13:21:26Z</dcterms:created>
  <dcterms:modified xsi:type="dcterms:W3CDTF">2026-06-18T00:54:04Z</dcterms:modified>
</cp:coreProperties>
</file>