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Lst>
  <p:sldSz cx="42811700" cy="30275213"/>
  <p:notesSz cx="10018713" cy="14447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76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008" autoAdjust="0"/>
    <p:restoredTop sz="94660"/>
  </p:normalViewPr>
  <p:slideViewPr>
    <p:cSldViewPr snapToGrid="0">
      <p:cViewPr varScale="1">
        <p:scale>
          <a:sx n="24" d="100"/>
          <a:sy n="24" d="100"/>
        </p:scale>
        <p:origin x="20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210878" y="4954765"/>
            <a:ext cx="36389945" cy="10540259"/>
          </a:xfrm>
        </p:spPr>
        <p:txBody>
          <a:bodyPr anchor="b"/>
          <a:lstStyle>
            <a:lvl1pPr algn="ctr">
              <a:defRPr sz="26488"/>
            </a:lvl1pPr>
          </a:lstStyle>
          <a:p>
            <a:r>
              <a:rPr lang="ja-JP" altLang="en-US"/>
              <a:t>マスター タイトルの書式設定</a:t>
            </a:r>
            <a:endParaRPr lang="en-US" dirty="0"/>
          </a:p>
        </p:txBody>
      </p:sp>
      <p:sp>
        <p:nvSpPr>
          <p:cNvPr id="3" name="Subtitle 2"/>
          <p:cNvSpPr>
            <a:spLocks noGrp="1"/>
          </p:cNvSpPr>
          <p:nvPr>
            <p:ph type="subTitle" idx="1"/>
          </p:nvPr>
        </p:nvSpPr>
        <p:spPr>
          <a:xfrm>
            <a:off x="5351463" y="15901497"/>
            <a:ext cx="32108775"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99558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392968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21009" y="7547788"/>
            <a:ext cx="36925091" cy="12593645"/>
          </a:xfrm>
        </p:spPr>
        <p:txBody>
          <a:bodyPr anchor="b"/>
          <a:lstStyle>
            <a:lvl1pPr>
              <a:defRPr sz="2648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21009" y="20260574"/>
            <a:ext cx="36925091" cy="6622701"/>
          </a:xfrm>
        </p:spPr>
        <p:txBody>
          <a:bodyPr/>
          <a:lstStyle>
            <a:lvl1pPr marL="0" indent="0">
              <a:buNone/>
              <a:defRPr sz="10595">
                <a:solidFill>
                  <a:schemeClr val="tx1"/>
                </a:solidFill>
              </a:defRPr>
            </a:lvl1pPr>
            <a:lvl2pPr marL="2018355" indent="0">
              <a:buNone/>
              <a:defRPr sz="8829">
                <a:solidFill>
                  <a:schemeClr val="tx1">
                    <a:tint val="75000"/>
                  </a:schemeClr>
                </a:solidFill>
              </a:defRPr>
            </a:lvl2pPr>
            <a:lvl3pPr marL="4036710" indent="0">
              <a:buNone/>
              <a:defRPr sz="7946">
                <a:solidFill>
                  <a:schemeClr val="tx1">
                    <a:tint val="75000"/>
                  </a:schemeClr>
                </a:solidFill>
              </a:defRPr>
            </a:lvl3pPr>
            <a:lvl4pPr marL="6055065" indent="0">
              <a:buNone/>
              <a:defRPr sz="7063">
                <a:solidFill>
                  <a:schemeClr val="tx1">
                    <a:tint val="75000"/>
                  </a:schemeClr>
                </a:solidFill>
              </a:defRPr>
            </a:lvl4pPr>
            <a:lvl5pPr marL="8073420" indent="0">
              <a:buNone/>
              <a:defRPr sz="7063">
                <a:solidFill>
                  <a:schemeClr val="tx1">
                    <a:tint val="75000"/>
                  </a:schemeClr>
                </a:solidFill>
              </a:defRPr>
            </a:lvl5pPr>
            <a:lvl6pPr marL="10091776" indent="0">
              <a:buNone/>
              <a:defRPr sz="7063">
                <a:solidFill>
                  <a:schemeClr val="tx1">
                    <a:tint val="75000"/>
                  </a:schemeClr>
                </a:solidFill>
              </a:defRPr>
            </a:lvl6pPr>
            <a:lvl7pPr marL="12110131" indent="0">
              <a:buNone/>
              <a:defRPr sz="7063">
                <a:solidFill>
                  <a:schemeClr val="tx1">
                    <a:tint val="75000"/>
                  </a:schemeClr>
                </a:solidFill>
              </a:defRPr>
            </a:lvl7pPr>
            <a:lvl8pPr marL="14128486" indent="0">
              <a:buNone/>
              <a:defRPr sz="7063">
                <a:solidFill>
                  <a:schemeClr val="tx1">
                    <a:tint val="75000"/>
                  </a:schemeClr>
                </a:solidFill>
              </a:defRPr>
            </a:lvl8pPr>
            <a:lvl9pPr marL="16146841" indent="0">
              <a:buNone/>
              <a:defRPr sz="70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852483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43304" y="8059374"/>
            <a:ext cx="18194973"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673423" y="8059374"/>
            <a:ext cx="18194973"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1493140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48881" y="1611882"/>
            <a:ext cx="36925091"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8885" y="7421634"/>
            <a:ext cx="18111353"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4" name="Content Placeholder 3"/>
          <p:cNvSpPr>
            <a:spLocks noGrp="1"/>
          </p:cNvSpPr>
          <p:nvPr>
            <p:ph sz="half" idx="2"/>
          </p:nvPr>
        </p:nvSpPr>
        <p:spPr>
          <a:xfrm>
            <a:off x="2948885" y="11058863"/>
            <a:ext cx="18111353"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673425" y="7421634"/>
            <a:ext cx="18200549"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6" name="Content Placeholder 5"/>
          <p:cNvSpPr>
            <a:spLocks noGrp="1"/>
          </p:cNvSpPr>
          <p:nvPr>
            <p:ph sz="quarter" idx="4"/>
          </p:nvPr>
        </p:nvSpPr>
        <p:spPr>
          <a:xfrm>
            <a:off x="21673425" y="11058863"/>
            <a:ext cx="18200549"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1479128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696335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3284647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48880" y="2018348"/>
            <a:ext cx="13807888" cy="7064216"/>
          </a:xfrm>
        </p:spPr>
        <p:txBody>
          <a:bodyPr anchor="b"/>
          <a:lstStyle>
            <a:lvl1pPr>
              <a:defRPr sz="14127"/>
            </a:lvl1pPr>
          </a:lstStyle>
          <a:p>
            <a:r>
              <a:rPr lang="ja-JP" altLang="en-US"/>
              <a:t>マスター タイトルの書式設定</a:t>
            </a:r>
            <a:endParaRPr lang="en-US" dirty="0"/>
          </a:p>
        </p:txBody>
      </p:sp>
      <p:sp>
        <p:nvSpPr>
          <p:cNvPr id="3" name="Content Placeholder 2"/>
          <p:cNvSpPr>
            <a:spLocks noGrp="1"/>
          </p:cNvSpPr>
          <p:nvPr>
            <p:ph idx="1"/>
          </p:nvPr>
        </p:nvSpPr>
        <p:spPr>
          <a:xfrm>
            <a:off x="18200549" y="4359077"/>
            <a:ext cx="21673423"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48880" y="9082564"/>
            <a:ext cx="1380788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352632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48880" y="2018348"/>
            <a:ext cx="13807888" cy="7064216"/>
          </a:xfrm>
        </p:spPr>
        <p:txBody>
          <a:bodyPr anchor="b"/>
          <a:lstStyle>
            <a:lvl1pPr>
              <a:defRPr sz="141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200549" y="4359077"/>
            <a:ext cx="21673423"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948880" y="9082564"/>
            <a:ext cx="1380788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3835194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200601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7125" y="1611875"/>
            <a:ext cx="9231273"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43307" y="1611875"/>
            <a:ext cx="27158672"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A7FE1B8-035F-4930-97CB-3A41BB9FBD49}"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4239969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3305" y="1611882"/>
            <a:ext cx="36925091"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3305" y="8059374"/>
            <a:ext cx="36925091"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43304" y="28060644"/>
            <a:ext cx="9632633"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FA7FE1B8-035F-4930-97CB-3A41BB9FBD49}" type="datetimeFigureOut">
              <a:rPr kumimoji="1" lang="ja-JP" altLang="en-US" smtClean="0"/>
              <a:t>2026/6/15</a:t>
            </a:fld>
            <a:endParaRPr kumimoji="1" lang="ja-JP" altLang="en-US"/>
          </a:p>
        </p:txBody>
      </p:sp>
      <p:sp>
        <p:nvSpPr>
          <p:cNvPr id="5" name="Footer Placeholder 4"/>
          <p:cNvSpPr>
            <a:spLocks noGrp="1"/>
          </p:cNvSpPr>
          <p:nvPr>
            <p:ph type="ftr" sz="quarter" idx="3"/>
          </p:nvPr>
        </p:nvSpPr>
        <p:spPr>
          <a:xfrm>
            <a:off x="14181376" y="28060644"/>
            <a:ext cx="14448949"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30235763" y="28060644"/>
            <a:ext cx="9632633"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75D52368-96D3-4F8A-BF65-D16B1B5C52E5}" type="slidenum">
              <a:rPr kumimoji="1" lang="ja-JP" altLang="en-US" smtClean="0"/>
              <a:t>‹#›</a:t>
            </a:fld>
            <a:endParaRPr kumimoji="1" lang="ja-JP" altLang="en-US"/>
          </a:p>
        </p:txBody>
      </p:sp>
    </p:spTree>
    <p:extLst>
      <p:ext uri="{BB962C8B-B14F-4D97-AF65-F5344CB8AC3E}">
        <p14:creationId xmlns:p14="http://schemas.microsoft.com/office/powerpoint/2010/main" val="32849733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36710" rtl="0" eaLnBrk="1" latinLnBrk="0" hangingPunct="1">
        <a:lnSpc>
          <a:spcPct val="90000"/>
        </a:lnSpc>
        <a:spcBef>
          <a:spcPct val="0"/>
        </a:spcBef>
        <a:buNone/>
        <a:defRPr kumimoji="1"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kumimoji="1"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kumimoji="1"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kumimoji="1"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9pPr>
    </p:bodyStyle>
    <p:otherStyle>
      <a:defPPr>
        <a:defRPr lang="en-US"/>
      </a:defPPr>
      <a:lvl1pPr marL="0" algn="l" defTabSz="4036710" rtl="0" eaLnBrk="1" latinLnBrk="0" hangingPunct="1">
        <a:defRPr kumimoji="1" sz="7946" kern="1200">
          <a:solidFill>
            <a:schemeClr val="tx1"/>
          </a:solidFill>
          <a:latin typeface="+mn-lt"/>
          <a:ea typeface="+mn-ea"/>
          <a:cs typeface="+mn-cs"/>
        </a:defRPr>
      </a:lvl1pPr>
      <a:lvl2pPr marL="2018355" algn="l" defTabSz="4036710" rtl="0" eaLnBrk="1" latinLnBrk="0" hangingPunct="1">
        <a:defRPr kumimoji="1" sz="7946" kern="1200">
          <a:solidFill>
            <a:schemeClr val="tx1"/>
          </a:solidFill>
          <a:latin typeface="+mn-lt"/>
          <a:ea typeface="+mn-ea"/>
          <a:cs typeface="+mn-cs"/>
        </a:defRPr>
      </a:lvl2pPr>
      <a:lvl3pPr marL="4036710" algn="l" defTabSz="4036710" rtl="0" eaLnBrk="1" latinLnBrk="0" hangingPunct="1">
        <a:defRPr kumimoji="1" sz="7946" kern="1200">
          <a:solidFill>
            <a:schemeClr val="tx1"/>
          </a:solidFill>
          <a:latin typeface="+mn-lt"/>
          <a:ea typeface="+mn-ea"/>
          <a:cs typeface="+mn-cs"/>
        </a:defRPr>
      </a:lvl3pPr>
      <a:lvl4pPr marL="6055065" algn="l" defTabSz="4036710" rtl="0" eaLnBrk="1" latinLnBrk="0" hangingPunct="1">
        <a:defRPr kumimoji="1" sz="7946" kern="1200">
          <a:solidFill>
            <a:schemeClr val="tx1"/>
          </a:solidFill>
          <a:latin typeface="+mn-lt"/>
          <a:ea typeface="+mn-ea"/>
          <a:cs typeface="+mn-cs"/>
        </a:defRPr>
      </a:lvl4pPr>
      <a:lvl5pPr marL="8073420" algn="l" defTabSz="4036710" rtl="0" eaLnBrk="1" latinLnBrk="0" hangingPunct="1">
        <a:defRPr kumimoji="1" sz="7946" kern="1200">
          <a:solidFill>
            <a:schemeClr val="tx1"/>
          </a:solidFill>
          <a:latin typeface="+mn-lt"/>
          <a:ea typeface="+mn-ea"/>
          <a:cs typeface="+mn-cs"/>
        </a:defRPr>
      </a:lvl5pPr>
      <a:lvl6pPr marL="10091776" algn="l" defTabSz="4036710" rtl="0" eaLnBrk="1" latinLnBrk="0" hangingPunct="1">
        <a:defRPr kumimoji="1" sz="7946" kern="1200">
          <a:solidFill>
            <a:schemeClr val="tx1"/>
          </a:solidFill>
          <a:latin typeface="+mn-lt"/>
          <a:ea typeface="+mn-ea"/>
          <a:cs typeface="+mn-cs"/>
        </a:defRPr>
      </a:lvl6pPr>
      <a:lvl7pPr marL="12110131" algn="l" defTabSz="4036710" rtl="0" eaLnBrk="1" latinLnBrk="0" hangingPunct="1">
        <a:defRPr kumimoji="1" sz="7946" kern="1200">
          <a:solidFill>
            <a:schemeClr val="tx1"/>
          </a:solidFill>
          <a:latin typeface="+mn-lt"/>
          <a:ea typeface="+mn-ea"/>
          <a:cs typeface="+mn-cs"/>
        </a:defRPr>
      </a:lvl7pPr>
      <a:lvl8pPr marL="14128486" algn="l" defTabSz="4036710" rtl="0" eaLnBrk="1" latinLnBrk="0" hangingPunct="1">
        <a:defRPr kumimoji="1" sz="7946" kern="1200">
          <a:solidFill>
            <a:schemeClr val="tx1"/>
          </a:solidFill>
          <a:latin typeface="+mn-lt"/>
          <a:ea typeface="+mn-ea"/>
          <a:cs typeface="+mn-cs"/>
        </a:defRPr>
      </a:lvl8pPr>
      <a:lvl9pPr marL="16146841" algn="l" defTabSz="4036710" rtl="0" eaLnBrk="1" latinLnBrk="0" hangingPunct="1">
        <a:defRPr kumimoji="1"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正方形/長方形 110">
            <a:extLst>
              <a:ext uri="{FF2B5EF4-FFF2-40B4-BE49-F238E27FC236}">
                <a16:creationId xmlns:a16="http://schemas.microsoft.com/office/drawing/2014/main" id="{053AEB67-2CE7-E152-5DD1-C94DE0214AEE}"/>
              </a:ext>
            </a:extLst>
          </p:cNvPr>
          <p:cNvSpPr/>
          <p:nvPr/>
        </p:nvSpPr>
        <p:spPr>
          <a:xfrm>
            <a:off x="14796502" y="25801452"/>
            <a:ext cx="27937745" cy="972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dirty="0"/>
          </a:p>
        </p:txBody>
      </p:sp>
      <p:sp>
        <p:nvSpPr>
          <p:cNvPr id="82" name="正方形/長方形 81">
            <a:extLst>
              <a:ext uri="{FF2B5EF4-FFF2-40B4-BE49-F238E27FC236}">
                <a16:creationId xmlns:a16="http://schemas.microsoft.com/office/drawing/2014/main" id="{A3A47DC3-56B0-6172-D0EF-CABC81D8635E}"/>
              </a:ext>
            </a:extLst>
          </p:cNvPr>
          <p:cNvSpPr/>
          <p:nvPr/>
        </p:nvSpPr>
        <p:spPr>
          <a:xfrm>
            <a:off x="51012" y="24483804"/>
            <a:ext cx="14364000" cy="363046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530EB69B-A34C-4924-816A-6DFDC14AF48D}"/>
              </a:ext>
            </a:extLst>
          </p:cNvPr>
          <p:cNvSpPr/>
          <p:nvPr/>
        </p:nvSpPr>
        <p:spPr>
          <a:xfrm>
            <a:off x="260978" y="12540282"/>
            <a:ext cx="13787467" cy="62364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FFA035C1-867B-D23B-1CB1-47DF06DA1BF6}"/>
              </a:ext>
            </a:extLst>
          </p:cNvPr>
          <p:cNvSpPr/>
          <p:nvPr/>
        </p:nvSpPr>
        <p:spPr>
          <a:xfrm>
            <a:off x="7065228" y="6406277"/>
            <a:ext cx="7129915" cy="4147200"/>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1" name="図 60">
            <a:extLst>
              <a:ext uri="{FF2B5EF4-FFF2-40B4-BE49-F238E27FC236}">
                <a16:creationId xmlns:a16="http://schemas.microsoft.com/office/drawing/2014/main" id="{6A484CAE-37A7-AD1C-BEF8-FA9A512C6E5E}"/>
              </a:ext>
            </a:extLst>
          </p:cNvPr>
          <p:cNvPicPr>
            <a:picLocks noChangeAspect="1"/>
          </p:cNvPicPr>
          <p:nvPr/>
        </p:nvPicPr>
        <p:blipFill rotWithShape="1">
          <a:blip r:embed="rId2"/>
          <a:srcRect t="4315" r="67596"/>
          <a:stretch/>
        </p:blipFill>
        <p:spPr>
          <a:xfrm>
            <a:off x="7088089" y="6443198"/>
            <a:ext cx="2625238" cy="1329404"/>
          </a:xfrm>
          <a:prstGeom prst="rect">
            <a:avLst/>
          </a:prstGeom>
        </p:spPr>
      </p:pic>
      <p:sp>
        <p:nvSpPr>
          <p:cNvPr id="11" name="正方形/長方形 10">
            <a:extLst>
              <a:ext uri="{FF2B5EF4-FFF2-40B4-BE49-F238E27FC236}">
                <a16:creationId xmlns:a16="http://schemas.microsoft.com/office/drawing/2014/main" id="{D4FA25FD-20C0-DD05-2690-C36D1D13A895}"/>
              </a:ext>
            </a:extLst>
          </p:cNvPr>
          <p:cNvSpPr/>
          <p:nvPr/>
        </p:nvSpPr>
        <p:spPr>
          <a:xfrm>
            <a:off x="119271" y="3135281"/>
            <a:ext cx="14172614" cy="972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dirty="0"/>
          </a:p>
        </p:txBody>
      </p:sp>
      <p:sp>
        <p:nvSpPr>
          <p:cNvPr id="4" name="正方形/長方形 3">
            <a:extLst>
              <a:ext uri="{FF2B5EF4-FFF2-40B4-BE49-F238E27FC236}">
                <a16:creationId xmlns:a16="http://schemas.microsoft.com/office/drawing/2014/main" id="{56449325-8171-74D5-8511-72653DAC6641}"/>
              </a:ext>
            </a:extLst>
          </p:cNvPr>
          <p:cNvSpPr/>
          <p:nvPr/>
        </p:nvSpPr>
        <p:spPr>
          <a:xfrm>
            <a:off x="0" y="-1"/>
            <a:ext cx="42811700" cy="3003591"/>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2401" dirty="0"/>
          </a:p>
        </p:txBody>
      </p:sp>
      <p:sp>
        <p:nvSpPr>
          <p:cNvPr id="5" name="テキスト ボックス 4">
            <a:extLst>
              <a:ext uri="{FF2B5EF4-FFF2-40B4-BE49-F238E27FC236}">
                <a16:creationId xmlns:a16="http://schemas.microsoft.com/office/drawing/2014/main" id="{82B3771B-9CF5-05E8-1559-1C2D8BB94352}"/>
              </a:ext>
            </a:extLst>
          </p:cNvPr>
          <p:cNvSpPr txBox="1"/>
          <p:nvPr/>
        </p:nvSpPr>
        <p:spPr>
          <a:xfrm>
            <a:off x="0" y="-2"/>
            <a:ext cx="8023123" cy="708014"/>
          </a:xfrm>
          <a:prstGeom prst="rect">
            <a:avLst/>
          </a:prstGeom>
          <a:noFill/>
        </p:spPr>
        <p:txBody>
          <a:bodyPr wrap="square" rtlCol="0">
            <a:spAutoFit/>
          </a:bodyPr>
          <a:lstStyle/>
          <a:p>
            <a:r>
              <a:rPr kumimoji="1" lang="en-US" altLang="ja-JP" sz="4001" dirty="0">
                <a:latin typeface="Times New Roman" panose="02020603050405020304" pitchFamily="18" charset="0"/>
                <a:ea typeface="HGSｺﾞｼｯｸE" panose="020B0900000000000000" pitchFamily="50" charset="-128"/>
                <a:cs typeface="Times New Roman" panose="02020603050405020304" pitchFamily="18" charset="0"/>
              </a:rPr>
              <a:t>2026</a:t>
            </a:r>
            <a:r>
              <a:rPr kumimoji="1" lang="ja-JP" altLang="en-US" sz="4001" dirty="0">
                <a:latin typeface="Times New Roman" panose="02020603050405020304" pitchFamily="18" charset="0"/>
                <a:ea typeface="HGSｺﾞｼｯｸE" panose="020B0900000000000000" pitchFamily="50" charset="-128"/>
                <a:cs typeface="Times New Roman" panose="02020603050405020304" pitchFamily="18" charset="0"/>
              </a:rPr>
              <a:t>年度　河川技術シンポジウム</a:t>
            </a:r>
            <a:endParaRPr kumimoji="1" lang="en-US" altLang="ja-JP" sz="4001" dirty="0">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8827445E-8EBD-DE98-703D-0BE296770EE3}"/>
              </a:ext>
            </a:extLst>
          </p:cNvPr>
          <p:cNvSpPr txBox="1"/>
          <p:nvPr/>
        </p:nvSpPr>
        <p:spPr>
          <a:xfrm>
            <a:off x="3864355" y="225482"/>
            <a:ext cx="35006790" cy="1107996"/>
          </a:xfrm>
          <a:prstGeom prst="rect">
            <a:avLst/>
          </a:prstGeom>
          <a:noFill/>
        </p:spPr>
        <p:txBody>
          <a:bodyPr wrap="square" rtlCol="0">
            <a:spAutoFit/>
          </a:bodyPr>
          <a:lstStyle/>
          <a:p>
            <a:pPr algn="ctr"/>
            <a:r>
              <a:rPr lang="ja-JP" altLang="en-US" sz="6600" b="1" dirty="0">
                <a:ln w="3175">
                  <a:noFill/>
                </a:ln>
                <a:latin typeface="ＭＳ Ｐゴシック" panose="020B0600070205080204" pitchFamily="50" charset="-128"/>
                <a:ea typeface="ＭＳ Ｐゴシック" panose="020B0600070205080204" pitchFamily="50" charset="-128"/>
              </a:rPr>
              <a:t>越流水に対する小粒径被覆かごマットの変形特性と安定性評価 </a:t>
            </a:r>
            <a:endParaRPr kumimoji="1" lang="ja-JP" altLang="en-US" sz="6600" b="1" dirty="0">
              <a:ln w="3175">
                <a:noFill/>
              </a:ln>
              <a:latin typeface="ＭＳ Ｐゴシック" panose="020B0600070205080204" pitchFamily="50" charset="-128"/>
              <a:ea typeface="ＭＳ Ｐゴシック" panose="020B0600070205080204" pitchFamily="50" charset="-128"/>
            </a:endParaRPr>
          </a:p>
        </p:txBody>
      </p:sp>
      <p:pic>
        <p:nvPicPr>
          <p:cNvPr id="7" name="図 6">
            <a:extLst>
              <a:ext uri="{FF2B5EF4-FFF2-40B4-BE49-F238E27FC236}">
                <a16:creationId xmlns:a16="http://schemas.microsoft.com/office/drawing/2014/main" id="{B418E6AE-3AAB-BB79-4F8F-5199C40541F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7649" y="698241"/>
            <a:ext cx="2328516" cy="2234541"/>
          </a:xfrm>
          <a:prstGeom prst="rect">
            <a:avLst/>
          </a:prstGeom>
        </p:spPr>
      </p:pic>
      <p:sp>
        <p:nvSpPr>
          <p:cNvPr id="8" name="テキスト ボックス 7">
            <a:extLst>
              <a:ext uri="{FF2B5EF4-FFF2-40B4-BE49-F238E27FC236}">
                <a16:creationId xmlns:a16="http://schemas.microsoft.com/office/drawing/2014/main" id="{2B5F9C87-1894-0E7E-4554-D52D7593EE41}"/>
              </a:ext>
            </a:extLst>
          </p:cNvPr>
          <p:cNvSpPr txBox="1"/>
          <p:nvPr/>
        </p:nvSpPr>
        <p:spPr>
          <a:xfrm>
            <a:off x="5056241" y="1889253"/>
            <a:ext cx="30240288" cy="1138773"/>
          </a:xfrm>
          <a:prstGeom prst="rect">
            <a:avLst/>
          </a:prstGeom>
          <a:noFill/>
        </p:spPr>
        <p:txBody>
          <a:bodyPr wrap="square" rtlCol="0" anchor="ctr">
            <a:spAutoFit/>
          </a:bodyPr>
          <a:lstStyle/>
          <a:p>
            <a:pPr algn="ctr"/>
            <a:r>
              <a:rPr lang="ja-JP" altLang="en-US" sz="3600" dirty="0">
                <a:latin typeface="メイリオ" panose="020B0604030504040204" pitchFamily="50" charset="-128"/>
                <a:ea typeface="メイリオ" panose="020B0604030504040204" pitchFamily="50" charset="-128"/>
                <a:cs typeface="Times New Roman" panose="02020603050405020304" pitchFamily="18" charset="0"/>
              </a:rPr>
              <a:t>〇西山大翔</a:t>
            </a:r>
            <a:r>
              <a:rPr lang="en-US" altLang="ja-JP" sz="3600" baseline="30000" dirty="0">
                <a:latin typeface="メイリオ" panose="020B0604030504040204" pitchFamily="50" charset="-128"/>
                <a:ea typeface="メイリオ" panose="020B0604030504040204" pitchFamily="50" charset="-128"/>
                <a:cs typeface="Times New Roman" panose="02020603050405020304" pitchFamily="18" charset="0"/>
              </a:rPr>
              <a:t>1</a:t>
            </a:r>
            <a:r>
              <a:rPr lang="ja-JP" altLang="en-US" sz="3600" dirty="0">
                <a:latin typeface="メイリオ" panose="020B0604030504040204" pitchFamily="50" charset="-128"/>
                <a:ea typeface="メイリオ" panose="020B0604030504040204" pitchFamily="50" charset="-128"/>
                <a:cs typeface="Times New Roman" panose="02020603050405020304" pitchFamily="18" charset="0"/>
              </a:rPr>
              <a:t>　原田晃湧</a:t>
            </a:r>
            <a:r>
              <a:rPr lang="en-US" altLang="ja-JP" sz="3600" baseline="30000" dirty="0">
                <a:latin typeface="メイリオ" panose="020B0604030504040204" pitchFamily="50" charset="-128"/>
                <a:ea typeface="メイリオ" panose="020B0604030504040204" pitchFamily="50" charset="-128"/>
                <a:cs typeface="Times New Roman" panose="02020603050405020304" pitchFamily="18" charset="0"/>
              </a:rPr>
              <a:t>2</a:t>
            </a:r>
            <a:r>
              <a:rPr lang="ja-JP" altLang="en-US" sz="3600" baseline="300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3600" dirty="0">
                <a:latin typeface="メイリオ" panose="020B0604030504040204" pitchFamily="50" charset="-128"/>
                <a:ea typeface="メイリオ" panose="020B0604030504040204" pitchFamily="50" charset="-128"/>
                <a:cs typeface="Times New Roman" panose="02020603050405020304" pitchFamily="18" charset="0"/>
              </a:rPr>
              <a:t>白井勝二</a:t>
            </a:r>
            <a:r>
              <a:rPr lang="en-US" altLang="ja-JP" sz="3600" baseline="30000" dirty="0">
                <a:latin typeface="メイリオ" panose="020B0604030504040204" pitchFamily="50" charset="-128"/>
                <a:ea typeface="メイリオ" panose="020B0604030504040204" pitchFamily="50" charset="-128"/>
                <a:cs typeface="Times New Roman" panose="02020603050405020304" pitchFamily="18" charset="0"/>
              </a:rPr>
              <a:t>3</a:t>
            </a:r>
            <a:r>
              <a:rPr lang="ja-JP" altLang="en-US" sz="3600" baseline="300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3600" dirty="0">
                <a:latin typeface="メイリオ" panose="020B0604030504040204" pitchFamily="50" charset="-128"/>
                <a:ea typeface="メイリオ" panose="020B0604030504040204" pitchFamily="50" charset="-128"/>
                <a:cs typeface="Times New Roman" panose="02020603050405020304" pitchFamily="18" charset="0"/>
              </a:rPr>
              <a:t>髙田潤一郎</a:t>
            </a:r>
            <a:r>
              <a:rPr lang="en-US" altLang="ja-JP" sz="3600" baseline="30000" dirty="0">
                <a:latin typeface="メイリオ" panose="020B0604030504040204" pitchFamily="50" charset="-128"/>
                <a:ea typeface="メイリオ" panose="020B0604030504040204" pitchFamily="50" charset="-128"/>
                <a:cs typeface="Times New Roman" panose="02020603050405020304" pitchFamily="18" charset="0"/>
              </a:rPr>
              <a:t>3</a:t>
            </a:r>
            <a:r>
              <a:rPr lang="ja-JP" altLang="en-US" sz="3600" baseline="300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3600" dirty="0">
                <a:latin typeface="メイリオ" panose="020B0604030504040204" pitchFamily="50" charset="-128"/>
                <a:ea typeface="メイリオ" panose="020B0604030504040204" pitchFamily="50" charset="-128"/>
                <a:cs typeface="Times New Roman" panose="02020603050405020304" pitchFamily="18" charset="0"/>
              </a:rPr>
              <a:t>手計太一</a:t>
            </a:r>
            <a:r>
              <a:rPr lang="en-US" altLang="ja-JP" sz="3600" baseline="30000" dirty="0">
                <a:latin typeface="メイリオ" panose="020B0604030504040204" pitchFamily="50" charset="-128"/>
                <a:ea typeface="メイリオ" panose="020B0604030504040204" pitchFamily="50" charset="-128"/>
                <a:cs typeface="Times New Roman" panose="02020603050405020304" pitchFamily="18" charset="0"/>
              </a:rPr>
              <a:t>4</a:t>
            </a:r>
          </a:p>
          <a:p>
            <a:pPr algn="ctr"/>
            <a:r>
              <a:rPr lang="en-US" altLang="ja-JP" sz="3200" dirty="0">
                <a:latin typeface="メイリオ" panose="020B0604030504040204" pitchFamily="50" charset="-128"/>
                <a:ea typeface="メイリオ" panose="020B0604030504040204" pitchFamily="50" charset="-128"/>
                <a:cs typeface="Times New Roman" panose="02020603050405020304" pitchFamily="18" charset="0"/>
              </a:rPr>
              <a:t>1</a:t>
            </a:r>
            <a:r>
              <a:rPr lang="ja-JP" altLang="en-US" sz="3200" dirty="0">
                <a:latin typeface="メイリオ" panose="020B0604030504040204" pitchFamily="50" charset="-128"/>
                <a:ea typeface="メイリオ" panose="020B0604030504040204" pitchFamily="50" charset="-128"/>
                <a:cs typeface="Times New Roman" panose="02020603050405020304" pitchFamily="18" charset="0"/>
              </a:rPr>
              <a:t>．</a:t>
            </a:r>
            <a:r>
              <a:rPr kumimoji="1" lang="ja-JP" altLang="en-US" sz="3200" dirty="0">
                <a:latin typeface="メイリオ" panose="020B0604030504040204" pitchFamily="50" charset="-128"/>
                <a:ea typeface="メイリオ" panose="020B0604030504040204" pitchFamily="50" charset="-128"/>
                <a:cs typeface="Times New Roman" panose="02020603050405020304" pitchFamily="18" charset="0"/>
              </a:rPr>
              <a:t>中央大学大学院　理工学研究科　</a:t>
            </a:r>
            <a:r>
              <a:rPr kumimoji="1" lang="en-US" altLang="ja-JP" sz="3200" dirty="0">
                <a:latin typeface="メイリオ" panose="020B0604030504040204" pitchFamily="50" charset="-128"/>
                <a:ea typeface="メイリオ" panose="020B0604030504040204" pitchFamily="50" charset="-128"/>
                <a:cs typeface="Times New Roman" panose="02020603050405020304" pitchFamily="18" charset="0"/>
              </a:rPr>
              <a:t>2</a:t>
            </a:r>
            <a:r>
              <a:rPr kumimoji="1" lang="ja-JP" altLang="en-US" sz="3200" dirty="0">
                <a:latin typeface="メイリオ" panose="020B0604030504040204" pitchFamily="50" charset="-128"/>
                <a:ea typeface="メイリオ" panose="020B0604030504040204" pitchFamily="50" charset="-128"/>
                <a:cs typeface="Times New Roman" panose="02020603050405020304" pitchFamily="18" charset="0"/>
              </a:rPr>
              <a:t>．東急建設株式会社　</a:t>
            </a:r>
            <a:r>
              <a:rPr kumimoji="1" lang="en-US" altLang="ja-JP" sz="3200" dirty="0">
                <a:latin typeface="メイリオ" panose="020B0604030504040204" pitchFamily="50" charset="-128"/>
                <a:ea typeface="メイリオ" panose="020B0604030504040204" pitchFamily="50" charset="-128"/>
                <a:cs typeface="Times New Roman" panose="02020603050405020304" pitchFamily="18" charset="0"/>
              </a:rPr>
              <a:t>3</a:t>
            </a:r>
            <a:r>
              <a:rPr kumimoji="1" lang="ja-JP" altLang="en-US" sz="3200" dirty="0">
                <a:latin typeface="メイリオ" panose="020B0604030504040204" pitchFamily="50" charset="-128"/>
                <a:ea typeface="メイリオ" panose="020B0604030504040204" pitchFamily="50" charset="-128"/>
                <a:cs typeface="Times New Roman" panose="02020603050405020304" pitchFamily="18" charset="0"/>
              </a:rPr>
              <a:t>．かごマット工法技術推進協会　</a:t>
            </a:r>
            <a:r>
              <a:rPr kumimoji="1" lang="en-US" altLang="ja-JP" sz="3200" dirty="0">
                <a:latin typeface="メイリオ" panose="020B0604030504040204" pitchFamily="50" charset="-128"/>
                <a:ea typeface="メイリオ" panose="020B0604030504040204" pitchFamily="50" charset="-128"/>
                <a:cs typeface="Times New Roman" panose="02020603050405020304" pitchFamily="18" charset="0"/>
              </a:rPr>
              <a:t>4</a:t>
            </a:r>
            <a:r>
              <a:rPr kumimoji="1" lang="ja-JP" altLang="en-US" sz="3200" dirty="0">
                <a:latin typeface="メイリオ" panose="020B0604030504040204" pitchFamily="50" charset="-128"/>
                <a:ea typeface="メイリオ" panose="020B0604030504040204" pitchFamily="50" charset="-128"/>
                <a:cs typeface="Times New Roman" panose="02020603050405020304" pitchFamily="18" charset="0"/>
              </a:rPr>
              <a:t>．</a:t>
            </a:r>
            <a:r>
              <a:rPr kumimoji="1" lang="zh-CN" altLang="en-US" sz="3200" dirty="0">
                <a:latin typeface="メイリオ" panose="020B0604030504040204" pitchFamily="50" charset="-128"/>
                <a:ea typeface="メイリオ" panose="020B0604030504040204" pitchFamily="50" charset="-128"/>
                <a:cs typeface="Times New Roman" panose="02020603050405020304" pitchFamily="18" charset="0"/>
              </a:rPr>
              <a:t>中央大学</a:t>
            </a:r>
            <a:r>
              <a:rPr kumimoji="1" lang="ja-JP" altLang="en-US" sz="3200" dirty="0">
                <a:latin typeface="メイリオ" panose="020B0604030504040204" pitchFamily="50" charset="-128"/>
                <a:ea typeface="メイリオ" panose="020B0604030504040204" pitchFamily="50" charset="-128"/>
                <a:cs typeface="Times New Roman" panose="02020603050405020304" pitchFamily="18" charset="0"/>
              </a:rPr>
              <a:t>　</a:t>
            </a:r>
            <a:r>
              <a:rPr kumimoji="1" lang="zh-CN" altLang="en-US" sz="3200" dirty="0">
                <a:latin typeface="メイリオ" panose="020B0604030504040204" pitchFamily="50" charset="-128"/>
                <a:ea typeface="メイリオ" panose="020B0604030504040204" pitchFamily="50" charset="-128"/>
                <a:cs typeface="Times New Roman" panose="02020603050405020304" pitchFamily="18" charset="0"/>
              </a:rPr>
              <a:t>理工学術院</a:t>
            </a:r>
            <a:endParaRPr kumimoji="1" lang="ja-JP" altLang="en-US" sz="32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B4DDE076-FFB4-2263-12A9-2BA60CB2106D}"/>
              </a:ext>
            </a:extLst>
          </p:cNvPr>
          <p:cNvSpPr txBox="1"/>
          <p:nvPr/>
        </p:nvSpPr>
        <p:spPr>
          <a:xfrm>
            <a:off x="63553" y="3205763"/>
            <a:ext cx="4786877" cy="856690"/>
          </a:xfrm>
          <a:prstGeom prst="rect">
            <a:avLst/>
          </a:prstGeom>
          <a:noFill/>
        </p:spPr>
        <p:txBody>
          <a:bodyPr wrap="square" rtlCol="0" anchor="ctr">
            <a:spAutoFit/>
          </a:bodyPr>
          <a:lstStyle/>
          <a:p>
            <a:r>
              <a:rPr kumimoji="1" lang="ja-JP" altLang="en-US" sz="4800" dirty="0">
                <a:ln w="3175">
                  <a:noFill/>
                </a:ln>
                <a:latin typeface="HGSｺﾞｼｯｸE" panose="020B0900000000000000" pitchFamily="50" charset="-128"/>
                <a:ea typeface="HGSｺﾞｼｯｸE" panose="020B0900000000000000" pitchFamily="50" charset="-128"/>
              </a:rPr>
              <a:t>１．背景・目的</a:t>
            </a:r>
          </a:p>
        </p:txBody>
      </p:sp>
      <p:sp>
        <p:nvSpPr>
          <p:cNvPr id="12" name="四角形: 角を丸くする 11">
            <a:extLst>
              <a:ext uri="{FF2B5EF4-FFF2-40B4-BE49-F238E27FC236}">
                <a16:creationId xmlns:a16="http://schemas.microsoft.com/office/drawing/2014/main" id="{372046F2-7CAB-6946-DA3C-DCA8470C031C}"/>
              </a:ext>
            </a:extLst>
          </p:cNvPr>
          <p:cNvSpPr/>
          <p:nvPr/>
        </p:nvSpPr>
        <p:spPr>
          <a:xfrm>
            <a:off x="96777" y="4309454"/>
            <a:ext cx="14173200" cy="7953724"/>
          </a:xfrm>
          <a:prstGeom prst="roundRect">
            <a:avLst>
              <a:gd name="adj" fmla="val 234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6" name="テキスト ボックス 15">
            <a:extLst>
              <a:ext uri="{FF2B5EF4-FFF2-40B4-BE49-F238E27FC236}">
                <a16:creationId xmlns:a16="http://schemas.microsoft.com/office/drawing/2014/main" id="{DC1642DA-AA80-9124-4259-0B80939ED20B}"/>
              </a:ext>
            </a:extLst>
          </p:cNvPr>
          <p:cNvSpPr txBox="1"/>
          <p:nvPr/>
        </p:nvSpPr>
        <p:spPr>
          <a:xfrm>
            <a:off x="260978" y="4425726"/>
            <a:ext cx="13674320" cy="1941891"/>
          </a:xfrm>
          <a:prstGeom prst="rect">
            <a:avLst/>
          </a:prstGeom>
          <a:noFill/>
        </p:spPr>
        <p:txBody>
          <a:bodyPr wrap="square" lIns="0" tIns="0" rIns="0" bIns="0" rtlCol="0" anchor="ctr">
            <a:noAutofit/>
          </a:bodyPr>
          <a:lstStyle/>
          <a:p>
            <a:r>
              <a:rPr kumimoji="1" lang="ja-JP" altLang="en-US" sz="3600" dirty="0">
                <a:ln w="3175">
                  <a:noFill/>
                </a:ln>
                <a:latin typeface="HGSｺﾞｼｯｸE" panose="020B0900000000000000" pitchFamily="50" charset="-128"/>
                <a:ea typeface="HGSｺﾞｼｯｸE" panose="020B0900000000000000" pitchFamily="50" charset="-128"/>
              </a:rPr>
              <a:t>集中豪雨・線状降水帯の多発により</a:t>
            </a:r>
            <a:endParaRPr kumimoji="1" lang="en-US" altLang="ja-JP" sz="3600" dirty="0">
              <a:ln w="3175">
                <a:noFill/>
              </a:ln>
              <a:latin typeface="HGSｺﾞｼｯｸE" panose="020B0900000000000000" pitchFamily="50" charset="-128"/>
              <a:ea typeface="HGSｺﾞｼｯｸE" panose="020B0900000000000000" pitchFamily="50" charset="-128"/>
            </a:endParaRPr>
          </a:p>
          <a:p>
            <a:r>
              <a:rPr kumimoji="1" lang="ja-JP" altLang="en-US" sz="3600" u="sng" dirty="0">
                <a:ln w="3175">
                  <a:noFill/>
                </a:ln>
                <a:latin typeface="HGSｺﾞｼｯｸE" panose="020B0900000000000000" pitchFamily="50" charset="-128"/>
                <a:ea typeface="HGSｺﾞｼｯｸE" panose="020B0900000000000000" pitchFamily="50" charset="-128"/>
              </a:rPr>
              <a:t>越流に伴う堤防波堤が頻発化（令和元年東日本台風 等）</a:t>
            </a:r>
            <a:endParaRPr kumimoji="1" lang="en-US" altLang="ja-JP" sz="3600" u="sng" dirty="0">
              <a:ln w="3175">
                <a:noFill/>
              </a:ln>
              <a:latin typeface="HGSｺﾞｼｯｸE" panose="020B0900000000000000" pitchFamily="50" charset="-128"/>
              <a:ea typeface="HGSｺﾞｼｯｸE" panose="020B0900000000000000" pitchFamily="50" charset="-128"/>
            </a:endParaRPr>
          </a:p>
          <a:p>
            <a:endParaRPr kumimoji="1" lang="en-US" altLang="ja-JP" sz="1400" dirty="0">
              <a:ln w="3175">
                <a:noFill/>
              </a:ln>
              <a:solidFill>
                <a:srgbClr val="FF0000"/>
              </a:solidFill>
              <a:latin typeface="HGSｺﾞｼｯｸE" panose="020B0900000000000000" pitchFamily="50" charset="-128"/>
              <a:ea typeface="HGSｺﾞｼｯｸE" panose="020B0900000000000000" pitchFamily="50" charset="-128"/>
            </a:endParaRPr>
          </a:p>
          <a:p>
            <a:r>
              <a:rPr kumimoji="1" lang="ja-JP" altLang="en-US" sz="3600" dirty="0">
                <a:ln w="3175">
                  <a:noFill/>
                </a:ln>
                <a:latin typeface="HGSｺﾞｼｯｸE" panose="020B0900000000000000" pitchFamily="50" charset="-128"/>
                <a:ea typeface="HGSｺﾞｼｯｸE" panose="020B0900000000000000" pitchFamily="50" charset="-128"/>
              </a:rPr>
              <a:t>➡越流水を受けると侵食・洗掘を経て破堤に至る危険性が高まる</a:t>
            </a:r>
            <a:endParaRPr kumimoji="1" lang="en-US" altLang="ja-JP" sz="3600" dirty="0">
              <a:ln w="3175">
                <a:noFill/>
              </a:ln>
              <a:latin typeface="HGSｺﾞｼｯｸE" panose="020B0900000000000000" pitchFamily="50" charset="-128"/>
              <a:ea typeface="HGSｺﾞｼｯｸE" panose="020B0900000000000000" pitchFamily="50" charset="-128"/>
            </a:endParaRPr>
          </a:p>
        </p:txBody>
      </p:sp>
      <p:sp>
        <p:nvSpPr>
          <p:cNvPr id="20" name="テキスト ボックス 19">
            <a:extLst>
              <a:ext uri="{FF2B5EF4-FFF2-40B4-BE49-F238E27FC236}">
                <a16:creationId xmlns:a16="http://schemas.microsoft.com/office/drawing/2014/main" id="{EF616F4F-CB75-E726-0A74-AD81F6A27D0A}"/>
              </a:ext>
            </a:extLst>
          </p:cNvPr>
          <p:cNvSpPr txBox="1"/>
          <p:nvPr/>
        </p:nvSpPr>
        <p:spPr>
          <a:xfrm>
            <a:off x="292858" y="12370918"/>
            <a:ext cx="6364745" cy="908189"/>
          </a:xfrm>
          <a:prstGeom prst="rect">
            <a:avLst/>
          </a:prstGeom>
          <a:noFill/>
        </p:spPr>
        <p:txBody>
          <a:bodyPr wrap="square" lIns="0" tIns="0" rIns="0" bIns="0" rtlCol="0" anchor="ctr">
            <a:noAutofit/>
          </a:bodyPr>
          <a:lstStyle/>
          <a:p>
            <a:pPr marL="571500" indent="-571500">
              <a:buFont typeface="Wingdings" panose="05000000000000000000" pitchFamily="2" charset="2"/>
              <a:buChar char="Ø"/>
            </a:pPr>
            <a:r>
              <a:rPr kumimoji="1" lang="ja-JP" altLang="en-US" sz="3600" dirty="0">
                <a:ln w="3175">
                  <a:noFill/>
                </a:ln>
                <a:latin typeface="HGSｺﾞｼｯｸE" panose="020B0900000000000000" pitchFamily="50" charset="-128"/>
                <a:ea typeface="HGSｺﾞｼｯｸE" panose="020B0900000000000000" pitchFamily="50" charset="-128"/>
              </a:rPr>
              <a:t>「粘り強い河川堤防」技術</a:t>
            </a:r>
          </a:p>
        </p:txBody>
      </p:sp>
      <p:sp>
        <p:nvSpPr>
          <p:cNvPr id="21" name="テキスト ボックス 20">
            <a:extLst>
              <a:ext uri="{FF2B5EF4-FFF2-40B4-BE49-F238E27FC236}">
                <a16:creationId xmlns:a16="http://schemas.microsoft.com/office/drawing/2014/main" id="{7BE59F48-F338-855D-8833-63E14D9EED32}"/>
              </a:ext>
            </a:extLst>
          </p:cNvPr>
          <p:cNvSpPr txBox="1"/>
          <p:nvPr/>
        </p:nvSpPr>
        <p:spPr>
          <a:xfrm>
            <a:off x="1307030" y="14507408"/>
            <a:ext cx="12047568" cy="1176852"/>
          </a:xfrm>
          <a:prstGeom prst="rect">
            <a:avLst/>
          </a:prstGeom>
          <a:noFill/>
        </p:spPr>
        <p:txBody>
          <a:bodyPr wrap="square" lIns="0" tIns="0" rIns="0" bIns="0" rtlCol="0" anchor="ctr">
            <a:noAutofit/>
          </a:bodyPr>
          <a:lstStyle/>
          <a:p>
            <a:pPr algn="ctr"/>
            <a:r>
              <a:rPr kumimoji="1" lang="ja-JP" altLang="en-US" sz="3600" dirty="0">
                <a:ln w="3175">
                  <a:noFill/>
                </a:ln>
                <a:latin typeface="HGSｺﾞｼｯｸE" panose="020B0900000000000000" pitchFamily="50" charset="-128"/>
                <a:ea typeface="HGSｺﾞｼｯｸE" panose="020B0900000000000000" pitchFamily="50" charset="-128"/>
              </a:rPr>
              <a:t>越流水に対する重要な保護工＝かご工（被覆かごマット）</a:t>
            </a:r>
          </a:p>
        </p:txBody>
      </p:sp>
      <p:sp>
        <p:nvSpPr>
          <p:cNvPr id="22" name="正方形/長方形 21">
            <a:extLst>
              <a:ext uri="{FF2B5EF4-FFF2-40B4-BE49-F238E27FC236}">
                <a16:creationId xmlns:a16="http://schemas.microsoft.com/office/drawing/2014/main" id="{F1ED8C82-DB9E-CEBD-DCFE-27D5EEA7CE10}"/>
              </a:ext>
            </a:extLst>
          </p:cNvPr>
          <p:cNvSpPr/>
          <p:nvPr/>
        </p:nvSpPr>
        <p:spPr>
          <a:xfrm>
            <a:off x="1228862" y="14570898"/>
            <a:ext cx="12064149" cy="1049872"/>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5999" dirty="0"/>
          </a:p>
        </p:txBody>
      </p:sp>
      <p:sp>
        <p:nvSpPr>
          <p:cNvPr id="23" name="正方形/長方形 22">
            <a:extLst>
              <a:ext uri="{FF2B5EF4-FFF2-40B4-BE49-F238E27FC236}">
                <a16:creationId xmlns:a16="http://schemas.microsoft.com/office/drawing/2014/main" id="{A065E572-36A4-BE3A-85F3-C316A3A7CF07}"/>
              </a:ext>
            </a:extLst>
          </p:cNvPr>
          <p:cNvSpPr/>
          <p:nvPr/>
        </p:nvSpPr>
        <p:spPr>
          <a:xfrm>
            <a:off x="1094333" y="14450722"/>
            <a:ext cx="12349284" cy="130211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5999" dirty="0"/>
          </a:p>
        </p:txBody>
      </p:sp>
      <p:sp>
        <p:nvSpPr>
          <p:cNvPr id="25" name="二等辺三角形 24">
            <a:extLst>
              <a:ext uri="{FF2B5EF4-FFF2-40B4-BE49-F238E27FC236}">
                <a16:creationId xmlns:a16="http://schemas.microsoft.com/office/drawing/2014/main" id="{341682D0-FED7-A35A-AB38-81565594E9B2}"/>
              </a:ext>
            </a:extLst>
          </p:cNvPr>
          <p:cNvSpPr/>
          <p:nvPr/>
        </p:nvSpPr>
        <p:spPr>
          <a:xfrm flipV="1">
            <a:off x="193412" y="17338866"/>
            <a:ext cx="14076565" cy="76557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endParaRPr kumimoji="1" lang="ja-JP" altLang="en-US" sz="1799" dirty="0"/>
          </a:p>
        </p:txBody>
      </p:sp>
      <p:grpSp>
        <p:nvGrpSpPr>
          <p:cNvPr id="26" name="グループ化 25">
            <a:extLst>
              <a:ext uri="{FF2B5EF4-FFF2-40B4-BE49-F238E27FC236}">
                <a16:creationId xmlns:a16="http://schemas.microsoft.com/office/drawing/2014/main" id="{274E2445-D7AC-6EA5-87B9-DB816DF993DE}"/>
              </a:ext>
            </a:extLst>
          </p:cNvPr>
          <p:cNvGrpSpPr/>
          <p:nvPr/>
        </p:nvGrpSpPr>
        <p:grpSpPr>
          <a:xfrm>
            <a:off x="119270" y="18271385"/>
            <a:ext cx="14043360" cy="686422"/>
            <a:chOff x="386637" y="23325312"/>
            <a:chExt cx="14421559" cy="686422"/>
          </a:xfrm>
        </p:grpSpPr>
        <p:sp>
          <p:nvSpPr>
            <p:cNvPr id="27" name="テキスト ボックス 26">
              <a:extLst>
                <a:ext uri="{FF2B5EF4-FFF2-40B4-BE49-F238E27FC236}">
                  <a16:creationId xmlns:a16="http://schemas.microsoft.com/office/drawing/2014/main" id="{90243118-E1EF-55DB-3341-98F580DF773A}"/>
                </a:ext>
              </a:extLst>
            </p:cNvPr>
            <p:cNvSpPr txBox="1"/>
            <p:nvPr/>
          </p:nvSpPr>
          <p:spPr>
            <a:xfrm>
              <a:off x="386637" y="23325312"/>
              <a:ext cx="14421559" cy="686422"/>
            </a:xfrm>
            <a:prstGeom prst="rect">
              <a:avLst/>
            </a:prstGeom>
            <a:noFill/>
          </p:spPr>
          <p:txBody>
            <a:bodyPr wrap="square" lIns="0" tIns="0" rIns="0" bIns="0" rtlCol="0" anchor="ctr">
              <a:noAutofit/>
            </a:bodyPr>
            <a:lstStyle/>
            <a:p>
              <a:pPr algn="ctr"/>
              <a:r>
                <a:rPr kumimoji="1" lang="ja-JP" altLang="en-US" sz="3600" dirty="0">
                  <a:ln w="3175">
                    <a:noFill/>
                  </a:ln>
                  <a:latin typeface="HGSｺﾞｼｯｸE" panose="020B0900000000000000" pitchFamily="50" charset="-128"/>
                  <a:ea typeface="HGSｺﾞｼｯｸE" panose="020B0900000000000000" pitchFamily="50" charset="-128"/>
                </a:rPr>
                <a:t>　従来のかご工は施工性，重量の面で課題 </a:t>
              </a:r>
              <a:r>
                <a:rPr kumimoji="1" lang="ja-JP" altLang="en-US" sz="3600" dirty="0">
                  <a:ln w="3175">
                    <a:noFill/>
                  </a:ln>
                  <a:solidFill>
                    <a:srgbClr val="FF0000"/>
                  </a:solidFill>
                  <a:latin typeface="HGSｺﾞｼｯｸE" panose="020B0900000000000000" pitchFamily="50" charset="-128"/>
                  <a:ea typeface="HGSｺﾞｼｯｸE" panose="020B0900000000000000" pitchFamily="50" charset="-128"/>
                </a:rPr>
                <a:t>有</a:t>
              </a:r>
            </a:p>
          </p:txBody>
        </p:sp>
        <p:sp>
          <p:nvSpPr>
            <p:cNvPr id="28" name="楕円 27">
              <a:extLst>
                <a:ext uri="{FF2B5EF4-FFF2-40B4-BE49-F238E27FC236}">
                  <a16:creationId xmlns:a16="http://schemas.microsoft.com/office/drawing/2014/main" id="{202B21C3-E9BF-746A-64F7-47D2C22F8A97}"/>
                </a:ext>
              </a:extLst>
            </p:cNvPr>
            <p:cNvSpPr/>
            <p:nvPr/>
          </p:nvSpPr>
          <p:spPr>
            <a:xfrm>
              <a:off x="11832829" y="23443704"/>
              <a:ext cx="603762" cy="56540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n w="0"/>
                <a:solidFill>
                  <a:schemeClr val="tx1"/>
                </a:solidFill>
                <a:effectLst>
                  <a:outerShdw blurRad="38100" dist="19050" dir="2700000" algn="tl" rotWithShape="0">
                    <a:schemeClr val="dk1">
                      <a:alpha val="40000"/>
                    </a:schemeClr>
                  </a:outerShdw>
                </a:effectLst>
              </a:endParaRPr>
            </a:p>
          </p:txBody>
        </p:sp>
      </p:grpSp>
      <p:graphicFrame>
        <p:nvGraphicFramePr>
          <p:cNvPr id="29" name="表 28">
            <a:extLst>
              <a:ext uri="{FF2B5EF4-FFF2-40B4-BE49-F238E27FC236}">
                <a16:creationId xmlns:a16="http://schemas.microsoft.com/office/drawing/2014/main" id="{1E3BD0C8-FA18-555A-8EB2-AB0C66ECD287}"/>
              </a:ext>
            </a:extLst>
          </p:cNvPr>
          <p:cNvGraphicFramePr>
            <a:graphicFrameLocks noGrp="1"/>
          </p:cNvGraphicFramePr>
          <p:nvPr>
            <p:extLst>
              <p:ext uri="{D42A27DB-BD31-4B8C-83A1-F6EECF244321}">
                <p14:modId xmlns:p14="http://schemas.microsoft.com/office/powerpoint/2010/main" val="2374305399"/>
              </p:ext>
            </p:extLst>
          </p:nvPr>
        </p:nvGraphicFramePr>
        <p:xfrm>
          <a:off x="250817" y="19993206"/>
          <a:ext cx="14085718" cy="2829045"/>
        </p:xfrm>
        <a:graphic>
          <a:graphicData uri="http://schemas.openxmlformats.org/drawingml/2006/table">
            <a:tbl>
              <a:tblPr firstRow="1" bandRow="1">
                <a:tableStyleId>{5940675A-B579-460E-94D1-54222C63F5DA}</a:tableStyleId>
              </a:tblPr>
              <a:tblGrid>
                <a:gridCol w="4869718">
                  <a:extLst>
                    <a:ext uri="{9D8B030D-6E8A-4147-A177-3AD203B41FA5}">
                      <a16:colId xmlns:a16="http://schemas.microsoft.com/office/drawing/2014/main" val="4139756409"/>
                    </a:ext>
                  </a:extLst>
                </a:gridCol>
                <a:gridCol w="4608000">
                  <a:extLst>
                    <a:ext uri="{9D8B030D-6E8A-4147-A177-3AD203B41FA5}">
                      <a16:colId xmlns:a16="http://schemas.microsoft.com/office/drawing/2014/main" val="851013763"/>
                    </a:ext>
                  </a:extLst>
                </a:gridCol>
                <a:gridCol w="4608000">
                  <a:extLst>
                    <a:ext uri="{9D8B030D-6E8A-4147-A177-3AD203B41FA5}">
                      <a16:colId xmlns:a16="http://schemas.microsoft.com/office/drawing/2014/main" val="644140635"/>
                    </a:ext>
                  </a:extLst>
                </a:gridCol>
              </a:tblGrid>
              <a:tr h="631015">
                <a:tc>
                  <a:txBody>
                    <a:bodyPr/>
                    <a:lstStyle/>
                    <a:p>
                      <a:endParaRPr kumimoji="1" lang="ja-JP" altLang="en-US" sz="3700" b="1" dirty="0">
                        <a:latin typeface="HGSｺﾞｼｯｸE" panose="020B0900000000000000" pitchFamily="50" charset="-128"/>
                        <a:ea typeface="HGSｺﾞｼｯｸE" panose="020B0900000000000000" pitchFamily="50" charset="-128"/>
                      </a:endParaRPr>
                    </a:p>
                  </a:txBody>
                  <a:tcPr marL="0" marR="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38100" cap="flat" cmpd="sng" algn="ctr">
                      <a:solidFill>
                        <a:schemeClr val="tx1"/>
                      </a:solidFill>
                      <a:prstDash val="solid"/>
                      <a:round/>
                      <a:headEnd type="none" w="med" len="med"/>
                      <a:tailEnd type="none" w="med" len="med"/>
                    </a:lnTlToBr>
                  </a:tcPr>
                </a:tc>
                <a:tc>
                  <a:txBody>
                    <a:bodyPr/>
                    <a:lstStyle/>
                    <a:p>
                      <a:pPr algn="ctr"/>
                      <a:r>
                        <a:rPr kumimoji="1" lang="ja-JP" altLang="en-US" sz="3700" b="1" dirty="0">
                          <a:latin typeface="HGSｺﾞｼｯｸE" panose="020B0900000000000000" pitchFamily="50" charset="-128"/>
                          <a:ea typeface="HGSｺﾞｼｯｸE" panose="020B0900000000000000" pitchFamily="50" charset="-128"/>
                        </a:rPr>
                        <a:t>詰石の粒形</a:t>
                      </a:r>
                    </a:p>
                  </a:txBody>
                  <a:tcPr marL="0" marR="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kumimoji="1" lang="ja-JP" altLang="en-US" sz="3700" b="1" dirty="0">
                          <a:latin typeface="HGSｺﾞｼｯｸE" panose="020B0900000000000000" pitchFamily="50" charset="-128"/>
                          <a:ea typeface="HGSｺﾞｼｯｸE" panose="020B0900000000000000" pitchFamily="50" charset="-128"/>
                        </a:rPr>
                        <a:t>かごマットの厚さ</a:t>
                      </a:r>
                    </a:p>
                  </a:txBody>
                  <a:tcPr marL="0" marR="0"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2567219"/>
                  </a:ext>
                </a:extLst>
              </a:tr>
              <a:tr h="631015">
                <a:tc rowSpan="2">
                  <a:txBody>
                    <a:bodyPr/>
                    <a:lstStyle/>
                    <a:p>
                      <a:pPr algn="ctr"/>
                      <a:r>
                        <a:rPr kumimoji="1" lang="ja-JP" altLang="en-US" sz="3700" b="1" dirty="0">
                          <a:latin typeface="HGSｺﾞｼｯｸE" panose="020B0900000000000000" pitchFamily="50" charset="-128"/>
                          <a:ea typeface="HGSｺﾞｼｯｸE" panose="020B0900000000000000" pitchFamily="50" charset="-128"/>
                        </a:rPr>
                        <a:t>従来のかごマット</a:t>
                      </a: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a:r>
                        <a:rPr kumimoji="1" lang="ja-JP" altLang="en-US" sz="3700" b="1" dirty="0">
                          <a:latin typeface="HGSｺﾞｼｯｸE" panose="020B0900000000000000" pitchFamily="50" charset="-128"/>
                          <a:ea typeface="HGSｺﾞｼｯｸE" panose="020B0900000000000000" pitchFamily="50" charset="-128"/>
                        </a:rPr>
                        <a:t>平均　</a:t>
                      </a:r>
                      <a:r>
                        <a:rPr kumimoji="1" lang="en-US" altLang="ja-JP" sz="3700" b="1" dirty="0">
                          <a:latin typeface="HGSｺﾞｼｯｸE" panose="020B0900000000000000" pitchFamily="50" charset="-128"/>
                          <a:ea typeface="HGSｺﾞｼｯｸE" panose="020B0900000000000000" pitchFamily="50" charset="-128"/>
                        </a:rPr>
                        <a:t>10.0       cm</a:t>
                      </a:r>
                      <a:endParaRPr kumimoji="1" lang="ja-JP" altLang="en-US" sz="3700" b="1" dirty="0">
                        <a:latin typeface="HGSｺﾞｼｯｸE" panose="020B0900000000000000" pitchFamily="50" charset="-128"/>
                        <a:ea typeface="HGSｺﾞｼｯｸE" panose="020B0900000000000000" pitchFamily="50" charset="-128"/>
                      </a:endParaRPr>
                    </a:p>
                  </a:txBody>
                  <a:tcPr marL="0" marR="90001"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a:r>
                        <a:rPr kumimoji="1" lang="en-US" altLang="ja-JP" sz="3700" b="1" dirty="0">
                          <a:latin typeface="HGSｺﾞｼｯｸE" panose="020B0900000000000000" pitchFamily="50" charset="-128"/>
                          <a:ea typeface="HGSｺﾞｼｯｸE" panose="020B0900000000000000" pitchFamily="50" charset="-128"/>
                        </a:rPr>
                        <a:t>30          cm</a:t>
                      </a:r>
                    </a:p>
                  </a:txBody>
                  <a:tcPr marL="0" marR="90001"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475539"/>
                  </a:ext>
                </a:extLst>
              </a:tr>
              <a:tr h="631015">
                <a:tc vMerge="1">
                  <a:txBody>
                    <a:bodyPr/>
                    <a:lstStyle/>
                    <a:p>
                      <a:endParaRPr kumimoji="1" lang="ja-JP" altLang="en-US" sz="3600" dirty="0">
                        <a:latin typeface="HGSｺﾞｼｯｸE" panose="020B0900000000000000" pitchFamily="50" charset="-128"/>
                        <a:ea typeface="HGSｺﾞｼｯｸE" panose="020B0900000000000000" pitchFamily="50" charset="-128"/>
                      </a:endParaRPr>
                    </a:p>
                  </a:txBody>
                  <a:tcPr/>
                </a:tc>
                <a:tc>
                  <a:txBody>
                    <a:bodyPr/>
                    <a:lstStyle/>
                    <a:p>
                      <a:pPr algn="r"/>
                      <a:r>
                        <a:rPr kumimoji="1" lang="ja-JP" altLang="en-US" sz="3700" b="1" dirty="0">
                          <a:latin typeface="HGSｺﾞｼｯｸE" panose="020B0900000000000000" pitchFamily="50" charset="-128"/>
                          <a:ea typeface="HGSｺﾞｼｯｸE" panose="020B0900000000000000" pitchFamily="50" charset="-128"/>
                        </a:rPr>
                        <a:t>平均　</a:t>
                      </a:r>
                      <a:r>
                        <a:rPr kumimoji="1" lang="en-US" altLang="ja-JP" sz="3700" b="1" dirty="0">
                          <a:latin typeface="HGSｺﾞｼｯｸE" panose="020B0900000000000000" pitchFamily="50" charset="-128"/>
                          <a:ea typeface="HGSｺﾞｼｯｸE" panose="020B0900000000000000" pitchFamily="50" charset="-128"/>
                        </a:rPr>
                        <a:t>17.5       cm</a:t>
                      </a:r>
                      <a:endParaRPr kumimoji="1" lang="ja-JP" altLang="en-US" sz="3700" b="1" dirty="0">
                        <a:latin typeface="HGSｺﾞｼｯｸE" panose="020B0900000000000000" pitchFamily="50" charset="-128"/>
                        <a:ea typeface="HGSｺﾞｼｯｸE" panose="020B0900000000000000" pitchFamily="50" charset="-128"/>
                      </a:endParaRPr>
                    </a:p>
                  </a:txBody>
                  <a:tcPr marL="0" marR="90001"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r"/>
                      <a:r>
                        <a:rPr kumimoji="1" lang="en-US" altLang="ja-JP" sz="3700" b="1" dirty="0">
                          <a:latin typeface="HGSｺﾞｼｯｸE" panose="020B0900000000000000" pitchFamily="50" charset="-128"/>
                          <a:ea typeface="HGSｺﾞｼｯｸE" panose="020B0900000000000000" pitchFamily="50" charset="-128"/>
                        </a:rPr>
                        <a:t>50          cm</a:t>
                      </a:r>
                      <a:endParaRPr kumimoji="1" lang="ja-JP" altLang="en-US" sz="3700" b="1" dirty="0">
                        <a:latin typeface="HGSｺﾞｼｯｸE" panose="020B0900000000000000" pitchFamily="50" charset="-128"/>
                        <a:ea typeface="HGSｺﾞｼｯｸE" panose="020B0900000000000000" pitchFamily="50" charset="-128"/>
                      </a:endParaRPr>
                    </a:p>
                  </a:txBody>
                  <a:tcPr marL="0" marR="90001"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3986466"/>
                  </a:ext>
                </a:extLst>
              </a:tr>
              <a:tr h="936000">
                <a:tc>
                  <a:txBody>
                    <a:bodyPr/>
                    <a:lstStyle/>
                    <a:p>
                      <a:pPr algn="ctr"/>
                      <a:r>
                        <a:rPr kumimoji="1" lang="ja-JP" altLang="en-US" sz="3700" b="1" dirty="0">
                          <a:latin typeface="HGSｺﾞｼｯｸE" panose="020B0900000000000000" pitchFamily="50" charset="-128"/>
                          <a:ea typeface="HGSｺﾞｼｯｸE" panose="020B0900000000000000" pitchFamily="50" charset="-128"/>
                        </a:rPr>
                        <a:t>小粒径被覆かごマット</a:t>
                      </a: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3700" b="1" dirty="0">
                          <a:latin typeface="HGSｺﾞｼｯｸE" panose="020B0900000000000000" pitchFamily="50" charset="-128"/>
                          <a:ea typeface="HGSｺﾞｼｯｸE" panose="020B0900000000000000" pitchFamily="50" charset="-128"/>
                        </a:rPr>
                        <a:t>      4.0</a:t>
                      </a:r>
                      <a:r>
                        <a:rPr kumimoji="1" lang="ja-JP" altLang="en-US" sz="3700" b="1" dirty="0">
                          <a:latin typeface="HGSｺﾞｼｯｸE" panose="020B0900000000000000" pitchFamily="50" charset="-128"/>
                          <a:ea typeface="HGSｺﾞｼｯｸE" panose="020B0900000000000000" pitchFamily="50" charset="-128"/>
                        </a:rPr>
                        <a:t>～</a:t>
                      </a:r>
                      <a:r>
                        <a:rPr kumimoji="1" lang="en-US" altLang="ja-JP" sz="3700" b="1" dirty="0">
                          <a:latin typeface="HGSｺﾞｼｯｸE" panose="020B0900000000000000" pitchFamily="50" charset="-128"/>
                          <a:ea typeface="HGSｺﾞｼｯｸE" panose="020B0900000000000000" pitchFamily="50" charset="-128"/>
                        </a:rPr>
                        <a:t>8.0     cm</a:t>
                      </a:r>
                      <a:endParaRPr kumimoji="1" lang="ja-JP" altLang="en-US" sz="3700" b="1" dirty="0">
                        <a:latin typeface="HGSｺﾞｼｯｸE" panose="020B0900000000000000" pitchFamily="50" charset="-128"/>
                        <a:ea typeface="HGSｺﾞｼｯｸE" panose="020B0900000000000000" pitchFamily="50" charset="-128"/>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3700" b="1" dirty="0">
                          <a:latin typeface="HGSｺﾞｼｯｸE" panose="020B0900000000000000" pitchFamily="50" charset="-128"/>
                          <a:ea typeface="HGSｺﾞｼｯｸE" panose="020B0900000000000000" pitchFamily="50" charset="-128"/>
                        </a:rPr>
                        <a:t>30          cm</a:t>
                      </a:r>
                      <a:endParaRPr kumimoji="1" lang="ja-JP" altLang="en-US" sz="3700" b="1" dirty="0">
                        <a:latin typeface="HGSｺﾞｼｯｸE" panose="020B0900000000000000" pitchFamily="50" charset="-128"/>
                        <a:ea typeface="HGSｺﾞｼｯｸE" panose="020B0900000000000000" pitchFamily="50" charset="-128"/>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923114691"/>
                  </a:ext>
                </a:extLst>
              </a:tr>
            </a:tbl>
          </a:graphicData>
        </a:graphic>
      </p:graphicFrame>
      <p:sp>
        <p:nvSpPr>
          <p:cNvPr id="30" name="テキスト ボックス 29">
            <a:extLst>
              <a:ext uri="{FF2B5EF4-FFF2-40B4-BE49-F238E27FC236}">
                <a16:creationId xmlns:a16="http://schemas.microsoft.com/office/drawing/2014/main" id="{74759F6D-5D81-B089-F022-E1EB43E701D9}"/>
              </a:ext>
            </a:extLst>
          </p:cNvPr>
          <p:cNvSpPr txBox="1"/>
          <p:nvPr/>
        </p:nvSpPr>
        <p:spPr>
          <a:xfrm>
            <a:off x="367681" y="18880792"/>
            <a:ext cx="13814013" cy="716333"/>
          </a:xfrm>
          <a:prstGeom prst="rect">
            <a:avLst/>
          </a:prstGeom>
          <a:noFill/>
        </p:spPr>
        <p:txBody>
          <a:bodyPr wrap="square" lIns="0" tIns="0" rIns="0" bIns="0" rtlCol="0" anchor="ctr">
            <a:noAutofit/>
          </a:bodyPr>
          <a:lstStyle/>
          <a:p>
            <a:pPr algn="ctr"/>
            <a:r>
              <a:rPr kumimoji="1" lang="ja-JP" altLang="en-US" sz="3600" dirty="0">
                <a:ln w="3175">
                  <a:noFill/>
                </a:ln>
                <a:latin typeface="HGSｺﾞｼｯｸE" panose="020B0900000000000000" pitchFamily="50" charset="-128"/>
                <a:ea typeface="HGSｺﾞｼｯｸE" panose="020B0900000000000000" pitchFamily="50" charset="-128"/>
              </a:rPr>
              <a:t>従来のかごマットを改良し，小粒径被覆かごマットを開発した</a:t>
            </a:r>
          </a:p>
        </p:txBody>
      </p:sp>
      <p:sp>
        <p:nvSpPr>
          <p:cNvPr id="31" name="テキスト ボックス 30">
            <a:extLst>
              <a:ext uri="{FF2B5EF4-FFF2-40B4-BE49-F238E27FC236}">
                <a16:creationId xmlns:a16="http://schemas.microsoft.com/office/drawing/2014/main" id="{B3FB1BA6-E503-FEB5-C3EE-E28BB9639073}"/>
              </a:ext>
            </a:extLst>
          </p:cNvPr>
          <p:cNvSpPr txBox="1"/>
          <p:nvPr/>
        </p:nvSpPr>
        <p:spPr>
          <a:xfrm>
            <a:off x="5801579" y="17314905"/>
            <a:ext cx="2817306" cy="624893"/>
          </a:xfrm>
          <a:prstGeom prst="rect">
            <a:avLst/>
          </a:prstGeom>
          <a:noFill/>
        </p:spPr>
        <p:txBody>
          <a:bodyPr wrap="square" lIns="0" tIns="0" rIns="0" bIns="0" rtlCol="0" anchor="ctr">
            <a:noAutofit/>
          </a:bodyPr>
          <a:lstStyle/>
          <a:p>
            <a:pPr algn="ctr"/>
            <a:r>
              <a:rPr kumimoji="1" lang="ja-JP" altLang="en-US" sz="4001" dirty="0">
                <a:ln w="3175">
                  <a:noFill/>
                </a:ln>
                <a:latin typeface="HGSｺﾞｼｯｸE" panose="020B0900000000000000" pitchFamily="50" charset="-128"/>
                <a:ea typeface="HGSｺﾞｼｯｸE" panose="020B0900000000000000" pitchFamily="50" charset="-128"/>
              </a:rPr>
              <a:t>しかし</a:t>
            </a:r>
          </a:p>
        </p:txBody>
      </p:sp>
      <p:sp>
        <p:nvSpPr>
          <p:cNvPr id="32" name="テキスト ボックス 31">
            <a:extLst>
              <a:ext uri="{FF2B5EF4-FFF2-40B4-BE49-F238E27FC236}">
                <a16:creationId xmlns:a16="http://schemas.microsoft.com/office/drawing/2014/main" id="{266C8757-3922-9566-DB40-0626286D0CD4}"/>
              </a:ext>
            </a:extLst>
          </p:cNvPr>
          <p:cNvSpPr txBox="1"/>
          <p:nvPr/>
        </p:nvSpPr>
        <p:spPr>
          <a:xfrm>
            <a:off x="51691" y="28321586"/>
            <a:ext cx="2214090" cy="543602"/>
          </a:xfrm>
          <a:prstGeom prst="rect">
            <a:avLst/>
          </a:prstGeom>
          <a:solidFill>
            <a:schemeClr val="accent2">
              <a:lumMod val="20000"/>
              <a:lumOff val="80000"/>
            </a:schemeClr>
          </a:solidFill>
          <a:ln w="57150">
            <a:solidFill>
              <a:srgbClr val="FF0000"/>
            </a:solidFill>
          </a:ln>
        </p:spPr>
        <p:txBody>
          <a:bodyPr wrap="square" lIns="0" tIns="0" rIns="0" bIns="0" rtlCol="0" anchor="t">
            <a:noAutofit/>
          </a:bodyPr>
          <a:lstStyle/>
          <a:p>
            <a:pPr algn="ctr"/>
            <a:r>
              <a:rPr kumimoji="1" lang="ja-JP" altLang="en-US" sz="3600" b="1" dirty="0">
                <a:ln w="3175">
                  <a:noFill/>
                </a:ln>
                <a:latin typeface="HGSｺﾞｼｯｸE" panose="020B0900000000000000" pitchFamily="50" charset="-128"/>
                <a:ea typeface="HGSｺﾞｼｯｸE" panose="020B0900000000000000" pitchFamily="50" charset="-128"/>
              </a:rPr>
              <a:t>研究目的</a:t>
            </a:r>
          </a:p>
        </p:txBody>
      </p:sp>
      <p:sp>
        <p:nvSpPr>
          <p:cNvPr id="33" name="四角形: 角を丸くする 32">
            <a:extLst>
              <a:ext uri="{FF2B5EF4-FFF2-40B4-BE49-F238E27FC236}">
                <a16:creationId xmlns:a16="http://schemas.microsoft.com/office/drawing/2014/main" id="{9843FEFB-A637-B316-EB60-C75EBA34C873}"/>
              </a:ext>
            </a:extLst>
          </p:cNvPr>
          <p:cNvSpPr/>
          <p:nvPr/>
        </p:nvSpPr>
        <p:spPr>
          <a:xfrm>
            <a:off x="104756" y="12438045"/>
            <a:ext cx="14172614" cy="4812082"/>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34" name="正方形/長方形 33">
            <a:extLst>
              <a:ext uri="{FF2B5EF4-FFF2-40B4-BE49-F238E27FC236}">
                <a16:creationId xmlns:a16="http://schemas.microsoft.com/office/drawing/2014/main" id="{6F7D097D-0906-3E51-3FFA-01A995BDF202}"/>
              </a:ext>
            </a:extLst>
          </p:cNvPr>
          <p:cNvSpPr/>
          <p:nvPr/>
        </p:nvSpPr>
        <p:spPr>
          <a:xfrm>
            <a:off x="247451" y="21896723"/>
            <a:ext cx="14079676" cy="912075"/>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5999" dirty="0"/>
          </a:p>
        </p:txBody>
      </p:sp>
      <p:sp>
        <p:nvSpPr>
          <p:cNvPr id="36" name="テキスト ボックス 35">
            <a:extLst>
              <a:ext uri="{FF2B5EF4-FFF2-40B4-BE49-F238E27FC236}">
                <a16:creationId xmlns:a16="http://schemas.microsoft.com/office/drawing/2014/main" id="{C8F18418-CFDE-3D9C-36D9-41CF22F503B6}"/>
              </a:ext>
            </a:extLst>
          </p:cNvPr>
          <p:cNvSpPr txBox="1"/>
          <p:nvPr/>
        </p:nvSpPr>
        <p:spPr>
          <a:xfrm>
            <a:off x="176659" y="28805886"/>
            <a:ext cx="14436441" cy="1268127"/>
          </a:xfrm>
          <a:prstGeom prst="rect">
            <a:avLst/>
          </a:prstGeom>
          <a:noFill/>
        </p:spPr>
        <p:txBody>
          <a:bodyPr wrap="square" lIns="0" tIns="0" rIns="0" bIns="0" anchor="ctr">
            <a:noAutofit/>
          </a:bodyPr>
          <a:lstStyle/>
          <a:p>
            <a:r>
              <a:rPr lang="ja-JP" altLang="en-US" sz="3600" dirty="0">
                <a:latin typeface="HGSｺﾞｼｯｸE" panose="020B0900000000000000" pitchFamily="50" charset="-128"/>
                <a:ea typeface="HGSｺﾞｼｯｸE" panose="020B0900000000000000" pitchFamily="50" charset="-128"/>
              </a:rPr>
              <a:t>裏法面に敷設した小粒径被覆かごマットの耐越流水性能を流速変化，流況安定性および変形量の観点から定量的に評価する</a:t>
            </a:r>
          </a:p>
        </p:txBody>
      </p:sp>
      <p:sp>
        <p:nvSpPr>
          <p:cNvPr id="37" name="四角形: 角を丸くする 36">
            <a:extLst>
              <a:ext uri="{FF2B5EF4-FFF2-40B4-BE49-F238E27FC236}">
                <a16:creationId xmlns:a16="http://schemas.microsoft.com/office/drawing/2014/main" id="{43CB7855-ADA1-F15F-CCBD-8B5242DF5174}"/>
              </a:ext>
            </a:extLst>
          </p:cNvPr>
          <p:cNvSpPr/>
          <p:nvPr/>
        </p:nvSpPr>
        <p:spPr>
          <a:xfrm>
            <a:off x="51062" y="28869343"/>
            <a:ext cx="14364000" cy="1180693"/>
          </a:xfrm>
          <a:prstGeom prst="roundRect">
            <a:avLst>
              <a:gd name="adj" fmla="val 0"/>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cxnSp>
        <p:nvCxnSpPr>
          <p:cNvPr id="39" name="直線コネクタ 38">
            <a:extLst>
              <a:ext uri="{FF2B5EF4-FFF2-40B4-BE49-F238E27FC236}">
                <a16:creationId xmlns:a16="http://schemas.microsoft.com/office/drawing/2014/main" id="{34E1E050-04EC-F288-4B57-56A9FE8893CA}"/>
              </a:ext>
            </a:extLst>
          </p:cNvPr>
          <p:cNvCxnSpPr>
            <a:cxnSpLocks/>
          </p:cNvCxnSpPr>
          <p:nvPr/>
        </p:nvCxnSpPr>
        <p:spPr>
          <a:xfrm>
            <a:off x="14561899" y="3113159"/>
            <a:ext cx="0" cy="27000000"/>
          </a:xfrm>
          <a:prstGeom prst="line">
            <a:avLst/>
          </a:prstGeom>
          <a:ln w="762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2" name="図 51">
            <a:extLst>
              <a:ext uri="{FF2B5EF4-FFF2-40B4-BE49-F238E27FC236}">
                <a16:creationId xmlns:a16="http://schemas.microsoft.com/office/drawing/2014/main" id="{76BF218E-C1D9-9EB3-367E-DEA63F90D162}"/>
              </a:ext>
            </a:extLst>
          </p:cNvPr>
          <p:cNvPicPr>
            <a:picLocks noChangeAspect="1"/>
          </p:cNvPicPr>
          <p:nvPr/>
        </p:nvPicPr>
        <p:blipFill>
          <a:blip r:embed="rId4" cstate="print">
            <a:extLst>
              <a:ext uri="{28A0092B-C50C-407E-A947-70E740481C1C}">
                <a14:useLocalDpi xmlns:a14="http://schemas.microsoft.com/office/drawing/2010/main" val="0"/>
              </a:ext>
            </a:extLst>
          </a:blip>
          <a:srcRect l="2325"/>
          <a:stretch/>
        </p:blipFill>
        <p:spPr bwMode="auto">
          <a:xfrm>
            <a:off x="35817319" y="4608427"/>
            <a:ext cx="6957075" cy="4110501"/>
          </a:xfrm>
          <a:prstGeom prst="rect">
            <a:avLst/>
          </a:prstGeom>
          <a:noFill/>
          <a:ln>
            <a:noFill/>
          </a:ln>
        </p:spPr>
      </p:pic>
      <p:pic>
        <p:nvPicPr>
          <p:cNvPr id="56" name="図 55">
            <a:extLst>
              <a:ext uri="{FF2B5EF4-FFF2-40B4-BE49-F238E27FC236}">
                <a16:creationId xmlns:a16="http://schemas.microsoft.com/office/drawing/2014/main" id="{76977175-25FF-8AAC-40FE-650BA0FE95E1}"/>
              </a:ext>
            </a:extLst>
          </p:cNvPr>
          <p:cNvPicPr>
            <a:picLocks noChangeAspect="1"/>
          </p:cNvPicPr>
          <p:nvPr/>
        </p:nvPicPr>
        <p:blipFill>
          <a:blip r:embed="rId5"/>
          <a:stretch>
            <a:fillRect/>
          </a:stretch>
        </p:blipFill>
        <p:spPr>
          <a:xfrm>
            <a:off x="226158" y="6391323"/>
            <a:ext cx="6691457" cy="4148434"/>
          </a:xfrm>
          <a:prstGeom prst="rect">
            <a:avLst/>
          </a:prstGeom>
        </p:spPr>
      </p:pic>
      <p:sp>
        <p:nvSpPr>
          <p:cNvPr id="58" name="テキスト ボックス 57">
            <a:extLst>
              <a:ext uri="{FF2B5EF4-FFF2-40B4-BE49-F238E27FC236}">
                <a16:creationId xmlns:a16="http://schemas.microsoft.com/office/drawing/2014/main" id="{8DB3611C-9915-829B-9311-F40E93F0E8DE}"/>
              </a:ext>
            </a:extLst>
          </p:cNvPr>
          <p:cNvSpPr txBox="1"/>
          <p:nvPr/>
        </p:nvSpPr>
        <p:spPr>
          <a:xfrm>
            <a:off x="4835916" y="10035888"/>
            <a:ext cx="2013171" cy="624893"/>
          </a:xfrm>
          <a:prstGeom prst="rect">
            <a:avLst/>
          </a:prstGeom>
          <a:noFill/>
        </p:spPr>
        <p:txBody>
          <a:bodyPr wrap="square" lIns="0" tIns="0" rIns="0" bIns="0" rtlCol="0" anchor="ctr">
            <a:noAutofit/>
          </a:bodyPr>
          <a:lstStyle/>
          <a:p>
            <a:pPr algn="r"/>
            <a:r>
              <a:rPr kumimoji="1" lang="ja-JP" altLang="en-US" sz="1600" dirty="0">
                <a:ln w="3175">
                  <a:noFill/>
                </a:ln>
                <a:solidFill>
                  <a:schemeClr val="bg1"/>
                </a:solidFill>
                <a:latin typeface="HGSｺﾞｼｯｸE" panose="020B0900000000000000" pitchFamily="50" charset="-128"/>
                <a:ea typeface="HGSｺﾞｼｯｸE" panose="020B0900000000000000" pitchFamily="50" charset="-128"/>
              </a:rPr>
              <a:t>出典：日本経済新聞</a:t>
            </a:r>
          </a:p>
        </p:txBody>
      </p:sp>
      <p:sp>
        <p:nvSpPr>
          <p:cNvPr id="59" name="テキスト ボックス 58">
            <a:extLst>
              <a:ext uri="{FF2B5EF4-FFF2-40B4-BE49-F238E27FC236}">
                <a16:creationId xmlns:a16="http://schemas.microsoft.com/office/drawing/2014/main" id="{96897D14-A695-5B2D-B1BC-D4203BE358BF}"/>
              </a:ext>
            </a:extLst>
          </p:cNvPr>
          <p:cNvSpPr txBox="1"/>
          <p:nvPr/>
        </p:nvSpPr>
        <p:spPr>
          <a:xfrm>
            <a:off x="126416" y="10612553"/>
            <a:ext cx="6925424" cy="624893"/>
          </a:xfrm>
          <a:prstGeom prst="rect">
            <a:avLst/>
          </a:prstGeom>
          <a:noFill/>
        </p:spPr>
        <p:txBody>
          <a:bodyPr wrap="square" lIns="0" tIns="0" rIns="0" bIns="0" rtlCol="0" anchor="ctr">
            <a:noAutofit/>
          </a:bodyPr>
          <a:lstStyle/>
          <a:p>
            <a:pPr algn="ctr"/>
            <a:r>
              <a:rPr kumimoji="1" lang="ja-JP" altLang="en-US" sz="2800" dirty="0">
                <a:ln w="3175">
                  <a:noFill/>
                </a:ln>
                <a:latin typeface="HGSｺﾞｼｯｸE" panose="020B0900000000000000" pitchFamily="50" charset="-128"/>
                <a:ea typeface="HGSｺﾞｼｯｸE" panose="020B0900000000000000" pitchFamily="50" charset="-128"/>
              </a:rPr>
              <a:t>令和元年東日本台風による</a:t>
            </a:r>
            <a:endParaRPr kumimoji="1" lang="en-US" altLang="ja-JP" sz="2800" dirty="0">
              <a:ln w="3175">
                <a:noFill/>
              </a:ln>
              <a:latin typeface="HGSｺﾞｼｯｸE" panose="020B0900000000000000" pitchFamily="50" charset="-128"/>
              <a:ea typeface="HGSｺﾞｼｯｸE" panose="020B0900000000000000" pitchFamily="50" charset="-128"/>
            </a:endParaRPr>
          </a:p>
          <a:p>
            <a:pPr algn="ctr"/>
            <a:r>
              <a:rPr kumimoji="1" lang="ja-JP" altLang="en-US" sz="2800" dirty="0">
                <a:ln w="3175">
                  <a:noFill/>
                </a:ln>
                <a:latin typeface="HGSｺﾞｼｯｸE" panose="020B0900000000000000" pitchFamily="50" charset="-128"/>
                <a:ea typeface="HGSｺﾞｼｯｸE" panose="020B0900000000000000" pitchFamily="50" charset="-128"/>
              </a:rPr>
              <a:t>大雨で氾濫した長野県・千曲川</a:t>
            </a:r>
          </a:p>
        </p:txBody>
      </p:sp>
      <p:pic>
        <p:nvPicPr>
          <p:cNvPr id="62" name="図 61">
            <a:extLst>
              <a:ext uri="{FF2B5EF4-FFF2-40B4-BE49-F238E27FC236}">
                <a16:creationId xmlns:a16="http://schemas.microsoft.com/office/drawing/2014/main" id="{09C4DA5A-306D-AB22-CB24-24EE8B63D5C6}"/>
              </a:ext>
            </a:extLst>
          </p:cNvPr>
          <p:cNvPicPr>
            <a:picLocks noChangeAspect="1"/>
          </p:cNvPicPr>
          <p:nvPr/>
        </p:nvPicPr>
        <p:blipFill rotWithShape="1">
          <a:blip r:embed="rId2"/>
          <a:srcRect l="34488" t="6196" r="34278" b="1573"/>
          <a:stretch/>
        </p:blipFill>
        <p:spPr>
          <a:xfrm>
            <a:off x="7088088" y="7796884"/>
            <a:ext cx="2625239" cy="1329404"/>
          </a:xfrm>
          <a:prstGeom prst="rect">
            <a:avLst/>
          </a:prstGeom>
        </p:spPr>
      </p:pic>
      <p:pic>
        <p:nvPicPr>
          <p:cNvPr id="63" name="図 62">
            <a:extLst>
              <a:ext uri="{FF2B5EF4-FFF2-40B4-BE49-F238E27FC236}">
                <a16:creationId xmlns:a16="http://schemas.microsoft.com/office/drawing/2014/main" id="{E05C1C9F-C179-C542-7023-CE861EF6EF7F}"/>
              </a:ext>
            </a:extLst>
          </p:cNvPr>
          <p:cNvPicPr>
            <a:picLocks noChangeAspect="1"/>
          </p:cNvPicPr>
          <p:nvPr/>
        </p:nvPicPr>
        <p:blipFill rotWithShape="1">
          <a:blip r:embed="rId2"/>
          <a:srcRect l="68265" t="1601" r="472" b="3415"/>
          <a:stretch/>
        </p:blipFill>
        <p:spPr>
          <a:xfrm>
            <a:off x="7095753" y="9163429"/>
            <a:ext cx="2625194" cy="1367844"/>
          </a:xfrm>
          <a:prstGeom prst="rect">
            <a:avLst/>
          </a:prstGeom>
        </p:spPr>
      </p:pic>
      <p:sp>
        <p:nvSpPr>
          <p:cNvPr id="65" name="テキスト ボックス 64">
            <a:extLst>
              <a:ext uri="{FF2B5EF4-FFF2-40B4-BE49-F238E27FC236}">
                <a16:creationId xmlns:a16="http://schemas.microsoft.com/office/drawing/2014/main" id="{4687002A-FBDA-68DA-E691-F78B89141658}"/>
              </a:ext>
            </a:extLst>
          </p:cNvPr>
          <p:cNvSpPr txBox="1"/>
          <p:nvPr/>
        </p:nvSpPr>
        <p:spPr>
          <a:xfrm>
            <a:off x="8334097" y="10594107"/>
            <a:ext cx="4653622" cy="624893"/>
          </a:xfrm>
          <a:prstGeom prst="rect">
            <a:avLst/>
          </a:prstGeom>
          <a:noFill/>
        </p:spPr>
        <p:txBody>
          <a:bodyPr wrap="square" lIns="0" tIns="0" rIns="0" bIns="0" rtlCol="0" anchor="ctr">
            <a:noAutofit/>
          </a:bodyPr>
          <a:lstStyle/>
          <a:p>
            <a:pPr algn="ctr"/>
            <a:r>
              <a:rPr kumimoji="1" lang="ja-JP" altLang="en-US" sz="2800" dirty="0">
                <a:ln w="3175">
                  <a:noFill/>
                </a:ln>
                <a:latin typeface="HGSｺﾞｼｯｸE" panose="020B0900000000000000" pitchFamily="50" charset="-128"/>
                <a:ea typeface="HGSｺﾞｼｯｸE" panose="020B0900000000000000" pitchFamily="50" charset="-128"/>
              </a:rPr>
              <a:t>越水による河川堤防の壊れ方</a:t>
            </a:r>
          </a:p>
        </p:txBody>
      </p:sp>
      <p:sp>
        <p:nvSpPr>
          <p:cNvPr id="66" name="テキスト ボックス 65">
            <a:extLst>
              <a:ext uri="{FF2B5EF4-FFF2-40B4-BE49-F238E27FC236}">
                <a16:creationId xmlns:a16="http://schemas.microsoft.com/office/drawing/2014/main" id="{68022AB1-F12A-B5A9-B829-ACC97D2F7A73}"/>
              </a:ext>
            </a:extLst>
          </p:cNvPr>
          <p:cNvSpPr txBox="1"/>
          <p:nvPr/>
        </p:nvSpPr>
        <p:spPr>
          <a:xfrm>
            <a:off x="9728858" y="6623345"/>
            <a:ext cx="4317886" cy="3744056"/>
          </a:xfrm>
          <a:prstGeom prst="rect">
            <a:avLst/>
          </a:prstGeom>
          <a:noFill/>
        </p:spPr>
        <p:txBody>
          <a:bodyPr wrap="square" lIns="0" tIns="0" rIns="0" bIns="0" rtlCol="0" anchor="ctr">
            <a:noAutofit/>
          </a:bodyPr>
          <a:lstStyle/>
          <a:p>
            <a:pPr marL="342900" indent="-342900">
              <a:buFont typeface="Wingdings" panose="05000000000000000000" pitchFamily="2" charset="2"/>
              <a:buChar char="l"/>
            </a:pPr>
            <a:r>
              <a:rPr kumimoji="1" lang="ja-JP" altLang="en-US" sz="2600" dirty="0">
                <a:ln w="3175">
                  <a:noFill/>
                </a:ln>
                <a:latin typeface="HGSｺﾞｼｯｸE" panose="020B0900000000000000" pitchFamily="50" charset="-128"/>
                <a:ea typeface="HGSｺﾞｼｯｸE" panose="020B0900000000000000" pitchFamily="50" charset="-128"/>
              </a:rPr>
              <a:t>土堤の侵食過程は，川裏部から始まり，天端の崩壊へと進行する</a:t>
            </a:r>
            <a:endParaRPr kumimoji="1" lang="en-US" altLang="ja-JP" sz="2600" dirty="0">
              <a:ln w="3175">
                <a:noFill/>
              </a:ln>
              <a:latin typeface="HGSｺﾞｼｯｸE" panose="020B0900000000000000" pitchFamily="50" charset="-128"/>
              <a:ea typeface="HGSｺﾞｼｯｸE" panose="020B0900000000000000" pitchFamily="50" charset="-128"/>
            </a:endParaRPr>
          </a:p>
          <a:p>
            <a:pPr marL="342900" indent="-342900">
              <a:buFont typeface="Wingdings" panose="05000000000000000000" pitchFamily="2" charset="2"/>
              <a:buChar char="l"/>
            </a:pPr>
            <a:endParaRPr kumimoji="1" lang="en-US" altLang="ja-JP" sz="2600" dirty="0">
              <a:ln w="3175">
                <a:noFill/>
              </a:ln>
              <a:latin typeface="HGSｺﾞｼｯｸE" panose="020B0900000000000000" pitchFamily="50" charset="-128"/>
              <a:ea typeface="HGSｺﾞｼｯｸE" panose="020B0900000000000000" pitchFamily="50" charset="-128"/>
            </a:endParaRPr>
          </a:p>
          <a:p>
            <a:pPr marL="342900" indent="-342900">
              <a:buFont typeface="Wingdings" panose="05000000000000000000" pitchFamily="2" charset="2"/>
              <a:buChar char="l"/>
            </a:pPr>
            <a:r>
              <a:rPr kumimoji="1" lang="ja-JP" altLang="en-US" sz="2600" dirty="0">
                <a:ln w="3175">
                  <a:noFill/>
                </a:ln>
                <a:latin typeface="HGSｺﾞｼｯｸE" panose="020B0900000000000000" pitchFamily="50" charset="-128"/>
                <a:ea typeface="HGSｺﾞｼｯｸE" panose="020B0900000000000000" pitchFamily="50" charset="-128"/>
              </a:rPr>
              <a:t>裏法の侵食要因の主要因は，流水による直接の浸食であり，堤体表面の耐侵食力によって，侵食が始まる位置が異なる</a:t>
            </a:r>
            <a:r>
              <a:rPr kumimoji="1" lang="en-US" altLang="ja-JP" sz="2600" dirty="0">
                <a:ln w="3175">
                  <a:noFill/>
                </a:ln>
                <a:latin typeface="HGSｺﾞｼｯｸE" panose="020B0900000000000000" pitchFamily="50" charset="-128"/>
                <a:ea typeface="HGSｺﾞｼｯｸE" panose="020B0900000000000000" pitchFamily="50" charset="-128"/>
              </a:rPr>
              <a:t>(</a:t>
            </a:r>
            <a:r>
              <a:rPr kumimoji="1" lang="ja-JP" altLang="en-US" sz="2600" dirty="0">
                <a:ln w="3175">
                  <a:noFill/>
                </a:ln>
                <a:latin typeface="HGSｺﾞｼｯｸE" panose="020B0900000000000000" pitchFamily="50" charset="-128"/>
                <a:ea typeface="HGSｺﾞｼｯｸE" panose="020B0900000000000000" pitchFamily="50" charset="-128"/>
              </a:rPr>
              <a:t>①∼③</a:t>
            </a:r>
            <a:r>
              <a:rPr kumimoji="1" lang="en-US" altLang="ja-JP" sz="2600" dirty="0">
                <a:ln w="3175">
                  <a:noFill/>
                </a:ln>
                <a:latin typeface="HGSｺﾞｼｯｸE" panose="020B0900000000000000" pitchFamily="50" charset="-128"/>
                <a:ea typeface="HGSｺﾞｼｯｸE" panose="020B0900000000000000" pitchFamily="50" charset="-128"/>
              </a:rPr>
              <a:t>)</a:t>
            </a:r>
            <a:r>
              <a:rPr kumimoji="1" lang="ja-JP" altLang="en-US" sz="2600" dirty="0">
                <a:ln w="3175">
                  <a:noFill/>
                </a:ln>
                <a:latin typeface="HGSｺﾞｼｯｸE" panose="020B0900000000000000" pitchFamily="50" charset="-128"/>
                <a:ea typeface="HGSｺﾞｼｯｸE" panose="020B0900000000000000" pitchFamily="50" charset="-128"/>
              </a:rPr>
              <a:t>．</a:t>
            </a:r>
            <a:endParaRPr kumimoji="1" lang="en-US" altLang="ja-JP" sz="2600" dirty="0">
              <a:ln w="3175">
                <a:noFill/>
              </a:ln>
              <a:latin typeface="HGSｺﾞｼｯｸE" panose="020B0900000000000000" pitchFamily="50" charset="-128"/>
              <a:ea typeface="HGSｺﾞｼｯｸE" panose="020B0900000000000000" pitchFamily="50" charset="-128"/>
            </a:endParaRPr>
          </a:p>
        </p:txBody>
      </p:sp>
      <p:sp>
        <p:nvSpPr>
          <p:cNvPr id="67" name="テキスト ボックス 66">
            <a:extLst>
              <a:ext uri="{FF2B5EF4-FFF2-40B4-BE49-F238E27FC236}">
                <a16:creationId xmlns:a16="http://schemas.microsoft.com/office/drawing/2014/main" id="{284B59C6-AA24-16B5-B076-7F98C89FC114}"/>
              </a:ext>
            </a:extLst>
          </p:cNvPr>
          <p:cNvSpPr txBox="1"/>
          <p:nvPr/>
        </p:nvSpPr>
        <p:spPr>
          <a:xfrm>
            <a:off x="1385899" y="11503296"/>
            <a:ext cx="11583638" cy="620082"/>
          </a:xfrm>
          <a:prstGeom prst="rect">
            <a:avLst/>
          </a:prstGeom>
          <a:noFill/>
          <a:ln w="38100">
            <a:noFill/>
          </a:ln>
        </p:spPr>
        <p:txBody>
          <a:bodyPr wrap="square" lIns="0" tIns="0" rIns="0" bIns="0" rtlCol="0" anchor="ctr">
            <a:noAutofit/>
          </a:bodyPr>
          <a:lstStyle/>
          <a:p>
            <a:r>
              <a:rPr kumimoji="1" lang="ja-JP" altLang="en-US" sz="3600" dirty="0">
                <a:ln w="3175">
                  <a:noFill/>
                </a:ln>
                <a:latin typeface="HGSｺﾞｼｯｸE" panose="020B0900000000000000" pitchFamily="50" charset="-128"/>
                <a:ea typeface="HGSｺﾞｼｯｸE" panose="020B0900000000000000" pitchFamily="50" charset="-128"/>
              </a:rPr>
              <a:t>裏法面・法尻の浸食抑制が「粘り強い堤防」実現の核心</a:t>
            </a:r>
            <a:endParaRPr kumimoji="1" lang="en-US" altLang="ja-JP" sz="3600" dirty="0">
              <a:ln w="3175">
                <a:noFill/>
              </a:ln>
              <a:latin typeface="HGSｺﾞｼｯｸE" panose="020B0900000000000000" pitchFamily="50" charset="-128"/>
              <a:ea typeface="HGSｺﾞｼｯｸE" panose="020B0900000000000000" pitchFamily="50" charset="-128"/>
            </a:endParaRPr>
          </a:p>
        </p:txBody>
      </p:sp>
      <p:sp>
        <p:nvSpPr>
          <p:cNvPr id="71" name="テキスト ボックス 70">
            <a:extLst>
              <a:ext uri="{FF2B5EF4-FFF2-40B4-BE49-F238E27FC236}">
                <a16:creationId xmlns:a16="http://schemas.microsoft.com/office/drawing/2014/main" id="{9F775287-63AF-13E4-2D42-72B4F89AAF50}"/>
              </a:ext>
            </a:extLst>
          </p:cNvPr>
          <p:cNvSpPr txBox="1"/>
          <p:nvPr/>
        </p:nvSpPr>
        <p:spPr>
          <a:xfrm>
            <a:off x="354940" y="13122268"/>
            <a:ext cx="13693506" cy="1290975"/>
          </a:xfrm>
          <a:prstGeom prst="rect">
            <a:avLst/>
          </a:prstGeom>
          <a:noFill/>
        </p:spPr>
        <p:txBody>
          <a:bodyPr wrap="square" lIns="0" tIns="0" rIns="0" bIns="0" rtlCol="0" anchor="ctr">
            <a:noAutofit/>
          </a:bodyPr>
          <a:lstStyle/>
          <a:p>
            <a:r>
              <a:rPr kumimoji="1" lang="ja-JP" altLang="en-US" sz="3600" dirty="0">
                <a:ln w="3175">
                  <a:noFill/>
                </a:ln>
                <a:latin typeface="HGSｺﾞｼｯｸE" panose="020B0900000000000000" pitchFamily="50" charset="-128"/>
                <a:ea typeface="HGSｺﾞｼｯｸE" panose="020B0900000000000000" pitchFamily="50" charset="-128"/>
              </a:rPr>
              <a:t>堤防天端・裏法肩・裏法面・法尻を総合的に保護</a:t>
            </a:r>
            <a:endParaRPr kumimoji="1" lang="en-US" altLang="ja-JP" sz="3600" dirty="0">
              <a:ln w="3175">
                <a:noFill/>
              </a:ln>
              <a:latin typeface="HGSｺﾞｼｯｸE" panose="020B0900000000000000" pitchFamily="50" charset="-128"/>
              <a:ea typeface="HGSｺﾞｼｯｸE" panose="020B0900000000000000" pitchFamily="50" charset="-128"/>
            </a:endParaRPr>
          </a:p>
          <a:p>
            <a:r>
              <a:rPr kumimoji="1" lang="ja-JP" altLang="en-US" sz="3600" dirty="0">
                <a:ln w="3175">
                  <a:noFill/>
                </a:ln>
                <a:latin typeface="HGSｺﾞｼｯｸE" panose="020B0900000000000000" pitchFamily="50" charset="-128"/>
                <a:ea typeface="HGSｺﾞｼｯｸE" panose="020B0900000000000000" pitchFamily="50" charset="-128"/>
              </a:rPr>
              <a:t>➡</a:t>
            </a:r>
            <a:r>
              <a:rPr kumimoji="1" lang="ja-JP" altLang="en-US" sz="3600" dirty="0">
                <a:ln w="3175">
                  <a:noFill/>
                </a:ln>
                <a:solidFill>
                  <a:srgbClr val="FF0000"/>
                </a:solidFill>
                <a:latin typeface="HGSｺﾞｼｯｸE" panose="020B0900000000000000" pitchFamily="50" charset="-128"/>
                <a:ea typeface="HGSｺﾞｼｯｸE" panose="020B0900000000000000" pitchFamily="50" charset="-128"/>
              </a:rPr>
              <a:t>破堤の防止および破堤までの時間延伸を図る</a:t>
            </a:r>
          </a:p>
        </p:txBody>
      </p:sp>
      <p:sp>
        <p:nvSpPr>
          <p:cNvPr id="73" name="テキスト ボックス 72">
            <a:extLst>
              <a:ext uri="{FF2B5EF4-FFF2-40B4-BE49-F238E27FC236}">
                <a16:creationId xmlns:a16="http://schemas.microsoft.com/office/drawing/2014/main" id="{5DF2FE73-8186-40D7-C629-F39C1C28C525}"/>
              </a:ext>
            </a:extLst>
          </p:cNvPr>
          <p:cNvSpPr txBox="1"/>
          <p:nvPr/>
        </p:nvSpPr>
        <p:spPr>
          <a:xfrm>
            <a:off x="381604" y="15872071"/>
            <a:ext cx="5516411" cy="1176852"/>
          </a:xfrm>
          <a:prstGeom prst="rect">
            <a:avLst/>
          </a:prstGeom>
          <a:noFill/>
        </p:spPr>
        <p:txBody>
          <a:bodyPr wrap="square" lIns="0" tIns="0" rIns="0" bIns="0" rtlCol="0" anchor="ctr">
            <a:noAutofit/>
          </a:bodyPr>
          <a:lstStyle/>
          <a:p>
            <a:pPr algn="ctr"/>
            <a:r>
              <a:rPr kumimoji="1" lang="ja-JP" altLang="en-US" sz="3600" dirty="0">
                <a:ln w="3175">
                  <a:noFill/>
                </a:ln>
                <a:latin typeface="HGSｺﾞｼｯｸE" panose="020B0900000000000000" pitchFamily="50" charset="-128"/>
                <a:ea typeface="HGSｺﾞｼｯｸE" panose="020B0900000000000000" pitchFamily="50" charset="-128"/>
              </a:rPr>
              <a:t>かご工（被覆かごマット）</a:t>
            </a:r>
          </a:p>
        </p:txBody>
      </p:sp>
      <p:sp>
        <p:nvSpPr>
          <p:cNvPr id="74" name="左中かっこ 73">
            <a:extLst>
              <a:ext uri="{FF2B5EF4-FFF2-40B4-BE49-F238E27FC236}">
                <a16:creationId xmlns:a16="http://schemas.microsoft.com/office/drawing/2014/main" id="{58D41A79-F73D-AB89-26EE-CB578241ED7E}"/>
              </a:ext>
            </a:extLst>
          </p:cNvPr>
          <p:cNvSpPr/>
          <p:nvPr/>
        </p:nvSpPr>
        <p:spPr>
          <a:xfrm>
            <a:off x="5825406" y="15980456"/>
            <a:ext cx="454826" cy="970124"/>
          </a:xfrm>
          <a:prstGeom prst="leftBrace">
            <a:avLst>
              <a:gd name="adj1" fmla="val 833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5" name="テキスト ボックス 74">
            <a:extLst>
              <a:ext uri="{FF2B5EF4-FFF2-40B4-BE49-F238E27FC236}">
                <a16:creationId xmlns:a16="http://schemas.microsoft.com/office/drawing/2014/main" id="{13A8FBF5-A3FA-0F73-ACD4-5603FACA8E51}"/>
              </a:ext>
            </a:extLst>
          </p:cNvPr>
          <p:cNvSpPr txBox="1"/>
          <p:nvPr/>
        </p:nvSpPr>
        <p:spPr>
          <a:xfrm>
            <a:off x="6422194" y="15782836"/>
            <a:ext cx="6653539" cy="599512"/>
          </a:xfrm>
          <a:prstGeom prst="rect">
            <a:avLst/>
          </a:prstGeom>
          <a:noFill/>
        </p:spPr>
        <p:txBody>
          <a:bodyPr wrap="square" lIns="0" tIns="0" rIns="0" bIns="0" rtlCol="0" anchor="ctr">
            <a:noAutofit/>
          </a:bodyPr>
          <a:lstStyle/>
          <a:p>
            <a:r>
              <a:rPr kumimoji="1" lang="ja-JP" altLang="en-US" sz="3600" dirty="0">
                <a:ln w="3175">
                  <a:noFill/>
                </a:ln>
                <a:latin typeface="HGSｺﾞｼｯｸE" panose="020B0900000000000000" pitchFamily="50" charset="-128"/>
                <a:ea typeface="HGSｺﾞｼｯｸE" panose="020B0900000000000000" pitchFamily="50" charset="-128"/>
              </a:rPr>
              <a:t>ドレーン工としての機能も持つ</a:t>
            </a:r>
          </a:p>
        </p:txBody>
      </p:sp>
      <p:sp>
        <p:nvSpPr>
          <p:cNvPr id="77" name="テキスト ボックス 76">
            <a:extLst>
              <a:ext uri="{FF2B5EF4-FFF2-40B4-BE49-F238E27FC236}">
                <a16:creationId xmlns:a16="http://schemas.microsoft.com/office/drawing/2014/main" id="{CFE73B26-BC0C-4299-9286-56A3D4B5BEA7}"/>
              </a:ext>
            </a:extLst>
          </p:cNvPr>
          <p:cNvSpPr txBox="1"/>
          <p:nvPr/>
        </p:nvSpPr>
        <p:spPr>
          <a:xfrm>
            <a:off x="6422194" y="16553186"/>
            <a:ext cx="7394738" cy="599512"/>
          </a:xfrm>
          <a:prstGeom prst="rect">
            <a:avLst/>
          </a:prstGeom>
          <a:noFill/>
        </p:spPr>
        <p:txBody>
          <a:bodyPr wrap="square" lIns="0" tIns="0" rIns="0" bIns="0" rtlCol="0" anchor="ctr">
            <a:noAutofit/>
          </a:bodyPr>
          <a:lstStyle/>
          <a:p>
            <a:r>
              <a:rPr kumimoji="1" lang="ja-JP" altLang="en-US" sz="3600" dirty="0">
                <a:ln w="3175">
                  <a:noFill/>
                </a:ln>
                <a:latin typeface="HGSｺﾞｼｯｸE" panose="020B0900000000000000" pitchFamily="50" charset="-128"/>
                <a:ea typeface="HGSｺﾞｼｯｸE" panose="020B0900000000000000" pitchFamily="50" charset="-128"/>
              </a:rPr>
              <a:t>裏法面・基礎地盤の浸食抑制に寄与</a:t>
            </a:r>
          </a:p>
        </p:txBody>
      </p:sp>
      <p:sp>
        <p:nvSpPr>
          <p:cNvPr id="78" name="テキスト ボックス 77">
            <a:extLst>
              <a:ext uri="{FF2B5EF4-FFF2-40B4-BE49-F238E27FC236}">
                <a16:creationId xmlns:a16="http://schemas.microsoft.com/office/drawing/2014/main" id="{8990D95E-F301-1A04-35F6-E6B30FD384DC}"/>
              </a:ext>
            </a:extLst>
          </p:cNvPr>
          <p:cNvSpPr txBox="1"/>
          <p:nvPr/>
        </p:nvSpPr>
        <p:spPr>
          <a:xfrm>
            <a:off x="63554" y="22822368"/>
            <a:ext cx="14417018" cy="1292290"/>
          </a:xfrm>
          <a:prstGeom prst="rect">
            <a:avLst/>
          </a:prstGeom>
          <a:noFill/>
        </p:spPr>
        <p:txBody>
          <a:bodyPr wrap="square" lIns="0" tIns="0" rIns="0" bIns="0" rtlCol="0" anchor="ctr">
            <a:noAutofit/>
          </a:bodyPr>
          <a:lstStyle/>
          <a:p>
            <a:pPr marL="571500" indent="-571500">
              <a:buFont typeface="Wingdings" panose="05000000000000000000" pitchFamily="2" charset="2"/>
              <a:buChar char="ü"/>
            </a:pPr>
            <a:r>
              <a:rPr kumimoji="1" lang="ja-JP" altLang="en-US" sz="3600" dirty="0">
                <a:ln w="3175">
                  <a:noFill/>
                </a:ln>
                <a:latin typeface="HGSｺﾞｼｯｸE" panose="020B0900000000000000" pitchFamily="50" charset="-128"/>
                <a:ea typeface="HGSｺﾞｼｯｸE" panose="020B0900000000000000" pitchFamily="50" charset="-128"/>
              </a:rPr>
              <a:t>屈撓性・耐久性に優れ，機械施工可能（施工安全性が高い）</a:t>
            </a:r>
            <a:endParaRPr kumimoji="1" lang="en-US" altLang="ja-JP" sz="3600" dirty="0">
              <a:ln w="3175">
                <a:noFill/>
              </a:ln>
              <a:latin typeface="HGSｺﾞｼｯｸE" panose="020B0900000000000000" pitchFamily="50" charset="-128"/>
              <a:ea typeface="HGSｺﾞｼｯｸE" panose="020B0900000000000000" pitchFamily="50" charset="-128"/>
            </a:endParaRPr>
          </a:p>
          <a:p>
            <a:pPr marL="571500" indent="-571500">
              <a:buFont typeface="Wingdings" panose="05000000000000000000" pitchFamily="2" charset="2"/>
              <a:buChar char="ü"/>
            </a:pPr>
            <a:r>
              <a:rPr kumimoji="1" lang="ja-JP" altLang="en-US" sz="3600" dirty="0">
                <a:ln w="3175">
                  <a:noFill/>
                </a:ln>
                <a:latin typeface="HGSｺﾞｼｯｸE" panose="020B0900000000000000" pitchFamily="50" charset="-128"/>
                <a:ea typeface="HGSｺﾞｼｯｸE" panose="020B0900000000000000" pitchFamily="50" charset="-128"/>
              </a:rPr>
              <a:t>沈下等の変形への追従性あり➡堤防法面の被覆工として適している</a:t>
            </a:r>
            <a:endParaRPr kumimoji="1" lang="en-US" altLang="ja-JP" sz="3600" dirty="0">
              <a:ln w="3175">
                <a:noFill/>
              </a:ln>
              <a:latin typeface="HGSｺﾞｼｯｸE" panose="020B0900000000000000" pitchFamily="50" charset="-128"/>
              <a:ea typeface="HGSｺﾞｼｯｸE" panose="020B0900000000000000" pitchFamily="50" charset="-128"/>
            </a:endParaRPr>
          </a:p>
        </p:txBody>
      </p:sp>
      <p:pic>
        <p:nvPicPr>
          <p:cNvPr id="79" name="図 78">
            <a:extLst>
              <a:ext uri="{FF2B5EF4-FFF2-40B4-BE49-F238E27FC236}">
                <a16:creationId xmlns:a16="http://schemas.microsoft.com/office/drawing/2014/main" id="{8109D226-E3F1-11CC-2E29-9A50542C3BF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63" r="17" b="28"/>
          <a:stretch/>
        </p:blipFill>
        <p:spPr bwMode="auto">
          <a:xfrm>
            <a:off x="11235201" y="24570335"/>
            <a:ext cx="2650309" cy="2681555"/>
          </a:xfrm>
          <a:prstGeom prst="rect">
            <a:avLst/>
          </a:prstGeom>
          <a:noFill/>
          <a:ln>
            <a:noFill/>
          </a:ln>
        </p:spPr>
      </p:pic>
      <p:sp>
        <p:nvSpPr>
          <p:cNvPr id="80" name="テキスト ボックス 79">
            <a:extLst>
              <a:ext uri="{FF2B5EF4-FFF2-40B4-BE49-F238E27FC236}">
                <a16:creationId xmlns:a16="http://schemas.microsoft.com/office/drawing/2014/main" id="{F5259C53-9BED-EDFB-813F-27DAB3096A96}"/>
              </a:ext>
            </a:extLst>
          </p:cNvPr>
          <p:cNvSpPr txBox="1"/>
          <p:nvPr/>
        </p:nvSpPr>
        <p:spPr>
          <a:xfrm>
            <a:off x="10743984" y="27374664"/>
            <a:ext cx="3632744" cy="624893"/>
          </a:xfrm>
          <a:prstGeom prst="rect">
            <a:avLst/>
          </a:prstGeom>
          <a:noFill/>
        </p:spPr>
        <p:txBody>
          <a:bodyPr wrap="square" lIns="0" tIns="0" rIns="0" bIns="0" rtlCol="0" anchor="ctr">
            <a:noAutofit/>
          </a:bodyPr>
          <a:lstStyle/>
          <a:p>
            <a:pPr algn="ctr"/>
            <a:r>
              <a:rPr kumimoji="1" lang="ja-JP" altLang="en-US" sz="2800" dirty="0">
                <a:ln w="3175">
                  <a:noFill/>
                </a:ln>
                <a:latin typeface="HGSｺﾞｼｯｸE" panose="020B0900000000000000" pitchFamily="50" charset="-128"/>
                <a:ea typeface="HGSｺﾞｼｯｸE" panose="020B0900000000000000" pitchFamily="50" charset="-128"/>
              </a:rPr>
              <a:t>堤防法面に敷設された小粒径被覆かごマット</a:t>
            </a:r>
          </a:p>
        </p:txBody>
      </p:sp>
      <p:sp>
        <p:nvSpPr>
          <p:cNvPr id="81" name="テキスト ボックス 80">
            <a:extLst>
              <a:ext uri="{FF2B5EF4-FFF2-40B4-BE49-F238E27FC236}">
                <a16:creationId xmlns:a16="http://schemas.microsoft.com/office/drawing/2014/main" id="{8C5EEC9F-A9BE-1A70-60A2-72758A6514D0}"/>
              </a:ext>
            </a:extLst>
          </p:cNvPr>
          <p:cNvSpPr txBox="1"/>
          <p:nvPr/>
        </p:nvSpPr>
        <p:spPr>
          <a:xfrm>
            <a:off x="135356" y="24449251"/>
            <a:ext cx="11461170" cy="1822555"/>
          </a:xfrm>
          <a:prstGeom prst="rect">
            <a:avLst/>
          </a:prstGeom>
          <a:noFill/>
        </p:spPr>
        <p:txBody>
          <a:bodyPr wrap="square" lIns="0" tIns="0" rIns="0" bIns="0" rtlCol="0" anchor="ctr">
            <a:noAutofit/>
          </a:bodyPr>
          <a:lstStyle/>
          <a:p>
            <a:r>
              <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a:t>
            </a:r>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既往研究の知見</a:t>
            </a:r>
            <a:r>
              <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a:t>
            </a:r>
          </a:p>
          <a:p>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・末次ら：粒径</a:t>
            </a:r>
            <a:r>
              <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40 mm</a:t>
            </a:r>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かごマットで流速</a:t>
            </a:r>
            <a:r>
              <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400 cm/s</a:t>
            </a:r>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まで変形なし</a:t>
            </a:r>
            <a:endPar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・堀ら：越流水深</a:t>
            </a:r>
            <a:r>
              <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30 cm</a:t>
            </a:r>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a:t>
            </a:r>
            <a:r>
              <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3</a:t>
            </a:r>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時間でもかご構造物が耐越水性を発揮</a:t>
            </a:r>
            <a:endPar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83" name="テキスト ボックス 82">
            <a:extLst>
              <a:ext uri="{FF2B5EF4-FFF2-40B4-BE49-F238E27FC236}">
                <a16:creationId xmlns:a16="http://schemas.microsoft.com/office/drawing/2014/main" id="{2E6E7E88-8E52-3E58-FF18-396E348C21F3}"/>
              </a:ext>
            </a:extLst>
          </p:cNvPr>
          <p:cNvSpPr txBox="1"/>
          <p:nvPr/>
        </p:nvSpPr>
        <p:spPr>
          <a:xfrm>
            <a:off x="129200" y="26455516"/>
            <a:ext cx="11341819" cy="1518679"/>
          </a:xfrm>
          <a:prstGeom prst="rect">
            <a:avLst/>
          </a:prstGeom>
          <a:noFill/>
        </p:spPr>
        <p:txBody>
          <a:bodyPr wrap="square" lIns="0" tIns="0" rIns="0" bIns="0" rtlCol="0" anchor="ctr">
            <a:noAutofit/>
          </a:bodyPr>
          <a:lstStyle/>
          <a:p>
            <a:r>
              <a:rPr kumimoji="1" lang="en-US" altLang="ja-JP" sz="30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a:t>
            </a:r>
            <a:r>
              <a:rPr kumimoji="1" lang="ja-JP" altLang="en-US" sz="30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未解決課題</a:t>
            </a:r>
            <a:r>
              <a:rPr kumimoji="1" lang="en-US" altLang="ja-JP" sz="30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a:t>
            </a:r>
            <a:endPar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・実スケール堤防条件での越流作用に対する</a:t>
            </a:r>
            <a:endPar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r>
              <a:rPr kumimoji="1" lang="ja-JP" altLang="en-US"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　変形挙動，三次元形状変化を定量評価した事例はない</a:t>
            </a:r>
            <a:endParaRPr kumimoji="1" lang="en-US" altLang="ja-JP" sz="30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84" name="正方形/長方形 83">
            <a:extLst>
              <a:ext uri="{FF2B5EF4-FFF2-40B4-BE49-F238E27FC236}">
                <a16:creationId xmlns:a16="http://schemas.microsoft.com/office/drawing/2014/main" id="{0395035A-D2EE-050A-FEC7-5D93D0820257}"/>
              </a:ext>
            </a:extLst>
          </p:cNvPr>
          <p:cNvSpPr/>
          <p:nvPr/>
        </p:nvSpPr>
        <p:spPr>
          <a:xfrm>
            <a:off x="14667224" y="3135079"/>
            <a:ext cx="4793004" cy="972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dirty="0">
              <a:latin typeface="Times New Roman" panose="02020603050405020304" pitchFamily="18" charset="0"/>
              <a:cs typeface="Times New Roman" panose="02020603050405020304" pitchFamily="18" charset="0"/>
            </a:endParaRPr>
          </a:p>
        </p:txBody>
      </p:sp>
      <p:sp>
        <p:nvSpPr>
          <p:cNvPr id="85" name="テキスト ボックス 84">
            <a:extLst>
              <a:ext uri="{FF2B5EF4-FFF2-40B4-BE49-F238E27FC236}">
                <a16:creationId xmlns:a16="http://schemas.microsoft.com/office/drawing/2014/main" id="{F9478263-996D-42C2-C5EF-4ED674FA1371}"/>
              </a:ext>
            </a:extLst>
          </p:cNvPr>
          <p:cNvSpPr txBox="1"/>
          <p:nvPr/>
        </p:nvSpPr>
        <p:spPr>
          <a:xfrm>
            <a:off x="14812926" y="3214570"/>
            <a:ext cx="4070615" cy="830997"/>
          </a:xfrm>
          <a:prstGeom prst="rect">
            <a:avLst/>
          </a:prstGeom>
          <a:noFill/>
        </p:spPr>
        <p:txBody>
          <a:bodyPr wrap="square" rtlCol="0" anchor="ctr">
            <a:spAutoFit/>
          </a:bodyPr>
          <a:lstStyle/>
          <a:p>
            <a:r>
              <a:rPr kumimoji="1" lang="ja-JP" altLang="en-US" sz="4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２．実験概要</a:t>
            </a:r>
          </a:p>
        </p:txBody>
      </p:sp>
      <p:sp>
        <p:nvSpPr>
          <p:cNvPr id="86" name="正方形/長方形 85">
            <a:extLst>
              <a:ext uri="{FF2B5EF4-FFF2-40B4-BE49-F238E27FC236}">
                <a16:creationId xmlns:a16="http://schemas.microsoft.com/office/drawing/2014/main" id="{400E607A-46C3-4EAD-26E7-B59937087575}"/>
              </a:ext>
            </a:extLst>
          </p:cNvPr>
          <p:cNvSpPr/>
          <p:nvPr/>
        </p:nvSpPr>
        <p:spPr>
          <a:xfrm>
            <a:off x="24033031" y="3129646"/>
            <a:ext cx="17715496" cy="125280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「粘り強い堤防」技術で要求される</a:t>
            </a:r>
            <a:r>
              <a:rPr lang="ja-JP" altLang="en-US"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越流水深</a:t>
            </a:r>
            <a:r>
              <a:rPr lang="en-US" altLang="ja-JP"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30 cm</a:t>
            </a:r>
            <a:r>
              <a:rPr lang="ja-JP" altLang="en-US"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・越流時間</a:t>
            </a:r>
            <a:r>
              <a:rPr lang="en-US" altLang="ja-JP"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3</a:t>
            </a:r>
            <a:r>
              <a:rPr lang="ja-JP" altLang="en-US"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時間の条件下で、</a:t>
            </a:r>
            <a:endParaRPr lang="en-US" altLang="ja-JP"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endParaRPr>
          </a:p>
          <a:p>
            <a:r>
              <a:rPr lang="ja-JP" altLang="en-US"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裏法面に敷設した小粒径被覆かごマットの変形挙動および水理応答を詳細に観測した</a:t>
            </a:r>
            <a:endParaRPr kumimoji="1" lang="en-US" altLang="ja-JP"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68" name="テキスト ボックス 67">
            <a:extLst>
              <a:ext uri="{FF2B5EF4-FFF2-40B4-BE49-F238E27FC236}">
                <a16:creationId xmlns:a16="http://schemas.microsoft.com/office/drawing/2014/main" id="{9024F6B1-F797-BAC6-30B6-A530057459F1}"/>
              </a:ext>
            </a:extLst>
          </p:cNvPr>
          <p:cNvSpPr txBox="1"/>
          <p:nvPr/>
        </p:nvSpPr>
        <p:spPr>
          <a:xfrm>
            <a:off x="3086946" y="1141552"/>
            <a:ext cx="36561607" cy="707886"/>
          </a:xfrm>
          <a:prstGeom prst="rect">
            <a:avLst/>
          </a:prstGeom>
          <a:noFill/>
        </p:spPr>
        <p:txBody>
          <a:bodyPr wrap="square" rtlCol="0" anchor="ctr">
            <a:spAutoFit/>
          </a:bodyPr>
          <a:lstStyle/>
          <a:p>
            <a:pPr marL="228600" marR="359410" algn="ctr">
              <a:spcAft>
                <a:spcPts val="0"/>
              </a:spcAft>
            </a:pPr>
            <a:r>
              <a:rPr lang="en-US" altLang="ja-JP" sz="4000" dirty="0">
                <a:effectLst/>
                <a:latin typeface="Times New Roman" panose="02020603050405020304" pitchFamily="18" charset="0"/>
                <a:ea typeface="Mincho"/>
                <a:cs typeface="ＭＳ 明朝" panose="02020609040205080304" pitchFamily="17" charset="-128"/>
              </a:rPr>
              <a:t>DEFORMATION CHARACTERISTICS AND STRUCTURAL STABILITY EVALUATION OF SMALL-SIZE GABION MATTRESSES UNDER OVERTOPPING FLOW</a:t>
            </a:r>
            <a:endParaRPr lang="ja-JP" altLang="ja-JP" sz="4000" dirty="0">
              <a:effectLst/>
              <a:latin typeface="ＭＳ 明朝" panose="02020609040205080304" pitchFamily="17" charset="-128"/>
              <a:ea typeface="ＭＳ 明朝" panose="02020609040205080304" pitchFamily="17" charset="-128"/>
              <a:cs typeface="ＭＳ 明朝" panose="02020609040205080304" pitchFamily="17" charset="-128"/>
            </a:endParaRPr>
          </a:p>
        </p:txBody>
      </p:sp>
      <p:sp>
        <p:nvSpPr>
          <p:cNvPr id="88" name="テキスト ボックス 87">
            <a:extLst>
              <a:ext uri="{FF2B5EF4-FFF2-40B4-BE49-F238E27FC236}">
                <a16:creationId xmlns:a16="http://schemas.microsoft.com/office/drawing/2014/main" id="{DF409B64-6C45-C914-3B29-E1127B71C994}"/>
              </a:ext>
            </a:extLst>
          </p:cNvPr>
          <p:cNvSpPr txBox="1"/>
          <p:nvPr/>
        </p:nvSpPr>
        <p:spPr>
          <a:xfrm>
            <a:off x="14919052" y="4556425"/>
            <a:ext cx="8025184" cy="4487828"/>
          </a:xfrm>
          <a:prstGeom prst="rect">
            <a:avLst/>
          </a:prstGeom>
          <a:noFill/>
          <a:ln>
            <a:noFill/>
          </a:ln>
        </p:spPr>
        <p:txBody>
          <a:bodyPr wrap="square" lIns="0" tIns="0" rIns="0" bIns="0" rtlCol="0" anchor="ctr">
            <a:noAutofit/>
          </a:bodyPr>
          <a:lstStyle/>
          <a:p>
            <a:r>
              <a:rPr kumimoji="1" lang="ja-JP" altLang="en-US" sz="3600" b="1"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実スケール堤防実験</a:t>
            </a:r>
            <a:endParaRPr kumimoji="1" lang="en-US" altLang="ja-JP" sz="3600" b="1"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endParaRPr kumimoji="1" lang="en-US" altLang="ja-JP" sz="16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endParaRPr>
          </a:p>
          <a:p>
            <a:r>
              <a:rPr kumimoji="1" lang="en-US" altLang="ja-JP" sz="3200" dirty="0">
                <a:ln w="3175">
                  <a:noFill/>
                </a:ln>
                <a:solidFill>
                  <a:schemeClr val="accent2"/>
                </a:solidFill>
                <a:latin typeface="Times New Roman" panose="02020603050405020304" pitchFamily="18" charset="0"/>
                <a:ea typeface="HGSｺﾞｼｯｸE" panose="020B0900000000000000" pitchFamily="50" charset="-128"/>
                <a:cs typeface="Times New Roman" panose="02020603050405020304" pitchFamily="18" charset="0"/>
              </a:rPr>
              <a:t>【</a:t>
            </a:r>
            <a:r>
              <a:rPr kumimoji="1" lang="ja-JP" altLang="en-US" sz="3200" dirty="0">
                <a:ln w="3175">
                  <a:noFill/>
                </a:ln>
                <a:solidFill>
                  <a:schemeClr val="accent2"/>
                </a:solidFill>
                <a:latin typeface="Times New Roman" panose="02020603050405020304" pitchFamily="18" charset="0"/>
                <a:ea typeface="HGSｺﾞｼｯｸE" panose="020B0900000000000000" pitchFamily="50" charset="-128"/>
                <a:cs typeface="Times New Roman" panose="02020603050405020304" pitchFamily="18" charset="0"/>
              </a:rPr>
              <a:t>施設</a:t>
            </a:r>
            <a:r>
              <a:rPr kumimoji="1" lang="en-US" altLang="ja-JP" sz="3200" dirty="0">
                <a:ln w="3175">
                  <a:noFill/>
                </a:ln>
                <a:solidFill>
                  <a:schemeClr val="accent2"/>
                </a:solidFill>
                <a:latin typeface="Times New Roman" panose="02020603050405020304" pitchFamily="18" charset="0"/>
                <a:ea typeface="HGSｺﾞｼｯｸE" panose="020B0900000000000000" pitchFamily="50" charset="-128"/>
                <a:cs typeface="Times New Roman" panose="02020603050405020304" pitchFamily="18" charset="0"/>
              </a:rPr>
              <a:t>】</a:t>
            </a:r>
          </a:p>
          <a:p>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国土技術政策総合研究所　河川水理実験室</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571500" indent="-571500">
              <a:buFont typeface="Wingdings" panose="05000000000000000000" pitchFamily="2" charset="2"/>
              <a:buChar char="u"/>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水路幅：</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480 cm</a:t>
            </a:r>
          </a:p>
          <a:p>
            <a:pPr marL="571500" indent="-571500">
              <a:buFont typeface="Wingdings" panose="05000000000000000000" pitchFamily="2" charset="2"/>
              <a:buChar char="u"/>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裏法面：水路長</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546 cm</a:t>
            </a:r>
          </a:p>
          <a:p>
            <a:pPr marL="571500" indent="-571500">
              <a:buFont typeface="Wingdings" panose="05000000000000000000" pitchFamily="2" charset="2"/>
              <a:buChar char="u"/>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高さ：</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273 cm</a:t>
            </a:r>
          </a:p>
          <a:p>
            <a:pPr marL="571500" indent="-571500">
              <a:buFont typeface="Wingdings" panose="05000000000000000000" pitchFamily="2" charset="2"/>
              <a:buChar char="u"/>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法面勾配：</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1:2</a:t>
            </a:r>
          </a:p>
        </p:txBody>
      </p:sp>
      <p:graphicFrame>
        <p:nvGraphicFramePr>
          <p:cNvPr id="93" name="表 92">
            <a:extLst>
              <a:ext uri="{FF2B5EF4-FFF2-40B4-BE49-F238E27FC236}">
                <a16:creationId xmlns:a16="http://schemas.microsoft.com/office/drawing/2014/main" id="{CD7CFA97-DF35-8370-1B12-B02EF5F416F0}"/>
              </a:ext>
            </a:extLst>
          </p:cNvPr>
          <p:cNvGraphicFramePr>
            <a:graphicFrameLocks noGrp="1"/>
          </p:cNvGraphicFramePr>
          <p:nvPr>
            <p:extLst>
              <p:ext uri="{D42A27DB-BD31-4B8C-83A1-F6EECF244321}">
                <p14:modId xmlns:p14="http://schemas.microsoft.com/office/powerpoint/2010/main" val="3070513358"/>
              </p:ext>
            </p:extLst>
          </p:nvPr>
        </p:nvGraphicFramePr>
        <p:xfrm>
          <a:off x="23074781" y="4670909"/>
          <a:ext cx="12648830" cy="4042819"/>
        </p:xfrm>
        <a:graphic>
          <a:graphicData uri="http://schemas.openxmlformats.org/drawingml/2006/table">
            <a:tbl>
              <a:tblPr firstRow="1" bandRow="1">
                <a:tableStyleId>{5940675A-B579-460E-94D1-54222C63F5DA}</a:tableStyleId>
              </a:tblPr>
              <a:tblGrid>
                <a:gridCol w="1866900">
                  <a:extLst>
                    <a:ext uri="{9D8B030D-6E8A-4147-A177-3AD203B41FA5}">
                      <a16:colId xmlns:a16="http://schemas.microsoft.com/office/drawing/2014/main" val="4139756409"/>
                    </a:ext>
                  </a:extLst>
                </a:gridCol>
                <a:gridCol w="2776286">
                  <a:extLst>
                    <a:ext uri="{9D8B030D-6E8A-4147-A177-3AD203B41FA5}">
                      <a16:colId xmlns:a16="http://schemas.microsoft.com/office/drawing/2014/main" val="851013763"/>
                    </a:ext>
                  </a:extLst>
                </a:gridCol>
                <a:gridCol w="4705350">
                  <a:extLst>
                    <a:ext uri="{9D8B030D-6E8A-4147-A177-3AD203B41FA5}">
                      <a16:colId xmlns:a16="http://schemas.microsoft.com/office/drawing/2014/main" val="644140635"/>
                    </a:ext>
                  </a:extLst>
                </a:gridCol>
                <a:gridCol w="3300294">
                  <a:extLst>
                    <a:ext uri="{9D8B030D-6E8A-4147-A177-3AD203B41FA5}">
                      <a16:colId xmlns:a16="http://schemas.microsoft.com/office/drawing/2014/main" val="1921420012"/>
                    </a:ext>
                  </a:extLst>
                </a:gridCol>
              </a:tblGrid>
              <a:tr h="433989">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観測項目　</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使用機器</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計測場所</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計測タイミング</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283982394"/>
                  </a:ext>
                </a:extLst>
              </a:tr>
              <a:tr h="721766">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越流水深</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kumimoji="1" lang="ja-JP" altLang="en-US" sz="2800" b="0" dirty="0">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圧力式水位計</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天端河床固定</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常時観測（</a:t>
                      </a:r>
                      <a:r>
                        <a:rPr kumimoji="1" lang="en-US" altLang="ja-JP" sz="2800" b="0" dirty="0" err="1">
                          <a:latin typeface="Times New Roman" panose="02020603050405020304" pitchFamily="18" charset="0"/>
                          <a:ea typeface="HGSｺﾞｼｯｸE" panose="020B0900000000000000" pitchFamily="50" charset="-128"/>
                          <a:cs typeface="Times New Roman" panose="02020603050405020304" pitchFamily="18" charset="0"/>
                        </a:rPr>
                        <a:t>Δt</a:t>
                      </a:r>
                      <a:r>
                        <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rPr>
                        <a:t>=1 s</a:t>
                      </a: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3201405"/>
                  </a:ext>
                </a:extLst>
              </a:tr>
              <a:tr h="721766">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表面流速</a:t>
                      </a: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4036710" rtl="0" eaLnBrk="1" fontAlgn="auto" latinLnBrk="0" hangingPunct="1">
                        <a:lnSpc>
                          <a:spcPct val="100000"/>
                        </a:lnSpc>
                        <a:spcBef>
                          <a:spcPts val="0"/>
                        </a:spcBef>
                        <a:spcAft>
                          <a:spcPts val="0"/>
                        </a:spcAft>
                        <a:buClrTx/>
                        <a:buSzTx/>
                        <a:buFontTx/>
                        <a:buNone/>
                        <a:tabLst/>
                        <a:defRPr/>
                      </a:pPr>
                      <a:r>
                        <a:rPr kumimoji="1" lang="ja-JP" altLang="en-US" sz="2800" b="0" dirty="0">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電波式流速計</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天端側・法尻側</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常時観測（</a:t>
                      </a:r>
                      <a:r>
                        <a:rPr kumimoji="1" lang="en-US" altLang="ja-JP" sz="2800" b="0" dirty="0" err="1">
                          <a:latin typeface="Times New Roman" panose="02020603050405020304" pitchFamily="18" charset="0"/>
                          <a:ea typeface="HGSｺﾞｼｯｸE" panose="020B0900000000000000" pitchFamily="50" charset="-128"/>
                          <a:cs typeface="Times New Roman" panose="02020603050405020304" pitchFamily="18" charset="0"/>
                        </a:rPr>
                        <a:t>Δt</a:t>
                      </a:r>
                      <a:r>
                        <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rPr>
                        <a:t>=1 s</a:t>
                      </a: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3986466"/>
                  </a:ext>
                </a:extLst>
              </a:tr>
              <a:tr h="721766">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内部流速</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lvl="0" indent="0" algn="ctr" defTabSz="4036710" rtl="0" eaLnBrk="1" fontAlgn="auto" latinLnBrk="0" hangingPunct="1">
                        <a:lnSpc>
                          <a:spcPct val="100000"/>
                        </a:lnSpc>
                        <a:spcBef>
                          <a:spcPts val="0"/>
                        </a:spcBef>
                        <a:spcAft>
                          <a:spcPts val="0"/>
                        </a:spcAft>
                        <a:buClrTx/>
                        <a:buSzTx/>
                        <a:buFontTx/>
                        <a:buNone/>
                        <a:tabLst/>
                        <a:defRPr/>
                      </a:pPr>
                      <a:r>
                        <a:rPr kumimoji="1" lang="ja-JP" altLang="en-US" sz="2800" b="0" dirty="0">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電磁流速計</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左岸・流心・右岸の法肩部　</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rPr>
                        <a:t> 30</a:t>
                      </a: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分毎</a:t>
                      </a:r>
                      <a:endPar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114691"/>
                  </a:ext>
                </a:extLst>
              </a:tr>
              <a:tr h="721766">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地形変化</a:t>
                      </a: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lvl="0" indent="0" algn="ctr" defTabSz="403671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accent1"/>
                          </a:solidFill>
                          <a:latin typeface="Times New Roman" panose="02020603050405020304" pitchFamily="18" charset="0"/>
                          <a:ea typeface="HGSｺﾞｼｯｸE" panose="020B0900000000000000" pitchFamily="50" charset="-128"/>
                          <a:cs typeface="Times New Roman" panose="02020603050405020304" pitchFamily="18" charset="0"/>
                        </a:rPr>
                        <a:t>RTK-GNSS</a:t>
                      </a:r>
                      <a:endParaRPr kumimoji="1" lang="ja-JP" altLang="en-US" sz="2800" b="0" dirty="0">
                        <a:solidFill>
                          <a:schemeClr val="accent1"/>
                        </a:solidFill>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全</a:t>
                      </a:r>
                      <a:r>
                        <a:rPr kumimoji="1" lang="en-US" altLang="ja-JP" sz="2800" b="0" dirty="0">
                          <a:latin typeface="Times New Roman" panose="02020603050405020304" pitchFamily="18" charset="0"/>
                          <a:ea typeface="HGSｺﾞｼｯｸE" panose="020B0900000000000000" pitchFamily="50" charset="-128"/>
                          <a:cs typeface="Times New Roman" panose="02020603050405020304" pitchFamily="18" charset="0"/>
                        </a:rPr>
                        <a:t>30</a:t>
                      </a: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地点</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実験前後</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6157280"/>
                  </a:ext>
                </a:extLst>
              </a:tr>
              <a:tr h="721766">
                <a:tc>
                  <a:txBody>
                    <a:bodyPr/>
                    <a:lstStyle/>
                    <a:p>
                      <a:pPr algn="ctr"/>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三次元形状</a:t>
                      </a:r>
                    </a:p>
                  </a:txBody>
                  <a:tcPr marL="0" marR="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lvl="0" indent="0" algn="ctr" defTabSz="4036710" rtl="0" eaLnBrk="1" fontAlgn="auto" latinLnBrk="0" hangingPunct="1">
                        <a:lnSpc>
                          <a:spcPct val="100000"/>
                        </a:lnSpc>
                        <a:spcBef>
                          <a:spcPts val="0"/>
                        </a:spcBef>
                        <a:spcAft>
                          <a:spcPts val="0"/>
                        </a:spcAft>
                        <a:buClrTx/>
                        <a:buSzTx/>
                        <a:buFontTx/>
                        <a:buNone/>
                        <a:tabLst/>
                        <a:defRPr/>
                      </a:pPr>
                      <a:r>
                        <a:rPr kumimoji="1" lang="en-US" altLang="ja-JP" sz="2800" b="0" dirty="0">
                          <a:solidFill>
                            <a:schemeClr val="accent1"/>
                          </a:solidFill>
                          <a:latin typeface="Times New Roman" panose="02020603050405020304" pitchFamily="18" charset="0"/>
                          <a:ea typeface="HGSｺﾞｼｯｸE" panose="020B0900000000000000" pitchFamily="50" charset="-128"/>
                          <a:cs typeface="Times New Roman" panose="02020603050405020304" pitchFamily="18" charset="0"/>
                        </a:rPr>
                        <a:t>LiDAR(iPhone)</a:t>
                      </a:r>
                      <a:endParaRPr kumimoji="1" lang="ja-JP" altLang="en-US" sz="2800" b="0" dirty="0">
                        <a:solidFill>
                          <a:schemeClr val="accent1"/>
                        </a:solidFill>
                        <a:latin typeface="Times New Roman" panose="02020603050405020304" pitchFamily="18" charset="0"/>
                        <a:ea typeface="HGSｺﾞｼｯｸE" panose="020B0900000000000000" pitchFamily="50" charset="-128"/>
                        <a:cs typeface="Times New Roman" panose="02020603050405020304" pitchFamily="18" charset="0"/>
                      </a:endParaRP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裏法面全体</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l"/>
                      <a:r>
                        <a:rPr kumimoji="1" lang="ja-JP" altLang="en-US" sz="2800" b="0" dirty="0">
                          <a:latin typeface="Times New Roman" panose="02020603050405020304" pitchFamily="18" charset="0"/>
                          <a:ea typeface="HGSｺﾞｼｯｸE" panose="020B0900000000000000" pitchFamily="50" charset="-128"/>
                          <a:cs typeface="Times New Roman" panose="02020603050405020304" pitchFamily="18" charset="0"/>
                        </a:rPr>
                        <a:t> 実験前後</a:t>
                      </a:r>
                    </a:p>
                  </a:txBody>
                  <a:tcPr marL="0" marR="9000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204052"/>
                  </a:ext>
                </a:extLst>
              </a:tr>
            </a:tbl>
          </a:graphicData>
        </a:graphic>
      </p:graphicFrame>
      <p:sp>
        <p:nvSpPr>
          <p:cNvPr id="94" name="正方形/長方形 93">
            <a:extLst>
              <a:ext uri="{FF2B5EF4-FFF2-40B4-BE49-F238E27FC236}">
                <a16:creationId xmlns:a16="http://schemas.microsoft.com/office/drawing/2014/main" id="{C8A2752C-1DA5-12E1-CB1D-28E7192287A3}"/>
              </a:ext>
            </a:extLst>
          </p:cNvPr>
          <p:cNvSpPr/>
          <p:nvPr/>
        </p:nvSpPr>
        <p:spPr>
          <a:xfrm>
            <a:off x="14688296" y="9323174"/>
            <a:ext cx="28080000" cy="972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dirty="0"/>
          </a:p>
        </p:txBody>
      </p:sp>
      <p:sp>
        <p:nvSpPr>
          <p:cNvPr id="95" name="テキスト ボックス 94">
            <a:extLst>
              <a:ext uri="{FF2B5EF4-FFF2-40B4-BE49-F238E27FC236}">
                <a16:creationId xmlns:a16="http://schemas.microsoft.com/office/drawing/2014/main" id="{35198E68-507A-C0BA-D810-45B142EC8771}"/>
              </a:ext>
            </a:extLst>
          </p:cNvPr>
          <p:cNvSpPr txBox="1"/>
          <p:nvPr/>
        </p:nvSpPr>
        <p:spPr>
          <a:xfrm>
            <a:off x="14836361" y="9372044"/>
            <a:ext cx="4406770" cy="830997"/>
          </a:xfrm>
          <a:prstGeom prst="rect">
            <a:avLst/>
          </a:prstGeom>
          <a:noFill/>
        </p:spPr>
        <p:txBody>
          <a:bodyPr wrap="square" rtlCol="0" anchor="ctr">
            <a:spAutoFit/>
          </a:bodyPr>
          <a:lstStyle/>
          <a:p>
            <a:r>
              <a:rPr kumimoji="1" lang="ja-JP" altLang="en-US" sz="4800" dirty="0">
                <a:ln w="3175">
                  <a:noFill/>
                </a:ln>
                <a:latin typeface="HGSｺﾞｼｯｸE" panose="020B0900000000000000" pitchFamily="50" charset="-128"/>
                <a:ea typeface="HGSｺﾞｼｯｸE" panose="020B0900000000000000" pitchFamily="50" charset="-128"/>
              </a:rPr>
              <a:t>３．結果</a:t>
            </a:r>
          </a:p>
        </p:txBody>
      </p:sp>
      <p:pic>
        <p:nvPicPr>
          <p:cNvPr id="99" name="図 98">
            <a:extLst>
              <a:ext uri="{FF2B5EF4-FFF2-40B4-BE49-F238E27FC236}">
                <a16:creationId xmlns:a16="http://schemas.microsoft.com/office/drawing/2014/main" id="{D2AA442A-9B24-DBF9-EC41-61C58BCF096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411" t="2154" r="50060"/>
          <a:stretch>
            <a:fillRect/>
          </a:stretch>
        </p:blipFill>
        <p:spPr bwMode="auto">
          <a:xfrm>
            <a:off x="14939157" y="11212926"/>
            <a:ext cx="8889804" cy="6120000"/>
          </a:xfrm>
          <a:prstGeom prst="rect">
            <a:avLst/>
          </a:prstGeom>
          <a:noFill/>
          <a:ln>
            <a:noFill/>
          </a:ln>
          <a:extLst>
            <a:ext uri="{53640926-AAD7-44D8-BBD7-CCE9431645EC}">
              <a14:shadowObscured xmlns:a14="http://schemas.microsoft.com/office/drawing/2010/main"/>
            </a:ext>
          </a:extLst>
        </p:spPr>
      </p:pic>
      <p:pic>
        <p:nvPicPr>
          <p:cNvPr id="100" name="図 99">
            <a:extLst>
              <a:ext uri="{FF2B5EF4-FFF2-40B4-BE49-F238E27FC236}">
                <a16:creationId xmlns:a16="http://schemas.microsoft.com/office/drawing/2014/main" id="{67F6E72E-1770-303A-2DCB-3FC30CFD564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125369" y="11111611"/>
            <a:ext cx="6959840" cy="7802222"/>
          </a:xfrm>
          <a:prstGeom prst="rect">
            <a:avLst/>
          </a:prstGeom>
          <a:noFill/>
          <a:ln>
            <a:noFill/>
          </a:ln>
        </p:spPr>
      </p:pic>
      <p:pic>
        <p:nvPicPr>
          <p:cNvPr id="101" name="図 100">
            <a:extLst>
              <a:ext uri="{FF2B5EF4-FFF2-40B4-BE49-F238E27FC236}">
                <a16:creationId xmlns:a16="http://schemas.microsoft.com/office/drawing/2014/main" id="{3232194D-85D8-44CA-D5A3-7C920B58AA2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0043" t="6925" r="3112"/>
          <a:stretch>
            <a:fillRect/>
          </a:stretch>
        </p:blipFill>
        <p:spPr bwMode="auto">
          <a:xfrm>
            <a:off x="24779910" y="11123849"/>
            <a:ext cx="9375337" cy="5975467"/>
          </a:xfrm>
          <a:prstGeom prst="rect">
            <a:avLst/>
          </a:prstGeom>
          <a:noFill/>
          <a:ln>
            <a:noFill/>
          </a:ln>
          <a:extLst>
            <a:ext uri="{53640926-AAD7-44D8-BBD7-CCE9431645EC}">
              <a14:shadowObscured xmlns:a14="http://schemas.microsoft.com/office/drawing/2010/main"/>
            </a:ext>
          </a:extLst>
        </p:spPr>
      </p:pic>
      <p:sp>
        <p:nvSpPr>
          <p:cNvPr id="114" name="テキスト ボックス 113">
            <a:extLst>
              <a:ext uri="{FF2B5EF4-FFF2-40B4-BE49-F238E27FC236}">
                <a16:creationId xmlns:a16="http://schemas.microsoft.com/office/drawing/2014/main" id="{E54DA8B7-32F9-4061-20DD-945B559EBD7D}"/>
              </a:ext>
            </a:extLst>
          </p:cNvPr>
          <p:cNvSpPr txBox="1"/>
          <p:nvPr/>
        </p:nvSpPr>
        <p:spPr>
          <a:xfrm>
            <a:off x="14885043" y="25883537"/>
            <a:ext cx="4406770" cy="830997"/>
          </a:xfrm>
          <a:prstGeom prst="rect">
            <a:avLst/>
          </a:prstGeom>
          <a:noFill/>
        </p:spPr>
        <p:txBody>
          <a:bodyPr wrap="square" rtlCol="0" anchor="ctr">
            <a:spAutoFit/>
          </a:bodyPr>
          <a:lstStyle/>
          <a:p>
            <a:r>
              <a:rPr kumimoji="1" lang="ja-JP" altLang="en-US" sz="4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４．まとめ</a:t>
            </a:r>
          </a:p>
        </p:txBody>
      </p:sp>
      <p:sp>
        <p:nvSpPr>
          <p:cNvPr id="115" name="テキスト ボックス 114">
            <a:extLst>
              <a:ext uri="{FF2B5EF4-FFF2-40B4-BE49-F238E27FC236}">
                <a16:creationId xmlns:a16="http://schemas.microsoft.com/office/drawing/2014/main" id="{E93182BD-5163-7049-DA38-CC2F242ABC91}"/>
              </a:ext>
            </a:extLst>
          </p:cNvPr>
          <p:cNvSpPr txBox="1"/>
          <p:nvPr/>
        </p:nvSpPr>
        <p:spPr>
          <a:xfrm>
            <a:off x="40516743" y="3943"/>
            <a:ext cx="2279901" cy="1015663"/>
          </a:xfrm>
          <a:prstGeom prst="rect">
            <a:avLst/>
          </a:prstGeom>
          <a:noFill/>
        </p:spPr>
        <p:txBody>
          <a:bodyPr wrap="square" rtlCol="0">
            <a:spAutoFit/>
          </a:bodyPr>
          <a:lstStyle/>
          <a:p>
            <a:pPr algn="r"/>
            <a:r>
              <a:rPr kumimoji="1" lang="en-US" altLang="ja-JP" sz="6000" dirty="0">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PS-24</a:t>
            </a:r>
            <a:endParaRPr kumimoji="1" lang="en-US" altLang="ja-JP" sz="4001" dirty="0">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21" name="テキスト ボックス 120">
            <a:extLst>
              <a:ext uri="{FF2B5EF4-FFF2-40B4-BE49-F238E27FC236}">
                <a16:creationId xmlns:a16="http://schemas.microsoft.com/office/drawing/2014/main" id="{469EA734-F777-4A85-7A9C-ECE159D48078}"/>
              </a:ext>
            </a:extLst>
          </p:cNvPr>
          <p:cNvSpPr txBox="1"/>
          <p:nvPr/>
        </p:nvSpPr>
        <p:spPr>
          <a:xfrm>
            <a:off x="14680936" y="26935835"/>
            <a:ext cx="13760603" cy="3200876"/>
          </a:xfrm>
          <a:prstGeom prst="rect">
            <a:avLst/>
          </a:prstGeom>
          <a:noFill/>
          <a:ln w="38100">
            <a:solidFill>
              <a:schemeClr val="accent1"/>
            </a:solidFill>
          </a:ln>
        </p:spPr>
        <p:txBody>
          <a:bodyPr wrap="square" rtlCol="0" anchor="ctr">
            <a:spAutoFit/>
          </a:bodyPr>
          <a:lstStyle/>
          <a:p>
            <a:endParaRPr kumimoji="1" lang="en-US" altLang="ja-JP" sz="1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ü"/>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越流水深</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30 cm</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・越流時間</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3</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時間の条件下において，かごマットの</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水平・鉛直方向の変形は小さく，構造全体の安定性が維持された</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endParaRPr kumimoji="1" lang="en-US" altLang="ja-JP" sz="20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ü"/>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下流側盛土部では局所的な洗掘が認められたものの規模は限定的であり，越流水がかごマット群を通過する過程でエネルギーが低減した可能性が示唆された</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endParaRPr kumimoji="1" lang="en-US" altLang="ja-JP" sz="1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03" name="正方形/長方形 102">
            <a:extLst>
              <a:ext uri="{FF2B5EF4-FFF2-40B4-BE49-F238E27FC236}">
                <a16:creationId xmlns:a16="http://schemas.microsoft.com/office/drawing/2014/main" id="{13B1E17B-38ED-E15C-68E4-1F9501F930A0}"/>
              </a:ext>
            </a:extLst>
          </p:cNvPr>
          <p:cNvSpPr/>
          <p:nvPr/>
        </p:nvSpPr>
        <p:spPr>
          <a:xfrm>
            <a:off x="20486219" y="3125814"/>
            <a:ext cx="3560258" cy="1259954"/>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rPr>
              <a:t>実験の位置づけ</a:t>
            </a:r>
            <a:endParaRPr kumimoji="1" lang="en-US" altLang="ja-JP" sz="3600" dirty="0">
              <a:solidFill>
                <a:schemeClr val="tx1"/>
              </a:solidFill>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06" name="テキスト ボックス 105">
            <a:extLst>
              <a:ext uri="{FF2B5EF4-FFF2-40B4-BE49-F238E27FC236}">
                <a16:creationId xmlns:a16="http://schemas.microsoft.com/office/drawing/2014/main" id="{1BCC7723-BF76-A5D3-A052-7BC109BD1DD4}"/>
              </a:ext>
            </a:extLst>
          </p:cNvPr>
          <p:cNvSpPr txBox="1"/>
          <p:nvPr/>
        </p:nvSpPr>
        <p:spPr>
          <a:xfrm>
            <a:off x="25821643" y="8722481"/>
            <a:ext cx="7191864" cy="523220"/>
          </a:xfrm>
          <a:prstGeom prst="rect">
            <a:avLst/>
          </a:prstGeom>
          <a:noFill/>
        </p:spPr>
        <p:txBody>
          <a:bodyPr wrap="square" rtlCol="0" anchor="ctr">
            <a:spAutoFit/>
          </a:bodyPr>
          <a:lstStyle/>
          <a:p>
            <a:pPr algn="ctr"/>
            <a:r>
              <a:rPr kumimoji="1" lang="ja-JP" altLang="en-US"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実スケール堤防実験の観測詳細</a:t>
            </a:r>
            <a:endParaRPr kumimoji="1" lang="en-US" altLang="ja-JP"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16" name="テキスト ボックス 115">
            <a:extLst>
              <a:ext uri="{FF2B5EF4-FFF2-40B4-BE49-F238E27FC236}">
                <a16:creationId xmlns:a16="http://schemas.microsoft.com/office/drawing/2014/main" id="{53063B3B-4E12-5BDA-E094-2FEABFA807A0}"/>
              </a:ext>
            </a:extLst>
          </p:cNvPr>
          <p:cNvSpPr txBox="1"/>
          <p:nvPr/>
        </p:nvSpPr>
        <p:spPr>
          <a:xfrm>
            <a:off x="35283264" y="8713123"/>
            <a:ext cx="8025184" cy="523220"/>
          </a:xfrm>
          <a:prstGeom prst="rect">
            <a:avLst/>
          </a:prstGeom>
          <a:noFill/>
        </p:spPr>
        <p:txBody>
          <a:bodyPr wrap="square" rtlCol="0" anchor="ctr">
            <a:spAutoFit/>
          </a:bodyPr>
          <a:lstStyle/>
          <a:p>
            <a:pPr algn="ctr"/>
            <a:r>
              <a:rPr kumimoji="1" lang="ja-JP" altLang="en-US"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実スケール堤防実験水路の断面図と平面図</a:t>
            </a:r>
            <a:endParaRPr kumimoji="1" lang="en-US" altLang="ja-JP"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24" name="テキスト ボックス 123">
            <a:extLst>
              <a:ext uri="{FF2B5EF4-FFF2-40B4-BE49-F238E27FC236}">
                <a16:creationId xmlns:a16="http://schemas.microsoft.com/office/drawing/2014/main" id="{EACC72C5-70A5-869A-DE7B-05B39857516A}"/>
              </a:ext>
            </a:extLst>
          </p:cNvPr>
          <p:cNvSpPr txBox="1"/>
          <p:nvPr/>
        </p:nvSpPr>
        <p:spPr>
          <a:xfrm>
            <a:off x="14836361" y="10482883"/>
            <a:ext cx="9000000" cy="646331"/>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en-US" altLang="ja-JP" sz="3600"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(1)</a:t>
            </a:r>
            <a:r>
              <a:rPr kumimoji="1" lang="ja-JP" altLang="en-US" sz="3600"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水理観測結果</a:t>
            </a:r>
          </a:p>
        </p:txBody>
      </p:sp>
      <p:sp>
        <p:nvSpPr>
          <p:cNvPr id="125" name="テキスト ボックス 124">
            <a:extLst>
              <a:ext uri="{FF2B5EF4-FFF2-40B4-BE49-F238E27FC236}">
                <a16:creationId xmlns:a16="http://schemas.microsoft.com/office/drawing/2014/main" id="{35A16C8F-ED1B-E940-9EAC-7DAE895330B7}"/>
              </a:ext>
            </a:extLst>
          </p:cNvPr>
          <p:cNvSpPr txBox="1"/>
          <p:nvPr/>
        </p:nvSpPr>
        <p:spPr>
          <a:xfrm>
            <a:off x="24915763" y="10435107"/>
            <a:ext cx="9000000" cy="646331"/>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en-US" altLang="ja-JP" sz="3600"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(2) LiDAR</a:t>
            </a:r>
            <a:r>
              <a:rPr kumimoji="1" lang="ja-JP" altLang="en-US" sz="3600"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観測結果</a:t>
            </a:r>
          </a:p>
        </p:txBody>
      </p:sp>
      <p:sp>
        <p:nvSpPr>
          <p:cNvPr id="126" name="テキスト ボックス 125">
            <a:extLst>
              <a:ext uri="{FF2B5EF4-FFF2-40B4-BE49-F238E27FC236}">
                <a16:creationId xmlns:a16="http://schemas.microsoft.com/office/drawing/2014/main" id="{B63B23AF-E0BB-DB5F-EE87-1B213C8C004B}"/>
              </a:ext>
            </a:extLst>
          </p:cNvPr>
          <p:cNvSpPr txBox="1"/>
          <p:nvPr/>
        </p:nvSpPr>
        <p:spPr>
          <a:xfrm>
            <a:off x="34825288" y="10375895"/>
            <a:ext cx="7560000" cy="646331"/>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en-US" altLang="ja-JP" sz="3600"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(3) RTK-GNSS</a:t>
            </a:r>
            <a:r>
              <a:rPr kumimoji="1" lang="ja-JP" altLang="en-US" sz="3600"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測量結果</a:t>
            </a:r>
          </a:p>
        </p:txBody>
      </p:sp>
      <p:cxnSp>
        <p:nvCxnSpPr>
          <p:cNvPr id="127" name="直線コネクタ 126">
            <a:extLst>
              <a:ext uri="{FF2B5EF4-FFF2-40B4-BE49-F238E27FC236}">
                <a16:creationId xmlns:a16="http://schemas.microsoft.com/office/drawing/2014/main" id="{4EA2943A-48FF-953C-778E-72D946CF43AA}"/>
              </a:ext>
            </a:extLst>
          </p:cNvPr>
          <p:cNvCxnSpPr>
            <a:cxnSpLocks/>
          </p:cNvCxnSpPr>
          <p:nvPr/>
        </p:nvCxnSpPr>
        <p:spPr>
          <a:xfrm>
            <a:off x="24260119" y="10432459"/>
            <a:ext cx="143908" cy="15171199"/>
          </a:xfrm>
          <a:prstGeom prst="line">
            <a:avLst/>
          </a:prstGeom>
          <a:ln w="76200">
            <a:solidFill>
              <a:schemeClr val="accent6">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271F6D0B-1FE6-D677-D15D-F9B6A1BB2641}"/>
              </a:ext>
            </a:extLst>
          </p:cNvPr>
          <p:cNvCxnSpPr>
            <a:cxnSpLocks/>
          </p:cNvCxnSpPr>
          <p:nvPr/>
        </p:nvCxnSpPr>
        <p:spPr>
          <a:xfrm>
            <a:off x="34385264" y="10489609"/>
            <a:ext cx="134945" cy="15114049"/>
          </a:xfrm>
          <a:prstGeom prst="line">
            <a:avLst/>
          </a:prstGeom>
          <a:ln w="76200">
            <a:solidFill>
              <a:schemeClr val="accent6">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
        <p:nvSpPr>
          <p:cNvPr id="129" name="テキスト ボックス 128">
            <a:extLst>
              <a:ext uri="{FF2B5EF4-FFF2-40B4-BE49-F238E27FC236}">
                <a16:creationId xmlns:a16="http://schemas.microsoft.com/office/drawing/2014/main" id="{0AC56EEC-EFE1-7C38-4511-2D746956A916}"/>
              </a:ext>
            </a:extLst>
          </p:cNvPr>
          <p:cNvSpPr txBox="1"/>
          <p:nvPr/>
        </p:nvSpPr>
        <p:spPr>
          <a:xfrm>
            <a:off x="14550506" y="16964015"/>
            <a:ext cx="9823053" cy="523220"/>
          </a:xfrm>
          <a:prstGeom prst="rect">
            <a:avLst/>
          </a:prstGeom>
          <a:noFill/>
        </p:spPr>
        <p:txBody>
          <a:bodyPr wrap="square" rtlCol="0" anchor="ctr">
            <a:spAutoFit/>
          </a:bodyPr>
          <a:lstStyle/>
          <a:p>
            <a:pPr algn="ctr"/>
            <a:r>
              <a:rPr kumimoji="1" lang="ja-JP" altLang="en-US"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実スケール堤防実験期間中の越流水深および流速の観測結果</a:t>
            </a:r>
            <a:endParaRPr kumimoji="1" lang="en-US" altLang="ja-JP"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30" name="テキスト ボックス 129">
            <a:extLst>
              <a:ext uri="{FF2B5EF4-FFF2-40B4-BE49-F238E27FC236}">
                <a16:creationId xmlns:a16="http://schemas.microsoft.com/office/drawing/2014/main" id="{A44681C0-43D4-5D56-902D-E9E85188436C}"/>
              </a:ext>
            </a:extLst>
          </p:cNvPr>
          <p:cNvSpPr txBox="1"/>
          <p:nvPr/>
        </p:nvSpPr>
        <p:spPr>
          <a:xfrm>
            <a:off x="34870366" y="18835343"/>
            <a:ext cx="7469845" cy="523220"/>
          </a:xfrm>
          <a:prstGeom prst="rect">
            <a:avLst/>
          </a:prstGeom>
          <a:noFill/>
        </p:spPr>
        <p:txBody>
          <a:bodyPr wrap="square" rtlCol="0" anchor="ctr">
            <a:spAutoFit/>
          </a:bodyPr>
          <a:lstStyle/>
          <a:p>
            <a:pPr algn="ctr"/>
            <a:r>
              <a:rPr kumimoji="1" lang="ja-JP" altLang="en-US"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実スケール堤防実験における標高変化量</a:t>
            </a:r>
            <a:endParaRPr kumimoji="1" lang="en-US" altLang="ja-JP"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31" name="テキスト ボックス 130">
            <a:extLst>
              <a:ext uri="{FF2B5EF4-FFF2-40B4-BE49-F238E27FC236}">
                <a16:creationId xmlns:a16="http://schemas.microsoft.com/office/drawing/2014/main" id="{9190317D-D94A-845D-F229-FC3F2925CBCA}"/>
              </a:ext>
            </a:extLst>
          </p:cNvPr>
          <p:cNvSpPr txBox="1"/>
          <p:nvPr/>
        </p:nvSpPr>
        <p:spPr>
          <a:xfrm>
            <a:off x="24506863" y="16886854"/>
            <a:ext cx="9823053" cy="523220"/>
          </a:xfrm>
          <a:prstGeom prst="rect">
            <a:avLst/>
          </a:prstGeom>
          <a:noFill/>
        </p:spPr>
        <p:txBody>
          <a:bodyPr wrap="square" rtlCol="0" anchor="ctr">
            <a:spAutoFit/>
          </a:bodyPr>
          <a:lstStyle/>
          <a:p>
            <a:pPr algn="ctr"/>
            <a:r>
              <a:rPr kumimoji="1" lang="ja-JP" altLang="en-US"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実スケール堤防実験における</a:t>
            </a:r>
            <a:r>
              <a:rPr kumimoji="1" lang="en-US" altLang="ja-JP"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LiDAR</a:t>
            </a:r>
            <a:r>
              <a:rPr kumimoji="1" lang="ja-JP" altLang="en-US"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測量結果</a:t>
            </a:r>
            <a:endParaRPr kumimoji="1" lang="en-US" altLang="ja-JP" sz="28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32" name="テキスト ボックス 131">
            <a:extLst>
              <a:ext uri="{FF2B5EF4-FFF2-40B4-BE49-F238E27FC236}">
                <a16:creationId xmlns:a16="http://schemas.microsoft.com/office/drawing/2014/main" id="{AC25F798-136A-2B1F-08DC-801BF0708A69}"/>
              </a:ext>
            </a:extLst>
          </p:cNvPr>
          <p:cNvSpPr txBox="1"/>
          <p:nvPr/>
        </p:nvSpPr>
        <p:spPr>
          <a:xfrm>
            <a:off x="18274323" y="17791967"/>
            <a:ext cx="2308775" cy="584775"/>
          </a:xfrm>
          <a:prstGeom prst="rect">
            <a:avLst/>
          </a:prstGeom>
          <a:noFill/>
        </p:spPr>
        <p:txBody>
          <a:bodyPr wrap="square" rtlCol="0" anchor="ctr">
            <a:spAutoFit/>
          </a:bodyPr>
          <a:lstStyle/>
          <a:p>
            <a:r>
              <a:rPr kumimoji="1" lang="ja-JP" altLang="en-US" sz="3200" dirty="0">
                <a:ln w="3175">
                  <a:noFill/>
                </a:ln>
                <a:solidFill>
                  <a:schemeClr val="accent6"/>
                </a:solidFill>
                <a:latin typeface="Times New Roman" panose="02020603050405020304" pitchFamily="18" charset="0"/>
                <a:ea typeface="HGSｺﾞｼｯｸE" panose="020B0900000000000000" pitchFamily="50" charset="-128"/>
                <a:cs typeface="Times New Roman" panose="02020603050405020304" pitchFamily="18" charset="0"/>
              </a:rPr>
              <a:t>流速が増加</a:t>
            </a:r>
            <a:endParaRPr kumimoji="1" lang="en-US" altLang="ja-JP" sz="3200" dirty="0">
              <a:ln w="3175">
                <a:noFill/>
              </a:ln>
              <a:solidFill>
                <a:schemeClr val="accent6"/>
              </a:solidFill>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33" name="テキスト ボックス 132">
            <a:extLst>
              <a:ext uri="{FF2B5EF4-FFF2-40B4-BE49-F238E27FC236}">
                <a16:creationId xmlns:a16="http://schemas.microsoft.com/office/drawing/2014/main" id="{D52F2FEF-AB09-070B-FDE5-E8AE8060E5C8}"/>
              </a:ext>
            </a:extLst>
          </p:cNvPr>
          <p:cNvSpPr txBox="1"/>
          <p:nvPr/>
        </p:nvSpPr>
        <p:spPr>
          <a:xfrm>
            <a:off x="14781910" y="18361145"/>
            <a:ext cx="3998430" cy="830997"/>
          </a:xfrm>
          <a:prstGeom prst="rect">
            <a:avLst/>
          </a:prstGeom>
          <a:noFill/>
          <a:ln w="41275" cmpd="dbl">
            <a:solidFill>
              <a:srgbClr val="5B9BD5"/>
            </a:solidFill>
          </a:ln>
        </p:spPr>
        <p:txBody>
          <a:bodyPr wrap="square" rtlCol="0" anchor="ctr">
            <a:spAutoFit/>
          </a:bodyPr>
          <a:lstStyle/>
          <a:p>
            <a:pPr algn="ctr"/>
            <a:r>
              <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rPr>
              <a:t>天端側</a:t>
            </a:r>
            <a:r>
              <a:rPr kumimoji="1" lang="en-US" altLang="ja-JP" sz="2400" b="1" dirty="0">
                <a:latin typeface="Times New Roman" panose="02020603050405020304" pitchFamily="18" charset="0"/>
                <a:ea typeface="Meiryo UI" panose="020B0604030504040204" pitchFamily="50" charset="-128"/>
                <a:cs typeface="Times New Roman" panose="02020603050405020304" pitchFamily="18" charset="0"/>
              </a:rPr>
              <a:t>(</a:t>
            </a:r>
            <a:r>
              <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rPr>
              <a:t>上流側</a:t>
            </a:r>
            <a:r>
              <a:rPr kumimoji="1" lang="en-US" altLang="ja-JP" sz="2400" b="1" dirty="0">
                <a:latin typeface="Times New Roman" panose="02020603050405020304" pitchFamily="18" charset="0"/>
                <a:ea typeface="Meiryo UI" panose="020B0604030504040204" pitchFamily="50" charset="-128"/>
                <a:cs typeface="Times New Roman" panose="02020603050405020304" pitchFamily="18" charset="0"/>
              </a:rPr>
              <a:t>)</a:t>
            </a:r>
          </a:p>
          <a:p>
            <a:pPr algn="ctr"/>
            <a:r>
              <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rPr>
              <a:t>平均流速</a:t>
            </a:r>
            <a:r>
              <a:rPr kumimoji="1" lang="en-US" altLang="ja-JP" sz="2400" b="1" dirty="0">
                <a:latin typeface="Times New Roman" panose="02020603050405020304" pitchFamily="18" charset="0"/>
                <a:ea typeface="Meiryo UI" panose="020B0604030504040204" pitchFamily="50" charset="-128"/>
                <a:cs typeface="Times New Roman" panose="02020603050405020304" pitchFamily="18" charset="0"/>
              </a:rPr>
              <a:t>248.05 (cm/s)</a:t>
            </a:r>
            <a:endPar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endParaRPr>
          </a:p>
        </p:txBody>
      </p:sp>
      <p:sp>
        <p:nvSpPr>
          <p:cNvPr id="134" name="テキスト ボックス 133">
            <a:extLst>
              <a:ext uri="{FF2B5EF4-FFF2-40B4-BE49-F238E27FC236}">
                <a16:creationId xmlns:a16="http://schemas.microsoft.com/office/drawing/2014/main" id="{D1198B49-0A6F-4331-4691-4F515E2C0FD8}"/>
              </a:ext>
            </a:extLst>
          </p:cNvPr>
          <p:cNvSpPr txBox="1"/>
          <p:nvPr/>
        </p:nvSpPr>
        <p:spPr>
          <a:xfrm>
            <a:off x="20017275" y="18361145"/>
            <a:ext cx="3998430" cy="830997"/>
          </a:xfrm>
          <a:prstGeom prst="rect">
            <a:avLst/>
          </a:prstGeom>
          <a:noFill/>
          <a:ln w="41275" cmpd="dbl">
            <a:solidFill>
              <a:schemeClr val="accent2"/>
            </a:solidFill>
          </a:ln>
        </p:spPr>
        <p:txBody>
          <a:bodyPr wrap="square" rtlCol="0" anchor="ctr">
            <a:spAutoFit/>
          </a:bodyPr>
          <a:lstStyle/>
          <a:p>
            <a:pPr algn="ctr"/>
            <a:r>
              <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rPr>
              <a:t>法尻側</a:t>
            </a:r>
            <a:r>
              <a:rPr kumimoji="1" lang="en-US" altLang="ja-JP" sz="2400" b="1" dirty="0">
                <a:latin typeface="Times New Roman" panose="02020603050405020304" pitchFamily="18" charset="0"/>
                <a:ea typeface="Meiryo UI" panose="020B0604030504040204" pitchFamily="50" charset="-128"/>
                <a:cs typeface="Times New Roman" panose="02020603050405020304" pitchFamily="18" charset="0"/>
              </a:rPr>
              <a:t>(</a:t>
            </a:r>
            <a:r>
              <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rPr>
              <a:t>下流側</a:t>
            </a:r>
            <a:r>
              <a:rPr kumimoji="1" lang="en-US" altLang="ja-JP" sz="2400" b="1" dirty="0">
                <a:latin typeface="Times New Roman" panose="02020603050405020304" pitchFamily="18" charset="0"/>
                <a:ea typeface="Meiryo UI" panose="020B0604030504040204" pitchFamily="50" charset="-128"/>
                <a:cs typeface="Times New Roman" panose="02020603050405020304" pitchFamily="18" charset="0"/>
              </a:rPr>
              <a:t>)</a:t>
            </a:r>
          </a:p>
          <a:p>
            <a:pPr algn="ctr"/>
            <a:r>
              <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rPr>
              <a:t>平均流速</a:t>
            </a:r>
            <a:r>
              <a:rPr kumimoji="1" lang="en-US" altLang="ja-JP" sz="2400" b="1" dirty="0">
                <a:latin typeface="Times New Roman" panose="02020603050405020304" pitchFamily="18" charset="0"/>
                <a:ea typeface="Meiryo UI" panose="020B0604030504040204" pitchFamily="50" charset="-128"/>
                <a:cs typeface="Times New Roman" panose="02020603050405020304" pitchFamily="18" charset="0"/>
              </a:rPr>
              <a:t>339.02 (cm/s)</a:t>
            </a:r>
            <a:endParaRPr kumimoji="1" lang="ja-JP" altLang="en-US" sz="2400" b="1" dirty="0">
              <a:latin typeface="Times New Roman" panose="02020603050405020304" pitchFamily="18" charset="0"/>
              <a:ea typeface="Meiryo UI" panose="020B0604030504040204" pitchFamily="50" charset="-128"/>
              <a:cs typeface="Times New Roman" panose="02020603050405020304" pitchFamily="18" charset="0"/>
            </a:endParaRPr>
          </a:p>
        </p:txBody>
      </p:sp>
      <p:sp>
        <p:nvSpPr>
          <p:cNvPr id="15" name="矢印: 右 14">
            <a:extLst>
              <a:ext uri="{FF2B5EF4-FFF2-40B4-BE49-F238E27FC236}">
                <a16:creationId xmlns:a16="http://schemas.microsoft.com/office/drawing/2014/main" id="{4566C1CD-E842-A5BA-6D34-A097389D3FA8}"/>
              </a:ext>
            </a:extLst>
          </p:cNvPr>
          <p:cNvSpPr/>
          <p:nvPr/>
        </p:nvSpPr>
        <p:spPr>
          <a:xfrm>
            <a:off x="19084899" y="18495493"/>
            <a:ext cx="687624" cy="566227"/>
          </a:xfrm>
          <a:prstGeom prst="righ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35" name="四角形: 角を丸くする 134">
            <a:extLst>
              <a:ext uri="{FF2B5EF4-FFF2-40B4-BE49-F238E27FC236}">
                <a16:creationId xmlns:a16="http://schemas.microsoft.com/office/drawing/2014/main" id="{EF43D582-D054-A27E-CECF-182AC1A064AC}"/>
              </a:ext>
            </a:extLst>
          </p:cNvPr>
          <p:cNvSpPr/>
          <p:nvPr/>
        </p:nvSpPr>
        <p:spPr>
          <a:xfrm>
            <a:off x="14694077" y="17673779"/>
            <a:ext cx="9463914" cy="2564886"/>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36" name="テキスト ボックス 135">
            <a:extLst>
              <a:ext uri="{FF2B5EF4-FFF2-40B4-BE49-F238E27FC236}">
                <a16:creationId xmlns:a16="http://schemas.microsoft.com/office/drawing/2014/main" id="{CC7DDB85-CD0B-59B4-577F-16793FFF8765}"/>
              </a:ext>
            </a:extLst>
          </p:cNvPr>
          <p:cNvSpPr txBox="1"/>
          <p:nvPr/>
        </p:nvSpPr>
        <p:spPr>
          <a:xfrm>
            <a:off x="14750319" y="17735050"/>
            <a:ext cx="1430824"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考察①</a:t>
            </a:r>
          </a:p>
        </p:txBody>
      </p:sp>
      <p:sp>
        <p:nvSpPr>
          <p:cNvPr id="137" name="テキスト ボックス 136">
            <a:extLst>
              <a:ext uri="{FF2B5EF4-FFF2-40B4-BE49-F238E27FC236}">
                <a16:creationId xmlns:a16="http://schemas.microsoft.com/office/drawing/2014/main" id="{871F6AB7-4B49-7E83-2FAC-B8013A420D7C}"/>
              </a:ext>
            </a:extLst>
          </p:cNvPr>
          <p:cNvSpPr txBox="1"/>
          <p:nvPr/>
        </p:nvSpPr>
        <p:spPr>
          <a:xfrm>
            <a:off x="14723778" y="19502010"/>
            <a:ext cx="9404511" cy="584775"/>
          </a:xfrm>
          <a:prstGeom prst="rect">
            <a:avLst/>
          </a:prstGeom>
          <a:noFill/>
        </p:spPr>
        <p:txBody>
          <a:bodyPr wrap="square" rtlCol="0" anchor="ctr">
            <a:spAutoFit/>
          </a:bodyPr>
          <a:lstStyle/>
          <a:p>
            <a:pPr algn="ct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要因：急勾配裏法面を流下する過程での</a:t>
            </a: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重力加速</a:t>
            </a:r>
            <a:endParaRPr kumimoji="1" lang="en-US" altLang="ja-JP"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42" name="四角形: 角を丸くする 141">
            <a:extLst>
              <a:ext uri="{FF2B5EF4-FFF2-40B4-BE49-F238E27FC236}">
                <a16:creationId xmlns:a16="http://schemas.microsoft.com/office/drawing/2014/main" id="{ED77D84F-92C6-1EE3-97F6-93F0456A0FDA}"/>
              </a:ext>
            </a:extLst>
          </p:cNvPr>
          <p:cNvSpPr/>
          <p:nvPr/>
        </p:nvSpPr>
        <p:spPr>
          <a:xfrm>
            <a:off x="14688296" y="20394916"/>
            <a:ext cx="9463914" cy="2564886"/>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43" name="テキスト ボックス 142">
            <a:extLst>
              <a:ext uri="{FF2B5EF4-FFF2-40B4-BE49-F238E27FC236}">
                <a16:creationId xmlns:a16="http://schemas.microsoft.com/office/drawing/2014/main" id="{B105B0EF-BB96-AC03-13E4-EC7F836A50EF}"/>
              </a:ext>
            </a:extLst>
          </p:cNvPr>
          <p:cNvSpPr txBox="1"/>
          <p:nvPr/>
        </p:nvSpPr>
        <p:spPr>
          <a:xfrm>
            <a:off x="14744538" y="20456187"/>
            <a:ext cx="1430824"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考察②</a:t>
            </a:r>
          </a:p>
        </p:txBody>
      </p:sp>
      <p:sp>
        <p:nvSpPr>
          <p:cNvPr id="144" name="テキスト ボックス 143">
            <a:extLst>
              <a:ext uri="{FF2B5EF4-FFF2-40B4-BE49-F238E27FC236}">
                <a16:creationId xmlns:a16="http://schemas.microsoft.com/office/drawing/2014/main" id="{EF924704-E1A4-A4DE-FDE8-18F43305C70B}"/>
              </a:ext>
            </a:extLst>
          </p:cNvPr>
          <p:cNvSpPr txBox="1"/>
          <p:nvPr/>
        </p:nvSpPr>
        <p:spPr>
          <a:xfrm>
            <a:off x="14706034" y="20908967"/>
            <a:ext cx="9404511" cy="1077218"/>
          </a:xfrm>
          <a:prstGeom prst="rect">
            <a:avLst/>
          </a:prstGeom>
          <a:noFill/>
        </p:spPr>
        <p:txBody>
          <a:bodyPr wrap="square" rtlCol="0" anchor="ctr">
            <a:spAutoFit/>
          </a:bodyPr>
          <a:lstStyle/>
          <a:p>
            <a:pPr algn="ct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電磁流速系（左岸・流心・右岸）の</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algn="ct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7</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回観測値が大きく離散せず</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45" name="テキスト ボックス 144">
            <a:extLst>
              <a:ext uri="{FF2B5EF4-FFF2-40B4-BE49-F238E27FC236}">
                <a16:creationId xmlns:a16="http://schemas.microsoft.com/office/drawing/2014/main" id="{12B58676-EFA3-BB40-BA13-AEF3F8993AAF}"/>
              </a:ext>
            </a:extLst>
          </p:cNvPr>
          <p:cNvSpPr txBox="1"/>
          <p:nvPr/>
        </p:nvSpPr>
        <p:spPr>
          <a:xfrm>
            <a:off x="14796502" y="22133480"/>
            <a:ext cx="9264416" cy="584775"/>
          </a:xfrm>
          <a:prstGeom prst="rect">
            <a:avLst/>
          </a:prstGeom>
          <a:noFill/>
        </p:spPr>
        <p:txBody>
          <a:bodyPr wrap="square" rtlCol="0" anchor="ctr">
            <a:spAutoFit/>
          </a:bodyPr>
          <a:lstStyle/>
          <a:p>
            <a:pPr algn="ct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a:t>
            </a: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水路全体で均一，安定した流れが形成</a:t>
            </a:r>
            <a:endParaRPr kumimoji="1" lang="en-US" altLang="ja-JP"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50" name="四角形: 角を丸くする 149">
            <a:extLst>
              <a:ext uri="{FF2B5EF4-FFF2-40B4-BE49-F238E27FC236}">
                <a16:creationId xmlns:a16="http://schemas.microsoft.com/office/drawing/2014/main" id="{5CE3168D-CF03-6CE3-3278-A032D4FF9AC1}"/>
              </a:ext>
            </a:extLst>
          </p:cNvPr>
          <p:cNvSpPr/>
          <p:nvPr/>
        </p:nvSpPr>
        <p:spPr>
          <a:xfrm>
            <a:off x="14694291" y="23113727"/>
            <a:ext cx="9463914" cy="2564886"/>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51" name="テキスト ボックス 150">
            <a:extLst>
              <a:ext uri="{FF2B5EF4-FFF2-40B4-BE49-F238E27FC236}">
                <a16:creationId xmlns:a16="http://schemas.microsoft.com/office/drawing/2014/main" id="{7C8A32DB-4C73-FE5B-6C71-1BFE0B6806A9}"/>
              </a:ext>
            </a:extLst>
          </p:cNvPr>
          <p:cNvSpPr txBox="1"/>
          <p:nvPr/>
        </p:nvSpPr>
        <p:spPr>
          <a:xfrm>
            <a:off x="14750533" y="23174998"/>
            <a:ext cx="1430824"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考察③</a:t>
            </a:r>
          </a:p>
        </p:txBody>
      </p:sp>
      <p:sp>
        <p:nvSpPr>
          <p:cNvPr id="152" name="テキスト ボックス 151">
            <a:extLst>
              <a:ext uri="{FF2B5EF4-FFF2-40B4-BE49-F238E27FC236}">
                <a16:creationId xmlns:a16="http://schemas.microsoft.com/office/drawing/2014/main" id="{3A7CB0D7-016D-0F59-D557-BAA9AE685691}"/>
              </a:ext>
            </a:extLst>
          </p:cNvPr>
          <p:cNvSpPr txBox="1"/>
          <p:nvPr/>
        </p:nvSpPr>
        <p:spPr>
          <a:xfrm>
            <a:off x="14919941" y="23806364"/>
            <a:ext cx="9283028" cy="1569660"/>
          </a:xfrm>
          <a:prstGeom prst="rect">
            <a:avLst/>
          </a:prstGeom>
          <a:noFill/>
        </p:spPr>
        <p:txBody>
          <a:bodyPr wrap="square" rtlCol="0" anchor="ctr">
            <a:spAutoFit/>
          </a:bodyPr>
          <a:lstStyle/>
          <a:p>
            <a:pPr algn="ct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かごマットは越流水を単純に低減するのではなく，</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algn="ct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透過，分散させながら構造安定性を保持</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する</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algn="ct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被覆材としての機能</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56" name="テキスト ボックス 155">
            <a:extLst>
              <a:ext uri="{FF2B5EF4-FFF2-40B4-BE49-F238E27FC236}">
                <a16:creationId xmlns:a16="http://schemas.microsoft.com/office/drawing/2014/main" id="{7790DD96-D7DB-DA1C-2242-EBBF75CE6458}"/>
              </a:ext>
            </a:extLst>
          </p:cNvPr>
          <p:cNvSpPr txBox="1"/>
          <p:nvPr/>
        </p:nvSpPr>
        <p:spPr>
          <a:xfrm>
            <a:off x="34714444" y="19584568"/>
            <a:ext cx="1904034"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水平方向</a:t>
            </a:r>
          </a:p>
        </p:txBody>
      </p:sp>
      <p:sp>
        <p:nvSpPr>
          <p:cNvPr id="157" name="テキスト ボックス 156">
            <a:extLst>
              <a:ext uri="{FF2B5EF4-FFF2-40B4-BE49-F238E27FC236}">
                <a16:creationId xmlns:a16="http://schemas.microsoft.com/office/drawing/2014/main" id="{70EE1F83-DD64-0822-6C82-0F02EA46BF65}"/>
              </a:ext>
            </a:extLst>
          </p:cNvPr>
          <p:cNvSpPr txBox="1"/>
          <p:nvPr/>
        </p:nvSpPr>
        <p:spPr>
          <a:xfrm>
            <a:off x="34649696" y="20065962"/>
            <a:ext cx="7911187" cy="1846659"/>
          </a:xfrm>
          <a:prstGeom prst="rect">
            <a:avLst/>
          </a:prstGeom>
          <a:noFill/>
        </p:spPr>
        <p:txBody>
          <a:bodyPr wrap="square" rtlCol="0" anchor="ctr">
            <a:spAutoFit/>
          </a:bodyPr>
          <a:lstStyle/>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全</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30</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地点でいずれも水平位置の</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変化は認められず</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endParaRPr kumimoji="1" lang="en-US" altLang="ja-JP" sz="14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平面的な滑動は発生していない</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58" name="テキスト ボックス 157">
            <a:extLst>
              <a:ext uri="{FF2B5EF4-FFF2-40B4-BE49-F238E27FC236}">
                <a16:creationId xmlns:a16="http://schemas.microsoft.com/office/drawing/2014/main" id="{C8343F1E-E5E0-CCEC-9491-5805E387BB51}"/>
              </a:ext>
            </a:extLst>
          </p:cNvPr>
          <p:cNvSpPr txBox="1"/>
          <p:nvPr/>
        </p:nvSpPr>
        <p:spPr>
          <a:xfrm>
            <a:off x="34714444" y="22163385"/>
            <a:ext cx="1904034"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鉛直方向</a:t>
            </a:r>
          </a:p>
        </p:txBody>
      </p:sp>
      <mc:AlternateContent xmlns:mc="http://schemas.openxmlformats.org/markup-compatibility/2006" xmlns:a14="http://schemas.microsoft.com/office/drawing/2010/main">
        <mc:Choice Requires="a14">
          <p:sp>
            <p:nvSpPr>
              <p:cNvPr id="159" name="テキスト ボックス 158">
                <a:extLst>
                  <a:ext uri="{FF2B5EF4-FFF2-40B4-BE49-F238E27FC236}">
                    <a16:creationId xmlns:a16="http://schemas.microsoft.com/office/drawing/2014/main" id="{3350E655-3B72-BB7C-3345-6FBCFCE69CA2}"/>
                  </a:ext>
                </a:extLst>
              </p:cNvPr>
              <p:cNvSpPr txBox="1"/>
              <p:nvPr/>
            </p:nvSpPr>
            <p:spPr>
              <a:xfrm>
                <a:off x="34684943" y="22645362"/>
                <a:ext cx="8253390" cy="2985433"/>
              </a:xfrm>
              <a:prstGeom prst="rect">
                <a:avLst/>
              </a:prstGeom>
              <a:noFill/>
            </p:spPr>
            <p:txBody>
              <a:bodyPr wrap="square" rtlCol="0" anchor="ctr">
                <a:spAutoFit/>
              </a:bodyPr>
              <a:lstStyle/>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標高変化量：</a:t>
                </a:r>
                <a14:m>
                  <m:oMath xmlns:m="http://schemas.openxmlformats.org/officeDocument/2006/math">
                    <m:r>
                      <a:rPr kumimoji="1" lang="en-US" altLang="ja-JP" sz="3200" i="1" smtClean="0">
                        <a:ln w="3175">
                          <a:noFill/>
                        </a:ln>
                        <a:latin typeface="Cambria Math" panose="02040503050406030204" pitchFamily="18" charset="0"/>
                        <a:ea typeface="Cambria Math" panose="02040503050406030204" pitchFamily="18" charset="0"/>
                        <a:cs typeface="Times New Roman" panose="02020603050405020304" pitchFamily="18" charset="0"/>
                      </a:rPr>
                      <m:t>±</m:t>
                    </m:r>
                  </m:oMath>
                </a14:m>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8.70 m</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の範囲</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endParaRPr kumimoji="1" lang="en-US" altLang="ja-JP" sz="14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変化量は極めて小さく，</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構造全体の沈下・隆起ではない</a:t>
                </a:r>
                <a:br>
                  <a:rPr kumimoji="1" lang="en-US" altLang="ja-JP"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br>
                <a:endParaRPr kumimoji="1" lang="en-US" altLang="ja-JP" sz="14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かごマット表面における</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詰石の局所的な再配置</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に起因</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mc:Choice>
        <mc:Fallback xmlns="">
          <p:sp>
            <p:nvSpPr>
              <p:cNvPr id="159" name="テキスト ボックス 158">
                <a:extLst>
                  <a:ext uri="{FF2B5EF4-FFF2-40B4-BE49-F238E27FC236}">
                    <a16:creationId xmlns:a16="http://schemas.microsoft.com/office/drawing/2014/main" id="{3350E655-3B72-BB7C-3345-6FBCFCE69CA2}"/>
                  </a:ext>
                </a:extLst>
              </p:cNvPr>
              <p:cNvSpPr txBox="1">
                <a:spLocks noRot="1" noChangeAspect="1" noMove="1" noResize="1" noEditPoints="1" noAdjustHandles="1" noChangeArrowheads="1" noChangeShapeType="1" noTextEdit="1"/>
              </p:cNvSpPr>
              <p:nvPr/>
            </p:nvSpPr>
            <p:spPr>
              <a:xfrm>
                <a:off x="34684943" y="22645362"/>
                <a:ext cx="8253390" cy="2985433"/>
              </a:xfrm>
              <a:prstGeom prst="rect">
                <a:avLst/>
              </a:prstGeom>
              <a:blipFill>
                <a:blip r:embed="rId9"/>
                <a:stretch>
                  <a:fillRect l="-1699" t="-3061" b="-5306"/>
                </a:stretch>
              </a:blipFill>
            </p:spPr>
            <p:txBody>
              <a:bodyPr/>
              <a:lstStyle/>
              <a:p>
                <a:r>
                  <a:rPr lang="ja-JP" altLang="en-US">
                    <a:noFill/>
                  </a:rPr>
                  <a:t> </a:t>
                </a:r>
              </a:p>
            </p:txBody>
          </p:sp>
        </mc:Fallback>
      </mc:AlternateContent>
      <p:sp>
        <p:nvSpPr>
          <p:cNvPr id="160" name="テキスト ボックス 159">
            <a:extLst>
              <a:ext uri="{FF2B5EF4-FFF2-40B4-BE49-F238E27FC236}">
                <a16:creationId xmlns:a16="http://schemas.microsoft.com/office/drawing/2014/main" id="{0488C61D-AD18-C2EE-FC08-178C46A4A8DB}"/>
              </a:ext>
            </a:extLst>
          </p:cNvPr>
          <p:cNvSpPr txBox="1"/>
          <p:nvPr/>
        </p:nvSpPr>
        <p:spPr>
          <a:xfrm>
            <a:off x="24578992" y="19691753"/>
            <a:ext cx="1371052"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法肩部</a:t>
            </a:r>
          </a:p>
        </p:txBody>
      </p:sp>
      <p:sp>
        <p:nvSpPr>
          <p:cNvPr id="161" name="テキスト ボックス 160">
            <a:extLst>
              <a:ext uri="{FF2B5EF4-FFF2-40B4-BE49-F238E27FC236}">
                <a16:creationId xmlns:a16="http://schemas.microsoft.com/office/drawing/2014/main" id="{ADF685E9-80E8-9C59-80DC-74A1E85BBC81}"/>
              </a:ext>
            </a:extLst>
          </p:cNvPr>
          <p:cNvSpPr txBox="1"/>
          <p:nvPr/>
        </p:nvSpPr>
        <p:spPr>
          <a:xfrm>
            <a:off x="24589149" y="20191387"/>
            <a:ext cx="7594907" cy="2554545"/>
          </a:xfrm>
          <a:prstGeom prst="rect">
            <a:avLst/>
          </a:prstGeom>
          <a:noFill/>
        </p:spPr>
        <p:txBody>
          <a:bodyPr wrap="square" rtlCol="0" anchor="ctr">
            <a:spAutoFit/>
          </a:bodyPr>
          <a:lstStyle/>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実験後，コンクリートブロックと</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かごマットの間に</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8</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 </a:t>
            </a:r>
            <a: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cm</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の間隙を確認</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Arial" panose="020B0604020202020204" pitchFamily="34" charset="0"/>
              <a:buChar char="•"/>
            </a:pP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かごマット全体の大規模な滑動はなく，法肩部の局所的な位置ずれと推察</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pic>
        <p:nvPicPr>
          <p:cNvPr id="162" name="図 161" descr="建物, フェンス, 屋外, 座る が含まれている画像&#10;&#10;AI 生成コンテンツは誤りを含む可能性があります。">
            <a:extLst>
              <a:ext uri="{FF2B5EF4-FFF2-40B4-BE49-F238E27FC236}">
                <a16:creationId xmlns:a16="http://schemas.microsoft.com/office/drawing/2014/main" id="{4B863B82-133F-BD04-F5F7-46D043731B2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847" t="1371" r="6742" b="-1469"/>
          <a:stretch/>
        </p:blipFill>
        <p:spPr>
          <a:xfrm>
            <a:off x="32213542" y="19928862"/>
            <a:ext cx="2012829" cy="2496133"/>
          </a:xfrm>
          <a:prstGeom prst="rect">
            <a:avLst/>
          </a:prstGeom>
        </p:spPr>
      </p:pic>
      <p:sp>
        <p:nvSpPr>
          <p:cNvPr id="164" name="テキスト ボックス 163">
            <a:extLst>
              <a:ext uri="{FF2B5EF4-FFF2-40B4-BE49-F238E27FC236}">
                <a16:creationId xmlns:a16="http://schemas.microsoft.com/office/drawing/2014/main" id="{3DDE4A53-5DF0-3957-DE9D-E1453F45DE4F}"/>
              </a:ext>
            </a:extLst>
          </p:cNvPr>
          <p:cNvSpPr txBox="1"/>
          <p:nvPr/>
        </p:nvSpPr>
        <p:spPr>
          <a:xfrm>
            <a:off x="24581102" y="22951488"/>
            <a:ext cx="2756244"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盛土部（法尻側）</a:t>
            </a:r>
          </a:p>
        </p:txBody>
      </p:sp>
      <p:sp>
        <p:nvSpPr>
          <p:cNvPr id="165" name="テキスト ボックス 164">
            <a:extLst>
              <a:ext uri="{FF2B5EF4-FFF2-40B4-BE49-F238E27FC236}">
                <a16:creationId xmlns:a16="http://schemas.microsoft.com/office/drawing/2014/main" id="{EA09E5C9-0EF7-1F92-84FC-E5D5AD4CB224}"/>
              </a:ext>
            </a:extLst>
          </p:cNvPr>
          <p:cNvSpPr txBox="1"/>
          <p:nvPr/>
        </p:nvSpPr>
        <p:spPr>
          <a:xfrm>
            <a:off x="24581102" y="23523726"/>
            <a:ext cx="9589603" cy="2062103"/>
          </a:xfrm>
          <a:prstGeom prst="rect">
            <a:avLst/>
          </a:prstGeom>
          <a:noFill/>
        </p:spPr>
        <p:txBody>
          <a:bodyPr wrap="square" rtlCol="0" anchor="ctr">
            <a:spAutoFit/>
          </a:bodyPr>
          <a:lstStyle/>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法尻側盛土表面に</a:t>
            </a: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局所的な洗掘</a:t>
            </a: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を確認</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Arial" panose="020B0604020202020204" pitchFamily="34" charset="0"/>
              <a:buChar char="•"/>
            </a:pP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一方，かごマット下面の確認では顕著な</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侵食・空洞化は確認されず</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66" name="四角形: 角を丸くする 165">
            <a:extLst>
              <a:ext uri="{FF2B5EF4-FFF2-40B4-BE49-F238E27FC236}">
                <a16:creationId xmlns:a16="http://schemas.microsoft.com/office/drawing/2014/main" id="{831F4629-F7DC-838C-B6B7-EFECB78F29EB}"/>
              </a:ext>
            </a:extLst>
          </p:cNvPr>
          <p:cNvSpPr/>
          <p:nvPr/>
        </p:nvSpPr>
        <p:spPr>
          <a:xfrm>
            <a:off x="24525305" y="22901965"/>
            <a:ext cx="9774887" cy="2789239"/>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67" name="四角形: 角を丸くする 166">
            <a:extLst>
              <a:ext uri="{FF2B5EF4-FFF2-40B4-BE49-F238E27FC236}">
                <a16:creationId xmlns:a16="http://schemas.microsoft.com/office/drawing/2014/main" id="{ABE1EC63-C49E-8B40-AB8C-4D268D2FC897}"/>
              </a:ext>
            </a:extLst>
          </p:cNvPr>
          <p:cNvSpPr/>
          <p:nvPr/>
        </p:nvSpPr>
        <p:spPr>
          <a:xfrm>
            <a:off x="24525306" y="19644992"/>
            <a:ext cx="9821858" cy="3100939"/>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68" name="テキスト ボックス 167">
            <a:extLst>
              <a:ext uri="{FF2B5EF4-FFF2-40B4-BE49-F238E27FC236}">
                <a16:creationId xmlns:a16="http://schemas.microsoft.com/office/drawing/2014/main" id="{2480CBFC-3C7C-6B93-4B44-9B009A89B45D}"/>
              </a:ext>
            </a:extLst>
          </p:cNvPr>
          <p:cNvSpPr txBox="1"/>
          <p:nvPr/>
        </p:nvSpPr>
        <p:spPr>
          <a:xfrm>
            <a:off x="24578939" y="17729756"/>
            <a:ext cx="3176858" cy="523220"/>
          </a:xfrm>
          <a:prstGeom prst="rect">
            <a:avLst/>
          </a:prstGeom>
          <a:solidFill>
            <a:schemeClr val="bg2"/>
          </a:solidFill>
          <a:ln w="41275" cmpd="dbl">
            <a:solidFill>
              <a:schemeClr val="accent3">
                <a:lumMod val="20000"/>
                <a:lumOff val="80000"/>
              </a:schemeClr>
            </a:solidFill>
          </a:ln>
        </p:spPr>
        <p:txBody>
          <a:bodyPr wrap="square" rtlCol="0" anchor="ctr">
            <a:spAutoFit/>
          </a:bodyPr>
          <a:lstStyle/>
          <a:p>
            <a:pPr algn="ctr"/>
            <a:r>
              <a:rPr kumimoji="1" lang="ja-JP" altLang="en-US" sz="2800" u="sng" dirty="0">
                <a:ln w="3175">
                  <a:noFill/>
                </a:ln>
                <a:latin typeface="Times New Roman" panose="02020603050405020304" pitchFamily="18" charset="0"/>
                <a:ea typeface="ＭＳ Ｐゴシック" panose="020B0600070205080204" pitchFamily="50" charset="-128"/>
                <a:cs typeface="Times New Roman" panose="02020603050405020304" pitchFamily="18" charset="0"/>
              </a:rPr>
              <a:t>かごマット状の変化</a:t>
            </a:r>
          </a:p>
        </p:txBody>
      </p:sp>
      <p:sp>
        <p:nvSpPr>
          <p:cNvPr id="169" name="テキスト ボックス 168">
            <a:extLst>
              <a:ext uri="{FF2B5EF4-FFF2-40B4-BE49-F238E27FC236}">
                <a16:creationId xmlns:a16="http://schemas.microsoft.com/office/drawing/2014/main" id="{01EB73BE-2E4D-C69E-D059-829B558A8FBB}"/>
              </a:ext>
            </a:extLst>
          </p:cNvPr>
          <p:cNvSpPr txBox="1"/>
          <p:nvPr/>
        </p:nvSpPr>
        <p:spPr>
          <a:xfrm>
            <a:off x="24589149" y="18338557"/>
            <a:ext cx="7594907" cy="1077218"/>
          </a:xfrm>
          <a:prstGeom prst="rect">
            <a:avLst/>
          </a:prstGeom>
          <a:noFill/>
        </p:spPr>
        <p:txBody>
          <a:bodyPr wrap="square" rtlCol="0" anchor="ctr">
            <a:spAutoFit/>
          </a:bodyPr>
          <a:lstStyle/>
          <a:p>
            <a:pPr marL="457200" indent="-457200">
              <a:buFont typeface="Wingdings" panose="05000000000000000000" pitchFamily="2" charset="2"/>
              <a:buChar char="p"/>
            </a:pP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差分値 </a:t>
            </a:r>
            <a:r>
              <a:rPr kumimoji="1" lang="en-US" altLang="ja-JP"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+1</a:t>
            </a: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a:t>
            </a:r>
            <a:r>
              <a:rPr kumimoji="1" lang="en-US" altLang="ja-JP"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8 cm</a:t>
            </a:r>
            <a:r>
              <a:rPr kumimoji="1" lang="ja-JP" altLang="en-US" sz="32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（薄い赤色）</a:t>
            </a:r>
            <a:br>
              <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br>
            <a:r>
              <a:rPr kumimoji="1" lang="ja-JP" altLang="en-US"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➡詰石の微小な動きに起因</a:t>
            </a:r>
            <a:endParaRPr kumimoji="1" lang="en-US" altLang="ja-JP" sz="32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sp>
        <p:nvSpPr>
          <p:cNvPr id="170" name="四角形: 角を丸くする 169">
            <a:extLst>
              <a:ext uri="{FF2B5EF4-FFF2-40B4-BE49-F238E27FC236}">
                <a16:creationId xmlns:a16="http://schemas.microsoft.com/office/drawing/2014/main" id="{85EAEE9E-4838-DA74-4BD3-74632A47C34E}"/>
              </a:ext>
            </a:extLst>
          </p:cNvPr>
          <p:cNvSpPr/>
          <p:nvPr/>
        </p:nvSpPr>
        <p:spPr>
          <a:xfrm>
            <a:off x="24525306" y="17681213"/>
            <a:ext cx="9821858" cy="1810050"/>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71" name="四角形: 角を丸くする 170">
            <a:extLst>
              <a:ext uri="{FF2B5EF4-FFF2-40B4-BE49-F238E27FC236}">
                <a16:creationId xmlns:a16="http://schemas.microsoft.com/office/drawing/2014/main" id="{D52918BA-3CAC-F295-66C9-B1B232F99E8E}"/>
              </a:ext>
            </a:extLst>
          </p:cNvPr>
          <p:cNvSpPr/>
          <p:nvPr/>
        </p:nvSpPr>
        <p:spPr>
          <a:xfrm>
            <a:off x="34646351" y="22103548"/>
            <a:ext cx="8049796" cy="3586240"/>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172" name="四角形: 角を丸くする 171">
            <a:extLst>
              <a:ext uri="{FF2B5EF4-FFF2-40B4-BE49-F238E27FC236}">
                <a16:creationId xmlns:a16="http://schemas.microsoft.com/office/drawing/2014/main" id="{288E363E-8D20-44B7-A479-2FF1E421F9E5}"/>
              </a:ext>
            </a:extLst>
          </p:cNvPr>
          <p:cNvSpPr/>
          <p:nvPr/>
        </p:nvSpPr>
        <p:spPr>
          <a:xfrm>
            <a:off x="34646351" y="19517502"/>
            <a:ext cx="8049796" cy="2452546"/>
          </a:xfrm>
          <a:prstGeom prst="roundRect">
            <a:avLst>
              <a:gd name="adj" fmla="val 282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99">
              <a:latin typeface="Times New Roman" panose="02020603050405020304" pitchFamily="18" charset="0"/>
              <a:cs typeface="Times New Roman" panose="02020603050405020304" pitchFamily="18" charset="0"/>
            </a:endParaRPr>
          </a:p>
        </p:txBody>
      </p:sp>
      <p:sp>
        <p:nvSpPr>
          <p:cNvPr id="40" name="矢印: 右 39">
            <a:extLst>
              <a:ext uri="{FF2B5EF4-FFF2-40B4-BE49-F238E27FC236}">
                <a16:creationId xmlns:a16="http://schemas.microsoft.com/office/drawing/2014/main" id="{E896B404-DB9A-6BA9-2A17-631F284E34DA}"/>
              </a:ext>
            </a:extLst>
          </p:cNvPr>
          <p:cNvSpPr/>
          <p:nvPr/>
        </p:nvSpPr>
        <p:spPr>
          <a:xfrm>
            <a:off x="28659755" y="28237822"/>
            <a:ext cx="837687" cy="712351"/>
          </a:xfrm>
          <a:prstGeom prst="rightArrow">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solidFill>
              <a:latin typeface="Times New Roman" panose="02020603050405020304" pitchFamily="18" charset="0"/>
              <a:cs typeface="Times New Roman" panose="02020603050405020304" pitchFamily="18" charset="0"/>
            </a:endParaRPr>
          </a:p>
        </p:txBody>
      </p:sp>
      <p:sp>
        <p:nvSpPr>
          <p:cNvPr id="173" name="テキスト ボックス 172">
            <a:extLst>
              <a:ext uri="{FF2B5EF4-FFF2-40B4-BE49-F238E27FC236}">
                <a16:creationId xmlns:a16="http://schemas.microsoft.com/office/drawing/2014/main" id="{6755C631-79EE-BD6B-1ECC-1C2A9CBA74EC}"/>
              </a:ext>
            </a:extLst>
          </p:cNvPr>
          <p:cNvSpPr txBox="1"/>
          <p:nvPr/>
        </p:nvSpPr>
        <p:spPr>
          <a:xfrm>
            <a:off x="29715658" y="26931409"/>
            <a:ext cx="13025301" cy="3200400"/>
          </a:xfrm>
          <a:prstGeom prst="rect">
            <a:avLst/>
          </a:prstGeom>
          <a:noFill/>
          <a:ln w="38100">
            <a:solidFill>
              <a:srgbClr val="FF0000"/>
            </a:solidFill>
          </a:ln>
        </p:spPr>
        <p:txBody>
          <a:bodyPr wrap="square" rtlCol="0" anchor="ctr">
            <a:spAutoFit/>
          </a:bodyPr>
          <a:lstStyle/>
          <a:p>
            <a:pPr algn="ctr"/>
            <a:r>
              <a:rPr kumimoji="1" lang="ja-JP" altLang="en-US" sz="36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小粒径被覆かごマットは高流速・越流水条件下で</a:t>
            </a:r>
            <a:endParaRPr kumimoji="1" lang="en-US" altLang="ja-JP" sz="36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a:p>
            <a:pPr algn="ctr"/>
            <a:r>
              <a:rPr kumimoji="1" lang="ja-JP" altLang="en-US" sz="36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構造安定性を維持し、</a:t>
            </a:r>
            <a:r>
              <a:rPr kumimoji="1" lang="ja-JP" altLang="en-US" sz="36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侵食・洗掘の抑制に寄与しうる</a:t>
            </a:r>
            <a:endParaRPr kumimoji="1" lang="en-US" altLang="ja-JP" sz="36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endParaRPr>
          </a:p>
          <a:p>
            <a:pPr algn="ctr"/>
            <a:r>
              <a:rPr kumimoji="1" lang="ja-JP" altLang="en-US" sz="3600" dirty="0">
                <a:ln w="3175">
                  <a:noFill/>
                </a:ln>
                <a:solidFill>
                  <a:srgbClr val="FF0000"/>
                </a:solidFill>
                <a:latin typeface="Times New Roman" panose="02020603050405020304" pitchFamily="18" charset="0"/>
                <a:ea typeface="HGSｺﾞｼｯｸE" panose="020B0900000000000000" pitchFamily="50" charset="-128"/>
                <a:cs typeface="Times New Roman" panose="02020603050405020304" pitchFamily="18" charset="0"/>
              </a:rPr>
              <a:t>「粘り強い堤防」の被覆工</a:t>
            </a:r>
            <a:r>
              <a:rPr kumimoji="1" lang="ja-JP" altLang="en-US" sz="3600" dirty="0">
                <a:ln w="3175">
                  <a:noFill/>
                </a:ln>
                <a:latin typeface="Times New Roman" panose="02020603050405020304" pitchFamily="18" charset="0"/>
                <a:ea typeface="HGSｺﾞｼｯｸE" panose="020B0900000000000000" pitchFamily="50" charset="-128"/>
                <a:cs typeface="Times New Roman" panose="02020603050405020304" pitchFamily="18" charset="0"/>
              </a:rPr>
              <a:t>として有効であることが示唆された</a:t>
            </a:r>
            <a:endParaRPr kumimoji="1" lang="en-US" altLang="ja-JP" sz="3600" dirty="0">
              <a:ln w="3175">
                <a:noFill/>
              </a:ln>
              <a:latin typeface="Times New Roman" panose="02020603050405020304" pitchFamily="18" charset="0"/>
              <a:ea typeface="HGSｺﾞｼｯｸE" panose="020B0900000000000000" pitchFamily="50" charset="-128"/>
              <a:cs typeface="Times New Roman" panose="02020603050405020304" pitchFamily="18" charset="0"/>
            </a:endParaRPr>
          </a:p>
        </p:txBody>
      </p:sp>
      <p:cxnSp>
        <p:nvCxnSpPr>
          <p:cNvPr id="9" name="直線コネクタ 8">
            <a:extLst>
              <a:ext uri="{FF2B5EF4-FFF2-40B4-BE49-F238E27FC236}">
                <a16:creationId xmlns:a16="http://schemas.microsoft.com/office/drawing/2014/main" id="{0CC63EC3-1EDC-88C9-AB76-E6745521F727}"/>
              </a:ext>
            </a:extLst>
          </p:cNvPr>
          <p:cNvCxnSpPr>
            <a:cxnSpLocks/>
          </p:cNvCxnSpPr>
          <p:nvPr/>
        </p:nvCxnSpPr>
        <p:spPr>
          <a:xfrm>
            <a:off x="928914" y="19478171"/>
            <a:ext cx="127145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a:extLst>
              <a:ext uri="{FF2B5EF4-FFF2-40B4-BE49-F238E27FC236}">
                <a16:creationId xmlns:a16="http://schemas.microsoft.com/office/drawing/2014/main" id="{9DC75321-002A-FA14-9C08-23A6E5C1CD7C}"/>
              </a:ext>
            </a:extLst>
          </p:cNvPr>
          <p:cNvCxnSpPr>
            <a:cxnSpLocks/>
          </p:cNvCxnSpPr>
          <p:nvPr/>
        </p:nvCxnSpPr>
        <p:spPr>
          <a:xfrm flipV="1">
            <a:off x="1385899" y="12062418"/>
            <a:ext cx="1143856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3A316A95-878A-D565-57EA-4C052D7D462A}"/>
              </a:ext>
            </a:extLst>
          </p:cNvPr>
          <p:cNvCxnSpPr>
            <a:cxnSpLocks/>
          </p:cNvCxnSpPr>
          <p:nvPr/>
        </p:nvCxnSpPr>
        <p:spPr>
          <a:xfrm>
            <a:off x="247451" y="5537599"/>
            <a:ext cx="1160576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8" name="直線コネクタ 137">
            <a:extLst>
              <a:ext uri="{FF2B5EF4-FFF2-40B4-BE49-F238E27FC236}">
                <a16:creationId xmlns:a16="http://schemas.microsoft.com/office/drawing/2014/main" id="{B01AF96D-ABBD-A296-A559-4EE2F86E89DF}"/>
              </a:ext>
            </a:extLst>
          </p:cNvPr>
          <p:cNvCxnSpPr>
            <a:cxnSpLocks/>
          </p:cNvCxnSpPr>
          <p:nvPr/>
        </p:nvCxnSpPr>
        <p:spPr>
          <a:xfrm>
            <a:off x="21329649" y="28109287"/>
            <a:ext cx="445389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9" name="直線コネクタ 138">
            <a:extLst>
              <a:ext uri="{FF2B5EF4-FFF2-40B4-BE49-F238E27FC236}">
                <a16:creationId xmlns:a16="http://schemas.microsoft.com/office/drawing/2014/main" id="{DA8C1ED1-9E55-EE82-3928-095446E8AC2A}"/>
              </a:ext>
            </a:extLst>
          </p:cNvPr>
          <p:cNvCxnSpPr>
            <a:cxnSpLocks/>
          </p:cNvCxnSpPr>
          <p:nvPr/>
        </p:nvCxnSpPr>
        <p:spPr>
          <a:xfrm>
            <a:off x="15227300" y="27623610"/>
            <a:ext cx="56515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0" name="直線コネクタ 139">
            <a:extLst>
              <a:ext uri="{FF2B5EF4-FFF2-40B4-BE49-F238E27FC236}">
                <a16:creationId xmlns:a16="http://schemas.microsoft.com/office/drawing/2014/main" id="{B7326166-9779-55B9-1AA5-48B1AC9D8AD5}"/>
              </a:ext>
            </a:extLst>
          </p:cNvPr>
          <p:cNvCxnSpPr>
            <a:cxnSpLocks/>
          </p:cNvCxnSpPr>
          <p:nvPr/>
        </p:nvCxnSpPr>
        <p:spPr>
          <a:xfrm>
            <a:off x="22539249" y="29401725"/>
            <a:ext cx="533725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59555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6564</TotalTime>
  <Words>1096</Words>
  <Application>Microsoft Office PowerPoint</Application>
  <PresentationFormat>ユーザー設定</PresentationFormat>
  <Paragraphs>136</Paragraphs>
  <Slides>1</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vt:i4>
      </vt:variant>
    </vt:vector>
  </HeadingPairs>
  <TitlesOfParts>
    <vt:vector size="12" baseType="lpstr">
      <vt:lpstr>HGSｺﾞｼｯｸE</vt:lpstr>
      <vt:lpstr>ＭＳ Ｐゴシック</vt:lpstr>
      <vt:lpstr>ＭＳ 明朝</vt:lpstr>
      <vt:lpstr>メイリオ</vt:lpstr>
      <vt:lpstr>Arial</vt:lpstr>
      <vt:lpstr>Calibri</vt:lpstr>
      <vt:lpstr>Calibri Light</vt:lpstr>
      <vt:lpstr>Cambria Math</vt:lpstr>
      <vt:lpstr>Times New Roman</vt:lpstr>
      <vt:lpstr>Wingdings</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西山　大翔 </dc:creator>
  <cp:lastModifiedBy>西山　大翔 </cp:lastModifiedBy>
  <cp:revision>11</cp:revision>
  <cp:lastPrinted>2026-06-15T10:57:39Z</cp:lastPrinted>
  <dcterms:created xsi:type="dcterms:W3CDTF">2026-06-09T06:56:02Z</dcterms:created>
  <dcterms:modified xsi:type="dcterms:W3CDTF">2026-06-15T11:38:34Z</dcterms:modified>
</cp:coreProperties>
</file>