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9" r:id="rId2"/>
  </p:sldIdLst>
  <p:sldSz cx="42511663" cy="30240288"/>
  <p:notesSz cx="10018713" cy="14447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5F5"/>
    <a:srgbClr val="EAEAEA"/>
    <a:srgbClr val="CCCCFF"/>
    <a:srgbClr val="9999FF"/>
    <a:srgbClr val="6699FF"/>
    <a:srgbClr val="6666FF"/>
    <a:srgbClr val="FFC9C9"/>
    <a:srgbClr val="FDABA9"/>
    <a:srgbClr val="800000"/>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00" autoAdjust="0"/>
    <p:restoredTop sz="92727" autoAdjust="0"/>
  </p:normalViewPr>
  <p:slideViewPr>
    <p:cSldViewPr snapToGrid="0">
      <p:cViewPr>
        <p:scale>
          <a:sx n="10" d="100"/>
          <a:sy n="10" d="100"/>
        </p:scale>
        <p:origin x="3048" y="1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41442" cy="724901"/>
          </a:xfrm>
          <a:prstGeom prst="rect">
            <a:avLst/>
          </a:prstGeom>
        </p:spPr>
        <p:txBody>
          <a:bodyPr vert="horz" lIns="139803" tIns="69901" rIns="139803" bIns="69901" rtlCol="0"/>
          <a:lstStyle>
            <a:lvl1pPr algn="l">
              <a:defRPr sz="1800"/>
            </a:lvl1pPr>
          </a:lstStyle>
          <a:p>
            <a:endParaRPr kumimoji="1" lang="ja-JP" altLang="en-US"/>
          </a:p>
        </p:txBody>
      </p:sp>
      <p:sp>
        <p:nvSpPr>
          <p:cNvPr id="3" name="日付プレースホルダー 2"/>
          <p:cNvSpPr>
            <a:spLocks noGrp="1"/>
          </p:cNvSpPr>
          <p:nvPr>
            <p:ph type="dt" idx="1"/>
          </p:nvPr>
        </p:nvSpPr>
        <p:spPr>
          <a:xfrm>
            <a:off x="5674952" y="0"/>
            <a:ext cx="4341442" cy="724901"/>
          </a:xfrm>
          <a:prstGeom prst="rect">
            <a:avLst/>
          </a:prstGeom>
        </p:spPr>
        <p:txBody>
          <a:bodyPr vert="horz" lIns="139803" tIns="69901" rIns="139803" bIns="69901" rtlCol="0"/>
          <a:lstStyle>
            <a:lvl1pPr algn="r">
              <a:defRPr sz="1800"/>
            </a:lvl1pPr>
          </a:lstStyle>
          <a:p>
            <a:fld id="{253155B8-5C22-45ED-8FE8-77A2B4767B43}" type="datetimeFigureOut">
              <a:rPr kumimoji="1" lang="ja-JP" altLang="en-US" smtClean="0"/>
              <a:t>2026/6/12</a:t>
            </a:fld>
            <a:endParaRPr kumimoji="1" lang="ja-JP" altLang="en-US"/>
          </a:p>
        </p:txBody>
      </p:sp>
      <p:sp>
        <p:nvSpPr>
          <p:cNvPr id="4" name="スライド イメージ プレースホルダー 3"/>
          <p:cNvSpPr>
            <a:spLocks noGrp="1" noRot="1" noChangeAspect="1"/>
          </p:cNvSpPr>
          <p:nvPr>
            <p:ph type="sldImg" idx="2"/>
          </p:nvPr>
        </p:nvSpPr>
        <p:spPr>
          <a:xfrm>
            <a:off x="1582738" y="1806575"/>
            <a:ext cx="6853237" cy="4875213"/>
          </a:xfrm>
          <a:prstGeom prst="rect">
            <a:avLst/>
          </a:prstGeom>
          <a:noFill/>
          <a:ln w="12700">
            <a:solidFill>
              <a:prstClr val="black"/>
            </a:solidFill>
          </a:ln>
        </p:spPr>
        <p:txBody>
          <a:bodyPr vert="horz" lIns="139803" tIns="69901" rIns="139803" bIns="69901" rtlCol="0" anchor="ctr"/>
          <a:lstStyle/>
          <a:p>
            <a:endParaRPr lang="ja-JP" altLang="en-US"/>
          </a:p>
        </p:txBody>
      </p:sp>
      <p:sp>
        <p:nvSpPr>
          <p:cNvPr id="5" name="ノート プレースホルダー 4"/>
          <p:cNvSpPr>
            <a:spLocks noGrp="1"/>
          </p:cNvSpPr>
          <p:nvPr>
            <p:ph type="body" sz="quarter" idx="3"/>
          </p:nvPr>
        </p:nvSpPr>
        <p:spPr>
          <a:xfrm>
            <a:off x="1001872" y="6953022"/>
            <a:ext cx="8014970" cy="5688836"/>
          </a:xfrm>
          <a:prstGeom prst="rect">
            <a:avLst/>
          </a:prstGeom>
        </p:spPr>
        <p:txBody>
          <a:bodyPr vert="horz" lIns="139803" tIns="69901" rIns="139803" bIns="699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13722940"/>
            <a:ext cx="4341442" cy="724899"/>
          </a:xfrm>
          <a:prstGeom prst="rect">
            <a:avLst/>
          </a:prstGeom>
        </p:spPr>
        <p:txBody>
          <a:bodyPr vert="horz" lIns="139803" tIns="69901" rIns="139803" bIns="69901" rtlCol="0" anchor="b"/>
          <a:lstStyle>
            <a:lvl1pPr algn="l">
              <a:defRPr sz="1800"/>
            </a:lvl1pPr>
          </a:lstStyle>
          <a:p>
            <a:endParaRPr kumimoji="1" lang="ja-JP" altLang="en-US"/>
          </a:p>
        </p:txBody>
      </p:sp>
      <p:sp>
        <p:nvSpPr>
          <p:cNvPr id="7" name="スライド番号プレースホルダー 6"/>
          <p:cNvSpPr>
            <a:spLocks noGrp="1"/>
          </p:cNvSpPr>
          <p:nvPr>
            <p:ph type="sldNum" sz="quarter" idx="5"/>
          </p:nvPr>
        </p:nvSpPr>
        <p:spPr>
          <a:xfrm>
            <a:off x="5674952" y="13722940"/>
            <a:ext cx="4341442" cy="724899"/>
          </a:xfrm>
          <a:prstGeom prst="rect">
            <a:avLst/>
          </a:prstGeom>
        </p:spPr>
        <p:txBody>
          <a:bodyPr vert="horz" lIns="139803" tIns="69901" rIns="139803" bIns="69901" rtlCol="0" anchor="b"/>
          <a:lstStyle>
            <a:lvl1pPr algn="r">
              <a:defRPr sz="1800"/>
            </a:lvl1pPr>
          </a:lstStyle>
          <a:p>
            <a:fld id="{DD5EAD5C-5245-453C-81FC-14329E9818DE}" type="slidenum">
              <a:rPr kumimoji="1" lang="ja-JP" altLang="en-US" smtClean="0"/>
              <a:t>‹#›</a:t>
            </a:fld>
            <a:endParaRPr kumimoji="1" lang="ja-JP" altLang="en-US"/>
          </a:p>
        </p:txBody>
      </p:sp>
    </p:spTree>
    <p:extLst>
      <p:ext uri="{BB962C8B-B14F-4D97-AF65-F5344CB8AC3E}">
        <p14:creationId xmlns:p14="http://schemas.microsoft.com/office/powerpoint/2010/main" val="3015480453"/>
      </p:ext>
    </p:extLst>
  </p:cSld>
  <p:clrMap bg1="lt1" tx1="dk1" bg2="lt2" tx2="dk2" accent1="accent1" accent2="accent2" accent3="accent3" accent4="accent4" accent5="accent5" accent6="accent6" hlink="hlink" folHlink="folHlink"/>
  <p:notesStyle>
    <a:lvl1pPr marL="0" algn="l" defTabSz="3492094" rtl="0" eaLnBrk="1" latinLnBrk="0" hangingPunct="1">
      <a:defRPr kumimoji="1" sz="4583" kern="1200">
        <a:solidFill>
          <a:schemeClr val="tx1"/>
        </a:solidFill>
        <a:latin typeface="+mn-lt"/>
        <a:ea typeface="+mn-ea"/>
        <a:cs typeface="+mn-cs"/>
      </a:defRPr>
    </a:lvl1pPr>
    <a:lvl2pPr marL="1746047" algn="l" defTabSz="3492094" rtl="0" eaLnBrk="1" latinLnBrk="0" hangingPunct="1">
      <a:defRPr kumimoji="1" sz="4583" kern="1200">
        <a:solidFill>
          <a:schemeClr val="tx1"/>
        </a:solidFill>
        <a:latin typeface="+mn-lt"/>
        <a:ea typeface="+mn-ea"/>
        <a:cs typeface="+mn-cs"/>
      </a:defRPr>
    </a:lvl2pPr>
    <a:lvl3pPr marL="3492094" algn="l" defTabSz="3492094" rtl="0" eaLnBrk="1" latinLnBrk="0" hangingPunct="1">
      <a:defRPr kumimoji="1" sz="4583" kern="1200">
        <a:solidFill>
          <a:schemeClr val="tx1"/>
        </a:solidFill>
        <a:latin typeface="+mn-lt"/>
        <a:ea typeface="+mn-ea"/>
        <a:cs typeface="+mn-cs"/>
      </a:defRPr>
    </a:lvl3pPr>
    <a:lvl4pPr marL="5238140" algn="l" defTabSz="3492094" rtl="0" eaLnBrk="1" latinLnBrk="0" hangingPunct="1">
      <a:defRPr kumimoji="1" sz="4583" kern="1200">
        <a:solidFill>
          <a:schemeClr val="tx1"/>
        </a:solidFill>
        <a:latin typeface="+mn-lt"/>
        <a:ea typeface="+mn-ea"/>
        <a:cs typeface="+mn-cs"/>
      </a:defRPr>
    </a:lvl4pPr>
    <a:lvl5pPr marL="6984187" algn="l" defTabSz="3492094" rtl="0" eaLnBrk="1" latinLnBrk="0" hangingPunct="1">
      <a:defRPr kumimoji="1" sz="4583" kern="1200">
        <a:solidFill>
          <a:schemeClr val="tx1"/>
        </a:solidFill>
        <a:latin typeface="+mn-lt"/>
        <a:ea typeface="+mn-ea"/>
        <a:cs typeface="+mn-cs"/>
      </a:defRPr>
    </a:lvl5pPr>
    <a:lvl6pPr marL="8730234" algn="l" defTabSz="3492094" rtl="0" eaLnBrk="1" latinLnBrk="0" hangingPunct="1">
      <a:defRPr kumimoji="1" sz="4583" kern="1200">
        <a:solidFill>
          <a:schemeClr val="tx1"/>
        </a:solidFill>
        <a:latin typeface="+mn-lt"/>
        <a:ea typeface="+mn-ea"/>
        <a:cs typeface="+mn-cs"/>
      </a:defRPr>
    </a:lvl6pPr>
    <a:lvl7pPr marL="10476281" algn="l" defTabSz="3492094" rtl="0" eaLnBrk="1" latinLnBrk="0" hangingPunct="1">
      <a:defRPr kumimoji="1" sz="4583" kern="1200">
        <a:solidFill>
          <a:schemeClr val="tx1"/>
        </a:solidFill>
        <a:latin typeface="+mn-lt"/>
        <a:ea typeface="+mn-ea"/>
        <a:cs typeface="+mn-cs"/>
      </a:defRPr>
    </a:lvl7pPr>
    <a:lvl8pPr marL="12222328" algn="l" defTabSz="3492094" rtl="0" eaLnBrk="1" latinLnBrk="0" hangingPunct="1">
      <a:defRPr kumimoji="1" sz="4583" kern="1200">
        <a:solidFill>
          <a:schemeClr val="tx1"/>
        </a:solidFill>
        <a:latin typeface="+mn-lt"/>
        <a:ea typeface="+mn-ea"/>
        <a:cs typeface="+mn-cs"/>
      </a:defRPr>
    </a:lvl8pPr>
    <a:lvl9pPr marL="13968374" algn="l" defTabSz="3492094" rtl="0" eaLnBrk="1" latinLnBrk="0" hangingPunct="1">
      <a:defRPr kumimoji="1" sz="458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AE156-6751-6CB3-7C93-134FC55C2EC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11B6CAE-A793-5E27-A6E1-B7ABD923F3A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9B89480-E11A-B3DA-B330-DA576392B72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1FE4E31-5E38-BE54-EF7A-FA23C2ABB1DF}"/>
              </a:ext>
            </a:extLst>
          </p:cNvPr>
          <p:cNvSpPr>
            <a:spLocks noGrp="1"/>
          </p:cNvSpPr>
          <p:nvPr>
            <p:ph type="sldNum" sz="quarter" idx="5"/>
          </p:nvPr>
        </p:nvSpPr>
        <p:spPr/>
        <p:txBody>
          <a:bodyPr/>
          <a:lstStyle/>
          <a:p>
            <a:fld id="{A367CD3E-E51E-439B-8AB3-116BFA463C39}" type="slidenum">
              <a:rPr kumimoji="1" lang="ja-JP" altLang="en-US" smtClean="0"/>
              <a:t>1</a:t>
            </a:fld>
            <a:endParaRPr kumimoji="1" lang="ja-JP" altLang="en-US"/>
          </a:p>
        </p:txBody>
      </p:sp>
    </p:spTree>
    <p:extLst>
      <p:ext uri="{BB962C8B-B14F-4D97-AF65-F5344CB8AC3E}">
        <p14:creationId xmlns:p14="http://schemas.microsoft.com/office/powerpoint/2010/main" val="602762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3188375" y="4949049"/>
            <a:ext cx="36134914" cy="10528100"/>
          </a:xfrm>
        </p:spPr>
        <p:txBody>
          <a:bodyPr anchor="b"/>
          <a:lstStyle>
            <a:lvl1pPr algn="ctr">
              <a:defRPr sz="26457"/>
            </a:lvl1pPr>
          </a:lstStyle>
          <a:p>
            <a:r>
              <a:rPr lang="ja-JP" altLang="en-US"/>
              <a:t>マスター タイトルの書式設定</a:t>
            </a:r>
            <a:endParaRPr lang="en-US" dirty="0"/>
          </a:p>
        </p:txBody>
      </p:sp>
      <p:sp>
        <p:nvSpPr>
          <p:cNvPr id="3" name="Subtitle 2"/>
          <p:cNvSpPr>
            <a:spLocks noGrp="1"/>
          </p:cNvSpPr>
          <p:nvPr>
            <p:ph type="subTitle" idx="1"/>
          </p:nvPr>
        </p:nvSpPr>
        <p:spPr>
          <a:xfrm>
            <a:off x="5313958" y="15883154"/>
            <a:ext cx="31883747" cy="7301067"/>
          </a:xfrm>
        </p:spPr>
        <p:txBody>
          <a:bodyPr/>
          <a:lstStyle>
            <a:lvl1pPr marL="0" indent="0" algn="ctr">
              <a:buNone/>
              <a:defRPr sz="10583"/>
            </a:lvl1pPr>
            <a:lvl2pPr marL="2016023" indent="0" algn="ctr">
              <a:buNone/>
              <a:defRPr sz="8819"/>
            </a:lvl2pPr>
            <a:lvl3pPr marL="4032047" indent="0" algn="ctr">
              <a:buNone/>
              <a:defRPr sz="7937"/>
            </a:lvl3pPr>
            <a:lvl4pPr marL="6048070" indent="0" algn="ctr">
              <a:buNone/>
              <a:defRPr sz="7055"/>
            </a:lvl4pPr>
            <a:lvl5pPr marL="8064094" indent="0" algn="ctr">
              <a:buNone/>
              <a:defRPr sz="7055"/>
            </a:lvl5pPr>
            <a:lvl6pPr marL="10080117" indent="0" algn="ctr">
              <a:buNone/>
              <a:defRPr sz="7055"/>
            </a:lvl6pPr>
            <a:lvl7pPr marL="12096140" indent="0" algn="ctr">
              <a:buNone/>
              <a:defRPr sz="7055"/>
            </a:lvl7pPr>
            <a:lvl8pPr marL="14112164" indent="0" algn="ctr">
              <a:buNone/>
              <a:defRPr sz="7055"/>
            </a:lvl8pPr>
            <a:lvl9pPr marL="16128187" indent="0" algn="ctr">
              <a:buNone/>
              <a:defRPr sz="705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3788013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2930892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900538" y="7539080"/>
            <a:ext cx="36666309" cy="12579118"/>
          </a:xfrm>
        </p:spPr>
        <p:txBody>
          <a:bodyPr anchor="b"/>
          <a:lstStyle>
            <a:lvl1pPr>
              <a:defRPr sz="26457"/>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900538" y="20237201"/>
            <a:ext cx="36666309" cy="6615061"/>
          </a:xfrm>
        </p:spPr>
        <p:txBody>
          <a:bodyPr/>
          <a:lstStyle>
            <a:lvl1pPr marL="0" indent="0">
              <a:buNone/>
              <a:defRPr sz="10583">
                <a:solidFill>
                  <a:schemeClr val="tx1">
                    <a:tint val="82000"/>
                  </a:schemeClr>
                </a:solidFill>
              </a:defRPr>
            </a:lvl1pPr>
            <a:lvl2pPr marL="2016023" indent="0">
              <a:buNone/>
              <a:defRPr sz="8819">
                <a:solidFill>
                  <a:schemeClr val="tx1">
                    <a:tint val="82000"/>
                  </a:schemeClr>
                </a:solidFill>
              </a:defRPr>
            </a:lvl2pPr>
            <a:lvl3pPr marL="4032047" indent="0">
              <a:buNone/>
              <a:defRPr sz="7937">
                <a:solidFill>
                  <a:schemeClr val="tx1">
                    <a:tint val="82000"/>
                  </a:schemeClr>
                </a:solidFill>
              </a:defRPr>
            </a:lvl3pPr>
            <a:lvl4pPr marL="6048070" indent="0">
              <a:buNone/>
              <a:defRPr sz="7055">
                <a:solidFill>
                  <a:schemeClr val="tx1">
                    <a:tint val="82000"/>
                  </a:schemeClr>
                </a:solidFill>
              </a:defRPr>
            </a:lvl4pPr>
            <a:lvl5pPr marL="8064094" indent="0">
              <a:buNone/>
              <a:defRPr sz="7055">
                <a:solidFill>
                  <a:schemeClr val="tx1">
                    <a:tint val="82000"/>
                  </a:schemeClr>
                </a:solidFill>
              </a:defRPr>
            </a:lvl5pPr>
            <a:lvl6pPr marL="10080117" indent="0">
              <a:buNone/>
              <a:defRPr sz="7055">
                <a:solidFill>
                  <a:schemeClr val="tx1">
                    <a:tint val="82000"/>
                  </a:schemeClr>
                </a:solidFill>
              </a:defRPr>
            </a:lvl6pPr>
            <a:lvl7pPr marL="12096140" indent="0">
              <a:buNone/>
              <a:defRPr sz="7055">
                <a:solidFill>
                  <a:schemeClr val="tx1">
                    <a:tint val="82000"/>
                  </a:schemeClr>
                </a:solidFill>
              </a:defRPr>
            </a:lvl7pPr>
            <a:lvl8pPr marL="14112164" indent="0">
              <a:buNone/>
              <a:defRPr sz="7055">
                <a:solidFill>
                  <a:schemeClr val="tx1">
                    <a:tint val="82000"/>
                  </a:schemeClr>
                </a:solidFill>
              </a:defRPr>
            </a:lvl8pPr>
            <a:lvl9pPr marL="16128187" indent="0">
              <a:buNone/>
              <a:defRPr sz="7055">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3411517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922677" y="8050077"/>
            <a:ext cx="18067457" cy="1918718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1521529" y="8050077"/>
            <a:ext cx="18067457" cy="1918718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240437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2928214" y="1610022"/>
            <a:ext cx="36666309" cy="584505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28219" y="7413073"/>
            <a:ext cx="17984423" cy="3633032"/>
          </a:xfrm>
        </p:spPr>
        <p:txBody>
          <a:bodyPr anchor="b"/>
          <a:lstStyle>
            <a:lvl1pPr marL="0" indent="0">
              <a:buNone/>
              <a:defRPr sz="10583" b="1"/>
            </a:lvl1pPr>
            <a:lvl2pPr marL="2016023" indent="0">
              <a:buNone/>
              <a:defRPr sz="8819" b="1"/>
            </a:lvl2pPr>
            <a:lvl3pPr marL="4032047" indent="0">
              <a:buNone/>
              <a:defRPr sz="7937" b="1"/>
            </a:lvl3pPr>
            <a:lvl4pPr marL="6048070" indent="0">
              <a:buNone/>
              <a:defRPr sz="7055" b="1"/>
            </a:lvl4pPr>
            <a:lvl5pPr marL="8064094" indent="0">
              <a:buNone/>
              <a:defRPr sz="7055" b="1"/>
            </a:lvl5pPr>
            <a:lvl6pPr marL="10080117" indent="0">
              <a:buNone/>
              <a:defRPr sz="7055" b="1"/>
            </a:lvl6pPr>
            <a:lvl7pPr marL="12096140" indent="0">
              <a:buNone/>
              <a:defRPr sz="7055" b="1"/>
            </a:lvl7pPr>
            <a:lvl8pPr marL="14112164" indent="0">
              <a:buNone/>
              <a:defRPr sz="7055" b="1"/>
            </a:lvl8pPr>
            <a:lvl9pPr marL="16128187" indent="0">
              <a:buNone/>
              <a:defRPr sz="7055" b="1"/>
            </a:lvl9pPr>
          </a:lstStyle>
          <a:p>
            <a:pPr lvl="0"/>
            <a:r>
              <a:rPr lang="ja-JP" altLang="en-US"/>
              <a:t>マスター テキストの書式設定</a:t>
            </a:r>
          </a:p>
        </p:txBody>
      </p:sp>
      <p:sp>
        <p:nvSpPr>
          <p:cNvPr id="4" name="Content Placeholder 3"/>
          <p:cNvSpPr>
            <a:spLocks noGrp="1"/>
          </p:cNvSpPr>
          <p:nvPr>
            <p:ph sz="half" idx="2"/>
          </p:nvPr>
        </p:nvSpPr>
        <p:spPr>
          <a:xfrm>
            <a:off x="2928219" y="11046105"/>
            <a:ext cx="17984423" cy="162471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1521532" y="7413073"/>
            <a:ext cx="18072994" cy="3633032"/>
          </a:xfrm>
        </p:spPr>
        <p:txBody>
          <a:bodyPr anchor="b"/>
          <a:lstStyle>
            <a:lvl1pPr marL="0" indent="0">
              <a:buNone/>
              <a:defRPr sz="10583" b="1"/>
            </a:lvl1pPr>
            <a:lvl2pPr marL="2016023" indent="0">
              <a:buNone/>
              <a:defRPr sz="8819" b="1"/>
            </a:lvl2pPr>
            <a:lvl3pPr marL="4032047" indent="0">
              <a:buNone/>
              <a:defRPr sz="7937" b="1"/>
            </a:lvl3pPr>
            <a:lvl4pPr marL="6048070" indent="0">
              <a:buNone/>
              <a:defRPr sz="7055" b="1"/>
            </a:lvl4pPr>
            <a:lvl5pPr marL="8064094" indent="0">
              <a:buNone/>
              <a:defRPr sz="7055" b="1"/>
            </a:lvl5pPr>
            <a:lvl6pPr marL="10080117" indent="0">
              <a:buNone/>
              <a:defRPr sz="7055" b="1"/>
            </a:lvl6pPr>
            <a:lvl7pPr marL="12096140" indent="0">
              <a:buNone/>
              <a:defRPr sz="7055" b="1"/>
            </a:lvl7pPr>
            <a:lvl8pPr marL="14112164" indent="0">
              <a:buNone/>
              <a:defRPr sz="7055" b="1"/>
            </a:lvl8pPr>
            <a:lvl9pPr marL="16128187" indent="0">
              <a:buNone/>
              <a:defRPr sz="7055" b="1"/>
            </a:lvl9pPr>
          </a:lstStyle>
          <a:p>
            <a:pPr lvl="0"/>
            <a:r>
              <a:rPr lang="ja-JP" altLang="en-US"/>
              <a:t>マスター テキストの書式設定</a:t>
            </a:r>
          </a:p>
        </p:txBody>
      </p:sp>
      <p:sp>
        <p:nvSpPr>
          <p:cNvPr id="6" name="Content Placeholder 5"/>
          <p:cNvSpPr>
            <a:spLocks noGrp="1"/>
          </p:cNvSpPr>
          <p:nvPr>
            <p:ph sz="quarter" idx="4"/>
          </p:nvPr>
        </p:nvSpPr>
        <p:spPr>
          <a:xfrm>
            <a:off x="21521532" y="11046105"/>
            <a:ext cx="18072994" cy="162471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3359302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130521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706590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928214" y="2016019"/>
            <a:ext cx="13711118" cy="7056067"/>
          </a:xfrm>
        </p:spPr>
        <p:txBody>
          <a:bodyPr anchor="b"/>
          <a:lstStyle>
            <a:lvl1pPr>
              <a:defRPr sz="14110"/>
            </a:lvl1pPr>
          </a:lstStyle>
          <a:p>
            <a:r>
              <a:rPr lang="ja-JP" altLang="en-US"/>
              <a:t>マスター タイトルの書式設定</a:t>
            </a:r>
            <a:endParaRPr lang="en-US" dirty="0"/>
          </a:p>
        </p:txBody>
      </p:sp>
      <p:sp>
        <p:nvSpPr>
          <p:cNvPr id="3" name="Content Placeholder 2"/>
          <p:cNvSpPr>
            <a:spLocks noGrp="1"/>
          </p:cNvSpPr>
          <p:nvPr>
            <p:ph idx="1"/>
          </p:nvPr>
        </p:nvSpPr>
        <p:spPr>
          <a:xfrm>
            <a:off x="18072994" y="4354048"/>
            <a:ext cx="21521529" cy="21490205"/>
          </a:xfrm>
        </p:spPr>
        <p:txBody>
          <a:bodyPr/>
          <a:lstStyle>
            <a:lvl1pPr>
              <a:defRPr sz="14110"/>
            </a:lvl1pPr>
            <a:lvl2pPr>
              <a:defRPr sz="12347"/>
            </a:lvl2pPr>
            <a:lvl3pPr>
              <a:defRPr sz="10583"/>
            </a:lvl3pPr>
            <a:lvl4pPr>
              <a:defRPr sz="8819"/>
            </a:lvl4pPr>
            <a:lvl5pPr>
              <a:defRPr sz="8819"/>
            </a:lvl5pPr>
            <a:lvl6pPr>
              <a:defRPr sz="8819"/>
            </a:lvl6pPr>
            <a:lvl7pPr>
              <a:defRPr sz="8819"/>
            </a:lvl7pPr>
            <a:lvl8pPr>
              <a:defRPr sz="8819"/>
            </a:lvl8pPr>
            <a:lvl9pPr>
              <a:defRPr sz="881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928214" y="9072087"/>
            <a:ext cx="13711118" cy="16807162"/>
          </a:xfrm>
        </p:spPr>
        <p:txBody>
          <a:bodyPr/>
          <a:lstStyle>
            <a:lvl1pPr marL="0" indent="0">
              <a:buNone/>
              <a:defRPr sz="7055"/>
            </a:lvl1pPr>
            <a:lvl2pPr marL="2016023" indent="0">
              <a:buNone/>
              <a:defRPr sz="6173"/>
            </a:lvl2pPr>
            <a:lvl3pPr marL="4032047" indent="0">
              <a:buNone/>
              <a:defRPr sz="5291"/>
            </a:lvl3pPr>
            <a:lvl4pPr marL="6048070" indent="0">
              <a:buNone/>
              <a:defRPr sz="4410"/>
            </a:lvl4pPr>
            <a:lvl5pPr marL="8064094" indent="0">
              <a:buNone/>
              <a:defRPr sz="4410"/>
            </a:lvl5pPr>
            <a:lvl6pPr marL="10080117" indent="0">
              <a:buNone/>
              <a:defRPr sz="4410"/>
            </a:lvl6pPr>
            <a:lvl7pPr marL="12096140" indent="0">
              <a:buNone/>
              <a:defRPr sz="4410"/>
            </a:lvl7pPr>
            <a:lvl8pPr marL="14112164" indent="0">
              <a:buNone/>
              <a:defRPr sz="4410"/>
            </a:lvl8pPr>
            <a:lvl9pPr marL="16128187" indent="0">
              <a:buNone/>
              <a:defRPr sz="441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3581615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928214" y="2016019"/>
            <a:ext cx="13711118" cy="7056067"/>
          </a:xfrm>
        </p:spPr>
        <p:txBody>
          <a:bodyPr anchor="b"/>
          <a:lstStyle>
            <a:lvl1pPr>
              <a:defRPr sz="1411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8072994" y="4354048"/>
            <a:ext cx="21521529" cy="21490205"/>
          </a:xfrm>
        </p:spPr>
        <p:txBody>
          <a:bodyPr anchor="t"/>
          <a:lstStyle>
            <a:lvl1pPr marL="0" indent="0">
              <a:buNone/>
              <a:defRPr sz="14110"/>
            </a:lvl1pPr>
            <a:lvl2pPr marL="2016023" indent="0">
              <a:buNone/>
              <a:defRPr sz="12347"/>
            </a:lvl2pPr>
            <a:lvl3pPr marL="4032047" indent="0">
              <a:buNone/>
              <a:defRPr sz="10583"/>
            </a:lvl3pPr>
            <a:lvl4pPr marL="6048070" indent="0">
              <a:buNone/>
              <a:defRPr sz="8819"/>
            </a:lvl4pPr>
            <a:lvl5pPr marL="8064094" indent="0">
              <a:buNone/>
              <a:defRPr sz="8819"/>
            </a:lvl5pPr>
            <a:lvl6pPr marL="10080117" indent="0">
              <a:buNone/>
              <a:defRPr sz="8819"/>
            </a:lvl6pPr>
            <a:lvl7pPr marL="12096140" indent="0">
              <a:buNone/>
              <a:defRPr sz="8819"/>
            </a:lvl7pPr>
            <a:lvl8pPr marL="14112164" indent="0">
              <a:buNone/>
              <a:defRPr sz="8819"/>
            </a:lvl8pPr>
            <a:lvl9pPr marL="16128187" indent="0">
              <a:buNone/>
              <a:defRPr sz="881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2928214" y="9072087"/>
            <a:ext cx="13711118" cy="16807162"/>
          </a:xfrm>
        </p:spPr>
        <p:txBody>
          <a:bodyPr/>
          <a:lstStyle>
            <a:lvl1pPr marL="0" indent="0">
              <a:buNone/>
              <a:defRPr sz="7055"/>
            </a:lvl1pPr>
            <a:lvl2pPr marL="2016023" indent="0">
              <a:buNone/>
              <a:defRPr sz="6173"/>
            </a:lvl2pPr>
            <a:lvl3pPr marL="4032047" indent="0">
              <a:buNone/>
              <a:defRPr sz="5291"/>
            </a:lvl3pPr>
            <a:lvl4pPr marL="6048070" indent="0">
              <a:buNone/>
              <a:defRPr sz="4410"/>
            </a:lvl4pPr>
            <a:lvl5pPr marL="8064094" indent="0">
              <a:buNone/>
              <a:defRPr sz="4410"/>
            </a:lvl5pPr>
            <a:lvl6pPr marL="10080117" indent="0">
              <a:buNone/>
              <a:defRPr sz="4410"/>
            </a:lvl6pPr>
            <a:lvl7pPr marL="12096140" indent="0">
              <a:buNone/>
              <a:defRPr sz="4410"/>
            </a:lvl7pPr>
            <a:lvl8pPr marL="14112164" indent="0">
              <a:buNone/>
              <a:defRPr sz="4410"/>
            </a:lvl8pPr>
            <a:lvl9pPr marL="16128187" indent="0">
              <a:buNone/>
              <a:defRPr sz="441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881869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303377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422411" y="1610015"/>
            <a:ext cx="9166577" cy="25627246"/>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2922679" y="1610015"/>
            <a:ext cx="26968336" cy="2562724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AA61EE8-B1DE-45AF-B508-F44DBBED8279}" type="datetimeFigureOut">
              <a:rPr kumimoji="1" lang="ja-JP" altLang="en-US" smtClean="0"/>
              <a:t>2026/6/12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4166017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22677" y="1610022"/>
            <a:ext cx="36666309" cy="584505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22677" y="8050077"/>
            <a:ext cx="36666309" cy="1918718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922677" y="28028274"/>
            <a:ext cx="9565124" cy="1610015"/>
          </a:xfrm>
          <a:prstGeom prst="rect">
            <a:avLst/>
          </a:prstGeom>
        </p:spPr>
        <p:txBody>
          <a:bodyPr vert="horz" lIns="91440" tIns="45720" rIns="91440" bIns="45720" rtlCol="0" anchor="ctr"/>
          <a:lstStyle>
            <a:lvl1pPr algn="l">
              <a:defRPr sz="5291">
                <a:solidFill>
                  <a:schemeClr val="tx1">
                    <a:tint val="82000"/>
                  </a:schemeClr>
                </a:solidFill>
              </a:defRPr>
            </a:lvl1pPr>
          </a:lstStyle>
          <a:p>
            <a:fld id="{AAA61EE8-B1DE-45AF-B508-F44DBBED8279}" type="datetimeFigureOut">
              <a:rPr kumimoji="1" lang="ja-JP" altLang="en-US" smtClean="0"/>
              <a:t>2026/6/12</a:t>
            </a:fld>
            <a:endParaRPr kumimoji="1" lang="ja-JP" altLang="en-US"/>
          </a:p>
        </p:txBody>
      </p:sp>
      <p:sp>
        <p:nvSpPr>
          <p:cNvPr id="5" name="Footer Placeholder 4"/>
          <p:cNvSpPr>
            <a:spLocks noGrp="1"/>
          </p:cNvSpPr>
          <p:nvPr>
            <p:ph type="ftr" sz="quarter" idx="3"/>
          </p:nvPr>
        </p:nvSpPr>
        <p:spPr>
          <a:xfrm>
            <a:off x="14081989" y="28028274"/>
            <a:ext cx="14347686" cy="1610015"/>
          </a:xfrm>
          <a:prstGeom prst="rect">
            <a:avLst/>
          </a:prstGeom>
        </p:spPr>
        <p:txBody>
          <a:bodyPr vert="horz" lIns="91440" tIns="45720" rIns="91440" bIns="45720" rtlCol="0" anchor="ctr"/>
          <a:lstStyle>
            <a:lvl1pPr algn="ctr">
              <a:defRPr sz="5291">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30023862" y="28028274"/>
            <a:ext cx="9565124" cy="1610015"/>
          </a:xfrm>
          <a:prstGeom prst="rect">
            <a:avLst/>
          </a:prstGeom>
        </p:spPr>
        <p:txBody>
          <a:bodyPr vert="horz" lIns="91440" tIns="45720" rIns="91440" bIns="45720" rtlCol="0" anchor="ctr"/>
          <a:lstStyle>
            <a:lvl1pPr algn="r">
              <a:defRPr sz="5291">
                <a:solidFill>
                  <a:schemeClr val="tx1">
                    <a:tint val="82000"/>
                  </a:schemeClr>
                </a:solidFill>
              </a:defRPr>
            </a:lvl1pPr>
          </a:lstStyle>
          <a:p>
            <a:fld id="{8E67CF5D-A02A-4930-A5AE-A0835D7A056C}" type="slidenum">
              <a:rPr kumimoji="1" lang="ja-JP" altLang="en-US" smtClean="0"/>
              <a:t>‹#›</a:t>
            </a:fld>
            <a:endParaRPr kumimoji="1" lang="ja-JP" altLang="en-US"/>
          </a:p>
        </p:txBody>
      </p:sp>
    </p:spTree>
    <p:extLst>
      <p:ext uri="{BB962C8B-B14F-4D97-AF65-F5344CB8AC3E}">
        <p14:creationId xmlns:p14="http://schemas.microsoft.com/office/powerpoint/2010/main" val="4214969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032047" rtl="0" eaLnBrk="1" latinLnBrk="0" hangingPunct="1">
        <a:lnSpc>
          <a:spcPct val="90000"/>
        </a:lnSpc>
        <a:spcBef>
          <a:spcPct val="0"/>
        </a:spcBef>
        <a:buNone/>
        <a:defRPr kumimoji="1" sz="19402" kern="1200">
          <a:solidFill>
            <a:schemeClr val="tx1"/>
          </a:solidFill>
          <a:latin typeface="+mj-lt"/>
          <a:ea typeface="+mj-ea"/>
          <a:cs typeface="+mj-cs"/>
        </a:defRPr>
      </a:lvl1pPr>
    </p:titleStyle>
    <p:bodyStyle>
      <a:lvl1pPr marL="1008012" indent="-1008012" algn="l" defTabSz="4032047" rtl="0" eaLnBrk="1" latinLnBrk="0" hangingPunct="1">
        <a:lnSpc>
          <a:spcPct val="90000"/>
        </a:lnSpc>
        <a:spcBef>
          <a:spcPts val="4410"/>
        </a:spcBef>
        <a:buFont typeface="Arial" panose="020B0604020202020204" pitchFamily="34" charset="0"/>
        <a:buChar char="•"/>
        <a:defRPr kumimoji="1" sz="12347" kern="1200">
          <a:solidFill>
            <a:schemeClr val="tx1"/>
          </a:solidFill>
          <a:latin typeface="+mn-lt"/>
          <a:ea typeface="+mn-ea"/>
          <a:cs typeface="+mn-cs"/>
        </a:defRPr>
      </a:lvl1pPr>
      <a:lvl2pPr marL="3024035" indent="-1008012" algn="l" defTabSz="4032047" rtl="0" eaLnBrk="1" latinLnBrk="0" hangingPunct="1">
        <a:lnSpc>
          <a:spcPct val="90000"/>
        </a:lnSpc>
        <a:spcBef>
          <a:spcPts val="2205"/>
        </a:spcBef>
        <a:buFont typeface="Arial" panose="020B0604020202020204" pitchFamily="34" charset="0"/>
        <a:buChar char="•"/>
        <a:defRPr kumimoji="1" sz="10583" kern="1200">
          <a:solidFill>
            <a:schemeClr val="tx1"/>
          </a:solidFill>
          <a:latin typeface="+mn-lt"/>
          <a:ea typeface="+mn-ea"/>
          <a:cs typeface="+mn-cs"/>
        </a:defRPr>
      </a:lvl2pPr>
      <a:lvl3pPr marL="5040059" indent="-1008012" algn="l" defTabSz="4032047" rtl="0" eaLnBrk="1" latinLnBrk="0" hangingPunct="1">
        <a:lnSpc>
          <a:spcPct val="90000"/>
        </a:lnSpc>
        <a:spcBef>
          <a:spcPts val="2205"/>
        </a:spcBef>
        <a:buFont typeface="Arial" panose="020B0604020202020204" pitchFamily="34" charset="0"/>
        <a:buChar char="•"/>
        <a:defRPr kumimoji="1" sz="8819" kern="1200">
          <a:solidFill>
            <a:schemeClr val="tx1"/>
          </a:solidFill>
          <a:latin typeface="+mn-lt"/>
          <a:ea typeface="+mn-ea"/>
          <a:cs typeface="+mn-cs"/>
        </a:defRPr>
      </a:lvl3pPr>
      <a:lvl4pPr marL="7056082" indent="-1008012" algn="l" defTabSz="4032047" rtl="0" eaLnBrk="1" latinLnBrk="0" hangingPunct="1">
        <a:lnSpc>
          <a:spcPct val="90000"/>
        </a:lnSpc>
        <a:spcBef>
          <a:spcPts val="2205"/>
        </a:spcBef>
        <a:buFont typeface="Arial" panose="020B0604020202020204" pitchFamily="34" charset="0"/>
        <a:buChar char="•"/>
        <a:defRPr kumimoji="1" sz="7937" kern="1200">
          <a:solidFill>
            <a:schemeClr val="tx1"/>
          </a:solidFill>
          <a:latin typeface="+mn-lt"/>
          <a:ea typeface="+mn-ea"/>
          <a:cs typeface="+mn-cs"/>
        </a:defRPr>
      </a:lvl4pPr>
      <a:lvl5pPr marL="9072105" indent="-1008012" algn="l" defTabSz="4032047" rtl="0" eaLnBrk="1" latinLnBrk="0" hangingPunct="1">
        <a:lnSpc>
          <a:spcPct val="90000"/>
        </a:lnSpc>
        <a:spcBef>
          <a:spcPts val="2205"/>
        </a:spcBef>
        <a:buFont typeface="Arial" panose="020B0604020202020204" pitchFamily="34" charset="0"/>
        <a:buChar char="•"/>
        <a:defRPr kumimoji="1" sz="7937" kern="1200">
          <a:solidFill>
            <a:schemeClr val="tx1"/>
          </a:solidFill>
          <a:latin typeface="+mn-lt"/>
          <a:ea typeface="+mn-ea"/>
          <a:cs typeface="+mn-cs"/>
        </a:defRPr>
      </a:lvl5pPr>
      <a:lvl6pPr marL="11088129" indent="-1008012" algn="l" defTabSz="4032047" rtl="0" eaLnBrk="1" latinLnBrk="0" hangingPunct="1">
        <a:lnSpc>
          <a:spcPct val="90000"/>
        </a:lnSpc>
        <a:spcBef>
          <a:spcPts val="2205"/>
        </a:spcBef>
        <a:buFont typeface="Arial" panose="020B0604020202020204" pitchFamily="34" charset="0"/>
        <a:buChar char="•"/>
        <a:defRPr kumimoji="1" sz="7937" kern="1200">
          <a:solidFill>
            <a:schemeClr val="tx1"/>
          </a:solidFill>
          <a:latin typeface="+mn-lt"/>
          <a:ea typeface="+mn-ea"/>
          <a:cs typeface="+mn-cs"/>
        </a:defRPr>
      </a:lvl6pPr>
      <a:lvl7pPr marL="13104152" indent="-1008012" algn="l" defTabSz="4032047" rtl="0" eaLnBrk="1" latinLnBrk="0" hangingPunct="1">
        <a:lnSpc>
          <a:spcPct val="90000"/>
        </a:lnSpc>
        <a:spcBef>
          <a:spcPts val="2205"/>
        </a:spcBef>
        <a:buFont typeface="Arial" panose="020B0604020202020204" pitchFamily="34" charset="0"/>
        <a:buChar char="•"/>
        <a:defRPr kumimoji="1" sz="7937" kern="1200">
          <a:solidFill>
            <a:schemeClr val="tx1"/>
          </a:solidFill>
          <a:latin typeface="+mn-lt"/>
          <a:ea typeface="+mn-ea"/>
          <a:cs typeface="+mn-cs"/>
        </a:defRPr>
      </a:lvl7pPr>
      <a:lvl8pPr marL="15120176" indent="-1008012" algn="l" defTabSz="4032047" rtl="0" eaLnBrk="1" latinLnBrk="0" hangingPunct="1">
        <a:lnSpc>
          <a:spcPct val="90000"/>
        </a:lnSpc>
        <a:spcBef>
          <a:spcPts val="2205"/>
        </a:spcBef>
        <a:buFont typeface="Arial" panose="020B0604020202020204" pitchFamily="34" charset="0"/>
        <a:buChar char="•"/>
        <a:defRPr kumimoji="1" sz="7937" kern="1200">
          <a:solidFill>
            <a:schemeClr val="tx1"/>
          </a:solidFill>
          <a:latin typeface="+mn-lt"/>
          <a:ea typeface="+mn-ea"/>
          <a:cs typeface="+mn-cs"/>
        </a:defRPr>
      </a:lvl8pPr>
      <a:lvl9pPr marL="17136199" indent="-1008012" algn="l" defTabSz="4032047" rtl="0" eaLnBrk="1" latinLnBrk="0" hangingPunct="1">
        <a:lnSpc>
          <a:spcPct val="90000"/>
        </a:lnSpc>
        <a:spcBef>
          <a:spcPts val="2205"/>
        </a:spcBef>
        <a:buFont typeface="Arial" panose="020B0604020202020204" pitchFamily="34" charset="0"/>
        <a:buChar char="•"/>
        <a:defRPr kumimoji="1" sz="7937" kern="1200">
          <a:solidFill>
            <a:schemeClr val="tx1"/>
          </a:solidFill>
          <a:latin typeface="+mn-lt"/>
          <a:ea typeface="+mn-ea"/>
          <a:cs typeface="+mn-cs"/>
        </a:defRPr>
      </a:lvl9pPr>
    </p:bodyStyle>
    <p:otherStyle>
      <a:defPPr>
        <a:defRPr lang="en-US"/>
      </a:defPPr>
      <a:lvl1pPr marL="0" algn="l" defTabSz="4032047" rtl="0" eaLnBrk="1" latinLnBrk="0" hangingPunct="1">
        <a:defRPr kumimoji="1" sz="7937" kern="1200">
          <a:solidFill>
            <a:schemeClr val="tx1"/>
          </a:solidFill>
          <a:latin typeface="+mn-lt"/>
          <a:ea typeface="+mn-ea"/>
          <a:cs typeface="+mn-cs"/>
        </a:defRPr>
      </a:lvl1pPr>
      <a:lvl2pPr marL="2016023" algn="l" defTabSz="4032047" rtl="0" eaLnBrk="1" latinLnBrk="0" hangingPunct="1">
        <a:defRPr kumimoji="1" sz="7937" kern="1200">
          <a:solidFill>
            <a:schemeClr val="tx1"/>
          </a:solidFill>
          <a:latin typeface="+mn-lt"/>
          <a:ea typeface="+mn-ea"/>
          <a:cs typeface="+mn-cs"/>
        </a:defRPr>
      </a:lvl2pPr>
      <a:lvl3pPr marL="4032047" algn="l" defTabSz="4032047" rtl="0" eaLnBrk="1" latinLnBrk="0" hangingPunct="1">
        <a:defRPr kumimoji="1" sz="7937" kern="1200">
          <a:solidFill>
            <a:schemeClr val="tx1"/>
          </a:solidFill>
          <a:latin typeface="+mn-lt"/>
          <a:ea typeface="+mn-ea"/>
          <a:cs typeface="+mn-cs"/>
        </a:defRPr>
      </a:lvl3pPr>
      <a:lvl4pPr marL="6048070" algn="l" defTabSz="4032047" rtl="0" eaLnBrk="1" latinLnBrk="0" hangingPunct="1">
        <a:defRPr kumimoji="1" sz="7937" kern="1200">
          <a:solidFill>
            <a:schemeClr val="tx1"/>
          </a:solidFill>
          <a:latin typeface="+mn-lt"/>
          <a:ea typeface="+mn-ea"/>
          <a:cs typeface="+mn-cs"/>
        </a:defRPr>
      </a:lvl4pPr>
      <a:lvl5pPr marL="8064094" algn="l" defTabSz="4032047" rtl="0" eaLnBrk="1" latinLnBrk="0" hangingPunct="1">
        <a:defRPr kumimoji="1" sz="7937" kern="1200">
          <a:solidFill>
            <a:schemeClr val="tx1"/>
          </a:solidFill>
          <a:latin typeface="+mn-lt"/>
          <a:ea typeface="+mn-ea"/>
          <a:cs typeface="+mn-cs"/>
        </a:defRPr>
      </a:lvl5pPr>
      <a:lvl6pPr marL="10080117" algn="l" defTabSz="4032047" rtl="0" eaLnBrk="1" latinLnBrk="0" hangingPunct="1">
        <a:defRPr kumimoji="1" sz="7937" kern="1200">
          <a:solidFill>
            <a:schemeClr val="tx1"/>
          </a:solidFill>
          <a:latin typeface="+mn-lt"/>
          <a:ea typeface="+mn-ea"/>
          <a:cs typeface="+mn-cs"/>
        </a:defRPr>
      </a:lvl6pPr>
      <a:lvl7pPr marL="12096140" algn="l" defTabSz="4032047" rtl="0" eaLnBrk="1" latinLnBrk="0" hangingPunct="1">
        <a:defRPr kumimoji="1" sz="7937" kern="1200">
          <a:solidFill>
            <a:schemeClr val="tx1"/>
          </a:solidFill>
          <a:latin typeface="+mn-lt"/>
          <a:ea typeface="+mn-ea"/>
          <a:cs typeface="+mn-cs"/>
        </a:defRPr>
      </a:lvl7pPr>
      <a:lvl8pPr marL="14112164" algn="l" defTabSz="4032047" rtl="0" eaLnBrk="1" latinLnBrk="0" hangingPunct="1">
        <a:defRPr kumimoji="1" sz="7937" kern="1200">
          <a:solidFill>
            <a:schemeClr val="tx1"/>
          </a:solidFill>
          <a:latin typeface="+mn-lt"/>
          <a:ea typeface="+mn-ea"/>
          <a:cs typeface="+mn-cs"/>
        </a:defRPr>
      </a:lvl8pPr>
      <a:lvl9pPr marL="16128187" algn="l" defTabSz="4032047" rtl="0" eaLnBrk="1" latinLnBrk="0" hangingPunct="1">
        <a:defRPr kumimoji="1" sz="793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6220F-F6F0-0D0D-2385-16BA061716E3}"/>
            </a:ext>
          </a:extLst>
        </p:cNvPr>
        <p:cNvGrpSpPr/>
        <p:nvPr/>
      </p:nvGrpSpPr>
      <p:grpSpPr>
        <a:xfrm>
          <a:off x="0" y="0"/>
          <a:ext cx="0" cy="0"/>
          <a:chOff x="0" y="0"/>
          <a:chExt cx="0" cy="0"/>
        </a:xfrm>
      </p:grpSpPr>
      <p:sp>
        <p:nvSpPr>
          <p:cNvPr id="85" name="正方形/長方形 84">
            <a:extLst>
              <a:ext uri="{FF2B5EF4-FFF2-40B4-BE49-F238E27FC236}">
                <a16:creationId xmlns:a16="http://schemas.microsoft.com/office/drawing/2014/main" id="{D575F584-2660-F7C2-3E81-3F9F84C2E472}"/>
              </a:ext>
            </a:extLst>
          </p:cNvPr>
          <p:cNvSpPr/>
          <p:nvPr/>
        </p:nvSpPr>
        <p:spPr>
          <a:xfrm>
            <a:off x="0" y="87413"/>
            <a:ext cx="42565661" cy="30248267"/>
          </a:xfrm>
          <a:prstGeom prst="rect">
            <a:avLst/>
          </a:prstGeom>
          <a:pattFill prst="pct90">
            <a:fgClr>
              <a:srgbClr val="F5F5F5"/>
            </a:fgClr>
            <a:bgClr>
              <a:srgbClr val="F5F5F5"/>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1" name="正方形/長方形 90">
            <a:extLst>
              <a:ext uri="{FF2B5EF4-FFF2-40B4-BE49-F238E27FC236}">
                <a16:creationId xmlns:a16="http://schemas.microsoft.com/office/drawing/2014/main" id="{BB7E6D8A-6C30-5681-1009-AA75234DDFB8}"/>
              </a:ext>
            </a:extLst>
          </p:cNvPr>
          <p:cNvSpPr/>
          <p:nvPr/>
        </p:nvSpPr>
        <p:spPr>
          <a:xfrm>
            <a:off x="19936800" y="27187327"/>
            <a:ext cx="22508259" cy="2907641"/>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正方形/長方形 89">
            <a:extLst>
              <a:ext uri="{FF2B5EF4-FFF2-40B4-BE49-F238E27FC236}">
                <a16:creationId xmlns:a16="http://schemas.microsoft.com/office/drawing/2014/main" id="{2A57CDEB-02B5-9F8C-838E-B86CA4E9DB61}"/>
              </a:ext>
            </a:extLst>
          </p:cNvPr>
          <p:cNvSpPr/>
          <p:nvPr/>
        </p:nvSpPr>
        <p:spPr>
          <a:xfrm>
            <a:off x="19936800" y="4473984"/>
            <a:ext cx="22508259" cy="21698276"/>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dirty="0"/>
          </a:p>
          <a:p>
            <a:pPr algn="ctr"/>
            <a:endParaRPr kumimoji="1" lang="en-US" altLang="ja-JP" dirty="0"/>
          </a:p>
          <a:p>
            <a:pPr algn="ctr"/>
            <a:endParaRPr kumimoji="1" lang="en-US" altLang="ja-JP" dirty="0"/>
          </a:p>
          <a:p>
            <a:pPr algn="ctr"/>
            <a:endParaRPr kumimoji="1" lang="en-US" altLang="ja-JP" dirty="0"/>
          </a:p>
          <a:p>
            <a:pPr algn="ctr"/>
            <a:endParaRPr kumimoji="1" lang="ja-JP" altLang="en-US" dirty="0"/>
          </a:p>
        </p:txBody>
      </p:sp>
      <p:sp>
        <p:nvSpPr>
          <p:cNvPr id="89" name="正方形/長方形 88">
            <a:extLst>
              <a:ext uri="{FF2B5EF4-FFF2-40B4-BE49-F238E27FC236}">
                <a16:creationId xmlns:a16="http://schemas.microsoft.com/office/drawing/2014/main" id="{2BCC1F3E-6E44-1286-1D3D-24737CDD5272}"/>
              </a:ext>
            </a:extLst>
          </p:cNvPr>
          <p:cNvSpPr/>
          <p:nvPr/>
        </p:nvSpPr>
        <p:spPr>
          <a:xfrm>
            <a:off x="72000" y="10755004"/>
            <a:ext cx="19620000" cy="19339963"/>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8" name="正方形/長方形 87">
            <a:extLst>
              <a:ext uri="{FF2B5EF4-FFF2-40B4-BE49-F238E27FC236}">
                <a16:creationId xmlns:a16="http://schemas.microsoft.com/office/drawing/2014/main" id="{1F4B7FF9-5ACA-8FE8-CC25-90B5FE7D1B9D}"/>
              </a:ext>
            </a:extLst>
          </p:cNvPr>
          <p:cNvSpPr/>
          <p:nvPr/>
        </p:nvSpPr>
        <p:spPr>
          <a:xfrm>
            <a:off x="72000" y="4473984"/>
            <a:ext cx="19620000" cy="5332582"/>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四角形: 角を丸くする 45">
            <a:extLst>
              <a:ext uri="{FF2B5EF4-FFF2-40B4-BE49-F238E27FC236}">
                <a16:creationId xmlns:a16="http://schemas.microsoft.com/office/drawing/2014/main" id="{C061570F-590F-9F13-DB6C-9956E5C2BED3}"/>
              </a:ext>
            </a:extLst>
          </p:cNvPr>
          <p:cNvSpPr/>
          <p:nvPr/>
        </p:nvSpPr>
        <p:spPr>
          <a:xfrm>
            <a:off x="20364884" y="23842390"/>
            <a:ext cx="10404000" cy="213301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四角形: 角を丸くする 82">
            <a:extLst>
              <a:ext uri="{FF2B5EF4-FFF2-40B4-BE49-F238E27FC236}">
                <a16:creationId xmlns:a16="http://schemas.microsoft.com/office/drawing/2014/main" id="{66C4CBCC-8E86-0428-7E7B-5508E4E483B9}"/>
              </a:ext>
            </a:extLst>
          </p:cNvPr>
          <p:cNvSpPr/>
          <p:nvPr/>
        </p:nvSpPr>
        <p:spPr>
          <a:xfrm>
            <a:off x="20180073" y="13714535"/>
            <a:ext cx="10922786" cy="1322720"/>
          </a:xfrm>
          <a:prstGeom prst="roundRect">
            <a:avLst/>
          </a:prstGeom>
          <a:solidFill>
            <a:srgbClr val="E5EDFF"/>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四角形: 角を丸くする 39">
            <a:extLst>
              <a:ext uri="{FF2B5EF4-FFF2-40B4-BE49-F238E27FC236}">
                <a16:creationId xmlns:a16="http://schemas.microsoft.com/office/drawing/2014/main" id="{C8CC351E-5F60-B620-872C-16BFF2736431}"/>
              </a:ext>
            </a:extLst>
          </p:cNvPr>
          <p:cNvSpPr/>
          <p:nvPr/>
        </p:nvSpPr>
        <p:spPr>
          <a:xfrm>
            <a:off x="304616" y="18232461"/>
            <a:ext cx="8438561" cy="1116821"/>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A1EDFF9C-B24D-631B-5B65-43B587F56B45}"/>
              </a:ext>
            </a:extLst>
          </p:cNvPr>
          <p:cNvSpPr/>
          <p:nvPr/>
        </p:nvSpPr>
        <p:spPr>
          <a:xfrm>
            <a:off x="8935637" y="5870261"/>
            <a:ext cx="9973339" cy="1969684"/>
          </a:xfrm>
          <a:prstGeom prst="rect">
            <a:avLst/>
          </a:prstGeom>
          <a:noFill/>
          <a:ln w="2857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pc="99" dirty="0"/>
          </a:p>
        </p:txBody>
      </p:sp>
      <p:sp>
        <p:nvSpPr>
          <p:cNvPr id="32" name="正方形/長方形 31">
            <a:extLst>
              <a:ext uri="{FF2B5EF4-FFF2-40B4-BE49-F238E27FC236}">
                <a16:creationId xmlns:a16="http://schemas.microsoft.com/office/drawing/2014/main" id="{189B0C87-6DE3-22EE-C582-8DAD44836068}"/>
              </a:ext>
            </a:extLst>
          </p:cNvPr>
          <p:cNvSpPr/>
          <p:nvPr/>
        </p:nvSpPr>
        <p:spPr>
          <a:xfrm>
            <a:off x="759021" y="6234817"/>
            <a:ext cx="6102412" cy="1434648"/>
          </a:xfrm>
          <a:prstGeom prst="rect">
            <a:avLst/>
          </a:prstGeom>
          <a:noFill/>
          <a:ln w="2857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pc="99" dirty="0"/>
          </a:p>
        </p:txBody>
      </p:sp>
      <p:sp>
        <p:nvSpPr>
          <p:cNvPr id="21" name="正方形/長方形 20">
            <a:extLst>
              <a:ext uri="{FF2B5EF4-FFF2-40B4-BE49-F238E27FC236}">
                <a16:creationId xmlns:a16="http://schemas.microsoft.com/office/drawing/2014/main" id="{D8160996-2F78-6266-3616-D85CD0B6E9F0}"/>
              </a:ext>
            </a:extLst>
          </p:cNvPr>
          <p:cNvSpPr/>
          <p:nvPr/>
        </p:nvSpPr>
        <p:spPr>
          <a:xfrm>
            <a:off x="757068" y="8172150"/>
            <a:ext cx="17426287" cy="1481512"/>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pc="99" dirty="0"/>
          </a:p>
        </p:txBody>
      </p:sp>
      <p:sp>
        <p:nvSpPr>
          <p:cNvPr id="4" name="正方形/長方形 3">
            <a:extLst>
              <a:ext uri="{FF2B5EF4-FFF2-40B4-BE49-F238E27FC236}">
                <a16:creationId xmlns:a16="http://schemas.microsoft.com/office/drawing/2014/main" id="{C81CAEB7-6954-93E3-BE3D-3B5BAD44C1F5}"/>
              </a:ext>
            </a:extLst>
          </p:cNvPr>
          <p:cNvSpPr/>
          <p:nvPr/>
        </p:nvSpPr>
        <p:spPr>
          <a:xfrm>
            <a:off x="0" y="-1801"/>
            <a:ext cx="42511662" cy="3430423"/>
          </a:xfrm>
          <a:prstGeom prst="rect">
            <a:avLst/>
          </a:prstGeom>
          <a:gradFill flip="none" rotWithShape="1">
            <a:gsLst>
              <a:gs pos="0">
                <a:srgbClr val="800000">
                  <a:alpha val="83000"/>
                </a:srgbClr>
              </a:gs>
              <a:gs pos="80000">
                <a:srgbClr val="800000">
                  <a:alpha val="73000"/>
                </a:srgbClr>
              </a:gs>
              <a:gs pos="100000">
                <a:schemeClr val="bg2">
                  <a:lumMod val="9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2C0F62E3-6CD2-CD12-B5D3-B8D09F8E5FDD}"/>
              </a:ext>
            </a:extLst>
          </p:cNvPr>
          <p:cNvSpPr txBox="1"/>
          <p:nvPr/>
        </p:nvSpPr>
        <p:spPr>
          <a:xfrm>
            <a:off x="74265" y="14691"/>
            <a:ext cx="15711669" cy="926758"/>
          </a:xfrm>
          <a:prstGeom prst="rect">
            <a:avLst/>
          </a:prstGeom>
          <a:noFill/>
        </p:spPr>
        <p:txBody>
          <a:bodyPr wrap="square" lIns="50226" tIns="50226" rIns="50226" bIns="50226" rtlCol="0">
            <a:spAutoFit/>
          </a:bodyPr>
          <a:lstStyle/>
          <a:p>
            <a:pPr algn="l"/>
            <a:r>
              <a:rPr kumimoji="1" lang="en-US" altLang="ja-JP" sz="5400" b="1" dirty="0">
                <a:solidFill>
                  <a:srgbClr val="FFC000"/>
                </a:solidFill>
                <a:latin typeface="Times New Roman" panose="02020603050405020304" pitchFamily="18" charset="0"/>
                <a:ea typeface="ＭＳ Ｐゴシック" panose="020B0600070205080204" pitchFamily="50" charset="-128"/>
                <a:cs typeface="Times New Roman" panose="02020603050405020304" pitchFamily="18" charset="0"/>
              </a:rPr>
              <a:t>2026</a:t>
            </a:r>
            <a:r>
              <a:rPr kumimoji="1" lang="ja-JP" altLang="en-US" sz="5400" b="1" dirty="0">
                <a:solidFill>
                  <a:srgbClr val="FFC000"/>
                </a:solidFill>
                <a:latin typeface="Times New Roman" panose="02020603050405020304" pitchFamily="18" charset="0"/>
                <a:ea typeface="ＭＳ Ｐゴシック" panose="020B0600070205080204" pitchFamily="50" charset="-128"/>
                <a:cs typeface="Times New Roman" panose="02020603050405020304" pitchFamily="18" charset="0"/>
              </a:rPr>
              <a:t>年度　河川技術シンポジウム　</a:t>
            </a:r>
          </a:p>
        </p:txBody>
      </p:sp>
      <p:sp>
        <p:nvSpPr>
          <p:cNvPr id="6" name="テキスト ボックス 5">
            <a:extLst>
              <a:ext uri="{FF2B5EF4-FFF2-40B4-BE49-F238E27FC236}">
                <a16:creationId xmlns:a16="http://schemas.microsoft.com/office/drawing/2014/main" id="{B4D3B356-B0B9-E3D7-9DD1-CB6BFA134B7E}"/>
              </a:ext>
            </a:extLst>
          </p:cNvPr>
          <p:cNvSpPr txBox="1"/>
          <p:nvPr/>
        </p:nvSpPr>
        <p:spPr>
          <a:xfrm>
            <a:off x="6385106" y="858790"/>
            <a:ext cx="29741451" cy="1100435"/>
          </a:xfrm>
          <a:prstGeom prst="rect">
            <a:avLst/>
          </a:prstGeom>
          <a:noFill/>
        </p:spPr>
        <p:txBody>
          <a:bodyPr wrap="square" rtlCol="0">
            <a:spAutoFit/>
          </a:bodyPr>
          <a:lstStyle/>
          <a:p>
            <a:pPr algn="ctr"/>
            <a:r>
              <a:rPr kumimoji="1" lang="ja-JP" altLang="en-US" sz="6600" b="1" dirty="0">
                <a:solidFill>
                  <a:schemeClr val="bg1"/>
                </a:solidFill>
                <a:latin typeface="Times New Roman" panose="02020603050405020304" pitchFamily="18" charset="0"/>
                <a:ea typeface="ＭＳ Ｐゴシック" panose="020B0600070205080204" pitchFamily="50" charset="-128"/>
              </a:rPr>
              <a:t>背水現象を用いた圃場への洪水導水手法の提案と河川水位低減の定量的評価</a:t>
            </a:r>
          </a:p>
        </p:txBody>
      </p:sp>
      <p:pic>
        <p:nvPicPr>
          <p:cNvPr id="10" name="図 9">
            <a:extLst>
              <a:ext uri="{FF2B5EF4-FFF2-40B4-BE49-F238E27FC236}">
                <a16:creationId xmlns:a16="http://schemas.microsoft.com/office/drawing/2014/main" id="{6A40B972-0F15-7EAE-1ABA-FCDCD8EC4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3584" y="123257"/>
            <a:ext cx="5117257" cy="13818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テキスト ボックス 11">
            <a:extLst>
              <a:ext uri="{FF2B5EF4-FFF2-40B4-BE49-F238E27FC236}">
                <a16:creationId xmlns:a16="http://schemas.microsoft.com/office/drawing/2014/main" id="{FF172F54-A5A6-CFF5-C1DA-AEC209064B01}"/>
              </a:ext>
            </a:extLst>
          </p:cNvPr>
          <p:cNvSpPr txBox="1"/>
          <p:nvPr/>
        </p:nvSpPr>
        <p:spPr>
          <a:xfrm>
            <a:off x="-1236047" y="1989313"/>
            <a:ext cx="44543057" cy="646331"/>
          </a:xfrm>
          <a:prstGeom prst="rect">
            <a:avLst/>
          </a:prstGeom>
          <a:noFill/>
        </p:spPr>
        <p:txBody>
          <a:bodyPr wrap="square" rtlCol="0">
            <a:spAutoFit/>
          </a:bodyPr>
          <a:lstStyle/>
          <a:p>
            <a:pPr algn="ctr"/>
            <a:r>
              <a:rPr kumimoji="1" lang="en-US" altLang="ja-JP" sz="3600" b="1" dirty="0">
                <a:solidFill>
                  <a:schemeClr val="bg1"/>
                </a:solidFill>
                <a:latin typeface="Times New Roman" panose="02020603050405020304" pitchFamily="18" charset="0"/>
                <a:ea typeface="ＭＳ Ｐゴシック" panose="020B0600070205080204" pitchFamily="50" charset="-128"/>
              </a:rPr>
              <a:t>PROPOSAL OF A BACKWATER-BASED FLOOD DIVERSION STRATEGY TO PADDY FIELDS AND QUANTITATIVE EVALUATION OF RIVER STAGE REDUCTION</a:t>
            </a:r>
            <a:endParaRPr kumimoji="1" lang="ja-JP" altLang="en-US" sz="3600" b="1" dirty="0">
              <a:solidFill>
                <a:schemeClr val="bg1"/>
              </a:solidFill>
              <a:latin typeface="Times New Roman" panose="02020603050405020304" pitchFamily="18" charset="0"/>
              <a:ea typeface="ＭＳ Ｐゴシック" panose="020B0600070205080204" pitchFamily="50" charset="-128"/>
            </a:endParaRPr>
          </a:p>
        </p:txBody>
      </p:sp>
      <p:sp>
        <p:nvSpPr>
          <p:cNvPr id="13" name="テキスト ボックス 12">
            <a:extLst>
              <a:ext uri="{FF2B5EF4-FFF2-40B4-BE49-F238E27FC236}">
                <a16:creationId xmlns:a16="http://schemas.microsoft.com/office/drawing/2014/main" id="{3A703FA5-E134-3869-186E-57A48C511B5E}"/>
              </a:ext>
            </a:extLst>
          </p:cNvPr>
          <p:cNvSpPr txBox="1"/>
          <p:nvPr/>
        </p:nvSpPr>
        <p:spPr>
          <a:xfrm>
            <a:off x="7720072" y="2754274"/>
            <a:ext cx="27071515" cy="646331"/>
          </a:xfrm>
          <a:prstGeom prst="rect">
            <a:avLst/>
          </a:prstGeom>
          <a:noFill/>
        </p:spPr>
        <p:txBody>
          <a:bodyPr wrap="square" rtlCol="0">
            <a:spAutoFit/>
          </a:bodyPr>
          <a:lstStyle/>
          <a:p>
            <a:pPr algn="ctr"/>
            <a:r>
              <a:rPr kumimoji="1" lang="ja-JP" altLang="en-US" sz="3600" b="1" dirty="0">
                <a:solidFill>
                  <a:schemeClr val="bg1"/>
                </a:solidFill>
                <a:latin typeface="Times New Roman" panose="02020603050405020304" pitchFamily="18" charset="0"/>
                <a:ea typeface="ＭＳ Ｐゴシック" panose="020B0600070205080204" pitchFamily="50" charset="-128"/>
              </a:rPr>
              <a:t>〇小栁　俊登</a:t>
            </a:r>
            <a:r>
              <a:rPr kumimoji="1" lang="en-US" altLang="ja-JP" sz="3600" b="1" baseline="30000" dirty="0">
                <a:solidFill>
                  <a:schemeClr val="bg1"/>
                </a:solidFill>
                <a:latin typeface="Times New Roman" panose="02020603050405020304" pitchFamily="18" charset="0"/>
                <a:ea typeface="ＭＳ Ｐゴシック" panose="020B0600070205080204" pitchFamily="50" charset="-128"/>
              </a:rPr>
              <a:t>1</a:t>
            </a:r>
            <a:r>
              <a:rPr kumimoji="1" lang="ja-JP" altLang="en-US" sz="3600" b="1" dirty="0">
                <a:solidFill>
                  <a:schemeClr val="bg1"/>
                </a:solidFill>
                <a:latin typeface="Times New Roman" panose="02020603050405020304" pitchFamily="18" charset="0"/>
                <a:ea typeface="ＭＳ Ｐゴシック" panose="020B0600070205080204" pitchFamily="50" charset="-128"/>
              </a:rPr>
              <a:t>　川村　勇斗</a:t>
            </a:r>
            <a:r>
              <a:rPr kumimoji="1" lang="en-US" altLang="ja-JP" sz="3600" b="1" baseline="30000" dirty="0">
                <a:solidFill>
                  <a:schemeClr val="bg1"/>
                </a:solidFill>
                <a:latin typeface="Times New Roman" panose="02020603050405020304" pitchFamily="18" charset="0"/>
                <a:ea typeface="ＭＳ Ｐゴシック" panose="020B0600070205080204" pitchFamily="50" charset="-128"/>
              </a:rPr>
              <a:t>2</a:t>
            </a:r>
            <a:r>
              <a:rPr kumimoji="1" lang="ja-JP" altLang="en-US" sz="3600" b="1" dirty="0">
                <a:solidFill>
                  <a:schemeClr val="bg1"/>
                </a:solidFill>
                <a:latin typeface="Times New Roman" panose="02020603050405020304" pitchFamily="18" charset="0"/>
                <a:ea typeface="ＭＳ Ｐゴシック" panose="020B0600070205080204" pitchFamily="50" charset="-128"/>
              </a:rPr>
              <a:t>　手計　太一</a:t>
            </a:r>
            <a:r>
              <a:rPr kumimoji="1" lang="en-US" altLang="ja-JP" sz="3600" b="1" baseline="30000" dirty="0">
                <a:solidFill>
                  <a:schemeClr val="bg1"/>
                </a:solidFill>
                <a:latin typeface="Times New Roman" panose="02020603050405020304" pitchFamily="18" charset="0"/>
                <a:ea typeface="ＭＳ Ｐゴシック" panose="020B0600070205080204" pitchFamily="50" charset="-128"/>
              </a:rPr>
              <a:t>3</a:t>
            </a:r>
            <a:r>
              <a:rPr kumimoji="1" lang="ja-JP" altLang="en-US" sz="3600" b="1" dirty="0">
                <a:solidFill>
                  <a:schemeClr val="bg1"/>
                </a:solidFill>
                <a:latin typeface="Times New Roman" panose="02020603050405020304" pitchFamily="18" charset="0"/>
                <a:ea typeface="ＭＳ Ｐゴシック" panose="020B0600070205080204" pitchFamily="50" charset="-128"/>
              </a:rPr>
              <a:t>　乃田　啓吾</a:t>
            </a:r>
            <a:r>
              <a:rPr kumimoji="1" lang="en-US" altLang="ja-JP" sz="3600" b="1" baseline="30000" dirty="0">
                <a:solidFill>
                  <a:schemeClr val="bg1"/>
                </a:solidFill>
                <a:latin typeface="Times New Roman" panose="02020603050405020304" pitchFamily="18" charset="0"/>
                <a:ea typeface="ＭＳ Ｐゴシック" panose="020B0600070205080204" pitchFamily="50" charset="-128"/>
              </a:rPr>
              <a:t>4</a:t>
            </a:r>
            <a:r>
              <a:rPr kumimoji="1" lang="ja-JP" altLang="en-US" sz="3600" b="1" dirty="0">
                <a:solidFill>
                  <a:schemeClr val="bg1"/>
                </a:solidFill>
                <a:latin typeface="Times New Roman" panose="02020603050405020304" pitchFamily="18" charset="0"/>
                <a:ea typeface="ＭＳ Ｐゴシック" panose="020B0600070205080204" pitchFamily="50" charset="-128"/>
              </a:rPr>
              <a:t>　</a:t>
            </a:r>
            <a:r>
              <a:rPr kumimoji="1" lang="en-US" altLang="ja-JP" sz="3600" b="1" dirty="0">
                <a:solidFill>
                  <a:schemeClr val="bg1"/>
                </a:solidFill>
                <a:latin typeface="Times New Roman" panose="02020603050405020304" pitchFamily="18" charset="0"/>
                <a:ea typeface="ＭＳ Ｐゴシック" panose="020B0600070205080204" pitchFamily="50" charset="-128"/>
              </a:rPr>
              <a:t>(</a:t>
            </a:r>
            <a:r>
              <a:rPr kumimoji="1" lang="en-US" altLang="ja-JP" sz="3600" b="1" baseline="30000" dirty="0">
                <a:solidFill>
                  <a:schemeClr val="bg1"/>
                </a:solidFill>
                <a:latin typeface="Times New Roman" panose="02020603050405020304" pitchFamily="18" charset="0"/>
                <a:ea typeface="ＭＳ Ｐゴシック" panose="020B0600070205080204" pitchFamily="50" charset="-128"/>
              </a:rPr>
              <a:t>1</a:t>
            </a:r>
            <a:r>
              <a:rPr kumimoji="1" lang="ja-JP" altLang="en-US" sz="3600" b="1" dirty="0">
                <a:solidFill>
                  <a:schemeClr val="bg1"/>
                </a:solidFill>
                <a:latin typeface="Times New Roman" panose="02020603050405020304" pitchFamily="18" charset="0"/>
                <a:ea typeface="ＭＳ Ｐゴシック" panose="020B0600070205080204" pitchFamily="50" charset="-128"/>
              </a:rPr>
              <a:t>中央大学大学院，</a:t>
            </a:r>
            <a:r>
              <a:rPr kumimoji="1" lang="en-US" altLang="ja-JP" sz="3600" b="1" baseline="30000" dirty="0">
                <a:solidFill>
                  <a:schemeClr val="bg1"/>
                </a:solidFill>
                <a:latin typeface="Times New Roman" panose="02020603050405020304" pitchFamily="18" charset="0"/>
                <a:ea typeface="ＭＳ Ｐゴシック" panose="020B0600070205080204" pitchFamily="50" charset="-128"/>
              </a:rPr>
              <a:t>2</a:t>
            </a:r>
            <a:r>
              <a:rPr kumimoji="1" lang="ja-JP" altLang="en-US" sz="3600" b="1" dirty="0">
                <a:solidFill>
                  <a:schemeClr val="bg1"/>
                </a:solidFill>
                <a:latin typeface="Times New Roman" panose="02020603050405020304" pitchFamily="18" charset="0"/>
                <a:ea typeface="ＭＳ Ｐゴシック" panose="020B0600070205080204" pitchFamily="50" charset="-128"/>
              </a:rPr>
              <a:t>国土交通省，</a:t>
            </a:r>
            <a:r>
              <a:rPr kumimoji="1" lang="en-US" altLang="ja-JP" sz="3600" b="1" baseline="30000" dirty="0">
                <a:solidFill>
                  <a:schemeClr val="bg1"/>
                </a:solidFill>
                <a:latin typeface="Times New Roman" panose="02020603050405020304" pitchFamily="18" charset="0"/>
                <a:ea typeface="ＭＳ Ｐゴシック" panose="020B0600070205080204" pitchFamily="50" charset="-128"/>
              </a:rPr>
              <a:t>3</a:t>
            </a:r>
            <a:r>
              <a:rPr kumimoji="1" lang="ja-JP" altLang="en-US" sz="3600" b="1" dirty="0">
                <a:solidFill>
                  <a:schemeClr val="bg1"/>
                </a:solidFill>
                <a:latin typeface="Times New Roman" panose="02020603050405020304" pitchFamily="18" charset="0"/>
                <a:ea typeface="ＭＳ Ｐゴシック" panose="020B0600070205080204" pitchFamily="50" charset="-128"/>
              </a:rPr>
              <a:t>中央大学，</a:t>
            </a:r>
            <a:r>
              <a:rPr kumimoji="1" lang="en-US" altLang="ja-JP" sz="3600" b="1" baseline="30000" dirty="0">
                <a:solidFill>
                  <a:schemeClr val="bg1"/>
                </a:solidFill>
                <a:latin typeface="Times New Roman" panose="02020603050405020304" pitchFamily="18" charset="0"/>
                <a:ea typeface="ＭＳ Ｐゴシック" panose="020B0600070205080204" pitchFamily="50" charset="-128"/>
              </a:rPr>
              <a:t>4</a:t>
            </a:r>
            <a:r>
              <a:rPr kumimoji="1" lang="ja-JP" altLang="en-US" sz="3600" b="1" dirty="0">
                <a:solidFill>
                  <a:schemeClr val="bg1"/>
                </a:solidFill>
                <a:latin typeface="Times New Roman" panose="02020603050405020304" pitchFamily="18" charset="0"/>
                <a:ea typeface="ＭＳ Ｐゴシック" panose="020B0600070205080204" pitchFamily="50" charset="-128"/>
              </a:rPr>
              <a:t>東京大学</a:t>
            </a:r>
            <a:r>
              <a:rPr kumimoji="1" lang="en-US" altLang="ja-JP" sz="3600" b="1" dirty="0">
                <a:solidFill>
                  <a:schemeClr val="bg1"/>
                </a:solidFill>
                <a:latin typeface="Times New Roman" panose="02020603050405020304" pitchFamily="18" charset="0"/>
                <a:ea typeface="ＭＳ Ｐゴシック" panose="020B0600070205080204" pitchFamily="50" charset="-128"/>
              </a:rPr>
              <a:t>)</a:t>
            </a:r>
            <a:endParaRPr kumimoji="1" lang="ja-JP" altLang="en-US" sz="3600" b="1" dirty="0">
              <a:solidFill>
                <a:schemeClr val="bg1"/>
              </a:solidFill>
              <a:latin typeface="Times New Roman" panose="02020603050405020304" pitchFamily="18" charset="0"/>
              <a:ea typeface="ＭＳ Ｐゴシック" panose="020B0600070205080204" pitchFamily="50" charset="-128"/>
            </a:endParaRPr>
          </a:p>
        </p:txBody>
      </p:sp>
      <p:sp>
        <p:nvSpPr>
          <p:cNvPr id="14" name="テキスト ボックス 13">
            <a:extLst>
              <a:ext uri="{FF2B5EF4-FFF2-40B4-BE49-F238E27FC236}">
                <a16:creationId xmlns:a16="http://schemas.microsoft.com/office/drawing/2014/main" id="{25D43279-9D70-20AD-5408-2D52676AA3F2}"/>
              </a:ext>
            </a:extLst>
          </p:cNvPr>
          <p:cNvSpPr txBox="1"/>
          <p:nvPr/>
        </p:nvSpPr>
        <p:spPr>
          <a:xfrm>
            <a:off x="72000" y="3589200"/>
            <a:ext cx="19620000" cy="917029"/>
          </a:xfrm>
          <a:prstGeom prst="rect">
            <a:avLst/>
          </a:prstGeom>
          <a:gradFill flip="none" rotWithShape="1">
            <a:gsLst>
              <a:gs pos="0">
                <a:srgbClr val="FDABA9">
                  <a:lumMod val="97000"/>
                </a:srgbClr>
              </a:gs>
              <a:gs pos="67000">
                <a:srgbClr val="FFC9C9"/>
              </a:gs>
              <a:gs pos="100000">
                <a:schemeClr val="bg1"/>
              </a:gs>
            </a:gsLst>
            <a:lin ang="0" scaled="1"/>
            <a:tileRect/>
          </a:gradFill>
          <a:ln w="12700">
            <a:solidFill>
              <a:schemeClr val="tx1"/>
            </a:solidFill>
          </a:ln>
        </p:spPr>
        <p:txBody>
          <a:bodyPr wrap="square" rtlCol="0">
            <a:spAutoFit/>
          </a:bodyPr>
          <a:lstStyle/>
          <a:p>
            <a:r>
              <a:rPr kumimoji="1" lang="en-US" altLang="ja-JP" sz="5400" b="1" dirty="0">
                <a:latin typeface="Times New Roman" panose="02020603050405020304" pitchFamily="18" charset="0"/>
                <a:ea typeface="ＭＳ Ｐゴシック" panose="020B0600070205080204" pitchFamily="50" charset="-128"/>
              </a:rPr>
              <a:t>1.</a:t>
            </a:r>
            <a:r>
              <a:rPr kumimoji="1" lang="ja-JP" altLang="en-US" sz="5400" b="1" dirty="0">
                <a:latin typeface="Times New Roman" panose="02020603050405020304" pitchFamily="18" charset="0"/>
                <a:ea typeface="ＭＳ Ｐゴシック" panose="020B0600070205080204" pitchFamily="50" charset="-128"/>
              </a:rPr>
              <a:t>研究背景</a:t>
            </a:r>
          </a:p>
        </p:txBody>
      </p:sp>
      <p:sp>
        <p:nvSpPr>
          <p:cNvPr id="15" name="テキスト ボックス 14">
            <a:extLst>
              <a:ext uri="{FF2B5EF4-FFF2-40B4-BE49-F238E27FC236}">
                <a16:creationId xmlns:a16="http://schemas.microsoft.com/office/drawing/2014/main" id="{B5DA5261-EE4F-4B8F-AFFB-9028DC77DB2C}"/>
              </a:ext>
            </a:extLst>
          </p:cNvPr>
          <p:cNvSpPr txBox="1"/>
          <p:nvPr/>
        </p:nvSpPr>
        <p:spPr>
          <a:xfrm>
            <a:off x="210813" y="4535731"/>
            <a:ext cx="18897802" cy="1069867"/>
          </a:xfrm>
          <a:prstGeom prst="rect">
            <a:avLst/>
          </a:prstGeom>
          <a:noFill/>
        </p:spPr>
        <p:txBody>
          <a:bodyPr wrap="square" rtlCol="0">
            <a:spAutoFit/>
          </a:bodyPr>
          <a:lstStyle/>
          <a:p>
            <a:r>
              <a:rPr kumimoji="1" lang="ja-JP" altLang="en-US" sz="3200" spc="99" dirty="0">
                <a:latin typeface="Times New Roman" panose="02020603050405020304" pitchFamily="18" charset="0"/>
                <a:ea typeface="ＭＳ Ｐゴシック" panose="020B0600070205080204" pitchFamily="50" charset="-128"/>
              </a:rPr>
              <a:t>令和</a:t>
            </a:r>
            <a:r>
              <a:rPr kumimoji="1" lang="en-US" altLang="ja-JP" sz="3200" spc="99" dirty="0">
                <a:latin typeface="Times New Roman" panose="02020603050405020304" pitchFamily="18" charset="0"/>
                <a:ea typeface="ＭＳ Ｐゴシック" panose="020B0600070205080204" pitchFamily="50" charset="-128"/>
              </a:rPr>
              <a:t>3</a:t>
            </a:r>
            <a:r>
              <a:rPr kumimoji="1" lang="ja-JP" altLang="en-US" sz="3200" spc="99" dirty="0">
                <a:latin typeface="Times New Roman" panose="02020603050405020304" pitchFamily="18" charset="0"/>
                <a:ea typeface="ＭＳ Ｐゴシック" panose="020B0600070205080204" pitchFamily="50" charset="-128"/>
              </a:rPr>
              <a:t>年の「流域治水関連法」の施行を契機に</a:t>
            </a:r>
            <a:r>
              <a:rPr kumimoji="1" lang="ja-JP" altLang="en-US" sz="3200" spc="99" dirty="0">
                <a:solidFill>
                  <a:srgbClr val="FF0000"/>
                </a:solidFill>
                <a:latin typeface="Times New Roman" panose="02020603050405020304" pitchFamily="18" charset="0"/>
                <a:ea typeface="ＭＳ Ｐゴシック" panose="020B0600070205080204" pitchFamily="50" charset="-128"/>
              </a:rPr>
              <a:t>流域治水</a:t>
            </a:r>
            <a:r>
              <a:rPr kumimoji="1" lang="ja-JP" altLang="en-US" sz="3200" spc="99" dirty="0">
                <a:latin typeface="Times New Roman" panose="02020603050405020304" pitchFamily="18" charset="0"/>
                <a:ea typeface="ＭＳ Ｐゴシック" panose="020B0600070205080204" pitchFamily="50" charset="-128"/>
              </a:rPr>
              <a:t>の取り組みが推進されている</a:t>
            </a:r>
            <a:endParaRPr kumimoji="1" lang="en-US" altLang="ja-JP" sz="3200" spc="99" dirty="0">
              <a:latin typeface="Times New Roman" panose="02020603050405020304" pitchFamily="18" charset="0"/>
              <a:ea typeface="ＭＳ Ｐゴシック" panose="020B0600070205080204" pitchFamily="50" charset="-128"/>
            </a:endParaRPr>
          </a:p>
          <a:p>
            <a:r>
              <a:rPr kumimoji="1" lang="ja-JP" altLang="en-US" sz="3200" b="1" spc="99" dirty="0">
                <a:latin typeface="Times New Roman" panose="02020603050405020304" pitchFamily="18" charset="0"/>
                <a:ea typeface="ＭＳ Ｐゴシック" panose="020B0600070205080204" pitchFamily="50" charset="-128"/>
              </a:rPr>
              <a:t>⇒</a:t>
            </a:r>
            <a:r>
              <a:rPr kumimoji="1" lang="ja-JP" altLang="en-US" sz="3200" spc="99" dirty="0">
                <a:latin typeface="Times New Roman" panose="02020603050405020304" pitchFamily="18" charset="0"/>
                <a:ea typeface="ＭＳ Ｐゴシック" panose="020B0600070205080204" pitchFamily="50" charset="-128"/>
              </a:rPr>
              <a:t>全国に広く分布する</a:t>
            </a:r>
            <a:r>
              <a:rPr kumimoji="1" lang="ja-JP" altLang="en-US" sz="3200" u="sng" spc="99" dirty="0">
                <a:uFill>
                  <a:solidFill>
                    <a:srgbClr val="FF0000"/>
                  </a:solidFill>
                </a:uFill>
                <a:latin typeface="Times New Roman" panose="02020603050405020304" pitchFamily="18" charset="0"/>
                <a:ea typeface="ＭＳ Ｐゴシック" panose="020B0600070205080204" pitchFamily="50" charset="-128"/>
              </a:rPr>
              <a:t>圃場の洪水緩和機能</a:t>
            </a:r>
            <a:r>
              <a:rPr kumimoji="1" lang="ja-JP" altLang="en-US" sz="3200" spc="99" dirty="0">
                <a:latin typeface="Times New Roman" panose="02020603050405020304" pitchFamily="18" charset="0"/>
                <a:ea typeface="ＭＳ Ｐゴシック" panose="020B0600070205080204" pitchFamily="50" charset="-128"/>
              </a:rPr>
              <a:t>に着目</a:t>
            </a:r>
            <a:endParaRPr kumimoji="1" lang="ja-JP" altLang="en-US" sz="3200" b="1" spc="99" dirty="0">
              <a:latin typeface="Times New Roman" panose="02020603050405020304" pitchFamily="18" charset="0"/>
              <a:ea typeface="ＭＳ Ｐゴシック" panose="020B0600070205080204" pitchFamily="50" charset="-128"/>
            </a:endParaRPr>
          </a:p>
        </p:txBody>
      </p:sp>
      <p:sp>
        <p:nvSpPr>
          <p:cNvPr id="16" name="テキスト ボックス 15">
            <a:extLst>
              <a:ext uri="{FF2B5EF4-FFF2-40B4-BE49-F238E27FC236}">
                <a16:creationId xmlns:a16="http://schemas.microsoft.com/office/drawing/2014/main" id="{E908CFF8-A0C7-1602-72C9-B45CACCED842}"/>
              </a:ext>
            </a:extLst>
          </p:cNvPr>
          <p:cNvSpPr txBox="1"/>
          <p:nvPr/>
        </p:nvSpPr>
        <p:spPr>
          <a:xfrm>
            <a:off x="9066810" y="6074649"/>
            <a:ext cx="9973339" cy="1754326"/>
          </a:xfrm>
          <a:prstGeom prst="rect">
            <a:avLst/>
          </a:prstGeom>
          <a:noFill/>
          <a:ln w="28575">
            <a:noFill/>
          </a:ln>
        </p:spPr>
        <p:txBody>
          <a:bodyPr wrap="square" rtlCol="0">
            <a:spAutoFit/>
          </a:bodyPr>
          <a:lstStyle/>
          <a:p>
            <a:pPr algn="just"/>
            <a:r>
              <a:rPr kumimoji="1" lang="ja-JP" altLang="en-US" sz="3600" u="sng" dirty="0">
                <a:solidFill>
                  <a:srgbClr val="FF0000"/>
                </a:solidFill>
                <a:uFill>
                  <a:solidFill>
                    <a:schemeClr val="tx1"/>
                  </a:solidFill>
                </a:uFill>
                <a:latin typeface="Times New Roman" panose="02020603050405020304" pitchFamily="18" charset="0"/>
                <a:ea typeface="ＭＳ Ｐゴシック" panose="020B0600070205080204" pitchFamily="50" charset="-128"/>
              </a:rPr>
              <a:t>背水を用いた圃場への積極的な洪水導水を提案</a:t>
            </a:r>
            <a:endParaRPr kumimoji="1" lang="en-US" altLang="ja-JP" sz="3600" u="sng" dirty="0">
              <a:solidFill>
                <a:srgbClr val="FF0000"/>
              </a:solidFill>
              <a:uFill>
                <a:solidFill>
                  <a:schemeClr val="tx1"/>
                </a:solidFill>
              </a:uFill>
              <a:latin typeface="Times New Roman" panose="02020603050405020304" pitchFamily="18" charset="0"/>
              <a:ea typeface="ＭＳ Ｐゴシック" panose="020B0600070205080204" pitchFamily="50" charset="-128"/>
            </a:endParaRPr>
          </a:p>
          <a:p>
            <a:pPr algn="just"/>
            <a:r>
              <a:rPr kumimoji="1" lang="ja-JP" altLang="en-US" sz="3600" dirty="0">
                <a:latin typeface="Times New Roman" panose="02020603050405020304" pitchFamily="18" charset="0"/>
                <a:ea typeface="ＭＳ Ｐゴシック" panose="020B0600070205080204" pitchFamily="50" charset="-128"/>
              </a:rPr>
              <a:t>・</a:t>
            </a:r>
            <a:r>
              <a:rPr kumimoji="1" lang="ja-JP" altLang="en-US" sz="3600" b="1" dirty="0">
                <a:latin typeface="Times New Roman" panose="02020603050405020304" pitchFamily="18" charset="0"/>
                <a:ea typeface="ＭＳ Ｐゴシック" panose="020B0600070205080204" pitchFamily="50" charset="-128"/>
              </a:rPr>
              <a:t>任意のタイミング</a:t>
            </a:r>
            <a:r>
              <a:rPr kumimoji="1" lang="ja-JP" altLang="en-US" sz="3600" dirty="0">
                <a:latin typeface="Times New Roman" panose="02020603050405020304" pitchFamily="18" charset="0"/>
                <a:ea typeface="ＭＳ Ｐゴシック" panose="020B0600070205080204" pitchFamily="50" charset="-128"/>
              </a:rPr>
              <a:t>で導水が可能</a:t>
            </a:r>
            <a:endParaRPr kumimoji="1" lang="en-US" altLang="ja-JP" sz="3600" dirty="0">
              <a:latin typeface="Times New Roman" panose="02020603050405020304" pitchFamily="18" charset="0"/>
              <a:ea typeface="ＭＳ Ｐゴシック" panose="020B0600070205080204" pitchFamily="50" charset="-128"/>
            </a:endParaRPr>
          </a:p>
          <a:p>
            <a:pPr algn="just"/>
            <a:r>
              <a:rPr kumimoji="1" lang="ja-JP" altLang="en-US" sz="3600" dirty="0">
                <a:latin typeface="Times New Roman" panose="02020603050405020304" pitchFamily="18" charset="0"/>
                <a:ea typeface="ＭＳ Ｐゴシック" panose="020B0600070205080204" pitchFamily="50" charset="-128"/>
              </a:rPr>
              <a:t>・社会実装に向けて科学的根拠を示す必要がある</a:t>
            </a:r>
          </a:p>
        </p:txBody>
      </p:sp>
      <p:sp>
        <p:nvSpPr>
          <p:cNvPr id="19" name="テキスト ボックス 18">
            <a:extLst>
              <a:ext uri="{FF2B5EF4-FFF2-40B4-BE49-F238E27FC236}">
                <a16:creationId xmlns:a16="http://schemas.microsoft.com/office/drawing/2014/main" id="{AF10571D-1D88-CD0C-4ABD-FF7B7AC64336}"/>
              </a:ext>
            </a:extLst>
          </p:cNvPr>
          <p:cNvSpPr txBox="1"/>
          <p:nvPr/>
        </p:nvSpPr>
        <p:spPr>
          <a:xfrm>
            <a:off x="893827" y="7704650"/>
            <a:ext cx="1435543" cy="707886"/>
          </a:xfrm>
          <a:prstGeom prst="rect">
            <a:avLst/>
          </a:prstGeom>
          <a:solidFill>
            <a:schemeClr val="bg1"/>
          </a:solidFill>
          <a:ln w="28575">
            <a:noFill/>
          </a:ln>
        </p:spPr>
        <p:txBody>
          <a:bodyPr wrap="square" rtlCol="0">
            <a:spAutoFit/>
          </a:bodyPr>
          <a:lstStyle/>
          <a:p>
            <a:pPr algn="ctr"/>
            <a:r>
              <a:rPr kumimoji="1" lang="ja-JP" altLang="en-US" sz="4000" b="1" u="dbl" dirty="0">
                <a:latin typeface="Times New Roman" panose="02020603050405020304" pitchFamily="18" charset="0"/>
                <a:ea typeface="ＭＳ Ｐゴシック" panose="020B0600070205080204" pitchFamily="50" charset="-128"/>
              </a:rPr>
              <a:t>目的</a:t>
            </a:r>
            <a:endParaRPr kumimoji="1" lang="en-US" altLang="ja-JP" sz="4000" b="1" dirty="0">
              <a:latin typeface="Times New Roman" panose="02020603050405020304" pitchFamily="18" charset="0"/>
              <a:ea typeface="ＭＳ Ｐゴシック" panose="020B0600070205080204" pitchFamily="50" charset="-128"/>
            </a:endParaRPr>
          </a:p>
        </p:txBody>
      </p:sp>
      <p:sp>
        <p:nvSpPr>
          <p:cNvPr id="20" name="テキスト ボックス 19">
            <a:extLst>
              <a:ext uri="{FF2B5EF4-FFF2-40B4-BE49-F238E27FC236}">
                <a16:creationId xmlns:a16="http://schemas.microsoft.com/office/drawing/2014/main" id="{90E57778-89AE-2F3B-30D6-B9C0021F0ED9}"/>
              </a:ext>
            </a:extLst>
          </p:cNvPr>
          <p:cNvSpPr txBox="1"/>
          <p:nvPr/>
        </p:nvSpPr>
        <p:spPr>
          <a:xfrm>
            <a:off x="739451" y="8276426"/>
            <a:ext cx="17403722" cy="1446550"/>
          </a:xfrm>
          <a:prstGeom prst="rect">
            <a:avLst/>
          </a:prstGeom>
          <a:noFill/>
        </p:spPr>
        <p:txBody>
          <a:bodyPr wrap="square" rtlCol="0">
            <a:spAutoFit/>
          </a:bodyPr>
          <a:lstStyle/>
          <a:p>
            <a:r>
              <a:rPr kumimoji="1" lang="ja-JP" altLang="en-US" sz="4400" b="1" spc="100" dirty="0">
                <a:latin typeface="Times New Roman" panose="02020603050405020304" pitchFamily="18" charset="0"/>
                <a:ea typeface="ＭＳ Ｐゴシック" panose="020B0600070205080204" pitchFamily="50" charset="-128"/>
              </a:rPr>
              <a:t>背水を利用した圃場への洪水導水手法の妥当性を評価するとともに，</a:t>
            </a:r>
            <a:endParaRPr kumimoji="1" lang="en-US" altLang="ja-JP" sz="4400" b="1" spc="100" dirty="0">
              <a:latin typeface="Times New Roman" panose="02020603050405020304" pitchFamily="18" charset="0"/>
              <a:ea typeface="ＭＳ Ｐゴシック" panose="020B0600070205080204" pitchFamily="50" charset="-128"/>
            </a:endParaRPr>
          </a:p>
          <a:p>
            <a:r>
              <a:rPr kumimoji="1" lang="ja-JP" altLang="en-US" sz="4400" b="1" spc="100" dirty="0">
                <a:latin typeface="Times New Roman" panose="02020603050405020304" pitchFamily="18" charset="0"/>
                <a:ea typeface="ＭＳ Ｐゴシック" panose="020B0600070205080204" pitchFamily="50" charset="-128"/>
              </a:rPr>
              <a:t>当該導水が河川水位の低減に及ぼす効果を定量的に明らかにすること</a:t>
            </a:r>
          </a:p>
        </p:txBody>
      </p:sp>
      <p:sp>
        <p:nvSpPr>
          <p:cNvPr id="22" name="テキスト ボックス 21">
            <a:extLst>
              <a:ext uri="{FF2B5EF4-FFF2-40B4-BE49-F238E27FC236}">
                <a16:creationId xmlns:a16="http://schemas.microsoft.com/office/drawing/2014/main" id="{CC058641-5E9F-5E4E-45FD-5A88985EEFAF}"/>
              </a:ext>
            </a:extLst>
          </p:cNvPr>
          <p:cNvSpPr txBox="1"/>
          <p:nvPr/>
        </p:nvSpPr>
        <p:spPr>
          <a:xfrm>
            <a:off x="834701" y="6451116"/>
            <a:ext cx="6026732" cy="1192138"/>
          </a:xfrm>
          <a:prstGeom prst="rect">
            <a:avLst/>
          </a:prstGeom>
          <a:noFill/>
          <a:ln w="28575">
            <a:noFill/>
          </a:ln>
        </p:spPr>
        <p:txBody>
          <a:bodyPr wrap="square" rtlCol="0">
            <a:spAutoFit/>
          </a:bodyPr>
          <a:lstStyle/>
          <a:p>
            <a:pPr algn="just"/>
            <a:r>
              <a:rPr kumimoji="1" lang="ja-JP" altLang="en-US" sz="3600" u="sng" dirty="0">
                <a:latin typeface="Times New Roman" panose="02020603050405020304" pitchFamily="18" charset="0"/>
                <a:ea typeface="ＭＳ Ｐゴシック" panose="020B0600070205080204" pitchFamily="50" charset="-128"/>
              </a:rPr>
              <a:t>水田貯留（田んぼダム）</a:t>
            </a:r>
            <a:endParaRPr kumimoji="1" lang="en-US" altLang="ja-JP" sz="3600" u="sng" dirty="0">
              <a:latin typeface="Times New Roman" panose="02020603050405020304" pitchFamily="18" charset="0"/>
              <a:ea typeface="ＭＳ Ｐゴシック" panose="020B0600070205080204" pitchFamily="50" charset="-128"/>
            </a:endParaRPr>
          </a:p>
          <a:p>
            <a:pPr algn="just"/>
            <a:r>
              <a:rPr kumimoji="1" lang="ja-JP" altLang="en-US" sz="3600" dirty="0">
                <a:latin typeface="Times New Roman" panose="02020603050405020304" pitchFamily="18" charset="0"/>
                <a:ea typeface="ＭＳ Ｐゴシック" panose="020B0600070205080204" pitchFamily="50" charset="-128"/>
              </a:rPr>
              <a:t>・治水効果は</a:t>
            </a:r>
            <a:r>
              <a:rPr kumimoji="1" lang="ja-JP" altLang="en-US" sz="3600" b="1" dirty="0">
                <a:latin typeface="Times New Roman" panose="02020603050405020304" pitchFamily="18" charset="0"/>
                <a:ea typeface="ＭＳ Ｐゴシック" panose="020B0600070205080204" pitchFamily="50" charset="-128"/>
              </a:rPr>
              <a:t>降雨分布に依存</a:t>
            </a:r>
            <a:endParaRPr kumimoji="1" lang="en-US" altLang="ja-JP" sz="3600" b="1" dirty="0">
              <a:latin typeface="Times New Roman" panose="02020603050405020304" pitchFamily="18" charset="0"/>
              <a:ea typeface="ＭＳ Ｐゴシック" panose="020B0600070205080204" pitchFamily="50" charset="-128"/>
            </a:endParaRPr>
          </a:p>
        </p:txBody>
      </p:sp>
      <p:sp>
        <p:nvSpPr>
          <p:cNvPr id="26" name="テキスト ボックス 25">
            <a:extLst>
              <a:ext uri="{FF2B5EF4-FFF2-40B4-BE49-F238E27FC236}">
                <a16:creationId xmlns:a16="http://schemas.microsoft.com/office/drawing/2014/main" id="{C6F38303-C78C-A599-7DF9-067F29DED88E}"/>
              </a:ext>
            </a:extLst>
          </p:cNvPr>
          <p:cNvSpPr txBox="1"/>
          <p:nvPr/>
        </p:nvSpPr>
        <p:spPr>
          <a:xfrm>
            <a:off x="72000" y="9868871"/>
            <a:ext cx="19620000" cy="917029"/>
          </a:xfrm>
          <a:prstGeom prst="rect">
            <a:avLst/>
          </a:prstGeom>
          <a:gradFill flip="none" rotWithShape="1">
            <a:gsLst>
              <a:gs pos="0">
                <a:srgbClr val="FDABA9">
                  <a:lumMod val="97000"/>
                </a:srgbClr>
              </a:gs>
              <a:gs pos="67000">
                <a:srgbClr val="FFC9C9"/>
              </a:gs>
              <a:gs pos="100000">
                <a:schemeClr val="bg1"/>
              </a:gs>
            </a:gsLst>
            <a:lin ang="0" scaled="1"/>
            <a:tileRect/>
          </a:gradFill>
          <a:ln w="12700">
            <a:solidFill>
              <a:schemeClr val="tx1"/>
            </a:solidFill>
          </a:ln>
        </p:spPr>
        <p:txBody>
          <a:bodyPr wrap="square" rtlCol="0">
            <a:spAutoFit/>
          </a:bodyPr>
          <a:lstStyle/>
          <a:p>
            <a:r>
              <a:rPr kumimoji="1" lang="en-US" altLang="ja-JP" sz="5400" b="1" dirty="0">
                <a:latin typeface="Times New Roman" panose="02020603050405020304" pitchFamily="18" charset="0"/>
                <a:ea typeface="ＭＳ Ｐゴシック" panose="020B0600070205080204" pitchFamily="50" charset="-128"/>
              </a:rPr>
              <a:t>2.</a:t>
            </a:r>
            <a:r>
              <a:rPr kumimoji="1" lang="ja-JP" altLang="en-US" sz="5400" b="1" dirty="0">
                <a:latin typeface="Times New Roman" panose="02020603050405020304" pitchFamily="18" charset="0"/>
                <a:ea typeface="ＭＳ Ｐゴシック" panose="020B0600070205080204" pitchFamily="50" charset="-128"/>
              </a:rPr>
              <a:t>対象領域および研究手法概要</a:t>
            </a:r>
          </a:p>
        </p:txBody>
      </p:sp>
      <p:pic>
        <p:nvPicPr>
          <p:cNvPr id="27" name="図 26">
            <a:extLst>
              <a:ext uri="{FF2B5EF4-FFF2-40B4-BE49-F238E27FC236}">
                <a16:creationId xmlns:a16="http://schemas.microsoft.com/office/drawing/2014/main" id="{5EF6CAEB-7E45-B8E9-1E71-5FF2833DD1D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97497" y="12465310"/>
            <a:ext cx="9070414" cy="5138439"/>
          </a:xfrm>
          <a:prstGeom prst="rect">
            <a:avLst/>
          </a:prstGeom>
        </p:spPr>
      </p:pic>
      <p:sp>
        <p:nvSpPr>
          <p:cNvPr id="30" name="テキスト ボックス 29">
            <a:extLst>
              <a:ext uri="{FF2B5EF4-FFF2-40B4-BE49-F238E27FC236}">
                <a16:creationId xmlns:a16="http://schemas.microsoft.com/office/drawing/2014/main" id="{F333440F-EFE5-8FE0-F507-42AE488AD248}"/>
              </a:ext>
            </a:extLst>
          </p:cNvPr>
          <p:cNvSpPr txBox="1"/>
          <p:nvPr/>
        </p:nvSpPr>
        <p:spPr>
          <a:xfrm>
            <a:off x="852318" y="5939101"/>
            <a:ext cx="2570743" cy="641920"/>
          </a:xfrm>
          <a:prstGeom prst="rect">
            <a:avLst/>
          </a:prstGeom>
          <a:solidFill>
            <a:schemeClr val="bg1"/>
          </a:solidFill>
          <a:ln w="28575">
            <a:noFill/>
          </a:ln>
        </p:spPr>
        <p:txBody>
          <a:bodyPr wrap="square" rtlCol="0">
            <a:spAutoFit/>
          </a:bodyPr>
          <a:lstStyle/>
          <a:p>
            <a:pPr algn="ctr"/>
            <a:r>
              <a:rPr kumimoji="1" lang="ja-JP" altLang="en-US" sz="3600" b="1" u="dbl" dirty="0">
                <a:latin typeface="Times New Roman" panose="02020603050405020304" pitchFamily="18" charset="0"/>
                <a:ea typeface="ＭＳ Ｐゴシック" panose="020B0600070205080204" pitchFamily="50" charset="-128"/>
              </a:rPr>
              <a:t>従来の施策</a:t>
            </a:r>
            <a:endParaRPr kumimoji="1" lang="en-US" altLang="ja-JP" sz="3600" b="1" dirty="0">
              <a:latin typeface="Times New Roman" panose="02020603050405020304" pitchFamily="18" charset="0"/>
              <a:ea typeface="ＭＳ Ｐゴシック" panose="020B0600070205080204" pitchFamily="50" charset="-128"/>
            </a:endParaRPr>
          </a:p>
        </p:txBody>
      </p:sp>
      <p:sp>
        <p:nvSpPr>
          <p:cNvPr id="31" name="テキスト ボックス 30">
            <a:extLst>
              <a:ext uri="{FF2B5EF4-FFF2-40B4-BE49-F238E27FC236}">
                <a16:creationId xmlns:a16="http://schemas.microsoft.com/office/drawing/2014/main" id="{F4A658A0-3791-52D2-AE43-0CF1D1D77DD8}"/>
              </a:ext>
            </a:extLst>
          </p:cNvPr>
          <p:cNvSpPr txBox="1"/>
          <p:nvPr/>
        </p:nvSpPr>
        <p:spPr>
          <a:xfrm>
            <a:off x="9124470" y="5562635"/>
            <a:ext cx="2570743" cy="641920"/>
          </a:xfrm>
          <a:prstGeom prst="rect">
            <a:avLst/>
          </a:prstGeom>
          <a:solidFill>
            <a:schemeClr val="bg1"/>
          </a:solidFill>
          <a:ln w="28575">
            <a:noFill/>
          </a:ln>
        </p:spPr>
        <p:txBody>
          <a:bodyPr wrap="square" rtlCol="0">
            <a:spAutoFit/>
          </a:bodyPr>
          <a:lstStyle/>
          <a:p>
            <a:pPr algn="ctr"/>
            <a:r>
              <a:rPr kumimoji="1" lang="ja-JP" altLang="en-US" sz="3600" b="1" u="dbl" dirty="0">
                <a:latin typeface="Times New Roman" panose="02020603050405020304" pitchFamily="18" charset="0"/>
                <a:ea typeface="ＭＳ Ｐゴシック" panose="020B0600070205080204" pitchFamily="50" charset="-128"/>
              </a:rPr>
              <a:t>本提案手法</a:t>
            </a:r>
            <a:endParaRPr kumimoji="1" lang="en-US" altLang="ja-JP" sz="3600" b="1" dirty="0">
              <a:latin typeface="Times New Roman" panose="02020603050405020304" pitchFamily="18" charset="0"/>
              <a:ea typeface="ＭＳ Ｐゴシック" panose="020B0600070205080204" pitchFamily="50" charset="-128"/>
            </a:endParaRPr>
          </a:p>
        </p:txBody>
      </p:sp>
      <p:sp>
        <p:nvSpPr>
          <p:cNvPr id="34" name="テキスト ボックス 33">
            <a:extLst>
              <a:ext uri="{FF2B5EF4-FFF2-40B4-BE49-F238E27FC236}">
                <a16:creationId xmlns:a16="http://schemas.microsoft.com/office/drawing/2014/main" id="{43705BBA-DD63-E465-713E-6E77EE1794E0}"/>
              </a:ext>
            </a:extLst>
          </p:cNvPr>
          <p:cNvSpPr txBox="1"/>
          <p:nvPr/>
        </p:nvSpPr>
        <p:spPr>
          <a:xfrm>
            <a:off x="665402" y="17622507"/>
            <a:ext cx="8200736" cy="397380"/>
          </a:xfrm>
          <a:prstGeom prst="rect">
            <a:avLst/>
          </a:prstGeom>
          <a:noFill/>
        </p:spPr>
        <p:txBody>
          <a:bodyPr wrap="square" rtlCol="0">
            <a:spAutoFit/>
          </a:bodyPr>
          <a:lstStyle/>
          <a:p>
            <a:pPr algn="ctr"/>
            <a:r>
              <a:rPr kumimoji="1" lang="ja-JP" altLang="en-US" sz="2000" dirty="0">
                <a:latin typeface="Arial" panose="020B0604020202020204" pitchFamily="34" charset="0"/>
                <a:ea typeface="ＭＳ ゴシック" panose="020B0609070205080204" pitchFamily="49" charset="-128"/>
              </a:rPr>
              <a:t>図</a:t>
            </a:r>
            <a:r>
              <a:rPr kumimoji="1" lang="en-US" altLang="ja-JP" sz="2000" dirty="0">
                <a:latin typeface="Arial" panose="020B0604020202020204" pitchFamily="34" charset="0"/>
                <a:ea typeface="ＭＳ ゴシック" panose="020B0609070205080204" pitchFamily="49" charset="-128"/>
              </a:rPr>
              <a:t>-1</a:t>
            </a:r>
            <a:r>
              <a:rPr kumimoji="1" lang="ja-JP" altLang="en-US" sz="2000" dirty="0">
                <a:latin typeface="Arial" panose="020B0604020202020204" pitchFamily="34" charset="0"/>
                <a:ea typeface="ＭＳ ゴシック" panose="020B0609070205080204" pitchFamily="49" charset="-128"/>
              </a:rPr>
              <a:t>　研究対象領域概要（</a:t>
            </a:r>
            <a:r>
              <a:rPr kumimoji="1" lang="en-US" altLang="ja-JP" sz="2000" dirty="0">
                <a:latin typeface="Arial" panose="020B0604020202020204" pitchFamily="34" charset="0"/>
                <a:ea typeface="ＭＳ ゴシック" panose="020B0609070205080204" pitchFamily="49" charset="-128"/>
              </a:rPr>
              <a:t>(a)</a:t>
            </a:r>
            <a:r>
              <a:rPr kumimoji="1" lang="ja-JP" altLang="en-US" sz="2000" dirty="0">
                <a:latin typeface="Arial" panose="020B0604020202020204" pitchFamily="34" charset="0"/>
                <a:ea typeface="ＭＳ ゴシック" panose="020B0609070205080204" pitchFamily="49" charset="-128"/>
              </a:rPr>
              <a:t>井田川土地改良区，</a:t>
            </a:r>
            <a:r>
              <a:rPr kumimoji="1" lang="en-US" altLang="ja-JP" sz="2000" dirty="0">
                <a:latin typeface="Arial" panose="020B0604020202020204" pitchFamily="34" charset="0"/>
                <a:ea typeface="ＭＳ ゴシック" panose="020B0609070205080204" pitchFamily="49" charset="-128"/>
              </a:rPr>
              <a:t>(b)</a:t>
            </a:r>
            <a:r>
              <a:rPr kumimoji="1" lang="ja-JP" altLang="en-US" sz="2000" dirty="0">
                <a:latin typeface="Arial" panose="020B0604020202020204" pitchFamily="34" charset="0"/>
                <a:ea typeface="ＭＳ ゴシック" panose="020B0609070205080204" pitchFamily="49" charset="-128"/>
              </a:rPr>
              <a:t>富山市富川地区）</a:t>
            </a:r>
            <a:r>
              <a:rPr kumimoji="1" lang="en-US" altLang="ja-JP" sz="2000" dirty="0">
                <a:latin typeface="Arial" panose="020B0604020202020204" pitchFamily="34" charset="0"/>
                <a:ea typeface="ＭＳ ゴシック" panose="020B0609070205080204" pitchFamily="49" charset="-128"/>
              </a:rPr>
              <a:t> </a:t>
            </a:r>
            <a:endParaRPr kumimoji="1" lang="ja-JP" altLang="en-US" sz="2000" b="1" dirty="0">
              <a:latin typeface="Arial" panose="020B0604020202020204" pitchFamily="34" charset="0"/>
              <a:ea typeface="ＭＳ ゴシック" panose="020B0609070205080204" pitchFamily="49" charset="-128"/>
            </a:endParaRPr>
          </a:p>
        </p:txBody>
      </p:sp>
      <p:sp>
        <p:nvSpPr>
          <p:cNvPr id="35" name="テキスト ボックス 34">
            <a:extLst>
              <a:ext uri="{FF2B5EF4-FFF2-40B4-BE49-F238E27FC236}">
                <a16:creationId xmlns:a16="http://schemas.microsoft.com/office/drawing/2014/main" id="{68B82EB6-C7CA-543B-6DB3-3C3302678388}"/>
              </a:ext>
            </a:extLst>
          </p:cNvPr>
          <p:cNvSpPr txBox="1"/>
          <p:nvPr/>
        </p:nvSpPr>
        <p:spPr>
          <a:xfrm>
            <a:off x="272590" y="10873335"/>
            <a:ext cx="8508155" cy="1620084"/>
          </a:xfrm>
          <a:prstGeom prst="rect">
            <a:avLst/>
          </a:prstGeom>
          <a:noFill/>
        </p:spPr>
        <p:txBody>
          <a:bodyPr wrap="square" rtlCol="0">
            <a:spAutoFit/>
          </a:bodyPr>
          <a:lstStyle/>
          <a:p>
            <a:r>
              <a:rPr kumimoji="1" lang="ja-JP" altLang="en-US" sz="3600" b="1" u="sng" dirty="0">
                <a:latin typeface="Times New Roman" panose="02020603050405020304" pitchFamily="18" charset="0"/>
                <a:ea typeface="ＭＳ Ｐゴシック" panose="020B0600070205080204" pitchFamily="50" charset="-128"/>
              </a:rPr>
              <a:t>研究対象領域</a:t>
            </a:r>
            <a:endParaRPr kumimoji="1" lang="en-US" altLang="ja-JP" sz="3600" b="1" u="sng" dirty="0">
              <a:latin typeface="Times New Roman" panose="02020603050405020304" pitchFamily="18" charset="0"/>
              <a:ea typeface="ＭＳ Ｐゴシック" panose="020B0600070205080204" pitchFamily="50" charset="-128"/>
            </a:endParaRPr>
          </a:p>
          <a:p>
            <a:r>
              <a:rPr kumimoji="1" lang="ja-JP" altLang="en-US" sz="3200" dirty="0">
                <a:latin typeface="Times New Roman" panose="02020603050405020304" pitchFamily="18" charset="0"/>
                <a:ea typeface="ＭＳ Ｐゴシック" panose="020B0600070205080204" pitchFamily="50" charset="-128"/>
              </a:rPr>
              <a:t>井田川の両岸に位置し，富山県富山市を中心に約</a:t>
            </a:r>
            <a:r>
              <a:rPr kumimoji="1" lang="en-US" altLang="ja-JP" sz="3200" dirty="0">
                <a:latin typeface="Times New Roman" panose="02020603050405020304" pitchFamily="18" charset="0"/>
                <a:ea typeface="ＭＳ Ｐゴシック" panose="020B0600070205080204" pitchFamily="50" charset="-128"/>
              </a:rPr>
              <a:t>12.6km</a:t>
            </a:r>
            <a:r>
              <a:rPr kumimoji="1" lang="en-US" altLang="ja-JP" sz="3200" baseline="30000" dirty="0">
                <a:latin typeface="Times New Roman" panose="02020603050405020304" pitchFamily="18" charset="0"/>
                <a:ea typeface="ＭＳ Ｐゴシック" panose="020B0600070205080204" pitchFamily="50" charset="-128"/>
              </a:rPr>
              <a:t>2</a:t>
            </a:r>
            <a:r>
              <a:rPr kumimoji="1" lang="ja-JP" altLang="en-US" sz="3200" dirty="0">
                <a:latin typeface="Times New Roman" panose="02020603050405020304" pitchFamily="18" charset="0"/>
                <a:ea typeface="ＭＳ Ｐゴシック" panose="020B0600070205080204" pitchFamily="50" charset="-128"/>
              </a:rPr>
              <a:t>の受益地を要する井田川土地改良区</a:t>
            </a:r>
            <a:endParaRPr kumimoji="1" lang="ja-JP" altLang="en-US" sz="3200" b="1" dirty="0">
              <a:latin typeface="Times New Roman" panose="02020603050405020304" pitchFamily="18" charset="0"/>
              <a:ea typeface="ＭＳ Ｐゴシック" panose="020B0600070205080204" pitchFamily="50" charset="-128"/>
            </a:endParaRPr>
          </a:p>
        </p:txBody>
      </p:sp>
      <p:sp>
        <p:nvSpPr>
          <p:cNvPr id="37" name="テキスト ボックス 36">
            <a:extLst>
              <a:ext uri="{FF2B5EF4-FFF2-40B4-BE49-F238E27FC236}">
                <a16:creationId xmlns:a16="http://schemas.microsoft.com/office/drawing/2014/main" id="{693BED15-4EC1-AB85-C843-A93A82D944CE}"/>
              </a:ext>
            </a:extLst>
          </p:cNvPr>
          <p:cNvSpPr txBox="1"/>
          <p:nvPr/>
        </p:nvSpPr>
        <p:spPr>
          <a:xfrm>
            <a:off x="10991869" y="25043992"/>
            <a:ext cx="7022625" cy="397380"/>
          </a:xfrm>
          <a:prstGeom prst="rect">
            <a:avLst/>
          </a:prstGeom>
          <a:noFill/>
        </p:spPr>
        <p:txBody>
          <a:bodyPr wrap="square" rtlCol="0">
            <a:spAutoFit/>
          </a:bodyPr>
          <a:lstStyle/>
          <a:p>
            <a:pPr algn="ctr"/>
            <a:r>
              <a:rPr kumimoji="1" lang="ja-JP" altLang="en-US" sz="2000" dirty="0">
                <a:latin typeface="Arial" panose="020B0604020202020204" pitchFamily="34" charset="0"/>
                <a:ea typeface="ＭＳ ゴシック" panose="020B0609070205080204" pitchFamily="49" charset="-128"/>
              </a:rPr>
              <a:t>表</a:t>
            </a:r>
            <a:r>
              <a:rPr kumimoji="1" lang="en-US" altLang="ja-JP" sz="2000" dirty="0">
                <a:latin typeface="Arial" panose="020B0604020202020204" pitchFamily="34" charset="0"/>
                <a:ea typeface="ＭＳ ゴシック" panose="020B0609070205080204" pitchFamily="49" charset="-128"/>
              </a:rPr>
              <a:t>-2</a:t>
            </a:r>
            <a:r>
              <a:rPr kumimoji="1" lang="ja-JP" altLang="en-US" sz="2000" dirty="0">
                <a:latin typeface="Arial" panose="020B0604020202020204" pitchFamily="34" charset="0"/>
                <a:ea typeface="ＭＳ ゴシック" panose="020B0609070205080204" pitchFamily="49" charset="-128"/>
              </a:rPr>
              <a:t>　本数値実験モデル及び境界条件</a:t>
            </a:r>
            <a:endParaRPr kumimoji="1" lang="ja-JP" altLang="en-US" sz="2000" b="1" dirty="0">
              <a:latin typeface="Arial" panose="020B0604020202020204" pitchFamily="34" charset="0"/>
              <a:ea typeface="ＭＳ ゴシック" panose="020B0609070205080204" pitchFamily="49" charset="-128"/>
            </a:endParaRPr>
          </a:p>
        </p:txBody>
      </p:sp>
      <p:sp>
        <p:nvSpPr>
          <p:cNvPr id="38" name="テキスト ボックス 37">
            <a:extLst>
              <a:ext uri="{FF2B5EF4-FFF2-40B4-BE49-F238E27FC236}">
                <a16:creationId xmlns:a16="http://schemas.microsoft.com/office/drawing/2014/main" id="{CDB18C3A-A877-D3CA-CBB8-0D904A5882B0}"/>
              </a:ext>
            </a:extLst>
          </p:cNvPr>
          <p:cNvSpPr txBox="1"/>
          <p:nvPr/>
        </p:nvSpPr>
        <p:spPr>
          <a:xfrm>
            <a:off x="340366" y="18212000"/>
            <a:ext cx="8438561" cy="1077218"/>
          </a:xfrm>
          <a:prstGeom prst="rect">
            <a:avLst/>
          </a:prstGeom>
          <a:noFill/>
        </p:spPr>
        <p:txBody>
          <a:bodyPr wrap="square" rtlCol="0">
            <a:spAutoFit/>
          </a:bodyPr>
          <a:lstStyle/>
          <a:p>
            <a:r>
              <a:rPr kumimoji="1" lang="en-US" altLang="ja-JP" sz="3600" b="1" i="1" u="sng" spc="99" dirty="0">
                <a:latin typeface="Times New Roman" panose="02020603050405020304" pitchFamily="18" charset="0"/>
                <a:ea typeface="ＭＳ Ｐゴシック" panose="020B0600070205080204" pitchFamily="50" charset="-128"/>
              </a:rPr>
              <a:t>(1)</a:t>
            </a:r>
            <a:r>
              <a:rPr kumimoji="1" lang="ja-JP" altLang="en-US" sz="3600" b="1" i="1" u="sng" spc="99" dirty="0">
                <a:latin typeface="Times New Roman" panose="02020603050405020304" pitchFamily="18" charset="0"/>
                <a:ea typeface="ＭＳ Ｐゴシック" panose="020B0600070205080204" pitchFamily="50" charset="-128"/>
              </a:rPr>
              <a:t>本手法の妥当性評価</a:t>
            </a:r>
            <a:r>
              <a:rPr kumimoji="1" lang="en-US" altLang="ja-JP" sz="2800" spc="99" dirty="0">
                <a:latin typeface="Times New Roman" panose="02020603050405020304" pitchFamily="18" charset="0"/>
                <a:ea typeface="ＭＳ Ｐゴシック" panose="020B0600070205080204" pitchFamily="50" charset="-128"/>
              </a:rPr>
              <a:t>(</a:t>
            </a:r>
            <a:r>
              <a:rPr kumimoji="1" lang="ja-JP" altLang="en-US" sz="2800" spc="99" dirty="0">
                <a:latin typeface="Times New Roman" panose="02020603050405020304" pitchFamily="18" charset="0"/>
                <a:ea typeface="ＭＳ Ｐゴシック" panose="020B0600070205080204" pitchFamily="50" charset="-128"/>
              </a:rPr>
              <a:t>富川地区対象</a:t>
            </a:r>
            <a:r>
              <a:rPr kumimoji="1" lang="en-US" altLang="ja-JP" sz="2800" spc="99" dirty="0">
                <a:latin typeface="Times New Roman" panose="02020603050405020304" pitchFamily="18" charset="0"/>
                <a:ea typeface="ＭＳ Ｐゴシック" panose="020B0600070205080204" pitchFamily="50" charset="-128"/>
              </a:rPr>
              <a:t>)</a:t>
            </a:r>
            <a:endParaRPr kumimoji="1" lang="en-US" altLang="ja-JP" sz="3600" b="1" i="1" u="sng" spc="99" dirty="0">
              <a:latin typeface="Times New Roman" panose="02020603050405020304" pitchFamily="18" charset="0"/>
              <a:ea typeface="ＭＳ Ｐゴシック" panose="020B0600070205080204" pitchFamily="50" charset="-128"/>
            </a:endParaRPr>
          </a:p>
          <a:p>
            <a:r>
              <a:rPr kumimoji="1" lang="en-US" altLang="ja-JP" sz="2800" dirty="0">
                <a:latin typeface="Times New Roman" panose="02020603050405020304" pitchFamily="18" charset="0"/>
                <a:ea typeface="ＭＳ Ｐゴシック" panose="020B0600070205080204" pitchFamily="50" charset="-128"/>
              </a:rPr>
              <a:t>2023</a:t>
            </a:r>
            <a:r>
              <a:rPr kumimoji="1" lang="ja-JP" altLang="en-US" sz="2800" dirty="0">
                <a:latin typeface="Times New Roman" panose="02020603050405020304" pitchFamily="18" charset="0"/>
                <a:ea typeface="ＭＳ Ｐゴシック" panose="020B0600070205080204" pitchFamily="50" charset="-128"/>
              </a:rPr>
              <a:t>年</a:t>
            </a:r>
            <a:r>
              <a:rPr kumimoji="1" lang="en-US" altLang="ja-JP" sz="2800" dirty="0">
                <a:latin typeface="Times New Roman" panose="02020603050405020304" pitchFamily="18" charset="0"/>
                <a:ea typeface="ＭＳ Ｐゴシック" panose="020B0600070205080204" pitchFamily="50" charset="-128"/>
              </a:rPr>
              <a:t>7</a:t>
            </a:r>
            <a:r>
              <a:rPr kumimoji="1" lang="ja-JP" altLang="en-US" sz="2800" dirty="0">
                <a:latin typeface="Times New Roman" panose="02020603050405020304" pitchFamily="18" charset="0"/>
                <a:ea typeface="ＭＳ Ｐゴシック" panose="020B0600070205080204" pitchFamily="50" charset="-128"/>
              </a:rPr>
              <a:t>月</a:t>
            </a:r>
            <a:r>
              <a:rPr kumimoji="1" lang="en-US" altLang="ja-JP" sz="2800" dirty="0">
                <a:latin typeface="Times New Roman" panose="02020603050405020304" pitchFamily="18" charset="0"/>
                <a:ea typeface="ＭＳ Ｐゴシック" panose="020B0600070205080204" pitchFamily="50" charset="-128"/>
              </a:rPr>
              <a:t>12</a:t>
            </a:r>
            <a:r>
              <a:rPr kumimoji="1" lang="ja-JP" altLang="en-US" sz="2800" dirty="0">
                <a:latin typeface="Times New Roman" panose="02020603050405020304" pitchFamily="18" charset="0"/>
                <a:ea typeface="ＭＳ Ｐゴシック" panose="020B0600070205080204" pitchFamily="50" charset="-128"/>
              </a:rPr>
              <a:t>日～</a:t>
            </a:r>
            <a:r>
              <a:rPr kumimoji="1" lang="en-US" altLang="ja-JP" sz="2800" dirty="0">
                <a:latin typeface="Times New Roman" panose="02020603050405020304" pitchFamily="18" charset="0"/>
                <a:ea typeface="ＭＳ Ｐゴシック" panose="020B0600070205080204" pitchFamily="50" charset="-128"/>
              </a:rPr>
              <a:t>13</a:t>
            </a:r>
            <a:r>
              <a:rPr kumimoji="1" lang="ja-JP" altLang="en-US" sz="2800" dirty="0">
                <a:latin typeface="Times New Roman" panose="02020603050405020304" pitchFamily="18" charset="0"/>
                <a:ea typeface="ＭＳ Ｐゴシック" panose="020B0600070205080204" pitchFamily="50" charset="-128"/>
              </a:rPr>
              <a:t>日の線状降水帯に伴う降雨を対象</a:t>
            </a:r>
          </a:p>
        </p:txBody>
      </p:sp>
      <p:pic>
        <p:nvPicPr>
          <p:cNvPr id="8" name="図 7">
            <a:extLst>
              <a:ext uri="{FF2B5EF4-FFF2-40B4-BE49-F238E27FC236}">
                <a16:creationId xmlns:a16="http://schemas.microsoft.com/office/drawing/2014/main" id="{FE766309-E4D8-1AB5-CC2E-A2AF4A8C3DF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452386" y="20323002"/>
            <a:ext cx="10101593" cy="4114413"/>
          </a:xfrm>
          <a:prstGeom prst="rect">
            <a:avLst/>
          </a:prstGeom>
        </p:spPr>
      </p:pic>
      <p:pic>
        <p:nvPicPr>
          <p:cNvPr id="11" name="図 10">
            <a:extLst>
              <a:ext uri="{FF2B5EF4-FFF2-40B4-BE49-F238E27FC236}">
                <a16:creationId xmlns:a16="http://schemas.microsoft.com/office/drawing/2014/main" id="{8B4CE7F0-7F70-8956-4D86-71DC77EC678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489011" y="10892377"/>
            <a:ext cx="10111359" cy="6709322"/>
          </a:xfrm>
          <a:prstGeom prst="rect">
            <a:avLst/>
          </a:prstGeom>
        </p:spPr>
      </p:pic>
      <p:graphicFrame>
        <p:nvGraphicFramePr>
          <p:cNvPr id="29" name="表 28">
            <a:extLst>
              <a:ext uri="{FF2B5EF4-FFF2-40B4-BE49-F238E27FC236}">
                <a16:creationId xmlns:a16="http://schemas.microsoft.com/office/drawing/2014/main" id="{81544897-54A5-AB83-2C61-4532BC0C600B}"/>
              </a:ext>
            </a:extLst>
          </p:cNvPr>
          <p:cNvGraphicFramePr>
            <a:graphicFrameLocks noGrp="1"/>
          </p:cNvGraphicFramePr>
          <p:nvPr>
            <p:extLst>
              <p:ext uri="{D42A27DB-BD31-4B8C-83A1-F6EECF244321}">
                <p14:modId xmlns:p14="http://schemas.microsoft.com/office/powerpoint/2010/main" val="382214722"/>
              </p:ext>
            </p:extLst>
          </p:nvPr>
        </p:nvGraphicFramePr>
        <p:xfrm>
          <a:off x="9501712" y="18635260"/>
          <a:ext cx="10079333" cy="1401049"/>
        </p:xfrm>
        <a:graphic>
          <a:graphicData uri="http://schemas.openxmlformats.org/drawingml/2006/table">
            <a:tbl>
              <a:tblPr/>
              <a:tblGrid>
                <a:gridCol w="3657899">
                  <a:extLst>
                    <a:ext uri="{9D8B030D-6E8A-4147-A177-3AD203B41FA5}">
                      <a16:colId xmlns:a16="http://schemas.microsoft.com/office/drawing/2014/main" val="110437594"/>
                    </a:ext>
                  </a:extLst>
                </a:gridCol>
                <a:gridCol w="4910094">
                  <a:extLst>
                    <a:ext uri="{9D8B030D-6E8A-4147-A177-3AD203B41FA5}">
                      <a16:colId xmlns:a16="http://schemas.microsoft.com/office/drawing/2014/main" val="189487659"/>
                    </a:ext>
                  </a:extLst>
                </a:gridCol>
                <a:gridCol w="1511340">
                  <a:extLst>
                    <a:ext uri="{9D8B030D-6E8A-4147-A177-3AD203B41FA5}">
                      <a16:colId xmlns:a16="http://schemas.microsoft.com/office/drawing/2014/main" val="699869461"/>
                    </a:ext>
                  </a:extLst>
                </a:gridCol>
              </a:tblGrid>
              <a:tr h="373922">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ctr" fontAlgn="ctr">
                        <a:buNone/>
                      </a:pPr>
                      <a:r>
                        <a:rPr 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比較標高データ</a:t>
                      </a:r>
                    </a:p>
                  </a:txBody>
                  <a:tcPr marL="9460" marR="9460" marT="9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ctr" fontAlgn="ctr">
                        <a:buNone/>
                      </a:pPr>
                      <a:r>
                        <a:rPr 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データ元/処理内容</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6E6E6"/>
                    </a:solidFill>
                  </a:tcPr>
                </a:tc>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ctr" fontAlgn="ctr">
                        <a:buNone/>
                      </a:pPr>
                      <a:r>
                        <a:rPr 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解像度</a:t>
                      </a:r>
                    </a:p>
                  </a:txBody>
                  <a:tcPr marL="9460" marR="9460" marT="9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3037638462"/>
                  </a:ext>
                </a:extLst>
              </a:tr>
              <a:tr h="356087">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l" fontAlgn="ctr">
                        <a:buNone/>
                      </a:pPr>
                      <a:r>
                        <a:rPr 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(a)5</a:t>
                      </a:r>
                      <a:r>
                        <a:rPr lang="en-US" alt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m</a:t>
                      </a:r>
                      <a:r>
                        <a:rPr 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DEM</a:t>
                      </a:r>
                    </a:p>
                  </a:txBody>
                  <a:tcPr marL="9460" marR="9460" marT="9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ctr" fontAlgn="ctr">
                        <a:buNone/>
                      </a:pPr>
                      <a:r>
                        <a:rPr 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rPr>
                        <a:t>国土地理院(基盤数値標高モデル)</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r" fontAlgn="ctr">
                        <a:buNone/>
                      </a:pPr>
                      <a:r>
                        <a:rPr 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rPr>
                        <a:t>5</a:t>
                      </a:r>
                      <a:r>
                        <a:rPr lang="en-US" alt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rPr>
                        <a:t>m</a:t>
                      </a:r>
                      <a:endParaRPr 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endParaRPr>
                    </a:p>
                  </a:txBody>
                  <a:tcPr marL="9460" marR="9460" marT="9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0046053"/>
                  </a:ext>
                </a:extLst>
              </a:tr>
              <a:tr h="342372">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l" fontAlgn="ctr">
                        <a:buNone/>
                      </a:pPr>
                      <a:r>
                        <a:rPr 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(b)LP1</a:t>
                      </a:r>
                      <a:r>
                        <a:rPr lang="en-US" alt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m</a:t>
                      </a:r>
                      <a:r>
                        <a:rPr 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DEM</a:t>
                      </a:r>
                    </a:p>
                  </a:txBody>
                  <a:tcPr marL="9460" marR="9460" marT="9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ctr" fontAlgn="ctr">
                        <a:buNone/>
                      </a:pPr>
                      <a:r>
                        <a:rPr 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rPr>
                        <a:t>富山県(LP測量データ)</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r" fontAlgn="ctr">
                        <a:buNone/>
                      </a:pPr>
                      <a:r>
                        <a:rPr 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rPr>
                        <a:t>1</a:t>
                      </a:r>
                      <a:r>
                        <a:rPr lang="en-US" alt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rPr>
                        <a:t>m</a:t>
                      </a:r>
                      <a:endParaRPr 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endParaRPr>
                    </a:p>
                  </a:txBody>
                  <a:tcPr marL="9460" marR="9460" marT="9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8836734"/>
                  </a:ext>
                </a:extLst>
              </a:tr>
              <a:tr h="328668">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l" fontAlgn="ctr">
                        <a:buNone/>
                      </a:pPr>
                      <a:r>
                        <a:rPr 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(c)LP1</a:t>
                      </a:r>
                      <a:r>
                        <a:rPr lang="en-US" alt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m</a:t>
                      </a:r>
                      <a:r>
                        <a:rPr lang="ja-JP" sz="2000" b="1" i="0" u="none" strike="noStrike" baseline="0" dirty="0">
                          <a:solidFill>
                            <a:srgbClr val="000000"/>
                          </a:solidFill>
                          <a:effectLst/>
                          <a:latin typeface="Times New Roman" panose="02020603050405020304" pitchFamily="18" charset="0"/>
                          <a:ea typeface="ＭＳ Ｐゴシック" panose="020B0600070205080204" pitchFamily="50" charset="-128"/>
                        </a:rPr>
                        <a:t>DEM補正後</a:t>
                      </a:r>
                    </a:p>
                  </a:txBody>
                  <a:tcPr marL="9460" marR="9460" marT="9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ctr" fontAlgn="ctr">
                        <a:buNone/>
                      </a:pPr>
                      <a:r>
                        <a:rPr 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rPr>
                        <a:t>RTK-GPS測量結果より補正</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036710" rtl="0" eaLnBrk="1" latinLnBrk="0" hangingPunct="1">
                        <a:defRPr kumimoji="1" sz="7946" kern="1200">
                          <a:solidFill>
                            <a:schemeClr val="tx1"/>
                          </a:solidFill>
                          <a:latin typeface="Arial"/>
                          <a:ea typeface="ＭＳ Ｐゴシック"/>
                        </a:defRPr>
                      </a:lvl1pPr>
                      <a:lvl2pPr marL="2018355" algn="l" defTabSz="4036710" rtl="0" eaLnBrk="1" latinLnBrk="0" hangingPunct="1">
                        <a:defRPr kumimoji="1" sz="7946" kern="1200">
                          <a:solidFill>
                            <a:schemeClr val="tx1"/>
                          </a:solidFill>
                          <a:latin typeface="Arial"/>
                          <a:ea typeface="ＭＳ Ｐゴシック"/>
                        </a:defRPr>
                      </a:lvl2pPr>
                      <a:lvl3pPr marL="4036710" algn="l" defTabSz="4036710" rtl="0" eaLnBrk="1" latinLnBrk="0" hangingPunct="1">
                        <a:defRPr kumimoji="1" sz="7946" kern="1200">
                          <a:solidFill>
                            <a:schemeClr val="tx1"/>
                          </a:solidFill>
                          <a:latin typeface="Arial"/>
                          <a:ea typeface="ＭＳ Ｐゴシック"/>
                        </a:defRPr>
                      </a:lvl3pPr>
                      <a:lvl4pPr marL="6055065" algn="l" defTabSz="4036710" rtl="0" eaLnBrk="1" latinLnBrk="0" hangingPunct="1">
                        <a:defRPr kumimoji="1" sz="7946" kern="1200">
                          <a:solidFill>
                            <a:schemeClr val="tx1"/>
                          </a:solidFill>
                          <a:latin typeface="Arial"/>
                          <a:ea typeface="ＭＳ Ｐゴシック"/>
                        </a:defRPr>
                      </a:lvl4pPr>
                      <a:lvl5pPr marL="8073420" algn="l" defTabSz="4036710" rtl="0" eaLnBrk="1" latinLnBrk="0" hangingPunct="1">
                        <a:defRPr kumimoji="1" sz="7946" kern="1200">
                          <a:solidFill>
                            <a:schemeClr val="tx1"/>
                          </a:solidFill>
                          <a:latin typeface="Arial"/>
                          <a:ea typeface="ＭＳ Ｐゴシック"/>
                        </a:defRPr>
                      </a:lvl5pPr>
                      <a:lvl6pPr marL="10091776" algn="l" defTabSz="4036710" rtl="0" eaLnBrk="1" latinLnBrk="0" hangingPunct="1">
                        <a:defRPr kumimoji="1" sz="7946" kern="1200">
                          <a:solidFill>
                            <a:schemeClr val="tx1"/>
                          </a:solidFill>
                          <a:latin typeface="Arial"/>
                          <a:ea typeface="ＭＳ Ｐゴシック"/>
                        </a:defRPr>
                      </a:lvl6pPr>
                      <a:lvl7pPr marL="12110131" algn="l" defTabSz="4036710" rtl="0" eaLnBrk="1" latinLnBrk="0" hangingPunct="1">
                        <a:defRPr kumimoji="1" sz="7946" kern="1200">
                          <a:solidFill>
                            <a:schemeClr val="tx1"/>
                          </a:solidFill>
                          <a:latin typeface="Arial"/>
                          <a:ea typeface="ＭＳ Ｐゴシック"/>
                        </a:defRPr>
                      </a:lvl7pPr>
                      <a:lvl8pPr marL="14128486" algn="l" defTabSz="4036710" rtl="0" eaLnBrk="1" latinLnBrk="0" hangingPunct="1">
                        <a:defRPr kumimoji="1" sz="7946" kern="1200">
                          <a:solidFill>
                            <a:schemeClr val="tx1"/>
                          </a:solidFill>
                          <a:latin typeface="Arial"/>
                          <a:ea typeface="ＭＳ Ｐゴシック"/>
                        </a:defRPr>
                      </a:lvl8pPr>
                      <a:lvl9pPr marL="16146841" algn="l" defTabSz="4036710" rtl="0" eaLnBrk="1" latinLnBrk="0" hangingPunct="1">
                        <a:defRPr kumimoji="1" sz="7946" kern="1200">
                          <a:solidFill>
                            <a:schemeClr val="tx1"/>
                          </a:solidFill>
                          <a:latin typeface="Arial"/>
                          <a:ea typeface="ＭＳ Ｐゴシック"/>
                        </a:defRPr>
                      </a:lvl9pPr>
                    </a:lstStyle>
                    <a:p>
                      <a:pPr algn="r" fontAlgn="ctr">
                        <a:buNone/>
                      </a:pPr>
                      <a:r>
                        <a:rPr 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rPr>
                        <a:t>1</a:t>
                      </a:r>
                      <a:r>
                        <a:rPr lang="en-US" alt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rPr>
                        <a:t>m</a:t>
                      </a:r>
                      <a:endParaRPr lang="ja-JP" sz="2000" b="0" i="0" u="none" strike="noStrike" baseline="0" dirty="0">
                        <a:solidFill>
                          <a:srgbClr val="000000"/>
                        </a:solidFill>
                        <a:effectLst/>
                        <a:latin typeface="Times New Roman" panose="02020603050405020304" pitchFamily="18" charset="0"/>
                        <a:ea typeface="ＭＳ Ｐゴシック" panose="020B0600070205080204" pitchFamily="50" charset="-128"/>
                      </a:endParaRPr>
                    </a:p>
                  </a:txBody>
                  <a:tcPr marL="9460" marR="9460" marT="9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2079492"/>
                  </a:ext>
                </a:extLst>
              </a:tr>
            </a:tbl>
          </a:graphicData>
        </a:graphic>
      </p:graphicFrame>
      <p:sp>
        <p:nvSpPr>
          <p:cNvPr id="39" name="テキスト ボックス 38">
            <a:extLst>
              <a:ext uri="{FF2B5EF4-FFF2-40B4-BE49-F238E27FC236}">
                <a16:creationId xmlns:a16="http://schemas.microsoft.com/office/drawing/2014/main" id="{A894352C-DF7C-83AB-553B-F19BDB6E39A4}"/>
              </a:ext>
            </a:extLst>
          </p:cNvPr>
          <p:cNvSpPr txBox="1"/>
          <p:nvPr/>
        </p:nvSpPr>
        <p:spPr>
          <a:xfrm>
            <a:off x="321316" y="19497214"/>
            <a:ext cx="8710734" cy="954107"/>
          </a:xfrm>
          <a:prstGeom prst="rect">
            <a:avLst/>
          </a:prstGeom>
          <a:noFill/>
          <a:ln w="38100">
            <a:noFill/>
          </a:ln>
        </p:spPr>
        <p:txBody>
          <a:bodyPr wrap="square" rtlCol="0">
            <a:spAutoFit/>
          </a:bodyPr>
          <a:lstStyle/>
          <a:p>
            <a:r>
              <a:rPr kumimoji="1" lang="ja-JP" altLang="en-US" sz="2800" dirty="0">
                <a:latin typeface="Times New Roman" panose="02020603050405020304" pitchFamily="18" charset="0"/>
                <a:ea typeface="ＭＳ Ｐゴシック" panose="020B0600070205080204" pitchFamily="50" charset="-128"/>
              </a:rPr>
              <a:t>再現計算の精度確保には氾濫域の</a:t>
            </a:r>
            <a:r>
              <a:rPr kumimoji="1" lang="ja-JP" altLang="en-US" sz="2800" dirty="0">
                <a:solidFill>
                  <a:srgbClr val="FF0000"/>
                </a:solidFill>
                <a:latin typeface="Times New Roman" panose="02020603050405020304" pitchFamily="18" charset="0"/>
                <a:ea typeface="ＭＳ Ｐゴシック" panose="020B0600070205080204" pitchFamily="50" charset="-128"/>
              </a:rPr>
              <a:t>「</a:t>
            </a:r>
            <a:r>
              <a:rPr kumimoji="1" lang="ja-JP" altLang="en-US" sz="2800" b="1" dirty="0">
                <a:solidFill>
                  <a:srgbClr val="FF0000"/>
                </a:solidFill>
                <a:uFill>
                  <a:solidFill>
                    <a:srgbClr val="FF0000"/>
                  </a:solidFill>
                </a:uFill>
                <a:latin typeface="Times New Roman" panose="02020603050405020304" pitchFamily="18" charset="0"/>
                <a:ea typeface="ＭＳ Ｐゴシック" panose="020B0600070205080204" pitchFamily="50" charset="-128"/>
              </a:rPr>
              <a:t>標高データ」</a:t>
            </a:r>
            <a:r>
              <a:rPr kumimoji="1" lang="ja-JP" altLang="en-US" sz="2800" dirty="0">
                <a:uFill>
                  <a:solidFill>
                    <a:srgbClr val="FF0000"/>
                  </a:solidFill>
                </a:uFill>
                <a:latin typeface="Times New Roman" panose="02020603050405020304" pitchFamily="18" charset="0"/>
                <a:ea typeface="ＭＳ Ｐゴシック" panose="020B0600070205080204" pitchFamily="50" charset="-128"/>
              </a:rPr>
              <a:t>が重要</a:t>
            </a:r>
            <a:endParaRPr kumimoji="1" lang="en-US" altLang="ja-JP" sz="2800" dirty="0">
              <a:uFill>
                <a:solidFill>
                  <a:srgbClr val="FF0000"/>
                </a:solidFill>
              </a:uFill>
              <a:latin typeface="Times New Roman" panose="02020603050405020304" pitchFamily="18" charset="0"/>
              <a:ea typeface="ＭＳ Ｐゴシック" panose="020B0600070205080204" pitchFamily="50" charset="-128"/>
            </a:endParaRPr>
          </a:p>
          <a:p>
            <a:r>
              <a:rPr kumimoji="1" lang="ja-JP" altLang="en-US" sz="2800" b="1" dirty="0">
                <a:uFill>
                  <a:solidFill>
                    <a:srgbClr val="FF0000"/>
                  </a:solidFill>
                </a:uFill>
                <a:latin typeface="Times New Roman" panose="02020603050405020304" pitchFamily="18" charset="0"/>
                <a:ea typeface="ＭＳ Ｐゴシック" panose="020B0600070205080204" pitchFamily="50" charset="-128"/>
              </a:rPr>
              <a:t>⇒</a:t>
            </a:r>
            <a:r>
              <a:rPr kumimoji="1" lang="en-US" altLang="ja-JP" sz="2800" dirty="0">
                <a:uFill>
                  <a:solidFill>
                    <a:srgbClr val="FF0000"/>
                  </a:solidFill>
                </a:uFill>
                <a:latin typeface="Times New Roman" panose="02020603050405020304" pitchFamily="18" charset="0"/>
                <a:ea typeface="ＭＳ Ｐゴシック" panose="020B0600070205080204" pitchFamily="50" charset="-128"/>
              </a:rPr>
              <a:t>3</a:t>
            </a:r>
            <a:r>
              <a:rPr kumimoji="1" lang="ja-JP" altLang="en-US" sz="2800" dirty="0">
                <a:uFill>
                  <a:solidFill>
                    <a:srgbClr val="FF0000"/>
                  </a:solidFill>
                </a:uFill>
                <a:latin typeface="Times New Roman" panose="02020603050405020304" pitchFamily="18" charset="0"/>
                <a:ea typeface="ＭＳ Ｐゴシック" panose="020B0600070205080204" pitchFamily="50" charset="-128"/>
              </a:rPr>
              <a:t>種類の標高データの比較，検討を行った</a:t>
            </a:r>
            <a:endParaRPr kumimoji="1" lang="ja-JP" altLang="en-US" sz="2800" b="1" dirty="0">
              <a:uFill>
                <a:solidFill>
                  <a:srgbClr val="FF0000"/>
                </a:solidFill>
              </a:uFill>
              <a:latin typeface="Times New Roman" panose="02020603050405020304" pitchFamily="18" charset="0"/>
              <a:ea typeface="ＭＳ Ｐゴシック" panose="020B0600070205080204" pitchFamily="50" charset="-128"/>
            </a:endParaRPr>
          </a:p>
        </p:txBody>
      </p:sp>
      <p:sp>
        <p:nvSpPr>
          <p:cNvPr id="43" name="テキスト ボックス 42">
            <a:extLst>
              <a:ext uri="{FF2B5EF4-FFF2-40B4-BE49-F238E27FC236}">
                <a16:creationId xmlns:a16="http://schemas.microsoft.com/office/drawing/2014/main" id="{CFB49799-5E84-444A-8FCE-43A29B3BF94B}"/>
              </a:ext>
            </a:extLst>
          </p:cNvPr>
          <p:cNvSpPr txBox="1"/>
          <p:nvPr/>
        </p:nvSpPr>
        <p:spPr>
          <a:xfrm>
            <a:off x="11217990" y="18182578"/>
            <a:ext cx="6314358" cy="397380"/>
          </a:xfrm>
          <a:prstGeom prst="rect">
            <a:avLst/>
          </a:prstGeom>
          <a:noFill/>
        </p:spPr>
        <p:txBody>
          <a:bodyPr wrap="square" rtlCol="0">
            <a:spAutoFit/>
          </a:bodyPr>
          <a:lstStyle/>
          <a:p>
            <a:pPr algn="ctr"/>
            <a:r>
              <a:rPr kumimoji="1" lang="ja-JP" altLang="en-US" sz="2000" dirty="0">
                <a:latin typeface="Arial" panose="020B0604020202020204" pitchFamily="34" charset="0"/>
                <a:ea typeface="ＭＳ ゴシック" panose="020B0609070205080204" pitchFamily="49" charset="-128"/>
              </a:rPr>
              <a:t>表</a:t>
            </a:r>
            <a:r>
              <a:rPr kumimoji="1" lang="en-US" altLang="ja-JP" sz="2000" dirty="0">
                <a:latin typeface="Arial" panose="020B0604020202020204" pitchFamily="34" charset="0"/>
                <a:ea typeface="ＭＳ ゴシック" panose="020B0609070205080204" pitchFamily="49" charset="-128"/>
              </a:rPr>
              <a:t>-1</a:t>
            </a:r>
            <a:r>
              <a:rPr kumimoji="1" lang="ja-JP" altLang="en-US" sz="2000" dirty="0">
                <a:latin typeface="Arial" panose="020B0604020202020204" pitchFamily="34" charset="0"/>
                <a:ea typeface="ＭＳ ゴシック" panose="020B0609070205080204" pitchFamily="49" charset="-128"/>
              </a:rPr>
              <a:t>　比較・検討を行った</a:t>
            </a:r>
            <a:r>
              <a:rPr kumimoji="1" lang="en-US" altLang="ja-JP" sz="2000" dirty="0">
                <a:latin typeface="Arial" panose="020B0604020202020204" pitchFamily="34" charset="0"/>
                <a:ea typeface="ＭＳ ゴシック" panose="020B0609070205080204" pitchFamily="49" charset="-128"/>
              </a:rPr>
              <a:t>3</a:t>
            </a:r>
            <a:r>
              <a:rPr kumimoji="1" lang="ja-JP" altLang="en-US" sz="2000" dirty="0">
                <a:latin typeface="Arial" panose="020B0604020202020204" pitchFamily="34" charset="0"/>
                <a:ea typeface="ＭＳ ゴシック" panose="020B0609070205080204" pitchFamily="49" charset="-128"/>
              </a:rPr>
              <a:t>種類の標高データ諸元</a:t>
            </a:r>
            <a:endParaRPr kumimoji="1" lang="ja-JP" altLang="en-US" sz="2000" b="1" dirty="0">
              <a:latin typeface="Arial" panose="020B0604020202020204" pitchFamily="34" charset="0"/>
              <a:ea typeface="ＭＳ ゴシック" panose="020B0609070205080204" pitchFamily="49" charset="-128"/>
            </a:endParaRPr>
          </a:p>
        </p:txBody>
      </p:sp>
      <p:sp>
        <p:nvSpPr>
          <p:cNvPr id="44" name="テキスト ボックス 43">
            <a:extLst>
              <a:ext uri="{FF2B5EF4-FFF2-40B4-BE49-F238E27FC236}">
                <a16:creationId xmlns:a16="http://schemas.microsoft.com/office/drawing/2014/main" id="{0684EACE-ADC1-0EDD-D371-8F3952B200DF}"/>
              </a:ext>
            </a:extLst>
          </p:cNvPr>
          <p:cNvSpPr txBox="1"/>
          <p:nvPr/>
        </p:nvSpPr>
        <p:spPr>
          <a:xfrm>
            <a:off x="10804150" y="17622469"/>
            <a:ext cx="7474455" cy="400110"/>
          </a:xfrm>
          <a:prstGeom prst="rect">
            <a:avLst/>
          </a:prstGeom>
          <a:noFill/>
        </p:spPr>
        <p:txBody>
          <a:bodyPr wrap="square" rtlCol="0">
            <a:spAutoFit/>
          </a:bodyPr>
          <a:lstStyle/>
          <a:p>
            <a:pPr algn="ctr"/>
            <a:r>
              <a:rPr kumimoji="1" lang="ja-JP" altLang="en-US" sz="2000" dirty="0">
                <a:latin typeface="Arial" panose="020B0604020202020204" pitchFamily="34" charset="0"/>
                <a:ea typeface="ＭＳ ゴシック" panose="020B0609070205080204" pitchFamily="49" charset="-128"/>
              </a:rPr>
              <a:t>図</a:t>
            </a:r>
            <a:r>
              <a:rPr kumimoji="1" lang="en-US" altLang="ja-JP" sz="2000" dirty="0">
                <a:latin typeface="Arial" panose="020B0604020202020204" pitchFamily="34" charset="0"/>
                <a:ea typeface="ＭＳ ゴシック" panose="020B0609070205080204" pitchFamily="49" charset="-128"/>
              </a:rPr>
              <a:t>-2</a:t>
            </a:r>
            <a:r>
              <a:rPr kumimoji="1" lang="ja-JP" altLang="en-US" sz="2000" dirty="0">
                <a:latin typeface="Arial" panose="020B0604020202020204" pitchFamily="34" charset="0"/>
                <a:ea typeface="ＭＳ ゴシック" panose="020B0609070205080204" pitchFamily="49" charset="-128"/>
              </a:rPr>
              <a:t>　圃場における複数の標高データの比較</a:t>
            </a:r>
            <a:r>
              <a:rPr kumimoji="1" lang="en-US" altLang="ja-JP" sz="2000" dirty="0">
                <a:latin typeface="Arial" panose="020B0604020202020204" pitchFamily="34" charset="0"/>
                <a:ea typeface="ＭＳ ゴシック" panose="020B0609070205080204" pitchFamily="49" charset="-128"/>
              </a:rPr>
              <a:t> </a:t>
            </a:r>
            <a:endParaRPr kumimoji="1" lang="ja-JP" altLang="en-US" sz="2000" b="1" dirty="0">
              <a:latin typeface="Arial" panose="020B0604020202020204" pitchFamily="34" charset="0"/>
              <a:ea typeface="ＭＳ ゴシック" panose="020B0609070205080204" pitchFamily="49" charset="-128"/>
            </a:endParaRPr>
          </a:p>
        </p:txBody>
      </p:sp>
      <p:sp>
        <p:nvSpPr>
          <p:cNvPr id="45" name="テキスト ボックス 44">
            <a:extLst>
              <a:ext uri="{FF2B5EF4-FFF2-40B4-BE49-F238E27FC236}">
                <a16:creationId xmlns:a16="http://schemas.microsoft.com/office/drawing/2014/main" id="{E8880C17-E850-4C5C-110B-FCF8E8BD056F}"/>
              </a:ext>
            </a:extLst>
          </p:cNvPr>
          <p:cNvSpPr txBox="1"/>
          <p:nvPr/>
        </p:nvSpPr>
        <p:spPr>
          <a:xfrm>
            <a:off x="9480290" y="24499851"/>
            <a:ext cx="10221681" cy="397380"/>
          </a:xfrm>
          <a:prstGeom prst="rect">
            <a:avLst/>
          </a:prstGeom>
          <a:noFill/>
        </p:spPr>
        <p:txBody>
          <a:bodyPr wrap="square" rtlCol="0">
            <a:spAutoFit/>
          </a:bodyPr>
          <a:lstStyle/>
          <a:p>
            <a:pPr algn="ctr"/>
            <a:r>
              <a:rPr kumimoji="1" lang="ja-JP" altLang="en-US" sz="1900" dirty="0">
                <a:latin typeface="Arial" panose="020B0604020202020204" pitchFamily="34" charset="0"/>
                <a:ea typeface="ＭＳ ゴシック" panose="020B0609070205080204" pitchFamily="49" charset="-128"/>
              </a:rPr>
              <a:t>図</a:t>
            </a:r>
            <a:r>
              <a:rPr kumimoji="1" lang="en-US" altLang="ja-JP" sz="1900" dirty="0">
                <a:latin typeface="Arial" panose="020B0604020202020204" pitchFamily="34" charset="0"/>
                <a:ea typeface="ＭＳ ゴシック" panose="020B0609070205080204" pitchFamily="49" charset="-128"/>
              </a:rPr>
              <a:t>-3</a:t>
            </a:r>
            <a:r>
              <a:rPr kumimoji="1" lang="ja-JP" altLang="en-US" sz="1900" dirty="0">
                <a:latin typeface="Arial" panose="020B0604020202020204" pitchFamily="34" charset="0"/>
                <a:ea typeface="ＭＳ ゴシック" panose="020B0609070205080204" pitchFamily="49" charset="-128"/>
              </a:rPr>
              <a:t>　圃場における各標高データの陰影図（</a:t>
            </a:r>
            <a:r>
              <a:rPr kumimoji="1" lang="en-US" altLang="ja-JP" sz="1900" dirty="0">
                <a:latin typeface="Arial" panose="020B0604020202020204" pitchFamily="34" charset="0"/>
                <a:ea typeface="ＭＳ ゴシック" panose="020B0609070205080204" pitchFamily="49" charset="-128"/>
              </a:rPr>
              <a:t>(a)5mDEM,(b)LP1mDEM,(c)LP1mDEM</a:t>
            </a:r>
            <a:r>
              <a:rPr kumimoji="1" lang="ja-JP" altLang="en-US" sz="1900" dirty="0">
                <a:latin typeface="Arial" panose="020B0604020202020204" pitchFamily="34" charset="0"/>
                <a:ea typeface="ＭＳ ゴシック" panose="020B0609070205080204" pitchFamily="49" charset="-128"/>
              </a:rPr>
              <a:t>補正後）</a:t>
            </a:r>
            <a:r>
              <a:rPr kumimoji="1" lang="en-US" altLang="ja-JP" sz="1900" dirty="0">
                <a:latin typeface="Arial" panose="020B0604020202020204" pitchFamily="34" charset="0"/>
                <a:ea typeface="ＭＳ ゴシック" panose="020B0609070205080204" pitchFamily="49" charset="-128"/>
              </a:rPr>
              <a:t> </a:t>
            </a:r>
            <a:endParaRPr kumimoji="1" lang="ja-JP" altLang="en-US" sz="1900" b="1" dirty="0">
              <a:latin typeface="Arial" panose="020B0604020202020204" pitchFamily="34" charset="0"/>
              <a:ea typeface="ＭＳ ゴシック" panose="020B0609070205080204" pitchFamily="49" charset="-128"/>
            </a:endParaRPr>
          </a:p>
        </p:txBody>
      </p:sp>
      <p:sp>
        <p:nvSpPr>
          <p:cNvPr id="47" name="テキスト ボックス 46">
            <a:extLst>
              <a:ext uri="{FF2B5EF4-FFF2-40B4-BE49-F238E27FC236}">
                <a16:creationId xmlns:a16="http://schemas.microsoft.com/office/drawing/2014/main" id="{D94D4062-BD53-6426-54DC-9E93E4222692}"/>
              </a:ext>
            </a:extLst>
          </p:cNvPr>
          <p:cNvSpPr txBox="1"/>
          <p:nvPr/>
        </p:nvSpPr>
        <p:spPr>
          <a:xfrm>
            <a:off x="506885" y="21639275"/>
            <a:ext cx="8769020" cy="492443"/>
          </a:xfrm>
          <a:prstGeom prst="rect">
            <a:avLst/>
          </a:prstGeom>
          <a:noFill/>
          <a:ln w="19050">
            <a:solidFill>
              <a:schemeClr val="tx1"/>
            </a:solidFill>
          </a:ln>
        </p:spPr>
        <p:txBody>
          <a:bodyPr wrap="square" rtlCol="0">
            <a:spAutoFit/>
          </a:bodyPr>
          <a:lstStyle/>
          <a:p>
            <a:r>
              <a:rPr kumimoji="1" lang="ja-JP" altLang="en-US" sz="2600" dirty="0">
                <a:latin typeface="Times New Roman" panose="02020603050405020304" pitchFamily="18" charset="0"/>
                <a:ea typeface="ＭＳ Ｐゴシック" panose="020B0600070205080204" pitchFamily="50" charset="-128"/>
              </a:rPr>
              <a:t>圃場①</a:t>
            </a:r>
            <a:r>
              <a:rPr kumimoji="1" lang="en-US" altLang="ja-JP" sz="2600" dirty="0">
                <a:latin typeface="Times New Roman" panose="02020603050405020304" pitchFamily="18" charset="0"/>
                <a:ea typeface="ＭＳ Ｐゴシック" panose="020B0600070205080204" pitchFamily="50" charset="-128"/>
              </a:rPr>
              <a:t>,</a:t>
            </a:r>
            <a:r>
              <a:rPr kumimoji="1" lang="ja-JP" altLang="en-US" sz="2600" dirty="0">
                <a:latin typeface="Times New Roman" panose="02020603050405020304" pitchFamily="18" charset="0"/>
                <a:ea typeface="ＭＳ Ｐゴシック" panose="020B0600070205080204" pitchFamily="50" charset="-128"/>
              </a:rPr>
              <a:t>③では</a:t>
            </a:r>
            <a:r>
              <a:rPr kumimoji="1" lang="en-US" altLang="ja-JP" sz="2600" dirty="0">
                <a:latin typeface="Times New Roman" panose="02020603050405020304" pitchFamily="18" charset="0"/>
                <a:ea typeface="ＭＳ Ｐゴシック" panose="020B0600070205080204" pitchFamily="50" charset="-128"/>
              </a:rPr>
              <a:t>LP</a:t>
            </a:r>
            <a:r>
              <a:rPr kumimoji="1" lang="ja-JP" altLang="en-US" sz="2600" dirty="0">
                <a:latin typeface="Times New Roman" panose="02020603050405020304" pitchFamily="18" charset="0"/>
                <a:ea typeface="ＭＳ Ｐゴシック" panose="020B0600070205080204" pitchFamily="50" charset="-128"/>
              </a:rPr>
              <a:t>測量時の作物の繫茂により標高を</a:t>
            </a:r>
            <a:r>
              <a:rPr kumimoji="1" lang="ja-JP" altLang="en-US" sz="2600" dirty="0">
                <a:solidFill>
                  <a:srgbClr val="FF0000"/>
                </a:solidFill>
                <a:latin typeface="Times New Roman" panose="02020603050405020304" pitchFamily="18" charset="0"/>
                <a:ea typeface="ＭＳ Ｐゴシック" panose="020B0600070205080204" pitchFamily="50" charset="-128"/>
              </a:rPr>
              <a:t>過大評価</a:t>
            </a:r>
            <a:endParaRPr kumimoji="1" lang="en-US" altLang="ja-JP" sz="2600" dirty="0">
              <a:solidFill>
                <a:srgbClr val="FF0000"/>
              </a:solidFill>
              <a:latin typeface="Times New Roman" panose="02020603050405020304" pitchFamily="18" charset="0"/>
              <a:ea typeface="ＭＳ Ｐゴシック" panose="020B0600070205080204" pitchFamily="50" charset="-128"/>
            </a:endParaRPr>
          </a:p>
        </p:txBody>
      </p:sp>
      <p:sp>
        <p:nvSpPr>
          <p:cNvPr id="49" name="二等辺三角形 48">
            <a:extLst>
              <a:ext uri="{FF2B5EF4-FFF2-40B4-BE49-F238E27FC236}">
                <a16:creationId xmlns:a16="http://schemas.microsoft.com/office/drawing/2014/main" id="{30EA8CF8-BCD9-0545-FF2F-3B27BAAA53F0}"/>
              </a:ext>
            </a:extLst>
          </p:cNvPr>
          <p:cNvSpPr/>
          <p:nvPr/>
        </p:nvSpPr>
        <p:spPr>
          <a:xfrm rot="10800000">
            <a:off x="2908699" y="22307568"/>
            <a:ext cx="3583102" cy="410980"/>
          </a:xfrm>
          <a:prstGeom prst="triangle">
            <a:avLst/>
          </a:prstGeom>
          <a:solidFill>
            <a:schemeClr val="bg2">
              <a:lumMod val="7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AB579909-99B8-7EE3-D1EE-628B45FA3808}"/>
              </a:ext>
            </a:extLst>
          </p:cNvPr>
          <p:cNvSpPr txBox="1"/>
          <p:nvPr/>
        </p:nvSpPr>
        <p:spPr>
          <a:xfrm>
            <a:off x="500933" y="23519580"/>
            <a:ext cx="8803607" cy="954107"/>
          </a:xfrm>
          <a:prstGeom prst="rect">
            <a:avLst/>
          </a:prstGeom>
          <a:solidFill>
            <a:srgbClr val="E5EDFF"/>
          </a:solidFill>
          <a:ln w="28575">
            <a:solidFill>
              <a:schemeClr val="tx1"/>
            </a:solidFill>
          </a:ln>
        </p:spPr>
        <p:txBody>
          <a:bodyPr wrap="square" rtlCol="0">
            <a:spAutoFit/>
          </a:bodyPr>
          <a:lstStyle/>
          <a:p>
            <a:r>
              <a:rPr kumimoji="1" lang="ja-JP" altLang="en-US" sz="2800" b="1" spc="-99" dirty="0">
                <a:solidFill>
                  <a:srgbClr val="FF0000"/>
                </a:solidFill>
                <a:uFill>
                  <a:solidFill>
                    <a:srgbClr val="FF0000"/>
                  </a:solidFill>
                </a:uFill>
                <a:latin typeface="Times New Roman" panose="02020603050405020304" pitchFamily="18" charset="0"/>
                <a:ea typeface="ＭＳ Ｐゴシック" panose="020B0600070205080204" pitchFamily="50" charset="-128"/>
              </a:rPr>
              <a:t>各圃場の平均誤差に基づき一律に減じた</a:t>
            </a:r>
            <a:r>
              <a:rPr kumimoji="1" lang="ja-JP" altLang="en-US" sz="2800" spc="-99" dirty="0">
                <a:uFill>
                  <a:solidFill>
                    <a:srgbClr val="FF0000"/>
                  </a:solidFill>
                </a:uFill>
                <a:latin typeface="Times New Roman" panose="02020603050405020304" pitchFamily="18" charset="0"/>
                <a:ea typeface="ＭＳ Ｐゴシック" panose="020B0600070205080204" pitchFamily="50" charset="-128"/>
              </a:rPr>
              <a:t>標高データを作成</a:t>
            </a:r>
            <a:endParaRPr kumimoji="1" lang="en-US" altLang="ja-JP" sz="2800" spc="-99" dirty="0">
              <a:uFill>
                <a:solidFill>
                  <a:srgbClr val="FF0000"/>
                </a:solidFill>
              </a:uFill>
              <a:latin typeface="Times New Roman" panose="02020603050405020304" pitchFamily="18" charset="0"/>
              <a:ea typeface="ＭＳ Ｐゴシック" panose="020B0600070205080204" pitchFamily="50" charset="-128"/>
            </a:endParaRPr>
          </a:p>
          <a:p>
            <a:r>
              <a:rPr kumimoji="1" lang="ja-JP" altLang="en-US" sz="2800" u="heavy" spc="-99" dirty="0">
                <a:effectLst>
                  <a:outerShdw blurRad="38100" dist="38100" dir="2700000" algn="tl">
                    <a:srgbClr val="000000">
                      <a:alpha val="43137"/>
                    </a:srgbClr>
                  </a:outerShdw>
                </a:effectLst>
                <a:uFill>
                  <a:solidFill>
                    <a:schemeClr val="tx1"/>
                  </a:solidFill>
                </a:uFill>
                <a:latin typeface="Times New Roman" panose="02020603050405020304" pitchFamily="18" charset="0"/>
                <a:ea typeface="ＭＳ Ｐゴシック" panose="020B0600070205080204" pitchFamily="50" charset="-128"/>
              </a:rPr>
              <a:t>圃場①：</a:t>
            </a:r>
            <a:r>
              <a:rPr kumimoji="1" lang="en-US" altLang="ja-JP" sz="2800" u="heavy" spc="-99" dirty="0">
                <a:effectLst>
                  <a:outerShdw blurRad="38100" dist="38100" dir="2700000" algn="tl">
                    <a:srgbClr val="000000">
                      <a:alpha val="43137"/>
                    </a:srgbClr>
                  </a:outerShdw>
                </a:effectLst>
                <a:uFill>
                  <a:solidFill>
                    <a:schemeClr val="tx1"/>
                  </a:solidFill>
                </a:uFill>
                <a:latin typeface="Times New Roman" panose="02020603050405020304" pitchFamily="18" charset="0"/>
                <a:ea typeface="ＭＳ Ｐゴシック" panose="020B0600070205080204" pitchFamily="50" charset="-128"/>
              </a:rPr>
              <a:t>50cm</a:t>
            </a:r>
            <a:r>
              <a:rPr kumimoji="1" lang="ja-JP" altLang="en-US" sz="2800" u="heavy" spc="-99" dirty="0">
                <a:effectLst>
                  <a:outerShdw blurRad="38100" dist="38100" dir="2700000" algn="tl">
                    <a:srgbClr val="000000">
                      <a:alpha val="43137"/>
                    </a:srgbClr>
                  </a:outerShdw>
                </a:effectLst>
                <a:uFill>
                  <a:solidFill>
                    <a:schemeClr val="tx1"/>
                  </a:solidFill>
                </a:uFill>
                <a:latin typeface="Times New Roman" panose="02020603050405020304" pitchFamily="18" charset="0"/>
                <a:ea typeface="ＭＳ Ｐゴシック" panose="020B0600070205080204" pitchFamily="50" charset="-128"/>
              </a:rPr>
              <a:t>，圃場②：</a:t>
            </a:r>
            <a:r>
              <a:rPr kumimoji="1" lang="en-US" altLang="ja-JP" sz="2800" u="heavy" spc="-99" dirty="0">
                <a:effectLst>
                  <a:outerShdw blurRad="38100" dist="38100" dir="2700000" algn="tl">
                    <a:srgbClr val="000000">
                      <a:alpha val="43137"/>
                    </a:srgbClr>
                  </a:outerShdw>
                </a:effectLst>
                <a:uFill>
                  <a:solidFill>
                    <a:schemeClr val="tx1"/>
                  </a:solidFill>
                </a:uFill>
                <a:latin typeface="Times New Roman" panose="02020603050405020304" pitchFamily="18" charset="0"/>
                <a:ea typeface="ＭＳ Ｐゴシック" panose="020B0600070205080204" pitchFamily="50" charset="-128"/>
              </a:rPr>
              <a:t>5cm</a:t>
            </a:r>
            <a:r>
              <a:rPr kumimoji="1" lang="ja-JP" altLang="en-US" sz="2800" u="heavy" spc="-99" dirty="0">
                <a:effectLst>
                  <a:outerShdw blurRad="38100" dist="38100" dir="2700000" algn="tl">
                    <a:srgbClr val="000000">
                      <a:alpha val="43137"/>
                    </a:srgbClr>
                  </a:outerShdw>
                </a:effectLst>
                <a:uFill>
                  <a:solidFill>
                    <a:schemeClr val="tx1"/>
                  </a:solidFill>
                </a:uFill>
                <a:latin typeface="Times New Roman" panose="02020603050405020304" pitchFamily="18" charset="0"/>
                <a:ea typeface="ＭＳ Ｐゴシック" panose="020B0600070205080204" pitchFamily="50" charset="-128"/>
              </a:rPr>
              <a:t>，圃場③：</a:t>
            </a:r>
            <a:r>
              <a:rPr kumimoji="1" lang="en-US" altLang="ja-JP" sz="2800" u="heavy" spc="-99" dirty="0">
                <a:effectLst>
                  <a:outerShdw blurRad="38100" dist="38100" dir="2700000" algn="tl">
                    <a:srgbClr val="000000">
                      <a:alpha val="43137"/>
                    </a:srgbClr>
                  </a:outerShdw>
                </a:effectLst>
                <a:uFill>
                  <a:solidFill>
                    <a:schemeClr val="tx1"/>
                  </a:solidFill>
                </a:uFill>
                <a:latin typeface="Times New Roman" panose="02020603050405020304" pitchFamily="18" charset="0"/>
                <a:ea typeface="ＭＳ Ｐゴシック" panose="020B0600070205080204" pitchFamily="50" charset="-128"/>
              </a:rPr>
              <a:t>60cm</a:t>
            </a:r>
            <a:endParaRPr kumimoji="1" lang="ja-JP" altLang="en-US" sz="2800" u="heavy" spc="-99" dirty="0">
              <a:effectLst>
                <a:outerShdw blurRad="38100" dist="38100" dir="2700000" algn="tl">
                  <a:srgbClr val="000000">
                    <a:alpha val="43137"/>
                  </a:srgbClr>
                </a:outerShdw>
              </a:effectLst>
              <a:uFill>
                <a:solidFill>
                  <a:schemeClr val="tx1"/>
                </a:solidFill>
              </a:uFill>
              <a:latin typeface="Times New Roman" panose="02020603050405020304" pitchFamily="18" charset="0"/>
              <a:ea typeface="ＭＳ Ｐゴシック" panose="020B0600070205080204" pitchFamily="50" charset="-128"/>
            </a:endParaRPr>
          </a:p>
        </p:txBody>
      </p:sp>
      <p:sp>
        <p:nvSpPr>
          <p:cNvPr id="51" name="テキスト ボックス 50">
            <a:extLst>
              <a:ext uri="{FF2B5EF4-FFF2-40B4-BE49-F238E27FC236}">
                <a16:creationId xmlns:a16="http://schemas.microsoft.com/office/drawing/2014/main" id="{357BBA98-365C-2BE3-5796-C03D94D087B2}"/>
              </a:ext>
            </a:extLst>
          </p:cNvPr>
          <p:cNvSpPr txBox="1"/>
          <p:nvPr/>
        </p:nvSpPr>
        <p:spPr>
          <a:xfrm>
            <a:off x="500890" y="25784981"/>
            <a:ext cx="8803607" cy="954107"/>
          </a:xfrm>
          <a:prstGeom prst="rect">
            <a:avLst/>
          </a:prstGeom>
          <a:noFill/>
          <a:ln w="19050">
            <a:solidFill>
              <a:schemeClr val="tx1"/>
            </a:solidFill>
          </a:ln>
        </p:spPr>
        <p:txBody>
          <a:bodyPr wrap="square" rtlCol="0">
            <a:spAutoFit/>
          </a:bodyPr>
          <a:lstStyle/>
          <a:p>
            <a:r>
              <a:rPr kumimoji="1" lang="ja-JP" altLang="en-US" sz="2800" spc="-20" dirty="0">
                <a:uFill>
                  <a:solidFill>
                    <a:schemeClr val="tx1"/>
                  </a:solidFill>
                </a:uFill>
                <a:latin typeface="Times New Roman" panose="02020603050405020304" pitchFamily="18" charset="0"/>
                <a:ea typeface="ＭＳ Ｐゴシック" panose="020B0600070205080204" pitchFamily="50" charset="-128"/>
              </a:rPr>
              <a:t>圃場内の</a:t>
            </a:r>
            <a:r>
              <a:rPr kumimoji="1" lang="en-US" altLang="ja-JP" sz="2800" spc="-20" dirty="0">
                <a:uFill>
                  <a:solidFill>
                    <a:schemeClr val="tx1"/>
                  </a:solidFill>
                </a:uFill>
                <a:latin typeface="Times New Roman" panose="02020603050405020304" pitchFamily="18" charset="0"/>
                <a:ea typeface="ＭＳ Ｐゴシック" panose="020B0600070205080204" pitchFamily="50" charset="-128"/>
              </a:rPr>
              <a:t>2</a:t>
            </a:r>
            <a:r>
              <a:rPr kumimoji="1" lang="ja-JP" altLang="en-US" sz="2800" spc="-20" dirty="0">
                <a:uFill>
                  <a:solidFill>
                    <a:schemeClr val="tx1"/>
                  </a:solidFill>
                </a:uFill>
                <a:latin typeface="Times New Roman" panose="02020603050405020304" pitchFamily="18" charset="0"/>
                <a:ea typeface="ＭＳ Ｐゴシック" panose="020B0600070205080204" pitchFamily="50" charset="-128"/>
              </a:rPr>
              <a:t>地点に設置している水位観測データと</a:t>
            </a:r>
            <a:r>
              <a:rPr kumimoji="1" lang="ja-JP" altLang="en-US" sz="2800" u="sng" spc="-20" dirty="0">
                <a:uFill>
                  <a:solidFill>
                    <a:srgbClr val="FF0000"/>
                  </a:solidFill>
                </a:uFill>
                <a:latin typeface="Times New Roman" panose="02020603050405020304" pitchFamily="18" charset="0"/>
                <a:ea typeface="ＭＳ Ｐゴシック" panose="020B0600070205080204" pitchFamily="50" charset="-128"/>
              </a:rPr>
              <a:t>観測地点周辺</a:t>
            </a:r>
            <a:r>
              <a:rPr kumimoji="1" lang="en-US" altLang="ja-JP" sz="2800" u="sng" spc="-20" dirty="0">
                <a:uFill>
                  <a:solidFill>
                    <a:srgbClr val="FF0000"/>
                  </a:solidFill>
                </a:uFill>
                <a:latin typeface="Times New Roman" panose="02020603050405020304" pitchFamily="18" charset="0"/>
                <a:ea typeface="ＭＳ Ｐゴシック" panose="020B0600070205080204" pitchFamily="50" charset="-128"/>
              </a:rPr>
              <a:t>9</a:t>
            </a:r>
            <a:r>
              <a:rPr kumimoji="1" lang="ja-JP" altLang="en-US" sz="2800" u="sng" spc="-20" dirty="0">
                <a:uFill>
                  <a:solidFill>
                    <a:srgbClr val="FF0000"/>
                  </a:solidFill>
                </a:uFill>
                <a:latin typeface="Times New Roman" panose="02020603050405020304" pitchFamily="18" charset="0"/>
                <a:ea typeface="ＭＳ Ｐゴシック" panose="020B0600070205080204" pitchFamily="50" charset="-128"/>
              </a:rPr>
              <a:t>メッシュ</a:t>
            </a:r>
            <a:r>
              <a:rPr kumimoji="1" lang="ja-JP" altLang="en-US" sz="2800" spc="-20" dirty="0">
                <a:uFill>
                  <a:solidFill>
                    <a:schemeClr val="tx1"/>
                  </a:solidFill>
                </a:uFill>
                <a:latin typeface="Times New Roman" panose="02020603050405020304" pitchFamily="18" charset="0"/>
                <a:ea typeface="ＭＳ Ｐゴシック" panose="020B0600070205080204" pitchFamily="50" charset="-128"/>
              </a:rPr>
              <a:t>の再現計算値の水位を比較</a:t>
            </a:r>
          </a:p>
        </p:txBody>
      </p:sp>
      <p:sp>
        <p:nvSpPr>
          <p:cNvPr id="54" name="テキスト ボックス 53">
            <a:extLst>
              <a:ext uri="{FF2B5EF4-FFF2-40B4-BE49-F238E27FC236}">
                <a16:creationId xmlns:a16="http://schemas.microsoft.com/office/drawing/2014/main" id="{621C42A4-7C18-9F21-A2E1-1339C09DEC52}"/>
              </a:ext>
            </a:extLst>
          </p:cNvPr>
          <p:cNvSpPr txBox="1"/>
          <p:nvPr/>
        </p:nvSpPr>
        <p:spPr>
          <a:xfrm>
            <a:off x="321316" y="20464172"/>
            <a:ext cx="8769020" cy="1069867"/>
          </a:xfrm>
          <a:prstGeom prst="rect">
            <a:avLst/>
          </a:prstGeom>
          <a:noFill/>
        </p:spPr>
        <p:txBody>
          <a:bodyPr wrap="square" rtlCol="0">
            <a:spAutoFit/>
          </a:bodyPr>
          <a:lstStyle/>
          <a:p>
            <a:r>
              <a:rPr kumimoji="1" lang="en-US" altLang="ja-JP" sz="3200" b="1" i="1" spc="-99" dirty="0">
                <a:latin typeface="Times New Roman" panose="02020603050405020304" pitchFamily="18" charset="0"/>
                <a:ea typeface="ＭＳ Ｐゴシック" panose="020B0600070205080204" pitchFamily="50" charset="-128"/>
              </a:rPr>
              <a:t>1.</a:t>
            </a:r>
            <a:r>
              <a:rPr kumimoji="1" lang="ja-JP" altLang="en-US" sz="3200" b="1" u="sng" spc="-99" dirty="0">
                <a:uFill>
                  <a:solidFill>
                    <a:schemeClr val="tx1"/>
                  </a:solidFill>
                </a:uFill>
                <a:latin typeface="Times New Roman" panose="02020603050405020304" pitchFamily="18" charset="0"/>
                <a:ea typeface="ＭＳ Ｐゴシック" panose="020B0600070205080204" pitchFamily="50" charset="-128"/>
              </a:rPr>
              <a:t>各圃場において</a:t>
            </a:r>
            <a:r>
              <a:rPr kumimoji="1" lang="en-US" altLang="ja-JP" sz="3200" b="1" u="sng" spc="-99" dirty="0">
                <a:uFill>
                  <a:solidFill>
                    <a:schemeClr val="tx1"/>
                  </a:solidFill>
                </a:uFill>
                <a:latin typeface="Times New Roman" panose="02020603050405020304" pitchFamily="18" charset="0"/>
                <a:ea typeface="ＭＳ Ｐゴシック" panose="020B0600070205080204" pitchFamily="50" charset="-128"/>
              </a:rPr>
              <a:t>RTK-GPS</a:t>
            </a:r>
            <a:r>
              <a:rPr kumimoji="1" lang="ja-JP" altLang="en-US" sz="3200" b="1" u="sng" spc="-99" dirty="0">
                <a:uFill>
                  <a:solidFill>
                    <a:schemeClr val="tx1"/>
                  </a:solidFill>
                </a:uFill>
                <a:latin typeface="Times New Roman" panose="02020603050405020304" pitchFamily="18" charset="0"/>
                <a:ea typeface="ＭＳ Ｐゴシック" panose="020B0600070205080204" pitchFamily="50" charset="-128"/>
              </a:rPr>
              <a:t>測量を</a:t>
            </a:r>
            <a:r>
              <a:rPr kumimoji="1" lang="en-US" altLang="ja-JP" sz="3200" b="1" u="sng" spc="-99" dirty="0">
                <a:uFill>
                  <a:solidFill>
                    <a:schemeClr val="tx1"/>
                  </a:solidFill>
                </a:uFill>
                <a:latin typeface="Times New Roman" panose="02020603050405020304" pitchFamily="18" charset="0"/>
                <a:ea typeface="ＭＳ Ｐゴシック" panose="020B0600070205080204" pitchFamily="50" charset="-128"/>
              </a:rPr>
              <a:t>20m</a:t>
            </a:r>
            <a:r>
              <a:rPr kumimoji="1" lang="ja-JP" altLang="en-US" sz="3200" b="1" u="sng" spc="-99" dirty="0">
                <a:uFill>
                  <a:solidFill>
                    <a:schemeClr val="tx1"/>
                  </a:solidFill>
                </a:uFill>
                <a:latin typeface="Times New Roman" panose="02020603050405020304" pitchFamily="18" charset="0"/>
                <a:ea typeface="ＭＳ Ｐゴシック" panose="020B0600070205080204" pitchFamily="50" charset="-128"/>
              </a:rPr>
              <a:t>間隔で実施</a:t>
            </a:r>
            <a:endParaRPr kumimoji="1" lang="en-US" altLang="ja-JP" sz="3200" b="1" u="sng" spc="-99" dirty="0">
              <a:uFill>
                <a:solidFill>
                  <a:schemeClr val="tx1"/>
                </a:solidFill>
              </a:uFill>
              <a:latin typeface="Times New Roman" panose="02020603050405020304" pitchFamily="18" charset="0"/>
              <a:ea typeface="ＭＳ Ｐゴシック" panose="020B0600070205080204" pitchFamily="50" charset="-128"/>
            </a:endParaRPr>
          </a:p>
          <a:p>
            <a:r>
              <a:rPr kumimoji="1" lang="ja-JP" altLang="en-US" sz="3200" spc="-99" dirty="0">
                <a:latin typeface="Times New Roman" panose="02020603050405020304" pitchFamily="18" charset="0"/>
                <a:ea typeface="ＭＳ Ｐゴシック" panose="020B0600070205080204" pitchFamily="50" charset="-128"/>
              </a:rPr>
              <a:t>　（</a:t>
            </a:r>
            <a:r>
              <a:rPr kumimoji="1" lang="en-US" altLang="ja-JP" sz="3200" spc="-99" dirty="0">
                <a:latin typeface="Times New Roman" panose="02020603050405020304" pitchFamily="18" charset="0"/>
                <a:ea typeface="ＭＳ Ｐゴシック" panose="020B0600070205080204" pitchFamily="50" charset="-128"/>
              </a:rPr>
              <a:t>2026</a:t>
            </a:r>
            <a:r>
              <a:rPr kumimoji="1" lang="ja-JP" altLang="en-US" sz="3200" spc="-99" dirty="0">
                <a:latin typeface="Times New Roman" panose="02020603050405020304" pitchFamily="18" charset="0"/>
                <a:ea typeface="ＭＳ Ｐゴシック" panose="020B0600070205080204" pitchFamily="50" charset="-128"/>
              </a:rPr>
              <a:t>年</a:t>
            </a:r>
            <a:r>
              <a:rPr kumimoji="1" lang="en-US" altLang="ja-JP" sz="3200" spc="-99" dirty="0">
                <a:latin typeface="Times New Roman" panose="02020603050405020304" pitchFamily="18" charset="0"/>
                <a:ea typeface="ＭＳ Ｐゴシック" panose="020B0600070205080204" pitchFamily="50" charset="-128"/>
              </a:rPr>
              <a:t>1</a:t>
            </a:r>
            <a:r>
              <a:rPr kumimoji="1" lang="ja-JP" altLang="en-US" sz="3200" spc="-99" dirty="0">
                <a:latin typeface="Times New Roman" panose="02020603050405020304" pitchFamily="18" charset="0"/>
                <a:ea typeface="ＭＳ Ｐゴシック" panose="020B0600070205080204" pitchFamily="50" charset="-128"/>
              </a:rPr>
              <a:t>月実施）</a:t>
            </a:r>
            <a:endParaRPr kumimoji="1" lang="en-US" altLang="ja-JP" sz="3200" spc="-99" dirty="0">
              <a:latin typeface="Times New Roman" panose="02020603050405020304" pitchFamily="18" charset="0"/>
              <a:ea typeface="ＭＳ Ｐゴシック" panose="020B0600070205080204" pitchFamily="50" charset="-128"/>
            </a:endParaRPr>
          </a:p>
        </p:txBody>
      </p:sp>
      <p:sp>
        <p:nvSpPr>
          <p:cNvPr id="55" name="テキスト ボックス 54">
            <a:extLst>
              <a:ext uri="{FF2B5EF4-FFF2-40B4-BE49-F238E27FC236}">
                <a16:creationId xmlns:a16="http://schemas.microsoft.com/office/drawing/2014/main" id="{CA1BE253-CE80-7595-2F1D-E9F8D9765CA6}"/>
              </a:ext>
            </a:extLst>
          </p:cNvPr>
          <p:cNvSpPr txBox="1"/>
          <p:nvPr/>
        </p:nvSpPr>
        <p:spPr>
          <a:xfrm>
            <a:off x="304616" y="22820727"/>
            <a:ext cx="6933730" cy="580784"/>
          </a:xfrm>
          <a:prstGeom prst="rect">
            <a:avLst/>
          </a:prstGeom>
          <a:noFill/>
        </p:spPr>
        <p:txBody>
          <a:bodyPr wrap="square" rtlCol="0">
            <a:spAutoFit/>
          </a:bodyPr>
          <a:lstStyle/>
          <a:p>
            <a:r>
              <a:rPr kumimoji="1" lang="en-US" altLang="ja-JP" sz="3200" b="1" i="1" spc="-99" dirty="0">
                <a:latin typeface="Times New Roman" panose="02020603050405020304" pitchFamily="18" charset="0"/>
                <a:ea typeface="ＭＳ Ｐゴシック" panose="020B0600070205080204" pitchFamily="50" charset="-128"/>
              </a:rPr>
              <a:t>2.</a:t>
            </a:r>
            <a:r>
              <a:rPr kumimoji="1" lang="ja-JP" altLang="en-US" sz="3200" b="1" u="sng" spc="-99" dirty="0">
                <a:uFill>
                  <a:solidFill>
                    <a:schemeClr val="tx1"/>
                  </a:solidFill>
                </a:uFill>
                <a:latin typeface="Times New Roman" panose="02020603050405020304" pitchFamily="18" charset="0"/>
                <a:ea typeface="ＭＳ Ｐゴシック" panose="020B0600070205080204" pitchFamily="50" charset="-128"/>
              </a:rPr>
              <a:t>測量結果を基に標高データを補正</a:t>
            </a:r>
            <a:endParaRPr kumimoji="1" lang="en-US" altLang="ja-JP" sz="3200" b="1" u="sng" spc="-99" dirty="0">
              <a:uFill>
                <a:solidFill>
                  <a:schemeClr val="tx1"/>
                </a:solidFill>
              </a:uFill>
              <a:latin typeface="Times New Roman" panose="02020603050405020304" pitchFamily="18" charset="0"/>
              <a:ea typeface="ＭＳ Ｐゴシック" panose="020B0600070205080204" pitchFamily="50" charset="-128"/>
            </a:endParaRPr>
          </a:p>
        </p:txBody>
      </p:sp>
      <p:sp>
        <p:nvSpPr>
          <p:cNvPr id="57" name="テキスト ボックス 56">
            <a:extLst>
              <a:ext uri="{FF2B5EF4-FFF2-40B4-BE49-F238E27FC236}">
                <a16:creationId xmlns:a16="http://schemas.microsoft.com/office/drawing/2014/main" id="{1CE6C497-523D-E5E0-183D-366AFAE1D532}"/>
              </a:ext>
            </a:extLst>
          </p:cNvPr>
          <p:cNvSpPr txBox="1"/>
          <p:nvPr/>
        </p:nvSpPr>
        <p:spPr>
          <a:xfrm>
            <a:off x="302949" y="25209421"/>
            <a:ext cx="5877878" cy="580784"/>
          </a:xfrm>
          <a:prstGeom prst="rect">
            <a:avLst/>
          </a:prstGeom>
          <a:noFill/>
        </p:spPr>
        <p:txBody>
          <a:bodyPr wrap="square" rtlCol="0">
            <a:spAutoFit/>
          </a:bodyPr>
          <a:lstStyle/>
          <a:p>
            <a:r>
              <a:rPr kumimoji="1" lang="en-US" altLang="ja-JP" sz="3200" b="1" i="1" spc="-99" dirty="0">
                <a:latin typeface="Times New Roman" panose="02020603050405020304" pitchFamily="18" charset="0"/>
                <a:ea typeface="ＭＳ Ｐゴシック" panose="020B0600070205080204" pitchFamily="50" charset="-128"/>
              </a:rPr>
              <a:t>3.</a:t>
            </a:r>
            <a:r>
              <a:rPr kumimoji="1" lang="ja-JP" altLang="en-US" sz="3200" b="1" u="sng" spc="-99" dirty="0">
                <a:uFill>
                  <a:solidFill>
                    <a:schemeClr val="tx1"/>
                  </a:solidFill>
                </a:uFill>
                <a:latin typeface="Times New Roman" panose="02020603050405020304" pitchFamily="18" charset="0"/>
                <a:ea typeface="ＭＳ Ｐゴシック" panose="020B0600070205080204" pitchFamily="50" charset="-128"/>
              </a:rPr>
              <a:t>再現計算の妥当性評価方法</a:t>
            </a:r>
            <a:endParaRPr kumimoji="1" lang="en-US" altLang="ja-JP" sz="3200" b="1" u="sng" spc="-99" dirty="0">
              <a:uFill>
                <a:solidFill>
                  <a:schemeClr val="tx1"/>
                </a:solidFill>
              </a:uFill>
              <a:latin typeface="Times New Roman" panose="02020603050405020304" pitchFamily="18" charset="0"/>
              <a:ea typeface="ＭＳ Ｐゴシック" panose="020B0600070205080204" pitchFamily="50" charset="-128"/>
            </a:endParaRPr>
          </a:p>
        </p:txBody>
      </p:sp>
      <p:sp>
        <p:nvSpPr>
          <p:cNvPr id="58" name="四角形: 角を丸くする 57">
            <a:extLst>
              <a:ext uri="{FF2B5EF4-FFF2-40B4-BE49-F238E27FC236}">
                <a16:creationId xmlns:a16="http://schemas.microsoft.com/office/drawing/2014/main" id="{E777BD71-CDA7-0748-8E4F-40ECFC85EC35}"/>
              </a:ext>
            </a:extLst>
          </p:cNvPr>
          <p:cNvSpPr/>
          <p:nvPr/>
        </p:nvSpPr>
        <p:spPr>
          <a:xfrm>
            <a:off x="252471" y="26959149"/>
            <a:ext cx="9097776" cy="1087398"/>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a:extLst>
              <a:ext uri="{FF2B5EF4-FFF2-40B4-BE49-F238E27FC236}">
                <a16:creationId xmlns:a16="http://schemas.microsoft.com/office/drawing/2014/main" id="{8C0C38E0-B0F8-6CD5-DC6F-6A392F6517EF}"/>
              </a:ext>
            </a:extLst>
          </p:cNvPr>
          <p:cNvSpPr txBox="1"/>
          <p:nvPr/>
        </p:nvSpPr>
        <p:spPr>
          <a:xfrm>
            <a:off x="209294" y="26969329"/>
            <a:ext cx="9374881" cy="1077218"/>
          </a:xfrm>
          <a:prstGeom prst="rect">
            <a:avLst/>
          </a:prstGeom>
          <a:noFill/>
        </p:spPr>
        <p:txBody>
          <a:bodyPr wrap="square" rtlCol="0">
            <a:spAutoFit/>
          </a:bodyPr>
          <a:lstStyle/>
          <a:p>
            <a:r>
              <a:rPr kumimoji="1" lang="en-US" altLang="ja-JP" sz="3600" b="1" i="1" u="sng" spc="99" dirty="0">
                <a:latin typeface="Times New Roman" panose="02020603050405020304" pitchFamily="18" charset="0"/>
                <a:ea typeface="ＭＳ Ｐゴシック" panose="020B0600070205080204" pitchFamily="50" charset="-128"/>
              </a:rPr>
              <a:t>(2)</a:t>
            </a:r>
            <a:r>
              <a:rPr kumimoji="1" lang="ja-JP" altLang="en-US" sz="3600" b="1" i="1" u="sng" spc="99" dirty="0">
                <a:latin typeface="Times New Roman" panose="02020603050405020304" pitchFamily="18" charset="0"/>
                <a:ea typeface="ＭＳ Ｐゴシック" panose="020B0600070205080204" pitchFamily="50" charset="-128"/>
              </a:rPr>
              <a:t>洪水導水による河川水位低減の実験手法</a:t>
            </a:r>
            <a:endParaRPr kumimoji="1" lang="en-US" altLang="ja-JP" sz="3600" b="1" i="1" u="sng" spc="99" dirty="0">
              <a:latin typeface="Times New Roman" panose="02020603050405020304" pitchFamily="18" charset="0"/>
              <a:ea typeface="ＭＳ Ｐゴシック" panose="020B0600070205080204" pitchFamily="50" charset="-128"/>
            </a:endParaRPr>
          </a:p>
          <a:p>
            <a:r>
              <a:rPr kumimoji="1" lang="ja-JP" altLang="en-US" sz="2800" spc="99" dirty="0">
                <a:latin typeface="Times New Roman" panose="02020603050405020304" pitchFamily="18" charset="0"/>
                <a:ea typeface="ＭＳ Ｐゴシック" panose="020B0600070205080204" pitchFamily="50" charset="-128"/>
              </a:rPr>
              <a:t>井田川土地改良区の広域を対象に数値実験を実施</a:t>
            </a:r>
          </a:p>
        </p:txBody>
      </p:sp>
      <p:sp>
        <p:nvSpPr>
          <p:cNvPr id="60" name="二等辺三角形 59">
            <a:extLst>
              <a:ext uri="{FF2B5EF4-FFF2-40B4-BE49-F238E27FC236}">
                <a16:creationId xmlns:a16="http://schemas.microsoft.com/office/drawing/2014/main" id="{44688C5B-B915-71A4-0EEC-B467A7E7E9EE}"/>
              </a:ext>
            </a:extLst>
          </p:cNvPr>
          <p:cNvSpPr/>
          <p:nvPr/>
        </p:nvSpPr>
        <p:spPr>
          <a:xfrm rot="10800000">
            <a:off x="2908699" y="24663626"/>
            <a:ext cx="3583102" cy="410980"/>
          </a:xfrm>
          <a:prstGeom prst="triangle">
            <a:avLst/>
          </a:prstGeom>
          <a:solidFill>
            <a:schemeClr val="bg2">
              <a:lumMod val="7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mc:Choice xmlns:a14="http://schemas.microsoft.com/office/drawing/2010/main" Requires="a14">
          <p:sp>
            <p:nvSpPr>
              <p:cNvPr id="64" name="正方形/長方形 63">
                <a:extLst>
                  <a:ext uri="{FF2B5EF4-FFF2-40B4-BE49-F238E27FC236}">
                    <a16:creationId xmlns:a16="http://schemas.microsoft.com/office/drawing/2014/main" id="{DCB9DB90-F0C4-CCF8-052D-DEC5F2D13E9B}"/>
                  </a:ext>
                </a:extLst>
              </p:cNvPr>
              <p:cNvSpPr/>
              <p:nvPr/>
            </p:nvSpPr>
            <p:spPr>
              <a:xfrm>
                <a:off x="278054" y="28133632"/>
                <a:ext cx="5485668" cy="9507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tLang="ja-JP" sz="2400">
                          <a:latin typeface="Cambria Math" panose="02040503050406030204" pitchFamily="18" charset="0"/>
                        </a:rPr>
                        <m:t>Q</m:t>
                      </m:r>
                      <m:r>
                        <a:rPr lang="en-US" altLang="ja-JP" sz="2400">
                          <a:latin typeface="Cambria Math" panose="02040503050406030204" pitchFamily="18" charset="0"/>
                        </a:rPr>
                        <m:t>(</m:t>
                      </m:r>
                      <m:r>
                        <m:rPr>
                          <m:sty m:val="p"/>
                        </m:rPr>
                        <a:rPr lang="en-US" altLang="ja-JP" sz="2400">
                          <a:latin typeface="Cambria Math" panose="02040503050406030204" pitchFamily="18" charset="0"/>
                        </a:rPr>
                        <m:t>t</m:t>
                      </m:r>
                      <m:r>
                        <a:rPr lang="en-US" altLang="ja-JP" sz="2400">
                          <a:latin typeface="Cambria Math" panose="02040503050406030204" pitchFamily="18" charset="0"/>
                        </a:rPr>
                        <m:t>)=</m:t>
                      </m:r>
                      <m:sSub>
                        <m:sSubPr>
                          <m:ctrlPr>
                            <a:rPr lang="ja-JP" altLang="ja-JP" sz="2400" i="1">
                              <a:latin typeface="Cambria Math" panose="02040503050406030204" pitchFamily="18" charset="0"/>
                            </a:rPr>
                          </m:ctrlPr>
                        </m:sSubPr>
                        <m:e>
                          <m:r>
                            <a:rPr lang="en-US" altLang="ja-JP" sz="2400" i="1">
                              <a:latin typeface="Cambria Math" panose="02040503050406030204" pitchFamily="18" charset="0"/>
                            </a:rPr>
                            <m:t>𝑄</m:t>
                          </m:r>
                        </m:e>
                        <m:sub>
                          <m:r>
                            <a:rPr lang="en-US" altLang="ja-JP" sz="2400" i="1">
                              <a:latin typeface="Cambria Math" panose="02040503050406030204" pitchFamily="18" charset="0"/>
                            </a:rPr>
                            <m:t>𝑏</m:t>
                          </m:r>
                        </m:sub>
                      </m:sSub>
                      <m:r>
                        <a:rPr lang="en-US" altLang="ja-JP" sz="2400" i="1">
                          <a:latin typeface="Cambria Math" panose="02040503050406030204" pitchFamily="18" charset="0"/>
                        </a:rPr>
                        <m:t>+</m:t>
                      </m:r>
                      <m:sSub>
                        <m:sSubPr>
                          <m:ctrlPr>
                            <a:rPr lang="ja-JP" altLang="ja-JP" sz="2400" i="1">
                              <a:latin typeface="Cambria Math" panose="02040503050406030204" pitchFamily="18" charset="0"/>
                            </a:rPr>
                          </m:ctrlPr>
                        </m:sSubPr>
                        <m:e>
                          <m:r>
                            <a:rPr lang="en-US" altLang="ja-JP" sz="2400" i="1">
                              <a:latin typeface="Cambria Math" panose="02040503050406030204" pitchFamily="18" charset="0"/>
                            </a:rPr>
                            <m:t>(</m:t>
                          </m:r>
                          <m:r>
                            <a:rPr lang="en-US" altLang="ja-JP" sz="2400" i="1">
                              <a:latin typeface="Cambria Math" panose="02040503050406030204" pitchFamily="18" charset="0"/>
                            </a:rPr>
                            <m:t>𝑄</m:t>
                          </m:r>
                        </m:e>
                        <m:sub>
                          <m:r>
                            <a:rPr lang="en-US" altLang="ja-JP" sz="2400" i="1">
                              <a:latin typeface="Cambria Math" panose="02040503050406030204" pitchFamily="18" charset="0"/>
                            </a:rPr>
                            <m:t>𝑝</m:t>
                          </m:r>
                        </m:sub>
                      </m:sSub>
                      <m:r>
                        <a:rPr lang="en-US" altLang="ja-JP" sz="2400" i="1">
                          <a:latin typeface="Cambria Math" panose="02040503050406030204" pitchFamily="18" charset="0"/>
                        </a:rPr>
                        <m:t>−</m:t>
                      </m:r>
                      <m:sSub>
                        <m:sSubPr>
                          <m:ctrlPr>
                            <a:rPr lang="ja-JP" altLang="ja-JP" sz="2400" i="1">
                              <a:latin typeface="Cambria Math" panose="02040503050406030204" pitchFamily="18" charset="0"/>
                            </a:rPr>
                          </m:ctrlPr>
                        </m:sSubPr>
                        <m:e>
                          <m:r>
                            <a:rPr lang="en-US" altLang="ja-JP" sz="2400" i="1">
                              <a:latin typeface="Cambria Math" panose="02040503050406030204" pitchFamily="18" charset="0"/>
                            </a:rPr>
                            <m:t>𝑄</m:t>
                          </m:r>
                        </m:e>
                        <m:sub>
                          <m:r>
                            <a:rPr lang="en-US" altLang="ja-JP" sz="2400" i="1">
                              <a:latin typeface="Cambria Math" panose="02040503050406030204" pitchFamily="18" charset="0"/>
                            </a:rPr>
                            <m:t>𝑏</m:t>
                          </m:r>
                        </m:sub>
                      </m:sSub>
                      <m:r>
                        <a:rPr lang="en-US" altLang="ja-JP" sz="2400" i="1">
                          <a:latin typeface="Cambria Math" panose="02040503050406030204" pitchFamily="18" charset="0"/>
                        </a:rPr>
                        <m:t>)∗</m:t>
                      </m:r>
                      <m:sSup>
                        <m:sSupPr>
                          <m:ctrlPr>
                            <a:rPr lang="ja-JP" altLang="ja-JP" sz="2400" i="1">
                              <a:latin typeface="Cambria Math" panose="02040503050406030204" pitchFamily="18" charset="0"/>
                            </a:rPr>
                          </m:ctrlPr>
                        </m:sSupPr>
                        <m:e>
                          <m:r>
                            <a:rPr lang="en-US" altLang="ja-JP" sz="2400" i="1">
                              <a:latin typeface="Cambria Math" panose="02040503050406030204" pitchFamily="18" charset="0"/>
                            </a:rPr>
                            <m:t>{(</m:t>
                          </m:r>
                          <m:f>
                            <m:fPr>
                              <m:ctrlPr>
                                <a:rPr lang="ja-JP" altLang="ja-JP" sz="2400" i="1">
                                  <a:latin typeface="Cambria Math" panose="02040503050406030204" pitchFamily="18" charset="0"/>
                                </a:rPr>
                              </m:ctrlPr>
                            </m:fPr>
                            <m:num>
                              <m:r>
                                <a:rPr lang="en-US" altLang="ja-JP" sz="2400" i="1">
                                  <a:latin typeface="Cambria Math" panose="02040503050406030204" pitchFamily="18" charset="0"/>
                                </a:rPr>
                                <m:t>𝑡</m:t>
                              </m:r>
                              <m:r>
                                <a:rPr lang="en-US" altLang="ja-JP" sz="2400" i="1">
                                  <a:latin typeface="Cambria Math" panose="02040503050406030204" pitchFamily="18" charset="0"/>
                                </a:rPr>
                                <m:t> </m:t>
                              </m:r>
                            </m:num>
                            <m:den>
                              <m:sSub>
                                <m:sSubPr>
                                  <m:ctrlPr>
                                    <a:rPr lang="ja-JP" altLang="ja-JP" sz="2400" i="1">
                                      <a:latin typeface="Cambria Math" panose="02040503050406030204" pitchFamily="18" charset="0"/>
                                    </a:rPr>
                                  </m:ctrlPr>
                                </m:sSubPr>
                                <m:e>
                                  <m:r>
                                    <a:rPr lang="en-US" altLang="ja-JP" sz="2400" i="1">
                                      <a:latin typeface="Cambria Math" panose="02040503050406030204" pitchFamily="18" charset="0"/>
                                    </a:rPr>
                                    <m:t>𝑡</m:t>
                                  </m:r>
                                </m:e>
                                <m:sub>
                                  <m:r>
                                    <a:rPr lang="en-US" altLang="ja-JP" sz="2400" i="1">
                                      <a:latin typeface="Cambria Math" panose="02040503050406030204" pitchFamily="18" charset="0"/>
                                    </a:rPr>
                                    <m:t>𝑝</m:t>
                                  </m:r>
                                </m:sub>
                              </m:sSub>
                            </m:den>
                          </m:f>
                          <m:r>
                            <a:rPr lang="en-US" altLang="ja-JP" sz="2400" i="1">
                              <a:latin typeface="Cambria Math" panose="02040503050406030204" pitchFamily="18" charset="0"/>
                            </a:rPr>
                            <m:t>)∗</m:t>
                          </m:r>
                          <m:sSup>
                            <m:sSupPr>
                              <m:ctrlPr>
                                <a:rPr lang="ja-JP" altLang="ja-JP" sz="2400" i="1">
                                  <a:latin typeface="Cambria Math" panose="02040503050406030204" pitchFamily="18" charset="0"/>
                                </a:rPr>
                              </m:ctrlPr>
                            </m:sSupPr>
                            <m:e>
                              <m:r>
                                <a:rPr lang="en-US" altLang="ja-JP" sz="2400" i="1">
                                  <a:latin typeface="Cambria Math" panose="02040503050406030204" pitchFamily="18" charset="0"/>
                                </a:rPr>
                                <m:t>𝑒</m:t>
                              </m:r>
                            </m:e>
                            <m:sup>
                              <m:r>
                                <a:rPr lang="en-US" altLang="ja-JP" sz="2400" i="1">
                                  <a:latin typeface="Cambria Math" panose="02040503050406030204" pitchFamily="18" charset="0"/>
                                </a:rPr>
                                <m:t>(1−</m:t>
                              </m:r>
                              <m:f>
                                <m:fPr>
                                  <m:ctrlPr>
                                    <a:rPr lang="ja-JP" altLang="ja-JP" sz="2400" i="1">
                                      <a:latin typeface="Cambria Math" panose="02040503050406030204" pitchFamily="18" charset="0"/>
                                    </a:rPr>
                                  </m:ctrlPr>
                                </m:fPr>
                                <m:num>
                                  <m:r>
                                    <a:rPr lang="en-US" altLang="ja-JP" sz="2400" i="1">
                                      <a:latin typeface="Cambria Math" panose="02040503050406030204" pitchFamily="18" charset="0"/>
                                    </a:rPr>
                                    <m:t>𝑡</m:t>
                                  </m:r>
                                </m:num>
                                <m:den>
                                  <m:sSub>
                                    <m:sSubPr>
                                      <m:ctrlPr>
                                        <a:rPr lang="ja-JP" altLang="ja-JP" sz="2400" i="1">
                                          <a:latin typeface="Cambria Math" panose="02040503050406030204" pitchFamily="18" charset="0"/>
                                        </a:rPr>
                                      </m:ctrlPr>
                                    </m:sSubPr>
                                    <m:e>
                                      <m:r>
                                        <a:rPr lang="en-US" altLang="ja-JP" sz="2400" i="1">
                                          <a:latin typeface="Cambria Math" panose="02040503050406030204" pitchFamily="18" charset="0"/>
                                        </a:rPr>
                                        <m:t>𝑡</m:t>
                                      </m:r>
                                    </m:e>
                                    <m:sub>
                                      <m:r>
                                        <a:rPr lang="en-US" altLang="ja-JP" sz="2400" i="1">
                                          <a:latin typeface="Cambria Math" panose="02040503050406030204" pitchFamily="18" charset="0"/>
                                        </a:rPr>
                                        <m:t>𝑝</m:t>
                                      </m:r>
                                    </m:sub>
                                  </m:sSub>
                                </m:den>
                              </m:f>
                              <m:r>
                                <a:rPr lang="en-US" altLang="ja-JP" sz="2400" i="1">
                                  <a:latin typeface="Cambria Math" panose="02040503050406030204" pitchFamily="18" charset="0"/>
                                </a:rPr>
                                <m:t>)</m:t>
                              </m:r>
                            </m:sup>
                          </m:sSup>
                          <m:r>
                            <a:rPr lang="en-US" altLang="ja-JP" sz="2400" i="1">
                              <a:latin typeface="Cambria Math" panose="02040503050406030204" pitchFamily="18" charset="0"/>
                            </a:rPr>
                            <m:t>}</m:t>
                          </m:r>
                        </m:e>
                        <m:sup>
                          <m:r>
                            <a:rPr lang="en-US" altLang="ja-JP" sz="2400" i="1">
                              <a:latin typeface="Cambria Math" panose="02040503050406030204" pitchFamily="18" charset="0"/>
                            </a:rPr>
                            <m:t>𝑐</m:t>
                          </m:r>
                        </m:sup>
                      </m:sSup>
                    </m:oMath>
                  </m:oMathPara>
                </a14:m>
                <a:endParaRPr lang="ja-JP" altLang="ja-JP" sz="2000" dirty="0">
                  <a:latin typeface="+mj-lt"/>
                  <a:ea typeface="メイリオ" panose="020B0604030504040204" pitchFamily="50" charset="-128"/>
                </a:endParaRPr>
              </a:p>
            </p:txBody>
          </p:sp>
        </mc:Choice>
        <mc:Fallback>
          <p:sp>
            <p:nvSpPr>
              <p:cNvPr id="64" name="正方形/長方形 63">
                <a:extLst>
                  <a:ext uri="{FF2B5EF4-FFF2-40B4-BE49-F238E27FC236}">
                    <a16:creationId xmlns:a16="http://schemas.microsoft.com/office/drawing/2014/main" id="{DCB9DB90-F0C4-CCF8-052D-DEC5F2D13E9B}"/>
                  </a:ext>
                </a:extLst>
              </p:cNvPr>
              <p:cNvSpPr>
                <a:spLocks noRot="1" noChangeAspect="1" noMove="1" noResize="1" noEditPoints="1" noAdjustHandles="1" noChangeArrowheads="1" noChangeShapeType="1" noTextEdit="1"/>
              </p:cNvSpPr>
              <p:nvPr/>
            </p:nvSpPr>
            <p:spPr>
              <a:xfrm>
                <a:off x="278054" y="28133632"/>
                <a:ext cx="5485668" cy="950709"/>
              </a:xfrm>
              <a:prstGeom prst="rect">
                <a:avLst/>
              </a:prstGeom>
              <a:blipFill>
                <a:blip r:embed="rId7"/>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67" name="テキスト ボックス 66">
                <a:extLst>
                  <a:ext uri="{FF2B5EF4-FFF2-40B4-BE49-F238E27FC236}">
                    <a16:creationId xmlns:a16="http://schemas.microsoft.com/office/drawing/2014/main" id="{6B61FFE8-88B8-4497-0204-DA687C476105}"/>
                  </a:ext>
                </a:extLst>
              </p:cNvPr>
              <p:cNvSpPr txBox="1"/>
              <p:nvPr/>
            </p:nvSpPr>
            <p:spPr>
              <a:xfrm>
                <a:off x="5735405" y="28289277"/>
                <a:ext cx="3722999" cy="662874"/>
              </a:xfrm>
              <a:prstGeom prst="rect">
                <a:avLst/>
              </a:prstGeom>
              <a:noFill/>
            </p:spPr>
            <p:txBody>
              <a:bodyPr wrap="square" lIns="0" tIns="0" rIns="0" bIns="0" rtlCol="0">
                <a:spAutoFit/>
              </a:bodyPr>
              <a:lstStyle/>
              <a:p>
                <a14:m>
                  <m:oMath xmlns:m="http://schemas.openxmlformats.org/officeDocument/2006/math">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𝑄</m:t>
                        </m:r>
                      </m:e>
                      <m:sub>
                        <m:r>
                          <a:rPr kumimoji="1" lang="en-US" altLang="ja-JP" sz="2000" i="1">
                            <a:latin typeface="Cambria Math" panose="02040503050406030204" pitchFamily="18" charset="0"/>
                          </a:rPr>
                          <m:t>𝑏</m:t>
                        </m:r>
                      </m:sub>
                    </m:sSub>
                    <m:r>
                      <a:rPr kumimoji="1" lang="en-US" altLang="ja-JP" sz="2000" i="1">
                        <a:latin typeface="Cambria Math" panose="02040503050406030204" pitchFamily="18" charset="0"/>
                      </a:rPr>
                      <m:t>:</m:t>
                    </m:r>
                  </m:oMath>
                </a14:m>
                <a:r>
                  <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低水流量　　</a:t>
                </a:r>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a:t>
                </a:r>
                <a14:m>
                  <m:oMath xmlns:m="http://schemas.openxmlformats.org/officeDocument/2006/math">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𝑄</m:t>
                        </m:r>
                      </m:e>
                      <m:sub>
                        <m:r>
                          <a:rPr kumimoji="1" lang="en-US" altLang="ja-JP" sz="2000" i="1">
                            <a:latin typeface="Cambria Math" panose="02040503050406030204" pitchFamily="18" charset="0"/>
                          </a:rPr>
                          <m:t>𝑝</m:t>
                        </m:r>
                      </m:sub>
                    </m:sSub>
                  </m:oMath>
                </a14:m>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 </a:t>
                </a:r>
                <a14:m>
                  <m:oMath xmlns:m="http://schemas.openxmlformats.org/officeDocument/2006/math">
                    <m:r>
                      <a:rPr kumimoji="1" lang="en-US" altLang="ja-JP" sz="2000" i="1">
                        <a:latin typeface="Cambria Math" panose="02040503050406030204" pitchFamily="18" charset="0"/>
                      </a:rPr>
                      <m:t>:</m:t>
                    </m:r>
                  </m:oMath>
                </a14:m>
                <a:r>
                  <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ピーク流量</a:t>
                </a:r>
                <a:endParaRPr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endParaRPr>
              </a:p>
              <a:p>
                <a14:m>
                  <m:oMath xmlns:m="http://schemas.openxmlformats.org/officeDocument/2006/math">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𝑡</m:t>
                        </m:r>
                      </m:e>
                      <m:sub>
                        <m:r>
                          <a:rPr kumimoji="1" lang="en-US" altLang="ja-JP" sz="2000" i="1">
                            <a:latin typeface="Cambria Math" panose="02040503050406030204" pitchFamily="18" charset="0"/>
                          </a:rPr>
                          <m:t>𝑝</m:t>
                        </m:r>
                      </m:sub>
                    </m:sSub>
                    <m:r>
                      <a:rPr kumimoji="1" lang="en-US" altLang="ja-JP" sz="2000" i="1">
                        <a:latin typeface="Cambria Math" panose="02040503050406030204" pitchFamily="18" charset="0"/>
                      </a:rPr>
                      <m:t>:</m:t>
                    </m:r>
                  </m:oMath>
                </a14:m>
                <a:r>
                  <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ピーク時刻　  </a:t>
                </a:r>
                <a14:m>
                  <m:oMath xmlns:m="http://schemas.openxmlformats.org/officeDocument/2006/math">
                    <m:r>
                      <a:rPr kumimoji="1" lang="en-US" altLang="ja-JP" sz="2000" i="1">
                        <a:latin typeface="Cambria Math" panose="02040503050406030204" pitchFamily="18" charset="0"/>
                        <a:ea typeface="メイリオ" panose="020B0604030504040204" pitchFamily="50" charset="-128"/>
                      </a:rPr>
                      <m:t>𝑐</m:t>
                    </m:r>
                    <m:r>
                      <a:rPr kumimoji="1" lang="en-US" altLang="ja-JP" sz="2000" i="1">
                        <a:latin typeface="Cambria Math" panose="02040503050406030204" pitchFamily="18" charset="0"/>
                        <a:ea typeface="メイリオ" panose="020B0604030504040204" pitchFamily="50" charset="-128"/>
                      </a:rPr>
                      <m:t>:</m:t>
                    </m:r>
                  </m:oMath>
                </a14:m>
                <a:r>
                  <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曲率</a:t>
                </a:r>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(10</a:t>
                </a:r>
                <a:r>
                  <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rPr>
                  <a:t>に設定</a:t>
                </a:r>
                <a:r>
                  <a:rPr kumimoji="1" lang="en-US" altLang="ja-JP" sz="2000" dirty="0">
                    <a:latin typeface="Times New Roman" panose="02020603050405020304" pitchFamily="18" charset="0"/>
                    <a:ea typeface="ＭＳ Ｐゴシック" panose="020B0600070205080204" pitchFamily="50" charset="-128"/>
                    <a:cs typeface="Times New Roman" panose="02020603050405020304" pitchFamily="18" charset="0"/>
                  </a:rPr>
                  <a:t>)</a:t>
                </a:r>
                <a:endParaRPr kumimoji="1" lang="ja-JP" altLang="en-US" sz="2000"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mc:Choice>
        <mc:Fallback>
          <p:sp>
            <p:nvSpPr>
              <p:cNvPr id="67" name="テキスト ボックス 66">
                <a:extLst>
                  <a:ext uri="{FF2B5EF4-FFF2-40B4-BE49-F238E27FC236}">
                    <a16:creationId xmlns:a16="http://schemas.microsoft.com/office/drawing/2014/main" id="{6B61FFE8-88B8-4497-0204-DA687C476105}"/>
                  </a:ext>
                </a:extLst>
              </p:cNvPr>
              <p:cNvSpPr txBox="1">
                <a:spLocks noRot="1" noChangeAspect="1" noMove="1" noResize="1" noEditPoints="1" noAdjustHandles="1" noChangeArrowheads="1" noChangeShapeType="1" noTextEdit="1"/>
              </p:cNvSpPr>
              <p:nvPr/>
            </p:nvSpPr>
            <p:spPr>
              <a:xfrm>
                <a:off x="5735405" y="28289277"/>
                <a:ext cx="3722999" cy="662874"/>
              </a:xfrm>
              <a:prstGeom prst="rect">
                <a:avLst/>
              </a:prstGeom>
              <a:blipFill>
                <a:blip r:embed="rId8"/>
                <a:stretch>
                  <a:fillRect l="-2946" t="-14815" r="-2128" b="-19444"/>
                </a:stretch>
              </a:blipFill>
            </p:spPr>
            <p:txBody>
              <a:bodyPr/>
              <a:lstStyle/>
              <a:p>
                <a:r>
                  <a:rPr lang="ja-JP" altLang="en-US">
                    <a:noFill/>
                  </a:rPr>
                  <a:t> </a:t>
                </a:r>
              </a:p>
            </p:txBody>
          </p:sp>
        </mc:Fallback>
      </mc:AlternateContent>
      <p:sp>
        <p:nvSpPr>
          <p:cNvPr id="68" name="テキスト ボックス 67">
            <a:extLst>
              <a:ext uri="{FF2B5EF4-FFF2-40B4-BE49-F238E27FC236}">
                <a16:creationId xmlns:a16="http://schemas.microsoft.com/office/drawing/2014/main" id="{E374595E-DA76-26BA-4450-07F57B59028C}"/>
              </a:ext>
            </a:extLst>
          </p:cNvPr>
          <p:cNvSpPr txBox="1"/>
          <p:nvPr/>
        </p:nvSpPr>
        <p:spPr>
          <a:xfrm>
            <a:off x="382986" y="29076412"/>
            <a:ext cx="9034611" cy="954107"/>
          </a:xfrm>
          <a:prstGeom prst="rect">
            <a:avLst/>
          </a:prstGeom>
          <a:noFill/>
        </p:spPr>
        <p:txBody>
          <a:bodyPr wrap="square" rtlCol="0">
            <a:spAutoFit/>
          </a:bodyPr>
          <a:lstStyle/>
          <a:p>
            <a:r>
              <a:rPr kumimoji="1" lang="ja-JP" altLang="en-US" sz="2800" b="1" spc="99" dirty="0">
                <a:latin typeface="Times New Roman" panose="02020603050405020304" pitchFamily="18" charset="0"/>
                <a:ea typeface="ＭＳ Ｐゴシック" panose="020B0600070205080204" pitchFamily="50" charset="-128"/>
              </a:rPr>
              <a:t>最悪の状況を想定し，井田川，山田川の合流部ですべての河川のピーク流量が重なるようピーク時刻を設定</a:t>
            </a:r>
          </a:p>
        </p:txBody>
      </p:sp>
      <p:sp>
        <p:nvSpPr>
          <p:cNvPr id="69" name="テキスト ボックス 68">
            <a:extLst>
              <a:ext uri="{FF2B5EF4-FFF2-40B4-BE49-F238E27FC236}">
                <a16:creationId xmlns:a16="http://schemas.microsoft.com/office/drawing/2014/main" id="{E8FB03A4-2FD6-B854-7381-4348F5296609}"/>
              </a:ext>
            </a:extLst>
          </p:cNvPr>
          <p:cNvSpPr txBox="1"/>
          <p:nvPr/>
        </p:nvSpPr>
        <p:spPr>
          <a:xfrm>
            <a:off x="19936800" y="3589200"/>
            <a:ext cx="22507200" cy="917029"/>
          </a:xfrm>
          <a:prstGeom prst="rect">
            <a:avLst/>
          </a:prstGeom>
          <a:gradFill flip="none" rotWithShape="1">
            <a:gsLst>
              <a:gs pos="0">
                <a:srgbClr val="FDABA9">
                  <a:lumMod val="97000"/>
                </a:srgbClr>
              </a:gs>
              <a:gs pos="67000">
                <a:srgbClr val="FFC9C9"/>
              </a:gs>
              <a:gs pos="100000">
                <a:schemeClr val="bg1"/>
              </a:gs>
            </a:gsLst>
            <a:lin ang="0" scaled="1"/>
            <a:tileRect/>
          </a:gradFill>
          <a:ln w="12700">
            <a:solidFill>
              <a:schemeClr val="tx1"/>
            </a:solidFill>
          </a:ln>
        </p:spPr>
        <p:txBody>
          <a:bodyPr wrap="square" rtlCol="0">
            <a:spAutoFit/>
          </a:bodyPr>
          <a:lstStyle/>
          <a:p>
            <a:r>
              <a:rPr kumimoji="1" lang="en-US" altLang="ja-JP" sz="5400" b="1" dirty="0">
                <a:latin typeface="Times New Roman" panose="02020603050405020304" pitchFamily="18" charset="0"/>
                <a:ea typeface="ＭＳ Ｐゴシック" panose="020B0600070205080204" pitchFamily="50" charset="-128"/>
              </a:rPr>
              <a:t>3.</a:t>
            </a:r>
            <a:r>
              <a:rPr kumimoji="1" lang="ja-JP" altLang="en-US" sz="5400" b="1" dirty="0">
                <a:latin typeface="Times New Roman" panose="02020603050405020304" pitchFamily="18" charset="0"/>
                <a:ea typeface="ＭＳ Ｐゴシック" panose="020B0600070205080204" pitchFamily="50" charset="-128"/>
              </a:rPr>
              <a:t>結果</a:t>
            </a:r>
          </a:p>
        </p:txBody>
      </p:sp>
      <p:sp>
        <p:nvSpPr>
          <p:cNvPr id="70" name="テキスト ボックス 69">
            <a:extLst>
              <a:ext uri="{FF2B5EF4-FFF2-40B4-BE49-F238E27FC236}">
                <a16:creationId xmlns:a16="http://schemas.microsoft.com/office/drawing/2014/main" id="{3F685D7E-3B6E-D727-95D8-2EEF944BD5A2}"/>
              </a:ext>
            </a:extLst>
          </p:cNvPr>
          <p:cNvSpPr txBox="1"/>
          <p:nvPr/>
        </p:nvSpPr>
        <p:spPr>
          <a:xfrm>
            <a:off x="20005963" y="4573064"/>
            <a:ext cx="5711538" cy="703055"/>
          </a:xfrm>
          <a:prstGeom prst="rect">
            <a:avLst/>
          </a:prstGeom>
          <a:noFill/>
        </p:spPr>
        <p:txBody>
          <a:bodyPr wrap="square" rtlCol="0">
            <a:spAutoFit/>
          </a:bodyPr>
          <a:lstStyle/>
          <a:p>
            <a:r>
              <a:rPr kumimoji="1" lang="en-US" altLang="ja-JP" sz="4000" b="1" i="1" u="sng" spc="99" dirty="0">
                <a:latin typeface="Times New Roman" panose="02020603050405020304" pitchFamily="18" charset="0"/>
                <a:ea typeface="ＭＳ Ｐゴシック" panose="020B0600070205080204" pitchFamily="50" charset="-128"/>
              </a:rPr>
              <a:t>(1)</a:t>
            </a:r>
            <a:r>
              <a:rPr kumimoji="1" lang="ja-JP" altLang="en-US" sz="4000" b="1" i="1" u="sng" spc="99" dirty="0">
                <a:latin typeface="Times New Roman" panose="02020603050405020304" pitchFamily="18" charset="0"/>
                <a:ea typeface="ＭＳ Ｐゴシック" panose="020B0600070205080204" pitchFamily="50" charset="-128"/>
              </a:rPr>
              <a:t>本手法の妥当性評価</a:t>
            </a:r>
            <a:endParaRPr kumimoji="1" lang="en-US" altLang="ja-JP" sz="4000" b="1" i="1" u="sng" spc="99" dirty="0">
              <a:latin typeface="Times New Roman" panose="02020603050405020304" pitchFamily="18" charset="0"/>
              <a:ea typeface="ＭＳ Ｐゴシック" panose="020B0600070205080204" pitchFamily="50" charset="-128"/>
            </a:endParaRPr>
          </a:p>
        </p:txBody>
      </p:sp>
      <p:pic>
        <p:nvPicPr>
          <p:cNvPr id="72" name="図 71">
            <a:extLst>
              <a:ext uri="{FF2B5EF4-FFF2-40B4-BE49-F238E27FC236}">
                <a16:creationId xmlns:a16="http://schemas.microsoft.com/office/drawing/2014/main" id="{6AAE720A-0E12-D772-F3F3-356999078DC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0037014" y="5434919"/>
            <a:ext cx="11088000" cy="7495579"/>
          </a:xfrm>
          <a:prstGeom prst="rect">
            <a:avLst/>
          </a:prstGeom>
        </p:spPr>
      </p:pic>
      <p:sp>
        <p:nvSpPr>
          <p:cNvPr id="74" name="テキスト ボックス 73">
            <a:extLst>
              <a:ext uri="{FF2B5EF4-FFF2-40B4-BE49-F238E27FC236}">
                <a16:creationId xmlns:a16="http://schemas.microsoft.com/office/drawing/2014/main" id="{A0E87C3A-1E53-53FA-9733-D036498D5492}"/>
              </a:ext>
            </a:extLst>
          </p:cNvPr>
          <p:cNvSpPr txBox="1"/>
          <p:nvPr/>
        </p:nvSpPr>
        <p:spPr>
          <a:xfrm>
            <a:off x="21280282" y="12962938"/>
            <a:ext cx="8874438" cy="397380"/>
          </a:xfrm>
          <a:prstGeom prst="rect">
            <a:avLst/>
          </a:prstGeom>
          <a:noFill/>
        </p:spPr>
        <p:txBody>
          <a:bodyPr wrap="square" rtlCol="0">
            <a:spAutoFit/>
          </a:bodyPr>
          <a:lstStyle/>
          <a:p>
            <a:pPr algn="ctr"/>
            <a:r>
              <a:rPr kumimoji="1" lang="ja-JP" altLang="en-US" sz="2000" dirty="0">
                <a:latin typeface="Arial" panose="020B0604020202020204" pitchFamily="34" charset="0"/>
                <a:ea typeface="ＭＳ ゴシック" panose="020B0609070205080204" pitchFamily="49" charset="-128"/>
              </a:rPr>
              <a:t>図</a:t>
            </a:r>
            <a:r>
              <a:rPr kumimoji="1" lang="en-US" altLang="ja-JP" sz="2000" dirty="0">
                <a:latin typeface="Arial" panose="020B0604020202020204" pitchFamily="34" charset="0"/>
                <a:ea typeface="ＭＳ ゴシック" panose="020B0609070205080204" pitchFamily="49" charset="-128"/>
              </a:rPr>
              <a:t>-4</a:t>
            </a:r>
            <a:r>
              <a:rPr kumimoji="1" lang="ja-JP" altLang="en-US" sz="2000" spc="-99" dirty="0">
                <a:latin typeface="Arial" panose="020B0604020202020204" pitchFamily="34" charset="0"/>
                <a:ea typeface="ＭＳ ゴシック" panose="020B0609070205080204" pitchFamily="49" charset="-128"/>
              </a:rPr>
              <a:t>　富山市富川地区における再現計算と観測データの水位の時系列変化の比較</a:t>
            </a:r>
            <a:endParaRPr kumimoji="1" lang="ja-JP" altLang="en-US" sz="2000" b="1" spc="-99" dirty="0">
              <a:latin typeface="Arial" panose="020B0604020202020204" pitchFamily="34" charset="0"/>
              <a:ea typeface="ＭＳ ゴシック" panose="020B0609070205080204" pitchFamily="49" charset="-128"/>
            </a:endParaRPr>
          </a:p>
        </p:txBody>
      </p:sp>
      <p:graphicFrame>
        <p:nvGraphicFramePr>
          <p:cNvPr id="77" name="表 76">
            <a:extLst>
              <a:ext uri="{FF2B5EF4-FFF2-40B4-BE49-F238E27FC236}">
                <a16:creationId xmlns:a16="http://schemas.microsoft.com/office/drawing/2014/main" id="{DE7CE6E9-0EF2-64DC-0856-F250D36A447A}"/>
              </a:ext>
            </a:extLst>
          </p:cNvPr>
          <p:cNvGraphicFramePr>
            <a:graphicFrameLocks noGrp="1"/>
          </p:cNvGraphicFramePr>
          <p:nvPr>
            <p:extLst>
              <p:ext uri="{D42A27DB-BD31-4B8C-83A1-F6EECF244321}">
                <p14:modId xmlns:p14="http://schemas.microsoft.com/office/powerpoint/2010/main" val="2361429479"/>
              </p:ext>
            </p:extLst>
          </p:nvPr>
        </p:nvGraphicFramePr>
        <p:xfrm>
          <a:off x="20220518" y="15880203"/>
          <a:ext cx="10781909" cy="1496949"/>
        </p:xfrm>
        <a:graphic>
          <a:graphicData uri="http://schemas.openxmlformats.org/drawingml/2006/table">
            <a:tbl>
              <a:tblPr/>
              <a:tblGrid>
                <a:gridCol w="1355507">
                  <a:extLst>
                    <a:ext uri="{9D8B030D-6E8A-4147-A177-3AD203B41FA5}">
                      <a16:colId xmlns:a16="http://schemas.microsoft.com/office/drawing/2014/main" val="2286955480"/>
                    </a:ext>
                  </a:extLst>
                </a:gridCol>
                <a:gridCol w="3418729">
                  <a:extLst>
                    <a:ext uri="{9D8B030D-6E8A-4147-A177-3AD203B41FA5}">
                      <a16:colId xmlns:a16="http://schemas.microsoft.com/office/drawing/2014/main" val="1565832036"/>
                    </a:ext>
                  </a:extLst>
                </a:gridCol>
                <a:gridCol w="1692770">
                  <a:extLst>
                    <a:ext uri="{9D8B030D-6E8A-4147-A177-3AD203B41FA5}">
                      <a16:colId xmlns:a16="http://schemas.microsoft.com/office/drawing/2014/main" val="3728279529"/>
                    </a:ext>
                  </a:extLst>
                </a:gridCol>
                <a:gridCol w="4314903">
                  <a:extLst>
                    <a:ext uri="{9D8B030D-6E8A-4147-A177-3AD203B41FA5}">
                      <a16:colId xmlns:a16="http://schemas.microsoft.com/office/drawing/2014/main" val="932385029"/>
                    </a:ext>
                  </a:extLst>
                </a:gridCol>
              </a:tblGrid>
              <a:tr h="448119">
                <a:tc>
                  <a:txBody>
                    <a:bodyPr/>
                    <a:lstStyle/>
                    <a:p>
                      <a:pPr algn="ctr" fontAlgn="ctr">
                        <a:buNone/>
                      </a:pPr>
                      <a:r>
                        <a:rPr lang="ja-JP" altLang="en-US" sz="28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9460" marR="9460" marT="9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RMSE(cm)</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6E6"/>
                    </a:solidFill>
                  </a:tcPr>
                </a:tc>
                <a:tc>
                  <a:txBody>
                    <a:bodyPr/>
                    <a:lstStyle/>
                    <a:p>
                      <a:pPr algn="ctr" fontAlgn="ctr">
                        <a:buNone/>
                      </a:pPr>
                      <a:r>
                        <a:rPr lang="en-US"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NSE</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6E6"/>
                    </a:solidFill>
                  </a:tcPr>
                </a:tc>
                <a:tc>
                  <a:txBody>
                    <a:bodyPr/>
                    <a:lstStyle/>
                    <a:p>
                      <a:pPr algn="ctr" fontAlgn="ctr">
                        <a:buNone/>
                      </a:pPr>
                      <a:r>
                        <a:rPr lang="ja-JP" altLang="en-US"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ピーク誤差</a:t>
                      </a:r>
                      <a:r>
                        <a:rPr lang="en-US" altLang="ja-JP"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a:t>
                      </a:r>
                      <a:r>
                        <a:rPr lang="en-US"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cm)</a:t>
                      </a:r>
                    </a:p>
                  </a:txBody>
                  <a:tcPr marL="9460" marR="9460" marT="9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3587381693"/>
                  </a:ext>
                </a:extLst>
              </a:tr>
              <a:tr h="487508">
                <a:tc>
                  <a:txBody>
                    <a:bodyPr/>
                    <a:lstStyle/>
                    <a:p>
                      <a:pPr algn="ctr" fontAlgn="ctr">
                        <a:buNone/>
                      </a:pPr>
                      <a:r>
                        <a:rPr lang="ja-JP" altLang="en-US"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水口</a:t>
                      </a:r>
                    </a:p>
                  </a:txBody>
                  <a:tcPr marL="9460" marR="9460" marT="9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6E6"/>
                    </a:solidFill>
                  </a:tcPr>
                </a:tc>
                <a:tc>
                  <a:txBody>
                    <a:bodyPr/>
                    <a:lstStyle/>
                    <a:p>
                      <a:pPr algn="r" fontAlgn="ctr">
                        <a:buNone/>
                      </a:pPr>
                      <a:r>
                        <a:rPr lang="en-US" altLang="ja-JP"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7.50</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0.780</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11.1</a:t>
                      </a:r>
                    </a:p>
                  </a:txBody>
                  <a:tcPr marL="9460" marR="9460" marT="9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6029277"/>
                  </a:ext>
                </a:extLst>
              </a:tr>
              <a:tr h="502669">
                <a:tc>
                  <a:txBody>
                    <a:bodyPr/>
                    <a:lstStyle/>
                    <a:p>
                      <a:pPr algn="ctr" fontAlgn="ctr">
                        <a:buNone/>
                      </a:pPr>
                      <a:r>
                        <a:rPr lang="ja-JP" altLang="en-US"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水尻</a:t>
                      </a:r>
                    </a:p>
                  </a:txBody>
                  <a:tcPr marL="9460" marR="9460" marT="9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r" fontAlgn="ctr">
                        <a:buNone/>
                      </a:pPr>
                      <a:r>
                        <a:rPr lang="en-US" altLang="ja-JP"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8.48</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US" altLang="ja-JP"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0.764</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US" altLang="ja-JP" sz="3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10.6</a:t>
                      </a:r>
                    </a:p>
                  </a:txBody>
                  <a:tcPr marL="9460" marR="9460" marT="9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1620632"/>
                  </a:ext>
                </a:extLst>
              </a:tr>
            </a:tbl>
          </a:graphicData>
        </a:graphic>
      </p:graphicFrame>
      <p:sp>
        <p:nvSpPr>
          <p:cNvPr id="81" name="テキスト ボックス 80">
            <a:extLst>
              <a:ext uri="{FF2B5EF4-FFF2-40B4-BE49-F238E27FC236}">
                <a16:creationId xmlns:a16="http://schemas.microsoft.com/office/drawing/2014/main" id="{E2879C12-CCD5-E602-1132-7F1EC567446B}"/>
              </a:ext>
            </a:extLst>
          </p:cNvPr>
          <p:cNvSpPr txBox="1"/>
          <p:nvPr/>
        </p:nvSpPr>
        <p:spPr>
          <a:xfrm>
            <a:off x="21067271" y="15421341"/>
            <a:ext cx="8724096" cy="397380"/>
          </a:xfrm>
          <a:prstGeom prst="rect">
            <a:avLst/>
          </a:prstGeom>
          <a:noFill/>
        </p:spPr>
        <p:txBody>
          <a:bodyPr wrap="square" rtlCol="0">
            <a:spAutoFit/>
          </a:bodyPr>
          <a:lstStyle/>
          <a:p>
            <a:pPr algn="ctr"/>
            <a:r>
              <a:rPr kumimoji="1" lang="ja-JP" altLang="en-US" sz="2000" spc="-99" dirty="0">
                <a:latin typeface="Arial" panose="020B0604020202020204" pitchFamily="34" charset="0"/>
                <a:ea typeface="ＭＳ ゴシック" panose="020B0609070205080204" pitchFamily="49" charset="-128"/>
              </a:rPr>
              <a:t>表</a:t>
            </a:r>
            <a:r>
              <a:rPr kumimoji="1" lang="en-US" altLang="ja-JP" sz="2000" spc="-99" dirty="0">
                <a:latin typeface="Arial" panose="020B0604020202020204" pitchFamily="34" charset="0"/>
                <a:ea typeface="ＭＳ ゴシック" panose="020B0609070205080204" pitchFamily="49" charset="-128"/>
              </a:rPr>
              <a:t>-3</a:t>
            </a:r>
            <a:r>
              <a:rPr kumimoji="1" lang="ja-JP" altLang="en-US" sz="2000" spc="-99" dirty="0">
                <a:latin typeface="Arial" panose="020B0604020202020204" pitchFamily="34" charset="0"/>
                <a:ea typeface="ＭＳ ゴシック" panose="020B0609070205080204" pitchFamily="49" charset="-128"/>
              </a:rPr>
              <a:t>　浸水開始時刻からの水位観測データに対する再現計算の水位の精度評価</a:t>
            </a:r>
            <a:endParaRPr kumimoji="1" lang="ja-JP" altLang="en-US" sz="2000" b="1" spc="-99" dirty="0">
              <a:latin typeface="Arial" panose="020B0604020202020204" pitchFamily="34" charset="0"/>
              <a:ea typeface="ＭＳ ゴシック" panose="020B0609070205080204" pitchFamily="49" charset="-128"/>
            </a:endParaRPr>
          </a:p>
        </p:txBody>
      </p:sp>
      <p:sp>
        <p:nvSpPr>
          <p:cNvPr id="82" name="テキスト ボックス 81">
            <a:extLst>
              <a:ext uri="{FF2B5EF4-FFF2-40B4-BE49-F238E27FC236}">
                <a16:creationId xmlns:a16="http://schemas.microsoft.com/office/drawing/2014/main" id="{4DD3BAF1-77D1-A346-CF6B-7113DEC760FB}"/>
              </a:ext>
            </a:extLst>
          </p:cNvPr>
          <p:cNvSpPr txBox="1"/>
          <p:nvPr/>
        </p:nvSpPr>
        <p:spPr>
          <a:xfrm>
            <a:off x="20136530" y="13768792"/>
            <a:ext cx="10922785" cy="1200329"/>
          </a:xfrm>
          <a:prstGeom prst="rect">
            <a:avLst/>
          </a:prstGeom>
          <a:noFill/>
        </p:spPr>
        <p:txBody>
          <a:bodyPr wrap="square" rtlCol="0">
            <a:spAutoFit/>
          </a:bodyPr>
          <a:lstStyle/>
          <a:p>
            <a:r>
              <a:rPr kumimoji="1" lang="ja-JP" altLang="en-US" sz="3600" b="1" spc="99" dirty="0">
                <a:latin typeface="Times New Roman" panose="02020603050405020304" pitchFamily="18" charset="0"/>
                <a:ea typeface="ＭＳ Ｐゴシック" panose="020B0600070205080204" pitchFamily="50" charset="-128"/>
              </a:rPr>
              <a:t>浸水開始直後の</a:t>
            </a:r>
            <a:r>
              <a:rPr kumimoji="1" lang="ja-JP" altLang="en-US" sz="3600" b="1" u="sng" spc="99" dirty="0">
                <a:solidFill>
                  <a:srgbClr val="FF0000"/>
                </a:solidFill>
                <a:latin typeface="Times New Roman" panose="02020603050405020304" pitchFamily="18" charset="0"/>
                <a:ea typeface="ＭＳ Ｐゴシック" panose="020B0600070205080204" pitchFamily="50" charset="-128"/>
              </a:rPr>
              <a:t>短時間の急激な水位上昇</a:t>
            </a:r>
            <a:r>
              <a:rPr kumimoji="1" lang="ja-JP" altLang="en-US" sz="3600" b="1" spc="99" dirty="0">
                <a:latin typeface="Times New Roman" panose="02020603050405020304" pitchFamily="18" charset="0"/>
                <a:ea typeface="ＭＳ Ｐゴシック" panose="020B0600070205080204" pitchFamily="50" charset="-128"/>
              </a:rPr>
              <a:t>を概ね表現</a:t>
            </a:r>
            <a:endParaRPr kumimoji="1" lang="en-US" altLang="ja-JP" sz="3600" b="1" spc="99" dirty="0">
              <a:latin typeface="Times New Roman" panose="02020603050405020304" pitchFamily="18" charset="0"/>
              <a:ea typeface="ＭＳ Ｐゴシック" panose="020B0600070205080204" pitchFamily="50" charset="-128"/>
            </a:endParaRPr>
          </a:p>
          <a:p>
            <a:r>
              <a:rPr kumimoji="1" lang="ja-JP" altLang="en-US" sz="3600" b="1" spc="99" dirty="0">
                <a:latin typeface="Times New Roman" panose="02020603050405020304" pitchFamily="18" charset="0"/>
                <a:ea typeface="ＭＳ Ｐゴシック" panose="020B0600070205080204" pitchFamily="50" charset="-128"/>
              </a:rPr>
              <a:t>樋門開門後の</a:t>
            </a:r>
            <a:r>
              <a:rPr kumimoji="1" lang="ja-JP" altLang="en-US" sz="3600" b="1" u="sng" spc="99" dirty="0">
                <a:latin typeface="Times New Roman" panose="02020603050405020304" pitchFamily="18" charset="0"/>
                <a:ea typeface="ＭＳ Ｐゴシック" panose="020B0600070205080204" pitchFamily="50" charset="-128"/>
              </a:rPr>
              <a:t>圃場内の水位低減プロセス</a:t>
            </a:r>
            <a:r>
              <a:rPr kumimoji="1" lang="ja-JP" altLang="en-US" sz="3600" b="1" spc="99" dirty="0">
                <a:latin typeface="Times New Roman" panose="02020603050405020304" pitchFamily="18" charset="0"/>
                <a:ea typeface="ＭＳ Ｐゴシック" panose="020B0600070205080204" pitchFamily="50" charset="-128"/>
              </a:rPr>
              <a:t>も表現</a:t>
            </a:r>
          </a:p>
        </p:txBody>
      </p:sp>
      <p:sp>
        <p:nvSpPr>
          <p:cNvPr id="84" name="テキスト ボックス 83">
            <a:extLst>
              <a:ext uri="{FF2B5EF4-FFF2-40B4-BE49-F238E27FC236}">
                <a16:creationId xmlns:a16="http://schemas.microsoft.com/office/drawing/2014/main" id="{7E44B508-45F0-548D-B817-FCDDDC73E9EC}"/>
              </a:ext>
            </a:extLst>
          </p:cNvPr>
          <p:cNvSpPr txBox="1"/>
          <p:nvPr/>
        </p:nvSpPr>
        <p:spPr>
          <a:xfrm>
            <a:off x="20303884" y="17747410"/>
            <a:ext cx="11089170" cy="1077218"/>
          </a:xfrm>
          <a:prstGeom prst="rect">
            <a:avLst/>
          </a:prstGeom>
          <a:noFill/>
        </p:spPr>
        <p:txBody>
          <a:bodyPr wrap="square" rtlCol="0">
            <a:spAutoFit/>
          </a:bodyPr>
          <a:lstStyle/>
          <a:p>
            <a:r>
              <a:rPr kumimoji="1" lang="en-US" altLang="ja-JP" sz="3200" spc="99" dirty="0">
                <a:latin typeface="Times New Roman" panose="02020603050405020304" pitchFamily="18" charset="0"/>
                <a:ea typeface="ＭＳ Ｐゴシック" panose="020B0600070205080204" pitchFamily="50" charset="-128"/>
              </a:rPr>
              <a:t>RMSE</a:t>
            </a:r>
            <a:r>
              <a:rPr kumimoji="1" lang="ja-JP" altLang="en-US" sz="3200" spc="99" dirty="0">
                <a:latin typeface="Times New Roman" panose="02020603050405020304" pitchFamily="18" charset="0"/>
                <a:ea typeface="ＭＳ Ｐゴシック" panose="020B0600070205080204" pitchFamily="50" charset="-128"/>
              </a:rPr>
              <a:t>は約</a:t>
            </a:r>
            <a:r>
              <a:rPr kumimoji="1" lang="en-US" altLang="ja-JP" sz="3200" spc="99" dirty="0">
                <a:latin typeface="Times New Roman" panose="02020603050405020304" pitchFamily="18" charset="0"/>
                <a:ea typeface="ＭＳ Ｐゴシック" panose="020B0600070205080204" pitchFamily="50" charset="-128"/>
              </a:rPr>
              <a:t>60cm</a:t>
            </a:r>
            <a:r>
              <a:rPr kumimoji="1" lang="ja-JP" altLang="en-US" sz="3200" spc="99" dirty="0">
                <a:latin typeface="Times New Roman" panose="02020603050405020304" pitchFamily="18" charset="0"/>
                <a:ea typeface="ＭＳ Ｐゴシック" panose="020B0600070205080204" pitchFamily="50" charset="-128"/>
              </a:rPr>
              <a:t>に及ぶ最大浸水深に対しても約</a:t>
            </a:r>
            <a:r>
              <a:rPr kumimoji="1" lang="en-US" altLang="ja-JP" sz="3200" spc="99" dirty="0">
                <a:latin typeface="Times New Roman" panose="02020603050405020304" pitchFamily="18" charset="0"/>
                <a:ea typeface="ＭＳ Ｐゴシック" panose="020B0600070205080204" pitchFamily="50" charset="-128"/>
              </a:rPr>
              <a:t>15%</a:t>
            </a:r>
            <a:r>
              <a:rPr kumimoji="1" lang="ja-JP" altLang="en-US" sz="3200" spc="99" dirty="0">
                <a:latin typeface="Times New Roman" panose="02020603050405020304" pitchFamily="18" charset="0"/>
                <a:ea typeface="ＭＳ Ｐゴシック" panose="020B0600070205080204" pitchFamily="50" charset="-128"/>
              </a:rPr>
              <a:t>程度に収まっており，</a:t>
            </a:r>
            <a:r>
              <a:rPr kumimoji="1" lang="ja-JP" altLang="en-US" sz="3200" spc="99" dirty="0">
                <a:solidFill>
                  <a:srgbClr val="FF0000"/>
                </a:solidFill>
                <a:latin typeface="Times New Roman" panose="02020603050405020304" pitchFamily="18" charset="0"/>
                <a:ea typeface="ＭＳ Ｐゴシック" panose="020B0600070205080204" pitchFamily="50" charset="-128"/>
              </a:rPr>
              <a:t>水口，水尻共に比較的良好な再現性を確認</a:t>
            </a:r>
            <a:endParaRPr kumimoji="1" lang="en-US" altLang="ja-JP" sz="3200" spc="99" dirty="0">
              <a:solidFill>
                <a:srgbClr val="FF0000"/>
              </a:solidFill>
              <a:latin typeface="Times New Roman" panose="02020603050405020304" pitchFamily="18" charset="0"/>
              <a:ea typeface="ＭＳ Ｐゴシック" panose="020B0600070205080204" pitchFamily="50" charset="-128"/>
            </a:endParaRPr>
          </a:p>
        </p:txBody>
      </p:sp>
      <p:sp>
        <p:nvSpPr>
          <p:cNvPr id="3" name="テキスト ボックス 2">
            <a:extLst>
              <a:ext uri="{FF2B5EF4-FFF2-40B4-BE49-F238E27FC236}">
                <a16:creationId xmlns:a16="http://schemas.microsoft.com/office/drawing/2014/main" id="{7B363B01-D4CD-BF65-2262-ADA486A307AD}"/>
              </a:ext>
            </a:extLst>
          </p:cNvPr>
          <p:cNvSpPr txBox="1"/>
          <p:nvPr/>
        </p:nvSpPr>
        <p:spPr>
          <a:xfrm>
            <a:off x="31308196" y="18937168"/>
            <a:ext cx="11089167" cy="400110"/>
          </a:xfrm>
          <a:prstGeom prst="rect">
            <a:avLst/>
          </a:prstGeom>
          <a:noFill/>
        </p:spPr>
        <p:txBody>
          <a:bodyPr wrap="square" rtlCol="0">
            <a:spAutoFit/>
          </a:bodyPr>
          <a:lstStyle/>
          <a:p>
            <a:pPr algn="ctr"/>
            <a:r>
              <a:rPr kumimoji="1" lang="ja-JP" altLang="en-US" sz="2000" dirty="0">
                <a:latin typeface="Arial" panose="020B0604020202020204" pitchFamily="34" charset="0"/>
                <a:ea typeface="ＭＳ ゴシック" panose="020B0609070205080204" pitchFamily="49" charset="-128"/>
              </a:rPr>
              <a:t>図</a:t>
            </a:r>
            <a:r>
              <a:rPr kumimoji="1" lang="en-US" altLang="ja-JP" sz="2000" dirty="0">
                <a:latin typeface="Arial" panose="020B0604020202020204" pitchFamily="34" charset="0"/>
                <a:ea typeface="ＭＳ ゴシック" panose="020B0609070205080204" pitchFamily="49" charset="-128"/>
              </a:rPr>
              <a:t>-5</a:t>
            </a:r>
            <a:r>
              <a:rPr kumimoji="1" lang="ja-JP" altLang="en-US" sz="2000" spc="-99" dirty="0">
                <a:latin typeface="Arial" panose="020B0604020202020204" pitchFamily="34" charset="0"/>
                <a:ea typeface="ＭＳ ゴシック" panose="020B0609070205080204" pitchFamily="49" charset="-128"/>
              </a:rPr>
              <a:t>　再現計算における富川地区での浸水深の分布（</a:t>
            </a:r>
            <a:r>
              <a:rPr kumimoji="1" lang="en-US" altLang="ja-JP" sz="2000" spc="-99" dirty="0">
                <a:latin typeface="Arial" panose="020B0604020202020204" pitchFamily="34" charset="0"/>
                <a:ea typeface="ＭＳ ゴシック" panose="020B0609070205080204" pitchFamily="49" charset="-128"/>
              </a:rPr>
              <a:t>(a)LP1mDEM</a:t>
            </a:r>
            <a:r>
              <a:rPr kumimoji="1" lang="ja-JP" altLang="en-US" sz="2000" spc="-99" dirty="0">
                <a:latin typeface="Arial" panose="020B0604020202020204" pitchFamily="34" charset="0"/>
                <a:ea typeface="ＭＳ ゴシック" panose="020B0609070205080204" pitchFamily="49" charset="-128"/>
              </a:rPr>
              <a:t>補正前，</a:t>
            </a:r>
            <a:r>
              <a:rPr kumimoji="1" lang="en-US" altLang="ja-JP" sz="2000" spc="-99" dirty="0">
                <a:latin typeface="Arial" panose="020B0604020202020204" pitchFamily="34" charset="0"/>
                <a:ea typeface="ＭＳ ゴシック" panose="020B0609070205080204" pitchFamily="49" charset="-128"/>
              </a:rPr>
              <a:t>(b)LP1mDEM</a:t>
            </a:r>
            <a:r>
              <a:rPr kumimoji="1" lang="ja-JP" altLang="en-US" sz="2000" spc="-99" dirty="0">
                <a:latin typeface="Arial" panose="020B0604020202020204" pitchFamily="34" charset="0"/>
                <a:ea typeface="ＭＳ ゴシック" panose="020B0609070205080204" pitchFamily="49" charset="-128"/>
              </a:rPr>
              <a:t>補正後）</a:t>
            </a:r>
            <a:endParaRPr kumimoji="1" lang="ja-JP" altLang="en-US" sz="2000" b="1" spc="-99" dirty="0">
              <a:latin typeface="Arial" panose="020B0604020202020204" pitchFamily="34" charset="0"/>
              <a:ea typeface="ＭＳ ゴシック" panose="020B0609070205080204" pitchFamily="49" charset="-128"/>
            </a:endParaRPr>
          </a:p>
        </p:txBody>
      </p:sp>
      <p:sp>
        <p:nvSpPr>
          <p:cNvPr id="7" name="テキスト ボックス 6">
            <a:extLst>
              <a:ext uri="{FF2B5EF4-FFF2-40B4-BE49-F238E27FC236}">
                <a16:creationId xmlns:a16="http://schemas.microsoft.com/office/drawing/2014/main" id="{A3E9F1D9-8540-18A1-871C-24AEA51CA2A9}"/>
              </a:ext>
            </a:extLst>
          </p:cNvPr>
          <p:cNvSpPr txBox="1"/>
          <p:nvPr/>
        </p:nvSpPr>
        <p:spPr>
          <a:xfrm>
            <a:off x="19986943" y="19100934"/>
            <a:ext cx="9347715" cy="703055"/>
          </a:xfrm>
          <a:prstGeom prst="rect">
            <a:avLst/>
          </a:prstGeom>
          <a:noFill/>
        </p:spPr>
        <p:txBody>
          <a:bodyPr wrap="square" rtlCol="0">
            <a:spAutoFit/>
          </a:bodyPr>
          <a:lstStyle/>
          <a:p>
            <a:r>
              <a:rPr kumimoji="1" lang="en-US" altLang="ja-JP" sz="4000" b="1" i="1" u="sng" spc="99" dirty="0">
                <a:latin typeface="Times New Roman" panose="02020603050405020304" pitchFamily="18" charset="0"/>
                <a:ea typeface="ＭＳ Ｐゴシック" panose="020B0600070205080204" pitchFamily="50" charset="-128"/>
              </a:rPr>
              <a:t>(2)</a:t>
            </a:r>
            <a:r>
              <a:rPr kumimoji="1" lang="ja-JP" altLang="en-US" sz="4000" b="1" i="1" u="sng" spc="99" dirty="0">
                <a:latin typeface="Times New Roman" panose="02020603050405020304" pitchFamily="18" charset="0"/>
                <a:ea typeface="ＭＳ Ｐゴシック" panose="020B0600070205080204" pitchFamily="50" charset="-128"/>
              </a:rPr>
              <a:t>洪水導水による河川水位の低減効果</a:t>
            </a:r>
            <a:endParaRPr kumimoji="1" lang="en-US" altLang="ja-JP" sz="4000" b="1" i="1" u="sng" spc="99" dirty="0">
              <a:latin typeface="Times New Roman" panose="02020603050405020304" pitchFamily="18" charset="0"/>
              <a:ea typeface="ＭＳ Ｐゴシック" panose="020B0600070205080204" pitchFamily="50" charset="-128"/>
            </a:endParaRPr>
          </a:p>
        </p:txBody>
      </p:sp>
      <p:pic>
        <p:nvPicPr>
          <p:cNvPr id="169" name="図 168">
            <a:extLst>
              <a:ext uri="{FF2B5EF4-FFF2-40B4-BE49-F238E27FC236}">
                <a16:creationId xmlns:a16="http://schemas.microsoft.com/office/drawing/2014/main" id="{888C05E2-B0B7-6A40-2B31-A4943E29E58A}"/>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0973784" y="19279477"/>
            <a:ext cx="11591998" cy="6798968"/>
          </a:xfrm>
          <a:prstGeom prst="rect">
            <a:avLst/>
          </a:prstGeom>
        </p:spPr>
      </p:pic>
      <p:sp>
        <p:nvSpPr>
          <p:cNvPr id="192" name="テキスト ボックス 191">
            <a:extLst>
              <a:ext uri="{FF2B5EF4-FFF2-40B4-BE49-F238E27FC236}">
                <a16:creationId xmlns:a16="http://schemas.microsoft.com/office/drawing/2014/main" id="{438BB247-D211-DE58-739C-DC14A1D92DB2}"/>
              </a:ext>
            </a:extLst>
          </p:cNvPr>
          <p:cNvSpPr txBox="1"/>
          <p:nvPr/>
        </p:nvSpPr>
        <p:spPr>
          <a:xfrm>
            <a:off x="20508803" y="23942564"/>
            <a:ext cx="10375422" cy="1938992"/>
          </a:xfrm>
          <a:prstGeom prst="rect">
            <a:avLst/>
          </a:prstGeom>
          <a:noFill/>
        </p:spPr>
        <p:txBody>
          <a:bodyPr wrap="square" rtlCol="0">
            <a:spAutoFit/>
          </a:bodyPr>
          <a:lstStyle/>
          <a:p>
            <a:r>
              <a:rPr kumimoji="1" lang="ja-JP" altLang="en-US" sz="4000" u="sng" spc="140" dirty="0">
                <a:latin typeface="Times New Roman" panose="02020603050405020304" pitchFamily="18" charset="0"/>
                <a:ea typeface="ＭＳ Ｐゴシック" panose="020B0600070205080204" pitchFamily="50" charset="-128"/>
              </a:rPr>
              <a:t>井田川下流端高田橋地点</a:t>
            </a:r>
            <a:r>
              <a:rPr kumimoji="1" lang="ja-JP" altLang="en-US" sz="4000" spc="140" dirty="0">
                <a:latin typeface="Times New Roman" panose="02020603050405020304" pitchFamily="18" charset="0"/>
                <a:ea typeface="ＭＳ Ｐゴシック" panose="020B0600070205080204" pitchFamily="50" charset="-128"/>
              </a:rPr>
              <a:t>での洪水導水効果</a:t>
            </a:r>
            <a:endParaRPr kumimoji="1" lang="en-US" altLang="ja-JP" sz="4000" u="sng" spc="140" dirty="0">
              <a:latin typeface="Times New Roman" panose="02020603050405020304" pitchFamily="18" charset="0"/>
              <a:ea typeface="ＭＳ Ｐゴシック" panose="020B0600070205080204" pitchFamily="50" charset="-128"/>
            </a:endParaRPr>
          </a:p>
          <a:p>
            <a:r>
              <a:rPr kumimoji="1" lang="ja-JP" altLang="en-US" sz="4000" b="1" spc="140" dirty="0">
                <a:latin typeface="Times New Roman" panose="02020603050405020304" pitchFamily="18" charset="0"/>
                <a:ea typeface="ＭＳ Ｐゴシック" panose="020B0600070205080204" pitchFamily="50" charset="-128"/>
              </a:rPr>
              <a:t>ピーク水位</a:t>
            </a:r>
            <a:r>
              <a:rPr kumimoji="1" lang="ja-JP" altLang="en-US" sz="4000" spc="140" dirty="0">
                <a:latin typeface="Times New Roman" panose="02020603050405020304" pitchFamily="18" charset="0"/>
                <a:ea typeface="ＭＳ Ｐゴシック" panose="020B0600070205080204" pitchFamily="50" charset="-128"/>
              </a:rPr>
              <a:t>：</a:t>
            </a:r>
            <a:r>
              <a:rPr kumimoji="1" lang="ja-JP" altLang="en-US" sz="4000" u="heavy" spc="140" dirty="0">
                <a:uFill>
                  <a:solidFill>
                    <a:srgbClr val="FF0000"/>
                  </a:solidFill>
                </a:uFill>
                <a:latin typeface="Times New Roman" panose="02020603050405020304" pitchFamily="18" charset="0"/>
                <a:ea typeface="ＭＳ Ｐゴシック" panose="020B0600070205080204" pitchFamily="50" charset="-128"/>
              </a:rPr>
              <a:t>約</a:t>
            </a:r>
            <a:r>
              <a:rPr kumimoji="1" lang="en-US" altLang="ja-JP" sz="4000" u="heavy" spc="140" dirty="0">
                <a:uFill>
                  <a:solidFill>
                    <a:srgbClr val="FF0000"/>
                  </a:solidFill>
                </a:uFill>
                <a:latin typeface="Times New Roman" panose="02020603050405020304" pitchFamily="18" charset="0"/>
                <a:ea typeface="ＭＳ Ｐゴシック" panose="020B0600070205080204" pitchFamily="50" charset="-128"/>
              </a:rPr>
              <a:t>2.5cm</a:t>
            </a:r>
            <a:r>
              <a:rPr kumimoji="1" lang="ja-JP" altLang="en-US" sz="4000" spc="140" dirty="0">
                <a:latin typeface="Times New Roman" panose="02020603050405020304" pitchFamily="18" charset="0"/>
                <a:ea typeface="ＭＳ Ｐゴシック" panose="020B0600070205080204" pitchFamily="50" charset="-128"/>
              </a:rPr>
              <a:t>低減</a:t>
            </a:r>
            <a:endParaRPr kumimoji="1" lang="en-US" altLang="ja-JP" sz="4000" spc="140" dirty="0">
              <a:latin typeface="Times New Roman" panose="02020603050405020304" pitchFamily="18" charset="0"/>
              <a:ea typeface="ＭＳ Ｐゴシック" panose="020B0600070205080204" pitchFamily="50" charset="-128"/>
            </a:endParaRPr>
          </a:p>
          <a:p>
            <a:r>
              <a:rPr kumimoji="1" lang="ja-JP" altLang="en-US" sz="4000" b="1" spc="140" dirty="0">
                <a:latin typeface="Times New Roman" panose="02020603050405020304" pitchFamily="18" charset="0"/>
                <a:ea typeface="ＭＳ Ｐゴシック" panose="020B0600070205080204" pitchFamily="50" charset="-128"/>
              </a:rPr>
              <a:t>ピーク流量</a:t>
            </a:r>
            <a:r>
              <a:rPr kumimoji="1" lang="ja-JP" altLang="en-US" sz="4000" spc="140" dirty="0">
                <a:latin typeface="Times New Roman" panose="02020603050405020304" pitchFamily="18" charset="0"/>
                <a:ea typeface="ＭＳ Ｐゴシック" panose="020B0600070205080204" pitchFamily="50" charset="-128"/>
              </a:rPr>
              <a:t>：</a:t>
            </a:r>
            <a:r>
              <a:rPr kumimoji="1" lang="ja-JP" altLang="en-US" sz="4000" u="heavy" spc="140" dirty="0">
                <a:uFill>
                  <a:solidFill>
                    <a:srgbClr val="FF0000"/>
                  </a:solidFill>
                </a:uFill>
                <a:latin typeface="Times New Roman" panose="02020603050405020304" pitchFamily="18" charset="0"/>
                <a:ea typeface="ＭＳ Ｐゴシック" panose="020B0600070205080204" pitchFamily="50" charset="-128"/>
              </a:rPr>
              <a:t>約</a:t>
            </a:r>
            <a:r>
              <a:rPr kumimoji="1" lang="en-US" altLang="ja-JP" sz="4000" u="heavy" spc="140" dirty="0">
                <a:uFill>
                  <a:solidFill>
                    <a:srgbClr val="FF0000"/>
                  </a:solidFill>
                </a:uFill>
                <a:latin typeface="Times New Roman" panose="02020603050405020304" pitchFamily="18" charset="0"/>
                <a:ea typeface="ＭＳ Ｐゴシック" panose="020B0600070205080204" pitchFamily="50" charset="-128"/>
              </a:rPr>
              <a:t>15.7m</a:t>
            </a:r>
            <a:r>
              <a:rPr kumimoji="1" lang="en-US" altLang="ja-JP" sz="4000" u="heavy" spc="140" baseline="30000" dirty="0">
                <a:uFill>
                  <a:solidFill>
                    <a:srgbClr val="FF0000"/>
                  </a:solidFill>
                </a:uFill>
                <a:latin typeface="Times New Roman" panose="02020603050405020304" pitchFamily="18" charset="0"/>
                <a:ea typeface="ＭＳ Ｐゴシック" panose="020B0600070205080204" pitchFamily="50" charset="-128"/>
              </a:rPr>
              <a:t>3</a:t>
            </a:r>
            <a:r>
              <a:rPr kumimoji="1" lang="en-US" altLang="ja-JP" sz="4000" u="heavy" spc="140" dirty="0">
                <a:uFill>
                  <a:solidFill>
                    <a:srgbClr val="FF0000"/>
                  </a:solidFill>
                </a:uFill>
                <a:latin typeface="Times New Roman" panose="02020603050405020304" pitchFamily="18" charset="0"/>
                <a:ea typeface="ＭＳ Ｐゴシック" panose="020B0600070205080204" pitchFamily="50" charset="-128"/>
              </a:rPr>
              <a:t>/s</a:t>
            </a:r>
            <a:r>
              <a:rPr kumimoji="1" lang="ja-JP" altLang="en-US" sz="4000" spc="140" dirty="0">
                <a:latin typeface="Times New Roman" panose="02020603050405020304" pitchFamily="18" charset="0"/>
                <a:ea typeface="ＭＳ Ｐゴシック" panose="020B0600070205080204" pitchFamily="50" charset="-128"/>
              </a:rPr>
              <a:t>低減</a:t>
            </a:r>
            <a:endParaRPr kumimoji="1" lang="en-US" altLang="ja-JP" sz="4000" spc="140" dirty="0">
              <a:latin typeface="Times New Roman" panose="02020603050405020304" pitchFamily="18" charset="0"/>
              <a:ea typeface="ＭＳ Ｐゴシック" panose="020B0600070205080204" pitchFamily="50" charset="-128"/>
            </a:endParaRPr>
          </a:p>
        </p:txBody>
      </p:sp>
      <p:sp>
        <p:nvSpPr>
          <p:cNvPr id="2" name="テキスト ボックス 1">
            <a:extLst>
              <a:ext uri="{FF2B5EF4-FFF2-40B4-BE49-F238E27FC236}">
                <a16:creationId xmlns:a16="http://schemas.microsoft.com/office/drawing/2014/main" id="{C44BD400-8657-E51E-AC03-45022C2884ED}"/>
              </a:ext>
            </a:extLst>
          </p:cNvPr>
          <p:cNvSpPr txBox="1"/>
          <p:nvPr/>
        </p:nvSpPr>
        <p:spPr>
          <a:xfrm>
            <a:off x="19936800" y="26313509"/>
            <a:ext cx="22507200" cy="917029"/>
          </a:xfrm>
          <a:prstGeom prst="rect">
            <a:avLst/>
          </a:prstGeom>
          <a:gradFill flip="none" rotWithShape="1">
            <a:gsLst>
              <a:gs pos="0">
                <a:srgbClr val="FDABA9">
                  <a:lumMod val="97000"/>
                </a:srgbClr>
              </a:gs>
              <a:gs pos="67000">
                <a:srgbClr val="FFC9C9"/>
              </a:gs>
              <a:gs pos="100000">
                <a:schemeClr val="bg1"/>
              </a:gs>
            </a:gsLst>
            <a:lin ang="0" scaled="1"/>
            <a:tileRect/>
          </a:gradFill>
          <a:ln w="12700">
            <a:solidFill>
              <a:schemeClr val="tx1"/>
            </a:solidFill>
          </a:ln>
        </p:spPr>
        <p:txBody>
          <a:bodyPr wrap="square" rtlCol="0">
            <a:spAutoFit/>
          </a:bodyPr>
          <a:lstStyle/>
          <a:p>
            <a:r>
              <a:rPr kumimoji="1" lang="en-US" altLang="ja-JP" sz="5400" b="1" dirty="0">
                <a:latin typeface="Times New Roman" panose="02020603050405020304" pitchFamily="18" charset="0"/>
                <a:ea typeface="ＭＳ Ｐゴシック" panose="020B0600070205080204" pitchFamily="50" charset="-128"/>
              </a:rPr>
              <a:t>4.</a:t>
            </a:r>
            <a:r>
              <a:rPr kumimoji="1" lang="ja-JP" altLang="en-US" sz="5400" b="1" dirty="0">
                <a:latin typeface="Times New Roman" panose="02020603050405020304" pitchFamily="18" charset="0"/>
                <a:ea typeface="ＭＳ Ｐゴシック" panose="020B0600070205080204" pitchFamily="50" charset="-128"/>
              </a:rPr>
              <a:t>まとめ</a:t>
            </a:r>
          </a:p>
        </p:txBody>
      </p:sp>
      <p:sp>
        <p:nvSpPr>
          <p:cNvPr id="9" name="テキスト ボックス 8">
            <a:extLst>
              <a:ext uri="{FF2B5EF4-FFF2-40B4-BE49-F238E27FC236}">
                <a16:creationId xmlns:a16="http://schemas.microsoft.com/office/drawing/2014/main" id="{5427BF2E-B62F-E72F-6CD7-D5F2061759C9}"/>
              </a:ext>
            </a:extLst>
          </p:cNvPr>
          <p:cNvSpPr txBox="1"/>
          <p:nvPr/>
        </p:nvSpPr>
        <p:spPr>
          <a:xfrm>
            <a:off x="32332564" y="25776718"/>
            <a:ext cx="8874438" cy="397380"/>
          </a:xfrm>
          <a:prstGeom prst="rect">
            <a:avLst/>
          </a:prstGeom>
          <a:noFill/>
        </p:spPr>
        <p:txBody>
          <a:bodyPr wrap="square" rtlCol="0">
            <a:spAutoFit/>
          </a:bodyPr>
          <a:lstStyle/>
          <a:p>
            <a:pPr algn="ctr"/>
            <a:r>
              <a:rPr kumimoji="1" lang="ja-JP" altLang="en-US" sz="2000" dirty="0">
                <a:latin typeface="Arial" panose="020B0604020202020204" pitchFamily="34" charset="0"/>
                <a:ea typeface="ＭＳ ゴシック" panose="020B0609070205080204" pitchFamily="49" charset="-128"/>
              </a:rPr>
              <a:t>図</a:t>
            </a:r>
            <a:r>
              <a:rPr kumimoji="1" lang="en-US" altLang="ja-JP" sz="2000" dirty="0">
                <a:latin typeface="Arial" panose="020B0604020202020204" pitchFamily="34" charset="0"/>
                <a:ea typeface="ＭＳ ゴシック" panose="020B0609070205080204" pitchFamily="49" charset="-128"/>
              </a:rPr>
              <a:t>-6</a:t>
            </a:r>
            <a:r>
              <a:rPr kumimoji="1" lang="ja-JP" altLang="en-US" sz="2000" spc="-99" dirty="0">
                <a:latin typeface="Arial" panose="020B0604020202020204" pitchFamily="34" charset="0"/>
                <a:ea typeface="ＭＳ ゴシック" panose="020B0609070205080204" pitchFamily="49" charset="-128"/>
              </a:rPr>
              <a:t>　数値実験により得られた井田川土地改良区広域の浸水深分布の時系列変化</a:t>
            </a:r>
            <a:endParaRPr kumimoji="1" lang="ja-JP" altLang="en-US" sz="2000" b="1" spc="-99" dirty="0">
              <a:latin typeface="Arial" panose="020B0604020202020204" pitchFamily="34" charset="0"/>
              <a:ea typeface="ＭＳ ゴシック" panose="020B0609070205080204" pitchFamily="49" charset="-128"/>
            </a:endParaRPr>
          </a:p>
        </p:txBody>
      </p:sp>
      <p:graphicFrame>
        <p:nvGraphicFramePr>
          <p:cNvPr id="24" name="表 23">
            <a:extLst>
              <a:ext uri="{FF2B5EF4-FFF2-40B4-BE49-F238E27FC236}">
                <a16:creationId xmlns:a16="http://schemas.microsoft.com/office/drawing/2014/main" id="{4F39DC44-270E-F394-337E-2080B581193A}"/>
              </a:ext>
            </a:extLst>
          </p:cNvPr>
          <p:cNvGraphicFramePr>
            <a:graphicFrameLocks noGrp="1"/>
          </p:cNvGraphicFramePr>
          <p:nvPr>
            <p:extLst>
              <p:ext uri="{D42A27DB-BD31-4B8C-83A1-F6EECF244321}">
                <p14:modId xmlns:p14="http://schemas.microsoft.com/office/powerpoint/2010/main" val="855654790"/>
              </p:ext>
            </p:extLst>
          </p:nvPr>
        </p:nvGraphicFramePr>
        <p:xfrm>
          <a:off x="20205691" y="20519899"/>
          <a:ext cx="10807752" cy="1529940"/>
        </p:xfrm>
        <a:graphic>
          <a:graphicData uri="http://schemas.openxmlformats.org/drawingml/2006/table">
            <a:tbl>
              <a:tblPr/>
              <a:tblGrid>
                <a:gridCol w="2473096">
                  <a:extLst>
                    <a:ext uri="{9D8B030D-6E8A-4147-A177-3AD203B41FA5}">
                      <a16:colId xmlns:a16="http://schemas.microsoft.com/office/drawing/2014/main" val="533191767"/>
                    </a:ext>
                  </a:extLst>
                </a:gridCol>
                <a:gridCol w="5721112">
                  <a:extLst>
                    <a:ext uri="{9D8B030D-6E8A-4147-A177-3AD203B41FA5}">
                      <a16:colId xmlns:a16="http://schemas.microsoft.com/office/drawing/2014/main" val="1619116484"/>
                    </a:ext>
                  </a:extLst>
                </a:gridCol>
                <a:gridCol w="2613544">
                  <a:extLst>
                    <a:ext uri="{9D8B030D-6E8A-4147-A177-3AD203B41FA5}">
                      <a16:colId xmlns:a16="http://schemas.microsoft.com/office/drawing/2014/main" val="865413355"/>
                    </a:ext>
                  </a:extLst>
                </a:gridCol>
              </a:tblGrid>
              <a:tr h="509980">
                <a:tc>
                  <a:txBody>
                    <a:bodyPr/>
                    <a:lstStyle/>
                    <a:p>
                      <a:pPr algn="ctr" fontAlgn="ctr">
                        <a:buNone/>
                      </a:pPr>
                      <a:r>
                        <a:rPr lang="ja-JP" sz="26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9460" marR="9460" marT="9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26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Volume</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6E6"/>
                    </a:solidFill>
                  </a:tcPr>
                </a:tc>
                <a:tc>
                  <a:txBody>
                    <a:bodyPr/>
                    <a:lstStyle/>
                    <a:p>
                      <a:pPr algn="ctr" fontAlgn="ctr">
                        <a:buNone/>
                      </a:pPr>
                      <a:r>
                        <a:rPr lang="ja-JP" sz="26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ピーク時刻</a:t>
                      </a:r>
                    </a:p>
                  </a:txBody>
                  <a:tcPr marL="9460" marR="9460" marT="9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1110230742"/>
                  </a:ext>
                </a:extLst>
              </a:tr>
              <a:tr h="509980">
                <a:tc>
                  <a:txBody>
                    <a:bodyPr/>
                    <a:lstStyle/>
                    <a:p>
                      <a:pPr algn="ctr" fontAlgn="ctr">
                        <a:buNone/>
                      </a:pPr>
                      <a:r>
                        <a:rPr lang="ja-JP" sz="26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最大浸水面積</a:t>
                      </a:r>
                    </a:p>
                  </a:txBody>
                  <a:tcPr marL="9460" marR="9460" marT="9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E6E6"/>
                    </a:solidFill>
                  </a:tcPr>
                </a:tc>
                <a:tc>
                  <a:txBody>
                    <a:bodyPr/>
                    <a:lstStyle/>
                    <a:p>
                      <a:pPr algn="r" fontAlgn="ctr">
                        <a:buNone/>
                      </a:pPr>
                      <a:r>
                        <a:rPr lang="ja-JP" sz="2600" b="1" i="0" u="none" strike="noStrike" dirty="0">
                          <a:solidFill>
                            <a:srgbClr val="FF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約0.5km</a:t>
                      </a:r>
                      <a:r>
                        <a:rPr lang="ja-JP" sz="2600" b="1" i="0" u="none" strike="noStrike" baseline="30000" dirty="0">
                          <a:solidFill>
                            <a:srgbClr val="FF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a:t>
                      </a:r>
                      <a:r>
                        <a:rPr lang="ja-JP" sz="2600" b="1" i="0" u="none" strike="noStrike" dirty="0">
                          <a:solidFill>
                            <a:srgbClr val="FF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(土地改良区全体の約4%)</a:t>
                      </a: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sz="2600" b="1"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12時間50分後</a:t>
                      </a:r>
                    </a:p>
                  </a:txBody>
                  <a:tcPr marL="9460" marR="9460" marT="9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5436411"/>
                  </a:ext>
                </a:extLst>
              </a:tr>
              <a:tr h="509980">
                <a:tc>
                  <a:txBody>
                    <a:bodyPr/>
                    <a:lstStyle/>
                    <a:p>
                      <a:pPr algn="ctr" fontAlgn="ctr">
                        <a:buNone/>
                      </a:pPr>
                      <a:r>
                        <a:rPr lang="ja-JP" sz="26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最大貯留量</a:t>
                      </a:r>
                    </a:p>
                  </a:txBody>
                  <a:tcPr marL="9460" marR="9460" marT="9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r" fontAlgn="ctr">
                        <a:buNone/>
                      </a:pPr>
                      <a:r>
                        <a:rPr lang="ja-JP" sz="2600" b="1" i="0" u="none" strike="noStrike" dirty="0">
                          <a:solidFill>
                            <a:srgbClr val="FF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約27万m</a:t>
                      </a:r>
                      <a:r>
                        <a:rPr lang="ja-JP" sz="2600" b="1" i="0" u="none" strike="noStrike" baseline="30000" dirty="0">
                          <a:solidFill>
                            <a:srgbClr val="FF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a:t>
                      </a:r>
                      <a:endParaRPr lang="ja-JP" sz="2600" b="1" i="0" u="none" strike="noStrike" dirty="0">
                        <a:solidFill>
                          <a:srgbClr val="FF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9460" marR="9460" marT="9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ja-JP" sz="26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14時間20分後</a:t>
                      </a:r>
                    </a:p>
                  </a:txBody>
                  <a:tcPr marL="9460" marR="9460" marT="9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4821950"/>
                  </a:ext>
                </a:extLst>
              </a:tr>
            </a:tbl>
          </a:graphicData>
        </a:graphic>
      </p:graphicFrame>
      <p:sp>
        <p:nvSpPr>
          <p:cNvPr id="28" name="テキスト ボックス 27">
            <a:extLst>
              <a:ext uri="{FF2B5EF4-FFF2-40B4-BE49-F238E27FC236}">
                <a16:creationId xmlns:a16="http://schemas.microsoft.com/office/drawing/2014/main" id="{1BDDCB9F-B67E-9860-07F9-BE07310FA8B4}"/>
              </a:ext>
            </a:extLst>
          </p:cNvPr>
          <p:cNvSpPr txBox="1"/>
          <p:nvPr/>
        </p:nvSpPr>
        <p:spPr>
          <a:xfrm>
            <a:off x="21152009" y="20052250"/>
            <a:ext cx="8724096" cy="397380"/>
          </a:xfrm>
          <a:prstGeom prst="rect">
            <a:avLst/>
          </a:prstGeom>
          <a:noFill/>
        </p:spPr>
        <p:txBody>
          <a:bodyPr wrap="square" rtlCol="0">
            <a:spAutoFit/>
          </a:bodyPr>
          <a:lstStyle/>
          <a:p>
            <a:pPr algn="ctr"/>
            <a:r>
              <a:rPr kumimoji="1" lang="ja-JP" altLang="en-US" sz="2000" spc="-99" dirty="0">
                <a:latin typeface="Arial" panose="020B0604020202020204" pitchFamily="34" charset="0"/>
                <a:ea typeface="ＭＳ ゴシック" panose="020B0609070205080204" pitchFamily="49" charset="-128"/>
              </a:rPr>
              <a:t>表</a:t>
            </a:r>
            <a:r>
              <a:rPr kumimoji="1" lang="en-US" altLang="ja-JP" sz="2000" spc="-99" dirty="0">
                <a:latin typeface="Arial" panose="020B0604020202020204" pitchFamily="34" charset="0"/>
                <a:ea typeface="ＭＳ ゴシック" panose="020B0609070205080204" pitchFamily="49" charset="-128"/>
              </a:rPr>
              <a:t>-4</a:t>
            </a:r>
            <a:r>
              <a:rPr kumimoji="1" lang="ja-JP" altLang="en-US" sz="2000" spc="-99" dirty="0">
                <a:latin typeface="Arial" panose="020B0604020202020204" pitchFamily="34" charset="0"/>
                <a:ea typeface="ＭＳ ゴシック" panose="020B0609070205080204" pitchFamily="49" charset="-128"/>
              </a:rPr>
              <a:t>　圃場への洪水導水による最大浸水面積，最大貯留量及びそのピーク時刻</a:t>
            </a:r>
            <a:endParaRPr kumimoji="1" lang="ja-JP" altLang="en-US" sz="2000" b="1" spc="-99" dirty="0">
              <a:latin typeface="Arial" panose="020B0604020202020204" pitchFamily="34" charset="0"/>
              <a:ea typeface="ＭＳ ゴシック" panose="020B0609070205080204" pitchFamily="49" charset="-128"/>
            </a:endParaRPr>
          </a:p>
        </p:txBody>
      </p:sp>
      <p:sp>
        <p:nvSpPr>
          <p:cNvPr id="41" name="テキスト ボックス 40">
            <a:extLst>
              <a:ext uri="{FF2B5EF4-FFF2-40B4-BE49-F238E27FC236}">
                <a16:creationId xmlns:a16="http://schemas.microsoft.com/office/drawing/2014/main" id="{9C9806CB-959B-189C-0EAA-9DE8FE736F7F}"/>
              </a:ext>
            </a:extLst>
          </p:cNvPr>
          <p:cNvSpPr txBox="1"/>
          <p:nvPr/>
        </p:nvSpPr>
        <p:spPr>
          <a:xfrm>
            <a:off x="20243792" y="22433423"/>
            <a:ext cx="11089170" cy="1077218"/>
          </a:xfrm>
          <a:prstGeom prst="rect">
            <a:avLst/>
          </a:prstGeom>
          <a:noFill/>
        </p:spPr>
        <p:txBody>
          <a:bodyPr wrap="square" rtlCol="0">
            <a:spAutoFit/>
          </a:bodyPr>
          <a:lstStyle/>
          <a:p>
            <a:r>
              <a:rPr kumimoji="1" lang="ja-JP" altLang="en-US" sz="3200" spc="-99" dirty="0">
                <a:latin typeface="Times New Roman" panose="02020603050405020304" pitchFamily="18" charset="0"/>
                <a:ea typeface="ＭＳ Ｐゴシック" panose="020B0600070205080204" pitchFamily="50" charset="-128"/>
              </a:rPr>
              <a:t>最大浸水面積及び最大貯留量のピーク時刻には</a:t>
            </a:r>
            <a:r>
              <a:rPr kumimoji="1" lang="en-US" altLang="ja-JP" sz="3200" spc="-99" dirty="0">
                <a:latin typeface="Times New Roman" panose="02020603050405020304" pitchFamily="18" charset="0"/>
                <a:ea typeface="ＭＳ Ｐゴシック" panose="020B0600070205080204" pitchFamily="50" charset="-128"/>
              </a:rPr>
              <a:t>1</a:t>
            </a:r>
            <a:r>
              <a:rPr kumimoji="1" lang="ja-JP" altLang="en-US" sz="3200" spc="-99" dirty="0">
                <a:latin typeface="Times New Roman" panose="02020603050405020304" pitchFamily="18" charset="0"/>
                <a:ea typeface="ＭＳ Ｐゴシック" panose="020B0600070205080204" pitchFamily="50" charset="-128"/>
              </a:rPr>
              <a:t>時間</a:t>
            </a:r>
            <a:r>
              <a:rPr kumimoji="1" lang="en-US" altLang="ja-JP" sz="3200" spc="-99" dirty="0">
                <a:latin typeface="Times New Roman" panose="02020603050405020304" pitchFamily="18" charset="0"/>
                <a:ea typeface="ＭＳ Ｐゴシック" panose="020B0600070205080204" pitchFamily="50" charset="-128"/>
              </a:rPr>
              <a:t>30</a:t>
            </a:r>
            <a:r>
              <a:rPr kumimoji="1" lang="ja-JP" altLang="en-US" sz="3200" spc="-99" dirty="0">
                <a:latin typeface="Times New Roman" panose="02020603050405020304" pitchFamily="18" charset="0"/>
                <a:ea typeface="ＭＳ Ｐゴシック" panose="020B0600070205080204" pitchFamily="50" charset="-128"/>
              </a:rPr>
              <a:t>分の差</a:t>
            </a:r>
            <a:endParaRPr kumimoji="1" lang="en-US" altLang="ja-JP" sz="3200" spc="-99" dirty="0">
              <a:latin typeface="Times New Roman" panose="02020603050405020304" pitchFamily="18" charset="0"/>
              <a:ea typeface="ＭＳ Ｐゴシック" panose="020B0600070205080204" pitchFamily="50" charset="-128"/>
            </a:endParaRPr>
          </a:p>
          <a:p>
            <a:r>
              <a:rPr kumimoji="1" lang="ja-JP" altLang="en-US" sz="3200" b="1" spc="-99" dirty="0">
                <a:latin typeface="Times New Roman" panose="02020603050405020304" pitchFamily="18" charset="0"/>
                <a:ea typeface="ＭＳ Ｐゴシック" panose="020B0600070205080204" pitchFamily="50" charset="-128"/>
              </a:rPr>
              <a:t>⇒</a:t>
            </a:r>
            <a:r>
              <a:rPr kumimoji="1" lang="ja-JP" altLang="en-US" sz="3200" spc="-99" dirty="0">
                <a:latin typeface="Times New Roman" panose="02020603050405020304" pitchFamily="18" charset="0"/>
                <a:ea typeface="ＭＳ Ｐゴシック" panose="020B0600070205080204" pitchFamily="50" charset="-128"/>
              </a:rPr>
              <a:t>導水した水が圃場全体に段階的に広がり，貯留された</a:t>
            </a:r>
            <a:endParaRPr kumimoji="1" lang="en-US" altLang="ja-JP" sz="3200" spc="-99" dirty="0">
              <a:latin typeface="Times New Roman" panose="02020603050405020304" pitchFamily="18" charset="0"/>
              <a:ea typeface="ＭＳ Ｐゴシック" panose="020B0600070205080204" pitchFamily="50" charset="-128"/>
            </a:endParaRPr>
          </a:p>
        </p:txBody>
      </p:sp>
      <p:sp>
        <p:nvSpPr>
          <p:cNvPr id="48" name="テキスト ボックス 47">
            <a:extLst>
              <a:ext uri="{FF2B5EF4-FFF2-40B4-BE49-F238E27FC236}">
                <a16:creationId xmlns:a16="http://schemas.microsoft.com/office/drawing/2014/main" id="{62763251-2B37-4394-0985-7F986E2F7750}"/>
              </a:ext>
            </a:extLst>
          </p:cNvPr>
          <p:cNvSpPr txBox="1"/>
          <p:nvPr/>
        </p:nvSpPr>
        <p:spPr>
          <a:xfrm>
            <a:off x="19946778" y="27431621"/>
            <a:ext cx="22840371" cy="1069867"/>
          </a:xfrm>
          <a:prstGeom prst="rect">
            <a:avLst/>
          </a:prstGeom>
          <a:noFill/>
        </p:spPr>
        <p:txBody>
          <a:bodyPr wrap="square" rtlCol="0">
            <a:spAutoFit/>
          </a:bodyPr>
          <a:lstStyle/>
          <a:p>
            <a:r>
              <a:rPr kumimoji="1" lang="en-US" altLang="ja-JP" sz="3200" spc="99" dirty="0">
                <a:latin typeface="Times New Roman" panose="02020603050405020304" pitchFamily="18" charset="0"/>
                <a:ea typeface="ＭＳ Ｐゴシック" panose="020B0600070205080204" pitchFamily="50" charset="-128"/>
              </a:rPr>
              <a:t>1)</a:t>
            </a:r>
            <a:r>
              <a:rPr kumimoji="1" lang="ja-JP" altLang="en-US" sz="3200" spc="99" dirty="0">
                <a:latin typeface="Times New Roman" panose="02020603050405020304" pitchFamily="18" charset="0"/>
                <a:ea typeface="ＭＳ Ｐゴシック" panose="020B0600070205080204" pitchFamily="50" charset="-128"/>
              </a:rPr>
              <a:t>．富川地区を対象とした再現計算では，補正標高データを使用し，解析を行った．</a:t>
            </a:r>
            <a:endParaRPr kumimoji="1" lang="en-US" altLang="ja-JP" sz="3200" spc="99" dirty="0">
              <a:latin typeface="Times New Roman" panose="02020603050405020304" pitchFamily="18" charset="0"/>
              <a:ea typeface="ＭＳ Ｐゴシック" panose="020B0600070205080204" pitchFamily="50" charset="-128"/>
            </a:endParaRPr>
          </a:p>
          <a:p>
            <a:r>
              <a:rPr kumimoji="1" lang="ja-JP" altLang="en-US" sz="3200" spc="99" dirty="0">
                <a:solidFill>
                  <a:srgbClr val="FF0000"/>
                </a:solidFill>
                <a:latin typeface="Times New Roman" panose="02020603050405020304" pitchFamily="18" charset="0"/>
                <a:ea typeface="ＭＳ Ｐゴシック" panose="020B0600070205080204" pitchFamily="50" charset="-128"/>
              </a:rPr>
              <a:t>　　 </a:t>
            </a:r>
            <a:r>
              <a:rPr kumimoji="1" lang="ja-JP" altLang="en-US" sz="3200" b="1" spc="99" dirty="0">
                <a:latin typeface="Times New Roman" panose="02020603050405020304" pitchFamily="18" charset="0"/>
                <a:ea typeface="ＭＳ Ｐゴシック" panose="020B0600070205080204" pitchFamily="50" charset="-128"/>
              </a:rPr>
              <a:t>⇒</a:t>
            </a:r>
            <a:r>
              <a:rPr kumimoji="1" lang="ja-JP" altLang="en-US" sz="3200" b="1" u="sng" spc="99" dirty="0">
                <a:effectLst>
                  <a:outerShdw blurRad="38100" dist="38100" dir="2700000" algn="tl">
                    <a:srgbClr val="000000">
                      <a:alpha val="43137"/>
                    </a:srgbClr>
                  </a:outerShdw>
                </a:effectLst>
                <a:uFill>
                  <a:solidFill>
                    <a:srgbClr val="FF0000"/>
                  </a:solidFill>
                </a:uFill>
                <a:latin typeface="Times New Roman" panose="02020603050405020304" pitchFamily="18" charset="0"/>
                <a:ea typeface="ＭＳ Ｐゴシック" panose="020B0600070205080204" pitchFamily="50" charset="-128"/>
              </a:rPr>
              <a:t>再現計算による浸水深の波形は，圃場内の水位観測データと浸水開始直後の水位上昇から減衰に至るまで一致</a:t>
            </a:r>
            <a:endParaRPr kumimoji="1" lang="en-US" altLang="ja-JP" sz="3200" b="1" u="sng" spc="99" dirty="0">
              <a:effectLst>
                <a:outerShdw blurRad="38100" dist="38100" dir="2700000" algn="tl">
                  <a:srgbClr val="000000">
                    <a:alpha val="43137"/>
                  </a:srgbClr>
                </a:outerShdw>
              </a:effectLst>
              <a:uFill>
                <a:solidFill>
                  <a:srgbClr val="FF0000"/>
                </a:solidFill>
              </a:uFill>
              <a:latin typeface="Times New Roman" panose="02020603050405020304" pitchFamily="18" charset="0"/>
              <a:ea typeface="ＭＳ Ｐゴシック" panose="020B0600070205080204" pitchFamily="50" charset="-128"/>
            </a:endParaRPr>
          </a:p>
        </p:txBody>
      </p:sp>
      <p:sp>
        <p:nvSpPr>
          <p:cNvPr id="52" name="テキスト ボックス 51">
            <a:extLst>
              <a:ext uri="{FF2B5EF4-FFF2-40B4-BE49-F238E27FC236}">
                <a16:creationId xmlns:a16="http://schemas.microsoft.com/office/drawing/2014/main" id="{8C848D78-B012-0BD4-A7CF-6834E98A4CFC}"/>
              </a:ext>
            </a:extLst>
          </p:cNvPr>
          <p:cNvSpPr txBox="1"/>
          <p:nvPr/>
        </p:nvSpPr>
        <p:spPr>
          <a:xfrm>
            <a:off x="19960130" y="28676409"/>
            <a:ext cx="22840371" cy="1069867"/>
          </a:xfrm>
          <a:prstGeom prst="rect">
            <a:avLst/>
          </a:prstGeom>
          <a:noFill/>
        </p:spPr>
        <p:txBody>
          <a:bodyPr wrap="square" rtlCol="0">
            <a:spAutoFit/>
          </a:bodyPr>
          <a:lstStyle/>
          <a:p>
            <a:r>
              <a:rPr kumimoji="1" lang="en-US" altLang="ja-JP" sz="3200" spc="99" dirty="0">
                <a:latin typeface="Times New Roman" panose="02020603050405020304" pitchFamily="18" charset="0"/>
                <a:ea typeface="ＭＳ Ｐゴシック" panose="020B0600070205080204" pitchFamily="50" charset="-128"/>
              </a:rPr>
              <a:t>2)</a:t>
            </a:r>
            <a:r>
              <a:rPr kumimoji="1" lang="ja-JP" altLang="en-US" sz="3200" spc="99" dirty="0">
                <a:latin typeface="Times New Roman" panose="02020603050405020304" pitchFamily="18" charset="0"/>
                <a:ea typeface="ＭＳ Ｐゴシック" panose="020B0600070205080204" pitchFamily="50" charset="-128"/>
              </a:rPr>
              <a:t>．井田川土地改良区広域を対象に背水現象を利用した洪水導水の解析を行った</a:t>
            </a:r>
            <a:endParaRPr kumimoji="1" lang="en-US" altLang="ja-JP" sz="3200" spc="99" dirty="0">
              <a:latin typeface="Times New Roman" panose="02020603050405020304" pitchFamily="18" charset="0"/>
              <a:ea typeface="ＭＳ Ｐゴシック" panose="020B0600070205080204" pitchFamily="50" charset="-128"/>
            </a:endParaRPr>
          </a:p>
          <a:p>
            <a:r>
              <a:rPr kumimoji="1" lang="ja-JP" altLang="en-US" sz="3200" spc="99" dirty="0">
                <a:solidFill>
                  <a:srgbClr val="FF0000"/>
                </a:solidFill>
                <a:latin typeface="Times New Roman" panose="02020603050405020304" pitchFamily="18" charset="0"/>
                <a:ea typeface="ＭＳ Ｐゴシック" panose="020B0600070205080204" pitchFamily="50" charset="-128"/>
              </a:rPr>
              <a:t>　　 </a:t>
            </a:r>
            <a:r>
              <a:rPr kumimoji="1" lang="ja-JP" altLang="en-US" sz="3200" b="1" spc="99" dirty="0">
                <a:latin typeface="Times New Roman" panose="02020603050405020304" pitchFamily="18" charset="0"/>
                <a:ea typeface="ＭＳ Ｐゴシック" panose="020B0600070205080204" pitchFamily="50" charset="-128"/>
              </a:rPr>
              <a:t>⇒</a:t>
            </a:r>
            <a:r>
              <a:rPr kumimoji="1" lang="ja-JP" altLang="en-US" sz="3200" b="1" u="sng" spc="99" dirty="0">
                <a:effectLst>
                  <a:outerShdw blurRad="38100" dist="38100" dir="2700000" algn="tl">
                    <a:srgbClr val="000000">
                      <a:alpha val="43137"/>
                    </a:srgbClr>
                  </a:outerShdw>
                </a:effectLst>
                <a:uFill>
                  <a:solidFill>
                    <a:srgbClr val="FF0000"/>
                  </a:solidFill>
                </a:uFill>
                <a:latin typeface="Times New Roman" panose="02020603050405020304" pitchFamily="18" charset="0"/>
                <a:ea typeface="ＭＳ Ｐゴシック" panose="020B0600070205080204" pitchFamily="50" charset="-128"/>
              </a:rPr>
              <a:t>下流端の高田橋地点において，ピーク水位を約</a:t>
            </a:r>
            <a:r>
              <a:rPr kumimoji="1" lang="en-US" altLang="ja-JP" sz="3200" b="1" u="sng" spc="99" dirty="0">
                <a:effectLst>
                  <a:outerShdw blurRad="38100" dist="38100" dir="2700000" algn="tl">
                    <a:srgbClr val="000000">
                      <a:alpha val="43137"/>
                    </a:srgbClr>
                  </a:outerShdw>
                </a:effectLst>
                <a:uFill>
                  <a:solidFill>
                    <a:srgbClr val="FF0000"/>
                  </a:solidFill>
                </a:uFill>
                <a:latin typeface="Times New Roman" panose="02020603050405020304" pitchFamily="18" charset="0"/>
                <a:ea typeface="ＭＳ Ｐゴシック" panose="020B0600070205080204" pitchFamily="50" charset="-128"/>
              </a:rPr>
              <a:t>2.5cm</a:t>
            </a:r>
            <a:r>
              <a:rPr kumimoji="1" lang="ja-JP" altLang="en-US" sz="3200" b="1" u="sng" spc="99" dirty="0">
                <a:effectLst>
                  <a:outerShdw blurRad="38100" dist="38100" dir="2700000" algn="tl">
                    <a:srgbClr val="000000">
                      <a:alpha val="43137"/>
                    </a:srgbClr>
                  </a:outerShdw>
                </a:effectLst>
                <a:uFill>
                  <a:solidFill>
                    <a:srgbClr val="FF0000"/>
                  </a:solidFill>
                </a:uFill>
                <a:latin typeface="Times New Roman" panose="02020603050405020304" pitchFamily="18" charset="0"/>
                <a:ea typeface="ＭＳ Ｐゴシック" panose="020B0600070205080204" pitchFamily="50" charset="-128"/>
              </a:rPr>
              <a:t>，ピーク流量を約</a:t>
            </a:r>
            <a:r>
              <a:rPr kumimoji="1" lang="en-US" altLang="ja-JP" sz="3200" b="1" u="sng" spc="99" dirty="0">
                <a:effectLst>
                  <a:outerShdw blurRad="38100" dist="38100" dir="2700000" algn="tl">
                    <a:srgbClr val="000000">
                      <a:alpha val="43137"/>
                    </a:srgbClr>
                  </a:outerShdw>
                </a:effectLst>
                <a:uFill>
                  <a:solidFill>
                    <a:srgbClr val="FF0000"/>
                  </a:solidFill>
                </a:uFill>
                <a:latin typeface="Times New Roman" panose="02020603050405020304" pitchFamily="18" charset="0"/>
                <a:ea typeface="ＭＳ Ｐゴシック" panose="020B0600070205080204" pitchFamily="50" charset="-128"/>
              </a:rPr>
              <a:t>15.7m</a:t>
            </a:r>
            <a:r>
              <a:rPr kumimoji="1" lang="en-US" altLang="ja-JP" sz="3200" b="1" u="sng" spc="99" baseline="30000" dirty="0">
                <a:effectLst>
                  <a:outerShdw blurRad="38100" dist="38100" dir="2700000" algn="tl">
                    <a:srgbClr val="000000">
                      <a:alpha val="43137"/>
                    </a:srgbClr>
                  </a:outerShdw>
                </a:effectLst>
                <a:uFill>
                  <a:solidFill>
                    <a:srgbClr val="FF0000"/>
                  </a:solidFill>
                </a:uFill>
                <a:latin typeface="Times New Roman" panose="02020603050405020304" pitchFamily="18" charset="0"/>
                <a:ea typeface="ＭＳ Ｐゴシック" panose="020B0600070205080204" pitchFamily="50" charset="-128"/>
              </a:rPr>
              <a:t>3</a:t>
            </a:r>
            <a:r>
              <a:rPr kumimoji="1" lang="en-US" altLang="ja-JP" sz="3200" b="1" u="sng" spc="99" dirty="0">
                <a:effectLst>
                  <a:outerShdw blurRad="38100" dist="38100" dir="2700000" algn="tl">
                    <a:srgbClr val="000000">
                      <a:alpha val="43137"/>
                    </a:srgbClr>
                  </a:outerShdw>
                </a:effectLst>
                <a:uFill>
                  <a:solidFill>
                    <a:srgbClr val="FF0000"/>
                  </a:solidFill>
                </a:uFill>
                <a:latin typeface="Times New Roman" panose="02020603050405020304" pitchFamily="18" charset="0"/>
                <a:ea typeface="ＭＳ Ｐゴシック" panose="020B0600070205080204" pitchFamily="50" charset="-128"/>
              </a:rPr>
              <a:t>/s</a:t>
            </a:r>
            <a:r>
              <a:rPr kumimoji="1" lang="ja-JP" altLang="en-US" sz="3200" b="1" u="sng" spc="99" dirty="0">
                <a:effectLst>
                  <a:outerShdw blurRad="38100" dist="38100" dir="2700000" algn="tl">
                    <a:srgbClr val="000000">
                      <a:alpha val="43137"/>
                    </a:srgbClr>
                  </a:outerShdw>
                </a:effectLst>
                <a:uFill>
                  <a:solidFill>
                    <a:srgbClr val="FF0000"/>
                  </a:solidFill>
                </a:uFill>
                <a:latin typeface="Times New Roman" panose="02020603050405020304" pitchFamily="18" charset="0"/>
                <a:ea typeface="ＭＳ Ｐゴシック" panose="020B0600070205080204" pitchFamily="50" charset="-128"/>
              </a:rPr>
              <a:t>低減</a:t>
            </a:r>
            <a:endParaRPr kumimoji="1" lang="en-US" altLang="ja-JP" sz="3200" b="1" u="sng" spc="99" dirty="0">
              <a:effectLst>
                <a:outerShdw blurRad="38100" dist="38100" dir="2700000" algn="tl">
                  <a:srgbClr val="000000">
                    <a:alpha val="43137"/>
                  </a:srgbClr>
                </a:outerShdw>
              </a:effectLst>
              <a:uFill>
                <a:solidFill>
                  <a:srgbClr val="FF0000"/>
                </a:solidFill>
              </a:uFill>
              <a:latin typeface="Times New Roman" panose="02020603050405020304" pitchFamily="18" charset="0"/>
              <a:ea typeface="ＭＳ Ｐゴシック" panose="020B0600070205080204" pitchFamily="50" charset="-128"/>
            </a:endParaRPr>
          </a:p>
        </p:txBody>
      </p:sp>
      <p:sp>
        <p:nvSpPr>
          <p:cNvPr id="56" name="テキスト ボックス 55">
            <a:extLst>
              <a:ext uri="{FF2B5EF4-FFF2-40B4-BE49-F238E27FC236}">
                <a16:creationId xmlns:a16="http://schemas.microsoft.com/office/drawing/2014/main" id="{737DC5F1-4347-62F7-832C-65169E2CD884}"/>
              </a:ext>
            </a:extLst>
          </p:cNvPr>
          <p:cNvSpPr txBox="1"/>
          <p:nvPr/>
        </p:nvSpPr>
        <p:spPr>
          <a:xfrm>
            <a:off x="-53999" y="2505130"/>
            <a:ext cx="2257350" cy="1018461"/>
          </a:xfrm>
          <a:prstGeom prst="rect">
            <a:avLst/>
          </a:prstGeom>
          <a:noFill/>
        </p:spPr>
        <p:txBody>
          <a:bodyPr wrap="square" lIns="50226" tIns="50226" rIns="50226" bIns="50226" rtlCol="0">
            <a:spAutoFit/>
          </a:bodyPr>
          <a:lstStyle/>
          <a:p>
            <a:pPr algn="ctr"/>
            <a:r>
              <a:rPr kumimoji="1" lang="en-US" altLang="ja-JP" sz="6000" b="1" dirty="0">
                <a:solidFill>
                  <a:srgbClr val="FFC000"/>
                </a:solidFill>
                <a:latin typeface="Times New Roman" panose="02020603050405020304" pitchFamily="18" charset="0"/>
                <a:ea typeface="ＭＳ Ｐゴシック" panose="020B0600070205080204" pitchFamily="50" charset="-128"/>
                <a:cs typeface="Times New Roman" panose="02020603050405020304" pitchFamily="18" charset="0"/>
              </a:rPr>
              <a:t>PS-46</a:t>
            </a:r>
            <a:endParaRPr kumimoji="1" lang="ja-JP" altLang="en-US" sz="6000" b="1" dirty="0">
              <a:solidFill>
                <a:srgbClr val="FFC000"/>
              </a:solidFill>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17" name="二等辺三角形 16">
            <a:extLst>
              <a:ext uri="{FF2B5EF4-FFF2-40B4-BE49-F238E27FC236}">
                <a16:creationId xmlns:a16="http://schemas.microsoft.com/office/drawing/2014/main" id="{BC3B536D-670B-79EF-A962-26A29F3483DB}"/>
              </a:ext>
            </a:extLst>
          </p:cNvPr>
          <p:cNvSpPr/>
          <p:nvPr/>
        </p:nvSpPr>
        <p:spPr>
          <a:xfrm rot="5400000">
            <a:off x="7362300" y="6641331"/>
            <a:ext cx="1267354" cy="642133"/>
          </a:xfrm>
          <a:prstGeom prst="triangle">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aphicFrame>
        <p:nvGraphicFramePr>
          <p:cNvPr id="66" name="表 65">
            <a:extLst>
              <a:ext uri="{FF2B5EF4-FFF2-40B4-BE49-F238E27FC236}">
                <a16:creationId xmlns:a16="http://schemas.microsoft.com/office/drawing/2014/main" id="{03E9750A-B59C-EBAB-CAFD-63414D6C58D9}"/>
              </a:ext>
            </a:extLst>
          </p:cNvPr>
          <p:cNvGraphicFramePr>
            <a:graphicFrameLocks noGrp="1"/>
          </p:cNvGraphicFramePr>
          <p:nvPr>
            <p:extLst>
              <p:ext uri="{D42A27DB-BD31-4B8C-83A1-F6EECF244321}">
                <p14:modId xmlns:p14="http://schemas.microsoft.com/office/powerpoint/2010/main" val="937749886"/>
              </p:ext>
            </p:extLst>
          </p:nvPr>
        </p:nvGraphicFramePr>
        <p:xfrm>
          <a:off x="9510570" y="25473140"/>
          <a:ext cx="10008000" cy="4496897"/>
        </p:xfrm>
        <a:graphic>
          <a:graphicData uri="http://schemas.openxmlformats.org/drawingml/2006/table">
            <a:tbl>
              <a:tblPr/>
              <a:tblGrid>
                <a:gridCol w="2507014">
                  <a:extLst>
                    <a:ext uri="{9D8B030D-6E8A-4147-A177-3AD203B41FA5}">
                      <a16:colId xmlns:a16="http://schemas.microsoft.com/office/drawing/2014/main" val="4293291267"/>
                    </a:ext>
                  </a:extLst>
                </a:gridCol>
                <a:gridCol w="3269148">
                  <a:extLst>
                    <a:ext uri="{9D8B030D-6E8A-4147-A177-3AD203B41FA5}">
                      <a16:colId xmlns:a16="http://schemas.microsoft.com/office/drawing/2014/main" val="3207310404"/>
                    </a:ext>
                  </a:extLst>
                </a:gridCol>
                <a:gridCol w="4231838">
                  <a:extLst>
                    <a:ext uri="{9D8B030D-6E8A-4147-A177-3AD203B41FA5}">
                      <a16:colId xmlns:a16="http://schemas.microsoft.com/office/drawing/2014/main" val="773804926"/>
                    </a:ext>
                  </a:extLst>
                </a:gridCol>
              </a:tblGrid>
              <a:tr h="377475">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0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4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富川地区での再現計算</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4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広域での水位低減効果の解析</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2834010654"/>
                  </a:ext>
                </a:extLst>
              </a:tr>
              <a:tr h="346817">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河川モデル</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gridSpan="2">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1次元不定流</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29425628"/>
                  </a:ext>
                </a:extLst>
              </a:tr>
              <a:tr h="346817">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氾濫モデル</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gridSpan="2">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2次元不定流</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1899225693"/>
                  </a:ext>
                </a:extLst>
              </a:tr>
              <a:tr h="684053">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氾濫域における</a:t>
                      </a:r>
                      <a:b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b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地形データ</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gridSpan="2">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LP1mDEMをRTK-GPSによる</a:t>
                      </a:r>
                      <a:b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b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現地測量結果から補正した地形データ</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853207160"/>
                  </a:ext>
                </a:extLst>
              </a:tr>
              <a:tr h="622738">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流量ハイドログラフ</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当該日の高田橋流量観測所</a:t>
                      </a:r>
                      <a:b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b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の流量データより推定</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疑似ハイドログラフ式より作成</a:t>
                      </a:r>
                      <a:b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b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用排水路には平常時の一定流量</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3814760"/>
                  </a:ext>
                </a:extLst>
              </a:tr>
              <a:tr h="384912">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下流端水位</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gridSpan="2">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自由流出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702079542"/>
                  </a:ext>
                </a:extLst>
              </a:tr>
              <a:tr h="346817">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樋門操作</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操作実績に基づき開閉</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全門常時開放</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3682725"/>
                  </a:ext>
                </a:extLst>
              </a:tr>
              <a:tr h="346817">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氾濫粗度</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gridSpan="2">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浸水区域図想定作成マニュアル（第4版）参考に設定</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4005292636"/>
                  </a:ext>
                </a:extLst>
              </a:tr>
              <a:tr h="346817">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浸透能</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gridSpan="2">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1.56mm/h</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3120938480"/>
                  </a:ext>
                </a:extLst>
              </a:tr>
              <a:tr h="346817">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計算ステップ</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gridSpan="2">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150s</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584642644"/>
                  </a:ext>
                </a:extLst>
              </a:tr>
              <a:tr h="346817">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ctr" fontAlgn="ctr">
                        <a:buNone/>
                      </a:pPr>
                      <a:r>
                        <a:rPr lang="ja-JP" sz="2200" b="1"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計算時間</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24h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032047" rtl="0" eaLnBrk="1" latinLnBrk="0" hangingPunct="1">
                        <a:defRPr kumimoji="1" sz="7937" kern="1200">
                          <a:solidFill>
                            <a:schemeClr val="tx1"/>
                          </a:solidFill>
                          <a:latin typeface="Arial"/>
                          <a:ea typeface="ＭＳ Ｐゴシック"/>
                        </a:defRPr>
                      </a:lvl1pPr>
                      <a:lvl2pPr marL="2016023" algn="l" defTabSz="4032047" rtl="0" eaLnBrk="1" latinLnBrk="0" hangingPunct="1">
                        <a:defRPr kumimoji="1" sz="7937" kern="1200">
                          <a:solidFill>
                            <a:schemeClr val="tx1"/>
                          </a:solidFill>
                          <a:latin typeface="Arial"/>
                          <a:ea typeface="ＭＳ Ｐゴシック"/>
                        </a:defRPr>
                      </a:lvl2pPr>
                      <a:lvl3pPr marL="4032047" algn="l" defTabSz="4032047" rtl="0" eaLnBrk="1" latinLnBrk="0" hangingPunct="1">
                        <a:defRPr kumimoji="1" sz="7937" kern="1200">
                          <a:solidFill>
                            <a:schemeClr val="tx1"/>
                          </a:solidFill>
                          <a:latin typeface="Arial"/>
                          <a:ea typeface="ＭＳ Ｐゴシック"/>
                        </a:defRPr>
                      </a:lvl3pPr>
                      <a:lvl4pPr marL="6048070" algn="l" defTabSz="4032047" rtl="0" eaLnBrk="1" latinLnBrk="0" hangingPunct="1">
                        <a:defRPr kumimoji="1" sz="7937" kern="1200">
                          <a:solidFill>
                            <a:schemeClr val="tx1"/>
                          </a:solidFill>
                          <a:latin typeface="Arial"/>
                          <a:ea typeface="ＭＳ Ｐゴシック"/>
                        </a:defRPr>
                      </a:lvl4pPr>
                      <a:lvl5pPr marL="8064094" algn="l" defTabSz="4032047" rtl="0" eaLnBrk="1" latinLnBrk="0" hangingPunct="1">
                        <a:defRPr kumimoji="1" sz="7937" kern="1200">
                          <a:solidFill>
                            <a:schemeClr val="tx1"/>
                          </a:solidFill>
                          <a:latin typeface="Arial"/>
                          <a:ea typeface="ＭＳ Ｐゴシック"/>
                        </a:defRPr>
                      </a:lvl5pPr>
                      <a:lvl6pPr marL="10080117" algn="l" defTabSz="4032047" rtl="0" eaLnBrk="1" latinLnBrk="0" hangingPunct="1">
                        <a:defRPr kumimoji="1" sz="7937" kern="1200">
                          <a:solidFill>
                            <a:schemeClr val="tx1"/>
                          </a:solidFill>
                          <a:latin typeface="Arial"/>
                          <a:ea typeface="ＭＳ Ｐゴシック"/>
                        </a:defRPr>
                      </a:lvl6pPr>
                      <a:lvl7pPr marL="12096140" algn="l" defTabSz="4032047" rtl="0" eaLnBrk="1" latinLnBrk="0" hangingPunct="1">
                        <a:defRPr kumimoji="1" sz="7937" kern="1200">
                          <a:solidFill>
                            <a:schemeClr val="tx1"/>
                          </a:solidFill>
                          <a:latin typeface="Arial"/>
                          <a:ea typeface="ＭＳ Ｐゴシック"/>
                        </a:defRPr>
                      </a:lvl7pPr>
                      <a:lvl8pPr marL="14112164" algn="l" defTabSz="4032047" rtl="0" eaLnBrk="1" latinLnBrk="0" hangingPunct="1">
                        <a:defRPr kumimoji="1" sz="7937" kern="1200">
                          <a:solidFill>
                            <a:schemeClr val="tx1"/>
                          </a:solidFill>
                          <a:latin typeface="Arial"/>
                          <a:ea typeface="ＭＳ Ｐゴシック"/>
                        </a:defRPr>
                      </a:lvl8pPr>
                      <a:lvl9pPr marL="16128187" algn="l" defTabSz="4032047" rtl="0" eaLnBrk="1" latinLnBrk="0" hangingPunct="1">
                        <a:defRPr kumimoji="1" sz="7937" kern="1200">
                          <a:solidFill>
                            <a:schemeClr val="tx1"/>
                          </a:solidFill>
                          <a:latin typeface="Arial"/>
                          <a:ea typeface="ＭＳ Ｐゴシック"/>
                        </a:defRPr>
                      </a:lvl9pPr>
                    </a:lstStyle>
                    <a:p>
                      <a:pPr algn="r" fontAlgn="ctr">
                        <a:buNone/>
                      </a:pPr>
                      <a:r>
                        <a:rPr lang="ja-JP" sz="20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48h</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4649619"/>
                  </a:ext>
                </a:extLst>
              </a:tr>
            </a:tbl>
          </a:graphicData>
        </a:graphic>
      </p:graphicFrame>
      <p:sp>
        <p:nvSpPr>
          <p:cNvPr id="75" name="四角形: 角を丸くする 74">
            <a:extLst>
              <a:ext uri="{FF2B5EF4-FFF2-40B4-BE49-F238E27FC236}">
                <a16:creationId xmlns:a16="http://schemas.microsoft.com/office/drawing/2014/main" id="{9A0F7E0B-1773-3C25-CADE-A6F315570BA9}"/>
              </a:ext>
            </a:extLst>
          </p:cNvPr>
          <p:cNvSpPr/>
          <p:nvPr/>
        </p:nvSpPr>
        <p:spPr>
          <a:xfrm>
            <a:off x="20063870" y="4592882"/>
            <a:ext cx="5501224" cy="69905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8" name="図 77">
            <a:extLst>
              <a:ext uri="{FF2B5EF4-FFF2-40B4-BE49-F238E27FC236}">
                <a16:creationId xmlns:a16="http://schemas.microsoft.com/office/drawing/2014/main" id="{21A6792C-CF0B-679B-2702-A4E38AF02A07}"/>
              </a:ext>
            </a:extLst>
          </p:cNvPr>
          <p:cNvPicPr>
            <a:picLocks noChangeAspect="1"/>
          </p:cNvPicPr>
          <p:nvPr/>
        </p:nvPicPr>
        <p:blipFill>
          <a:blip r:embed="rId11"/>
          <a:stretch>
            <a:fillRect/>
          </a:stretch>
        </p:blipFill>
        <p:spPr>
          <a:xfrm>
            <a:off x="30899143" y="4319011"/>
            <a:ext cx="11503944" cy="14622084"/>
          </a:xfrm>
          <a:prstGeom prst="rect">
            <a:avLst/>
          </a:prstGeom>
        </p:spPr>
      </p:pic>
      <p:sp>
        <p:nvSpPr>
          <p:cNvPr id="80" name="四角形: 角を丸くする 79">
            <a:extLst>
              <a:ext uri="{FF2B5EF4-FFF2-40B4-BE49-F238E27FC236}">
                <a16:creationId xmlns:a16="http://schemas.microsoft.com/office/drawing/2014/main" id="{A37B2415-8E75-4CE4-0958-01F0B60B7D69}"/>
              </a:ext>
            </a:extLst>
          </p:cNvPr>
          <p:cNvSpPr/>
          <p:nvPr/>
        </p:nvSpPr>
        <p:spPr>
          <a:xfrm>
            <a:off x="20044819" y="19132474"/>
            <a:ext cx="9090471" cy="69905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7579302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5801</TotalTime>
  <Words>1133</Words>
  <Application>Microsoft Office PowerPoint</Application>
  <PresentationFormat>ユーザー設定</PresentationFormat>
  <Paragraphs>128</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游ゴシック</vt:lpstr>
      <vt:lpstr>Aptos</vt:lpstr>
      <vt:lpstr>Aptos Display</vt:lpstr>
      <vt:lpstr>Arial</vt:lpstr>
      <vt:lpstr>Cambria Math</vt:lpstr>
      <vt:lpstr>Times New Roman</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小柳　俊登</dc:creator>
  <cp:lastModifiedBy>小柳　俊登</cp:lastModifiedBy>
  <cp:revision>23</cp:revision>
  <cp:lastPrinted>2026-06-15T10:04:59Z</cp:lastPrinted>
  <dcterms:created xsi:type="dcterms:W3CDTF">2026-06-11T08:59:42Z</dcterms:created>
  <dcterms:modified xsi:type="dcterms:W3CDTF">2026-06-15T10:14:41Z</dcterms:modified>
</cp:coreProperties>
</file>