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0" r:id="rId2"/>
  </p:sldIdLst>
  <p:sldSz cx="42803763" cy="30275213"/>
  <p:notesSz cx="7102475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94" userDrawn="1">
          <p15:clr>
            <a:srgbClr val="A4A3A4"/>
          </p15:clr>
        </p15:guide>
        <p15:guide id="2" pos="134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08" autoAdjust="0"/>
    <p:restoredTop sz="94660"/>
  </p:normalViewPr>
  <p:slideViewPr>
    <p:cSldViewPr snapToGrid="0">
      <p:cViewPr varScale="1">
        <p:scale>
          <a:sx n="24" d="100"/>
          <a:sy n="24" d="100"/>
        </p:scale>
        <p:origin x="2034" y="108"/>
      </p:cViewPr>
      <p:guideLst>
        <p:guide orient="horz" pos="9694"/>
        <p:guide pos="134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0282" y="4954765"/>
            <a:ext cx="36383199" cy="10540259"/>
          </a:xfrm>
        </p:spPr>
        <p:txBody>
          <a:bodyPr anchor="b"/>
          <a:lstStyle>
            <a:lvl1pPr algn="ctr">
              <a:defRPr sz="2648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0471" y="15901497"/>
            <a:ext cx="32102822" cy="7309499"/>
          </a:xfrm>
        </p:spPr>
        <p:txBody>
          <a:bodyPr/>
          <a:lstStyle>
            <a:lvl1pPr marL="0" indent="0" algn="ctr">
              <a:buNone/>
              <a:defRPr sz="10595"/>
            </a:lvl1pPr>
            <a:lvl2pPr marL="2018355" indent="0" algn="ctr">
              <a:buNone/>
              <a:defRPr sz="8829"/>
            </a:lvl2pPr>
            <a:lvl3pPr marL="4036710" indent="0" algn="ctr">
              <a:buNone/>
              <a:defRPr sz="7946"/>
            </a:lvl3pPr>
            <a:lvl4pPr marL="6055065" indent="0" algn="ctr">
              <a:buNone/>
              <a:defRPr sz="7063"/>
            </a:lvl4pPr>
            <a:lvl5pPr marL="8073420" indent="0" algn="ctr">
              <a:buNone/>
              <a:defRPr sz="7063"/>
            </a:lvl5pPr>
            <a:lvl6pPr marL="10091776" indent="0" algn="ctr">
              <a:buNone/>
              <a:defRPr sz="7063"/>
            </a:lvl6pPr>
            <a:lvl7pPr marL="12110131" indent="0" algn="ctr">
              <a:buNone/>
              <a:defRPr sz="7063"/>
            </a:lvl7pPr>
            <a:lvl8pPr marL="14128486" indent="0" algn="ctr">
              <a:buNone/>
              <a:defRPr sz="7063"/>
            </a:lvl8pPr>
            <a:lvl9pPr marL="16146841" indent="0" algn="ctr">
              <a:buNone/>
              <a:defRPr sz="706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46CD-CE67-44E7-ABC0-7E99E3B3E779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F702-5B0D-42C7-AA5F-0C50EF4E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07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46CD-CE67-44E7-ABC0-7E99E3B3E779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F702-5B0D-42C7-AA5F-0C50EF4E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548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467" y="7547788"/>
            <a:ext cx="36918246" cy="12593645"/>
          </a:xfrm>
        </p:spPr>
        <p:txBody>
          <a:bodyPr anchor="b"/>
          <a:lstStyle>
            <a:lvl1pPr>
              <a:defRPr sz="2648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0467" y="20260574"/>
            <a:ext cx="36918246" cy="6622701"/>
          </a:xfrm>
        </p:spPr>
        <p:txBody>
          <a:bodyPr/>
          <a:lstStyle>
            <a:lvl1pPr marL="0" indent="0">
              <a:buNone/>
              <a:defRPr sz="10595">
                <a:solidFill>
                  <a:schemeClr val="tx1"/>
                </a:solidFill>
              </a:defRPr>
            </a:lvl1pPr>
            <a:lvl2pPr marL="2018355" indent="0">
              <a:buNone/>
              <a:defRPr sz="8829">
                <a:solidFill>
                  <a:schemeClr val="tx1">
                    <a:tint val="75000"/>
                  </a:schemeClr>
                </a:solidFill>
              </a:defRPr>
            </a:lvl2pPr>
            <a:lvl3pPr marL="4036710" indent="0">
              <a:buNone/>
              <a:defRPr sz="7946">
                <a:solidFill>
                  <a:schemeClr val="tx1">
                    <a:tint val="75000"/>
                  </a:schemeClr>
                </a:solidFill>
              </a:defRPr>
            </a:lvl3pPr>
            <a:lvl4pPr marL="6055065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4pPr>
            <a:lvl5pPr marL="8073420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5pPr>
            <a:lvl6pPr marL="1009177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6pPr>
            <a:lvl7pPr marL="1211013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7pPr>
            <a:lvl8pPr marL="1412848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8pPr>
            <a:lvl9pPr marL="1614684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46CD-CE67-44E7-ABC0-7E99E3B3E779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F702-5B0D-42C7-AA5F-0C50EF4E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918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759" y="8059374"/>
            <a:ext cx="18191599" cy="1920934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9405" y="8059374"/>
            <a:ext cx="18191599" cy="1920934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46CD-CE67-44E7-ABC0-7E99E3B3E779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F702-5B0D-42C7-AA5F-0C50EF4E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279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1611882"/>
            <a:ext cx="36918246" cy="585180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8339" y="7421634"/>
            <a:ext cx="18107995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8339" y="11058863"/>
            <a:ext cx="18107995" cy="1626592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9408" y="7421634"/>
            <a:ext cx="18197174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9408" y="11058863"/>
            <a:ext cx="18197174" cy="1626592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46CD-CE67-44E7-ABC0-7E99E3B3E779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F702-5B0D-42C7-AA5F-0C50EF4E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4645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46CD-CE67-44E7-ABC0-7E99E3B3E779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F702-5B0D-42C7-AA5F-0C50EF4E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8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46CD-CE67-44E7-ABC0-7E99E3B3E779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F702-5B0D-42C7-AA5F-0C50EF4E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5270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7174" y="4359077"/>
            <a:ext cx="21669405" cy="21515024"/>
          </a:xfrm>
        </p:spPr>
        <p:txBody>
          <a:bodyPr/>
          <a:lstStyle>
            <a:lvl1pPr>
              <a:defRPr sz="14127"/>
            </a:lvl1pPr>
            <a:lvl2pPr>
              <a:defRPr sz="12361"/>
            </a:lvl2pPr>
            <a:lvl3pPr>
              <a:defRPr sz="10595"/>
            </a:lvl3pPr>
            <a:lvl4pPr>
              <a:defRPr sz="8829"/>
            </a:lvl4pPr>
            <a:lvl5pPr>
              <a:defRPr sz="8829"/>
            </a:lvl5pPr>
            <a:lvl6pPr>
              <a:defRPr sz="8829"/>
            </a:lvl6pPr>
            <a:lvl7pPr>
              <a:defRPr sz="8829"/>
            </a:lvl7pPr>
            <a:lvl8pPr>
              <a:defRPr sz="8829"/>
            </a:lvl8pPr>
            <a:lvl9pPr>
              <a:defRPr sz="882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46CD-CE67-44E7-ABC0-7E99E3B3E779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F702-5B0D-42C7-AA5F-0C50EF4E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018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97174" y="4359077"/>
            <a:ext cx="21669405" cy="21515024"/>
          </a:xfrm>
        </p:spPr>
        <p:txBody>
          <a:bodyPr anchor="t"/>
          <a:lstStyle>
            <a:lvl1pPr marL="0" indent="0">
              <a:buNone/>
              <a:defRPr sz="14127"/>
            </a:lvl1pPr>
            <a:lvl2pPr marL="2018355" indent="0">
              <a:buNone/>
              <a:defRPr sz="12361"/>
            </a:lvl2pPr>
            <a:lvl3pPr marL="4036710" indent="0">
              <a:buNone/>
              <a:defRPr sz="10595"/>
            </a:lvl3pPr>
            <a:lvl4pPr marL="6055065" indent="0">
              <a:buNone/>
              <a:defRPr sz="8829"/>
            </a:lvl4pPr>
            <a:lvl5pPr marL="8073420" indent="0">
              <a:buNone/>
              <a:defRPr sz="8829"/>
            </a:lvl5pPr>
            <a:lvl6pPr marL="10091776" indent="0">
              <a:buNone/>
              <a:defRPr sz="8829"/>
            </a:lvl6pPr>
            <a:lvl7pPr marL="12110131" indent="0">
              <a:buNone/>
              <a:defRPr sz="8829"/>
            </a:lvl7pPr>
            <a:lvl8pPr marL="14128486" indent="0">
              <a:buNone/>
              <a:defRPr sz="8829"/>
            </a:lvl8pPr>
            <a:lvl9pPr marL="16146841" indent="0">
              <a:buNone/>
              <a:defRPr sz="882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46CD-CE67-44E7-ABC0-7E99E3B3E779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F702-5B0D-42C7-AA5F-0C50EF4E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9078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46CD-CE67-44E7-ABC0-7E99E3B3E779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F702-5B0D-42C7-AA5F-0C50EF4E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25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31445" y="1611875"/>
            <a:ext cx="9229561" cy="2565684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761" y="1611875"/>
            <a:ext cx="27153637" cy="2565684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46CD-CE67-44E7-ABC0-7E99E3B3E779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9F702-5B0D-42C7-AA5F-0C50EF4E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620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759" y="1611882"/>
            <a:ext cx="36918246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759" y="8059374"/>
            <a:ext cx="36918246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759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A46CD-CE67-44E7-ABC0-7E99E3B3E779}" type="datetimeFigureOut">
              <a:rPr kumimoji="1" lang="ja-JP" altLang="en-US" smtClean="0"/>
              <a:t>2026/6/17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8747" y="28060644"/>
            <a:ext cx="14446270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30157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9F702-5B0D-42C7-AA5F-0C50EF4E38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84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036710" rtl="0" eaLnBrk="1" latinLnBrk="0" hangingPunct="1">
        <a:lnSpc>
          <a:spcPct val="90000"/>
        </a:lnSpc>
        <a:spcBef>
          <a:spcPct val="0"/>
        </a:spcBef>
        <a:buNone/>
        <a:defRPr kumimoji="1" sz="194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9178" indent="-1009178" algn="l" defTabSz="4036710" rtl="0" eaLnBrk="1" latinLnBrk="0" hangingPunct="1">
        <a:lnSpc>
          <a:spcPct val="90000"/>
        </a:lnSpc>
        <a:spcBef>
          <a:spcPts val="4415"/>
        </a:spcBef>
        <a:buFont typeface="Arial" panose="020B0604020202020204" pitchFamily="34" charset="0"/>
        <a:buChar char="•"/>
        <a:defRPr kumimoji="1" sz="12361" kern="1200">
          <a:solidFill>
            <a:schemeClr val="tx1"/>
          </a:solidFill>
          <a:latin typeface="+mn-lt"/>
          <a:ea typeface="+mn-ea"/>
          <a:cs typeface="+mn-cs"/>
        </a:defRPr>
      </a:lvl1pPr>
      <a:lvl2pPr marL="302753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kumimoji="1" sz="10595" kern="1200">
          <a:solidFill>
            <a:schemeClr val="tx1"/>
          </a:solidFill>
          <a:latin typeface="+mn-lt"/>
          <a:ea typeface="+mn-ea"/>
          <a:cs typeface="+mn-cs"/>
        </a:defRPr>
      </a:lvl2pPr>
      <a:lvl3pPr marL="504588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kumimoji="1" sz="8829" kern="1200">
          <a:solidFill>
            <a:schemeClr val="tx1"/>
          </a:solidFill>
          <a:latin typeface="+mn-lt"/>
          <a:ea typeface="+mn-ea"/>
          <a:cs typeface="+mn-cs"/>
        </a:defRPr>
      </a:lvl3pPr>
      <a:lvl4pPr marL="706424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908259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110095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311930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513766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7156019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6710" rtl="0" eaLnBrk="1" latinLnBrk="0" hangingPunct="1"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1pPr>
      <a:lvl2pPr marL="2018355" algn="l" defTabSz="4036710" rtl="0" eaLnBrk="1" latinLnBrk="0" hangingPunct="1"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4036710" algn="l" defTabSz="4036710" rtl="0" eaLnBrk="1" latinLnBrk="0" hangingPunct="1"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3pPr>
      <a:lvl4pPr marL="6055065" algn="l" defTabSz="4036710" rtl="0" eaLnBrk="1" latinLnBrk="0" hangingPunct="1"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8073420" algn="l" defTabSz="4036710" rtl="0" eaLnBrk="1" latinLnBrk="0" hangingPunct="1"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0091776" algn="l" defTabSz="4036710" rtl="0" eaLnBrk="1" latinLnBrk="0" hangingPunct="1"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2110131" algn="l" defTabSz="4036710" rtl="0" eaLnBrk="1" latinLnBrk="0" hangingPunct="1"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4128486" algn="l" defTabSz="4036710" rtl="0" eaLnBrk="1" latinLnBrk="0" hangingPunct="1"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6146841" algn="l" defTabSz="4036710" rtl="0" eaLnBrk="1" latinLnBrk="0" hangingPunct="1">
        <a:defRPr kumimoji="1" sz="79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8" Type="http://schemas.openxmlformats.org/officeDocument/2006/relationships/image" Target="../media/image14.png"/><Relationship Id="rId26" Type="http://schemas.openxmlformats.org/officeDocument/2006/relationships/image" Target="../media/image16.png"/><Relationship Id="rId3" Type="http://schemas.openxmlformats.org/officeDocument/2006/relationships/image" Target="NULL"/><Relationship Id="rId21" Type="http://schemas.openxmlformats.org/officeDocument/2006/relationships/image" Target="../media/image10.png"/><Relationship Id="rId7" Type="http://schemas.openxmlformats.org/officeDocument/2006/relationships/image" Target="../media/image2.emf"/><Relationship Id="rId12" Type="http://schemas.openxmlformats.org/officeDocument/2006/relationships/image" Target="../media/image7.emf"/><Relationship Id="rId25" Type="http://schemas.openxmlformats.org/officeDocument/2006/relationships/image" Target="../media/image15.png"/><Relationship Id="rId2" Type="http://schemas.openxmlformats.org/officeDocument/2006/relationships/image" Target="NULL"/><Relationship Id="rId20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emf"/><Relationship Id="rId11" Type="http://schemas.openxmlformats.org/officeDocument/2006/relationships/image" Target="../media/image6.png"/><Relationship Id="rId24" Type="http://schemas.openxmlformats.org/officeDocument/2006/relationships/image" Target="../media/image13.png"/><Relationship Id="rId5" Type="http://schemas.openxmlformats.org/officeDocument/2006/relationships/image" Target="../media/image1.png"/><Relationship Id="rId23" Type="http://schemas.openxmlformats.org/officeDocument/2006/relationships/image" Target="../media/image12.png"/><Relationship Id="rId10" Type="http://schemas.openxmlformats.org/officeDocument/2006/relationships/image" Target="../media/image5.emf"/><Relationship Id="rId19" Type="http://schemas.openxmlformats.org/officeDocument/2006/relationships/image" Target="../media/image8.png"/><Relationship Id="rId4" Type="http://schemas.openxmlformats.org/officeDocument/2006/relationships/image" Target="NULL"/><Relationship Id="rId9" Type="http://schemas.openxmlformats.org/officeDocument/2006/relationships/image" Target="../media/image4.emf"/><Relationship Id="rId2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BD08B2D-270B-F6B8-46BC-EF7CF222A477}"/>
              </a:ext>
            </a:extLst>
          </p:cNvPr>
          <p:cNvSpPr txBox="1"/>
          <p:nvPr/>
        </p:nvSpPr>
        <p:spPr>
          <a:xfrm>
            <a:off x="224859" y="8308231"/>
            <a:ext cx="723809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3600" b="1" u="sng" dirty="0"/>
              <a:t>現状</a:t>
            </a:r>
            <a:endParaRPr lang="en-US" altLang="ja-JP" sz="3600" b="1" u="sng" dirty="0"/>
          </a:p>
          <a:p>
            <a:r>
              <a:rPr lang="ja-JP" altLang="ja-JP" sz="3600" dirty="0"/>
              <a:t>設置判断は熟練者の経験則に依存</a:t>
            </a:r>
            <a:endParaRPr kumimoji="1" lang="ja-JP" altLang="en-US" sz="3600" dirty="0"/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3A4944D6-82A3-85EA-225F-0C405A643B28}"/>
              </a:ext>
            </a:extLst>
          </p:cNvPr>
          <p:cNvGrpSpPr/>
          <p:nvPr/>
        </p:nvGrpSpPr>
        <p:grpSpPr>
          <a:xfrm>
            <a:off x="15311198" y="4462722"/>
            <a:ext cx="5709380" cy="2651577"/>
            <a:chOff x="2132870" y="1891848"/>
            <a:chExt cx="5709380" cy="2651577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34131E42-F3BB-D66A-3FE4-716991CE17FC}"/>
                </a:ext>
              </a:extLst>
            </p:cNvPr>
            <p:cNvSpPr/>
            <p:nvPr/>
          </p:nvSpPr>
          <p:spPr>
            <a:xfrm>
              <a:off x="2400301" y="3429000"/>
              <a:ext cx="4133850" cy="1114425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四角形: 角を丸くする 35">
              <a:extLst>
                <a:ext uri="{FF2B5EF4-FFF2-40B4-BE49-F238E27FC236}">
                  <a16:creationId xmlns:a16="http://schemas.microsoft.com/office/drawing/2014/main" id="{213C71C4-538D-5EBB-6EB7-9CA6B1094E4A}"/>
                </a:ext>
              </a:extLst>
            </p:cNvPr>
            <p:cNvSpPr/>
            <p:nvPr/>
          </p:nvSpPr>
          <p:spPr>
            <a:xfrm>
              <a:off x="3343274" y="2919412"/>
              <a:ext cx="3673475" cy="833438"/>
            </a:xfrm>
            <a:prstGeom prst="roundRect">
              <a:avLst>
                <a:gd name="adj" fmla="val 4009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D6EA4806-4455-F609-3F8B-423BD922DFD2}"/>
                </a:ext>
              </a:extLst>
            </p:cNvPr>
            <p:cNvSpPr/>
            <p:nvPr/>
          </p:nvSpPr>
          <p:spPr>
            <a:xfrm>
              <a:off x="2400301" y="2314575"/>
              <a:ext cx="4133850" cy="111442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8ABDA49D-57AA-0776-6957-B75A4780970F}"/>
                </a:ext>
              </a:extLst>
            </p:cNvPr>
            <p:cNvSpPr/>
            <p:nvPr/>
          </p:nvSpPr>
          <p:spPr>
            <a:xfrm>
              <a:off x="6546851" y="2709863"/>
              <a:ext cx="1295399" cy="1762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楕円 57">
              <a:extLst>
                <a:ext uri="{FF2B5EF4-FFF2-40B4-BE49-F238E27FC236}">
                  <a16:creationId xmlns:a16="http://schemas.microsoft.com/office/drawing/2014/main" id="{34638708-533A-5408-67E6-ECFA775C0091}"/>
                </a:ext>
              </a:extLst>
            </p:cNvPr>
            <p:cNvSpPr/>
            <p:nvPr/>
          </p:nvSpPr>
          <p:spPr>
            <a:xfrm>
              <a:off x="3495675" y="3638550"/>
              <a:ext cx="73819" cy="714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2" name="楕円 61">
              <a:extLst>
                <a:ext uri="{FF2B5EF4-FFF2-40B4-BE49-F238E27FC236}">
                  <a16:creationId xmlns:a16="http://schemas.microsoft.com/office/drawing/2014/main" id="{0733E8A5-30BB-51D2-3D96-3B7E01051404}"/>
                </a:ext>
              </a:extLst>
            </p:cNvPr>
            <p:cNvSpPr/>
            <p:nvPr/>
          </p:nvSpPr>
          <p:spPr>
            <a:xfrm>
              <a:off x="3721894" y="3681412"/>
              <a:ext cx="73819" cy="714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" name="楕円 65">
              <a:extLst>
                <a:ext uri="{FF2B5EF4-FFF2-40B4-BE49-F238E27FC236}">
                  <a16:creationId xmlns:a16="http://schemas.microsoft.com/office/drawing/2014/main" id="{2152F2FD-D4A2-F2D7-534F-D4BC527A7757}"/>
                </a:ext>
              </a:extLst>
            </p:cNvPr>
            <p:cNvSpPr/>
            <p:nvPr/>
          </p:nvSpPr>
          <p:spPr>
            <a:xfrm>
              <a:off x="4050507" y="3674269"/>
              <a:ext cx="73819" cy="714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楕円 97">
              <a:extLst>
                <a:ext uri="{FF2B5EF4-FFF2-40B4-BE49-F238E27FC236}">
                  <a16:creationId xmlns:a16="http://schemas.microsoft.com/office/drawing/2014/main" id="{ABC12B69-B330-90FD-EEB3-0D573C4141F4}"/>
                </a:ext>
              </a:extLst>
            </p:cNvPr>
            <p:cNvSpPr/>
            <p:nvPr/>
          </p:nvSpPr>
          <p:spPr>
            <a:xfrm>
              <a:off x="3308746" y="3567111"/>
              <a:ext cx="73819" cy="714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alpha val="52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4" name="楕円 103">
              <a:extLst>
                <a:ext uri="{FF2B5EF4-FFF2-40B4-BE49-F238E27FC236}">
                  <a16:creationId xmlns:a16="http://schemas.microsoft.com/office/drawing/2014/main" id="{6066EE78-4C2B-AF5F-3158-D88AF7EA8E93}"/>
                </a:ext>
              </a:extLst>
            </p:cNvPr>
            <p:cNvSpPr/>
            <p:nvPr/>
          </p:nvSpPr>
          <p:spPr>
            <a:xfrm>
              <a:off x="3356768" y="3638549"/>
              <a:ext cx="73819" cy="714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alpha val="52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7" name="楕円 106">
              <a:extLst>
                <a:ext uri="{FF2B5EF4-FFF2-40B4-BE49-F238E27FC236}">
                  <a16:creationId xmlns:a16="http://schemas.microsoft.com/office/drawing/2014/main" id="{2D779232-1B3C-9F05-6F40-D129656E8DB0}"/>
                </a:ext>
              </a:extLst>
            </p:cNvPr>
            <p:cNvSpPr/>
            <p:nvPr/>
          </p:nvSpPr>
          <p:spPr>
            <a:xfrm>
              <a:off x="3421856" y="3695699"/>
              <a:ext cx="73819" cy="714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>
                  <a:alpha val="52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8" name="楕円 107">
              <a:extLst>
                <a:ext uri="{FF2B5EF4-FFF2-40B4-BE49-F238E27FC236}">
                  <a16:creationId xmlns:a16="http://schemas.microsoft.com/office/drawing/2014/main" id="{DF07C954-A92D-DD96-DD5F-AD40D9376D5E}"/>
                </a:ext>
              </a:extLst>
            </p:cNvPr>
            <p:cNvSpPr/>
            <p:nvPr/>
          </p:nvSpPr>
          <p:spPr>
            <a:xfrm>
              <a:off x="3156843" y="3309339"/>
              <a:ext cx="530026" cy="586981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0" name="矢印: 左 109">
              <a:extLst>
                <a:ext uri="{FF2B5EF4-FFF2-40B4-BE49-F238E27FC236}">
                  <a16:creationId xmlns:a16="http://schemas.microsoft.com/office/drawing/2014/main" id="{944ACF74-37BB-71CC-E693-893E1B495099}"/>
                </a:ext>
              </a:extLst>
            </p:cNvPr>
            <p:cNvSpPr/>
            <p:nvPr/>
          </p:nvSpPr>
          <p:spPr>
            <a:xfrm>
              <a:off x="2636044" y="3531394"/>
              <a:ext cx="338137" cy="178593"/>
            </a:xfrm>
            <a:prstGeom prst="lef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テキスト ボックス 111">
                  <a:extLst>
                    <a:ext uri="{FF2B5EF4-FFF2-40B4-BE49-F238E27FC236}">
                      <a16:creationId xmlns:a16="http://schemas.microsoft.com/office/drawing/2014/main" id="{7E2090BF-6056-61D7-87C4-3053ED9AA3A3}"/>
                    </a:ext>
                  </a:extLst>
                </p:cNvPr>
                <p:cNvSpPr txBox="1"/>
                <p:nvPr/>
              </p:nvSpPr>
              <p:spPr>
                <a:xfrm>
                  <a:off x="2471788" y="3745707"/>
                  <a:ext cx="78501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ja-JP" altLang="en-US" sz="1600" i="1" smtClean="0">
                            <a:latin typeface="Cambria Math" panose="02040503050406030204" pitchFamily="18" charset="0"/>
                          </a:rPr>
                          <m:t>∆</m:t>
                        </m:r>
                        <m:r>
                          <a:rPr kumimoji="1" lang="en-US" altLang="ja-JP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kumimoji="1" lang="ja-JP" altLang="en-US" sz="1600" i="1" dirty="0"/>
                </a:p>
              </p:txBody>
            </p:sp>
          </mc:Choice>
          <mc:Fallback xmlns="">
            <p:sp>
              <p:nvSpPr>
                <p:cNvPr id="17" name="テキスト ボックス 16">
                  <a:extLst>
                    <a:ext uri="{FF2B5EF4-FFF2-40B4-BE49-F238E27FC236}">
                      <a16:creationId xmlns:a16="http://schemas.microsoft.com/office/drawing/2014/main" id="{EE3C87A2-7B27-BE10-310C-82E7E0A497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1788" y="3745707"/>
                  <a:ext cx="785018" cy="33855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3" name="楕円 112">
              <a:extLst>
                <a:ext uri="{FF2B5EF4-FFF2-40B4-BE49-F238E27FC236}">
                  <a16:creationId xmlns:a16="http://schemas.microsoft.com/office/drawing/2014/main" id="{625A94DA-D219-365E-9C45-020FE7EBAAC5}"/>
                </a:ext>
              </a:extLst>
            </p:cNvPr>
            <p:cNvSpPr/>
            <p:nvPr/>
          </p:nvSpPr>
          <p:spPr>
            <a:xfrm>
              <a:off x="3071325" y="1969477"/>
              <a:ext cx="1231087" cy="11428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4" name="楕円 113">
              <a:extLst>
                <a:ext uri="{FF2B5EF4-FFF2-40B4-BE49-F238E27FC236}">
                  <a16:creationId xmlns:a16="http://schemas.microsoft.com/office/drawing/2014/main" id="{3924BA54-579E-D40C-22D2-36EE28D318F3}"/>
                </a:ext>
              </a:extLst>
            </p:cNvPr>
            <p:cNvSpPr/>
            <p:nvPr/>
          </p:nvSpPr>
          <p:spPr>
            <a:xfrm>
              <a:off x="3343273" y="2591502"/>
              <a:ext cx="360000" cy="36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5" name="矢印: 左 114">
              <a:extLst>
                <a:ext uri="{FF2B5EF4-FFF2-40B4-BE49-F238E27FC236}">
                  <a16:creationId xmlns:a16="http://schemas.microsoft.com/office/drawing/2014/main" id="{329ADA9A-D73E-B586-9A26-7BAAF5AB733D}"/>
                </a:ext>
              </a:extLst>
            </p:cNvPr>
            <p:cNvSpPr/>
            <p:nvPr/>
          </p:nvSpPr>
          <p:spPr>
            <a:xfrm rot="10800000">
              <a:off x="3393677" y="4034434"/>
              <a:ext cx="338137" cy="178593"/>
            </a:xfrm>
            <a:prstGeom prst="lef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4D24286C-D750-3BD9-C11B-40EBF9C8E12B}"/>
                </a:ext>
              </a:extLst>
            </p:cNvPr>
            <p:cNvSpPr txBox="1"/>
            <p:nvPr/>
          </p:nvSpPr>
          <p:spPr>
            <a:xfrm>
              <a:off x="2864297" y="4174093"/>
              <a:ext cx="30412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/>
                <a:t>土粒子が流出</a:t>
              </a: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035BF3CE-C35B-7E40-9A60-824D390BC680}"/>
                </a:ext>
              </a:extLst>
            </p:cNvPr>
            <p:cNvSpPr txBox="1"/>
            <p:nvPr/>
          </p:nvSpPr>
          <p:spPr>
            <a:xfrm>
              <a:off x="4697860" y="3404766"/>
              <a:ext cx="192275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/>
                <a:t>パイピング孔</a:t>
              </a:r>
            </a:p>
          </p:txBody>
        </p:sp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BB9E0A2A-0EFE-FA47-163E-92775E9B2FA7}"/>
                </a:ext>
              </a:extLst>
            </p:cNvPr>
            <p:cNvSpPr txBox="1"/>
            <p:nvPr/>
          </p:nvSpPr>
          <p:spPr>
            <a:xfrm>
              <a:off x="4206102" y="2704438"/>
              <a:ext cx="76020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solidFill>
                    <a:schemeClr val="bg1"/>
                  </a:solidFill>
                </a:rPr>
                <a:t>堤体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テキスト ボックス 118">
                  <a:extLst>
                    <a:ext uri="{FF2B5EF4-FFF2-40B4-BE49-F238E27FC236}">
                      <a16:creationId xmlns:a16="http://schemas.microsoft.com/office/drawing/2014/main" id="{7580B60B-9923-5339-10EC-3DACF7113024}"/>
                    </a:ext>
                  </a:extLst>
                </p:cNvPr>
                <p:cNvSpPr txBox="1"/>
                <p:nvPr/>
              </p:nvSpPr>
              <p:spPr>
                <a:xfrm>
                  <a:off x="4038744" y="1891848"/>
                  <a:ext cx="1396856" cy="33855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600" b="1" dirty="0"/>
                    <a:t>せん断抵抗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ja-JP" altLang="en-US" sz="1600" b="1" i="1" smtClean="0"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kumimoji="1" lang="en-US" altLang="ja-JP" sz="1600" b="1" i="1" smtClean="0">
                              <a:latin typeface="Cambria Math" panose="02040503050406030204" pitchFamily="18" charset="0"/>
                            </a:rPr>
                            <m:t>𝒄</m:t>
                          </m:r>
                        </m:sub>
                      </m:sSub>
                    </m:oMath>
                  </a14:m>
                  <a:endParaRPr kumimoji="1" lang="ja-JP" altLang="en-US" sz="1600" b="1" i="1" dirty="0"/>
                </a:p>
              </p:txBody>
            </p:sp>
          </mc:Choice>
          <mc:Fallback xmlns="">
            <p:sp>
              <p:nvSpPr>
                <p:cNvPr id="27" name="テキスト ボックス 26">
                  <a:extLst>
                    <a:ext uri="{FF2B5EF4-FFF2-40B4-BE49-F238E27FC236}">
                      <a16:creationId xmlns:a16="http://schemas.microsoft.com/office/drawing/2014/main" id="{7CBD8235-BE30-C4DC-9E74-4A6D206D03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38744" y="1891848"/>
                  <a:ext cx="1396856" cy="338554"/>
                </a:xfrm>
                <a:prstGeom prst="rect">
                  <a:avLst/>
                </a:prstGeom>
                <a:blipFill>
                  <a:blip r:embed="rId3"/>
                  <a:stretch>
                    <a:fillRect l="-2165" t="-1724" b="-2069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0" name="楕円 119">
              <a:extLst>
                <a:ext uri="{FF2B5EF4-FFF2-40B4-BE49-F238E27FC236}">
                  <a16:creationId xmlns:a16="http://schemas.microsoft.com/office/drawing/2014/main" id="{FAB3B99A-9A16-D6D2-82A1-17F2DB8D8C09}"/>
                </a:ext>
              </a:extLst>
            </p:cNvPr>
            <p:cNvSpPr/>
            <p:nvPr/>
          </p:nvSpPr>
          <p:spPr>
            <a:xfrm>
              <a:off x="3541894" y="2284638"/>
              <a:ext cx="360000" cy="36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1" name="楕円 120">
              <a:extLst>
                <a:ext uri="{FF2B5EF4-FFF2-40B4-BE49-F238E27FC236}">
                  <a16:creationId xmlns:a16="http://schemas.microsoft.com/office/drawing/2014/main" id="{1017DC05-814F-2F9C-E4B0-7A9E3F6F827B}"/>
                </a:ext>
              </a:extLst>
            </p:cNvPr>
            <p:cNvSpPr/>
            <p:nvPr/>
          </p:nvSpPr>
          <p:spPr>
            <a:xfrm>
              <a:off x="3693146" y="2610986"/>
              <a:ext cx="360000" cy="36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2" name="楕円 121">
              <a:extLst>
                <a:ext uri="{FF2B5EF4-FFF2-40B4-BE49-F238E27FC236}">
                  <a16:creationId xmlns:a16="http://schemas.microsoft.com/office/drawing/2014/main" id="{925C05F4-B6A6-9957-E212-D9FF73D9ED63}"/>
                </a:ext>
              </a:extLst>
            </p:cNvPr>
            <p:cNvSpPr/>
            <p:nvPr/>
          </p:nvSpPr>
          <p:spPr>
            <a:xfrm>
              <a:off x="3742153" y="2247397"/>
              <a:ext cx="360000" cy="360000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3" name="矢印: 左 122">
              <a:extLst>
                <a:ext uri="{FF2B5EF4-FFF2-40B4-BE49-F238E27FC236}">
                  <a16:creationId xmlns:a16="http://schemas.microsoft.com/office/drawing/2014/main" id="{E09CC685-F568-CF66-8189-53284341B0CC}"/>
                </a:ext>
              </a:extLst>
            </p:cNvPr>
            <p:cNvSpPr/>
            <p:nvPr/>
          </p:nvSpPr>
          <p:spPr>
            <a:xfrm rot="10800000">
              <a:off x="3406207" y="2409377"/>
              <a:ext cx="234132" cy="73892"/>
            </a:xfrm>
            <a:prstGeom prst="lef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4" name="矢印: 左 123">
              <a:extLst>
                <a:ext uri="{FF2B5EF4-FFF2-40B4-BE49-F238E27FC236}">
                  <a16:creationId xmlns:a16="http://schemas.microsoft.com/office/drawing/2014/main" id="{7219199F-6D00-CA9D-C079-5A65B873B446}"/>
                </a:ext>
              </a:extLst>
            </p:cNvPr>
            <p:cNvSpPr/>
            <p:nvPr/>
          </p:nvSpPr>
          <p:spPr>
            <a:xfrm>
              <a:off x="3805087" y="2410296"/>
              <a:ext cx="234132" cy="73892"/>
            </a:xfrm>
            <a:prstGeom prst="lef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テキスト ボックス 124">
                  <a:extLst>
                    <a:ext uri="{FF2B5EF4-FFF2-40B4-BE49-F238E27FC236}">
                      <a16:creationId xmlns:a16="http://schemas.microsoft.com/office/drawing/2014/main" id="{BDEBF68D-6788-0BE6-9A99-64C9A218D15A}"/>
                    </a:ext>
                  </a:extLst>
                </p:cNvPr>
                <p:cNvSpPr txBox="1"/>
                <p:nvPr/>
              </p:nvSpPr>
              <p:spPr>
                <a:xfrm>
                  <a:off x="2132870" y="1904583"/>
                  <a:ext cx="1325895" cy="33855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600" b="1" dirty="0"/>
                    <a:t>せん断応力</a:t>
                  </a:r>
                  <a14:m>
                    <m:oMath xmlns:m="http://schemas.openxmlformats.org/officeDocument/2006/math">
                      <m:r>
                        <a:rPr kumimoji="1" lang="en-US" altLang="ja-JP" sz="1600" b="1" i="1" dirty="0" smtClean="0">
                          <a:latin typeface="Cambria Math" panose="02040503050406030204" pitchFamily="18" charset="0"/>
                        </a:rPr>
                        <m:t>𝝉</m:t>
                      </m:r>
                    </m:oMath>
                  </a14:m>
                  <a:endParaRPr kumimoji="1" lang="ja-JP" altLang="en-US" sz="1600" b="1" i="1" dirty="0"/>
                </a:p>
              </p:txBody>
            </p:sp>
          </mc:Choice>
          <mc:Fallback xmlns="">
            <p:sp>
              <p:nvSpPr>
                <p:cNvPr id="26" name="テキスト ボックス 25">
                  <a:extLst>
                    <a:ext uri="{FF2B5EF4-FFF2-40B4-BE49-F238E27FC236}">
                      <a16:creationId xmlns:a16="http://schemas.microsoft.com/office/drawing/2014/main" id="{777CA089-E0FE-A9C0-7214-598F4EA504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2870" y="1904583"/>
                  <a:ext cx="1325895" cy="338554"/>
                </a:xfrm>
                <a:prstGeom prst="rect">
                  <a:avLst/>
                </a:prstGeom>
                <a:blipFill>
                  <a:blip r:embed="rId4"/>
                  <a:stretch>
                    <a:fillRect l="-2283" t="-1724" b="-2069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6" name="直線コネクタ 125">
              <a:extLst>
                <a:ext uri="{FF2B5EF4-FFF2-40B4-BE49-F238E27FC236}">
                  <a16:creationId xmlns:a16="http://schemas.microsoft.com/office/drawing/2014/main" id="{CB99C966-0683-3743-425A-B527B1AA36B0}"/>
                </a:ext>
              </a:extLst>
            </p:cNvPr>
            <p:cNvCxnSpPr/>
            <p:nvPr/>
          </p:nvCxnSpPr>
          <p:spPr>
            <a:xfrm flipH="1" flipV="1">
              <a:off x="3071325" y="2483270"/>
              <a:ext cx="85518" cy="115527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線コネクタ 126">
              <a:extLst>
                <a:ext uri="{FF2B5EF4-FFF2-40B4-BE49-F238E27FC236}">
                  <a16:creationId xmlns:a16="http://schemas.microsoft.com/office/drawing/2014/main" id="{4566E58A-1FBE-2DB0-3B58-06112A79E7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63401" y="2724367"/>
              <a:ext cx="613406" cy="101044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矢印: 下カーブ 127">
              <a:extLst>
                <a:ext uri="{FF2B5EF4-FFF2-40B4-BE49-F238E27FC236}">
                  <a16:creationId xmlns:a16="http://schemas.microsoft.com/office/drawing/2014/main" id="{F4DBA2EB-0FB6-7D7F-B5AE-2DC0155DD72C}"/>
                </a:ext>
              </a:extLst>
            </p:cNvPr>
            <p:cNvSpPr/>
            <p:nvPr/>
          </p:nvSpPr>
          <p:spPr>
            <a:xfrm rot="21073656">
              <a:off x="3596563" y="2151318"/>
              <a:ext cx="291179" cy="99240"/>
            </a:xfrm>
            <a:prstGeom prst="curvedDownArrow">
              <a:avLst>
                <a:gd name="adj1" fmla="val 25000"/>
                <a:gd name="adj2" fmla="val 69797"/>
                <a:gd name="adj3" fmla="val 39546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C240B954-76F4-C884-DD2F-447443085CA3}"/>
                  </a:ext>
                </a:extLst>
              </p:cNvPr>
              <p:cNvSpPr txBox="1"/>
              <p:nvPr/>
            </p:nvSpPr>
            <p:spPr>
              <a:xfrm>
                <a:off x="22016854" y="6697696"/>
                <a:ext cx="6573983" cy="9103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800" b="1" i="1">
                          <a:latin typeface="Cambria Math" panose="02040503050406030204" pitchFamily="18" charset="0"/>
                        </a:rPr>
                        <m:t>𝒂</m:t>
                      </m:r>
                      <m:f>
                        <m:fPr>
                          <m:ctrlPr>
                            <a:rPr lang="ja-JP" altLang="en-US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ja-JP" altLang="en-US" sz="2800" b="1" i="1">
                              <a:latin typeface="Cambria Math" panose="02040503050406030204" pitchFamily="18" charset="0"/>
                            </a:rPr>
                            <m:t>𝒅𝒑</m:t>
                          </m:r>
                        </m:num>
                        <m:den>
                          <m:r>
                            <a:rPr lang="ja-JP" altLang="en-US" sz="2800" b="1" i="1"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en-US" altLang="ja-JP" sz="28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ja-JP" altLang="en-US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ja-JP" altLang="en-US" sz="2800" b="1" i="1">
                              <a:latin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altLang="ja-JP" sz="2800" b="1" i="1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d>
                        <m:dPr>
                          <m:ctrlPr>
                            <a:rPr lang="ja-JP" altLang="en-US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ja-JP" alt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sz="2800" b="1" i="1">
                                  <a:latin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ja-JP" altLang="en-US" sz="28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  <m:r>
                            <a:rPr lang="ja-JP" altLang="en-US" sz="28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ja-JP" alt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sz="2800" b="1" i="1">
                                  <a:latin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ja-JP" altLang="en-US" sz="2800" b="1" i="1">
                                  <a:latin typeface="Cambria Math" panose="02040503050406030204" pitchFamily="18" charset="0"/>
                                </a:rPr>
                                <m:t>𝒍</m:t>
                              </m:r>
                            </m:sub>
                          </m:sSub>
                        </m:e>
                      </m:d>
                      <m:r>
                        <a:rPr lang="ja-JP" altLang="en-US" sz="2800" b="1" i="1">
                          <a:latin typeface="Cambria Math" panose="02040503050406030204" pitchFamily="18" charset="0"/>
                        </a:rPr>
                        <m:t>𝒈</m:t>
                      </m:r>
                      <m:sSub>
                        <m:sSubPr>
                          <m:ctrlPr>
                            <a:rPr lang="ja-JP" altLang="en-US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sz="2800" b="1" i="1"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>
                          <m:r>
                            <a:rPr lang="en-US" altLang="ja-JP" sz="2800" b="1" i="1">
                              <a:latin typeface="Cambria Math" panose="02040503050406030204" pitchFamily="18" charset="0"/>
                            </a:rPr>
                            <m:t>𝟕𝟎</m:t>
                          </m:r>
                        </m:sub>
                      </m:sSub>
                      <m:r>
                        <a:rPr lang="ja-JP" altLang="en-US" sz="2800" b="1" i="1">
                          <a:latin typeface="Cambria Math" panose="02040503050406030204" pitchFamily="18" charset="0"/>
                        </a:rPr>
                        <m:t>𝜼</m:t>
                      </m:r>
                      <m:func>
                        <m:funcPr>
                          <m:ctrlPr>
                            <a:rPr lang="ja-JP" altLang="en-US" sz="2800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ja-JP" altLang="en-US" sz="2800" b="1" i="1">
                              <a:latin typeface="Cambria Math" panose="02040503050406030204" pitchFamily="18" charset="0"/>
                            </a:rPr>
                            <m:t>𝒕𝒂𝒏</m:t>
                          </m:r>
                        </m:fName>
                        <m:e>
                          <m:r>
                            <a:rPr lang="ja-JP" altLang="en-US" sz="28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func>
                      <m:r>
                        <a:rPr lang="ja-JP" altLang="en-US" sz="2800" b="1" i="1">
                          <a:latin typeface="Cambria Math" panose="02040503050406030204" pitchFamily="18" charset="0"/>
                        </a:rPr>
                        <m:t>　　</m:t>
                      </m:r>
                      <m:d>
                        <m:dPr>
                          <m:ctrlPr>
                            <a:rPr lang="ja-JP" altLang="en-US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sz="28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ja-JP" altLang="en-US" sz="4000" b="1" dirty="0"/>
              </a:p>
            </p:txBody>
          </p:sp>
        </mc:Choice>
        <mc:Fallback xmlns=""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C240B954-76F4-C884-DD2F-447443085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16854" y="6697696"/>
                <a:ext cx="6573983" cy="9103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90E7079-BD7C-44FA-B7C7-66682DEE95A9}"/>
              </a:ext>
            </a:extLst>
          </p:cNvPr>
          <p:cNvSpPr txBox="1"/>
          <p:nvPr/>
        </p:nvSpPr>
        <p:spPr>
          <a:xfrm>
            <a:off x="-1" y="0"/>
            <a:ext cx="42808526" cy="3186659"/>
          </a:xfrm>
          <a:prstGeom prst="rect">
            <a:avLst/>
          </a:prstGeom>
          <a:solidFill>
            <a:srgbClr val="002060"/>
          </a:solidFill>
        </p:spPr>
        <p:txBody>
          <a:bodyPr wrap="none" lIns="75694" tIns="37847" rIns="75694" bIns="37847" rtlCol="0" anchor="ctr">
            <a:noAutofit/>
          </a:bodyPr>
          <a:lstStyle/>
          <a:p>
            <a:endParaRPr lang="ja-JP" altLang="en-US" sz="11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F371A9-9441-4E85-B83D-21DED1140210}"/>
              </a:ext>
            </a:extLst>
          </p:cNvPr>
          <p:cNvSpPr txBox="1"/>
          <p:nvPr/>
        </p:nvSpPr>
        <p:spPr>
          <a:xfrm>
            <a:off x="28704610" y="749097"/>
            <a:ext cx="13387259" cy="1941559"/>
          </a:xfrm>
          <a:prstGeom prst="rect">
            <a:avLst/>
          </a:prstGeom>
          <a:noFill/>
        </p:spPr>
        <p:txBody>
          <a:bodyPr wrap="none" lIns="75694" tIns="37847" rIns="75694" bIns="3784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ja-JP" altLang="en-US" sz="4800" dirty="0">
                <a:solidFill>
                  <a:schemeClr val="bg1"/>
                </a:solidFill>
              </a:rPr>
              <a:t>名古屋工業大学</a:t>
            </a:r>
            <a:r>
              <a:rPr lang="en-US" altLang="ja-JP" sz="4800" dirty="0">
                <a:solidFill>
                  <a:schemeClr val="bg1"/>
                </a:solidFill>
              </a:rPr>
              <a:t>	</a:t>
            </a:r>
            <a:r>
              <a:rPr lang="ja-JP" altLang="en-US" sz="4800" dirty="0">
                <a:solidFill>
                  <a:schemeClr val="bg1"/>
                </a:solidFill>
              </a:rPr>
              <a:t>〇加藤　碩二郎　　前田　健一</a:t>
            </a:r>
            <a:endParaRPr lang="en-US" altLang="ja-JP" sz="4800" dirty="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ja-JP" altLang="en-US" sz="4800" dirty="0">
                <a:solidFill>
                  <a:schemeClr val="bg1"/>
                </a:solidFill>
              </a:rPr>
              <a:t>　　　　　　　</a:t>
            </a:r>
            <a:r>
              <a:rPr lang="en-US" altLang="ja-JP" sz="4800" dirty="0">
                <a:solidFill>
                  <a:schemeClr val="bg1"/>
                </a:solidFill>
              </a:rPr>
              <a:t>	</a:t>
            </a:r>
            <a:r>
              <a:rPr lang="ja-JP" altLang="en-US" sz="4800" dirty="0">
                <a:solidFill>
                  <a:schemeClr val="bg1"/>
                </a:solidFill>
              </a:rPr>
              <a:t>　佐々木　一真　　近藤　知輝</a:t>
            </a:r>
            <a:endParaRPr lang="en-US" altLang="ja-JP" sz="4800" dirty="0">
              <a:solidFill>
                <a:schemeClr val="bg1"/>
              </a:solidFill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CED27A8-1CD6-4518-A3D7-D6B914867D82}"/>
              </a:ext>
            </a:extLst>
          </p:cNvPr>
          <p:cNvSpPr/>
          <p:nvPr/>
        </p:nvSpPr>
        <p:spPr>
          <a:xfrm>
            <a:off x="1596906" y="253695"/>
            <a:ext cx="27296188" cy="3031088"/>
          </a:xfrm>
          <a:prstGeom prst="rect">
            <a:avLst/>
          </a:prstGeom>
        </p:spPr>
        <p:txBody>
          <a:bodyPr wrap="square" lIns="75694" tIns="37847" rIns="75694" bIns="37847">
            <a:spAutoFit/>
          </a:bodyPr>
          <a:lstStyle/>
          <a:p>
            <a:r>
              <a:rPr lang="ja-JP" altLang="en-US" sz="9600" dirty="0">
                <a:solidFill>
                  <a:schemeClr val="bg1"/>
                </a:solidFill>
              </a:rPr>
              <a:t>河川堤防の漏水・噴砂メカニズムに基づく</a:t>
            </a:r>
            <a:endParaRPr lang="en-US" altLang="ja-JP" sz="9600" dirty="0">
              <a:solidFill>
                <a:schemeClr val="bg1"/>
              </a:solidFill>
            </a:endParaRPr>
          </a:p>
          <a:p>
            <a:r>
              <a:rPr lang="ja-JP" altLang="en-US" sz="9600" dirty="0">
                <a:solidFill>
                  <a:schemeClr val="bg1"/>
                </a:solidFill>
              </a:rPr>
              <a:t>漏水対策型水防工法の有効性と適用範囲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F112EA08-6951-4D21-81CB-FD5D3CC54D23}"/>
              </a:ext>
            </a:extLst>
          </p:cNvPr>
          <p:cNvGrpSpPr/>
          <p:nvPr/>
        </p:nvGrpSpPr>
        <p:grpSpPr>
          <a:xfrm>
            <a:off x="255400" y="3321295"/>
            <a:ext cx="12694170" cy="997196"/>
            <a:chOff x="459885" y="3294783"/>
            <a:chExt cx="10808953" cy="9971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A546B36-E2C7-41E8-A5E5-9224AADB0177}"/>
                </a:ext>
              </a:extLst>
            </p:cNvPr>
            <p:cNvSpPr txBox="1"/>
            <p:nvPr/>
          </p:nvSpPr>
          <p:spPr>
            <a:xfrm>
              <a:off x="540070" y="3359991"/>
              <a:ext cx="10728768" cy="900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none" rtlCol="0" anchor="ctr">
              <a:noAutofit/>
            </a:bodyPr>
            <a:lstStyle/>
            <a:p>
              <a:endParaRPr lang="ja-JP" altLang="en-US" sz="9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18FCC0F9-D75D-49A1-9455-B590AA7A20CF}"/>
                </a:ext>
              </a:extLst>
            </p:cNvPr>
            <p:cNvSpPr/>
            <p:nvPr/>
          </p:nvSpPr>
          <p:spPr>
            <a:xfrm>
              <a:off x="459885" y="3294783"/>
              <a:ext cx="3083671" cy="9971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ja-JP" altLang="en-US" sz="4800" dirty="0">
                  <a:solidFill>
                    <a:schemeClr val="bg1"/>
                  </a:solidFill>
                </a:rPr>
                <a:t>　</a:t>
              </a:r>
              <a:r>
                <a:rPr lang="en-US" altLang="ja-JP" sz="4400" dirty="0">
                  <a:solidFill>
                    <a:schemeClr val="bg1"/>
                  </a:solidFill>
                </a:rPr>
                <a:t>1. </a:t>
              </a:r>
              <a:r>
                <a:rPr lang="ja-JP" altLang="en-US" sz="4400" dirty="0">
                  <a:solidFill>
                    <a:schemeClr val="bg1"/>
                  </a:solidFill>
                </a:rPr>
                <a:t>研究目的</a:t>
              </a:r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579A1C1-DE2D-4601-9A97-C47114BBAD50}"/>
              </a:ext>
            </a:extLst>
          </p:cNvPr>
          <p:cNvSpPr/>
          <p:nvPr/>
        </p:nvSpPr>
        <p:spPr>
          <a:xfrm>
            <a:off x="437380" y="9510791"/>
            <a:ext cx="124801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4000" b="1" dirty="0">
                <a:solidFill>
                  <a:srgbClr val="FF0000"/>
                </a:solidFill>
              </a:rPr>
              <a:t>水防工法の力学的メカニズムを解明したい！　</a:t>
            </a:r>
            <a:endParaRPr lang="en-US" altLang="ja-JP" sz="4000" b="1" dirty="0">
              <a:solidFill>
                <a:srgbClr val="FF0000"/>
              </a:solidFill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56F3EBF-FF73-4496-B0F5-A33E38550DE5}"/>
              </a:ext>
            </a:extLst>
          </p:cNvPr>
          <p:cNvSpPr/>
          <p:nvPr/>
        </p:nvSpPr>
        <p:spPr>
          <a:xfrm>
            <a:off x="8276398" y="4702509"/>
            <a:ext cx="58272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4000" b="1" dirty="0"/>
              <a:t>『</a:t>
            </a:r>
            <a:r>
              <a:rPr lang="ja-JP" altLang="en-US" sz="4000" b="1" dirty="0"/>
              <a:t>北海道常呂川堤内地</a:t>
            </a:r>
            <a:r>
              <a:rPr lang="en-US" altLang="ja-JP" sz="4000" b="1" dirty="0"/>
              <a:t>』</a:t>
            </a:r>
            <a:endParaRPr lang="ja-JP" altLang="en-US" sz="4000" b="1" dirty="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3E00EE5-E4CF-4C74-ADDC-E87DE4AC94A6}"/>
              </a:ext>
            </a:extLst>
          </p:cNvPr>
          <p:cNvGrpSpPr/>
          <p:nvPr/>
        </p:nvGrpSpPr>
        <p:grpSpPr>
          <a:xfrm>
            <a:off x="140066" y="10135778"/>
            <a:ext cx="12805785" cy="1129155"/>
            <a:chOff x="336937" y="12302928"/>
            <a:chExt cx="12805785" cy="1129155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4FC25576-C543-4094-832E-1CC40DBAD412}"/>
                </a:ext>
              </a:extLst>
            </p:cNvPr>
            <p:cNvSpPr txBox="1"/>
            <p:nvPr/>
          </p:nvSpPr>
          <p:spPr>
            <a:xfrm>
              <a:off x="542722" y="12449795"/>
              <a:ext cx="12600000" cy="900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none" rtlCol="0" anchor="ctr">
              <a:noAutofit/>
            </a:bodyPr>
            <a:lstStyle/>
            <a:p>
              <a:endParaRPr lang="ja-JP" altLang="en-US" sz="9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9B2A23BF-BBCE-4E27-936F-EB630E228EEE}"/>
                </a:ext>
              </a:extLst>
            </p:cNvPr>
            <p:cNvSpPr/>
            <p:nvPr/>
          </p:nvSpPr>
          <p:spPr>
            <a:xfrm>
              <a:off x="336937" y="12302928"/>
              <a:ext cx="12600000" cy="11291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ja-JP" altLang="en-US" sz="5500" dirty="0">
                  <a:solidFill>
                    <a:schemeClr val="bg1"/>
                  </a:solidFill>
                </a:rPr>
                <a:t>　</a:t>
              </a:r>
              <a:r>
                <a:rPr lang="en-US" altLang="ja-JP" sz="4400" dirty="0">
                  <a:solidFill>
                    <a:schemeClr val="bg1"/>
                  </a:solidFill>
                </a:rPr>
                <a:t>2. </a:t>
              </a:r>
              <a:r>
                <a:rPr lang="ja-JP" altLang="en-US" sz="4400" dirty="0">
                  <a:solidFill>
                    <a:schemeClr val="bg1"/>
                  </a:solidFill>
                </a:rPr>
                <a:t>模型実験による漏水対策型水防工法の評価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FBCAAFD-1729-41E3-AD42-1A69714515FF}"/>
              </a:ext>
            </a:extLst>
          </p:cNvPr>
          <p:cNvGrpSpPr/>
          <p:nvPr/>
        </p:nvGrpSpPr>
        <p:grpSpPr>
          <a:xfrm>
            <a:off x="14528515" y="3343185"/>
            <a:ext cx="12648193" cy="969856"/>
            <a:chOff x="498329" y="3290135"/>
            <a:chExt cx="10954599" cy="969856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486377F-B6AC-4D7E-88C8-697F0F428108}"/>
                </a:ext>
              </a:extLst>
            </p:cNvPr>
            <p:cNvSpPr txBox="1"/>
            <p:nvPr/>
          </p:nvSpPr>
          <p:spPr>
            <a:xfrm>
              <a:off x="540069" y="3359991"/>
              <a:ext cx="10912859" cy="900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none" rtlCol="0" anchor="ctr">
              <a:noAutofit/>
            </a:bodyPr>
            <a:lstStyle/>
            <a:p>
              <a:endParaRPr lang="ja-JP" altLang="en-US" sz="9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C2C09800-B548-4E1B-905D-7CD3FA4BEEEB}"/>
                </a:ext>
              </a:extLst>
            </p:cNvPr>
            <p:cNvSpPr/>
            <p:nvPr/>
          </p:nvSpPr>
          <p:spPr>
            <a:xfrm>
              <a:off x="498329" y="3290135"/>
              <a:ext cx="10422697" cy="9217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ja-JP" altLang="en-US" sz="4400" dirty="0">
                  <a:solidFill>
                    <a:schemeClr val="bg1"/>
                  </a:solidFill>
                </a:rPr>
                <a:t>　</a:t>
              </a:r>
              <a:r>
                <a:rPr lang="en-US" altLang="ja-JP" sz="4400" dirty="0">
                  <a:solidFill>
                    <a:schemeClr val="bg1"/>
                  </a:solidFill>
                </a:rPr>
                <a:t>3. </a:t>
              </a:r>
              <a:r>
                <a:rPr lang="ja-JP" altLang="en-US" sz="4400" dirty="0">
                  <a:solidFill>
                    <a:schemeClr val="bg1"/>
                  </a:solidFill>
                </a:rPr>
                <a:t>模型実験を再現した浸透流解析による検討</a:t>
              </a: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FDE78927-13B6-4E60-9FA8-6A005797DF7E}"/>
              </a:ext>
            </a:extLst>
          </p:cNvPr>
          <p:cNvGrpSpPr/>
          <p:nvPr/>
        </p:nvGrpSpPr>
        <p:grpSpPr>
          <a:xfrm>
            <a:off x="523976" y="21994686"/>
            <a:ext cx="11259408" cy="897399"/>
            <a:chOff x="406720" y="3359992"/>
            <a:chExt cx="7608751" cy="897399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DA3DFFFB-09E2-430B-B1B7-CD050BB48DA2}"/>
                </a:ext>
              </a:extLst>
            </p:cNvPr>
            <p:cNvSpPr txBox="1"/>
            <p:nvPr/>
          </p:nvSpPr>
          <p:spPr>
            <a:xfrm>
              <a:off x="482921" y="3359992"/>
              <a:ext cx="7532550" cy="89739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none" rtlCol="0" anchor="ctr">
              <a:noAutofit/>
            </a:bodyPr>
            <a:lstStyle/>
            <a:p>
              <a:endParaRPr lang="ja-JP" altLang="en-US" sz="9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9D103C85-87D5-404D-825E-6CAA8ADCB22D}"/>
                </a:ext>
              </a:extLst>
            </p:cNvPr>
            <p:cNvSpPr/>
            <p:nvPr/>
          </p:nvSpPr>
          <p:spPr>
            <a:xfrm>
              <a:off x="406720" y="3382085"/>
              <a:ext cx="7608751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ja-JP" altLang="en-US" sz="4000" dirty="0">
                  <a:solidFill>
                    <a:schemeClr val="bg1"/>
                  </a:solidFill>
                </a:rPr>
                <a:t>　</a:t>
              </a:r>
              <a:r>
                <a:rPr lang="en-US" altLang="ja-JP" sz="4000" dirty="0">
                  <a:solidFill>
                    <a:schemeClr val="bg1"/>
                  </a:solidFill>
                </a:rPr>
                <a:t>2-b.</a:t>
              </a:r>
              <a:r>
                <a:rPr lang="ja-JP" altLang="en-US" sz="4000" dirty="0">
                  <a:solidFill>
                    <a:schemeClr val="bg1"/>
                  </a:solidFill>
                </a:rPr>
                <a:t>裏法尻における対策（月の輪工法）</a:t>
              </a:r>
              <a:endParaRPr lang="en-US" altLang="ja-JP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2B6DF7A0-8833-4B06-8F08-F7AFA57A8B32}"/>
              </a:ext>
            </a:extLst>
          </p:cNvPr>
          <p:cNvGrpSpPr/>
          <p:nvPr/>
        </p:nvGrpSpPr>
        <p:grpSpPr>
          <a:xfrm>
            <a:off x="14296172" y="24504140"/>
            <a:ext cx="14501525" cy="1110304"/>
            <a:chOff x="291871" y="3206036"/>
            <a:chExt cx="11579387" cy="1110304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FD6E5D3A-AA4C-4572-840B-AE879F56750F}"/>
                </a:ext>
              </a:extLst>
            </p:cNvPr>
            <p:cNvSpPr txBox="1"/>
            <p:nvPr/>
          </p:nvSpPr>
          <p:spPr>
            <a:xfrm>
              <a:off x="540070" y="3359991"/>
              <a:ext cx="10061030" cy="900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none" rtlCol="0" anchor="ctr">
              <a:noAutofit/>
            </a:bodyPr>
            <a:lstStyle/>
            <a:p>
              <a:endParaRPr lang="ja-JP" altLang="en-US" sz="9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48A22CB1-3A6A-4CF0-A8CB-0E5AC97B2340}"/>
                </a:ext>
              </a:extLst>
            </p:cNvPr>
            <p:cNvSpPr/>
            <p:nvPr/>
          </p:nvSpPr>
          <p:spPr>
            <a:xfrm>
              <a:off x="291871" y="3206036"/>
              <a:ext cx="11579387" cy="11103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ja-JP" altLang="en-US" sz="5400" dirty="0">
                  <a:solidFill>
                    <a:schemeClr val="bg1"/>
                  </a:solidFill>
                </a:rPr>
                <a:t>　</a:t>
              </a:r>
              <a:r>
                <a:rPr lang="en-US" altLang="ja-JP" sz="4400" dirty="0">
                  <a:solidFill>
                    <a:schemeClr val="bg1"/>
                  </a:solidFill>
                </a:rPr>
                <a:t>4. </a:t>
              </a:r>
              <a:r>
                <a:rPr lang="ja-JP" altLang="en-US" sz="4400" dirty="0">
                  <a:solidFill>
                    <a:schemeClr val="bg1"/>
                  </a:solidFill>
                </a:rPr>
                <a:t>実堤防解析モデルを用いた水防工法の評価</a:t>
              </a: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5A07AFE0-F6EE-4598-BF00-485EBA84C593}"/>
              </a:ext>
            </a:extLst>
          </p:cNvPr>
          <p:cNvGrpSpPr/>
          <p:nvPr/>
        </p:nvGrpSpPr>
        <p:grpSpPr>
          <a:xfrm>
            <a:off x="28965386" y="23995521"/>
            <a:ext cx="12600000" cy="1129155"/>
            <a:chOff x="540070" y="3323480"/>
            <a:chExt cx="12600000" cy="1129155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8075294-990B-4A9A-A35A-754FC8504F58}"/>
                </a:ext>
              </a:extLst>
            </p:cNvPr>
            <p:cNvSpPr txBox="1"/>
            <p:nvPr/>
          </p:nvSpPr>
          <p:spPr>
            <a:xfrm>
              <a:off x="540070" y="3503636"/>
              <a:ext cx="12600000" cy="900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none" rtlCol="0" anchor="ctr">
              <a:noAutofit/>
            </a:bodyPr>
            <a:lstStyle/>
            <a:p>
              <a:endParaRPr lang="ja-JP" altLang="en-US" sz="9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7369E8EB-D7DA-4066-A494-89E6937753F6}"/>
                </a:ext>
              </a:extLst>
            </p:cNvPr>
            <p:cNvSpPr/>
            <p:nvPr/>
          </p:nvSpPr>
          <p:spPr>
            <a:xfrm>
              <a:off x="540070" y="3323480"/>
              <a:ext cx="3147015" cy="11291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ja-JP" altLang="en-US" sz="5500" dirty="0">
                  <a:solidFill>
                    <a:schemeClr val="bg1"/>
                  </a:solidFill>
                </a:rPr>
                <a:t>　</a:t>
              </a:r>
              <a:r>
                <a:rPr lang="en-US" altLang="ja-JP" sz="4400" dirty="0">
                  <a:solidFill>
                    <a:schemeClr val="bg1"/>
                  </a:solidFill>
                </a:rPr>
                <a:t>5. </a:t>
              </a:r>
              <a:r>
                <a:rPr lang="ja-JP" altLang="en-US" sz="4400" dirty="0">
                  <a:solidFill>
                    <a:schemeClr val="bg1"/>
                  </a:solidFill>
                </a:rPr>
                <a:t>まとめ</a:t>
              </a:r>
            </a:p>
          </p:txBody>
        </p:sp>
      </p:grp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ED84926-9669-436E-AC70-8241A6A6E50F}"/>
              </a:ext>
            </a:extLst>
          </p:cNvPr>
          <p:cNvSpPr txBox="1"/>
          <p:nvPr/>
        </p:nvSpPr>
        <p:spPr>
          <a:xfrm>
            <a:off x="29237746" y="25181585"/>
            <a:ext cx="13566017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dirty="0">
                <a:latin typeface="+mn-ea"/>
                <a:cs typeface="Times New Roman" panose="02020603050405020304" pitchFamily="18" charset="0"/>
              </a:rPr>
              <a:t>水防工法により</a:t>
            </a:r>
            <a:r>
              <a:rPr lang="ja-JP" altLang="en-US" sz="3600" b="1" dirty="0">
                <a:latin typeface="+mn-ea"/>
                <a:cs typeface="Times New Roman" panose="02020603050405020304" pitchFamily="18" charset="0"/>
              </a:rPr>
              <a:t>裏法尻の局所動水勾配を緩和</a:t>
            </a:r>
            <a:r>
              <a:rPr lang="ja-JP" altLang="en-US" sz="3600" dirty="0">
                <a:latin typeface="+mn-ea"/>
                <a:cs typeface="Times New Roman" panose="02020603050405020304" pitchFamily="18" charset="0"/>
              </a:rPr>
              <a:t>→</a:t>
            </a:r>
            <a:r>
              <a:rPr lang="ja-JP" altLang="en-US" sz="3600" b="1" dirty="0">
                <a:latin typeface="+mn-ea"/>
                <a:cs typeface="Times New Roman" panose="02020603050405020304" pitchFamily="18" charset="0"/>
              </a:rPr>
              <a:t>進展抑制</a:t>
            </a:r>
            <a:endParaRPr lang="en-US" altLang="ja-JP" sz="3600" b="1" dirty="0">
              <a:latin typeface="+mn-ea"/>
              <a:cs typeface="Times New Roman" panose="02020603050405020304" pitchFamily="18" charset="0"/>
            </a:endParaRPr>
          </a:p>
          <a:p>
            <a:r>
              <a:rPr lang="ja-JP" altLang="en-US" sz="3600" dirty="0">
                <a:latin typeface="+mn-ea"/>
                <a:cs typeface="Times New Roman" panose="02020603050405020304" pitchFamily="18" charset="0"/>
              </a:rPr>
              <a:t>役割は漏水停止ではなく</a:t>
            </a:r>
            <a:r>
              <a:rPr lang="ja-JP" altLang="en-US" sz="3600" b="1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「パイピング損傷進展の制御」</a:t>
            </a:r>
            <a:endParaRPr lang="en-US" altLang="ja-JP" sz="3600" b="1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  <a:p>
            <a:endParaRPr lang="en-US" altLang="ja-JP" sz="1200" dirty="0">
              <a:latin typeface="+mn-ea"/>
              <a:cs typeface="Times New Roman" panose="02020603050405020304" pitchFamily="18" charset="0"/>
            </a:endParaRPr>
          </a:p>
          <a:p>
            <a:r>
              <a:rPr lang="ja-JP" altLang="en-US" sz="3600" dirty="0">
                <a:latin typeface="+mn-ea"/>
                <a:cs typeface="Times New Roman" panose="02020603050405020304" pitchFamily="18" charset="0"/>
              </a:rPr>
              <a:t>低透水層の条件においては</a:t>
            </a:r>
            <a:r>
              <a:rPr lang="ja-JP" altLang="en-US" sz="3600" b="1" dirty="0">
                <a:latin typeface="+mn-ea"/>
                <a:cs typeface="Times New Roman" panose="02020603050405020304" pitchFamily="18" charset="0"/>
              </a:rPr>
              <a:t>堤内地での効果は薄く</a:t>
            </a:r>
            <a:r>
              <a:rPr lang="ja-JP" altLang="en-US" sz="3600" dirty="0">
                <a:latin typeface="+mn-ea"/>
                <a:cs typeface="Times New Roman" panose="02020603050405020304" pitchFamily="18" charset="0"/>
              </a:rPr>
              <a:t>，</a:t>
            </a:r>
            <a:r>
              <a:rPr lang="ja-JP" altLang="en-US" sz="3600" b="1" dirty="0">
                <a:latin typeface="+mn-ea"/>
                <a:cs typeface="Times New Roman" panose="02020603050405020304" pitchFamily="18" charset="0"/>
              </a:rPr>
              <a:t>裏法尻への移行を待ってから設置</a:t>
            </a:r>
            <a:r>
              <a:rPr lang="ja-JP" altLang="en-US" sz="3600" dirty="0">
                <a:latin typeface="+mn-ea"/>
                <a:cs typeface="Times New Roman" panose="02020603050405020304" pitchFamily="18" charset="0"/>
              </a:rPr>
              <a:t>するのが効果的</a:t>
            </a:r>
            <a:endParaRPr lang="en-US" altLang="ja-JP" sz="3600" dirty="0">
              <a:latin typeface="+mn-ea"/>
              <a:cs typeface="Times New Roman" panose="02020603050405020304" pitchFamily="18" charset="0"/>
            </a:endParaRPr>
          </a:p>
          <a:p>
            <a:r>
              <a:rPr lang="ja-JP" altLang="en-US" sz="3600" dirty="0">
                <a:latin typeface="+mn-ea"/>
                <a:cs typeface="Times New Roman" panose="02020603050405020304" pitchFamily="18" charset="0"/>
              </a:rPr>
              <a:t>過度な水位上昇は噴砂を誘発するため</a:t>
            </a:r>
            <a:r>
              <a:rPr lang="ja-JP" altLang="en-US" sz="3600" b="1" dirty="0">
                <a:latin typeface="+mn-ea"/>
                <a:cs typeface="Times New Roman" panose="02020603050405020304" pitchFamily="18" charset="0"/>
              </a:rPr>
              <a:t>段階的水位管理</a:t>
            </a:r>
            <a:r>
              <a:rPr lang="ja-JP" altLang="en-US" sz="3600" dirty="0">
                <a:latin typeface="+mn-ea"/>
                <a:cs typeface="Times New Roman" panose="02020603050405020304" pitchFamily="18" charset="0"/>
              </a:rPr>
              <a:t>が必要</a:t>
            </a:r>
            <a:endParaRPr lang="en-US" altLang="ja-JP" sz="3600" dirty="0">
              <a:latin typeface="+mn-ea"/>
              <a:cs typeface="Times New Roman" panose="02020603050405020304" pitchFamily="18" charset="0"/>
            </a:endParaRPr>
          </a:p>
          <a:p>
            <a:endParaRPr lang="en-US" altLang="ja-JP" sz="1400" dirty="0">
              <a:latin typeface="+mn-ea"/>
              <a:cs typeface="Times New Roman" panose="02020603050405020304" pitchFamily="18" charset="0"/>
            </a:endParaRPr>
          </a:p>
          <a:p>
            <a:r>
              <a:rPr lang="ja-JP" altLang="en-US" sz="3600" dirty="0">
                <a:latin typeface="+mn-ea"/>
                <a:cs typeface="Times New Roman" panose="02020603050405020304" pitchFamily="18" charset="0"/>
              </a:rPr>
              <a:t>地盤条件による限界があるため，事前のハード対策との明確な切り分けが重要　出水時の</a:t>
            </a:r>
            <a:r>
              <a:rPr lang="ja-JP" altLang="en-US" sz="3600" b="1" dirty="0">
                <a:latin typeface="+mn-ea"/>
                <a:cs typeface="Times New Roman" panose="02020603050405020304" pitchFamily="18" charset="0"/>
              </a:rPr>
              <a:t>損傷履歴</a:t>
            </a:r>
            <a:r>
              <a:rPr lang="ja-JP" altLang="en-US" sz="3600" dirty="0">
                <a:latin typeface="+mn-ea"/>
                <a:cs typeface="Times New Roman" panose="02020603050405020304" pitchFamily="18" charset="0"/>
              </a:rPr>
              <a:t>や</a:t>
            </a:r>
            <a:r>
              <a:rPr lang="ja-JP" altLang="en-US" sz="3600" b="1" dirty="0">
                <a:latin typeface="+mn-ea"/>
                <a:cs typeface="Times New Roman" panose="02020603050405020304" pitchFamily="18" charset="0"/>
              </a:rPr>
              <a:t>水防活動記録のデータベース化</a:t>
            </a:r>
            <a:r>
              <a:rPr lang="ja-JP" altLang="en-US" sz="3600" dirty="0">
                <a:latin typeface="+mn-ea"/>
                <a:cs typeface="Times New Roman" panose="02020603050405020304" pitchFamily="18" charset="0"/>
              </a:rPr>
              <a:t>が高度化に不可欠</a:t>
            </a:r>
            <a:endParaRPr lang="en-US" altLang="ja-JP" sz="3600" dirty="0">
              <a:latin typeface="+mn-ea"/>
            </a:endParaRP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15645A5A-73A2-F810-7BFE-ED3CA6E42FA1}"/>
              </a:ext>
            </a:extLst>
          </p:cNvPr>
          <p:cNvGrpSpPr/>
          <p:nvPr/>
        </p:nvGrpSpPr>
        <p:grpSpPr>
          <a:xfrm>
            <a:off x="523976" y="16496831"/>
            <a:ext cx="13077305" cy="1668699"/>
            <a:chOff x="406720" y="3359992"/>
            <a:chExt cx="7573666" cy="1668699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E01B59CE-B103-76BB-52A7-E2E229060421}"/>
                </a:ext>
              </a:extLst>
            </p:cNvPr>
            <p:cNvSpPr txBox="1"/>
            <p:nvPr/>
          </p:nvSpPr>
          <p:spPr>
            <a:xfrm>
              <a:off x="482921" y="3359992"/>
              <a:ext cx="7413502" cy="89739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none" rtlCol="0" anchor="ctr">
              <a:noAutofit/>
            </a:bodyPr>
            <a:lstStyle/>
            <a:p>
              <a:endParaRPr lang="ja-JP" altLang="en-US" sz="9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85208BE6-9BB4-91DB-B395-B7F74A53FA0D}"/>
                </a:ext>
              </a:extLst>
            </p:cNvPr>
            <p:cNvSpPr/>
            <p:nvPr/>
          </p:nvSpPr>
          <p:spPr>
            <a:xfrm>
              <a:off x="406720" y="3382086"/>
              <a:ext cx="7573666" cy="16466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ja-JP" altLang="en-US" sz="4000" dirty="0">
                  <a:solidFill>
                    <a:schemeClr val="bg1"/>
                  </a:solidFill>
                </a:rPr>
                <a:t>　</a:t>
              </a:r>
              <a:r>
                <a:rPr lang="en-US" altLang="ja-JP" sz="4000" dirty="0">
                  <a:solidFill>
                    <a:schemeClr val="bg1"/>
                  </a:solidFill>
                </a:rPr>
                <a:t>2-a.</a:t>
              </a:r>
              <a:r>
                <a:rPr lang="ja-JP" altLang="en-US" sz="4000" dirty="0">
                  <a:solidFill>
                    <a:schemeClr val="bg1"/>
                  </a:solidFill>
                </a:rPr>
                <a:t>裏法尻から離れた箇所における対策（釜段工法）</a:t>
              </a:r>
              <a:endParaRPr lang="en-US" altLang="ja-JP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グループ化 153">
            <a:extLst>
              <a:ext uri="{FF2B5EF4-FFF2-40B4-BE49-F238E27FC236}">
                <a16:creationId xmlns:a16="http://schemas.microsoft.com/office/drawing/2014/main" id="{E745A533-9F4C-F5C4-946A-37DFADC871AD}"/>
              </a:ext>
            </a:extLst>
          </p:cNvPr>
          <p:cNvGrpSpPr/>
          <p:nvPr/>
        </p:nvGrpSpPr>
        <p:grpSpPr>
          <a:xfrm>
            <a:off x="29072586" y="3451176"/>
            <a:ext cx="9972472" cy="897399"/>
            <a:chOff x="406720" y="3359992"/>
            <a:chExt cx="7573666" cy="897399"/>
          </a:xfrm>
        </p:grpSpPr>
        <p:sp>
          <p:nvSpPr>
            <p:cNvPr id="155" name="テキスト ボックス 154">
              <a:extLst>
                <a:ext uri="{FF2B5EF4-FFF2-40B4-BE49-F238E27FC236}">
                  <a16:creationId xmlns:a16="http://schemas.microsoft.com/office/drawing/2014/main" id="{477F8A86-BF18-02B5-AAC4-E2FBECB4E2BE}"/>
                </a:ext>
              </a:extLst>
            </p:cNvPr>
            <p:cNvSpPr txBox="1"/>
            <p:nvPr/>
          </p:nvSpPr>
          <p:spPr>
            <a:xfrm>
              <a:off x="482921" y="3359992"/>
              <a:ext cx="7413502" cy="89739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none" rtlCol="0" anchor="ctr">
              <a:noAutofit/>
            </a:bodyPr>
            <a:lstStyle/>
            <a:p>
              <a:endParaRPr lang="ja-JP" altLang="en-US" sz="9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3B165CE4-596B-9C17-FC73-C17F2DD99959}"/>
                </a:ext>
              </a:extLst>
            </p:cNvPr>
            <p:cNvSpPr/>
            <p:nvPr/>
          </p:nvSpPr>
          <p:spPr>
            <a:xfrm>
              <a:off x="406720" y="3382086"/>
              <a:ext cx="7573666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ja-JP" altLang="en-US" sz="4000" dirty="0">
                  <a:solidFill>
                    <a:schemeClr val="bg1"/>
                  </a:solidFill>
                </a:rPr>
                <a:t>　</a:t>
              </a:r>
              <a:r>
                <a:rPr lang="en-US" altLang="ja-JP" sz="4000" dirty="0">
                  <a:solidFill>
                    <a:schemeClr val="bg1"/>
                  </a:solidFill>
                </a:rPr>
                <a:t>4-a.</a:t>
              </a:r>
              <a:r>
                <a:rPr lang="ja-JP" altLang="en-US" sz="4000" dirty="0">
                  <a:solidFill>
                    <a:schemeClr val="bg1"/>
                  </a:solidFill>
                </a:rPr>
                <a:t> </a:t>
              </a:r>
              <a:r>
                <a:rPr lang="ja-JP" altLang="en-US" sz="4000" i="1" dirty="0">
                  <a:solidFill>
                    <a:schemeClr val="bg1"/>
                  </a:solidFill>
                </a:rPr>
                <a:t>パイピング進展度と</a:t>
              </a:r>
              <a:r>
                <a:rPr lang="en-US" altLang="ja-JP" sz="4000" i="1" dirty="0">
                  <a:solidFill>
                    <a:schemeClr val="bg1"/>
                  </a:solidFill>
                </a:rPr>
                <a:t>G/W</a:t>
              </a:r>
              <a:r>
                <a:rPr lang="ja-JP" altLang="en-US" sz="4000" i="1" dirty="0">
                  <a:solidFill>
                    <a:schemeClr val="bg1"/>
                  </a:solidFill>
                </a:rPr>
                <a:t>による</a:t>
              </a:r>
              <a:r>
                <a:rPr lang="ja-JP" altLang="en-US" sz="4000" dirty="0">
                  <a:solidFill>
                    <a:schemeClr val="bg1"/>
                  </a:solidFill>
                </a:rPr>
                <a:t>検討</a:t>
              </a:r>
              <a:endParaRPr lang="en-US" altLang="ja-JP" sz="4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112B7C40-5DDA-4707-F329-07DFBA1BA2F8}"/>
              </a:ext>
            </a:extLst>
          </p:cNvPr>
          <p:cNvGrpSpPr/>
          <p:nvPr/>
        </p:nvGrpSpPr>
        <p:grpSpPr>
          <a:xfrm>
            <a:off x="29019949" y="16160996"/>
            <a:ext cx="12187952" cy="1668699"/>
            <a:chOff x="406720" y="3359992"/>
            <a:chExt cx="7707536" cy="1668699"/>
          </a:xfrm>
        </p:grpSpPr>
        <p:sp>
          <p:nvSpPr>
            <p:cNvPr id="161" name="テキスト ボックス 160">
              <a:extLst>
                <a:ext uri="{FF2B5EF4-FFF2-40B4-BE49-F238E27FC236}">
                  <a16:creationId xmlns:a16="http://schemas.microsoft.com/office/drawing/2014/main" id="{BCEA301D-9FED-D059-BE71-4084D6A722C4}"/>
                </a:ext>
              </a:extLst>
            </p:cNvPr>
            <p:cNvSpPr txBox="1"/>
            <p:nvPr/>
          </p:nvSpPr>
          <p:spPr>
            <a:xfrm>
              <a:off x="482921" y="3359992"/>
              <a:ext cx="7413502" cy="897399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none" rtlCol="0" anchor="ctr">
              <a:noAutofit/>
            </a:bodyPr>
            <a:lstStyle/>
            <a:p>
              <a:endParaRPr lang="ja-JP" altLang="en-US" sz="9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945A0237-7707-62D5-20B3-986A14A864FD}"/>
                </a:ext>
              </a:extLst>
            </p:cNvPr>
            <p:cNvSpPr/>
            <p:nvPr/>
          </p:nvSpPr>
          <p:spPr>
            <a:xfrm>
              <a:off x="406720" y="3382086"/>
              <a:ext cx="7707536" cy="16466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ja-JP" altLang="en-US" sz="4000" dirty="0">
                  <a:solidFill>
                    <a:schemeClr val="bg1"/>
                  </a:solidFill>
                </a:rPr>
                <a:t>　</a:t>
              </a:r>
              <a:r>
                <a:rPr lang="en-US" altLang="ja-JP" sz="4000" dirty="0">
                  <a:solidFill>
                    <a:schemeClr val="bg1"/>
                  </a:solidFill>
                </a:rPr>
                <a:t>4-b.</a:t>
              </a:r>
              <a:r>
                <a:rPr lang="ja-JP" altLang="en-US" sz="4000" dirty="0">
                  <a:solidFill>
                    <a:schemeClr val="bg1"/>
                  </a:solidFill>
                </a:rPr>
                <a:t> </a:t>
              </a:r>
              <a:r>
                <a:rPr lang="ja-JP" altLang="en-US" sz="4000" i="1" dirty="0">
                  <a:solidFill>
                    <a:schemeClr val="bg1"/>
                  </a:solidFill>
                </a:rPr>
                <a:t>水防工法の効率的かつ安全な運用指標の提案</a:t>
              </a:r>
              <a:endParaRPr lang="en-US" altLang="ja-JP" sz="4000" dirty="0">
                <a:solidFill>
                  <a:schemeClr val="bg1"/>
                </a:solidFill>
              </a:endParaRPr>
            </a:p>
          </p:txBody>
        </p:sp>
      </p:grp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3C4CBE16-76E3-45DB-91C5-09C440C9AF79}"/>
              </a:ext>
            </a:extLst>
          </p:cNvPr>
          <p:cNvSpPr txBox="1"/>
          <p:nvPr/>
        </p:nvSpPr>
        <p:spPr>
          <a:xfrm>
            <a:off x="20884062" y="4246914"/>
            <a:ext cx="2813591" cy="8463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ja-JP" altLang="en-US" sz="4000" b="1" dirty="0"/>
              <a:t>解析概要</a:t>
            </a:r>
            <a:endParaRPr lang="en-US" altLang="ja-JP" sz="4000" b="1" dirty="0"/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AF4364CB-C4BD-404D-B832-E8FC73461250}"/>
              </a:ext>
            </a:extLst>
          </p:cNvPr>
          <p:cNvSpPr/>
          <p:nvPr/>
        </p:nvSpPr>
        <p:spPr>
          <a:xfrm>
            <a:off x="14539861" y="7957622"/>
            <a:ext cx="6620981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p"/>
            </a:pPr>
            <a:r>
              <a:rPr kumimoji="1" lang="ja-JP" altLang="en-US" sz="3200" dirty="0"/>
              <a:t>対象の堤防で，破堤直前の水位</a:t>
            </a:r>
            <a:r>
              <a:rPr kumimoji="1" lang="en-US" altLang="ja-JP" sz="3200" b="1" dirty="0"/>
              <a:t>Critical head</a:t>
            </a:r>
            <a:r>
              <a:rPr kumimoji="1" lang="ja-JP" altLang="en-US" sz="3200" dirty="0"/>
              <a:t>が計算可能</a:t>
            </a:r>
          </a:p>
          <a:p>
            <a:pPr marL="571500" indent="-571500">
              <a:buFont typeface="Wingdings" panose="05000000000000000000" pitchFamily="2" charset="2"/>
              <a:buChar char="p"/>
            </a:pPr>
            <a:r>
              <a:rPr kumimoji="1" lang="ja-JP" altLang="en-US" sz="3200" dirty="0"/>
              <a:t>任意の水位でパイピング孔が</a:t>
            </a:r>
            <a:endParaRPr kumimoji="1" lang="en-US" altLang="ja-JP" sz="3200" dirty="0"/>
          </a:p>
          <a:p>
            <a:r>
              <a:rPr kumimoji="1" lang="ja-JP" altLang="en-US" sz="3200" b="1" dirty="0">
                <a:solidFill>
                  <a:schemeClr val="accent2"/>
                </a:solidFill>
              </a:rPr>
              <a:t>　</a:t>
            </a:r>
            <a:r>
              <a:rPr kumimoji="1" lang="ja-JP" altLang="en-US" sz="3200" b="1" dirty="0"/>
              <a:t>どこまで進展するか</a:t>
            </a:r>
            <a:r>
              <a:rPr kumimoji="1" lang="ja-JP" altLang="en-US" sz="3200" dirty="0"/>
              <a:t>計算可能</a:t>
            </a:r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2687974F-C480-448F-93D4-39746ECBDDD1}"/>
              </a:ext>
            </a:extLst>
          </p:cNvPr>
          <p:cNvSpPr/>
          <p:nvPr/>
        </p:nvSpPr>
        <p:spPr>
          <a:xfrm>
            <a:off x="27173473" y="8998163"/>
            <a:ext cx="1847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ja-JP" altLang="en-US" sz="4000" dirty="0"/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76E65E20-1DEB-44D2-B2F0-4F4DD7A0DEB9}"/>
              </a:ext>
            </a:extLst>
          </p:cNvPr>
          <p:cNvSpPr/>
          <p:nvPr/>
        </p:nvSpPr>
        <p:spPr>
          <a:xfrm>
            <a:off x="20431763" y="15727223"/>
            <a:ext cx="7748763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3600" dirty="0"/>
              <a:t>水防工設置で同じ進展度までに</a:t>
            </a:r>
            <a:endParaRPr lang="en-US" altLang="ja-JP" sz="3600" dirty="0"/>
          </a:p>
          <a:p>
            <a:pPr algn="ctr"/>
            <a:r>
              <a:rPr lang="ja-JP" altLang="en-US" sz="3600" dirty="0"/>
              <a:t>大きな平均動水勾配まで耐えられる</a:t>
            </a:r>
            <a:endParaRPr lang="en-US" altLang="ja-JP" sz="3600" dirty="0"/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1F6C09B0-3E87-46E6-AE44-7BEC8D6CACE7}"/>
              </a:ext>
            </a:extLst>
          </p:cNvPr>
          <p:cNvSpPr txBox="1"/>
          <p:nvPr/>
        </p:nvSpPr>
        <p:spPr>
          <a:xfrm>
            <a:off x="20758758" y="29616162"/>
            <a:ext cx="5950211" cy="6201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ja-JP" sz="2800" dirty="0">
                <a:latin typeface="+mj-ea"/>
                <a:ea typeface="+mj-ea"/>
              </a:rPr>
              <a:t>【</a:t>
            </a:r>
            <a:r>
              <a:rPr lang="ja-JP" altLang="en-US" sz="2800" dirty="0">
                <a:latin typeface="+mj-ea"/>
                <a:ea typeface="+mj-ea"/>
              </a:rPr>
              <a:t>北海道常呂川左岸 </a:t>
            </a:r>
            <a:r>
              <a:rPr lang="en-US" altLang="ja-JP" sz="2800" dirty="0">
                <a:latin typeface="+mj-lt"/>
                <a:ea typeface="+mj-ea"/>
              </a:rPr>
              <a:t>KP26.8 </a:t>
            </a:r>
            <a:r>
              <a:rPr lang="ja-JP" altLang="en-US" sz="2800" dirty="0">
                <a:latin typeface="+mj-ea"/>
                <a:ea typeface="+mj-ea"/>
              </a:rPr>
              <a:t>付近</a:t>
            </a:r>
            <a:r>
              <a:rPr lang="en-US" altLang="ja-JP" sz="2800" dirty="0">
                <a:latin typeface="+mj-ea"/>
                <a:ea typeface="+mj-ea"/>
              </a:rPr>
              <a:t>】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9CDCF14-3CF5-8F15-C0ED-43BE16D6283B}"/>
              </a:ext>
            </a:extLst>
          </p:cNvPr>
          <p:cNvSpPr/>
          <p:nvPr/>
        </p:nvSpPr>
        <p:spPr>
          <a:xfrm>
            <a:off x="20934525" y="4946034"/>
            <a:ext cx="76657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3600" b="1" u="sng" dirty="0" err="1"/>
              <a:t>Sellmeijer</a:t>
            </a:r>
            <a:r>
              <a:rPr lang="ja-JP" altLang="en-US" sz="3600" u="sng" dirty="0"/>
              <a:t>の考案したモデル</a:t>
            </a:r>
            <a:r>
              <a:rPr lang="ja-JP" altLang="en-US" sz="3600" dirty="0"/>
              <a:t>を応用しパイピング孔の進展を計算可能な</a:t>
            </a:r>
            <a:endParaRPr lang="en-US" altLang="ja-JP" sz="3600" dirty="0"/>
          </a:p>
          <a:p>
            <a:r>
              <a:rPr lang="ja-JP" altLang="en-US" sz="3600" dirty="0"/>
              <a:t>解析ソフト</a:t>
            </a:r>
            <a:r>
              <a:rPr lang="ja-JP" altLang="en-US" sz="3600" b="1" dirty="0"/>
              <a:t>「</a:t>
            </a:r>
            <a:r>
              <a:rPr lang="en-US" altLang="ja-JP" sz="3600" b="1" dirty="0"/>
              <a:t>D-GeoFlow</a:t>
            </a:r>
            <a:r>
              <a:rPr lang="ja-JP" altLang="en-US" sz="3600" b="1" dirty="0"/>
              <a:t>」</a:t>
            </a:r>
            <a:r>
              <a:rPr lang="ja-JP" altLang="en-US" sz="3600" dirty="0"/>
              <a:t>を活用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E5292E3-610E-D146-4FD1-434F51A21193}"/>
              </a:ext>
            </a:extLst>
          </p:cNvPr>
          <p:cNvSpPr txBox="1"/>
          <p:nvPr/>
        </p:nvSpPr>
        <p:spPr>
          <a:xfrm>
            <a:off x="14945881" y="25598964"/>
            <a:ext cx="7943200" cy="8463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ja-JP" altLang="en-US" sz="4000" b="1" dirty="0"/>
              <a:t>月の輪工の高さの条件に着目！</a:t>
            </a:r>
            <a:endParaRPr lang="en-US" altLang="ja-JP" sz="4000" b="1" dirty="0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B2E01351-E3D5-A8DD-23B4-D1FDE81040D8}"/>
              </a:ext>
            </a:extLst>
          </p:cNvPr>
          <p:cNvSpPr/>
          <p:nvPr/>
        </p:nvSpPr>
        <p:spPr>
          <a:xfrm>
            <a:off x="20282232" y="17520748"/>
            <a:ext cx="83409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p"/>
            </a:pPr>
            <a:r>
              <a:rPr lang="ja-JP" altLang="en-US" sz="3600" b="1" dirty="0">
                <a:solidFill>
                  <a:srgbClr val="FF0000"/>
                </a:solidFill>
              </a:rPr>
              <a:t>ケース</a:t>
            </a:r>
            <a:r>
              <a:rPr lang="en-US" altLang="ja-JP" sz="3600" b="1" dirty="0">
                <a:solidFill>
                  <a:srgbClr val="FF0000"/>
                </a:solidFill>
              </a:rPr>
              <a:t>1</a:t>
            </a:r>
            <a:r>
              <a:rPr lang="ja-JP" altLang="en-US" sz="3600" b="1" dirty="0">
                <a:solidFill>
                  <a:srgbClr val="FF0000"/>
                </a:solidFill>
              </a:rPr>
              <a:t>：</a:t>
            </a:r>
            <a:r>
              <a:rPr lang="ja-JP" altLang="en-US" sz="3600" dirty="0"/>
              <a:t>裏法尻に向かって間隙水圧が</a:t>
            </a:r>
            <a:r>
              <a:rPr lang="ja-JP" altLang="en-US" sz="3600" b="1" dirty="0"/>
              <a:t>急激に低下</a:t>
            </a:r>
            <a:r>
              <a:rPr lang="ja-JP" altLang="en-US" sz="3600" dirty="0"/>
              <a:t>，出口付近に</a:t>
            </a:r>
            <a:r>
              <a:rPr lang="ja-JP" altLang="en-US" sz="3600" b="1" dirty="0"/>
              <a:t>大きな</a:t>
            </a:r>
            <a:endParaRPr lang="en-US" altLang="ja-JP" sz="3600" b="1" dirty="0"/>
          </a:p>
          <a:p>
            <a:r>
              <a:rPr lang="ja-JP" altLang="en-US" sz="3600" b="1" dirty="0"/>
              <a:t>　 局所動水勾配</a:t>
            </a:r>
            <a:r>
              <a:rPr lang="ja-JP" altLang="en-US" sz="3600" dirty="0"/>
              <a:t>が発生</a:t>
            </a:r>
            <a:endParaRPr lang="en-US" altLang="ja-JP" sz="3600" dirty="0"/>
          </a:p>
        </p:txBody>
      </p: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EB21E6F4-2D6F-5587-B181-3D854E3BEC56}"/>
              </a:ext>
            </a:extLst>
          </p:cNvPr>
          <p:cNvSpPr/>
          <p:nvPr/>
        </p:nvSpPr>
        <p:spPr>
          <a:xfrm>
            <a:off x="8684759" y="23589276"/>
            <a:ext cx="5680205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n"/>
            </a:pPr>
            <a:r>
              <a:rPr lang="ja-JP" altLang="en-US" sz="3600" dirty="0"/>
              <a:t>水防工により</a:t>
            </a:r>
            <a:r>
              <a:rPr lang="ja-JP" altLang="en-US" sz="3600" b="1" dirty="0"/>
              <a:t>堤内外の水位差が縮小</a:t>
            </a:r>
            <a:endParaRPr lang="en-US" altLang="ja-JP" sz="3600" b="1" dirty="0"/>
          </a:p>
          <a:p>
            <a:pPr marL="171450" indent="-171450">
              <a:buFont typeface="Wingdings" panose="05000000000000000000" pitchFamily="2" charset="2"/>
              <a:buChar char="n"/>
            </a:pPr>
            <a:endParaRPr lang="en-US" altLang="ja-JP" sz="1000" b="1" dirty="0"/>
          </a:p>
          <a:p>
            <a:pPr marL="571500" indent="-571500">
              <a:buFont typeface="Wingdings" panose="05000000000000000000" pitchFamily="2" charset="2"/>
              <a:buChar char="n"/>
            </a:pPr>
            <a:r>
              <a:rPr lang="ja-JP" altLang="en-US" sz="3600" dirty="0"/>
              <a:t>裏法尻から離れた箇所に</a:t>
            </a:r>
            <a:r>
              <a:rPr lang="ja-JP" altLang="en-US" sz="3600" b="1" dirty="0"/>
              <a:t>新たな噴砂が発生</a:t>
            </a:r>
            <a:endParaRPr lang="en-US" altLang="ja-JP" sz="3600" b="1" dirty="0"/>
          </a:p>
          <a:p>
            <a:pPr marL="171450" indent="-171450">
              <a:buFont typeface="Wingdings" panose="05000000000000000000" pitchFamily="2" charset="2"/>
              <a:buChar char="n"/>
            </a:pPr>
            <a:endParaRPr lang="en-US" altLang="ja-JP" sz="1000" b="1" dirty="0"/>
          </a:p>
          <a:p>
            <a:pPr marL="571500" indent="-571500">
              <a:buFont typeface="Wingdings" panose="05000000000000000000" pitchFamily="2" charset="2"/>
              <a:buChar char="n"/>
            </a:pPr>
            <a:r>
              <a:rPr lang="ja-JP" altLang="en-US" sz="3600" dirty="0"/>
              <a:t>濁水→</a:t>
            </a:r>
            <a:r>
              <a:rPr lang="ja-JP" altLang="en-US" sz="3600" b="1" dirty="0"/>
              <a:t>土粒子の流出を伴わない漏水</a:t>
            </a:r>
            <a:r>
              <a:rPr lang="ja-JP" altLang="en-US" sz="3600" dirty="0"/>
              <a:t>へ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14960847-DDB0-D00D-8175-20E00B2924AD}"/>
              </a:ext>
            </a:extLst>
          </p:cNvPr>
          <p:cNvSpPr/>
          <p:nvPr/>
        </p:nvSpPr>
        <p:spPr>
          <a:xfrm>
            <a:off x="193329" y="28992787"/>
            <a:ext cx="143540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3600" dirty="0"/>
              <a:t>水防工の設置目的「</a:t>
            </a:r>
            <a:r>
              <a:rPr lang="ja-JP" altLang="en-US" sz="3600" b="1" dirty="0"/>
              <a:t>流速を土粒子が移動し始める流速以下に落とし，土粒子の流出を伴わない漏水へ移行させること</a:t>
            </a:r>
            <a:r>
              <a:rPr lang="ja-JP" altLang="en-US" sz="3600" dirty="0"/>
              <a:t>」</a:t>
            </a:r>
            <a:endParaRPr lang="en-US" altLang="ja-JP" sz="3600" dirty="0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EA9BFDC-A903-573E-BFF8-F0334866F04F}"/>
              </a:ext>
            </a:extLst>
          </p:cNvPr>
          <p:cNvSpPr/>
          <p:nvPr/>
        </p:nvSpPr>
        <p:spPr>
          <a:xfrm>
            <a:off x="28821722" y="25331399"/>
            <a:ext cx="360000" cy="36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BA5A512-92DB-CB3E-EF1E-D47F8CF6FF7C}"/>
              </a:ext>
            </a:extLst>
          </p:cNvPr>
          <p:cNvSpPr/>
          <p:nvPr/>
        </p:nvSpPr>
        <p:spPr>
          <a:xfrm>
            <a:off x="28831206" y="26516234"/>
            <a:ext cx="360000" cy="36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E79F9695-3A6E-F4F0-2A04-60139DB0A998}"/>
              </a:ext>
            </a:extLst>
          </p:cNvPr>
          <p:cNvSpPr/>
          <p:nvPr/>
        </p:nvSpPr>
        <p:spPr>
          <a:xfrm>
            <a:off x="28835728" y="28324990"/>
            <a:ext cx="360000" cy="360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3" name="図 82">
            <a:extLst>
              <a:ext uri="{FF2B5EF4-FFF2-40B4-BE49-F238E27FC236}">
                <a16:creationId xmlns:a16="http://schemas.microsoft.com/office/drawing/2014/main" id="{A6CC901F-12DA-07B7-4666-1680A871AC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33" y="11243439"/>
            <a:ext cx="9915128" cy="5276986"/>
          </a:xfrm>
          <a:prstGeom prst="rect">
            <a:avLst/>
          </a:prstGeom>
        </p:spPr>
      </p:pic>
      <p:pic>
        <p:nvPicPr>
          <p:cNvPr id="95" name="図 94">
            <a:extLst>
              <a:ext uri="{FF2B5EF4-FFF2-40B4-BE49-F238E27FC236}">
                <a16:creationId xmlns:a16="http://schemas.microsoft.com/office/drawing/2014/main" id="{C5EA774F-63CF-E1DA-3CA4-7E93710A84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91603" y="17024344"/>
            <a:ext cx="5922995" cy="4053141"/>
          </a:xfrm>
          <a:prstGeom prst="rect">
            <a:avLst/>
          </a:prstGeom>
        </p:spPr>
      </p:pic>
      <p:pic>
        <p:nvPicPr>
          <p:cNvPr id="99" name="図 98">
            <a:extLst>
              <a:ext uri="{FF2B5EF4-FFF2-40B4-BE49-F238E27FC236}">
                <a16:creationId xmlns:a16="http://schemas.microsoft.com/office/drawing/2014/main" id="{0E3C441D-AF15-CC6F-B9E6-540E2A3255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06152" y="4613092"/>
            <a:ext cx="5439872" cy="4112350"/>
          </a:xfrm>
          <a:prstGeom prst="rect">
            <a:avLst/>
          </a:prstGeom>
        </p:spPr>
      </p:pic>
      <p:pic>
        <p:nvPicPr>
          <p:cNvPr id="100" name="図 99">
            <a:extLst>
              <a:ext uri="{FF2B5EF4-FFF2-40B4-BE49-F238E27FC236}">
                <a16:creationId xmlns:a16="http://schemas.microsoft.com/office/drawing/2014/main" id="{EC71B65D-7A1B-B86C-133F-9702C07046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23157" y="9665221"/>
            <a:ext cx="5684902" cy="4388993"/>
          </a:xfrm>
          <a:prstGeom prst="rect">
            <a:avLst/>
          </a:prstGeom>
        </p:spPr>
      </p:pic>
      <p:pic>
        <p:nvPicPr>
          <p:cNvPr id="101" name="図 100">
            <a:extLst>
              <a:ext uri="{FF2B5EF4-FFF2-40B4-BE49-F238E27FC236}">
                <a16:creationId xmlns:a16="http://schemas.microsoft.com/office/drawing/2014/main" id="{862BAB1E-238C-E7B0-8FA6-04C2E14A64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813662" y="17079158"/>
            <a:ext cx="13817375" cy="7216707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D802E908-0EB7-EE46-4B7F-80830DEC69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91360" y="5223467"/>
            <a:ext cx="6339143" cy="3638053"/>
          </a:xfrm>
          <a:prstGeom prst="rect">
            <a:avLst/>
          </a:prstGeom>
        </p:spPr>
      </p:pic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F8C496F0-2351-3736-446B-8E864112F799}"/>
              </a:ext>
            </a:extLst>
          </p:cNvPr>
          <p:cNvSpPr/>
          <p:nvPr/>
        </p:nvSpPr>
        <p:spPr>
          <a:xfrm>
            <a:off x="34221519" y="4387823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600" dirty="0"/>
              <a:t>未対策のケース</a:t>
            </a:r>
            <a:endParaRPr lang="en-US" altLang="ja-JP" sz="3600" dirty="0"/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4A04A646-114F-DE3C-793F-E8CF7D07DF6C}"/>
              </a:ext>
            </a:extLst>
          </p:cNvPr>
          <p:cNvSpPr/>
          <p:nvPr/>
        </p:nvSpPr>
        <p:spPr>
          <a:xfrm>
            <a:off x="34221519" y="4970512"/>
            <a:ext cx="8239652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3600" dirty="0"/>
              <a:t>平均動水勾配 </a:t>
            </a:r>
            <a:r>
              <a:rPr lang="en-US" altLang="ja-JP" sz="3600" b="1" i="1" dirty="0" err="1"/>
              <a:t>i</a:t>
            </a:r>
            <a:r>
              <a:rPr lang="en-US" altLang="ja-JP" sz="3600" b="1" dirty="0"/>
              <a:t>=0.05</a:t>
            </a:r>
            <a:r>
              <a:rPr lang="ja-JP" altLang="en-US" sz="3600" dirty="0"/>
              <a:t>から進展開始</a:t>
            </a:r>
            <a:endParaRPr lang="en-US" altLang="ja-JP" sz="3600" dirty="0"/>
          </a:p>
          <a:p>
            <a:r>
              <a:rPr lang="ja-JP" altLang="en-US" sz="3600" dirty="0"/>
              <a:t>天端高到達時の進展度は堤体幅の</a:t>
            </a:r>
            <a:r>
              <a:rPr lang="ja-JP" altLang="en-US" sz="3600" b="1" dirty="0"/>
              <a:t>約</a:t>
            </a:r>
            <a:r>
              <a:rPr lang="en-US" altLang="ja-JP" sz="3600" b="1" dirty="0"/>
              <a:t>4</a:t>
            </a:r>
            <a:r>
              <a:rPr lang="ja-JP" altLang="en-US" sz="3600" b="1" dirty="0"/>
              <a:t>割</a:t>
            </a:r>
            <a:endParaRPr lang="en-US" altLang="ja-JP" sz="3600" b="1" dirty="0"/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E0CFA356-7422-2176-9708-8D20A7D45B52}"/>
              </a:ext>
            </a:extLst>
          </p:cNvPr>
          <p:cNvSpPr/>
          <p:nvPr/>
        </p:nvSpPr>
        <p:spPr>
          <a:xfrm>
            <a:off x="34190847" y="6893612"/>
            <a:ext cx="8213326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3600" dirty="0"/>
              <a:t>平均動水勾配 </a:t>
            </a:r>
            <a:r>
              <a:rPr lang="en-US" altLang="ja-JP" sz="3600" b="1" i="1" dirty="0" err="1"/>
              <a:t>i</a:t>
            </a:r>
            <a:r>
              <a:rPr lang="en-US" altLang="ja-JP" sz="3600" b="1" dirty="0"/>
              <a:t>=0.10</a:t>
            </a:r>
            <a:r>
              <a:rPr lang="ja-JP" altLang="en-US" sz="3600" dirty="0"/>
              <a:t>から進展開始</a:t>
            </a:r>
            <a:endParaRPr lang="en-US" altLang="ja-JP" sz="3600" dirty="0"/>
          </a:p>
          <a:p>
            <a:r>
              <a:rPr lang="ja-JP" altLang="en-US" sz="3600" dirty="0"/>
              <a:t>天端高到達時の進展度は堤体幅の</a:t>
            </a:r>
            <a:r>
              <a:rPr lang="ja-JP" altLang="en-US" sz="3600" b="1" dirty="0"/>
              <a:t>約</a:t>
            </a:r>
            <a:r>
              <a:rPr lang="en-US" altLang="ja-JP" sz="3600" b="1" dirty="0"/>
              <a:t>1</a:t>
            </a:r>
            <a:r>
              <a:rPr lang="ja-JP" altLang="en-US" sz="3600" b="1" dirty="0"/>
              <a:t>割</a:t>
            </a:r>
            <a:endParaRPr lang="en-US" altLang="ja-JP" sz="3600" b="1" dirty="0"/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A71FC92-1CAF-504D-1922-D6758B1A56A1}"/>
              </a:ext>
            </a:extLst>
          </p:cNvPr>
          <p:cNvSpPr txBox="1"/>
          <p:nvPr/>
        </p:nvSpPr>
        <p:spPr>
          <a:xfrm>
            <a:off x="14652808" y="28718364"/>
            <a:ext cx="4172025" cy="13357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ja-JP" sz="3200" dirty="0">
                <a:ea typeface="+mj-ea"/>
              </a:rPr>
              <a:t>0m</a:t>
            </a:r>
            <a:r>
              <a:rPr lang="ja-JP" altLang="en-US" sz="3200" dirty="0">
                <a:latin typeface="+mj-ea"/>
                <a:ea typeface="+mj-ea"/>
              </a:rPr>
              <a:t>から</a:t>
            </a:r>
            <a:r>
              <a:rPr lang="en-US" altLang="ja-JP" sz="3200" dirty="0">
                <a:ea typeface="+mj-ea"/>
              </a:rPr>
              <a:t>1.2m</a:t>
            </a:r>
            <a:r>
              <a:rPr lang="ja-JP" altLang="en-US" sz="3200" dirty="0">
                <a:latin typeface="+mj-ea"/>
                <a:ea typeface="+mj-ea"/>
              </a:rPr>
              <a:t>まで</a:t>
            </a:r>
            <a:endParaRPr lang="en-US" altLang="ja-JP" sz="3200" dirty="0">
              <a:latin typeface="+mj-ea"/>
              <a:ea typeface="+mj-ea"/>
            </a:endParaRPr>
          </a:p>
          <a:p>
            <a:pPr algn="ctr">
              <a:lnSpc>
                <a:spcPct val="130000"/>
              </a:lnSpc>
            </a:pPr>
            <a:r>
              <a:rPr lang="en-US" altLang="ja-JP" sz="3200" dirty="0">
                <a:ea typeface="+mj-ea"/>
              </a:rPr>
              <a:t>0.3m</a:t>
            </a:r>
            <a:r>
              <a:rPr lang="ja-JP" altLang="en-US" sz="3200" dirty="0">
                <a:latin typeface="+mj-ea"/>
                <a:ea typeface="+mj-ea"/>
              </a:rPr>
              <a:t>刻みで計</a:t>
            </a:r>
            <a:r>
              <a:rPr lang="en-US" altLang="ja-JP" sz="3200" dirty="0">
                <a:ea typeface="+mj-ea"/>
              </a:rPr>
              <a:t>5</a:t>
            </a:r>
            <a:r>
              <a:rPr lang="ja-JP" altLang="en-US" sz="3200" dirty="0">
                <a:latin typeface="+mj-ea"/>
                <a:ea typeface="+mj-ea"/>
              </a:rPr>
              <a:t>ケース</a:t>
            </a:r>
            <a:endParaRPr lang="en-US" altLang="ja-JP" sz="3200" dirty="0">
              <a:latin typeface="+mj-ea"/>
              <a:ea typeface="+mj-ea"/>
            </a:endParaRPr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F42B1F19-B8F0-25FC-9ECC-1BC87CAC198A}"/>
              </a:ext>
            </a:extLst>
          </p:cNvPr>
          <p:cNvSpPr/>
          <p:nvPr/>
        </p:nvSpPr>
        <p:spPr>
          <a:xfrm>
            <a:off x="345851" y="27257553"/>
            <a:ext cx="143540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ja-JP" altLang="en-US" sz="3600" dirty="0"/>
              <a:t>間隙水圧が周辺地盤へ広範囲に分散・解放</a:t>
            </a:r>
            <a:endParaRPr lang="en-US" altLang="ja-JP" sz="36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ja-JP" altLang="en-US" sz="3600" dirty="0"/>
              <a:t>水位差の縮小により裏法尻の局所的な圧力勾配が緩和し流速低下</a:t>
            </a:r>
            <a:endParaRPr lang="en-US" altLang="ja-JP" sz="3600" dirty="0"/>
          </a:p>
          <a:p>
            <a:pPr algn="ctr"/>
            <a:r>
              <a:rPr lang="ja-JP" altLang="en-US" sz="3600" b="1" dirty="0">
                <a:solidFill>
                  <a:srgbClr val="FF0000"/>
                </a:solidFill>
              </a:rPr>
              <a:t>圧力分散</a:t>
            </a:r>
            <a:r>
              <a:rPr lang="ja-JP" altLang="en-US" sz="3600" dirty="0"/>
              <a:t>と</a:t>
            </a:r>
            <a:r>
              <a:rPr lang="ja-JP" altLang="en-US" sz="3600" b="1" dirty="0">
                <a:solidFill>
                  <a:srgbClr val="0000FF"/>
                </a:solidFill>
              </a:rPr>
              <a:t>流速低減</a:t>
            </a:r>
            <a:r>
              <a:rPr lang="ja-JP" altLang="en-US" sz="3600" dirty="0"/>
              <a:t>の双方に寄与！</a:t>
            </a:r>
            <a:endParaRPr lang="en-US" altLang="ja-JP" sz="3600" dirty="0"/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1701E33A-7265-831F-EDDC-A865341625E6}"/>
              </a:ext>
            </a:extLst>
          </p:cNvPr>
          <p:cNvSpPr txBox="1"/>
          <p:nvPr/>
        </p:nvSpPr>
        <p:spPr>
          <a:xfrm>
            <a:off x="8520704" y="22910009"/>
            <a:ext cx="2031325" cy="7709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ja-JP" altLang="en-US" sz="3600" b="1" u="sng" dirty="0"/>
              <a:t>実験観測</a:t>
            </a:r>
            <a:endParaRPr lang="en-US" altLang="ja-JP" sz="3600" b="1" u="sng" dirty="0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495C5E96-3089-6DEC-2F37-7C85B2ADDC2D}"/>
              </a:ext>
            </a:extLst>
          </p:cNvPr>
          <p:cNvSpPr/>
          <p:nvPr/>
        </p:nvSpPr>
        <p:spPr>
          <a:xfrm>
            <a:off x="7480288" y="17549676"/>
            <a:ext cx="664526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3600" dirty="0"/>
              <a:t>水防工の水位上昇により</a:t>
            </a:r>
            <a:endParaRPr lang="en-US" altLang="ja-JP" sz="3600" dirty="0"/>
          </a:p>
          <a:p>
            <a:pPr algn="ctr"/>
            <a:r>
              <a:rPr lang="ja-JP" altLang="en-US" sz="3600" dirty="0"/>
              <a:t>噴砂孔における圧力解放が阻害</a:t>
            </a:r>
            <a:endParaRPr lang="en-US" altLang="ja-JP" sz="3600" dirty="0"/>
          </a:p>
          <a:p>
            <a:pPr algn="ctr"/>
            <a:endParaRPr lang="en-US" altLang="ja-JP" sz="1200" dirty="0"/>
          </a:p>
          <a:p>
            <a:pPr algn="ctr"/>
            <a:r>
              <a:rPr lang="ja-JP" altLang="en-US" sz="3600" dirty="0"/>
              <a:t>　　側方へ広範囲に伝播</a:t>
            </a:r>
            <a:endParaRPr lang="en-US" altLang="ja-JP" sz="3600" dirty="0"/>
          </a:p>
          <a:p>
            <a:pPr algn="ctr"/>
            <a:endParaRPr lang="en-US" altLang="ja-JP" sz="1400" dirty="0"/>
          </a:p>
          <a:p>
            <a:pPr algn="ctr"/>
            <a:r>
              <a:rPr lang="ja-JP" altLang="en-US" sz="3600" dirty="0"/>
              <a:t>　地盤全体のゆるみを加速</a:t>
            </a:r>
            <a:endParaRPr lang="en-US" altLang="ja-JP" sz="3600" dirty="0"/>
          </a:p>
          <a:p>
            <a:pPr algn="ctr"/>
            <a:endParaRPr lang="en-US" altLang="ja-JP" sz="1400" dirty="0"/>
          </a:p>
          <a:p>
            <a:pPr algn="ctr"/>
            <a:r>
              <a:rPr lang="ja-JP" altLang="en-US" sz="3600" dirty="0"/>
              <a:t>未対策より早期に破堤</a:t>
            </a:r>
            <a:endParaRPr lang="en-US" altLang="ja-JP" sz="3600" dirty="0"/>
          </a:p>
          <a:p>
            <a:pPr algn="ctr"/>
            <a:endParaRPr lang="en-US" altLang="ja-JP" sz="1600" b="1" dirty="0"/>
          </a:p>
          <a:p>
            <a:pPr algn="ctr"/>
            <a:r>
              <a:rPr lang="ja-JP" altLang="en-US" sz="3600" b="1" dirty="0"/>
              <a:t>裏法尻移行を待つ判断が必要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8232F16-B018-BC62-904A-6D3D323F3175}"/>
              </a:ext>
            </a:extLst>
          </p:cNvPr>
          <p:cNvSpPr/>
          <p:nvPr/>
        </p:nvSpPr>
        <p:spPr>
          <a:xfrm>
            <a:off x="20276735" y="19212846"/>
            <a:ext cx="82396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p"/>
            </a:pPr>
            <a:r>
              <a:rPr lang="ja-JP" altLang="en-US" sz="3600" b="1" dirty="0">
                <a:solidFill>
                  <a:schemeClr val="accent2"/>
                </a:solidFill>
              </a:rPr>
              <a:t>ケース</a:t>
            </a:r>
            <a:r>
              <a:rPr lang="en-US" altLang="ja-JP" sz="3600" b="1" dirty="0">
                <a:solidFill>
                  <a:schemeClr val="accent2"/>
                </a:solidFill>
              </a:rPr>
              <a:t>2</a:t>
            </a:r>
            <a:r>
              <a:rPr lang="ja-JP" altLang="en-US" sz="3600" b="1" dirty="0">
                <a:solidFill>
                  <a:schemeClr val="accent2"/>
                </a:solidFill>
              </a:rPr>
              <a:t>：</a:t>
            </a:r>
            <a:r>
              <a:rPr lang="ja-JP" altLang="en-US" sz="3600" dirty="0"/>
              <a:t>水防工を設置することにより堤外側から裏法尻にかけて</a:t>
            </a:r>
            <a:endParaRPr lang="en-US" altLang="ja-JP" sz="3600" dirty="0"/>
          </a:p>
          <a:p>
            <a:r>
              <a:rPr lang="ja-JP" altLang="en-US" sz="3600" dirty="0"/>
              <a:t>　 間隙水圧が</a:t>
            </a:r>
            <a:r>
              <a:rPr lang="ja-JP" altLang="en-US" sz="3600" b="1" dirty="0"/>
              <a:t>なだらかに減少</a:t>
            </a:r>
            <a:endParaRPr lang="en-US" altLang="ja-JP" sz="3600" b="1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DC431E6-E444-9A92-0AC6-D02B5503FCEA}"/>
              </a:ext>
            </a:extLst>
          </p:cNvPr>
          <p:cNvSpPr txBox="1"/>
          <p:nvPr/>
        </p:nvSpPr>
        <p:spPr>
          <a:xfrm>
            <a:off x="14275173" y="23337025"/>
            <a:ext cx="14455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dirty="0"/>
              <a:t>水防工で堤内外の水位差が減少し裏法尻の局所動水勾配が緩和</a:t>
            </a:r>
            <a:endParaRPr kumimoji="1" lang="en-US" altLang="ja-JP" sz="3600" dirty="0"/>
          </a:p>
          <a:p>
            <a:pPr algn="ctr"/>
            <a:r>
              <a:rPr kumimoji="1" lang="ja-JP" altLang="en-US" sz="3600" dirty="0"/>
              <a:t>→土粒子が移動し始める流速を下回ることで</a:t>
            </a:r>
            <a:r>
              <a:rPr kumimoji="1" lang="ja-JP" altLang="en-US" sz="3600" b="1" dirty="0"/>
              <a:t>パイピング進展を抑制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8EF8D53F-87C6-E181-F75D-BA3854E4F29C}"/>
              </a:ext>
            </a:extLst>
          </p:cNvPr>
          <p:cNvSpPr/>
          <p:nvPr/>
        </p:nvSpPr>
        <p:spPr>
          <a:xfrm>
            <a:off x="14423219" y="20974178"/>
            <a:ext cx="139804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p"/>
            </a:pPr>
            <a:r>
              <a:rPr lang="ja-JP" altLang="en-US" sz="3600" b="1" dirty="0">
                <a:solidFill>
                  <a:srgbClr val="00FFFF"/>
                </a:solidFill>
              </a:rPr>
              <a:t>ケース</a:t>
            </a:r>
            <a:r>
              <a:rPr lang="en-US" altLang="ja-JP" sz="3600" b="1" dirty="0">
                <a:solidFill>
                  <a:srgbClr val="00FFFF"/>
                </a:solidFill>
              </a:rPr>
              <a:t>4</a:t>
            </a:r>
            <a:r>
              <a:rPr lang="ja-JP" altLang="en-US" sz="3600" b="1" dirty="0">
                <a:solidFill>
                  <a:srgbClr val="00FFFF"/>
                </a:solidFill>
              </a:rPr>
              <a:t>：</a:t>
            </a:r>
            <a:r>
              <a:rPr lang="ja-JP" altLang="en-US" sz="3600" dirty="0"/>
              <a:t>低透水層厚が厚い場合，下部の高透水層内を伝播する</a:t>
            </a:r>
            <a:r>
              <a:rPr lang="ja-JP" altLang="en-US" sz="3600" b="1" dirty="0"/>
              <a:t>間隙水圧が減衰するためなだらかに減少．</a:t>
            </a:r>
            <a:r>
              <a:rPr lang="ja-JP" altLang="en-US" sz="3600" dirty="0"/>
              <a:t>出口となる裏法尻に間隙水圧が集中しづらく，</a:t>
            </a:r>
            <a:r>
              <a:rPr lang="ja-JP" altLang="en-US" sz="3600" b="1" dirty="0"/>
              <a:t>局所動水勾配が低く抑えられる</a:t>
            </a:r>
            <a:endParaRPr lang="en-US" altLang="ja-JP" sz="3600" b="1" dirty="0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94DE8A0A-7507-7BF6-79B4-F32F9BF7A914}"/>
              </a:ext>
            </a:extLst>
          </p:cNvPr>
          <p:cNvSpPr/>
          <p:nvPr/>
        </p:nvSpPr>
        <p:spPr>
          <a:xfrm>
            <a:off x="34104930" y="6225187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600" dirty="0"/>
              <a:t>水防工設置のケース</a:t>
            </a:r>
            <a:endParaRPr lang="en-US" altLang="ja-JP" sz="3600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141E6A-01A9-B007-47D5-C88C29E54E95}"/>
              </a:ext>
            </a:extLst>
          </p:cNvPr>
          <p:cNvSpPr txBox="1"/>
          <p:nvPr/>
        </p:nvSpPr>
        <p:spPr>
          <a:xfrm>
            <a:off x="28794746" y="8495872"/>
            <a:ext cx="13459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 dirty="0"/>
              <a:t>月の輪工法がパイピングの</a:t>
            </a:r>
            <a:endParaRPr kumimoji="1" lang="en-US" altLang="ja-JP" sz="3600" b="1" dirty="0"/>
          </a:p>
          <a:p>
            <a:pPr algn="ctr"/>
            <a:r>
              <a:rPr kumimoji="1" lang="ja-JP" altLang="en-US" sz="3600" b="1" dirty="0"/>
              <a:t>「発生遅延」と「進展抑制」の双方に有効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74F7BCC-A325-FAE4-6607-CB46D40B6A94}"/>
              </a:ext>
            </a:extLst>
          </p:cNvPr>
          <p:cNvSpPr txBox="1"/>
          <p:nvPr/>
        </p:nvSpPr>
        <p:spPr>
          <a:xfrm>
            <a:off x="34293546" y="9967152"/>
            <a:ext cx="84796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n"/>
            </a:pPr>
            <a:r>
              <a:rPr kumimoji="1" lang="ja-JP" altLang="en-US" sz="3600" dirty="0"/>
              <a:t>盤ぶくれに対する</a:t>
            </a:r>
            <a:r>
              <a:rPr kumimoji="1" lang="ja-JP" altLang="en-US" sz="3600" b="1" dirty="0"/>
              <a:t>安全率</a:t>
            </a:r>
            <a:r>
              <a:rPr kumimoji="1" lang="en-US" altLang="ja-JP" sz="3600" b="1" i="1" dirty="0"/>
              <a:t>G</a:t>
            </a:r>
            <a:r>
              <a:rPr kumimoji="1" lang="en-US" altLang="ja-JP" sz="3600" b="1" dirty="0"/>
              <a:t>/</a:t>
            </a:r>
            <a:r>
              <a:rPr kumimoji="1" lang="en-US" altLang="ja-JP" sz="3600" b="1" i="1" dirty="0"/>
              <a:t>W</a:t>
            </a:r>
            <a:r>
              <a:rPr kumimoji="1" lang="ja-JP" altLang="en-US" sz="3600" dirty="0"/>
              <a:t>（被覆土有効自重 </a:t>
            </a:r>
            <a:r>
              <a:rPr kumimoji="1" lang="en-US" altLang="ja-JP" sz="3600" i="1" dirty="0"/>
              <a:t>G</a:t>
            </a:r>
            <a:r>
              <a:rPr kumimoji="1" lang="ja-JP" altLang="en-US" sz="3600" dirty="0"/>
              <a:t>と揚圧力</a:t>
            </a:r>
            <a:r>
              <a:rPr kumimoji="1" lang="en-US" altLang="ja-JP" sz="3600" i="1" dirty="0"/>
              <a:t>W</a:t>
            </a:r>
            <a:r>
              <a:rPr kumimoji="1" lang="ja-JP" altLang="en-US" sz="3600" dirty="0"/>
              <a:t>の比）を算出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3709089-26A1-5E43-EC34-4F900FB8702B}"/>
              </a:ext>
            </a:extLst>
          </p:cNvPr>
          <p:cNvSpPr txBox="1"/>
          <p:nvPr/>
        </p:nvSpPr>
        <p:spPr>
          <a:xfrm>
            <a:off x="34355346" y="11208272"/>
            <a:ext cx="8071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3600" dirty="0"/>
              <a:t>水防工を高くするごとに</a:t>
            </a:r>
            <a:r>
              <a:rPr lang="en-US" altLang="ja-JP" sz="3600" b="1" i="1" dirty="0">
                <a:solidFill>
                  <a:srgbClr val="0000FF"/>
                </a:solidFill>
              </a:rPr>
              <a:t>G</a:t>
            </a:r>
            <a:r>
              <a:rPr lang="en-US" altLang="ja-JP" sz="3600" b="1" dirty="0">
                <a:solidFill>
                  <a:srgbClr val="0000FF"/>
                </a:solidFill>
              </a:rPr>
              <a:t>/</a:t>
            </a:r>
            <a:r>
              <a:rPr lang="en-US" altLang="ja-JP" sz="3600" b="1" i="1" dirty="0">
                <a:solidFill>
                  <a:srgbClr val="0000FF"/>
                </a:solidFill>
              </a:rPr>
              <a:t>W</a:t>
            </a:r>
            <a:r>
              <a:rPr lang="ja-JP" altLang="ja-JP" sz="3600" b="1" dirty="0">
                <a:solidFill>
                  <a:srgbClr val="0000FF"/>
                </a:solidFill>
              </a:rPr>
              <a:t>が低下</a:t>
            </a:r>
            <a:endParaRPr lang="en-US" altLang="ja-JP" sz="3600" b="1" dirty="0">
              <a:solidFill>
                <a:srgbClr val="0000FF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A95BF14-0F79-FA35-ECF0-6CBB3E87C132}"/>
              </a:ext>
            </a:extLst>
          </p:cNvPr>
          <p:cNvSpPr txBox="1"/>
          <p:nvPr/>
        </p:nvSpPr>
        <p:spPr>
          <a:xfrm>
            <a:off x="29179944" y="14795403"/>
            <a:ext cx="1336841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ja-JP" sz="3600" b="1" dirty="0">
                <a:solidFill>
                  <a:srgbClr val="FF0000"/>
                </a:solidFill>
              </a:rPr>
              <a:t>進展抑制効果</a:t>
            </a:r>
            <a:r>
              <a:rPr lang="ja-JP" altLang="ja-JP" sz="3600" dirty="0"/>
              <a:t>と</a:t>
            </a:r>
            <a:r>
              <a:rPr lang="ja-JP" altLang="ja-JP" sz="3600" b="1" dirty="0">
                <a:solidFill>
                  <a:srgbClr val="0000FF"/>
                </a:solidFill>
              </a:rPr>
              <a:t>周辺地盤不安定化</a:t>
            </a:r>
            <a:r>
              <a:rPr lang="ja-JP" altLang="en-US" sz="3600" dirty="0"/>
              <a:t>は</a:t>
            </a:r>
            <a:r>
              <a:rPr lang="ja-JP" altLang="ja-JP" sz="3600" b="1" u="sng" dirty="0"/>
              <a:t>トレードオフ</a:t>
            </a:r>
            <a:r>
              <a:rPr lang="ja-JP" altLang="en-US" sz="3600" dirty="0"/>
              <a:t>の関係</a:t>
            </a:r>
            <a:endParaRPr lang="en-US" altLang="ja-JP" sz="3600" dirty="0"/>
          </a:p>
          <a:p>
            <a:pPr algn="ctr"/>
            <a:r>
              <a:rPr lang="ja-JP" altLang="ja-JP" sz="3600" dirty="0"/>
              <a:t>進展度を許容範囲に収め，周辺への影響を最小化する最適高さ</a:t>
            </a:r>
            <a:endParaRPr kumimoji="1" lang="ja-JP" altLang="en-US" sz="3600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CA9841A-F632-F0D4-9CF1-EEFBD56B545D}"/>
              </a:ext>
            </a:extLst>
          </p:cNvPr>
          <p:cNvSpPr txBox="1"/>
          <p:nvPr/>
        </p:nvSpPr>
        <p:spPr>
          <a:xfrm>
            <a:off x="29958840" y="14022014"/>
            <a:ext cx="12187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ja-JP" sz="3600" b="1" dirty="0"/>
              <a:t>水位の上げすぎが新たな噴砂を誘発</a:t>
            </a:r>
            <a:endParaRPr kumimoji="1" lang="ja-JP" altLang="en-US" sz="3600" b="1" dirty="0"/>
          </a:p>
        </p:txBody>
      </p:sp>
      <p:sp>
        <p:nvSpPr>
          <p:cNvPr id="61" name="矢印: 左カーブ 60">
            <a:extLst>
              <a:ext uri="{FF2B5EF4-FFF2-40B4-BE49-F238E27FC236}">
                <a16:creationId xmlns:a16="http://schemas.microsoft.com/office/drawing/2014/main" id="{504C87DA-13D3-E17C-93E2-2443B56AA03C}"/>
              </a:ext>
            </a:extLst>
          </p:cNvPr>
          <p:cNvSpPr/>
          <p:nvPr/>
        </p:nvSpPr>
        <p:spPr>
          <a:xfrm>
            <a:off x="41803928" y="5979348"/>
            <a:ext cx="342864" cy="1393730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C9E6187-2DA3-5C4F-4B19-630F8C13FA51}"/>
              </a:ext>
            </a:extLst>
          </p:cNvPr>
          <p:cNvSpPr txBox="1"/>
          <p:nvPr/>
        </p:nvSpPr>
        <p:spPr>
          <a:xfrm>
            <a:off x="40739382" y="6433761"/>
            <a:ext cx="1760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solidFill>
                  <a:srgbClr val="FF0000"/>
                </a:solidFill>
              </a:rPr>
              <a:t>抑制</a:t>
            </a:r>
          </a:p>
        </p:txBody>
      </p:sp>
      <p:sp>
        <p:nvSpPr>
          <p:cNvPr id="64" name="矢印: 左カーブ 63">
            <a:extLst>
              <a:ext uri="{FF2B5EF4-FFF2-40B4-BE49-F238E27FC236}">
                <a16:creationId xmlns:a16="http://schemas.microsoft.com/office/drawing/2014/main" id="{88A61C14-55FD-2CD7-739C-9C2622D154BE}"/>
              </a:ext>
            </a:extLst>
          </p:cNvPr>
          <p:cNvSpPr/>
          <p:nvPr/>
        </p:nvSpPr>
        <p:spPr>
          <a:xfrm>
            <a:off x="38412002" y="5466516"/>
            <a:ext cx="342864" cy="1393730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FCEAF7F-77BC-2C94-2D0D-ACE87DB98A45}"/>
              </a:ext>
            </a:extLst>
          </p:cNvPr>
          <p:cNvSpPr txBox="1"/>
          <p:nvPr/>
        </p:nvSpPr>
        <p:spPr>
          <a:xfrm>
            <a:off x="38979341" y="6167946"/>
            <a:ext cx="1760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solidFill>
                  <a:srgbClr val="FF0000"/>
                </a:solidFill>
              </a:rPr>
              <a:t>遅延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501800F3-B682-AD6E-B4C8-1B1806A7270F}"/>
              </a:ext>
            </a:extLst>
          </p:cNvPr>
          <p:cNvSpPr txBox="1"/>
          <p:nvPr/>
        </p:nvSpPr>
        <p:spPr>
          <a:xfrm>
            <a:off x="255399" y="5059884"/>
            <a:ext cx="76352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3600" dirty="0"/>
              <a:t>緊急対策として土嚢等を用いて構築</a:t>
            </a:r>
            <a:r>
              <a:rPr lang="ja-JP" altLang="en-US" sz="3600" dirty="0"/>
              <a:t>される</a:t>
            </a:r>
            <a:r>
              <a:rPr lang="ja-JP" altLang="ja-JP" sz="3600" b="1" dirty="0"/>
              <a:t>釜段工法</a:t>
            </a:r>
            <a:r>
              <a:rPr lang="ja-JP" altLang="ja-JP" sz="3600" dirty="0"/>
              <a:t>や</a:t>
            </a:r>
            <a:r>
              <a:rPr lang="ja-JP" altLang="ja-JP" sz="3600" b="1" dirty="0"/>
              <a:t>月の輪工法</a:t>
            </a:r>
            <a:endParaRPr lang="en-US" altLang="ja-JP" sz="3600" b="1" dirty="0"/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8114BF75-3842-C2CB-9F56-F428BCACB382}"/>
              </a:ext>
            </a:extLst>
          </p:cNvPr>
          <p:cNvSpPr/>
          <p:nvPr/>
        </p:nvSpPr>
        <p:spPr>
          <a:xfrm>
            <a:off x="272657" y="4357045"/>
            <a:ext cx="2813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n"/>
            </a:pPr>
            <a:r>
              <a:rPr lang="ja-JP" altLang="en-US" sz="4000" b="1" dirty="0"/>
              <a:t>水防工法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169DFE26-BE97-76F1-F4A3-6EC2CEAAA6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630492" y="26320558"/>
            <a:ext cx="11674709" cy="3595534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110906D-A304-FFA0-EC81-FBAF67966F52}"/>
              </a:ext>
            </a:extLst>
          </p:cNvPr>
          <p:cNvSpPr txBox="1"/>
          <p:nvPr/>
        </p:nvSpPr>
        <p:spPr>
          <a:xfrm>
            <a:off x="21612271" y="9258055"/>
            <a:ext cx="70111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i="1" dirty="0"/>
              <a:t>a</a:t>
            </a:r>
            <a:r>
              <a:rPr lang="en-US" altLang="ja-JP" sz="2400" dirty="0"/>
              <a:t>:</a:t>
            </a:r>
            <a:r>
              <a:rPr lang="ja-JP" altLang="ja-JP" sz="2400" dirty="0"/>
              <a:t>パイピング孔の径</a:t>
            </a:r>
            <a:r>
              <a:rPr lang="en-US" altLang="ja-JP" sz="2400" dirty="0"/>
              <a:t>[m]</a:t>
            </a:r>
            <a:r>
              <a:rPr lang="ja-JP" altLang="ja-JP" sz="2400" dirty="0"/>
              <a:t>，</a:t>
            </a:r>
            <a:r>
              <a:rPr lang="en-US" altLang="ja-JP" sz="2400" i="1" dirty="0" err="1"/>
              <a:t>dp</a:t>
            </a:r>
            <a:r>
              <a:rPr lang="en-US" altLang="ja-JP" sz="2400" i="1" dirty="0"/>
              <a:t>/dx</a:t>
            </a:r>
            <a:r>
              <a:rPr lang="en-US" altLang="ja-JP" sz="2400" dirty="0"/>
              <a:t>:</a:t>
            </a:r>
            <a:r>
              <a:rPr lang="ja-JP" altLang="ja-JP" sz="2400" dirty="0"/>
              <a:t>パイプ内の圧力勾配</a:t>
            </a:r>
            <a:r>
              <a:rPr lang="en-US" altLang="ja-JP" sz="2400" dirty="0"/>
              <a:t>[N/m]</a:t>
            </a:r>
            <a:r>
              <a:rPr lang="ja-JP" altLang="ja-JP" sz="2400" dirty="0"/>
              <a:t>，</a:t>
            </a:r>
            <a:r>
              <a:rPr lang="en-US" altLang="ja-JP" sz="2400" i="1" dirty="0" err="1"/>
              <a:t>ρ</a:t>
            </a:r>
            <a:r>
              <a:rPr lang="en-US" altLang="ja-JP" sz="2400" i="1" baseline="-25000" dirty="0" err="1"/>
              <a:t>s</a:t>
            </a:r>
            <a:r>
              <a:rPr lang="en-US" altLang="ja-JP" sz="2400" dirty="0"/>
              <a:t>:</a:t>
            </a:r>
            <a:r>
              <a:rPr lang="ja-JP" altLang="ja-JP" sz="2400" dirty="0"/>
              <a:t>土粒子密度</a:t>
            </a:r>
            <a:r>
              <a:rPr lang="en-US" altLang="ja-JP" sz="2400" dirty="0"/>
              <a:t>[kg/m</a:t>
            </a:r>
            <a:r>
              <a:rPr lang="en-US" altLang="ja-JP" sz="2400" baseline="30000" dirty="0"/>
              <a:t>3</a:t>
            </a:r>
            <a:r>
              <a:rPr lang="en-US" altLang="ja-JP" sz="2400" dirty="0"/>
              <a:t>]</a:t>
            </a:r>
            <a:r>
              <a:rPr lang="ja-JP" altLang="ja-JP" sz="2400" dirty="0"/>
              <a:t>，</a:t>
            </a:r>
            <a:r>
              <a:rPr lang="en-US" altLang="ja-JP" sz="2400" i="1" dirty="0" err="1"/>
              <a:t>ρ</a:t>
            </a:r>
            <a:r>
              <a:rPr lang="en-US" altLang="ja-JP" sz="2400" i="1" baseline="-25000" dirty="0" err="1"/>
              <a:t>l</a:t>
            </a:r>
            <a:r>
              <a:rPr lang="en-US" altLang="ja-JP" sz="2400" dirty="0"/>
              <a:t>:</a:t>
            </a:r>
            <a:r>
              <a:rPr lang="ja-JP" altLang="ja-JP" sz="2400" dirty="0"/>
              <a:t>水の密度</a:t>
            </a:r>
            <a:r>
              <a:rPr lang="en-US" altLang="ja-JP" sz="2400" dirty="0"/>
              <a:t>[kg/m</a:t>
            </a:r>
            <a:r>
              <a:rPr lang="en-US" altLang="ja-JP" sz="2400" baseline="30000" dirty="0"/>
              <a:t>3</a:t>
            </a:r>
            <a:r>
              <a:rPr lang="en-US" altLang="ja-JP" sz="2400" dirty="0"/>
              <a:t>]</a:t>
            </a:r>
            <a:r>
              <a:rPr lang="ja-JP" altLang="ja-JP" sz="2400" dirty="0"/>
              <a:t>，</a:t>
            </a:r>
            <a:r>
              <a:rPr lang="en-US" altLang="ja-JP" sz="2400" i="1" dirty="0"/>
              <a:t>g</a:t>
            </a:r>
            <a:r>
              <a:rPr lang="ja-JP" altLang="ja-JP" sz="2400" dirty="0"/>
              <a:t>：重力加速度</a:t>
            </a:r>
            <a:r>
              <a:rPr lang="en-US" altLang="ja-JP" sz="2400" dirty="0"/>
              <a:t>[m/s</a:t>
            </a:r>
            <a:r>
              <a:rPr lang="en-US" altLang="ja-JP" sz="2400" baseline="30000" dirty="0"/>
              <a:t>2</a:t>
            </a:r>
            <a:r>
              <a:rPr lang="en-US" altLang="ja-JP" sz="2400" dirty="0"/>
              <a:t>]</a:t>
            </a:r>
            <a:r>
              <a:rPr lang="ja-JP" altLang="ja-JP" sz="2400" dirty="0"/>
              <a:t>，</a:t>
            </a:r>
            <a:r>
              <a:rPr lang="en-US" altLang="ja-JP" sz="2400" i="1" dirty="0"/>
              <a:t>d</a:t>
            </a:r>
            <a:r>
              <a:rPr lang="en-US" altLang="ja-JP" sz="2400" i="1" baseline="-25000" dirty="0"/>
              <a:t>70</a:t>
            </a:r>
            <a:r>
              <a:rPr lang="en-US" altLang="ja-JP" sz="2400" dirty="0"/>
              <a:t>:70</a:t>
            </a:r>
            <a:r>
              <a:rPr lang="ja-JP" altLang="ja-JP" sz="2400" dirty="0"/>
              <a:t>％粒径</a:t>
            </a:r>
            <a:r>
              <a:rPr lang="en-US" altLang="ja-JP" sz="2400" dirty="0"/>
              <a:t>[m]</a:t>
            </a:r>
            <a:r>
              <a:rPr lang="ja-JP" altLang="ja-JP" sz="2400" dirty="0"/>
              <a:t>，</a:t>
            </a:r>
            <a:r>
              <a:rPr lang="en-US" altLang="ja-JP" sz="2400" i="1" dirty="0"/>
              <a:t>η</a:t>
            </a:r>
            <a:r>
              <a:rPr lang="en-US" altLang="ja-JP" sz="2400" dirty="0"/>
              <a:t>:White’s</a:t>
            </a:r>
            <a:r>
              <a:rPr lang="ja-JP" altLang="ja-JP" sz="2400" dirty="0"/>
              <a:t>定数，</a:t>
            </a:r>
            <a:r>
              <a:rPr lang="en-US" altLang="ja-JP" sz="2400" i="1" dirty="0"/>
              <a:t>θ</a:t>
            </a:r>
            <a:r>
              <a:rPr lang="en-US" altLang="ja-JP" sz="2400" dirty="0"/>
              <a:t>:</a:t>
            </a:r>
            <a:r>
              <a:rPr lang="ja-JP" altLang="ja-JP" sz="2400" dirty="0"/>
              <a:t>摩擦角</a:t>
            </a:r>
            <a:r>
              <a:rPr lang="en-US" altLang="ja-JP" sz="2400" dirty="0"/>
              <a:t>[°]</a:t>
            </a:r>
            <a:r>
              <a:rPr lang="en-US" altLang="ja-JP" sz="2400" i="1" dirty="0">
                <a:solidFill>
                  <a:srgbClr val="0A0A0A"/>
                </a:solidFill>
              </a:rPr>
              <a:t> v</a:t>
            </a:r>
            <a:r>
              <a:rPr lang="en-US" altLang="ja-JP" sz="2400" dirty="0">
                <a:solidFill>
                  <a:srgbClr val="0A0A0A"/>
                </a:solidFill>
              </a:rPr>
              <a:t>:</a:t>
            </a:r>
            <a:r>
              <a:rPr lang="ja-JP" altLang="ja-JP" sz="2400" dirty="0">
                <a:solidFill>
                  <a:srgbClr val="0A0A0A"/>
                </a:solidFill>
                <a:cs typeface="Times New Roman" panose="02020603050405020304" pitchFamily="18" charset="0"/>
              </a:rPr>
              <a:t>パイプ内の流速</a:t>
            </a:r>
            <a:r>
              <a:rPr lang="en-US" altLang="ja-JP" sz="2400" dirty="0">
                <a:solidFill>
                  <a:srgbClr val="0A0A0A"/>
                </a:solidFill>
              </a:rPr>
              <a:t>[m/s]</a:t>
            </a:r>
            <a:r>
              <a:rPr lang="ja-JP" altLang="en-US" sz="2400" dirty="0">
                <a:solidFill>
                  <a:srgbClr val="0A0A0A"/>
                </a:solidFill>
              </a:rPr>
              <a:t>，</a:t>
            </a:r>
            <a:r>
              <a:rPr lang="en-US" altLang="ja-JP" sz="2400" i="1" dirty="0">
                <a:solidFill>
                  <a:srgbClr val="0A0A0A"/>
                </a:solidFill>
              </a:rPr>
              <a:t>μ</a:t>
            </a:r>
            <a:r>
              <a:rPr lang="en-US" altLang="ja-JP" sz="2400" dirty="0">
                <a:solidFill>
                  <a:srgbClr val="0A0A0A"/>
                </a:solidFill>
              </a:rPr>
              <a:t>:</a:t>
            </a:r>
            <a:r>
              <a:rPr lang="ja-JP" altLang="ja-JP" sz="2400" dirty="0">
                <a:solidFill>
                  <a:srgbClr val="0A0A0A"/>
                </a:solidFill>
                <a:cs typeface="Times New Roman" panose="02020603050405020304" pitchFamily="18" charset="0"/>
              </a:rPr>
              <a:t>水の動粘性係数</a:t>
            </a:r>
            <a:endParaRPr lang="ja-JP" altLang="en-US" sz="2400" dirty="0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8BB1162-DC5E-35A5-2567-AC3C4B7604AE}"/>
              </a:ext>
            </a:extLst>
          </p:cNvPr>
          <p:cNvSpPr txBox="1"/>
          <p:nvPr/>
        </p:nvSpPr>
        <p:spPr>
          <a:xfrm>
            <a:off x="20934525" y="7721627"/>
            <a:ext cx="4216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0000FF"/>
                </a:solidFill>
              </a:rPr>
              <a:t>左辺（せん断応力）</a:t>
            </a:r>
            <a:endParaRPr kumimoji="1" lang="en-US" altLang="ja-JP" sz="2000" b="1" dirty="0">
              <a:solidFill>
                <a:srgbClr val="0000FF"/>
              </a:solidFill>
            </a:endParaRPr>
          </a:p>
          <a:p>
            <a:pPr algn="ctr"/>
            <a:r>
              <a:rPr kumimoji="1" lang="ja-JP" altLang="en-US" sz="2000" b="1" dirty="0"/>
              <a:t>パイプ先端に働く圧力勾配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6594FC7-3A70-0223-12E1-0E167EAFB0D4}"/>
              </a:ext>
            </a:extLst>
          </p:cNvPr>
          <p:cNvSpPr txBox="1"/>
          <p:nvPr/>
        </p:nvSpPr>
        <p:spPr>
          <a:xfrm>
            <a:off x="24890904" y="7699199"/>
            <a:ext cx="3977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rgbClr val="FF0000"/>
                </a:solidFill>
              </a:rPr>
              <a:t>右辺（せん断抵抗）</a:t>
            </a:r>
            <a:endParaRPr kumimoji="1" lang="en-US" altLang="ja-JP" sz="2000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2000" b="1" dirty="0"/>
              <a:t>土粒子同士の摩擦などの抵抗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68EF234-F528-AC8C-AF7D-7EDFA3E0271B}"/>
              </a:ext>
            </a:extLst>
          </p:cNvPr>
          <p:cNvSpPr txBox="1"/>
          <p:nvPr/>
        </p:nvSpPr>
        <p:spPr>
          <a:xfrm>
            <a:off x="14667052" y="7218508"/>
            <a:ext cx="68091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u="sng" dirty="0"/>
              <a:t>パイピング孔先端における土粒子の限界状態平衡の式</a:t>
            </a:r>
            <a:endParaRPr kumimoji="1" lang="en-US" altLang="ja-JP" sz="2000" b="1" u="sng" dirty="0"/>
          </a:p>
          <a:p>
            <a:r>
              <a:rPr kumimoji="1" lang="ja-JP" altLang="en-US" dirty="0"/>
              <a:t>（出典：</a:t>
            </a:r>
            <a:r>
              <a:rPr lang="en-US" altLang="ja-JP" sz="1600" dirty="0"/>
              <a:t>WTI 2017: </a:t>
            </a:r>
            <a:r>
              <a:rPr lang="en-US" altLang="ja-JP" sz="1600" dirty="0" err="1"/>
              <a:t>Toetsregel</a:t>
            </a:r>
            <a:r>
              <a:rPr lang="en-US" altLang="ja-JP" sz="1600" dirty="0"/>
              <a:t> Piping, </a:t>
            </a:r>
            <a:r>
              <a:rPr lang="en-US" altLang="ja-JP" sz="1600" dirty="0" err="1"/>
              <a:t>Deltares</a:t>
            </a:r>
            <a:r>
              <a:rPr lang="en-US" altLang="ja-JP" sz="1600" dirty="0"/>
              <a:t> Report, 2014.</a:t>
            </a:r>
            <a:r>
              <a:rPr kumimoji="1" lang="ja-JP" altLang="en-US" dirty="0"/>
              <a:t>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91CFBE1C-679E-1016-678B-F9E05746C8BB}"/>
                  </a:ext>
                </a:extLst>
              </p:cNvPr>
              <p:cNvSpPr txBox="1"/>
              <p:nvPr/>
            </p:nvSpPr>
            <p:spPr>
              <a:xfrm>
                <a:off x="21672260" y="8207324"/>
                <a:ext cx="6573983" cy="10354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800" b="1" i="1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altLang="ja-JP" sz="2800" b="1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ja-JP" altLang="en-US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ja-JP" alt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ja-JP" altLang="en-US" sz="28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US" altLang="ja-JP" sz="28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altLang="ja-JP" sz="2800" b="1" i="1"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ja-JP" altLang="en-US" sz="2800" b="1" i="1">
                              <a:latin typeface="Cambria Math" panose="02040503050406030204" pitchFamily="18" charset="0"/>
                            </a:rPr>
                            <m:t>𝝁</m:t>
                          </m:r>
                        </m:den>
                      </m:f>
                      <m:f>
                        <m:fPr>
                          <m:ctrlPr>
                            <a:rPr lang="ja-JP" altLang="en-US" sz="28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ja-JP" altLang="en-US" sz="2800" b="1" i="1">
                              <a:latin typeface="Cambria Math" panose="02040503050406030204" pitchFamily="18" charset="0"/>
                            </a:rPr>
                            <m:t>𝒅𝒑</m:t>
                          </m:r>
                        </m:num>
                        <m:den>
                          <m:r>
                            <a:rPr lang="ja-JP" altLang="en-US" sz="2800" b="1" i="1">
                              <a:latin typeface="Cambria Math" panose="02040503050406030204" pitchFamily="18" charset="0"/>
                            </a:rPr>
                            <m:t>𝒅𝒙</m:t>
                          </m:r>
                        </m:den>
                      </m:f>
                      <m:r>
                        <a:rPr lang="ja-JP" altLang="en-US" sz="2800" b="1" i="1">
                          <a:latin typeface="Cambria Math" panose="02040503050406030204" pitchFamily="18" charset="0"/>
                        </a:rPr>
                        <m:t>　　</m:t>
                      </m:r>
                      <m:d>
                        <m:dPr>
                          <m:ctrlPr>
                            <a:rPr lang="ja-JP" altLang="en-US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sz="28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</m:oMath>
                  </m:oMathPara>
                </a14:m>
                <a:endParaRPr lang="ja-JP" altLang="en-US" sz="4000" b="1" dirty="0"/>
              </a:p>
            </p:txBody>
          </p:sp>
        </mc:Choice>
        <mc:Fallback xmlns=""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91CFBE1C-679E-1016-678B-F9E05746C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72260" y="8207324"/>
                <a:ext cx="6573983" cy="103547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9" name="直線コネクタ 108">
            <a:extLst>
              <a:ext uri="{FF2B5EF4-FFF2-40B4-BE49-F238E27FC236}">
                <a16:creationId xmlns:a16="http://schemas.microsoft.com/office/drawing/2014/main" id="{E5A7B2FF-CDE9-719E-E189-4D2FE45E4434}"/>
              </a:ext>
            </a:extLst>
          </p:cNvPr>
          <p:cNvCxnSpPr>
            <a:cxnSpLocks/>
          </p:cNvCxnSpPr>
          <p:nvPr/>
        </p:nvCxnSpPr>
        <p:spPr>
          <a:xfrm>
            <a:off x="22153296" y="7669348"/>
            <a:ext cx="87079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線コネクタ 110">
            <a:extLst>
              <a:ext uri="{FF2B5EF4-FFF2-40B4-BE49-F238E27FC236}">
                <a16:creationId xmlns:a16="http://schemas.microsoft.com/office/drawing/2014/main" id="{1DA27499-95F3-F100-01F9-6923DF245504}"/>
              </a:ext>
            </a:extLst>
          </p:cNvPr>
          <p:cNvCxnSpPr>
            <a:cxnSpLocks/>
          </p:cNvCxnSpPr>
          <p:nvPr/>
        </p:nvCxnSpPr>
        <p:spPr>
          <a:xfrm flipV="1">
            <a:off x="23409084" y="7617274"/>
            <a:ext cx="381249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4C841CC-BF2E-1348-68F8-C1731FE127D0}"/>
              </a:ext>
            </a:extLst>
          </p:cNvPr>
          <p:cNvSpPr/>
          <p:nvPr/>
        </p:nvSpPr>
        <p:spPr>
          <a:xfrm>
            <a:off x="8555786" y="22964525"/>
            <a:ext cx="5618941" cy="42930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04BE19-614E-474D-FA7A-2B8B87A2F030}"/>
              </a:ext>
            </a:extLst>
          </p:cNvPr>
          <p:cNvSpPr txBox="1"/>
          <p:nvPr/>
        </p:nvSpPr>
        <p:spPr>
          <a:xfrm>
            <a:off x="14270238" y="9949401"/>
            <a:ext cx="3326552" cy="8463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u"/>
            </a:pPr>
            <a:r>
              <a:rPr lang="ja-JP" altLang="en-US" sz="4000" b="1" dirty="0"/>
              <a:t>解析モデル</a:t>
            </a:r>
            <a:endParaRPr lang="en-US" altLang="ja-JP" sz="4000" b="1" dirty="0"/>
          </a:p>
        </p:txBody>
      </p:sp>
      <p:sp>
        <p:nvSpPr>
          <p:cNvPr id="129" name="矢印: 左 128">
            <a:extLst>
              <a:ext uri="{FF2B5EF4-FFF2-40B4-BE49-F238E27FC236}">
                <a16:creationId xmlns:a16="http://schemas.microsoft.com/office/drawing/2014/main" id="{5BA97EAC-2715-2AD3-7B71-412B04657771}"/>
              </a:ext>
            </a:extLst>
          </p:cNvPr>
          <p:cNvSpPr/>
          <p:nvPr/>
        </p:nvSpPr>
        <p:spPr>
          <a:xfrm>
            <a:off x="20303334" y="5126241"/>
            <a:ext cx="498935" cy="820308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9" name="図 78">
            <a:extLst>
              <a:ext uri="{FF2B5EF4-FFF2-40B4-BE49-F238E27FC236}">
                <a16:creationId xmlns:a16="http://schemas.microsoft.com/office/drawing/2014/main" id="{983D9B56-6AAF-384B-21CE-98AC816EAB65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t="4934"/>
          <a:stretch>
            <a:fillRect/>
          </a:stretch>
        </p:blipFill>
        <p:spPr>
          <a:xfrm>
            <a:off x="4500551" y="6310941"/>
            <a:ext cx="2726022" cy="17385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" name="Picture 2" descr="水防工法 釜段工">
            <a:extLst>
              <a:ext uri="{FF2B5EF4-FFF2-40B4-BE49-F238E27FC236}">
                <a16:creationId xmlns:a16="http://schemas.microsoft.com/office/drawing/2014/main" id="{DA292323-CB2C-C44A-6AAA-187410D26D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3"/>
          <a:stretch>
            <a:fillRect/>
          </a:stretch>
        </p:blipFill>
        <p:spPr bwMode="auto">
          <a:xfrm>
            <a:off x="1002643" y="6346311"/>
            <a:ext cx="2726023" cy="173064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" name="コンテンツ プレースホルダー 2">
            <a:extLst>
              <a:ext uri="{FF2B5EF4-FFF2-40B4-BE49-F238E27FC236}">
                <a16:creationId xmlns:a16="http://schemas.microsoft.com/office/drawing/2014/main" id="{366E2DED-3676-3AFB-0629-8DDB9EC09336}"/>
              </a:ext>
            </a:extLst>
          </p:cNvPr>
          <p:cNvSpPr txBox="1">
            <a:spLocks/>
          </p:cNvSpPr>
          <p:nvPr/>
        </p:nvSpPr>
        <p:spPr>
          <a:xfrm>
            <a:off x="3843905" y="8109746"/>
            <a:ext cx="4218356" cy="3172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dirty="0"/>
              <a:t>出典：一般財団法人　北海道河川財団</a:t>
            </a:r>
            <a:endParaRPr lang="en-US" altLang="ja-JP" dirty="0"/>
          </a:p>
        </p:txBody>
      </p:sp>
      <p:sp>
        <p:nvSpPr>
          <p:cNvPr id="131" name="矢印: 下 130">
            <a:extLst>
              <a:ext uri="{FF2B5EF4-FFF2-40B4-BE49-F238E27FC236}">
                <a16:creationId xmlns:a16="http://schemas.microsoft.com/office/drawing/2014/main" id="{43635F4E-48E3-7765-0735-ABFEFF5EF2BE}"/>
              </a:ext>
            </a:extLst>
          </p:cNvPr>
          <p:cNvSpPr/>
          <p:nvPr/>
        </p:nvSpPr>
        <p:spPr>
          <a:xfrm>
            <a:off x="10371452" y="19330292"/>
            <a:ext cx="858700" cy="31010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2" name="矢印: 上向き折線 131">
            <a:extLst>
              <a:ext uri="{FF2B5EF4-FFF2-40B4-BE49-F238E27FC236}">
                <a16:creationId xmlns:a16="http://schemas.microsoft.com/office/drawing/2014/main" id="{B9C6B97C-8A7D-0D28-F395-4AEEEC27F909}"/>
              </a:ext>
            </a:extLst>
          </p:cNvPr>
          <p:cNvSpPr/>
          <p:nvPr/>
        </p:nvSpPr>
        <p:spPr>
          <a:xfrm rot="5400000">
            <a:off x="8489156" y="18594064"/>
            <a:ext cx="595316" cy="646766"/>
          </a:xfrm>
          <a:prstGeom prst="bentUpArrow">
            <a:avLst>
              <a:gd name="adj1" fmla="val 28200"/>
              <a:gd name="adj2" fmla="val 25000"/>
              <a:gd name="adj3" fmla="val 36474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4" name="矢印: 上向き折線 133">
            <a:extLst>
              <a:ext uri="{FF2B5EF4-FFF2-40B4-BE49-F238E27FC236}">
                <a16:creationId xmlns:a16="http://schemas.microsoft.com/office/drawing/2014/main" id="{3BFC3865-B2D4-6770-39DF-95EE825ACA71}"/>
              </a:ext>
            </a:extLst>
          </p:cNvPr>
          <p:cNvSpPr/>
          <p:nvPr/>
        </p:nvSpPr>
        <p:spPr>
          <a:xfrm rot="5400000">
            <a:off x="3200048" y="28262283"/>
            <a:ext cx="410469" cy="646766"/>
          </a:xfrm>
          <a:prstGeom prst="bentUpArrow">
            <a:avLst>
              <a:gd name="adj1" fmla="val 31294"/>
              <a:gd name="adj2" fmla="val 39696"/>
              <a:gd name="adj3" fmla="val 36474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6" name="図 135">
            <a:extLst>
              <a:ext uri="{FF2B5EF4-FFF2-40B4-BE49-F238E27FC236}">
                <a16:creationId xmlns:a16="http://schemas.microsoft.com/office/drawing/2014/main" id="{9C9BB478-AD95-7EE8-02B7-87D29F2F656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336717" y="10704589"/>
            <a:ext cx="5933858" cy="1902822"/>
          </a:xfrm>
          <a:prstGeom prst="rect">
            <a:avLst/>
          </a:prstGeom>
        </p:spPr>
      </p:pic>
      <p:sp>
        <p:nvSpPr>
          <p:cNvPr id="138" name="矢印: 左 137">
            <a:extLst>
              <a:ext uri="{FF2B5EF4-FFF2-40B4-BE49-F238E27FC236}">
                <a16:creationId xmlns:a16="http://schemas.microsoft.com/office/drawing/2014/main" id="{144466D9-04AD-0C2B-EB8B-04012479C063}"/>
              </a:ext>
            </a:extLst>
          </p:cNvPr>
          <p:cNvSpPr/>
          <p:nvPr/>
        </p:nvSpPr>
        <p:spPr>
          <a:xfrm rot="16200000">
            <a:off x="24114996" y="14980616"/>
            <a:ext cx="283026" cy="1150135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4A9BE30C-BCA3-6FCE-327A-8D281816D58C}"/>
              </a:ext>
            </a:extLst>
          </p:cNvPr>
          <p:cNvSpPr txBox="1"/>
          <p:nvPr/>
        </p:nvSpPr>
        <p:spPr>
          <a:xfrm>
            <a:off x="35151759" y="11814647"/>
            <a:ext cx="74992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3600" dirty="0"/>
              <a:t>水防工内の水位確保により元の噴砂孔からの圧力解放が阻害</a:t>
            </a:r>
            <a:endParaRPr lang="en-US" altLang="ja-JP" sz="3600" dirty="0"/>
          </a:p>
          <a:p>
            <a:r>
              <a:rPr lang="ja-JP" altLang="ja-JP" sz="3600" dirty="0"/>
              <a:t>間隙水圧が側方へ伝播して周辺地盤を押し上げる揚圧力</a:t>
            </a:r>
            <a:r>
              <a:rPr lang="en-US" altLang="ja-JP" sz="3600" i="1" dirty="0"/>
              <a:t>W</a:t>
            </a:r>
            <a:r>
              <a:rPr lang="ja-JP" altLang="ja-JP" sz="3600" dirty="0"/>
              <a:t>が増大</a:t>
            </a:r>
            <a:endParaRPr kumimoji="1" lang="ja-JP" altLang="en-US" sz="3600" dirty="0"/>
          </a:p>
        </p:txBody>
      </p:sp>
      <p:sp>
        <p:nvSpPr>
          <p:cNvPr id="144" name="矢印: 上向き折線 143">
            <a:extLst>
              <a:ext uri="{FF2B5EF4-FFF2-40B4-BE49-F238E27FC236}">
                <a16:creationId xmlns:a16="http://schemas.microsoft.com/office/drawing/2014/main" id="{DD78CDCC-9C5B-6DA2-67A9-04576262F38C}"/>
              </a:ext>
            </a:extLst>
          </p:cNvPr>
          <p:cNvSpPr/>
          <p:nvPr/>
        </p:nvSpPr>
        <p:spPr>
          <a:xfrm rot="5400000">
            <a:off x="34587550" y="11801705"/>
            <a:ext cx="595316" cy="646766"/>
          </a:xfrm>
          <a:prstGeom prst="bentUpArrow">
            <a:avLst>
              <a:gd name="adj1" fmla="val 28200"/>
              <a:gd name="adj2" fmla="val 25000"/>
              <a:gd name="adj3" fmla="val 36474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6" name="矢印: 下 145">
            <a:extLst>
              <a:ext uri="{FF2B5EF4-FFF2-40B4-BE49-F238E27FC236}">
                <a16:creationId xmlns:a16="http://schemas.microsoft.com/office/drawing/2014/main" id="{94614D98-5226-782F-7CD6-AF63F70FB4B2}"/>
              </a:ext>
            </a:extLst>
          </p:cNvPr>
          <p:cNvSpPr/>
          <p:nvPr/>
        </p:nvSpPr>
        <p:spPr>
          <a:xfrm>
            <a:off x="20725861" y="22743601"/>
            <a:ext cx="1363793" cy="403832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290B3D8-9856-66A1-3FAB-D5E7BE16A587}"/>
              </a:ext>
            </a:extLst>
          </p:cNvPr>
          <p:cNvSpPr/>
          <p:nvPr/>
        </p:nvSpPr>
        <p:spPr>
          <a:xfrm>
            <a:off x="14456161" y="23280364"/>
            <a:ext cx="13960662" cy="12910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矢印: 上向き折線 79">
            <a:extLst>
              <a:ext uri="{FF2B5EF4-FFF2-40B4-BE49-F238E27FC236}">
                <a16:creationId xmlns:a16="http://schemas.microsoft.com/office/drawing/2014/main" id="{D1295A57-670D-FDC2-7119-6425C7AF790B}"/>
              </a:ext>
            </a:extLst>
          </p:cNvPr>
          <p:cNvSpPr/>
          <p:nvPr/>
        </p:nvSpPr>
        <p:spPr>
          <a:xfrm rot="5400000">
            <a:off x="34530718" y="12769778"/>
            <a:ext cx="595316" cy="646766"/>
          </a:xfrm>
          <a:prstGeom prst="bentUpArrow">
            <a:avLst>
              <a:gd name="adj1" fmla="val 28200"/>
              <a:gd name="adj2" fmla="val 25000"/>
              <a:gd name="adj3" fmla="val 36474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" name="正方形/長方形 102">
            <a:extLst>
              <a:ext uri="{FF2B5EF4-FFF2-40B4-BE49-F238E27FC236}">
                <a16:creationId xmlns:a16="http://schemas.microsoft.com/office/drawing/2014/main" id="{769B257B-D2E9-88E1-3029-C72749C58A2B}"/>
              </a:ext>
            </a:extLst>
          </p:cNvPr>
          <p:cNvSpPr/>
          <p:nvPr/>
        </p:nvSpPr>
        <p:spPr>
          <a:xfrm>
            <a:off x="20327171" y="11680909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600" dirty="0"/>
              <a:t>未対策のケース</a:t>
            </a:r>
            <a:endParaRPr lang="en-US" altLang="ja-JP" sz="3600" dirty="0"/>
          </a:p>
        </p:txBody>
      </p:sp>
      <p:sp>
        <p:nvSpPr>
          <p:cNvPr id="135" name="正方形/長方形 134">
            <a:extLst>
              <a:ext uri="{FF2B5EF4-FFF2-40B4-BE49-F238E27FC236}">
                <a16:creationId xmlns:a16="http://schemas.microsoft.com/office/drawing/2014/main" id="{A7CCB197-679B-F6E1-2533-CDE9023330F6}"/>
              </a:ext>
            </a:extLst>
          </p:cNvPr>
          <p:cNvSpPr/>
          <p:nvPr/>
        </p:nvSpPr>
        <p:spPr>
          <a:xfrm>
            <a:off x="20320590" y="12329273"/>
            <a:ext cx="8239652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3600" dirty="0"/>
              <a:t>平均動水勾配 </a:t>
            </a:r>
            <a:r>
              <a:rPr lang="en-US" altLang="ja-JP" sz="3600" b="1" i="1" dirty="0" err="1"/>
              <a:t>i</a:t>
            </a:r>
            <a:r>
              <a:rPr lang="en-US" altLang="ja-JP" sz="3600" b="1" dirty="0"/>
              <a:t>=0.10</a:t>
            </a:r>
            <a:r>
              <a:rPr lang="ja-JP" altLang="en-US" sz="3600" dirty="0"/>
              <a:t>から進展開始</a:t>
            </a:r>
            <a:endParaRPr lang="en-US" altLang="ja-JP" sz="3600" dirty="0"/>
          </a:p>
          <a:p>
            <a:r>
              <a:rPr lang="ja-JP" altLang="en-US" sz="3600" dirty="0"/>
              <a:t>破堤時の平均動水勾配は</a:t>
            </a:r>
            <a:r>
              <a:rPr lang="en-US" altLang="ja-JP" sz="3600" b="1"/>
              <a:t>0.30</a:t>
            </a:r>
            <a:endParaRPr lang="en-US" altLang="ja-JP" sz="3600" b="1" dirty="0"/>
          </a:p>
        </p:txBody>
      </p:sp>
      <p:sp>
        <p:nvSpPr>
          <p:cNvPr id="139" name="正方形/長方形 138">
            <a:extLst>
              <a:ext uri="{FF2B5EF4-FFF2-40B4-BE49-F238E27FC236}">
                <a16:creationId xmlns:a16="http://schemas.microsoft.com/office/drawing/2014/main" id="{0155EC72-A1B3-989A-A721-8D368EAB338D}"/>
              </a:ext>
            </a:extLst>
          </p:cNvPr>
          <p:cNvSpPr/>
          <p:nvPr/>
        </p:nvSpPr>
        <p:spPr>
          <a:xfrm>
            <a:off x="20288794" y="14165503"/>
            <a:ext cx="8213326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3600" dirty="0"/>
              <a:t>平均動水勾配 </a:t>
            </a:r>
            <a:r>
              <a:rPr lang="en-US" altLang="ja-JP" sz="3600" b="1" i="1" dirty="0" err="1"/>
              <a:t>i</a:t>
            </a:r>
            <a:r>
              <a:rPr lang="en-US" altLang="ja-JP" sz="3600" b="1" dirty="0"/>
              <a:t>=0.20</a:t>
            </a:r>
            <a:r>
              <a:rPr lang="ja-JP" altLang="en-US" sz="3600" dirty="0"/>
              <a:t>から進展開始</a:t>
            </a:r>
            <a:endParaRPr lang="en-US" altLang="ja-JP" sz="3600" dirty="0"/>
          </a:p>
          <a:p>
            <a:r>
              <a:rPr lang="ja-JP" altLang="en-US" sz="3600" dirty="0"/>
              <a:t>未対策破堤時の進展度は堤体幅の</a:t>
            </a:r>
            <a:r>
              <a:rPr lang="ja-JP" altLang="en-US" sz="3600" b="1" dirty="0"/>
              <a:t>約</a:t>
            </a:r>
            <a:r>
              <a:rPr lang="en-US" altLang="ja-JP" sz="3600" b="1" dirty="0"/>
              <a:t>3</a:t>
            </a:r>
            <a:r>
              <a:rPr lang="ja-JP" altLang="en-US" sz="3600" b="1" dirty="0"/>
              <a:t>割</a:t>
            </a:r>
            <a:endParaRPr lang="en-US" altLang="ja-JP" sz="3600" b="1" dirty="0"/>
          </a:p>
        </p:txBody>
      </p:sp>
      <p:sp>
        <p:nvSpPr>
          <p:cNvPr id="142" name="正方形/長方形 141">
            <a:extLst>
              <a:ext uri="{FF2B5EF4-FFF2-40B4-BE49-F238E27FC236}">
                <a16:creationId xmlns:a16="http://schemas.microsoft.com/office/drawing/2014/main" id="{1A4858AB-CE97-4E63-30CD-64A9FCEAB81E}"/>
              </a:ext>
            </a:extLst>
          </p:cNvPr>
          <p:cNvSpPr/>
          <p:nvPr/>
        </p:nvSpPr>
        <p:spPr>
          <a:xfrm>
            <a:off x="20235585" y="13570291"/>
            <a:ext cx="4339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3600" dirty="0"/>
              <a:t>水防工設置のケース</a:t>
            </a:r>
            <a:endParaRPr lang="en-US" altLang="ja-JP" sz="3600" dirty="0"/>
          </a:p>
        </p:txBody>
      </p:sp>
      <p:sp>
        <p:nvSpPr>
          <p:cNvPr id="145" name="矢印: 左カーブ 144">
            <a:extLst>
              <a:ext uri="{FF2B5EF4-FFF2-40B4-BE49-F238E27FC236}">
                <a16:creationId xmlns:a16="http://schemas.microsoft.com/office/drawing/2014/main" id="{D7CADA1B-72A2-6502-E195-D79488837E88}"/>
              </a:ext>
            </a:extLst>
          </p:cNvPr>
          <p:cNvSpPr/>
          <p:nvPr/>
        </p:nvSpPr>
        <p:spPr>
          <a:xfrm rot="19296296">
            <a:off x="26928936" y="12478181"/>
            <a:ext cx="536697" cy="2441884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44715B25-3ECE-CB3F-F06D-DA908EDC55AF}"/>
              </a:ext>
            </a:extLst>
          </p:cNvPr>
          <p:cNvSpPr txBox="1"/>
          <p:nvPr/>
        </p:nvSpPr>
        <p:spPr>
          <a:xfrm>
            <a:off x="27431166" y="12886246"/>
            <a:ext cx="1299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solidFill>
                  <a:srgbClr val="FF0000"/>
                </a:solidFill>
              </a:rPr>
              <a:t>抑制</a:t>
            </a:r>
          </a:p>
        </p:txBody>
      </p:sp>
      <p:sp>
        <p:nvSpPr>
          <p:cNvPr id="150" name="矢印: 左カーブ 149">
            <a:extLst>
              <a:ext uri="{FF2B5EF4-FFF2-40B4-BE49-F238E27FC236}">
                <a16:creationId xmlns:a16="http://schemas.microsoft.com/office/drawing/2014/main" id="{24910694-DD6A-A549-FC96-1203099F7DCB}"/>
              </a:ext>
            </a:extLst>
          </p:cNvPr>
          <p:cNvSpPr/>
          <p:nvPr/>
        </p:nvSpPr>
        <p:spPr>
          <a:xfrm>
            <a:off x="24447197" y="12710783"/>
            <a:ext cx="319499" cy="1662739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C5304402-CA16-6077-634A-BF6942AE3EBB}"/>
              </a:ext>
            </a:extLst>
          </p:cNvPr>
          <p:cNvSpPr txBox="1"/>
          <p:nvPr/>
        </p:nvSpPr>
        <p:spPr>
          <a:xfrm>
            <a:off x="24806136" y="13469220"/>
            <a:ext cx="1760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solidFill>
                  <a:srgbClr val="FF0000"/>
                </a:solidFill>
              </a:rPr>
              <a:t>遅延</a:t>
            </a:r>
          </a:p>
        </p:txBody>
      </p:sp>
      <p:pic>
        <p:nvPicPr>
          <p:cNvPr id="133" name="図 132">
            <a:extLst>
              <a:ext uri="{FF2B5EF4-FFF2-40B4-BE49-F238E27FC236}">
                <a16:creationId xmlns:a16="http://schemas.microsoft.com/office/drawing/2014/main" id="{55603C73-1967-031F-08E1-12AD4D08F37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7074" y="17522451"/>
            <a:ext cx="7537828" cy="4288029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5D16CAD-48C5-DF35-6FA8-53E4E58BF77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158707" y="11266906"/>
            <a:ext cx="3163101" cy="2518943"/>
          </a:xfrm>
          <a:prstGeom prst="rect">
            <a:avLst/>
          </a:prstGeom>
        </p:spPr>
      </p:pic>
      <p:pic>
        <p:nvPicPr>
          <p:cNvPr id="75" name="図 74">
            <a:extLst>
              <a:ext uri="{FF2B5EF4-FFF2-40B4-BE49-F238E27FC236}">
                <a16:creationId xmlns:a16="http://schemas.microsoft.com/office/drawing/2014/main" id="{3AC9E89B-1F48-D1C1-7025-C32EF03A802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250952" y="13786791"/>
            <a:ext cx="3562975" cy="2826555"/>
          </a:xfrm>
          <a:prstGeom prst="rect">
            <a:avLst/>
          </a:prstGeom>
        </p:spPr>
      </p:pic>
      <p:sp>
        <p:nvSpPr>
          <p:cNvPr id="137" name="矢印: 下 136">
            <a:extLst>
              <a:ext uri="{FF2B5EF4-FFF2-40B4-BE49-F238E27FC236}">
                <a16:creationId xmlns:a16="http://schemas.microsoft.com/office/drawing/2014/main" id="{861B20BD-CF67-FD81-4C97-8326278027F7}"/>
              </a:ext>
            </a:extLst>
          </p:cNvPr>
          <p:cNvSpPr/>
          <p:nvPr/>
        </p:nvSpPr>
        <p:spPr>
          <a:xfrm>
            <a:off x="10381347" y="20050763"/>
            <a:ext cx="858700" cy="31010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7" name="図 146">
            <a:extLst>
              <a:ext uri="{FF2B5EF4-FFF2-40B4-BE49-F238E27FC236}">
                <a16:creationId xmlns:a16="http://schemas.microsoft.com/office/drawing/2014/main" id="{7D8B068F-D27A-A8E7-8566-67D9A9AB00C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4929" y="23384074"/>
            <a:ext cx="8262222" cy="3441218"/>
          </a:xfrm>
          <a:prstGeom prst="rect">
            <a:avLst/>
          </a:prstGeom>
        </p:spPr>
      </p:pic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1B292AFE-9486-934E-893E-6BC6250F4DE1}"/>
              </a:ext>
            </a:extLst>
          </p:cNvPr>
          <p:cNvSpPr txBox="1"/>
          <p:nvPr/>
        </p:nvSpPr>
        <p:spPr>
          <a:xfrm>
            <a:off x="20178944" y="16863558"/>
            <a:ext cx="3531736" cy="7709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ja-JP" altLang="en-US" sz="3600" b="1" dirty="0"/>
              <a:t>間隙水圧分布</a:t>
            </a:r>
            <a:endParaRPr lang="en-US" altLang="ja-JP" sz="3600" b="1" dirty="0"/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5A4C298D-46F6-99C2-16C0-84DFBAA126CE}"/>
              </a:ext>
            </a:extLst>
          </p:cNvPr>
          <p:cNvSpPr txBox="1"/>
          <p:nvPr/>
        </p:nvSpPr>
        <p:spPr>
          <a:xfrm>
            <a:off x="20202127" y="11008101"/>
            <a:ext cx="4455066" cy="77098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571500" indent="-571500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ja-JP" altLang="en-US" sz="3600" b="1" dirty="0"/>
              <a:t>パイピング進展度</a:t>
            </a:r>
            <a:endParaRPr lang="en-US" altLang="ja-JP" sz="3600" b="1" dirty="0"/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B37CD6B8-06BC-D2ED-6EBB-9BD5831B1B4A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4251850" y="12787566"/>
            <a:ext cx="5680204" cy="420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99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3">
      <a:majorFont>
        <a:latin typeface="Times New Roman"/>
        <a:ea typeface="メイリオ"/>
        <a:cs typeface=""/>
      </a:majorFont>
      <a:minorFont>
        <a:latin typeface="Times New Roman"/>
        <a:ea typeface="メイリオ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2859</TotalTime>
  <Words>1049</Words>
  <Application>Microsoft Office PowerPoint</Application>
  <PresentationFormat>ユーザー設定</PresentationFormat>
  <Paragraphs>109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Cambria Math</vt:lpstr>
      <vt:lpstr>Times New Roman</vt:lpstr>
      <vt:lpstr>Wingdings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Ami OKUWA</dc:creator>
  <cp:lastModifiedBy>加藤　碩二郎</cp:lastModifiedBy>
  <cp:revision>118</cp:revision>
  <cp:lastPrinted>2024-06-14T03:11:32Z</cp:lastPrinted>
  <dcterms:created xsi:type="dcterms:W3CDTF">2024-05-30T10:08:43Z</dcterms:created>
  <dcterms:modified xsi:type="dcterms:W3CDTF">2026-06-17T01:54:33Z</dcterms:modified>
</cp:coreProperties>
</file>