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51206400" cy="30240288"/>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24" userDrawn="1">
          <p15:clr>
            <a:srgbClr val="A4A3A4"/>
          </p15:clr>
        </p15:guide>
        <p15:guide id="2" pos="1726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4BEF"/>
    <a:srgbClr val="797304"/>
    <a:srgbClr val="0A6EF2"/>
    <a:srgbClr val="FFFFFF"/>
    <a:srgbClr val="D4EBFA"/>
    <a:srgbClr val="F192DE"/>
    <a:srgbClr val="F2DCDB"/>
    <a:srgbClr val="EBF1DE"/>
    <a:srgbClr val="0070C0"/>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2382" autoAdjust="0"/>
    <p:restoredTop sz="93939" autoAdjust="0"/>
  </p:normalViewPr>
  <p:slideViewPr>
    <p:cSldViewPr showGuides="1">
      <p:cViewPr varScale="1">
        <p:scale>
          <a:sx n="25" d="100"/>
          <a:sy n="25" d="100"/>
        </p:scale>
        <p:origin x="1542" y="96"/>
      </p:cViewPr>
      <p:guideLst>
        <p:guide orient="horz" pos="9524"/>
        <p:guide pos="17262"/>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F30200D-E352-4F45-AD44-58BD2CFE425D}" type="datetimeFigureOut">
              <a:rPr kumimoji="1" lang="ja-JP" altLang="en-US" smtClean="0"/>
              <a:t>2026/6/16</a:t>
            </a:fld>
            <a:endParaRPr kumimoji="1" lang="ja-JP" altLang="en-US"/>
          </a:p>
        </p:txBody>
      </p:sp>
      <p:sp>
        <p:nvSpPr>
          <p:cNvPr id="4" name="スライド イメージ プレースホルダー 3"/>
          <p:cNvSpPr>
            <a:spLocks noGrp="1" noRot="1" noChangeAspect="1"/>
          </p:cNvSpPr>
          <p:nvPr>
            <p:ph type="sldImg" idx="2"/>
          </p:nvPr>
        </p:nvSpPr>
        <p:spPr>
          <a:xfrm>
            <a:off x="247650" y="744538"/>
            <a:ext cx="6302375" cy="37226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BE7EFE8-DB6E-40E4-8D78-34B55DCFDA16}" type="slidenum">
              <a:rPr kumimoji="1" lang="ja-JP" altLang="en-US" smtClean="0"/>
              <a:t>‹#›</a:t>
            </a:fld>
            <a:endParaRPr kumimoji="1" lang="ja-JP" altLang="en-US"/>
          </a:p>
        </p:txBody>
      </p:sp>
    </p:spTree>
    <p:extLst>
      <p:ext uri="{BB962C8B-B14F-4D97-AF65-F5344CB8AC3E}">
        <p14:creationId xmlns:p14="http://schemas.microsoft.com/office/powerpoint/2010/main" val="22933829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47650" y="744538"/>
            <a:ext cx="6302375" cy="3722687"/>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BE7EFE8-DB6E-40E4-8D78-34B55DCFDA16}" type="slidenum">
              <a:rPr kumimoji="1" lang="ja-JP" altLang="en-US" smtClean="0"/>
              <a:t>1</a:t>
            </a:fld>
            <a:endParaRPr kumimoji="1" lang="ja-JP" altLang="en-US"/>
          </a:p>
        </p:txBody>
      </p:sp>
    </p:spTree>
    <p:extLst>
      <p:ext uri="{BB962C8B-B14F-4D97-AF65-F5344CB8AC3E}">
        <p14:creationId xmlns:p14="http://schemas.microsoft.com/office/powerpoint/2010/main" val="919717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3840481" y="9394100"/>
            <a:ext cx="43525440" cy="6482062"/>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7680961" y="17136164"/>
            <a:ext cx="35844480" cy="7728073"/>
          </a:xfrm>
        </p:spPr>
        <p:txBody>
          <a:bodyPr/>
          <a:lstStyle>
            <a:lvl1pPr marL="0" indent="0" algn="ctr">
              <a:buNone/>
              <a:defRPr>
                <a:solidFill>
                  <a:schemeClr val="tx1">
                    <a:tint val="75000"/>
                  </a:schemeClr>
                </a:solidFill>
              </a:defRPr>
            </a:lvl1pPr>
            <a:lvl2pPr marL="457221" indent="0" algn="ctr">
              <a:buNone/>
              <a:defRPr>
                <a:solidFill>
                  <a:schemeClr val="tx1">
                    <a:tint val="75000"/>
                  </a:schemeClr>
                </a:solidFill>
              </a:defRPr>
            </a:lvl2pPr>
            <a:lvl3pPr marL="914442" indent="0" algn="ctr">
              <a:buNone/>
              <a:defRPr>
                <a:solidFill>
                  <a:schemeClr val="tx1">
                    <a:tint val="75000"/>
                  </a:schemeClr>
                </a:solidFill>
              </a:defRPr>
            </a:lvl3pPr>
            <a:lvl4pPr marL="1371663" indent="0" algn="ctr">
              <a:buNone/>
              <a:defRPr>
                <a:solidFill>
                  <a:schemeClr val="tx1">
                    <a:tint val="75000"/>
                  </a:schemeClr>
                </a:solidFill>
              </a:defRPr>
            </a:lvl4pPr>
            <a:lvl5pPr marL="1828884" indent="0" algn="ctr">
              <a:buNone/>
              <a:defRPr>
                <a:solidFill>
                  <a:schemeClr val="tx1">
                    <a:tint val="75000"/>
                  </a:schemeClr>
                </a:solidFill>
              </a:defRPr>
            </a:lvl5pPr>
            <a:lvl6pPr marL="2286105" indent="0" algn="ctr">
              <a:buNone/>
              <a:defRPr>
                <a:solidFill>
                  <a:schemeClr val="tx1">
                    <a:tint val="75000"/>
                  </a:schemeClr>
                </a:solidFill>
              </a:defRPr>
            </a:lvl6pPr>
            <a:lvl7pPr marL="2743326" indent="0" algn="ctr">
              <a:buNone/>
              <a:defRPr>
                <a:solidFill>
                  <a:schemeClr val="tx1">
                    <a:tint val="75000"/>
                  </a:schemeClr>
                </a:solidFill>
              </a:defRPr>
            </a:lvl7pPr>
            <a:lvl8pPr marL="3200547" indent="0" algn="ctr">
              <a:buNone/>
              <a:defRPr>
                <a:solidFill>
                  <a:schemeClr val="tx1">
                    <a:tint val="75000"/>
                  </a:schemeClr>
                </a:solidFill>
              </a:defRPr>
            </a:lvl8pPr>
            <a:lvl9pPr marL="3657768"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5A14B07-8F02-48DE-B1E3-813338EC4BC7}" type="datetimeFigureOut">
              <a:rPr kumimoji="1" lang="ja-JP" altLang="en-US" smtClean="0"/>
              <a:t>2026/6/16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4A73D87-13FA-4A7E-BAC1-753911CB00B9}" type="slidenum">
              <a:rPr kumimoji="1" lang="ja-JP" altLang="en-US" smtClean="0"/>
              <a:t>‹#›</a:t>
            </a:fld>
            <a:endParaRPr kumimoji="1" lang="ja-JP" altLang="en-US"/>
          </a:p>
        </p:txBody>
      </p:sp>
    </p:spTree>
    <p:extLst>
      <p:ext uri="{BB962C8B-B14F-4D97-AF65-F5344CB8AC3E}">
        <p14:creationId xmlns:p14="http://schemas.microsoft.com/office/powerpoint/2010/main" val="1419645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5A14B07-8F02-48DE-B1E3-813338EC4BC7}" type="datetimeFigureOut">
              <a:rPr kumimoji="1" lang="ja-JP" altLang="en-US" smtClean="0"/>
              <a:t>2026/6/16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4A73D87-13FA-4A7E-BAC1-753911CB00B9}" type="slidenum">
              <a:rPr kumimoji="1" lang="ja-JP" altLang="en-US" smtClean="0"/>
              <a:t>‹#›</a:t>
            </a:fld>
            <a:endParaRPr kumimoji="1" lang="ja-JP" altLang="en-US"/>
          </a:p>
        </p:txBody>
      </p:sp>
    </p:spTree>
    <p:extLst>
      <p:ext uri="{BB962C8B-B14F-4D97-AF65-F5344CB8AC3E}">
        <p14:creationId xmlns:p14="http://schemas.microsoft.com/office/powerpoint/2010/main" val="2973314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044953" y="19432195"/>
            <a:ext cx="43525440" cy="6006058"/>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044953" y="12817127"/>
            <a:ext cx="43525440" cy="6615062"/>
          </a:xfrm>
        </p:spPr>
        <p:txBody>
          <a:bodyPr anchor="b"/>
          <a:lstStyle>
            <a:lvl1pPr marL="0" indent="0">
              <a:buNone/>
              <a:defRPr sz="2000">
                <a:solidFill>
                  <a:schemeClr val="tx1">
                    <a:tint val="75000"/>
                  </a:schemeClr>
                </a:solidFill>
              </a:defRPr>
            </a:lvl1pPr>
            <a:lvl2pPr marL="457221" indent="0">
              <a:buNone/>
              <a:defRPr sz="1800">
                <a:solidFill>
                  <a:schemeClr val="tx1">
                    <a:tint val="75000"/>
                  </a:schemeClr>
                </a:solidFill>
              </a:defRPr>
            </a:lvl2pPr>
            <a:lvl3pPr marL="914442" indent="0">
              <a:buNone/>
              <a:defRPr sz="1600">
                <a:solidFill>
                  <a:schemeClr val="tx1">
                    <a:tint val="75000"/>
                  </a:schemeClr>
                </a:solidFill>
              </a:defRPr>
            </a:lvl3pPr>
            <a:lvl4pPr marL="1371663" indent="0">
              <a:buNone/>
              <a:defRPr sz="1400">
                <a:solidFill>
                  <a:schemeClr val="tx1">
                    <a:tint val="75000"/>
                  </a:schemeClr>
                </a:solidFill>
              </a:defRPr>
            </a:lvl4pPr>
            <a:lvl5pPr marL="1828884" indent="0">
              <a:buNone/>
              <a:defRPr sz="1400">
                <a:solidFill>
                  <a:schemeClr val="tx1">
                    <a:tint val="75000"/>
                  </a:schemeClr>
                </a:solidFill>
              </a:defRPr>
            </a:lvl5pPr>
            <a:lvl6pPr marL="2286105" indent="0">
              <a:buNone/>
              <a:defRPr sz="1400">
                <a:solidFill>
                  <a:schemeClr val="tx1">
                    <a:tint val="75000"/>
                  </a:schemeClr>
                </a:solidFill>
              </a:defRPr>
            </a:lvl6pPr>
            <a:lvl7pPr marL="2743326" indent="0">
              <a:buNone/>
              <a:defRPr sz="1400">
                <a:solidFill>
                  <a:schemeClr val="tx1">
                    <a:tint val="75000"/>
                  </a:schemeClr>
                </a:solidFill>
              </a:defRPr>
            </a:lvl7pPr>
            <a:lvl8pPr marL="3200547" indent="0">
              <a:buNone/>
              <a:defRPr sz="1400">
                <a:solidFill>
                  <a:schemeClr val="tx1">
                    <a:tint val="75000"/>
                  </a:schemeClr>
                </a:solidFill>
              </a:defRPr>
            </a:lvl8pPr>
            <a:lvl9pPr marL="3657768"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65A14B07-8F02-48DE-B1E3-813338EC4BC7}" type="datetimeFigureOut">
              <a:rPr kumimoji="1" lang="ja-JP" altLang="en-US" smtClean="0"/>
              <a:t>2026/6/16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4A73D87-13FA-4A7E-BAC1-753911CB00B9}" type="slidenum">
              <a:rPr kumimoji="1" lang="ja-JP" altLang="en-US" smtClean="0"/>
              <a:t>‹#›</a:t>
            </a:fld>
            <a:endParaRPr kumimoji="1" lang="ja-JP" altLang="en-US"/>
          </a:p>
        </p:txBody>
      </p:sp>
    </p:spTree>
    <p:extLst>
      <p:ext uri="{BB962C8B-B14F-4D97-AF65-F5344CB8AC3E}">
        <p14:creationId xmlns:p14="http://schemas.microsoft.com/office/powerpoint/2010/main" val="2764710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2560321" y="7056076"/>
            <a:ext cx="22616160" cy="1995719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26029919" y="7056076"/>
            <a:ext cx="22616160" cy="1995719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65A14B07-8F02-48DE-B1E3-813338EC4BC7}" type="datetimeFigureOut">
              <a:rPr kumimoji="1" lang="ja-JP" altLang="en-US" smtClean="0"/>
              <a:t>2026/6/16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4A73D87-13FA-4A7E-BAC1-753911CB00B9}" type="slidenum">
              <a:rPr kumimoji="1" lang="ja-JP" altLang="en-US" smtClean="0"/>
              <a:t>‹#›</a:t>
            </a:fld>
            <a:endParaRPr kumimoji="1" lang="ja-JP" altLang="en-US"/>
          </a:p>
        </p:txBody>
      </p:sp>
    </p:spTree>
    <p:extLst>
      <p:ext uri="{BB962C8B-B14F-4D97-AF65-F5344CB8AC3E}">
        <p14:creationId xmlns:p14="http://schemas.microsoft.com/office/powerpoint/2010/main" val="3968512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2560326" y="6769068"/>
            <a:ext cx="22625053" cy="2821025"/>
          </a:xfrm>
        </p:spPr>
        <p:txBody>
          <a:bodyPr anchor="b"/>
          <a:lstStyle>
            <a:lvl1pPr marL="0" indent="0">
              <a:buNone/>
              <a:defRPr sz="2400" b="1"/>
            </a:lvl1pPr>
            <a:lvl2pPr marL="457221" indent="0">
              <a:buNone/>
              <a:defRPr sz="2000" b="1"/>
            </a:lvl2pPr>
            <a:lvl3pPr marL="914442" indent="0">
              <a:buNone/>
              <a:defRPr sz="1800" b="1"/>
            </a:lvl3pPr>
            <a:lvl4pPr marL="1371663" indent="0">
              <a:buNone/>
              <a:defRPr sz="1600" b="1"/>
            </a:lvl4pPr>
            <a:lvl5pPr marL="1828884" indent="0">
              <a:buNone/>
              <a:defRPr sz="1600" b="1"/>
            </a:lvl5pPr>
            <a:lvl6pPr marL="2286105" indent="0">
              <a:buNone/>
              <a:defRPr sz="1600" b="1"/>
            </a:lvl6pPr>
            <a:lvl7pPr marL="2743326" indent="0">
              <a:buNone/>
              <a:defRPr sz="1600" b="1"/>
            </a:lvl7pPr>
            <a:lvl8pPr marL="3200547" indent="0">
              <a:buNone/>
              <a:defRPr sz="1600" b="1"/>
            </a:lvl8pPr>
            <a:lvl9pPr marL="3657768"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2560326" y="9590095"/>
            <a:ext cx="22625053" cy="174231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26012144" y="6769068"/>
            <a:ext cx="22633940" cy="2821025"/>
          </a:xfrm>
        </p:spPr>
        <p:txBody>
          <a:bodyPr anchor="b"/>
          <a:lstStyle>
            <a:lvl1pPr marL="0" indent="0">
              <a:buNone/>
              <a:defRPr sz="2400" b="1"/>
            </a:lvl1pPr>
            <a:lvl2pPr marL="457221" indent="0">
              <a:buNone/>
              <a:defRPr sz="2000" b="1"/>
            </a:lvl2pPr>
            <a:lvl3pPr marL="914442" indent="0">
              <a:buNone/>
              <a:defRPr sz="1800" b="1"/>
            </a:lvl3pPr>
            <a:lvl4pPr marL="1371663" indent="0">
              <a:buNone/>
              <a:defRPr sz="1600" b="1"/>
            </a:lvl4pPr>
            <a:lvl5pPr marL="1828884" indent="0">
              <a:buNone/>
              <a:defRPr sz="1600" b="1"/>
            </a:lvl5pPr>
            <a:lvl6pPr marL="2286105" indent="0">
              <a:buNone/>
              <a:defRPr sz="1600" b="1"/>
            </a:lvl6pPr>
            <a:lvl7pPr marL="2743326" indent="0">
              <a:buNone/>
              <a:defRPr sz="1600" b="1"/>
            </a:lvl7pPr>
            <a:lvl8pPr marL="3200547" indent="0">
              <a:buNone/>
              <a:defRPr sz="1600" b="1"/>
            </a:lvl8pPr>
            <a:lvl9pPr marL="3657768"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26012144" y="9590095"/>
            <a:ext cx="22633940" cy="174231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5A14B07-8F02-48DE-B1E3-813338EC4BC7}" type="datetimeFigureOut">
              <a:rPr kumimoji="1" lang="ja-JP" altLang="en-US" smtClean="0"/>
              <a:t>2026/6/16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4A73D87-13FA-4A7E-BAC1-753911CB00B9}" type="slidenum">
              <a:rPr kumimoji="1" lang="ja-JP" altLang="en-US" smtClean="0"/>
              <a:t>‹#›</a:t>
            </a:fld>
            <a:endParaRPr kumimoji="1" lang="ja-JP" altLang="en-US"/>
          </a:p>
        </p:txBody>
      </p:sp>
    </p:spTree>
    <p:extLst>
      <p:ext uri="{BB962C8B-B14F-4D97-AF65-F5344CB8AC3E}">
        <p14:creationId xmlns:p14="http://schemas.microsoft.com/office/powerpoint/2010/main" val="851600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5A14B07-8F02-48DE-B1E3-813338EC4BC7}" type="datetimeFigureOut">
              <a:rPr kumimoji="1" lang="ja-JP" altLang="en-US" smtClean="0"/>
              <a:t>2026/6/16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4A73D87-13FA-4A7E-BAC1-753911CB00B9}" type="slidenum">
              <a:rPr kumimoji="1" lang="ja-JP" altLang="en-US" smtClean="0"/>
              <a:t>‹#›</a:t>
            </a:fld>
            <a:endParaRPr kumimoji="1" lang="ja-JP" altLang="en-US"/>
          </a:p>
        </p:txBody>
      </p:sp>
    </p:spTree>
    <p:extLst>
      <p:ext uri="{BB962C8B-B14F-4D97-AF65-F5344CB8AC3E}">
        <p14:creationId xmlns:p14="http://schemas.microsoft.com/office/powerpoint/2010/main" val="861320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5A14B07-8F02-48DE-B1E3-813338EC4BC7}" type="datetimeFigureOut">
              <a:rPr kumimoji="1" lang="ja-JP" altLang="en-US" smtClean="0"/>
              <a:t>2026/6/16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4A73D87-13FA-4A7E-BAC1-753911CB00B9}" type="slidenum">
              <a:rPr kumimoji="1" lang="ja-JP" altLang="en-US" smtClean="0"/>
              <a:t>‹#›</a:t>
            </a:fld>
            <a:endParaRPr kumimoji="1" lang="ja-JP" altLang="en-US"/>
          </a:p>
        </p:txBody>
      </p:sp>
    </p:spTree>
    <p:extLst>
      <p:ext uri="{BB962C8B-B14F-4D97-AF65-F5344CB8AC3E}">
        <p14:creationId xmlns:p14="http://schemas.microsoft.com/office/powerpoint/2010/main" val="2358617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560334" y="1204018"/>
            <a:ext cx="16846553" cy="5124049"/>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0020280" y="1204022"/>
            <a:ext cx="28625800" cy="258092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2560334" y="6328073"/>
            <a:ext cx="16846553" cy="20685199"/>
          </a:xfrm>
        </p:spPr>
        <p:txBody>
          <a:bodyPr/>
          <a:lstStyle>
            <a:lvl1pPr marL="0" indent="0">
              <a:buNone/>
              <a:defRPr sz="1400"/>
            </a:lvl1pPr>
            <a:lvl2pPr marL="457221" indent="0">
              <a:buNone/>
              <a:defRPr sz="1200"/>
            </a:lvl2pPr>
            <a:lvl3pPr marL="914442" indent="0">
              <a:buNone/>
              <a:defRPr sz="1000"/>
            </a:lvl3pPr>
            <a:lvl4pPr marL="1371663" indent="0">
              <a:buNone/>
              <a:defRPr sz="900"/>
            </a:lvl4pPr>
            <a:lvl5pPr marL="1828884" indent="0">
              <a:buNone/>
              <a:defRPr sz="900"/>
            </a:lvl5pPr>
            <a:lvl6pPr marL="2286105" indent="0">
              <a:buNone/>
              <a:defRPr sz="900"/>
            </a:lvl6pPr>
            <a:lvl7pPr marL="2743326" indent="0">
              <a:buNone/>
              <a:defRPr sz="900"/>
            </a:lvl7pPr>
            <a:lvl8pPr marL="3200547" indent="0">
              <a:buNone/>
              <a:defRPr sz="900"/>
            </a:lvl8pPr>
            <a:lvl9pPr marL="3657768"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5A14B07-8F02-48DE-B1E3-813338EC4BC7}" type="datetimeFigureOut">
              <a:rPr kumimoji="1" lang="ja-JP" altLang="en-US" smtClean="0"/>
              <a:t>2026/6/16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4A73D87-13FA-4A7E-BAC1-753911CB00B9}" type="slidenum">
              <a:rPr kumimoji="1" lang="ja-JP" altLang="en-US" smtClean="0"/>
              <a:t>‹#›</a:t>
            </a:fld>
            <a:endParaRPr kumimoji="1" lang="ja-JP" altLang="en-US"/>
          </a:p>
        </p:txBody>
      </p:sp>
    </p:spTree>
    <p:extLst>
      <p:ext uri="{BB962C8B-B14F-4D97-AF65-F5344CB8AC3E}">
        <p14:creationId xmlns:p14="http://schemas.microsoft.com/office/powerpoint/2010/main" val="3583856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0036813" y="21168208"/>
            <a:ext cx="30723840" cy="2499026"/>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0036813" y="2702028"/>
            <a:ext cx="30723840" cy="18144173"/>
          </a:xfrm>
        </p:spPr>
        <p:txBody>
          <a:bodyPr/>
          <a:lstStyle>
            <a:lvl1pPr marL="0" indent="0">
              <a:buNone/>
              <a:defRPr sz="3200"/>
            </a:lvl1pPr>
            <a:lvl2pPr marL="457221" indent="0">
              <a:buNone/>
              <a:defRPr sz="2800"/>
            </a:lvl2pPr>
            <a:lvl3pPr marL="914442" indent="0">
              <a:buNone/>
              <a:defRPr sz="2400"/>
            </a:lvl3pPr>
            <a:lvl4pPr marL="1371663" indent="0">
              <a:buNone/>
              <a:defRPr sz="2000"/>
            </a:lvl4pPr>
            <a:lvl5pPr marL="1828884" indent="0">
              <a:buNone/>
              <a:defRPr sz="2000"/>
            </a:lvl5pPr>
            <a:lvl6pPr marL="2286105" indent="0">
              <a:buNone/>
              <a:defRPr sz="2000"/>
            </a:lvl6pPr>
            <a:lvl7pPr marL="2743326" indent="0">
              <a:buNone/>
              <a:defRPr sz="2000"/>
            </a:lvl7pPr>
            <a:lvl8pPr marL="3200547" indent="0">
              <a:buNone/>
              <a:defRPr sz="2000"/>
            </a:lvl8pPr>
            <a:lvl9pPr marL="3657768" indent="0">
              <a:buNone/>
              <a:defRPr sz="2000"/>
            </a:lvl9pPr>
          </a:lstStyle>
          <a:p>
            <a:endParaRPr kumimoji="1" lang="ja-JP" altLang="en-US"/>
          </a:p>
        </p:txBody>
      </p:sp>
      <p:sp>
        <p:nvSpPr>
          <p:cNvPr id="4" name="テキスト プレースホルダー 3"/>
          <p:cNvSpPr>
            <a:spLocks noGrp="1"/>
          </p:cNvSpPr>
          <p:nvPr>
            <p:ph type="body" sz="half" idx="2"/>
          </p:nvPr>
        </p:nvSpPr>
        <p:spPr>
          <a:xfrm>
            <a:off x="10036813" y="23667233"/>
            <a:ext cx="30723840" cy="3549031"/>
          </a:xfrm>
        </p:spPr>
        <p:txBody>
          <a:bodyPr/>
          <a:lstStyle>
            <a:lvl1pPr marL="0" indent="0">
              <a:buNone/>
              <a:defRPr sz="1400"/>
            </a:lvl1pPr>
            <a:lvl2pPr marL="457221" indent="0">
              <a:buNone/>
              <a:defRPr sz="1200"/>
            </a:lvl2pPr>
            <a:lvl3pPr marL="914442" indent="0">
              <a:buNone/>
              <a:defRPr sz="1000"/>
            </a:lvl3pPr>
            <a:lvl4pPr marL="1371663" indent="0">
              <a:buNone/>
              <a:defRPr sz="900"/>
            </a:lvl4pPr>
            <a:lvl5pPr marL="1828884" indent="0">
              <a:buNone/>
              <a:defRPr sz="900"/>
            </a:lvl5pPr>
            <a:lvl6pPr marL="2286105" indent="0">
              <a:buNone/>
              <a:defRPr sz="900"/>
            </a:lvl6pPr>
            <a:lvl7pPr marL="2743326" indent="0">
              <a:buNone/>
              <a:defRPr sz="900"/>
            </a:lvl7pPr>
            <a:lvl8pPr marL="3200547" indent="0">
              <a:buNone/>
              <a:defRPr sz="900"/>
            </a:lvl8pPr>
            <a:lvl9pPr marL="3657768"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65A14B07-8F02-48DE-B1E3-813338EC4BC7}" type="datetimeFigureOut">
              <a:rPr kumimoji="1" lang="ja-JP" altLang="en-US" smtClean="0"/>
              <a:t>2026/6/16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4A73D87-13FA-4A7E-BAC1-753911CB00B9}" type="slidenum">
              <a:rPr kumimoji="1" lang="ja-JP" altLang="en-US" smtClean="0"/>
              <a:t>‹#›</a:t>
            </a:fld>
            <a:endParaRPr kumimoji="1" lang="ja-JP" altLang="en-US"/>
          </a:p>
        </p:txBody>
      </p:sp>
    </p:spTree>
    <p:extLst>
      <p:ext uri="{BB962C8B-B14F-4D97-AF65-F5344CB8AC3E}">
        <p14:creationId xmlns:p14="http://schemas.microsoft.com/office/powerpoint/2010/main" val="400404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5A14B07-8F02-48DE-B1E3-813338EC4BC7}" type="datetimeFigureOut">
              <a:rPr kumimoji="1" lang="ja-JP" altLang="en-US" smtClean="0"/>
              <a:t>2026/6/16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4A73D87-13FA-4A7E-BAC1-753911CB00B9}" type="slidenum">
              <a:rPr kumimoji="1" lang="ja-JP" altLang="en-US" smtClean="0"/>
              <a:t>‹#›</a:t>
            </a:fld>
            <a:endParaRPr kumimoji="1" lang="ja-JP" altLang="en-US"/>
          </a:p>
        </p:txBody>
      </p:sp>
    </p:spTree>
    <p:extLst>
      <p:ext uri="{BB962C8B-B14F-4D97-AF65-F5344CB8AC3E}">
        <p14:creationId xmlns:p14="http://schemas.microsoft.com/office/powerpoint/2010/main" val="1638658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124648" y="1211026"/>
            <a:ext cx="11521439" cy="2580224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2560328" y="1211026"/>
            <a:ext cx="33710879" cy="2580224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5A14B07-8F02-48DE-B1E3-813338EC4BC7}" type="datetimeFigureOut">
              <a:rPr kumimoji="1" lang="ja-JP" altLang="en-US" smtClean="0"/>
              <a:t>2026/6/16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4A73D87-13FA-4A7E-BAC1-753911CB00B9}" type="slidenum">
              <a:rPr kumimoji="1" lang="ja-JP" altLang="en-US" smtClean="0"/>
              <a:t>‹#›</a:t>
            </a:fld>
            <a:endParaRPr kumimoji="1" lang="ja-JP" altLang="en-US"/>
          </a:p>
        </p:txBody>
      </p:sp>
    </p:spTree>
    <p:extLst>
      <p:ext uri="{BB962C8B-B14F-4D97-AF65-F5344CB8AC3E}">
        <p14:creationId xmlns:p14="http://schemas.microsoft.com/office/powerpoint/2010/main" val="3770848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2560328" y="1211018"/>
            <a:ext cx="46085761" cy="5040048"/>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2560328" y="7056076"/>
            <a:ext cx="46085761" cy="19957191"/>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2560328" y="28028280"/>
            <a:ext cx="11948159" cy="1610016"/>
          </a:xfrm>
          <a:prstGeom prst="rect">
            <a:avLst/>
          </a:prstGeom>
        </p:spPr>
        <p:txBody>
          <a:bodyPr vert="horz" lIns="91440" tIns="45720" rIns="91440" bIns="45720" rtlCol="0" anchor="ctr"/>
          <a:lstStyle>
            <a:lvl1pPr algn="l">
              <a:defRPr sz="1200">
                <a:solidFill>
                  <a:schemeClr val="tx1">
                    <a:tint val="75000"/>
                  </a:schemeClr>
                </a:solidFill>
              </a:defRPr>
            </a:lvl1pPr>
          </a:lstStyle>
          <a:p>
            <a:fld id="{65A14B07-8F02-48DE-B1E3-813338EC4BC7}" type="datetimeFigureOut">
              <a:rPr kumimoji="1" lang="ja-JP" altLang="en-US" smtClean="0"/>
              <a:t>2026/6/16</a:t>
            </a:fld>
            <a:endParaRPr kumimoji="1" lang="ja-JP" altLang="en-US"/>
          </a:p>
        </p:txBody>
      </p:sp>
      <p:sp>
        <p:nvSpPr>
          <p:cNvPr id="5" name="フッター プレースホルダー 4"/>
          <p:cNvSpPr>
            <a:spLocks noGrp="1"/>
          </p:cNvSpPr>
          <p:nvPr>
            <p:ph type="ftr" sz="quarter" idx="3"/>
          </p:nvPr>
        </p:nvSpPr>
        <p:spPr>
          <a:xfrm>
            <a:off x="17495521" y="28028280"/>
            <a:ext cx="16215360" cy="1610016"/>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36697927" y="28028280"/>
            <a:ext cx="11948159" cy="1610016"/>
          </a:xfrm>
          <a:prstGeom prst="rect">
            <a:avLst/>
          </a:prstGeom>
        </p:spPr>
        <p:txBody>
          <a:bodyPr vert="horz" lIns="91440" tIns="45720" rIns="91440" bIns="45720" rtlCol="0" anchor="ctr"/>
          <a:lstStyle>
            <a:lvl1pPr algn="r">
              <a:defRPr sz="1200">
                <a:solidFill>
                  <a:schemeClr val="tx1">
                    <a:tint val="75000"/>
                  </a:schemeClr>
                </a:solidFill>
              </a:defRPr>
            </a:lvl1pPr>
          </a:lstStyle>
          <a:p>
            <a:fld id="{D4A73D87-13FA-4A7E-BAC1-753911CB00B9}" type="slidenum">
              <a:rPr kumimoji="1" lang="ja-JP" altLang="en-US" smtClean="0"/>
              <a:t>‹#›</a:t>
            </a:fld>
            <a:endParaRPr kumimoji="1" lang="ja-JP" altLang="en-US"/>
          </a:p>
        </p:txBody>
      </p:sp>
    </p:spTree>
    <p:extLst>
      <p:ext uri="{BB962C8B-B14F-4D97-AF65-F5344CB8AC3E}">
        <p14:creationId xmlns:p14="http://schemas.microsoft.com/office/powerpoint/2010/main" val="2274367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42" rtl="0" eaLnBrk="1" latinLnBrk="0" hangingPunct="1">
        <a:spcBef>
          <a:spcPct val="0"/>
        </a:spcBef>
        <a:buNone/>
        <a:defRPr kumimoji="1" sz="4400" kern="1200">
          <a:solidFill>
            <a:schemeClr val="tx1"/>
          </a:solidFill>
          <a:latin typeface="+mj-lt"/>
          <a:ea typeface="+mj-ea"/>
          <a:cs typeface="+mj-cs"/>
        </a:defRPr>
      </a:lvl1pPr>
    </p:titleStyle>
    <p:bodyStyle>
      <a:lvl1pPr marL="342916" indent="-342916" algn="l" defTabSz="914442"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84" indent="-285763" algn="l" defTabSz="914442"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53" indent="-228610" algn="l" defTabSz="914442"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73" indent="-228610" algn="l" defTabSz="914442"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95" indent="-228610" algn="l" defTabSz="914442"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715" indent="-228610" algn="l" defTabSz="914442"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936" indent="-228610" algn="l" defTabSz="914442"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159" indent="-228610" algn="l" defTabSz="914442"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378" indent="-228610" algn="l" defTabSz="914442"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42" rtl="0" eaLnBrk="1" latinLnBrk="0" hangingPunct="1">
        <a:defRPr kumimoji="1" sz="1800" kern="1200">
          <a:solidFill>
            <a:schemeClr val="tx1"/>
          </a:solidFill>
          <a:latin typeface="+mn-lt"/>
          <a:ea typeface="+mn-ea"/>
          <a:cs typeface="+mn-cs"/>
        </a:defRPr>
      </a:lvl1pPr>
      <a:lvl2pPr marL="457221" algn="l" defTabSz="914442" rtl="0" eaLnBrk="1" latinLnBrk="0" hangingPunct="1">
        <a:defRPr kumimoji="1" sz="1800" kern="1200">
          <a:solidFill>
            <a:schemeClr val="tx1"/>
          </a:solidFill>
          <a:latin typeface="+mn-lt"/>
          <a:ea typeface="+mn-ea"/>
          <a:cs typeface="+mn-cs"/>
        </a:defRPr>
      </a:lvl2pPr>
      <a:lvl3pPr marL="914442" algn="l" defTabSz="914442" rtl="0" eaLnBrk="1" latinLnBrk="0" hangingPunct="1">
        <a:defRPr kumimoji="1" sz="1800" kern="1200">
          <a:solidFill>
            <a:schemeClr val="tx1"/>
          </a:solidFill>
          <a:latin typeface="+mn-lt"/>
          <a:ea typeface="+mn-ea"/>
          <a:cs typeface="+mn-cs"/>
        </a:defRPr>
      </a:lvl3pPr>
      <a:lvl4pPr marL="1371663" algn="l" defTabSz="914442" rtl="0" eaLnBrk="1" latinLnBrk="0" hangingPunct="1">
        <a:defRPr kumimoji="1" sz="1800" kern="1200">
          <a:solidFill>
            <a:schemeClr val="tx1"/>
          </a:solidFill>
          <a:latin typeface="+mn-lt"/>
          <a:ea typeface="+mn-ea"/>
          <a:cs typeface="+mn-cs"/>
        </a:defRPr>
      </a:lvl4pPr>
      <a:lvl5pPr marL="1828884" algn="l" defTabSz="914442" rtl="0" eaLnBrk="1" latinLnBrk="0" hangingPunct="1">
        <a:defRPr kumimoji="1" sz="1800" kern="1200">
          <a:solidFill>
            <a:schemeClr val="tx1"/>
          </a:solidFill>
          <a:latin typeface="+mn-lt"/>
          <a:ea typeface="+mn-ea"/>
          <a:cs typeface="+mn-cs"/>
        </a:defRPr>
      </a:lvl5pPr>
      <a:lvl6pPr marL="2286105" algn="l" defTabSz="914442" rtl="0" eaLnBrk="1" latinLnBrk="0" hangingPunct="1">
        <a:defRPr kumimoji="1" sz="1800" kern="1200">
          <a:solidFill>
            <a:schemeClr val="tx1"/>
          </a:solidFill>
          <a:latin typeface="+mn-lt"/>
          <a:ea typeface="+mn-ea"/>
          <a:cs typeface="+mn-cs"/>
        </a:defRPr>
      </a:lvl6pPr>
      <a:lvl7pPr marL="2743326" algn="l" defTabSz="914442" rtl="0" eaLnBrk="1" latinLnBrk="0" hangingPunct="1">
        <a:defRPr kumimoji="1" sz="1800" kern="1200">
          <a:solidFill>
            <a:schemeClr val="tx1"/>
          </a:solidFill>
          <a:latin typeface="+mn-lt"/>
          <a:ea typeface="+mn-ea"/>
          <a:cs typeface="+mn-cs"/>
        </a:defRPr>
      </a:lvl7pPr>
      <a:lvl8pPr marL="3200547" algn="l" defTabSz="914442" rtl="0" eaLnBrk="1" latinLnBrk="0" hangingPunct="1">
        <a:defRPr kumimoji="1" sz="1800" kern="1200">
          <a:solidFill>
            <a:schemeClr val="tx1"/>
          </a:solidFill>
          <a:latin typeface="+mn-lt"/>
          <a:ea typeface="+mn-ea"/>
          <a:cs typeface="+mn-cs"/>
        </a:defRPr>
      </a:lvl8pPr>
      <a:lvl9pPr marL="3657768" algn="l" defTabSz="914442"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1.jpeg"/><Relationship Id="rId3" Type="http://schemas.openxmlformats.org/officeDocument/2006/relationships/image" Target="../media/image1.jpe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4.jpg"/><Relationship Id="rId11" Type="http://schemas.openxmlformats.org/officeDocument/2006/relationships/image" Target="../media/image9.jpeg"/><Relationship Id="rId5" Type="http://schemas.openxmlformats.org/officeDocument/2006/relationships/image" Target="../media/image3.jpg"/><Relationship Id="rId15" Type="http://schemas.openxmlformats.org/officeDocument/2006/relationships/image" Target="../media/image1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図 57">
            <a:extLst>
              <a:ext uri="{FF2B5EF4-FFF2-40B4-BE49-F238E27FC236}">
                <a16:creationId xmlns:a16="http://schemas.microsoft.com/office/drawing/2014/main" id="{B23150A4-AAD8-4D91-0229-B86879409E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05200" y="19483338"/>
            <a:ext cx="7320563" cy="5176583"/>
          </a:xfrm>
          <a:prstGeom prst="rect">
            <a:avLst/>
          </a:prstGeom>
        </p:spPr>
      </p:pic>
      <p:pic>
        <p:nvPicPr>
          <p:cNvPr id="47" name="図 46">
            <a:extLst>
              <a:ext uri="{FF2B5EF4-FFF2-40B4-BE49-F238E27FC236}">
                <a16:creationId xmlns:a16="http://schemas.microsoft.com/office/drawing/2014/main" id="{392A8927-AA68-ED2D-0478-43622A111B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27499" y="24807893"/>
            <a:ext cx="7323209" cy="5176583"/>
          </a:xfrm>
          <a:prstGeom prst="rect">
            <a:avLst/>
          </a:prstGeom>
        </p:spPr>
      </p:pic>
      <p:pic>
        <p:nvPicPr>
          <p:cNvPr id="16" name="図 15">
            <a:extLst>
              <a:ext uri="{FF2B5EF4-FFF2-40B4-BE49-F238E27FC236}">
                <a16:creationId xmlns:a16="http://schemas.microsoft.com/office/drawing/2014/main" id="{D787C0D2-2569-3020-A5EA-C397A1AFB3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1297" y="9101687"/>
            <a:ext cx="5844350" cy="8263604"/>
          </a:xfrm>
          <a:prstGeom prst="rect">
            <a:avLst/>
          </a:prstGeom>
        </p:spPr>
      </p:pic>
      <p:pic>
        <p:nvPicPr>
          <p:cNvPr id="20" name="図 19">
            <a:extLst>
              <a:ext uri="{FF2B5EF4-FFF2-40B4-BE49-F238E27FC236}">
                <a16:creationId xmlns:a16="http://schemas.microsoft.com/office/drawing/2014/main" id="{12C2E3F3-F2C1-243C-B38B-8DF12DAE09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35648" y="19650941"/>
            <a:ext cx="6828777" cy="9654779"/>
          </a:xfrm>
          <a:prstGeom prst="rect">
            <a:avLst/>
          </a:prstGeom>
        </p:spPr>
      </p:pic>
      <p:pic>
        <p:nvPicPr>
          <p:cNvPr id="24" name="図 23">
            <a:extLst>
              <a:ext uri="{FF2B5EF4-FFF2-40B4-BE49-F238E27FC236}">
                <a16:creationId xmlns:a16="http://schemas.microsoft.com/office/drawing/2014/main" id="{A7EA0185-86FE-377F-4DB7-F16B075EDC5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466978" y="9119904"/>
            <a:ext cx="5842350" cy="8263604"/>
          </a:xfrm>
          <a:prstGeom prst="rect">
            <a:avLst/>
          </a:prstGeom>
        </p:spPr>
      </p:pic>
      <p:pic>
        <p:nvPicPr>
          <p:cNvPr id="28" name="図 27">
            <a:extLst>
              <a:ext uri="{FF2B5EF4-FFF2-40B4-BE49-F238E27FC236}">
                <a16:creationId xmlns:a16="http://schemas.microsoft.com/office/drawing/2014/main" id="{8984884E-5A34-8605-101A-74BFB76173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620424" y="19650942"/>
            <a:ext cx="6824401" cy="9654778"/>
          </a:xfrm>
          <a:prstGeom prst="rect">
            <a:avLst/>
          </a:prstGeom>
        </p:spPr>
      </p:pic>
      <p:pic>
        <p:nvPicPr>
          <p:cNvPr id="32" name="図 31">
            <a:extLst>
              <a:ext uri="{FF2B5EF4-FFF2-40B4-BE49-F238E27FC236}">
                <a16:creationId xmlns:a16="http://schemas.microsoft.com/office/drawing/2014/main" id="{1EA7410B-B21D-D2CC-52DB-3E78C64D236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487346" y="5351560"/>
            <a:ext cx="8318654" cy="5880152"/>
          </a:xfrm>
          <a:prstGeom prst="rect">
            <a:avLst/>
          </a:prstGeom>
        </p:spPr>
      </p:pic>
      <p:pic>
        <p:nvPicPr>
          <p:cNvPr id="40" name="図 39">
            <a:extLst>
              <a:ext uri="{FF2B5EF4-FFF2-40B4-BE49-F238E27FC236}">
                <a16:creationId xmlns:a16="http://schemas.microsoft.com/office/drawing/2014/main" id="{87D829CC-18CC-7AD2-23D5-2227E9F50A3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496028" y="11557296"/>
            <a:ext cx="8237964" cy="5824663"/>
          </a:xfrm>
          <a:prstGeom prst="rect">
            <a:avLst/>
          </a:prstGeom>
        </p:spPr>
      </p:pic>
      <p:pic>
        <p:nvPicPr>
          <p:cNvPr id="76" name="図 75">
            <a:extLst>
              <a:ext uri="{FF2B5EF4-FFF2-40B4-BE49-F238E27FC236}">
                <a16:creationId xmlns:a16="http://schemas.microsoft.com/office/drawing/2014/main" id="{EFFE3247-6B35-BBDC-40FA-ABDEFC83AED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0729343" y="13395965"/>
            <a:ext cx="9101872" cy="2853099"/>
          </a:xfrm>
          <a:prstGeom prst="rect">
            <a:avLst/>
          </a:prstGeom>
        </p:spPr>
      </p:pic>
      <p:sp>
        <p:nvSpPr>
          <p:cNvPr id="6" name="正方形/長方形 5"/>
          <p:cNvSpPr/>
          <p:nvPr/>
        </p:nvSpPr>
        <p:spPr>
          <a:xfrm>
            <a:off x="99115" y="-429057"/>
            <a:ext cx="51206400" cy="25650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600" dirty="0">
                <a:solidFill>
                  <a:srgbClr val="0070C0"/>
                </a:solidFill>
                <a:latin typeface="HGP創英角ｺﾞｼｯｸUB" panose="020B0900000000000000" pitchFamily="50" charset="-128"/>
                <a:ea typeface="HGP創英角ｺﾞｼｯｸUB" panose="020B0900000000000000" pitchFamily="50" charset="-128"/>
              </a:rPr>
              <a:t> </a:t>
            </a:r>
            <a:r>
              <a:rPr lang="en-US" altLang="ja-JP" sz="8800" dirty="0">
                <a:solidFill>
                  <a:srgbClr val="0070C0"/>
                </a:solidFill>
                <a:latin typeface="HGP創英角ｺﾞｼｯｸUB" panose="020B0900000000000000" pitchFamily="50" charset="-128"/>
                <a:ea typeface="HGP創英角ｺﾞｼｯｸUB" panose="020B0900000000000000" pitchFamily="50" charset="-128"/>
              </a:rPr>
              <a:t>2024</a:t>
            </a:r>
            <a:r>
              <a:rPr lang="ja-JP" altLang="en-US" sz="8800" dirty="0">
                <a:solidFill>
                  <a:srgbClr val="0070C0"/>
                </a:solidFill>
                <a:latin typeface="HGP創英角ｺﾞｼｯｸUB" panose="020B0900000000000000" pitchFamily="50" charset="-128"/>
                <a:ea typeface="HGP創英角ｺﾞｼｯｸUB" panose="020B0900000000000000" pitchFamily="50" charset="-128"/>
              </a:rPr>
              <a:t>年</a:t>
            </a:r>
            <a:r>
              <a:rPr lang="en-US" altLang="ja-JP" sz="8800" dirty="0">
                <a:solidFill>
                  <a:srgbClr val="0070C0"/>
                </a:solidFill>
                <a:latin typeface="HGP創英角ｺﾞｼｯｸUB" panose="020B0900000000000000" pitchFamily="50" charset="-128"/>
                <a:ea typeface="HGP創英角ｺﾞｼｯｸUB" panose="020B0900000000000000" pitchFamily="50" charset="-128"/>
              </a:rPr>
              <a:t>9</a:t>
            </a:r>
            <a:r>
              <a:rPr lang="ja-JP" altLang="en-US" sz="8800" dirty="0">
                <a:solidFill>
                  <a:srgbClr val="0070C0"/>
                </a:solidFill>
                <a:latin typeface="HGP創英角ｺﾞｼｯｸUB" panose="020B0900000000000000" pitchFamily="50" charset="-128"/>
                <a:ea typeface="HGP創英角ｺﾞｼｯｸUB" panose="020B0900000000000000" pitchFamily="50" charset="-128"/>
              </a:rPr>
              <a:t>月奥能登豪雨における洪水氾濫解析を通じた広域での出水状況の再現と地震の影響評価</a:t>
            </a:r>
            <a:endParaRPr lang="en-US" altLang="ja-JP" sz="8800" dirty="0">
              <a:solidFill>
                <a:srgbClr val="0070C0"/>
              </a:solidFill>
              <a:latin typeface="HGP創英角ｺﾞｼｯｸUB" panose="020B0900000000000000" pitchFamily="50" charset="-128"/>
              <a:ea typeface="HGP創英角ｺﾞｼｯｸUB" panose="020B0900000000000000" pitchFamily="50" charset="-128"/>
            </a:endParaRPr>
          </a:p>
          <a:p>
            <a:pPr algn="ctr"/>
            <a:r>
              <a:rPr lang="en-US" altLang="ja-JP" sz="4400" b="1" dirty="0">
                <a:solidFill>
                  <a:srgbClr val="0070C0"/>
                </a:solidFill>
                <a:ea typeface="HGP創英角ｺﾞｼｯｸUB" panose="020B0900000000000000" pitchFamily="50" charset="-128"/>
              </a:rPr>
              <a:t>REPRODUCTION OF WIDE-AREA FLOOD CONDITIONS AND IMPACT ASSESSMENT OF THE EARTHQUAKE THROUGH FLOOD INUNDATION ANALYSIS OF THE SEPTEMBER 2024 OKU-NOTO HEAVY RAIN EVENT</a:t>
            </a:r>
          </a:p>
        </p:txBody>
      </p:sp>
      <p:sp>
        <p:nvSpPr>
          <p:cNvPr id="2" name="正方形/長方形 1"/>
          <p:cNvSpPr/>
          <p:nvPr/>
        </p:nvSpPr>
        <p:spPr>
          <a:xfrm>
            <a:off x="32373382" y="1837975"/>
            <a:ext cx="18833018" cy="1683741"/>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6000" b="1" dirty="0">
                <a:solidFill>
                  <a:schemeClr val="tx1"/>
                </a:solidFill>
              </a:rPr>
              <a:t>〇中尾朔也</a:t>
            </a:r>
            <a:r>
              <a:rPr lang="en-US" altLang="ja-JP" sz="6000" b="1" dirty="0">
                <a:solidFill>
                  <a:schemeClr val="tx1"/>
                </a:solidFill>
              </a:rPr>
              <a:t>¹</a:t>
            </a:r>
            <a:r>
              <a:rPr lang="ja-JP" altLang="en-US" sz="6000" b="1" dirty="0">
                <a:solidFill>
                  <a:schemeClr val="tx1"/>
                </a:solidFill>
              </a:rPr>
              <a:t>・呉修一</a:t>
            </a:r>
            <a:r>
              <a:rPr lang="en-US" altLang="ja-JP" sz="6000" b="1" dirty="0">
                <a:solidFill>
                  <a:schemeClr val="tx1"/>
                </a:solidFill>
              </a:rPr>
              <a:t>²</a:t>
            </a:r>
            <a:r>
              <a:rPr lang="ja-JP" altLang="en-US" sz="6000" b="1" dirty="0">
                <a:solidFill>
                  <a:schemeClr val="tx1"/>
                </a:solidFill>
              </a:rPr>
              <a:t>　</a:t>
            </a:r>
            <a:endParaRPr lang="en-US" altLang="ja-JP" sz="6000" b="1" dirty="0">
              <a:solidFill>
                <a:schemeClr val="tx1"/>
              </a:solidFill>
            </a:endParaRPr>
          </a:p>
          <a:p>
            <a:r>
              <a:rPr lang="en-US" altLang="ja-JP" sz="4000" b="1" dirty="0">
                <a:solidFill>
                  <a:schemeClr val="tx1"/>
                </a:solidFill>
              </a:rPr>
              <a:t>¹</a:t>
            </a:r>
            <a:r>
              <a:rPr lang="ja-JP" altLang="en-US" sz="4000" b="1" dirty="0">
                <a:solidFill>
                  <a:schemeClr val="tx1"/>
                </a:solidFill>
              </a:rPr>
              <a:t>富山県立大学大学院環境・社会基盤工学専攻　</a:t>
            </a:r>
            <a:r>
              <a:rPr lang="en-US" altLang="ja-JP" sz="4000" b="1" dirty="0">
                <a:solidFill>
                  <a:schemeClr val="tx1"/>
                </a:solidFill>
              </a:rPr>
              <a:t>²</a:t>
            </a:r>
            <a:r>
              <a:rPr lang="ja-JP" altLang="en-US" sz="4000" b="1" dirty="0">
                <a:solidFill>
                  <a:schemeClr val="tx1"/>
                </a:solidFill>
              </a:rPr>
              <a:t>富山県立大学環境・社会基盤工学科</a:t>
            </a:r>
            <a:endParaRPr lang="en-US" altLang="ja-JP" sz="4000" b="1" dirty="0">
              <a:solidFill>
                <a:schemeClr val="tx1"/>
              </a:solidFill>
            </a:endParaRPr>
          </a:p>
        </p:txBody>
      </p:sp>
      <p:sp>
        <p:nvSpPr>
          <p:cNvPr id="5" name="正方形/長方形 4"/>
          <p:cNvSpPr/>
          <p:nvPr/>
        </p:nvSpPr>
        <p:spPr>
          <a:xfrm>
            <a:off x="100227" y="3886429"/>
            <a:ext cx="11922215" cy="13978737"/>
          </a:xfrm>
          <a:prstGeom prst="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ja-JP" altLang="en-US" sz="5500" dirty="0">
              <a:solidFill>
                <a:schemeClr val="tx1"/>
              </a:solidFill>
            </a:endParaRPr>
          </a:p>
        </p:txBody>
      </p:sp>
      <p:sp>
        <p:nvSpPr>
          <p:cNvPr id="7" name="正方形/長方形 6"/>
          <p:cNvSpPr/>
          <p:nvPr/>
        </p:nvSpPr>
        <p:spPr>
          <a:xfrm>
            <a:off x="101769" y="3924897"/>
            <a:ext cx="11901585" cy="1217962"/>
          </a:xfrm>
          <a:prstGeom prst="rect">
            <a:avLst/>
          </a:prstGeom>
          <a:solidFill>
            <a:srgbClr val="0070C0"/>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ja-JP" altLang="en-US" sz="7200" b="1" dirty="0">
                <a:solidFill>
                  <a:schemeClr val="bg1"/>
                </a:solidFill>
              </a:rPr>
              <a:t>１．背景・目的・結論</a:t>
            </a:r>
          </a:p>
        </p:txBody>
      </p:sp>
      <p:sp>
        <p:nvSpPr>
          <p:cNvPr id="3" name="テキスト ボックス 2"/>
          <p:cNvSpPr txBox="1"/>
          <p:nvPr/>
        </p:nvSpPr>
        <p:spPr>
          <a:xfrm>
            <a:off x="249712" y="10145013"/>
            <a:ext cx="11667216" cy="1754326"/>
          </a:xfrm>
          <a:prstGeom prst="rect">
            <a:avLst/>
          </a:prstGeom>
          <a:solidFill>
            <a:schemeClr val="accent1">
              <a:lumMod val="40000"/>
              <a:lumOff val="60000"/>
              <a:alpha val="50000"/>
            </a:schemeClr>
          </a:solidFill>
          <a:ln w="38100">
            <a:solidFill>
              <a:srgbClr val="0070C0"/>
            </a:solidFill>
          </a:ln>
        </p:spPr>
        <p:txBody>
          <a:bodyPr wrap="square" rtlCol="0">
            <a:spAutoFit/>
          </a:bodyPr>
          <a:lstStyle/>
          <a:p>
            <a:pPr marL="571500" indent="-571500">
              <a:buFont typeface="Wingdings" panose="05000000000000000000" pitchFamily="2" charset="2"/>
              <a:buChar char="n"/>
            </a:pPr>
            <a:r>
              <a:rPr lang="ja-JP" altLang="en-US" sz="3600" b="1" dirty="0"/>
              <a:t>主要な</a:t>
            </a:r>
            <a:r>
              <a:rPr lang="ja-JP" altLang="ja-JP" sz="3600" b="1" dirty="0"/>
              <a:t>洪水氾濫が生じた15水系を対象に</a:t>
            </a:r>
            <a:r>
              <a:rPr lang="ja-JP" altLang="en-US" sz="3600" b="1" dirty="0"/>
              <a:t>、</a:t>
            </a:r>
            <a:r>
              <a:rPr lang="ja-JP" altLang="ja-JP" sz="3600" b="1" dirty="0"/>
              <a:t>降雨流出洪水氾濫解析を実施</a:t>
            </a:r>
            <a:r>
              <a:rPr lang="ja-JP" altLang="en-US" sz="3600" b="1" dirty="0"/>
              <a:t>し、</a:t>
            </a:r>
            <a:r>
              <a:rPr lang="ja-JP" altLang="ja-JP" sz="3600" b="1" dirty="0"/>
              <a:t>出水状況を再現・把握。</a:t>
            </a:r>
          </a:p>
          <a:p>
            <a:pPr marL="571504" indent="-571504">
              <a:buFont typeface="Wingdings" panose="05000000000000000000" pitchFamily="2" charset="2"/>
              <a:buChar char="n"/>
            </a:pPr>
            <a:r>
              <a:rPr lang="ja-JP" altLang="ja-JP" sz="3600" b="1" dirty="0"/>
              <a:t>地盤隆起が洪水氾濫に及ぼした影響を定量的に評価。</a:t>
            </a:r>
            <a:endParaRPr lang="en-US" altLang="ja-JP" sz="3600" b="1" dirty="0"/>
          </a:p>
        </p:txBody>
      </p:sp>
      <p:sp>
        <p:nvSpPr>
          <p:cNvPr id="46" name="テキスト ボックス 45"/>
          <p:cNvSpPr txBox="1"/>
          <p:nvPr/>
        </p:nvSpPr>
        <p:spPr>
          <a:xfrm>
            <a:off x="228721" y="5308149"/>
            <a:ext cx="11647750" cy="3970318"/>
          </a:xfrm>
          <a:prstGeom prst="rect">
            <a:avLst/>
          </a:prstGeom>
          <a:noFill/>
          <a:ln w="38100">
            <a:solidFill>
              <a:srgbClr val="0070C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2024</a:t>
            </a:r>
            <a:r>
              <a:rPr kumimoji="1" lang="ja-JP" altLang="en-US"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年</a:t>
            </a:r>
            <a:r>
              <a:rPr kumimoji="1" lang="en-US" altLang="ja-JP"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1</a:t>
            </a:r>
            <a:r>
              <a:rPr kumimoji="1" lang="ja-JP" altLang="en-US"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月の能登半島地震により、奥能登地方では大規模な地盤隆起に伴う地形変化や土砂災害が発生した。その復旧途</a:t>
            </a:r>
            <a:r>
              <a:rPr lang="ja-JP" altLang="en-US" sz="3600" dirty="0">
                <a:solidFill>
                  <a:prstClr val="black"/>
                </a:solidFill>
                <a:latin typeface="Calibri"/>
                <a:ea typeface="ＭＳ Ｐゴシック" panose="020B0600070205080204" pitchFamily="50" charset="-128"/>
              </a:rPr>
              <a:t>中</a:t>
            </a:r>
            <a:r>
              <a:rPr kumimoji="1" lang="ja-JP" altLang="en-US"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である同年</a:t>
            </a:r>
            <a:r>
              <a:rPr kumimoji="1" lang="en-US" altLang="ja-JP"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9</a:t>
            </a:r>
            <a:r>
              <a:rPr kumimoji="1" lang="ja-JP" altLang="en-US" sz="3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月に奥能登豪雨が発生し、先行する地震の影響が残存する状態で複数の中小河川において洪水氾濫が生じる複合災害となった。今後の防災・減災に向けて、このような中小河川における大規模な地盤変状等を伴う複合災害の影響を解明することは、極めて重要な課題である</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pic>
        <p:nvPicPr>
          <p:cNvPr id="4"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9331" y="1101132"/>
            <a:ext cx="3881729" cy="2524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テキスト ボックス 10"/>
          <p:cNvSpPr txBox="1"/>
          <p:nvPr/>
        </p:nvSpPr>
        <p:spPr>
          <a:xfrm>
            <a:off x="214550" y="9384920"/>
            <a:ext cx="3852337" cy="769441"/>
          </a:xfrm>
          <a:prstGeom prst="rect">
            <a:avLst/>
          </a:prstGeom>
          <a:noFill/>
        </p:spPr>
        <p:txBody>
          <a:bodyPr wrap="none" rtlCol="0">
            <a:spAutoFit/>
          </a:bodyPr>
          <a:lstStyle/>
          <a:p>
            <a:r>
              <a:rPr lang="ja-JP" altLang="en-US" sz="4400" u="sng" dirty="0"/>
              <a:t>本研究の目的：</a:t>
            </a:r>
          </a:p>
        </p:txBody>
      </p:sp>
      <p:sp>
        <p:nvSpPr>
          <p:cNvPr id="133" name="正方形/長方形 132"/>
          <p:cNvSpPr/>
          <p:nvPr/>
        </p:nvSpPr>
        <p:spPr>
          <a:xfrm>
            <a:off x="100227" y="18125559"/>
            <a:ext cx="17364050" cy="10172049"/>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ja-JP" altLang="en-US" sz="5500" dirty="0">
              <a:solidFill>
                <a:schemeClr val="tx1"/>
              </a:solidFill>
            </a:endParaRPr>
          </a:p>
        </p:txBody>
      </p:sp>
      <p:sp>
        <p:nvSpPr>
          <p:cNvPr id="134" name="正方形/長方形 133"/>
          <p:cNvSpPr/>
          <p:nvPr/>
        </p:nvSpPr>
        <p:spPr>
          <a:xfrm>
            <a:off x="99115" y="18115538"/>
            <a:ext cx="17365162" cy="1217962"/>
          </a:xfrm>
          <a:prstGeom prst="rect">
            <a:avLst/>
          </a:prstGeom>
          <a:solidFill>
            <a:srgbClr val="92D050"/>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ja-JP" altLang="en-US" sz="7200" b="1" dirty="0">
                <a:solidFill>
                  <a:schemeClr val="bg1"/>
                </a:solidFill>
              </a:rPr>
              <a:t>２．対象流域の概要と結果まとめ</a:t>
            </a:r>
          </a:p>
        </p:txBody>
      </p:sp>
      <p:sp>
        <p:nvSpPr>
          <p:cNvPr id="267" name="正方形/長方形 266"/>
          <p:cNvSpPr/>
          <p:nvPr/>
        </p:nvSpPr>
        <p:spPr>
          <a:xfrm>
            <a:off x="12313847" y="3880974"/>
            <a:ext cx="17561206" cy="14004347"/>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ja-JP" altLang="en-US" sz="5500" dirty="0">
              <a:solidFill>
                <a:schemeClr val="tx1"/>
              </a:solidFill>
            </a:endParaRPr>
          </a:p>
        </p:txBody>
      </p:sp>
      <p:sp>
        <p:nvSpPr>
          <p:cNvPr id="268" name="正方形/長方形 267"/>
          <p:cNvSpPr/>
          <p:nvPr/>
        </p:nvSpPr>
        <p:spPr>
          <a:xfrm>
            <a:off x="12313846" y="3886429"/>
            <a:ext cx="17561205" cy="1182457"/>
          </a:xfrm>
          <a:prstGeom prst="rect">
            <a:avLst/>
          </a:prstGeom>
          <a:solidFill>
            <a:srgbClr val="FFC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ja-JP" altLang="en-US" sz="7200" b="1" dirty="0">
                <a:solidFill>
                  <a:schemeClr val="bg1"/>
                </a:solidFill>
              </a:rPr>
              <a:t>３．モデルの概要と検証結果および計算条件</a:t>
            </a:r>
          </a:p>
        </p:txBody>
      </p:sp>
      <p:sp>
        <p:nvSpPr>
          <p:cNvPr id="282" name="正方形/長方形 281"/>
          <p:cNvSpPr/>
          <p:nvPr/>
        </p:nvSpPr>
        <p:spPr>
          <a:xfrm>
            <a:off x="17778635" y="18115537"/>
            <a:ext cx="33327538" cy="12004863"/>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ja-JP" altLang="en-US" sz="5500" dirty="0">
              <a:solidFill>
                <a:srgbClr val="FF0000"/>
              </a:solidFill>
            </a:endParaRPr>
          </a:p>
        </p:txBody>
      </p:sp>
      <p:sp>
        <p:nvSpPr>
          <p:cNvPr id="283" name="正方形/長方形 282"/>
          <p:cNvSpPr/>
          <p:nvPr/>
        </p:nvSpPr>
        <p:spPr>
          <a:xfrm>
            <a:off x="17777093" y="18127650"/>
            <a:ext cx="33327538" cy="1217962"/>
          </a:xfrm>
          <a:prstGeom prst="rect">
            <a:avLst/>
          </a:prstGeom>
          <a:solidFill>
            <a:srgbClr val="FF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ja-JP" altLang="en-US" sz="7200" b="1" dirty="0">
                <a:solidFill>
                  <a:schemeClr val="bg1"/>
                </a:solidFill>
              </a:rPr>
              <a:t>５．地盤隆起が洪水に与えた影響評価</a:t>
            </a:r>
          </a:p>
        </p:txBody>
      </p:sp>
      <p:sp>
        <p:nvSpPr>
          <p:cNvPr id="65" name="テキスト ボックス 64">
            <a:extLst>
              <a:ext uri="{FF2B5EF4-FFF2-40B4-BE49-F238E27FC236}">
                <a16:creationId xmlns:a16="http://schemas.microsoft.com/office/drawing/2014/main" id="{5CC83F81-F0D8-E4DB-1493-39A98608EB8D}"/>
              </a:ext>
            </a:extLst>
          </p:cNvPr>
          <p:cNvSpPr txBox="1"/>
          <p:nvPr/>
        </p:nvSpPr>
        <p:spPr>
          <a:xfrm>
            <a:off x="233891" y="12671872"/>
            <a:ext cx="11667216" cy="5078313"/>
          </a:xfrm>
          <a:prstGeom prst="rect">
            <a:avLst/>
          </a:prstGeom>
          <a:solidFill>
            <a:schemeClr val="accent1">
              <a:lumMod val="40000"/>
              <a:lumOff val="60000"/>
              <a:alpha val="50000"/>
            </a:schemeClr>
          </a:solidFill>
          <a:ln w="38100">
            <a:solidFill>
              <a:srgbClr val="0070C0"/>
            </a:solidFill>
          </a:ln>
        </p:spPr>
        <p:txBody>
          <a:bodyPr wrap="square" rtlCol="0">
            <a:spAutoFit/>
          </a:bodyPr>
          <a:lstStyle/>
          <a:p>
            <a:pPr marL="571500" indent="-571500">
              <a:buFont typeface="Wingdings" panose="05000000000000000000" pitchFamily="2" charset="2"/>
              <a:buChar char="n"/>
            </a:pPr>
            <a:r>
              <a:rPr lang="ja-JP" altLang="ja-JP" sz="3600" dirty="0"/>
              <a:t>15水系17河川</a:t>
            </a:r>
            <a:r>
              <a:rPr lang="ja-JP" altLang="en-US" sz="3600" dirty="0"/>
              <a:t>での洪水</a:t>
            </a:r>
            <a:r>
              <a:rPr lang="ja-JP" altLang="ja-JP" sz="3600" dirty="0"/>
              <a:t>氾濫解析により、奥能登豪雨の出水状況を概ね再現し、現地調査との整合性を確認した。</a:t>
            </a:r>
          </a:p>
          <a:p>
            <a:pPr marL="571500" indent="-571500">
              <a:buFont typeface="Wingdings" panose="05000000000000000000" pitchFamily="2" charset="2"/>
              <a:buChar char="n"/>
            </a:pPr>
            <a:r>
              <a:rPr lang="ja-JP" altLang="ja-JP" sz="3600" dirty="0"/>
              <a:t>大規模な地盤隆起に伴う河床勾配の変化が、局所的な浸水被害を</a:t>
            </a:r>
            <a:r>
              <a:rPr lang="ja-JP" altLang="en-US" sz="3600" dirty="0"/>
              <a:t>増減</a:t>
            </a:r>
            <a:r>
              <a:rPr lang="ja-JP" altLang="ja-JP" sz="3600" dirty="0"/>
              <a:t>させたことを定量的に示した。</a:t>
            </a:r>
          </a:p>
          <a:p>
            <a:pPr marL="571500" indent="-571500">
              <a:buFont typeface="Wingdings" panose="05000000000000000000" pitchFamily="2" charset="2"/>
              <a:buChar char="n"/>
            </a:pPr>
            <a:r>
              <a:rPr lang="ja-JP" altLang="en-US" sz="3600" dirty="0"/>
              <a:t>一部で見られた浸水の過小評価改善に向けた、</a:t>
            </a:r>
            <a:r>
              <a:rPr lang="ja-JP" altLang="ja-JP" sz="3600" dirty="0"/>
              <a:t>土砂・植生の流出を考慮した</a:t>
            </a:r>
            <a:r>
              <a:rPr lang="ja-JP" altLang="en-US" sz="3600" dirty="0"/>
              <a:t>降雨流出・洪水氾濫</a:t>
            </a:r>
            <a:r>
              <a:rPr lang="ja-JP" altLang="ja-JP" sz="3600" dirty="0"/>
              <a:t>モデル</a:t>
            </a:r>
            <a:r>
              <a:rPr lang="ja-JP" altLang="en-US" sz="3600" dirty="0"/>
              <a:t>の適用とともに</a:t>
            </a:r>
            <a:r>
              <a:rPr lang="ja-JP" altLang="ja-JP" sz="3600" dirty="0"/>
              <a:t>、地盤隆起による浸水拡大（避難経路の遮断や災害対応への障害等）を事前に想定することが実務上重要</a:t>
            </a:r>
            <a:r>
              <a:rPr lang="ja-JP" altLang="en-US" sz="3600" dirty="0"/>
              <a:t>である。</a:t>
            </a:r>
            <a:endParaRPr lang="ja-JP" altLang="ja-JP" sz="3600" dirty="0"/>
          </a:p>
        </p:txBody>
      </p:sp>
      <p:sp>
        <p:nvSpPr>
          <p:cNvPr id="68" name="テキスト ボックス 67">
            <a:extLst>
              <a:ext uri="{FF2B5EF4-FFF2-40B4-BE49-F238E27FC236}">
                <a16:creationId xmlns:a16="http://schemas.microsoft.com/office/drawing/2014/main" id="{4587578F-E844-FF98-3D07-F467275C8BBD}"/>
              </a:ext>
            </a:extLst>
          </p:cNvPr>
          <p:cNvSpPr txBox="1"/>
          <p:nvPr/>
        </p:nvSpPr>
        <p:spPr>
          <a:xfrm>
            <a:off x="249715" y="11942581"/>
            <a:ext cx="1595309" cy="769441"/>
          </a:xfrm>
          <a:prstGeom prst="rect">
            <a:avLst/>
          </a:prstGeom>
          <a:noFill/>
        </p:spPr>
        <p:txBody>
          <a:bodyPr wrap="none" rtlCol="0">
            <a:spAutoFit/>
          </a:bodyPr>
          <a:lstStyle/>
          <a:p>
            <a:r>
              <a:rPr lang="ja-JP" altLang="en-US" sz="4400" u="sng" dirty="0"/>
              <a:t>結論：</a:t>
            </a:r>
          </a:p>
        </p:txBody>
      </p:sp>
      <p:sp>
        <p:nvSpPr>
          <p:cNvPr id="64" name="正方形/長方形 63"/>
          <p:cNvSpPr/>
          <p:nvPr/>
        </p:nvSpPr>
        <p:spPr>
          <a:xfrm>
            <a:off x="30194427" y="3886429"/>
            <a:ext cx="20910204" cy="13998892"/>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ja-JP" altLang="en-US" sz="5500" dirty="0">
              <a:solidFill>
                <a:schemeClr val="tx1"/>
              </a:solidFill>
            </a:endParaRPr>
          </a:p>
        </p:txBody>
      </p:sp>
      <p:sp>
        <p:nvSpPr>
          <p:cNvPr id="66" name="正方形/長方形 65"/>
          <p:cNvSpPr/>
          <p:nvPr/>
        </p:nvSpPr>
        <p:spPr>
          <a:xfrm>
            <a:off x="30194427" y="3858962"/>
            <a:ext cx="20934220" cy="1217962"/>
          </a:xfrm>
          <a:prstGeom prst="rect">
            <a:avLst/>
          </a:prstGeom>
          <a:solidFill>
            <a:srgbClr val="FF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r>
              <a:rPr lang="ja-JP" altLang="en-US" sz="7200" b="1" dirty="0">
                <a:solidFill>
                  <a:schemeClr val="bg1"/>
                </a:solidFill>
              </a:rPr>
              <a:t>４．洪水氾濫解析による洪水被害の再現結果</a:t>
            </a:r>
          </a:p>
        </p:txBody>
      </p:sp>
      <p:sp>
        <p:nvSpPr>
          <p:cNvPr id="36" name="テキスト ボックス 35">
            <a:extLst>
              <a:ext uri="{FF2B5EF4-FFF2-40B4-BE49-F238E27FC236}">
                <a16:creationId xmlns:a16="http://schemas.microsoft.com/office/drawing/2014/main" id="{0C768B0B-7457-720F-9004-1737A4257628}"/>
              </a:ext>
            </a:extLst>
          </p:cNvPr>
          <p:cNvSpPr txBox="1"/>
          <p:nvPr/>
        </p:nvSpPr>
        <p:spPr>
          <a:xfrm>
            <a:off x="249712" y="25332614"/>
            <a:ext cx="7935543" cy="830997"/>
          </a:xfrm>
          <a:prstGeom prst="rect">
            <a:avLst/>
          </a:prstGeom>
          <a:noFill/>
        </p:spPr>
        <p:txBody>
          <a:bodyPr wrap="square" rtlCol="0">
            <a:spAutoFit/>
          </a:bodyPr>
          <a:lstStyle/>
          <a:p>
            <a:pPr algn="ctr"/>
            <a:r>
              <a:rPr kumimoji="1" lang="ja-JP" altLang="en-US" sz="2400" dirty="0">
                <a:latin typeface="ＭＳ Ｐゴシック" panose="020B0600070205080204" pitchFamily="50" charset="-128"/>
                <a:ea typeface="ＭＳ Ｐゴシック" panose="020B0600070205080204" pitchFamily="50" charset="-128"/>
              </a:rPr>
              <a:t>対象流域の流域界および河川網、</a:t>
            </a:r>
            <a:endParaRPr kumimoji="1" lang="en-US" altLang="ja-JP" sz="2400" dirty="0">
              <a:latin typeface="ＭＳ Ｐゴシック" panose="020B0600070205080204" pitchFamily="50" charset="-128"/>
              <a:ea typeface="ＭＳ Ｐゴシック" panose="020B0600070205080204" pitchFamily="50" charset="-128"/>
            </a:endParaRPr>
          </a:p>
          <a:p>
            <a:pPr algn="ctr"/>
            <a:r>
              <a:rPr kumimoji="1" lang="ja-JP" altLang="en-US" sz="2400" dirty="0">
                <a:latin typeface="ＭＳ Ｐゴシック" panose="020B0600070205080204" pitchFamily="50" charset="-128"/>
                <a:ea typeface="ＭＳ Ｐゴシック" panose="020B0600070205080204" pitchFamily="50" charset="-128"/>
              </a:rPr>
              <a:t>能登半島地震による地盤隆起量</a:t>
            </a:r>
            <a:endParaRPr kumimoji="1" lang="en-US" altLang="ja-JP" sz="2400" dirty="0">
              <a:latin typeface="ＭＳ Ｐゴシック" panose="020B0600070205080204" pitchFamily="50" charset="-128"/>
              <a:ea typeface="ＭＳ Ｐゴシック" panose="020B0600070205080204" pitchFamily="50" charset="-128"/>
            </a:endParaRPr>
          </a:p>
        </p:txBody>
      </p:sp>
      <p:pic>
        <p:nvPicPr>
          <p:cNvPr id="38" name="図 37">
            <a:extLst>
              <a:ext uri="{FF2B5EF4-FFF2-40B4-BE49-F238E27FC236}">
                <a16:creationId xmlns:a16="http://schemas.microsoft.com/office/drawing/2014/main" id="{11799E3F-5E74-EE30-EE54-4D888F167A2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58881" y="19469325"/>
            <a:ext cx="8549704" cy="5909640"/>
          </a:xfrm>
          <a:prstGeom prst="rect">
            <a:avLst/>
          </a:prstGeom>
        </p:spPr>
      </p:pic>
      <p:sp>
        <p:nvSpPr>
          <p:cNvPr id="48" name="テキスト ボックス 47">
            <a:extLst>
              <a:ext uri="{FF2B5EF4-FFF2-40B4-BE49-F238E27FC236}">
                <a16:creationId xmlns:a16="http://schemas.microsoft.com/office/drawing/2014/main" id="{14E2EB63-2C88-A048-E4D2-E9A078A1C1AA}"/>
              </a:ext>
            </a:extLst>
          </p:cNvPr>
          <p:cNvSpPr txBox="1"/>
          <p:nvPr/>
        </p:nvSpPr>
        <p:spPr>
          <a:xfrm>
            <a:off x="9871083" y="25581937"/>
            <a:ext cx="6641844" cy="461665"/>
          </a:xfrm>
          <a:prstGeom prst="rect">
            <a:avLst/>
          </a:prstGeom>
          <a:noFill/>
        </p:spPr>
        <p:txBody>
          <a:bodyPr wrap="square" rtlCol="0">
            <a:spAutoFit/>
          </a:bodyPr>
          <a:lstStyle/>
          <a:p>
            <a:pPr algn="ctr"/>
            <a:r>
              <a:rPr kumimoji="1" lang="ja-JP" altLang="en-US" sz="2400" dirty="0">
                <a:latin typeface="ＭＳ Ｐゴシック" panose="020B0600070205080204" pitchFamily="50" charset="-128"/>
                <a:ea typeface="ＭＳ Ｐゴシック" panose="020B0600070205080204" pitchFamily="50" charset="-128"/>
              </a:rPr>
              <a:t>対象流域における氾濫解析結果</a:t>
            </a:r>
          </a:p>
        </p:txBody>
      </p:sp>
      <p:sp>
        <p:nvSpPr>
          <p:cNvPr id="57" name="テキスト ボックス 56">
            <a:extLst>
              <a:ext uri="{FF2B5EF4-FFF2-40B4-BE49-F238E27FC236}">
                <a16:creationId xmlns:a16="http://schemas.microsoft.com/office/drawing/2014/main" id="{4D929680-8BE7-D213-1C54-D52BCED1D38E}"/>
              </a:ext>
            </a:extLst>
          </p:cNvPr>
          <p:cNvSpPr txBox="1"/>
          <p:nvPr/>
        </p:nvSpPr>
        <p:spPr>
          <a:xfrm>
            <a:off x="23982936" y="11557296"/>
            <a:ext cx="5368439" cy="707886"/>
          </a:xfrm>
          <a:prstGeom prst="rect">
            <a:avLst/>
          </a:prstGeom>
          <a:noFill/>
        </p:spPr>
        <p:txBody>
          <a:bodyPr wrap="square" rtlCol="0">
            <a:spAutoFit/>
          </a:bodyPr>
          <a:lstStyle/>
          <a:p>
            <a:pPr algn="ctr"/>
            <a:r>
              <a:rPr kumimoji="1" lang="en-US" altLang="ja-JP" sz="2000" dirty="0">
                <a:latin typeface="ＭＳ Ｐゴシック" panose="020B0600070205080204" pitchFamily="50" charset="-128"/>
                <a:ea typeface="ＭＳ Ｐゴシック" panose="020B0600070205080204" pitchFamily="50" charset="-128"/>
              </a:rPr>
              <a:t>2024</a:t>
            </a:r>
            <a:r>
              <a:rPr kumimoji="1" lang="ja-JP" altLang="en-US" sz="2000" dirty="0">
                <a:latin typeface="ＭＳ Ｐゴシック" panose="020B0600070205080204" pitchFamily="50" charset="-128"/>
                <a:ea typeface="ＭＳ Ｐゴシック" panose="020B0600070205080204" pitchFamily="50" charset="-128"/>
              </a:rPr>
              <a:t>年出水における</a:t>
            </a:r>
            <a:endParaRPr kumimoji="1" lang="en-US" altLang="ja-JP" sz="2000" dirty="0">
              <a:latin typeface="ＭＳ Ｐゴシック" panose="020B0600070205080204" pitchFamily="50" charset="-128"/>
              <a:ea typeface="ＭＳ Ｐゴシック" panose="020B0600070205080204" pitchFamily="50" charset="-128"/>
            </a:endParaRPr>
          </a:p>
          <a:p>
            <a:pPr algn="ctr"/>
            <a:r>
              <a:rPr kumimoji="1" lang="ja-JP" altLang="en-US" sz="2000" dirty="0">
                <a:latin typeface="ＭＳ Ｐゴシック" panose="020B0600070205080204" pitchFamily="50" charset="-128"/>
                <a:ea typeface="ＭＳ Ｐゴシック" panose="020B0600070205080204" pitchFamily="50" charset="-128"/>
              </a:rPr>
              <a:t>ダム流入量と計算流量の比較</a:t>
            </a:r>
          </a:p>
        </p:txBody>
      </p:sp>
      <p:pic>
        <p:nvPicPr>
          <p:cNvPr id="59" name="図 58">
            <a:extLst>
              <a:ext uri="{FF2B5EF4-FFF2-40B4-BE49-F238E27FC236}">
                <a16:creationId xmlns:a16="http://schemas.microsoft.com/office/drawing/2014/main" id="{EE951551-D2F1-E41F-822A-EE50761C726E}"/>
              </a:ext>
            </a:extLst>
          </p:cNvPr>
          <p:cNvPicPr>
            <a:picLocks noChangeAspect="1"/>
          </p:cNvPicPr>
          <p:nvPr/>
        </p:nvPicPr>
        <p:blipFill>
          <a:blip r:embed="rId14"/>
          <a:srcRect l="16947" t="1598" b="77955"/>
          <a:stretch>
            <a:fillRect/>
          </a:stretch>
        </p:blipFill>
        <p:spPr>
          <a:xfrm>
            <a:off x="22749872" y="5126354"/>
            <a:ext cx="6895324" cy="6268466"/>
          </a:xfrm>
          <a:prstGeom prst="rect">
            <a:avLst/>
          </a:prstGeom>
        </p:spPr>
      </p:pic>
      <p:sp>
        <p:nvSpPr>
          <p:cNvPr id="80" name="テキスト ボックス 79">
            <a:extLst>
              <a:ext uri="{FF2B5EF4-FFF2-40B4-BE49-F238E27FC236}">
                <a16:creationId xmlns:a16="http://schemas.microsoft.com/office/drawing/2014/main" id="{CB6F095F-0F52-CF23-10CD-09FBC9E5BCA3}"/>
              </a:ext>
            </a:extLst>
          </p:cNvPr>
          <p:cNvSpPr txBox="1"/>
          <p:nvPr/>
        </p:nvSpPr>
        <p:spPr>
          <a:xfrm>
            <a:off x="23187089" y="16469132"/>
            <a:ext cx="5368439" cy="523220"/>
          </a:xfrm>
          <a:prstGeom prst="rect">
            <a:avLst/>
          </a:prstGeom>
          <a:noFill/>
        </p:spPr>
        <p:txBody>
          <a:bodyPr wrap="square" rtlCol="0">
            <a:spAutoFit/>
          </a:bodyPr>
          <a:lstStyle/>
          <a:p>
            <a:pPr algn="ctr"/>
            <a:r>
              <a:rPr kumimoji="1" lang="ja-JP" altLang="en-US" sz="2800" dirty="0">
                <a:latin typeface="ＭＳ Ｐゴシック" panose="020B0600070205080204" pitchFamily="50" charset="-128"/>
                <a:ea typeface="ＭＳ Ｐゴシック" panose="020B0600070205080204" pitchFamily="50" charset="-128"/>
              </a:rPr>
              <a:t>解析のフローチャート</a:t>
            </a:r>
          </a:p>
        </p:txBody>
      </p:sp>
      <p:sp>
        <p:nvSpPr>
          <p:cNvPr id="88" name="テキスト ボックス 87">
            <a:extLst>
              <a:ext uri="{FF2B5EF4-FFF2-40B4-BE49-F238E27FC236}">
                <a16:creationId xmlns:a16="http://schemas.microsoft.com/office/drawing/2014/main" id="{D3523E3C-A323-6321-D872-FC4503705DA1}"/>
              </a:ext>
            </a:extLst>
          </p:cNvPr>
          <p:cNvSpPr txBox="1"/>
          <p:nvPr/>
        </p:nvSpPr>
        <p:spPr>
          <a:xfrm>
            <a:off x="12527178" y="6542481"/>
            <a:ext cx="5249915" cy="584775"/>
          </a:xfrm>
          <a:prstGeom prst="rect">
            <a:avLst/>
          </a:prstGeom>
          <a:noFill/>
        </p:spPr>
        <p:txBody>
          <a:bodyPr wrap="square" rtlCol="0">
            <a:spAutoFit/>
          </a:bodyPr>
          <a:lstStyle/>
          <a:p>
            <a:pPr defTabSz="914400"/>
            <a:r>
              <a:rPr kumimoji="1" lang="ja-JP" altLang="en-US" sz="3200" dirty="0">
                <a:solidFill>
                  <a:prstClr val="black"/>
                </a:solidFill>
                <a:latin typeface="ＭＳ Ｐゴシック" panose="020B0600070205080204" pitchFamily="50" charset="-128"/>
                <a:ea typeface="ＭＳ Ｐゴシック" panose="020B0600070205080204" pitchFamily="50" charset="-128"/>
              </a:rPr>
              <a:t>・気象庁再解析雨量を入力値</a:t>
            </a:r>
          </a:p>
        </p:txBody>
      </p:sp>
      <p:sp>
        <p:nvSpPr>
          <p:cNvPr id="90" name="テキスト ボックス 89">
            <a:extLst>
              <a:ext uri="{FF2B5EF4-FFF2-40B4-BE49-F238E27FC236}">
                <a16:creationId xmlns:a16="http://schemas.microsoft.com/office/drawing/2014/main" id="{41CD1A51-0537-3E5A-6DFD-575C70F4270B}"/>
              </a:ext>
            </a:extLst>
          </p:cNvPr>
          <p:cNvSpPr txBox="1"/>
          <p:nvPr/>
        </p:nvSpPr>
        <p:spPr>
          <a:xfrm>
            <a:off x="12633223" y="5184781"/>
            <a:ext cx="7456007" cy="646331"/>
          </a:xfrm>
          <a:prstGeom prst="rect">
            <a:avLst/>
          </a:prstGeom>
          <a:noFill/>
        </p:spPr>
        <p:txBody>
          <a:bodyPr wrap="square" rtlCol="0">
            <a:spAutoFit/>
          </a:bodyPr>
          <a:lstStyle/>
          <a:p>
            <a:pPr defTabSz="914400"/>
            <a:r>
              <a:rPr kumimoji="1" lang="ja-JP" altLang="en-US" sz="3600" u="sng" dirty="0">
                <a:solidFill>
                  <a:prstClr val="black"/>
                </a:solidFill>
                <a:latin typeface="ＭＳ Ｐゴシック" panose="020B0600070205080204" pitchFamily="50" charset="-128"/>
                <a:ea typeface="ＭＳ Ｐゴシック" panose="020B0600070205080204" pitchFamily="50" charset="-128"/>
              </a:rPr>
              <a:t>○降雨流出モデル：呉・山田（</a:t>
            </a:r>
            <a:r>
              <a:rPr kumimoji="1" lang="en-US" altLang="ja-JP" sz="3600" u="sng" dirty="0">
                <a:solidFill>
                  <a:prstClr val="black"/>
                </a:solidFill>
                <a:latin typeface="ＭＳ Ｐゴシック" panose="020B0600070205080204" pitchFamily="50" charset="-128"/>
                <a:ea typeface="ＭＳ Ｐゴシック" panose="020B0600070205080204" pitchFamily="50" charset="-128"/>
              </a:rPr>
              <a:t>2024</a:t>
            </a:r>
            <a:r>
              <a:rPr kumimoji="1" lang="ja-JP" altLang="en-US" sz="3600" u="sng" dirty="0">
                <a:solidFill>
                  <a:prstClr val="black"/>
                </a:solidFill>
                <a:latin typeface="ＭＳ Ｐゴシック" panose="020B0600070205080204" pitchFamily="50" charset="-128"/>
                <a:ea typeface="ＭＳ Ｐゴシック" panose="020B0600070205080204" pitchFamily="50" charset="-128"/>
              </a:rPr>
              <a:t>改）</a:t>
            </a:r>
          </a:p>
        </p:txBody>
      </p:sp>
      <p:sp>
        <p:nvSpPr>
          <p:cNvPr id="96" name="テキスト ボックス 95">
            <a:extLst>
              <a:ext uri="{FF2B5EF4-FFF2-40B4-BE49-F238E27FC236}">
                <a16:creationId xmlns:a16="http://schemas.microsoft.com/office/drawing/2014/main" id="{E1ECC723-EEBC-3714-C663-0722BAEAFA42}"/>
              </a:ext>
            </a:extLst>
          </p:cNvPr>
          <p:cNvSpPr txBox="1"/>
          <p:nvPr/>
        </p:nvSpPr>
        <p:spPr>
          <a:xfrm>
            <a:off x="12636399" y="8929197"/>
            <a:ext cx="8620938" cy="646331"/>
          </a:xfrm>
          <a:prstGeom prst="rect">
            <a:avLst/>
          </a:prstGeom>
          <a:noFill/>
        </p:spPr>
        <p:txBody>
          <a:bodyPr wrap="square" rtlCol="0">
            <a:spAutoFit/>
          </a:bodyPr>
          <a:lstStyle/>
          <a:p>
            <a:pPr defTabSz="914400"/>
            <a:r>
              <a:rPr kumimoji="1" lang="ja-JP" altLang="en-US" sz="3600" u="sng" dirty="0">
                <a:solidFill>
                  <a:prstClr val="black"/>
                </a:solidFill>
                <a:latin typeface="ＭＳ Ｐゴシック" panose="020B0600070205080204" pitchFamily="50" charset="-128"/>
                <a:ea typeface="ＭＳ Ｐゴシック" panose="020B0600070205080204" pitchFamily="50" charset="-128"/>
              </a:rPr>
              <a:t>○洪水追跡計算：</a:t>
            </a:r>
            <a:r>
              <a:rPr kumimoji="1" lang="en-US" altLang="ja-JP" sz="3600" u="sng" dirty="0">
                <a:solidFill>
                  <a:prstClr val="black"/>
                </a:solidFill>
                <a:latin typeface="ＭＳ Ｐゴシック" panose="020B0600070205080204" pitchFamily="50" charset="-128"/>
                <a:ea typeface="ＭＳ Ｐゴシック" panose="020B0600070205080204" pitchFamily="50" charset="-128"/>
              </a:rPr>
              <a:t>1</a:t>
            </a:r>
            <a:r>
              <a:rPr kumimoji="1" lang="ja-JP" altLang="en-US" sz="3600" u="sng" dirty="0">
                <a:solidFill>
                  <a:prstClr val="black"/>
                </a:solidFill>
                <a:latin typeface="ＭＳ Ｐゴシック" panose="020B0600070205080204" pitchFamily="50" charset="-128"/>
                <a:ea typeface="ＭＳ Ｐゴシック" panose="020B0600070205080204" pitchFamily="50" charset="-128"/>
              </a:rPr>
              <a:t>次元不定流計算</a:t>
            </a:r>
          </a:p>
        </p:txBody>
      </p:sp>
      <p:sp>
        <p:nvSpPr>
          <p:cNvPr id="99" name="テキスト ボックス 98">
            <a:extLst>
              <a:ext uri="{FF2B5EF4-FFF2-40B4-BE49-F238E27FC236}">
                <a16:creationId xmlns:a16="http://schemas.microsoft.com/office/drawing/2014/main" id="{53AE86B1-6D05-1953-E734-A96F0B04DEC3}"/>
              </a:ext>
            </a:extLst>
          </p:cNvPr>
          <p:cNvSpPr txBox="1"/>
          <p:nvPr/>
        </p:nvSpPr>
        <p:spPr>
          <a:xfrm>
            <a:off x="12355003" y="14168000"/>
            <a:ext cx="7082441" cy="584775"/>
          </a:xfrm>
          <a:prstGeom prst="rect">
            <a:avLst/>
          </a:prstGeom>
          <a:noFill/>
        </p:spPr>
        <p:txBody>
          <a:bodyPr wrap="square" rtlCol="0">
            <a:spAutoFit/>
          </a:bodyPr>
          <a:lstStyle/>
          <a:p>
            <a:pPr defTabSz="914400"/>
            <a:r>
              <a:rPr kumimoji="1" lang="ja-JP" altLang="en-US" sz="3200" dirty="0">
                <a:solidFill>
                  <a:prstClr val="black"/>
                </a:solidFill>
                <a:latin typeface="ＭＳ Ｐゴシック" panose="020B0600070205080204" pitchFamily="50" charset="-128"/>
                <a:ea typeface="ＭＳ Ｐゴシック" panose="020B0600070205080204" pitchFamily="50" charset="-128"/>
              </a:rPr>
              <a:t>　・マニングの粗度係数：</a:t>
            </a:r>
            <a:r>
              <a:rPr kumimoji="1" lang="en-US" altLang="ja-JP" sz="3200" dirty="0">
                <a:solidFill>
                  <a:prstClr val="black"/>
                </a:solidFill>
                <a:latin typeface="ＭＳ Ｐゴシック" panose="020B0600070205080204" pitchFamily="50" charset="-128"/>
                <a:ea typeface="ＭＳ Ｐゴシック" panose="020B0600070205080204" pitchFamily="50" charset="-128"/>
              </a:rPr>
              <a:t>0.04</a:t>
            </a:r>
            <a:r>
              <a:rPr kumimoji="1" lang="ja-JP" altLang="en-US" sz="3200" dirty="0">
                <a:solidFill>
                  <a:prstClr val="black"/>
                </a:solidFill>
                <a:latin typeface="ＭＳ Ｐゴシック" panose="020B0600070205080204" pitchFamily="50" charset="-128"/>
                <a:ea typeface="ＭＳ Ｐゴシック" panose="020B0600070205080204" pitchFamily="50" charset="-128"/>
              </a:rPr>
              <a:t>で一様　　</a:t>
            </a:r>
            <a:endParaRPr kumimoji="1" lang="en-US" altLang="ja-JP" sz="3200" dirty="0">
              <a:solidFill>
                <a:prstClr val="black"/>
              </a:solidFill>
              <a:latin typeface="ＭＳ Ｐゴシック" panose="020B0600070205080204" pitchFamily="50" charset="-128"/>
              <a:ea typeface="ＭＳ Ｐゴシック" panose="020B0600070205080204" pitchFamily="50" charset="-128"/>
            </a:endParaRPr>
          </a:p>
        </p:txBody>
      </p:sp>
      <p:sp>
        <p:nvSpPr>
          <p:cNvPr id="108" name="テキスト ボックス 107">
            <a:extLst>
              <a:ext uri="{FF2B5EF4-FFF2-40B4-BE49-F238E27FC236}">
                <a16:creationId xmlns:a16="http://schemas.microsoft.com/office/drawing/2014/main" id="{A8AF1F11-819F-7D4A-0281-CDAC46E65766}"/>
              </a:ext>
            </a:extLst>
          </p:cNvPr>
          <p:cNvSpPr txBox="1"/>
          <p:nvPr/>
        </p:nvSpPr>
        <p:spPr>
          <a:xfrm>
            <a:off x="12527178" y="5966417"/>
            <a:ext cx="6218001" cy="584775"/>
          </a:xfrm>
          <a:prstGeom prst="rect">
            <a:avLst/>
          </a:prstGeom>
          <a:noFill/>
        </p:spPr>
        <p:txBody>
          <a:bodyPr wrap="square" rtlCol="0">
            <a:spAutoFit/>
          </a:bodyPr>
          <a:lstStyle/>
          <a:p>
            <a:pPr defTabSz="914400"/>
            <a:r>
              <a:rPr kumimoji="1" lang="ja-JP" altLang="en-US" sz="3200" dirty="0">
                <a:solidFill>
                  <a:prstClr val="black"/>
                </a:solidFill>
                <a:latin typeface="ＭＳ Ｐゴシック" panose="020B0600070205080204" pitchFamily="50" charset="-128"/>
                <a:ea typeface="ＭＳ Ｐゴシック" panose="020B0600070205080204" pitchFamily="50" charset="-128"/>
              </a:rPr>
              <a:t>・サブ分布型の集中定数系モデル</a:t>
            </a:r>
          </a:p>
        </p:txBody>
      </p:sp>
      <p:sp>
        <p:nvSpPr>
          <p:cNvPr id="111" name="テキスト ボックス 110">
            <a:extLst>
              <a:ext uri="{FF2B5EF4-FFF2-40B4-BE49-F238E27FC236}">
                <a16:creationId xmlns:a16="http://schemas.microsoft.com/office/drawing/2014/main" id="{DDFCBC08-0E2A-8EB4-E63F-E7717F9A32EA}"/>
              </a:ext>
            </a:extLst>
          </p:cNvPr>
          <p:cNvSpPr txBox="1"/>
          <p:nvPr/>
        </p:nvSpPr>
        <p:spPr>
          <a:xfrm>
            <a:off x="12549618" y="7141772"/>
            <a:ext cx="9232168" cy="1569660"/>
          </a:xfrm>
          <a:prstGeom prst="rect">
            <a:avLst/>
          </a:prstGeom>
          <a:noFill/>
        </p:spPr>
        <p:txBody>
          <a:bodyPr wrap="square" rtlCol="0">
            <a:spAutoFit/>
          </a:bodyPr>
          <a:lstStyle/>
          <a:p>
            <a:r>
              <a:rPr kumimoji="1" lang="ja-JP" altLang="en-US" sz="3200" dirty="0">
                <a:solidFill>
                  <a:prstClr val="black"/>
                </a:solidFill>
                <a:latin typeface="ＭＳ Ｐゴシック" panose="020B0600070205080204" pitchFamily="50" charset="-128"/>
                <a:ea typeface="ＭＳ Ｐゴシック" panose="020B0600070205080204" pitchFamily="50" charset="-128"/>
              </a:rPr>
              <a:t>・</a:t>
            </a:r>
            <a:r>
              <a:rPr lang="en-US" altLang="ja-JP" sz="3200" dirty="0">
                <a:latin typeface="ＭＳ Ｐゴシック" panose="020B0600070205080204" pitchFamily="50" charset="-128"/>
                <a:ea typeface="ＭＳ Ｐゴシック" panose="020B0600070205080204" pitchFamily="50" charset="-128"/>
              </a:rPr>
              <a:t>2024</a:t>
            </a:r>
            <a:r>
              <a:rPr lang="ja-JP" altLang="en-US" sz="3200" dirty="0">
                <a:latin typeface="ＭＳ Ｐゴシック" panose="020B0600070205080204" pitchFamily="50" charset="-128"/>
                <a:ea typeface="ＭＳ Ｐゴシック" panose="020B0600070205080204" pitchFamily="50" charset="-128"/>
              </a:rPr>
              <a:t>年</a:t>
            </a:r>
            <a:r>
              <a:rPr lang="en-US" altLang="ja-JP" sz="3200" dirty="0">
                <a:latin typeface="ＭＳ Ｐゴシック" panose="020B0600070205080204" pitchFamily="50" charset="-128"/>
                <a:ea typeface="ＭＳ Ｐゴシック" panose="020B0600070205080204" pitchFamily="50" charset="-128"/>
              </a:rPr>
              <a:t>9</a:t>
            </a:r>
            <a:r>
              <a:rPr lang="ja-JP" altLang="en-US" sz="3200" dirty="0">
                <a:latin typeface="ＭＳ Ｐゴシック" panose="020B0600070205080204" pitchFamily="50" charset="-128"/>
                <a:ea typeface="ＭＳ Ｐゴシック" panose="020B0600070205080204" pitchFamily="50" charset="-128"/>
              </a:rPr>
              <a:t>月出水時の</a:t>
            </a:r>
            <a:r>
              <a:rPr lang="ja-JP" altLang="ja-JP" sz="3200" dirty="0"/>
              <a:t>ダム流入量から町野川・鵜飼川共通と八ヶ川用の2セットのパラメータを構築し、雨量に応じて全17河川へ適用</a:t>
            </a:r>
            <a:endParaRPr kumimoji="1" lang="ja-JP" altLang="en-US" sz="3200" dirty="0">
              <a:solidFill>
                <a:prstClr val="black"/>
              </a:solidFill>
              <a:latin typeface="ＭＳ Ｐゴシック" panose="020B0600070205080204" pitchFamily="50" charset="-128"/>
              <a:ea typeface="ＭＳ Ｐゴシック" panose="020B0600070205080204" pitchFamily="50" charset="-128"/>
            </a:endParaRPr>
          </a:p>
        </p:txBody>
      </p:sp>
      <p:sp>
        <p:nvSpPr>
          <p:cNvPr id="113" name="テキスト ボックス 112">
            <a:extLst>
              <a:ext uri="{FF2B5EF4-FFF2-40B4-BE49-F238E27FC236}">
                <a16:creationId xmlns:a16="http://schemas.microsoft.com/office/drawing/2014/main" id="{669769C1-1278-7C82-0A71-D5CA204F5784}"/>
              </a:ext>
            </a:extLst>
          </p:cNvPr>
          <p:cNvSpPr txBox="1"/>
          <p:nvPr/>
        </p:nvSpPr>
        <p:spPr>
          <a:xfrm>
            <a:off x="12350593" y="9791552"/>
            <a:ext cx="11901454" cy="3539430"/>
          </a:xfrm>
          <a:prstGeom prst="rect">
            <a:avLst/>
          </a:prstGeom>
          <a:noFill/>
        </p:spPr>
        <p:txBody>
          <a:bodyPr wrap="square" rtlCol="0">
            <a:spAutoFit/>
          </a:bodyPr>
          <a:lstStyle/>
          <a:p>
            <a:pPr defTabSz="914400"/>
            <a:r>
              <a:rPr kumimoji="1" lang="ja-JP" altLang="en-US" sz="3200" dirty="0">
                <a:solidFill>
                  <a:prstClr val="black"/>
                </a:solidFill>
                <a:latin typeface="ＭＳ Ｐゴシック" panose="020B0600070205080204" pitchFamily="50" charset="-128"/>
                <a:ea typeface="ＭＳ Ｐゴシック" panose="020B0600070205080204" pitchFamily="50" charset="-128"/>
              </a:rPr>
              <a:t>・河道部の粗度係数：</a:t>
            </a:r>
            <a:r>
              <a:rPr kumimoji="1" lang="en-US" altLang="ja-JP" sz="3200" dirty="0">
                <a:solidFill>
                  <a:prstClr val="black"/>
                </a:solidFill>
                <a:latin typeface="ＭＳ Ｐゴシック" panose="020B0600070205080204" pitchFamily="50" charset="-128"/>
                <a:ea typeface="ＭＳ Ｐゴシック" panose="020B0600070205080204" pitchFamily="50" charset="-128"/>
              </a:rPr>
              <a:t>0.05</a:t>
            </a:r>
            <a:r>
              <a:rPr lang="ja-JP" altLang="en-US" sz="3200" dirty="0">
                <a:solidFill>
                  <a:prstClr val="black"/>
                </a:solidFill>
                <a:latin typeface="ＭＳ Ｐゴシック" panose="020B0600070205080204" pitchFamily="50" charset="-128"/>
                <a:ea typeface="ＭＳ Ｐゴシック" panose="020B0600070205080204" pitchFamily="50" charset="-128"/>
              </a:rPr>
              <a:t>、過大の場合は</a:t>
            </a:r>
            <a:r>
              <a:rPr lang="en-US" altLang="ja-JP" sz="3200" dirty="0">
                <a:solidFill>
                  <a:prstClr val="black"/>
                </a:solidFill>
                <a:latin typeface="ＭＳ Ｐゴシック" panose="020B0600070205080204" pitchFamily="50" charset="-128"/>
                <a:ea typeface="ＭＳ Ｐゴシック" panose="020B0600070205080204" pitchFamily="50" charset="-128"/>
              </a:rPr>
              <a:t>0.04</a:t>
            </a:r>
          </a:p>
          <a:p>
            <a:pPr defTabSz="914400"/>
            <a:r>
              <a:rPr kumimoji="1" lang="ja-JP" altLang="en-US" sz="3200" dirty="0">
                <a:solidFill>
                  <a:prstClr val="black"/>
                </a:solidFill>
                <a:latin typeface="ＭＳ Ｐゴシック" panose="020B0600070205080204" pitchFamily="50" charset="-128"/>
                <a:ea typeface="ＭＳ Ｐゴシック" panose="020B0600070205080204" pitchFamily="50" charset="-128"/>
              </a:rPr>
              <a:t>・下流端境界条件：</a:t>
            </a:r>
            <a:r>
              <a:rPr lang="ja-JP" altLang="en-US" sz="3200" dirty="0">
                <a:solidFill>
                  <a:prstClr val="black"/>
                </a:solidFill>
                <a:latin typeface="ＭＳ Ｐゴシック" panose="020B0600070205080204" pitchFamily="50" charset="-128"/>
                <a:ea typeface="ＭＳ Ｐゴシック" panose="020B0600070205080204" pitchFamily="50" charset="-128"/>
              </a:rPr>
              <a:t>下流端</a:t>
            </a:r>
            <a:r>
              <a:rPr kumimoji="1" lang="ja-JP" altLang="en-US" sz="3200" dirty="0">
                <a:solidFill>
                  <a:prstClr val="black"/>
                </a:solidFill>
                <a:latin typeface="ＭＳ Ｐゴシック" panose="020B0600070205080204" pitchFamily="50" charset="-128"/>
                <a:ea typeface="ＭＳ Ｐゴシック" panose="020B0600070205080204" pitchFamily="50" charset="-128"/>
              </a:rPr>
              <a:t>の最深河床＋</a:t>
            </a:r>
            <a:r>
              <a:rPr lang="en-US" altLang="ja-JP" sz="3200" dirty="0">
                <a:solidFill>
                  <a:prstClr val="black"/>
                </a:solidFill>
                <a:latin typeface="ＭＳ Ｐゴシック" panose="020B0600070205080204" pitchFamily="50" charset="-128"/>
                <a:ea typeface="ＭＳ Ｐゴシック" panose="020B0600070205080204" pitchFamily="50" charset="-128"/>
              </a:rPr>
              <a:t>0.1m</a:t>
            </a:r>
            <a:endParaRPr kumimoji="1" lang="en-US" altLang="ja-JP" sz="3200" dirty="0">
              <a:solidFill>
                <a:prstClr val="black"/>
              </a:solidFill>
              <a:latin typeface="ＭＳ Ｐゴシック" panose="020B0600070205080204" pitchFamily="50" charset="-128"/>
              <a:ea typeface="ＭＳ Ｐゴシック" panose="020B0600070205080204" pitchFamily="50" charset="-128"/>
            </a:endParaRPr>
          </a:p>
          <a:p>
            <a:pPr defTabSz="914400"/>
            <a:r>
              <a:rPr kumimoji="1" lang="ja-JP" altLang="en-US" sz="3200" dirty="0">
                <a:solidFill>
                  <a:prstClr val="black"/>
                </a:solidFill>
                <a:latin typeface="ＭＳ Ｐゴシック" panose="020B0600070205080204" pitchFamily="50" charset="-128"/>
                <a:ea typeface="ＭＳ Ｐゴシック" panose="020B0600070205080204" pitchFamily="50" charset="-128"/>
              </a:rPr>
              <a:t>・横断面データ</a:t>
            </a:r>
            <a:endParaRPr kumimoji="1" lang="en-US" altLang="ja-JP" sz="3200" dirty="0">
              <a:solidFill>
                <a:prstClr val="black"/>
              </a:solidFill>
              <a:latin typeface="ＭＳ Ｐゴシック" panose="020B0600070205080204" pitchFamily="50" charset="-128"/>
              <a:ea typeface="ＭＳ Ｐゴシック" panose="020B0600070205080204" pitchFamily="50" charset="-128"/>
            </a:endParaRPr>
          </a:p>
          <a:p>
            <a:pPr defTabSz="914400"/>
            <a:r>
              <a:rPr kumimoji="1" lang="ja-JP" altLang="en-US" sz="3200" dirty="0">
                <a:solidFill>
                  <a:prstClr val="black"/>
                </a:solidFill>
                <a:latin typeface="ＭＳ Ｐゴシック" panose="020B0600070205080204" pitchFamily="50" charset="-128"/>
                <a:ea typeface="ＭＳ Ｐゴシック" panose="020B0600070205080204" pitchFamily="50" charset="-128"/>
              </a:rPr>
              <a:t>地震前：石川県の横断測量データ</a:t>
            </a:r>
            <a:endParaRPr kumimoji="1" lang="en-US" altLang="ja-JP" sz="3200" dirty="0">
              <a:solidFill>
                <a:prstClr val="black"/>
              </a:solidFill>
              <a:latin typeface="ＭＳ Ｐゴシック" panose="020B0600070205080204" pitchFamily="50" charset="-128"/>
              <a:ea typeface="ＭＳ Ｐゴシック" panose="020B0600070205080204" pitchFamily="50" charset="-128"/>
            </a:endParaRPr>
          </a:p>
          <a:p>
            <a:pPr defTabSz="914400"/>
            <a:r>
              <a:rPr kumimoji="1" lang="ja-JP" altLang="en-US" sz="3200" dirty="0">
                <a:solidFill>
                  <a:prstClr val="black"/>
                </a:solidFill>
                <a:latin typeface="ＭＳ Ｐゴシック" panose="020B0600070205080204" pitchFamily="50" charset="-128"/>
                <a:ea typeface="ＭＳ Ｐゴシック" panose="020B0600070205080204" pitchFamily="50" charset="-128"/>
              </a:rPr>
              <a:t>地震後：地震前の横断測量データに左右岸堤防天端付近における</a:t>
            </a:r>
            <a:endParaRPr kumimoji="1" lang="en-US" altLang="ja-JP" sz="3200" dirty="0">
              <a:solidFill>
                <a:prstClr val="black"/>
              </a:solidFill>
              <a:latin typeface="ＭＳ Ｐゴシック" panose="020B0600070205080204" pitchFamily="50" charset="-128"/>
              <a:ea typeface="ＭＳ Ｐゴシック" panose="020B0600070205080204" pitchFamily="50" charset="-128"/>
            </a:endParaRPr>
          </a:p>
          <a:p>
            <a:pPr defTabSz="914400"/>
            <a:r>
              <a:rPr kumimoji="1" lang="ja-JP" altLang="en-US" sz="3200" dirty="0">
                <a:solidFill>
                  <a:prstClr val="black"/>
                </a:solidFill>
                <a:latin typeface="ＭＳ Ｐゴシック" panose="020B0600070205080204" pitchFamily="50" charset="-128"/>
                <a:ea typeface="ＭＳ Ｐゴシック" panose="020B0600070205080204" pitchFamily="50" charset="-128"/>
              </a:rPr>
              <a:t>地盤隆起量の平均を断面全体に加算することで作成</a:t>
            </a:r>
            <a:endParaRPr kumimoji="1" lang="en-US" altLang="ja-JP" sz="3200" dirty="0">
              <a:solidFill>
                <a:prstClr val="black"/>
              </a:solidFill>
              <a:latin typeface="ＭＳ Ｐゴシック" panose="020B0600070205080204" pitchFamily="50" charset="-128"/>
              <a:ea typeface="ＭＳ Ｐゴシック" panose="020B0600070205080204" pitchFamily="50" charset="-128"/>
            </a:endParaRPr>
          </a:p>
          <a:p>
            <a:pPr defTabSz="914400"/>
            <a:r>
              <a:rPr kumimoji="1" lang="en-US" altLang="ja-JP" sz="3200" dirty="0">
                <a:solidFill>
                  <a:prstClr val="black"/>
                </a:solidFill>
                <a:latin typeface="ＭＳ Ｐゴシック" panose="020B0600070205080204" pitchFamily="50" charset="-128"/>
                <a:ea typeface="ＭＳ Ｐゴシック" panose="020B0600070205080204" pitchFamily="50" charset="-128"/>
              </a:rPr>
              <a:t>※</a:t>
            </a:r>
            <a:r>
              <a:rPr kumimoji="1" lang="ja-JP" altLang="en-US" sz="3200" dirty="0">
                <a:solidFill>
                  <a:prstClr val="black"/>
                </a:solidFill>
                <a:latin typeface="ＭＳ Ｐゴシック" panose="020B0600070205080204" pitchFamily="50" charset="-128"/>
                <a:ea typeface="ＭＳ Ｐゴシック" panose="020B0600070205080204" pitchFamily="50" charset="-128"/>
              </a:rPr>
              <a:t>横断測量が行われていない河川では地震後</a:t>
            </a:r>
            <a:r>
              <a:rPr kumimoji="1" lang="en-US" altLang="ja-JP" sz="3200" dirty="0">
                <a:solidFill>
                  <a:prstClr val="black"/>
                </a:solidFill>
                <a:latin typeface="ＭＳ Ｐゴシック" panose="020B0600070205080204" pitchFamily="50" charset="-128"/>
                <a:ea typeface="ＭＳ Ｐゴシック" panose="020B0600070205080204" pitchFamily="50" charset="-128"/>
              </a:rPr>
              <a:t>1mDEM</a:t>
            </a:r>
            <a:r>
              <a:rPr kumimoji="1" lang="ja-JP" altLang="en-US" sz="3200" dirty="0">
                <a:solidFill>
                  <a:prstClr val="black"/>
                </a:solidFill>
                <a:latin typeface="ＭＳ Ｐゴシック" panose="020B0600070205080204" pitchFamily="50" charset="-128"/>
                <a:ea typeface="ＭＳ Ｐゴシック" panose="020B0600070205080204" pitchFamily="50" charset="-128"/>
              </a:rPr>
              <a:t>より作成</a:t>
            </a:r>
            <a:endParaRPr kumimoji="1" lang="en-US" altLang="ja-JP" sz="3200" dirty="0">
              <a:solidFill>
                <a:prstClr val="black"/>
              </a:solidFill>
              <a:latin typeface="ＭＳ Ｐゴシック" panose="020B0600070205080204" pitchFamily="50" charset="-128"/>
              <a:ea typeface="ＭＳ Ｐゴシック" panose="020B0600070205080204" pitchFamily="50" charset="-128"/>
            </a:endParaRPr>
          </a:p>
        </p:txBody>
      </p:sp>
      <p:sp>
        <p:nvSpPr>
          <p:cNvPr id="115" name="テキスト ボックス 114">
            <a:extLst>
              <a:ext uri="{FF2B5EF4-FFF2-40B4-BE49-F238E27FC236}">
                <a16:creationId xmlns:a16="http://schemas.microsoft.com/office/drawing/2014/main" id="{A67FC34C-BC25-C95D-F050-46EEE01CB189}"/>
              </a:ext>
            </a:extLst>
          </p:cNvPr>
          <p:cNvSpPr txBox="1"/>
          <p:nvPr/>
        </p:nvSpPr>
        <p:spPr>
          <a:xfrm>
            <a:off x="12354030" y="14719719"/>
            <a:ext cx="11270339" cy="2062103"/>
          </a:xfrm>
          <a:prstGeom prst="rect">
            <a:avLst/>
          </a:prstGeom>
          <a:noFill/>
        </p:spPr>
        <p:txBody>
          <a:bodyPr wrap="square" rtlCol="0">
            <a:spAutoFit/>
          </a:bodyPr>
          <a:lstStyle/>
          <a:p>
            <a:r>
              <a:rPr lang="ja-JP" altLang="en-US" sz="3200" dirty="0">
                <a:latin typeface="ＭＳ Ｐゴシック" panose="020B0600070205080204" pitchFamily="50" charset="-128"/>
                <a:ea typeface="ＭＳ Ｐゴシック" panose="020B0600070205080204" pitchFamily="50" charset="-128"/>
              </a:rPr>
              <a:t>　・地形データ</a:t>
            </a:r>
            <a:endParaRPr lang="en-US" altLang="ja-JP" sz="3200" dirty="0">
              <a:latin typeface="ＭＳ Ｐゴシック" panose="020B0600070205080204" pitchFamily="50" charset="-128"/>
              <a:ea typeface="ＭＳ Ｐゴシック" panose="020B0600070205080204" pitchFamily="50" charset="-128"/>
            </a:endParaRPr>
          </a:p>
          <a:p>
            <a:r>
              <a:rPr lang="ja-JP" altLang="en-US" sz="3200" dirty="0">
                <a:latin typeface="ＭＳ Ｐゴシック" panose="020B0600070205080204" pitchFamily="50" charset="-128"/>
                <a:ea typeface="ＭＳ Ｐゴシック" panose="020B0600070205080204" pitchFamily="50" charset="-128"/>
              </a:rPr>
              <a:t>地震前：地震後</a:t>
            </a:r>
            <a:r>
              <a:rPr lang="en-US" altLang="ja-JP" sz="3200" dirty="0">
                <a:latin typeface="ＭＳ Ｐゴシック" panose="020B0600070205080204" pitchFamily="50" charset="-128"/>
                <a:ea typeface="ＭＳ Ｐゴシック" panose="020B0600070205080204" pitchFamily="50" charset="-128"/>
              </a:rPr>
              <a:t>DEM</a:t>
            </a:r>
            <a:r>
              <a:rPr lang="ja-JP" altLang="en-US" sz="3200" dirty="0">
                <a:latin typeface="ＭＳ Ｐゴシック" panose="020B0600070205080204" pitchFamily="50" charset="-128"/>
                <a:ea typeface="ＭＳ Ｐゴシック" panose="020B0600070205080204" pitchFamily="50" charset="-128"/>
              </a:rPr>
              <a:t>に「だいち２号」</a:t>
            </a:r>
            <a:r>
              <a:rPr lang="en-US" altLang="ja-JP" sz="3200" dirty="0">
                <a:latin typeface="ＭＳ Ｐゴシック" panose="020B0600070205080204" pitchFamily="50" charset="-128"/>
                <a:ea typeface="ＭＳ Ｐゴシック" panose="020B0600070205080204" pitchFamily="50" charset="-128"/>
              </a:rPr>
              <a:t>SAR</a:t>
            </a:r>
            <a:r>
              <a:rPr lang="ja-JP" altLang="en-US" sz="3200" dirty="0">
                <a:latin typeface="ＭＳ Ｐゴシック" panose="020B0600070205080204" pitchFamily="50" charset="-128"/>
                <a:ea typeface="ＭＳ Ｐゴシック" panose="020B0600070205080204" pitchFamily="50" charset="-128"/>
              </a:rPr>
              <a:t>干渉解析による</a:t>
            </a:r>
            <a:endParaRPr lang="en-US" altLang="ja-JP" sz="3200" dirty="0">
              <a:latin typeface="ＭＳ Ｐゴシック" panose="020B0600070205080204" pitchFamily="50" charset="-128"/>
              <a:ea typeface="ＭＳ Ｐゴシック" panose="020B0600070205080204" pitchFamily="50" charset="-128"/>
            </a:endParaRPr>
          </a:p>
          <a:p>
            <a:r>
              <a:rPr lang="ja-JP" altLang="en-US" sz="3200" dirty="0">
                <a:latin typeface="ＭＳ Ｐゴシック" panose="020B0600070205080204" pitchFamily="50" charset="-128"/>
                <a:ea typeface="ＭＳ Ｐゴシック" panose="020B0600070205080204" pitchFamily="50" charset="-128"/>
              </a:rPr>
              <a:t>隆起量を減じることで地震前の地形データを構築</a:t>
            </a:r>
            <a:endParaRPr lang="en-US" altLang="ja-JP" sz="3200" dirty="0">
              <a:latin typeface="ＭＳ Ｐゴシック" panose="020B0600070205080204" pitchFamily="50" charset="-128"/>
              <a:ea typeface="ＭＳ Ｐゴシック" panose="020B0600070205080204" pitchFamily="50" charset="-128"/>
            </a:endParaRPr>
          </a:p>
          <a:p>
            <a:r>
              <a:rPr lang="ja-JP" altLang="en-US" sz="3200" dirty="0">
                <a:latin typeface="ＭＳ Ｐゴシック" panose="020B0600070205080204" pitchFamily="50" charset="-128"/>
                <a:ea typeface="ＭＳ Ｐゴシック" panose="020B0600070205080204" pitchFamily="50" charset="-128"/>
              </a:rPr>
              <a:t>地震後：地震後および豪雨前に測量された</a:t>
            </a:r>
            <a:r>
              <a:rPr lang="en-US" altLang="ja-JP" sz="3200" dirty="0">
                <a:latin typeface="ＭＳ Ｐゴシック" panose="020B0600070205080204" pitchFamily="50" charset="-128"/>
                <a:ea typeface="ＭＳ Ｐゴシック" panose="020B0600070205080204" pitchFamily="50" charset="-128"/>
              </a:rPr>
              <a:t>5mDEM</a:t>
            </a:r>
          </a:p>
        </p:txBody>
      </p:sp>
      <p:sp>
        <p:nvSpPr>
          <p:cNvPr id="117" name="テキスト ボックス 116">
            <a:extLst>
              <a:ext uri="{FF2B5EF4-FFF2-40B4-BE49-F238E27FC236}">
                <a16:creationId xmlns:a16="http://schemas.microsoft.com/office/drawing/2014/main" id="{4F1A1287-7777-2D7E-74AC-AC8F26DA8C66}"/>
              </a:ext>
            </a:extLst>
          </p:cNvPr>
          <p:cNvSpPr txBox="1"/>
          <p:nvPr/>
        </p:nvSpPr>
        <p:spPr>
          <a:xfrm>
            <a:off x="12549618" y="13465701"/>
            <a:ext cx="7454927" cy="646331"/>
          </a:xfrm>
          <a:prstGeom prst="rect">
            <a:avLst/>
          </a:prstGeom>
          <a:noFill/>
        </p:spPr>
        <p:txBody>
          <a:bodyPr wrap="square" rtlCol="0">
            <a:spAutoFit/>
          </a:bodyPr>
          <a:lstStyle/>
          <a:p>
            <a:pPr defTabSz="914400"/>
            <a:r>
              <a:rPr kumimoji="1" lang="ja-JP" altLang="en-US" sz="3600" u="sng" dirty="0">
                <a:solidFill>
                  <a:prstClr val="black"/>
                </a:solidFill>
                <a:latin typeface="ＭＳ Ｐゴシック" panose="020B0600070205080204" pitchFamily="50" charset="-128"/>
                <a:ea typeface="ＭＳ Ｐゴシック" panose="020B0600070205080204" pitchFamily="50" charset="-128"/>
              </a:rPr>
              <a:t>○洪水氾濫計算：</a:t>
            </a:r>
            <a:r>
              <a:rPr kumimoji="1" lang="en-US" altLang="ja-JP" sz="3600" u="sng" dirty="0">
                <a:solidFill>
                  <a:prstClr val="black"/>
                </a:solidFill>
                <a:latin typeface="ＭＳ Ｐゴシック" panose="020B0600070205080204" pitchFamily="50" charset="-128"/>
                <a:ea typeface="ＭＳ Ｐゴシック" panose="020B0600070205080204" pitchFamily="50" charset="-128"/>
              </a:rPr>
              <a:t>2</a:t>
            </a:r>
            <a:r>
              <a:rPr kumimoji="1" lang="ja-JP" altLang="en-US" sz="3600" u="sng" dirty="0">
                <a:solidFill>
                  <a:prstClr val="black"/>
                </a:solidFill>
                <a:latin typeface="ＭＳ Ｐゴシック" panose="020B0600070205080204" pitchFamily="50" charset="-128"/>
                <a:ea typeface="ＭＳ Ｐゴシック" panose="020B0600070205080204" pitchFamily="50" charset="-128"/>
              </a:rPr>
              <a:t>次元不定流計算</a:t>
            </a:r>
          </a:p>
        </p:txBody>
      </p:sp>
      <p:sp>
        <p:nvSpPr>
          <p:cNvPr id="121" name="テキスト ボックス 120">
            <a:extLst>
              <a:ext uri="{FF2B5EF4-FFF2-40B4-BE49-F238E27FC236}">
                <a16:creationId xmlns:a16="http://schemas.microsoft.com/office/drawing/2014/main" id="{B6A21695-3134-2A65-9C1E-E7EC41443D12}"/>
              </a:ext>
            </a:extLst>
          </p:cNvPr>
          <p:cNvSpPr txBox="1"/>
          <p:nvPr/>
        </p:nvSpPr>
        <p:spPr>
          <a:xfrm>
            <a:off x="12822847" y="16944298"/>
            <a:ext cx="9755578" cy="646331"/>
          </a:xfrm>
          <a:prstGeom prst="rect">
            <a:avLst/>
          </a:prstGeom>
          <a:noFill/>
        </p:spPr>
        <p:txBody>
          <a:bodyPr wrap="square">
            <a:spAutoFit/>
          </a:bodyPr>
          <a:lstStyle/>
          <a:p>
            <a:r>
              <a:rPr lang="ja-JP" altLang="en-US" sz="3600" b="1" dirty="0">
                <a:latin typeface="ＭＳ Ｐゴシック" panose="020B0600070205080204" pitchFamily="50" charset="-128"/>
                <a:ea typeface="ＭＳ Ｐゴシック" panose="020B0600070205080204" pitchFamily="50" charset="-128"/>
              </a:rPr>
              <a:t>「地震後地形」 － 「</a:t>
            </a:r>
            <a:r>
              <a:rPr lang="en-US" altLang="ja-JP" sz="3600" b="1" dirty="0">
                <a:latin typeface="ＭＳ Ｐゴシック" panose="020B0600070205080204" pitchFamily="50" charset="-128"/>
                <a:ea typeface="ＭＳ Ｐゴシック" panose="020B0600070205080204" pitchFamily="50" charset="-128"/>
              </a:rPr>
              <a:t>SAR</a:t>
            </a:r>
            <a:r>
              <a:rPr lang="ja-JP" altLang="en-US" sz="3600" b="1" dirty="0">
                <a:latin typeface="ＭＳ Ｐゴシック" panose="020B0600070205080204" pitchFamily="50" charset="-128"/>
                <a:ea typeface="ＭＳ Ｐゴシック" panose="020B0600070205080204" pitchFamily="50" charset="-128"/>
              </a:rPr>
              <a:t>隆起量」 ＝ 地震前地形」</a:t>
            </a:r>
          </a:p>
        </p:txBody>
      </p:sp>
      <p:sp>
        <p:nvSpPr>
          <p:cNvPr id="147" name="テキスト ボックス 146">
            <a:extLst>
              <a:ext uri="{FF2B5EF4-FFF2-40B4-BE49-F238E27FC236}">
                <a16:creationId xmlns:a16="http://schemas.microsoft.com/office/drawing/2014/main" id="{9CA7B192-4F60-0BDC-CDD3-792784FAB984}"/>
              </a:ext>
            </a:extLst>
          </p:cNvPr>
          <p:cNvSpPr txBox="1"/>
          <p:nvPr/>
        </p:nvSpPr>
        <p:spPr>
          <a:xfrm>
            <a:off x="-175664" y="28369616"/>
            <a:ext cx="2866881" cy="769441"/>
          </a:xfrm>
          <a:prstGeom prst="rect">
            <a:avLst/>
          </a:prstGeom>
          <a:noFill/>
          <a:ln>
            <a:noFill/>
          </a:ln>
        </p:spPr>
        <p:txBody>
          <a:bodyPr wrap="square" rtlCol="0">
            <a:spAutoFit/>
          </a:bodyPr>
          <a:lstStyle/>
          <a:p>
            <a:pPr algn="ctr"/>
            <a:r>
              <a:rPr kumimoji="1" lang="en-US" altLang="ja-JP" sz="4400" b="1" dirty="0">
                <a:latin typeface="ＭＳ Ｐゴシック" panose="020B0600070205080204" pitchFamily="50" charset="-128"/>
                <a:ea typeface="ＭＳ Ｐゴシック" panose="020B0600070205080204" pitchFamily="50" charset="-128"/>
              </a:rPr>
              <a:t>-</a:t>
            </a:r>
            <a:r>
              <a:rPr kumimoji="1" lang="ja-JP" altLang="en-US" sz="4400" b="1" dirty="0">
                <a:latin typeface="ＭＳ Ｐゴシック" panose="020B0600070205080204" pitchFamily="50" charset="-128"/>
                <a:ea typeface="ＭＳ Ｐゴシック" panose="020B0600070205080204" pitchFamily="50" charset="-128"/>
              </a:rPr>
              <a:t>謝辞</a:t>
            </a:r>
            <a:r>
              <a:rPr kumimoji="1" lang="en-US" altLang="ja-JP" sz="4400" b="1" dirty="0">
                <a:latin typeface="ＭＳ Ｐゴシック" panose="020B0600070205080204" pitchFamily="50" charset="-128"/>
                <a:ea typeface="ＭＳ Ｐゴシック" panose="020B0600070205080204" pitchFamily="50" charset="-128"/>
              </a:rPr>
              <a:t>-</a:t>
            </a:r>
            <a:endParaRPr kumimoji="1" lang="ja-JP" altLang="en-US" sz="4400" b="1" dirty="0">
              <a:latin typeface="ＭＳ Ｐゴシック" panose="020B0600070205080204" pitchFamily="50" charset="-128"/>
              <a:ea typeface="ＭＳ Ｐゴシック" panose="020B0600070205080204" pitchFamily="50" charset="-128"/>
            </a:endParaRPr>
          </a:p>
        </p:txBody>
      </p:sp>
      <p:sp>
        <p:nvSpPr>
          <p:cNvPr id="8" name="テキスト ボックス 7">
            <a:extLst>
              <a:ext uri="{FF2B5EF4-FFF2-40B4-BE49-F238E27FC236}">
                <a16:creationId xmlns:a16="http://schemas.microsoft.com/office/drawing/2014/main" id="{7E9FE21B-7B43-540D-E1ED-57B8B1F1A26F}"/>
              </a:ext>
            </a:extLst>
          </p:cNvPr>
          <p:cNvSpPr txBox="1"/>
          <p:nvPr/>
        </p:nvSpPr>
        <p:spPr>
          <a:xfrm>
            <a:off x="30139704" y="5530881"/>
            <a:ext cx="12256704" cy="3108543"/>
          </a:xfrm>
          <a:prstGeom prst="rect">
            <a:avLst/>
          </a:prstGeom>
          <a:noFill/>
        </p:spPr>
        <p:txBody>
          <a:bodyPr wrap="square" rtlCol="0">
            <a:spAutoFit/>
          </a:bodyPr>
          <a:lstStyle/>
          <a:p>
            <a:pPr marL="285750" indent="-285750">
              <a:buFont typeface="Wingdings" panose="05000000000000000000" pitchFamily="2" charset="2"/>
              <a:buChar char="l"/>
            </a:pPr>
            <a:r>
              <a:rPr kumimoji="1" lang="ja-JP" altLang="en-US" sz="3600" dirty="0"/>
              <a:t>再現結果</a:t>
            </a:r>
            <a:endParaRPr kumimoji="1" lang="en-US" altLang="ja-JP" sz="3600" dirty="0"/>
          </a:p>
          <a:p>
            <a:pPr marL="571500" indent="-571500">
              <a:buFont typeface="Wingdings" panose="05000000000000000000" pitchFamily="2" charset="2"/>
              <a:buChar char="Ø"/>
            </a:pPr>
            <a:r>
              <a:rPr lang="ja-JP" altLang="ja-JP" sz="3200" dirty="0"/>
              <a:t>河原田川、町野川、若山川において、解析による最大浸水深は</a:t>
            </a:r>
            <a:r>
              <a:rPr lang="ja-JP" altLang="en-US" sz="3200" dirty="0"/>
              <a:t>　　　　</a:t>
            </a:r>
            <a:r>
              <a:rPr lang="ja-JP" altLang="ja-JP" sz="3200" dirty="0"/>
              <a:t>実測の浸水範囲とおおむね良好な整合性を示した。</a:t>
            </a:r>
          </a:p>
          <a:p>
            <a:pPr marL="571500" indent="-571500">
              <a:buFont typeface="Wingdings" panose="05000000000000000000" pitchFamily="2" charset="2"/>
              <a:buChar char="Ø"/>
            </a:pPr>
            <a:r>
              <a:rPr lang="ja-JP" altLang="ja-JP" sz="3200" dirty="0"/>
              <a:t>塚田川や河原田川の一部区間で見られた浸水範囲の過小評価は、山地からの大規模な土砂・流木流出による越水が顕著であった</a:t>
            </a:r>
            <a:r>
              <a:rPr lang="ja-JP" altLang="en-US" sz="3200" dirty="0"/>
              <a:t>　　</a:t>
            </a:r>
            <a:r>
              <a:rPr lang="ja-JP" altLang="ja-JP" sz="3200" dirty="0"/>
              <a:t>ためであり、流水のみを考慮した本解析モデルの適用限界を示し</a:t>
            </a:r>
            <a:r>
              <a:rPr lang="ja-JP" altLang="en-US" sz="3200" dirty="0"/>
              <a:t>た。</a:t>
            </a:r>
            <a:endParaRPr lang="ja-JP" altLang="ja-JP" sz="3200" dirty="0"/>
          </a:p>
        </p:txBody>
      </p:sp>
      <p:sp>
        <p:nvSpPr>
          <p:cNvPr id="10" name="テキスト ボックス 9">
            <a:extLst>
              <a:ext uri="{FF2B5EF4-FFF2-40B4-BE49-F238E27FC236}">
                <a16:creationId xmlns:a16="http://schemas.microsoft.com/office/drawing/2014/main" id="{293AB8B3-FA8A-BCA4-8D81-2FC98835102C}"/>
              </a:ext>
            </a:extLst>
          </p:cNvPr>
          <p:cNvSpPr txBox="1"/>
          <p:nvPr/>
        </p:nvSpPr>
        <p:spPr>
          <a:xfrm>
            <a:off x="17964388" y="25635053"/>
            <a:ext cx="9758383" cy="646331"/>
          </a:xfrm>
          <a:prstGeom prst="rect">
            <a:avLst/>
          </a:prstGeom>
          <a:noFill/>
        </p:spPr>
        <p:txBody>
          <a:bodyPr wrap="square" rtlCol="0">
            <a:spAutoFit/>
          </a:bodyPr>
          <a:lstStyle/>
          <a:p>
            <a:pPr marL="285750" indent="-285750">
              <a:buFont typeface="Wingdings" panose="05000000000000000000" pitchFamily="2" charset="2"/>
              <a:buChar char="l"/>
            </a:pPr>
            <a:r>
              <a:rPr kumimoji="1" lang="ja-JP" altLang="en-US" sz="3600" dirty="0"/>
              <a:t>能登半島地震（地盤隆起）の影響評価</a:t>
            </a:r>
            <a:endParaRPr kumimoji="1" lang="en-US" altLang="ja-JP" sz="3600" dirty="0"/>
          </a:p>
        </p:txBody>
      </p:sp>
      <p:sp>
        <p:nvSpPr>
          <p:cNvPr id="13" name="テキスト ボックス 12">
            <a:extLst>
              <a:ext uri="{FF2B5EF4-FFF2-40B4-BE49-F238E27FC236}">
                <a16:creationId xmlns:a16="http://schemas.microsoft.com/office/drawing/2014/main" id="{F790208B-9CC5-3A38-17A9-5E55B582D114}"/>
              </a:ext>
            </a:extLst>
          </p:cNvPr>
          <p:cNvSpPr txBox="1"/>
          <p:nvPr/>
        </p:nvSpPr>
        <p:spPr>
          <a:xfrm>
            <a:off x="1480322" y="26261113"/>
            <a:ext cx="15621591" cy="1938992"/>
          </a:xfrm>
          <a:prstGeom prst="rect">
            <a:avLst/>
          </a:prstGeom>
          <a:noFill/>
        </p:spPr>
        <p:txBody>
          <a:bodyPr wrap="square" rtlCol="0">
            <a:spAutoFit/>
          </a:bodyPr>
          <a:lstStyle/>
          <a:p>
            <a:pPr marL="457200" indent="-457200">
              <a:buFont typeface="Wingdings" panose="05000000000000000000" pitchFamily="2" charset="2"/>
              <a:buChar char="Ø"/>
            </a:pPr>
            <a:r>
              <a:rPr lang="ja-JP" altLang="en-US" sz="4000" dirty="0"/>
              <a:t>対象流域：２０２４年奥能登豪雨で洪水氾濫が生じた１５水系</a:t>
            </a:r>
            <a:endParaRPr lang="en-US" altLang="ja-JP" sz="4000" dirty="0"/>
          </a:p>
          <a:p>
            <a:pPr marL="457200" indent="-457200">
              <a:buFont typeface="Wingdings" panose="05000000000000000000" pitchFamily="2" charset="2"/>
              <a:buChar char="Ø"/>
            </a:pPr>
            <a:r>
              <a:rPr kumimoji="1" lang="ja-JP" altLang="en-US" sz="4000" dirty="0"/>
              <a:t>地震影響：地盤隆起による河床勾配の変化および土砂供給量の増加</a:t>
            </a:r>
            <a:endParaRPr kumimoji="1" lang="en-US" altLang="ja-JP" sz="4000" dirty="0"/>
          </a:p>
          <a:p>
            <a:pPr marL="457200" indent="-457200">
              <a:buFont typeface="Wingdings" panose="05000000000000000000" pitchFamily="2" charset="2"/>
              <a:buChar char="Ø"/>
            </a:pPr>
            <a:r>
              <a:rPr lang="en-US" altLang="ja-JP" sz="4000" dirty="0"/>
              <a:t>15</a:t>
            </a:r>
            <a:r>
              <a:rPr lang="ja-JP" altLang="en-US" sz="4000" dirty="0"/>
              <a:t>水系で洪水氾濫解析を実施し、出水状況を把握している</a:t>
            </a:r>
            <a:endParaRPr kumimoji="1" lang="en-US" altLang="ja-JP" sz="4000" dirty="0"/>
          </a:p>
        </p:txBody>
      </p:sp>
      <p:sp>
        <p:nvSpPr>
          <p:cNvPr id="21" name="テキスト ボックス 20">
            <a:extLst>
              <a:ext uri="{FF2B5EF4-FFF2-40B4-BE49-F238E27FC236}">
                <a16:creationId xmlns:a16="http://schemas.microsoft.com/office/drawing/2014/main" id="{8CE24BF5-173E-EB56-5D14-66394ECAC0CF}"/>
              </a:ext>
            </a:extLst>
          </p:cNvPr>
          <p:cNvSpPr txBox="1"/>
          <p:nvPr/>
        </p:nvSpPr>
        <p:spPr>
          <a:xfrm>
            <a:off x="42724442" y="16318174"/>
            <a:ext cx="2032886" cy="830997"/>
          </a:xfrm>
          <a:prstGeom prst="rect">
            <a:avLst/>
          </a:prstGeom>
          <a:solidFill>
            <a:schemeClr val="bg1"/>
          </a:solidFill>
        </p:spPr>
        <p:txBody>
          <a:bodyPr wrap="square" rtlCol="0">
            <a:spAutoFit/>
          </a:bodyPr>
          <a:lstStyle/>
          <a:p>
            <a:r>
              <a:rPr lang="ja-JP" altLang="en-US" sz="4800" dirty="0">
                <a:solidFill>
                  <a:srgbClr val="C94BEF"/>
                </a:solidFill>
              </a:rPr>
              <a:t>塚田川</a:t>
            </a:r>
            <a:endParaRPr kumimoji="1" lang="en-US" altLang="ja-JP" sz="4800" dirty="0">
              <a:solidFill>
                <a:srgbClr val="C94BEF"/>
              </a:solidFill>
            </a:endParaRPr>
          </a:p>
        </p:txBody>
      </p:sp>
      <p:sp>
        <p:nvSpPr>
          <p:cNvPr id="23" name="テキスト ボックス 22">
            <a:extLst>
              <a:ext uri="{FF2B5EF4-FFF2-40B4-BE49-F238E27FC236}">
                <a16:creationId xmlns:a16="http://schemas.microsoft.com/office/drawing/2014/main" id="{FD505ED1-EC60-8EC6-A73E-FD23BBDA0E0B}"/>
              </a:ext>
            </a:extLst>
          </p:cNvPr>
          <p:cNvSpPr txBox="1"/>
          <p:nvPr/>
        </p:nvSpPr>
        <p:spPr>
          <a:xfrm>
            <a:off x="34100144" y="19761755"/>
            <a:ext cx="2116598" cy="830997"/>
          </a:xfrm>
          <a:prstGeom prst="rect">
            <a:avLst/>
          </a:prstGeom>
          <a:solidFill>
            <a:schemeClr val="bg1"/>
          </a:solidFill>
        </p:spPr>
        <p:txBody>
          <a:bodyPr wrap="square" rtlCol="0">
            <a:spAutoFit/>
          </a:bodyPr>
          <a:lstStyle/>
          <a:p>
            <a:pPr algn="ctr"/>
            <a:r>
              <a:rPr lang="ja-JP" altLang="en-US" sz="4800" dirty="0">
                <a:solidFill>
                  <a:srgbClr val="F192DE"/>
                </a:solidFill>
              </a:rPr>
              <a:t>町野川</a:t>
            </a:r>
            <a:endParaRPr kumimoji="1" lang="en-US" altLang="ja-JP" sz="4800" dirty="0">
              <a:solidFill>
                <a:srgbClr val="F192DE"/>
              </a:solidFill>
            </a:endParaRPr>
          </a:p>
        </p:txBody>
      </p:sp>
      <p:sp>
        <p:nvSpPr>
          <p:cNvPr id="25" name="テキスト ボックス 24">
            <a:extLst>
              <a:ext uri="{FF2B5EF4-FFF2-40B4-BE49-F238E27FC236}">
                <a16:creationId xmlns:a16="http://schemas.microsoft.com/office/drawing/2014/main" id="{413C6EAC-B960-DB9F-DA13-C3AE03701FAD}"/>
              </a:ext>
            </a:extLst>
          </p:cNvPr>
          <p:cNvSpPr txBox="1"/>
          <p:nvPr/>
        </p:nvSpPr>
        <p:spPr>
          <a:xfrm>
            <a:off x="39134309" y="27369108"/>
            <a:ext cx="2670691" cy="830997"/>
          </a:xfrm>
          <a:prstGeom prst="rect">
            <a:avLst/>
          </a:prstGeom>
          <a:solidFill>
            <a:schemeClr val="bg1"/>
          </a:solidFill>
        </p:spPr>
        <p:txBody>
          <a:bodyPr wrap="square" rtlCol="0">
            <a:spAutoFit/>
          </a:bodyPr>
          <a:lstStyle/>
          <a:p>
            <a:pPr algn="ctr"/>
            <a:r>
              <a:rPr lang="ja-JP" altLang="en-US" sz="4800" dirty="0">
                <a:solidFill>
                  <a:srgbClr val="FF0000"/>
                </a:solidFill>
              </a:rPr>
              <a:t>河原田川</a:t>
            </a:r>
            <a:endParaRPr kumimoji="1" lang="en-US" altLang="ja-JP" sz="4800" dirty="0">
              <a:solidFill>
                <a:srgbClr val="FF0000"/>
              </a:solidFill>
            </a:endParaRPr>
          </a:p>
        </p:txBody>
      </p:sp>
      <p:sp>
        <p:nvSpPr>
          <p:cNvPr id="27" name="テキスト ボックス 26">
            <a:extLst>
              <a:ext uri="{FF2B5EF4-FFF2-40B4-BE49-F238E27FC236}">
                <a16:creationId xmlns:a16="http://schemas.microsoft.com/office/drawing/2014/main" id="{60ECC17B-2E3E-50C7-9DEB-C00931158D14}"/>
              </a:ext>
            </a:extLst>
          </p:cNvPr>
          <p:cNvSpPr txBox="1"/>
          <p:nvPr/>
        </p:nvSpPr>
        <p:spPr>
          <a:xfrm>
            <a:off x="43858089" y="19631799"/>
            <a:ext cx="2134954" cy="830997"/>
          </a:xfrm>
          <a:prstGeom prst="rect">
            <a:avLst/>
          </a:prstGeom>
          <a:solidFill>
            <a:schemeClr val="bg1"/>
          </a:solidFill>
        </p:spPr>
        <p:txBody>
          <a:bodyPr wrap="square" rtlCol="0">
            <a:spAutoFit/>
          </a:bodyPr>
          <a:lstStyle/>
          <a:p>
            <a:pPr algn="ctr"/>
            <a:r>
              <a:rPr lang="ja-JP" altLang="en-US" sz="4800" dirty="0">
                <a:solidFill>
                  <a:srgbClr val="0A6EF2"/>
                </a:solidFill>
              </a:rPr>
              <a:t>若山川</a:t>
            </a:r>
            <a:endParaRPr kumimoji="1" lang="en-US" altLang="ja-JP" sz="4800" dirty="0">
              <a:solidFill>
                <a:srgbClr val="0A6EF2"/>
              </a:solidFill>
            </a:endParaRPr>
          </a:p>
        </p:txBody>
      </p:sp>
      <p:sp>
        <p:nvSpPr>
          <p:cNvPr id="29" name="テキスト ボックス 28">
            <a:extLst>
              <a:ext uri="{FF2B5EF4-FFF2-40B4-BE49-F238E27FC236}">
                <a16:creationId xmlns:a16="http://schemas.microsoft.com/office/drawing/2014/main" id="{E1EAB8D3-2DC0-99B4-7C6C-566CC6FDD19C}"/>
              </a:ext>
            </a:extLst>
          </p:cNvPr>
          <p:cNvSpPr txBox="1"/>
          <p:nvPr/>
        </p:nvSpPr>
        <p:spPr>
          <a:xfrm>
            <a:off x="43778917" y="29082928"/>
            <a:ext cx="2214126" cy="830997"/>
          </a:xfrm>
          <a:prstGeom prst="rect">
            <a:avLst/>
          </a:prstGeom>
          <a:solidFill>
            <a:schemeClr val="bg1"/>
          </a:solidFill>
        </p:spPr>
        <p:txBody>
          <a:bodyPr wrap="square" rtlCol="0">
            <a:spAutoFit/>
          </a:bodyPr>
          <a:lstStyle/>
          <a:p>
            <a:pPr algn="ctr"/>
            <a:r>
              <a:rPr kumimoji="1" lang="ja-JP" altLang="en-US" sz="4800" dirty="0">
                <a:solidFill>
                  <a:srgbClr val="797304"/>
                </a:solidFill>
              </a:rPr>
              <a:t>八ヶ川</a:t>
            </a:r>
            <a:endParaRPr kumimoji="1" lang="en-US" altLang="ja-JP" sz="4800" dirty="0">
              <a:solidFill>
                <a:srgbClr val="797304"/>
              </a:solidFill>
            </a:endParaRPr>
          </a:p>
        </p:txBody>
      </p:sp>
      <p:sp>
        <p:nvSpPr>
          <p:cNvPr id="31" name="テキスト ボックス 30">
            <a:extLst>
              <a:ext uri="{FF2B5EF4-FFF2-40B4-BE49-F238E27FC236}">
                <a16:creationId xmlns:a16="http://schemas.microsoft.com/office/drawing/2014/main" id="{CE5C6CF0-BB0A-9BFC-A5AD-D2AB531543C2}"/>
              </a:ext>
            </a:extLst>
          </p:cNvPr>
          <p:cNvSpPr txBox="1"/>
          <p:nvPr/>
        </p:nvSpPr>
        <p:spPr>
          <a:xfrm>
            <a:off x="18981201" y="24113120"/>
            <a:ext cx="9932441" cy="523220"/>
          </a:xfrm>
          <a:prstGeom prst="rect">
            <a:avLst/>
          </a:prstGeom>
          <a:solidFill>
            <a:schemeClr val="bg1"/>
          </a:solidFill>
        </p:spPr>
        <p:txBody>
          <a:bodyPr wrap="square" rtlCol="0">
            <a:spAutoFit/>
          </a:bodyPr>
          <a:lstStyle/>
          <a:p>
            <a:pPr algn="ctr"/>
            <a:r>
              <a:rPr lang="ja-JP" altLang="en-US" sz="2800" dirty="0"/>
              <a:t>河床勾配と隆起量の縦断分布</a:t>
            </a:r>
            <a:endParaRPr lang="en-US" altLang="ja-JP" sz="2800" dirty="0"/>
          </a:p>
        </p:txBody>
      </p:sp>
      <p:sp>
        <p:nvSpPr>
          <p:cNvPr id="33" name="テキスト ボックス 32">
            <a:extLst>
              <a:ext uri="{FF2B5EF4-FFF2-40B4-BE49-F238E27FC236}">
                <a16:creationId xmlns:a16="http://schemas.microsoft.com/office/drawing/2014/main" id="{0B29E89E-04E0-8255-EA27-6E38A80EE404}"/>
              </a:ext>
            </a:extLst>
          </p:cNvPr>
          <p:cNvSpPr txBox="1"/>
          <p:nvPr/>
        </p:nvSpPr>
        <p:spPr>
          <a:xfrm>
            <a:off x="36692432" y="29441025"/>
            <a:ext cx="6356759" cy="584775"/>
          </a:xfrm>
          <a:prstGeom prst="rect">
            <a:avLst/>
          </a:prstGeom>
          <a:solidFill>
            <a:schemeClr val="bg1"/>
          </a:solidFill>
        </p:spPr>
        <p:txBody>
          <a:bodyPr wrap="square" rtlCol="0">
            <a:spAutoFit/>
          </a:bodyPr>
          <a:lstStyle/>
          <a:p>
            <a:r>
              <a:rPr kumimoji="1" lang="ja-JP" altLang="en-US" sz="3200" dirty="0"/>
              <a:t>地震前後の最大浸水深の差分分布</a:t>
            </a:r>
            <a:endParaRPr kumimoji="1" lang="en-US" altLang="ja-JP" sz="3200" dirty="0"/>
          </a:p>
        </p:txBody>
      </p:sp>
      <p:sp>
        <p:nvSpPr>
          <p:cNvPr id="35" name="テキスト ボックス 34">
            <a:extLst>
              <a:ext uri="{FF2B5EF4-FFF2-40B4-BE49-F238E27FC236}">
                <a16:creationId xmlns:a16="http://schemas.microsoft.com/office/drawing/2014/main" id="{6A9BC7DC-1BCF-E4E0-C9B8-C194DF2796D2}"/>
              </a:ext>
            </a:extLst>
          </p:cNvPr>
          <p:cNvSpPr txBox="1"/>
          <p:nvPr/>
        </p:nvSpPr>
        <p:spPr>
          <a:xfrm>
            <a:off x="38152647" y="17381959"/>
            <a:ext cx="7840396" cy="461665"/>
          </a:xfrm>
          <a:prstGeom prst="rect">
            <a:avLst/>
          </a:prstGeom>
          <a:noFill/>
        </p:spPr>
        <p:txBody>
          <a:bodyPr wrap="square" rtlCol="0">
            <a:spAutoFit/>
          </a:bodyPr>
          <a:lstStyle/>
          <a:p>
            <a:r>
              <a:rPr kumimoji="1" lang="ja-JP" altLang="en-US" sz="2400" dirty="0"/>
              <a:t>地震後地形を用いた洪水氾濫解析結果と浸水実績の比較</a:t>
            </a:r>
            <a:endParaRPr kumimoji="1" lang="en-US" altLang="ja-JP" sz="2400" dirty="0"/>
          </a:p>
        </p:txBody>
      </p:sp>
      <p:sp>
        <p:nvSpPr>
          <p:cNvPr id="12" name="テキスト ボックス 11">
            <a:extLst>
              <a:ext uri="{FF2B5EF4-FFF2-40B4-BE49-F238E27FC236}">
                <a16:creationId xmlns:a16="http://schemas.microsoft.com/office/drawing/2014/main" id="{A1805454-7A06-3BBA-5ADF-0905D5C6540E}"/>
              </a:ext>
            </a:extLst>
          </p:cNvPr>
          <p:cNvSpPr txBox="1"/>
          <p:nvPr/>
        </p:nvSpPr>
        <p:spPr>
          <a:xfrm>
            <a:off x="23786" y="29238607"/>
            <a:ext cx="17618212" cy="830997"/>
          </a:xfrm>
          <a:prstGeom prst="rect">
            <a:avLst/>
          </a:prstGeom>
          <a:noFill/>
        </p:spPr>
        <p:txBody>
          <a:bodyPr wrap="square" rtlCol="0">
            <a:spAutoFit/>
          </a:bodyPr>
          <a:lstStyle/>
          <a:p>
            <a:r>
              <a:rPr lang="ja-JP" altLang="ja-JP" sz="2400" dirty="0"/>
              <a:t>本研究で使用した</a:t>
            </a:r>
            <a:r>
              <a:rPr lang="en-US" altLang="ja-JP" sz="2400" dirty="0"/>
              <a:t>LP</a:t>
            </a:r>
            <a:r>
              <a:rPr lang="ja-JP" altLang="ja-JP" sz="2400" dirty="0"/>
              <a:t>データは国土交通省北陸地方整備局に，河川横断面データとダム流入量データは石川県土木部河川課にご提供頂きました．本研究は，</a:t>
            </a:r>
            <a:r>
              <a:rPr lang="en-US" altLang="ja-JP" sz="2400" dirty="0"/>
              <a:t>JSPS</a:t>
            </a:r>
            <a:r>
              <a:rPr lang="ja-JP" altLang="ja-JP" sz="2400" dirty="0"/>
              <a:t>科研費</a:t>
            </a:r>
            <a:r>
              <a:rPr lang="en-US" altLang="ja-JP" sz="2400" dirty="0"/>
              <a:t>JP24K01135</a:t>
            </a:r>
            <a:r>
              <a:rPr lang="ja-JP" altLang="ja-JP" sz="2400" dirty="0"/>
              <a:t>および</a:t>
            </a:r>
            <a:r>
              <a:rPr lang="en-US" altLang="ja-JP" sz="2400" dirty="0"/>
              <a:t>JP24H00329</a:t>
            </a:r>
            <a:r>
              <a:rPr lang="ja-JP" altLang="ja-JP" sz="2400" dirty="0"/>
              <a:t>の助成を受けたものです．末尾ですが，ここに記して感謝の意を表します．</a:t>
            </a:r>
            <a:endParaRPr kumimoji="1" lang="ja-JP" altLang="en-US" sz="2400" dirty="0"/>
          </a:p>
        </p:txBody>
      </p:sp>
      <p:pic>
        <p:nvPicPr>
          <p:cNvPr id="42" name="図 41">
            <a:extLst>
              <a:ext uri="{FF2B5EF4-FFF2-40B4-BE49-F238E27FC236}">
                <a16:creationId xmlns:a16="http://schemas.microsoft.com/office/drawing/2014/main" id="{0DBE510C-F334-B7D8-4DB0-0DA29E6A2FA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960029" y="19500285"/>
            <a:ext cx="8327712" cy="5878680"/>
          </a:xfrm>
          <a:prstGeom prst="rect">
            <a:avLst/>
          </a:prstGeom>
        </p:spPr>
      </p:pic>
      <p:sp>
        <p:nvSpPr>
          <p:cNvPr id="50" name="テキスト ボックス 49">
            <a:extLst>
              <a:ext uri="{FF2B5EF4-FFF2-40B4-BE49-F238E27FC236}">
                <a16:creationId xmlns:a16="http://schemas.microsoft.com/office/drawing/2014/main" id="{379A2E35-5EB1-EB63-6E63-6A5A49FCB98F}"/>
              </a:ext>
            </a:extLst>
          </p:cNvPr>
          <p:cNvSpPr txBox="1"/>
          <p:nvPr/>
        </p:nvSpPr>
        <p:spPr>
          <a:xfrm>
            <a:off x="34076638" y="9326716"/>
            <a:ext cx="2116598" cy="830997"/>
          </a:xfrm>
          <a:prstGeom prst="rect">
            <a:avLst/>
          </a:prstGeom>
          <a:solidFill>
            <a:schemeClr val="bg1"/>
          </a:solidFill>
        </p:spPr>
        <p:txBody>
          <a:bodyPr wrap="square" rtlCol="0">
            <a:spAutoFit/>
          </a:bodyPr>
          <a:lstStyle/>
          <a:p>
            <a:pPr algn="ctr"/>
            <a:r>
              <a:rPr lang="ja-JP" altLang="en-US" sz="4800" dirty="0">
                <a:solidFill>
                  <a:srgbClr val="F192DE"/>
                </a:solidFill>
              </a:rPr>
              <a:t>町野川</a:t>
            </a:r>
            <a:endParaRPr kumimoji="1" lang="en-US" altLang="ja-JP" sz="4800" dirty="0">
              <a:solidFill>
                <a:srgbClr val="F192DE"/>
              </a:solidFill>
            </a:endParaRPr>
          </a:p>
        </p:txBody>
      </p:sp>
      <p:sp>
        <p:nvSpPr>
          <p:cNvPr id="52" name="テキスト ボックス 51">
            <a:extLst>
              <a:ext uri="{FF2B5EF4-FFF2-40B4-BE49-F238E27FC236}">
                <a16:creationId xmlns:a16="http://schemas.microsoft.com/office/drawing/2014/main" id="{2F765EB0-2A97-199C-5824-11CB19C1B1D6}"/>
              </a:ext>
            </a:extLst>
          </p:cNvPr>
          <p:cNvSpPr txBox="1"/>
          <p:nvPr/>
        </p:nvSpPr>
        <p:spPr>
          <a:xfrm>
            <a:off x="38234624" y="15826751"/>
            <a:ext cx="2670691" cy="830997"/>
          </a:xfrm>
          <a:prstGeom prst="rect">
            <a:avLst/>
          </a:prstGeom>
          <a:solidFill>
            <a:schemeClr val="bg1"/>
          </a:solidFill>
        </p:spPr>
        <p:txBody>
          <a:bodyPr wrap="square" rtlCol="0">
            <a:spAutoFit/>
          </a:bodyPr>
          <a:lstStyle/>
          <a:p>
            <a:pPr algn="ctr"/>
            <a:r>
              <a:rPr lang="ja-JP" altLang="en-US" sz="4800" dirty="0">
                <a:solidFill>
                  <a:srgbClr val="FF0000"/>
                </a:solidFill>
              </a:rPr>
              <a:t>河原田川</a:t>
            </a:r>
            <a:endParaRPr kumimoji="1" lang="en-US" altLang="ja-JP" sz="4800" dirty="0">
              <a:solidFill>
                <a:srgbClr val="FF0000"/>
              </a:solidFill>
            </a:endParaRPr>
          </a:p>
        </p:txBody>
      </p:sp>
      <p:sp>
        <p:nvSpPr>
          <p:cNvPr id="55" name="テキスト ボックス 54">
            <a:extLst>
              <a:ext uri="{FF2B5EF4-FFF2-40B4-BE49-F238E27FC236}">
                <a16:creationId xmlns:a16="http://schemas.microsoft.com/office/drawing/2014/main" id="{B21FCEDB-995B-5A48-AA12-7C28F3CF3209}"/>
              </a:ext>
            </a:extLst>
          </p:cNvPr>
          <p:cNvSpPr txBox="1"/>
          <p:nvPr/>
        </p:nvSpPr>
        <p:spPr>
          <a:xfrm>
            <a:off x="42673408" y="5439637"/>
            <a:ext cx="2134954" cy="830997"/>
          </a:xfrm>
          <a:prstGeom prst="rect">
            <a:avLst/>
          </a:prstGeom>
          <a:solidFill>
            <a:schemeClr val="bg1"/>
          </a:solidFill>
        </p:spPr>
        <p:txBody>
          <a:bodyPr wrap="square" rtlCol="0">
            <a:spAutoFit/>
          </a:bodyPr>
          <a:lstStyle/>
          <a:p>
            <a:pPr algn="ctr"/>
            <a:r>
              <a:rPr lang="ja-JP" altLang="en-US" sz="4800" dirty="0">
                <a:solidFill>
                  <a:srgbClr val="0A6EF2"/>
                </a:solidFill>
              </a:rPr>
              <a:t>若山川</a:t>
            </a:r>
            <a:endParaRPr kumimoji="1" lang="en-US" altLang="ja-JP" sz="4800" dirty="0">
              <a:solidFill>
                <a:srgbClr val="0A6EF2"/>
              </a:solidFill>
            </a:endParaRPr>
          </a:p>
        </p:txBody>
      </p:sp>
      <p:pic>
        <p:nvPicPr>
          <p:cNvPr id="61" name="図 60">
            <a:extLst>
              <a:ext uri="{FF2B5EF4-FFF2-40B4-BE49-F238E27FC236}">
                <a16:creationId xmlns:a16="http://schemas.microsoft.com/office/drawing/2014/main" id="{B7DFF4BD-C916-7D93-327B-5F500739B2D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9437444" y="19426508"/>
            <a:ext cx="8785272" cy="6117969"/>
          </a:xfrm>
          <a:prstGeom prst="rect">
            <a:avLst/>
          </a:prstGeom>
        </p:spPr>
      </p:pic>
      <p:sp>
        <p:nvSpPr>
          <p:cNvPr id="63" name="テキスト ボックス 62">
            <a:extLst>
              <a:ext uri="{FF2B5EF4-FFF2-40B4-BE49-F238E27FC236}">
                <a16:creationId xmlns:a16="http://schemas.microsoft.com/office/drawing/2014/main" id="{B3D05DC2-B8F5-78EB-9433-6CB6E582D7CF}"/>
              </a:ext>
            </a:extLst>
          </p:cNvPr>
          <p:cNvSpPr txBox="1"/>
          <p:nvPr/>
        </p:nvSpPr>
        <p:spPr>
          <a:xfrm>
            <a:off x="20058584" y="26179759"/>
            <a:ext cx="9559279" cy="461665"/>
          </a:xfrm>
          <a:prstGeom prst="rect">
            <a:avLst/>
          </a:prstGeom>
          <a:noFill/>
        </p:spPr>
        <p:txBody>
          <a:bodyPr wrap="square">
            <a:spAutoFit/>
          </a:bodyPr>
          <a:lstStyle/>
          <a:p>
            <a:pPr algn="ctr"/>
            <a:r>
              <a:rPr kumimoji="1" lang="en-US" altLang="ja-JP" sz="2400" dirty="0">
                <a:latin typeface="+mn-ea"/>
              </a:rPr>
              <a:t>※</a:t>
            </a:r>
            <a:r>
              <a:rPr kumimoji="1" lang="ja-JP" altLang="en-US" sz="2400" dirty="0">
                <a:latin typeface="+mn-ea"/>
              </a:rPr>
              <a:t>横断測量がなされており、地盤隆起の影響を顕著に受けた河川が対象</a:t>
            </a:r>
            <a:endParaRPr kumimoji="1" lang="en-US" altLang="ja-JP" sz="2400" dirty="0">
              <a:latin typeface="+mn-ea"/>
            </a:endParaRPr>
          </a:p>
        </p:txBody>
      </p:sp>
      <p:sp>
        <p:nvSpPr>
          <p:cNvPr id="69" name="テキスト ボックス 68">
            <a:extLst>
              <a:ext uri="{FF2B5EF4-FFF2-40B4-BE49-F238E27FC236}">
                <a16:creationId xmlns:a16="http://schemas.microsoft.com/office/drawing/2014/main" id="{BD260EF3-8A23-28F3-7FDD-4F5B3A8DA544}"/>
              </a:ext>
            </a:extLst>
          </p:cNvPr>
          <p:cNvSpPr txBox="1"/>
          <p:nvPr/>
        </p:nvSpPr>
        <p:spPr>
          <a:xfrm>
            <a:off x="18005353" y="26906804"/>
            <a:ext cx="11342263" cy="3046988"/>
          </a:xfrm>
          <a:prstGeom prst="rect">
            <a:avLst/>
          </a:prstGeom>
          <a:noFill/>
        </p:spPr>
        <p:txBody>
          <a:bodyPr wrap="square" rtlCol="0">
            <a:spAutoFit/>
          </a:bodyPr>
          <a:lstStyle/>
          <a:p>
            <a:pPr marL="457200" indent="-457200">
              <a:buFont typeface="Wingdings" panose="05000000000000000000" pitchFamily="2" charset="2"/>
              <a:buChar char="Ø"/>
            </a:pPr>
            <a:r>
              <a:rPr lang="ja-JP" altLang="en-US" sz="3200" dirty="0"/>
              <a:t>若山川を除き、下流側の隆起が大きく河床勾配は低下している。</a:t>
            </a:r>
            <a:endParaRPr lang="en-US" altLang="ja-JP" sz="3200" dirty="0"/>
          </a:p>
          <a:p>
            <a:pPr marL="457200" indent="-457200">
              <a:buFont typeface="Wingdings" panose="05000000000000000000" pitchFamily="2" charset="2"/>
              <a:buChar char="Ø"/>
            </a:pPr>
            <a:r>
              <a:rPr lang="ja-JP" altLang="en-US" sz="3200" dirty="0"/>
              <a:t>地盤隆起による河床勾配の変化により局所的に、河原田川、若山川、八ヶ川では</a:t>
            </a:r>
            <a:r>
              <a:rPr lang="en-US" altLang="ja-JP" sz="3200" dirty="0"/>
              <a:t>0</a:t>
            </a:r>
            <a:r>
              <a:rPr lang="ja-JP" altLang="en-US" sz="3200" dirty="0"/>
              <a:t>～</a:t>
            </a:r>
            <a:r>
              <a:rPr lang="en-US" altLang="ja-JP" sz="3200" dirty="0"/>
              <a:t>0.4</a:t>
            </a:r>
            <a:r>
              <a:rPr lang="ja-JP" altLang="en-US" sz="3200" dirty="0"/>
              <a:t> </a:t>
            </a:r>
            <a:r>
              <a:rPr lang="en-US" altLang="ja-JP" sz="3200" dirty="0"/>
              <a:t>m</a:t>
            </a:r>
            <a:r>
              <a:rPr lang="ja-JP" altLang="en-US" sz="3200" dirty="0"/>
              <a:t>程度、町野川、鈴屋川では　　</a:t>
            </a:r>
            <a:r>
              <a:rPr lang="en-US" altLang="ja-JP" sz="3200" dirty="0"/>
              <a:t>0.4m</a:t>
            </a:r>
            <a:r>
              <a:rPr lang="ja-JP" altLang="en-US" sz="3200" dirty="0"/>
              <a:t>～</a:t>
            </a:r>
            <a:r>
              <a:rPr lang="en-US" altLang="ja-JP" sz="3200" dirty="0"/>
              <a:t>1.0m</a:t>
            </a:r>
            <a:r>
              <a:rPr lang="ja-JP" altLang="en-US" sz="3200" dirty="0"/>
              <a:t>の浸水深の増減が生じた。</a:t>
            </a:r>
            <a:endParaRPr lang="en-US" altLang="ja-JP" sz="3200" dirty="0"/>
          </a:p>
          <a:p>
            <a:pPr marL="457200" indent="-457200">
              <a:buFont typeface="Wingdings" panose="05000000000000000000" pitchFamily="2" charset="2"/>
              <a:buChar char="Ø"/>
            </a:pPr>
            <a:r>
              <a:rPr lang="ja-JP" altLang="en-US" sz="3200" dirty="0"/>
              <a:t>地盤隆起が生じた地点や程度、河床勾配の違いにより　　　　洪水リスクは複雑に変化した。</a:t>
            </a:r>
            <a:endParaRPr lang="en-US" altLang="ja-JP" sz="3200" dirty="0"/>
          </a:p>
        </p:txBody>
      </p:sp>
    </p:spTree>
    <p:extLst>
      <p:ext uri="{BB962C8B-B14F-4D97-AF65-F5344CB8AC3E}">
        <p14:creationId xmlns:p14="http://schemas.microsoft.com/office/powerpoint/2010/main" val="24426807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15643</TotalTime>
  <Words>1000</Words>
  <Application>Microsoft Office PowerPoint</Application>
  <PresentationFormat>ユーザー設定</PresentationFormat>
  <Paragraphs>67</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HGP創英角ｺﾞｼｯｸUB</vt:lpstr>
      <vt:lpstr>ＭＳ Ｐゴシック</vt:lpstr>
      <vt:lpstr>Arial</vt:lpstr>
      <vt:lpstr>Calibri</vt:lpstr>
      <vt:lpstr>Wingdings</vt:lpstr>
      <vt:lpstr>Office ​​テーマ</vt:lpstr>
      <vt:lpstr>PowerPoint プレゼンテーション</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student</dc:creator>
  <cp:lastModifiedBy>中尾　朔也</cp:lastModifiedBy>
  <cp:revision>257</cp:revision>
  <cp:lastPrinted>2026-06-15T06:34:12Z</cp:lastPrinted>
  <dcterms:created xsi:type="dcterms:W3CDTF">2016-05-19T02:36:41Z</dcterms:created>
  <dcterms:modified xsi:type="dcterms:W3CDTF">2026-06-16T07:39:43Z</dcterms:modified>
</cp:coreProperties>
</file>