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75" r:id="rId2"/>
  </p:sldIdLst>
  <p:sldSz cx="42808525" cy="30279975"/>
  <p:notesSz cx="6735763" cy="9866313"/>
  <p:defaultTextStyle>
    <a:defPPr>
      <a:defRPr lang="ja-JP"/>
    </a:defPPr>
    <a:lvl1pPr marL="0" algn="l" defTabSz="4176431" rtl="0" eaLnBrk="1" latinLnBrk="0" hangingPunct="1">
      <a:defRPr kumimoji="1" sz="8200" kern="1200">
        <a:solidFill>
          <a:schemeClr val="tx1"/>
        </a:solidFill>
        <a:latin typeface="+mn-lt"/>
        <a:ea typeface="+mn-ea"/>
        <a:cs typeface="+mn-cs"/>
      </a:defRPr>
    </a:lvl1pPr>
    <a:lvl2pPr marL="2088215" algn="l" defTabSz="4176431" rtl="0" eaLnBrk="1" latinLnBrk="0" hangingPunct="1">
      <a:defRPr kumimoji="1" sz="8200" kern="1200">
        <a:solidFill>
          <a:schemeClr val="tx1"/>
        </a:solidFill>
        <a:latin typeface="+mn-lt"/>
        <a:ea typeface="+mn-ea"/>
        <a:cs typeface="+mn-cs"/>
      </a:defRPr>
    </a:lvl2pPr>
    <a:lvl3pPr marL="4176431" algn="l" defTabSz="4176431" rtl="0" eaLnBrk="1" latinLnBrk="0" hangingPunct="1">
      <a:defRPr kumimoji="1" sz="8200" kern="1200">
        <a:solidFill>
          <a:schemeClr val="tx1"/>
        </a:solidFill>
        <a:latin typeface="+mn-lt"/>
        <a:ea typeface="+mn-ea"/>
        <a:cs typeface="+mn-cs"/>
      </a:defRPr>
    </a:lvl3pPr>
    <a:lvl4pPr marL="6264646" algn="l" defTabSz="4176431" rtl="0" eaLnBrk="1" latinLnBrk="0" hangingPunct="1">
      <a:defRPr kumimoji="1" sz="8200" kern="1200">
        <a:solidFill>
          <a:schemeClr val="tx1"/>
        </a:solidFill>
        <a:latin typeface="+mn-lt"/>
        <a:ea typeface="+mn-ea"/>
        <a:cs typeface="+mn-cs"/>
      </a:defRPr>
    </a:lvl4pPr>
    <a:lvl5pPr marL="8352861" algn="l" defTabSz="4176431" rtl="0" eaLnBrk="1" latinLnBrk="0" hangingPunct="1">
      <a:defRPr kumimoji="1" sz="8200" kern="1200">
        <a:solidFill>
          <a:schemeClr val="tx1"/>
        </a:solidFill>
        <a:latin typeface="+mn-lt"/>
        <a:ea typeface="+mn-ea"/>
        <a:cs typeface="+mn-cs"/>
      </a:defRPr>
    </a:lvl5pPr>
    <a:lvl6pPr marL="10441076" algn="l" defTabSz="4176431" rtl="0" eaLnBrk="1" latinLnBrk="0" hangingPunct="1">
      <a:defRPr kumimoji="1" sz="8200" kern="1200">
        <a:solidFill>
          <a:schemeClr val="tx1"/>
        </a:solidFill>
        <a:latin typeface="+mn-lt"/>
        <a:ea typeface="+mn-ea"/>
        <a:cs typeface="+mn-cs"/>
      </a:defRPr>
    </a:lvl6pPr>
    <a:lvl7pPr marL="12529292" algn="l" defTabSz="4176431" rtl="0" eaLnBrk="1" latinLnBrk="0" hangingPunct="1">
      <a:defRPr kumimoji="1" sz="8200" kern="1200">
        <a:solidFill>
          <a:schemeClr val="tx1"/>
        </a:solidFill>
        <a:latin typeface="+mn-lt"/>
        <a:ea typeface="+mn-ea"/>
        <a:cs typeface="+mn-cs"/>
      </a:defRPr>
    </a:lvl7pPr>
    <a:lvl8pPr marL="14617507" algn="l" defTabSz="4176431" rtl="0" eaLnBrk="1" latinLnBrk="0" hangingPunct="1">
      <a:defRPr kumimoji="1" sz="8200" kern="1200">
        <a:solidFill>
          <a:schemeClr val="tx1"/>
        </a:solidFill>
        <a:latin typeface="+mn-lt"/>
        <a:ea typeface="+mn-ea"/>
        <a:cs typeface="+mn-cs"/>
      </a:defRPr>
    </a:lvl8pPr>
    <a:lvl9pPr marL="16705722" algn="l" defTabSz="4176431" rtl="0" eaLnBrk="1" latinLnBrk="0" hangingPunct="1">
      <a:defRPr kumimoji="1"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034" userDrawn="1">
          <p15:clr>
            <a:srgbClr val="A4A3A4"/>
          </p15:clr>
        </p15:guide>
        <p15:guide id="2" pos="1351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6D9949-48DE-FDD5-E782-CFC8AC2837B8}" name="西村 宗倫" initials="宗西" userId="S::nishimura-s8310@mlit.go.jp::769e0a18-f277-4069-9770-ed743e83b56d" providerId="AD"/>
  <p188:author id="{1EEB84F6-3B60-776F-1CD6-40A1CEC19480}" name="naoki inaba" initials="ni" userId="928bbfa45cb09e9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933C"/>
    <a:srgbClr val="0000FF"/>
    <a:srgbClr val="FF9500"/>
    <a:srgbClr val="FFEB97"/>
    <a:srgbClr val="E29D6D"/>
    <a:srgbClr val="008000"/>
    <a:srgbClr val="FFF3CD"/>
    <a:srgbClr val="FDA66A"/>
    <a:srgbClr val="FDA86B"/>
    <a:srgbClr val="FDA6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08" autoAdjust="0"/>
    <p:restoredTop sz="96242" autoAdjust="0"/>
  </p:normalViewPr>
  <p:slideViewPr>
    <p:cSldViewPr snapToGrid="0">
      <p:cViewPr>
        <p:scale>
          <a:sx n="150" d="100"/>
          <a:sy n="150" d="100"/>
        </p:scale>
        <p:origin x="-20760" y="-25472"/>
      </p:cViewPr>
      <p:guideLst>
        <p:guide orient="horz" pos="16034"/>
        <p:guide pos="13516"/>
      </p:guideLst>
    </p:cSldViewPr>
  </p:slideViewPr>
  <p:notesTextViewPr>
    <p:cViewPr>
      <p:scale>
        <a:sx n="400" d="100"/>
        <a:sy n="400" d="100"/>
      </p:scale>
      <p:origin x="0" y="0"/>
    </p:cViewPr>
  </p:notesTextViewPr>
  <p:gridSpacing cx="1800225" cy="1800225"/>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723" cy="493807"/>
          </a:xfrm>
          <a:prstGeom prst="rect">
            <a:avLst/>
          </a:prstGeom>
        </p:spPr>
        <p:txBody>
          <a:bodyPr vert="horz" lIns="62395" tIns="31197" rIns="62395" bIns="31197" rtlCol="0"/>
          <a:lstStyle>
            <a:lvl1pPr algn="l">
              <a:defRPr sz="800"/>
            </a:lvl1pPr>
          </a:lstStyle>
          <a:p>
            <a:endParaRPr kumimoji="1" lang="ja-JP" altLang="en-US"/>
          </a:p>
        </p:txBody>
      </p:sp>
      <p:sp>
        <p:nvSpPr>
          <p:cNvPr id="3" name="日付プレースホルダー 2"/>
          <p:cNvSpPr>
            <a:spLocks noGrp="1"/>
          </p:cNvSpPr>
          <p:nvPr>
            <p:ph type="dt" idx="1"/>
          </p:nvPr>
        </p:nvSpPr>
        <p:spPr>
          <a:xfrm>
            <a:off x="3814896" y="1"/>
            <a:ext cx="2919798" cy="493807"/>
          </a:xfrm>
          <a:prstGeom prst="rect">
            <a:avLst/>
          </a:prstGeom>
        </p:spPr>
        <p:txBody>
          <a:bodyPr vert="horz" lIns="62395" tIns="31197" rIns="62395" bIns="31197" rtlCol="0"/>
          <a:lstStyle>
            <a:lvl1pPr algn="r">
              <a:defRPr sz="800"/>
            </a:lvl1pPr>
          </a:lstStyle>
          <a:p>
            <a:fld id="{2BB62234-69FF-4108-B0D3-F163AF9783EF}" type="datetimeFigureOut">
              <a:rPr kumimoji="1" lang="ja-JP" altLang="en-US" smtClean="0"/>
              <a:t>2026/6/15</a:t>
            </a:fld>
            <a:endParaRPr kumimoji="1" lang="ja-JP" altLang="en-US"/>
          </a:p>
        </p:txBody>
      </p:sp>
      <p:sp>
        <p:nvSpPr>
          <p:cNvPr id="4" name="スライド イメージ プレースホルダー 3"/>
          <p:cNvSpPr>
            <a:spLocks noGrp="1" noRot="1" noChangeAspect="1"/>
          </p:cNvSpPr>
          <p:nvPr>
            <p:ph type="sldImg" idx="2"/>
          </p:nvPr>
        </p:nvSpPr>
        <p:spPr>
          <a:xfrm>
            <a:off x="754063" y="739775"/>
            <a:ext cx="5230812" cy="3702050"/>
          </a:xfrm>
          <a:prstGeom prst="rect">
            <a:avLst/>
          </a:prstGeom>
          <a:noFill/>
          <a:ln w="12700">
            <a:solidFill>
              <a:prstClr val="black"/>
            </a:solidFill>
          </a:ln>
        </p:spPr>
        <p:txBody>
          <a:bodyPr vert="horz" lIns="62395" tIns="31197" rIns="62395" bIns="31197" rtlCol="0" anchor="ctr"/>
          <a:lstStyle/>
          <a:p>
            <a:endParaRPr lang="ja-JP" altLang="en-US"/>
          </a:p>
        </p:txBody>
      </p:sp>
      <p:sp>
        <p:nvSpPr>
          <p:cNvPr id="5" name="ノート プレースホルダー 4"/>
          <p:cNvSpPr>
            <a:spLocks noGrp="1"/>
          </p:cNvSpPr>
          <p:nvPr>
            <p:ph type="body" sz="quarter" idx="3"/>
          </p:nvPr>
        </p:nvSpPr>
        <p:spPr>
          <a:xfrm>
            <a:off x="673470" y="4686257"/>
            <a:ext cx="5388826" cy="4439895"/>
          </a:xfrm>
          <a:prstGeom prst="rect">
            <a:avLst/>
          </a:prstGeom>
        </p:spPr>
        <p:txBody>
          <a:bodyPr vert="horz" lIns="62395" tIns="31197" rIns="62395" bIns="3119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423"/>
            <a:ext cx="2918723" cy="492716"/>
          </a:xfrm>
          <a:prstGeom prst="rect">
            <a:avLst/>
          </a:prstGeom>
        </p:spPr>
        <p:txBody>
          <a:bodyPr vert="horz" lIns="62395" tIns="31197" rIns="62395" bIns="31197" rtlCol="0" anchor="b"/>
          <a:lstStyle>
            <a:lvl1pPr algn="l">
              <a:defRPr sz="800"/>
            </a:lvl1pPr>
          </a:lstStyle>
          <a:p>
            <a:endParaRPr kumimoji="1" lang="ja-JP" altLang="en-US"/>
          </a:p>
        </p:txBody>
      </p:sp>
      <p:sp>
        <p:nvSpPr>
          <p:cNvPr id="7" name="スライド番号プレースホルダー 6"/>
          <p:cNvSpPr>
            <a:spLocks noGrp="1"/>
          </p:cNvSpPr>
          <p:nvPr>
            <p:ph type="sldNum" sz="quarter" idx="5"/>
          </p:nvPr>
        </p:nvSpPr>
        <p:spPr>
          <a:xfrm>
            <a:off x="3814896" y="9371423"/>
            <a:ext cx="2919798" cy="492716"/>
          </a:xfrm>
          <a:prstGeom prst="rect">
            <a:avLst/>
          </a:prstGeom>
        </p:spPr>
        <p:txBody>
          <a:bodyPr vert="horz" lIns="62395" tIns="31197" rIns="62395" bIns="31197" rtlCol="0" anchor="b"/>
          <a:lstStyle>
            <a:lvl1pPr algn="r">
              <a:defRPr sz="800"/>
            </a:lvl1pPr>
          </a:lstStyle>
          <a:p>
            <a:fld id="{011F7F8B-1114-41EA-8303-AB83F816CE50}" type="slidenum">
              <a:rPr kumimoji="1" lang="ja-JP" altLang="en-US" smtClean="0"/>
              <a:t>‹#›</a:t>
            </a:fld>
            <a:endParaRPr kumimoji="1" lang="ja-JP" altLang="en-US"/>
          </a:p>
        </p:txBody>
      </p:sp>
    </p:spTree>
    <p:extLst>
      <p:ext uri="{BB962C8B-B14F-4D97-AF65-F5344CB8AC3E}">
        <p14:creationId xmlns:p14="http://schemas.microsoft.com/office/powerpoint/2010/main" val="3839091302"/>
      </p:ext>
    </p:extLst>
  </p:cSld>
  <p:clrMap bg1="lt1" tx1="dk1" bg2="lt2" tx2="dk2" accent1="accent1" accent2="accent2" accent3="accent3" accent4="accent4" accent5="accent5" accent6="accent6" hlink="hlink" folHlink="folHlink"/>
  <p:notesStyle>
    <a:lvl1pPr marL="0" algn="l" defTabSz="4176431" rtl="0" eaLnBrk="1" latinLnBrk="0" hangingPunct="1">
      <a:defRPr kumimoji="1" sz="5500" kern="1200">
        <a:solidFill>
          <a:schemeClr val="tx1"/>
        </a:solidFill>
        <a:latin typeface="+mn-lt"/>
        <a:ea typeface="+mn-ea"/>
        <a:cs typeface="+mn-cs"/>
      </a:defRPr>
    </a:lvl1pPr>
    <a:lvl2pPr marL="2088215" algn="l" defTabSz="4176431" rtl="0" eaLnBrk="1" latinLnBrk="0" hangingPunct="1">
      <a:defRPr kumimoji="1" sz="5500" kern="1200">
        <a:solidFill>
          <a:schemeClr val="tx1"/>
        </a:solidFill>
        <a:latin typeface="+mn-lt"/>
        <a:ea typeface="+mn-ea"/>
        <a:cs typeface="+mn-cs"/>
      </a:defRPr>
    </a:lvl2pPr>
    <a:lvl3pPr marL="4176431" algn="l" defTabSz="4176431" rtl="0" eaLnBrk="1" latinLnBrk="0" hangingPunct="1">
      <a:defRPr kumimoji="1" sz="5500" kern="1200">
        <a:solidFill>
          <a:schemeClr val="tx1"/>
        </a:solidFill>
        <a:latin typeface="+mn-lt"/>
        <a:ea typeface="+mn-ea"/>
        <a:cs typeface="+mn-cs"/>
      </a:defRPr>
    </a:lvl3pPr>
    <a:lvl4pPr marL="6264646" algn="l" defTabSz="4176431" rtl="0" eaLnBrk="1" latinLnBrk="0" hangingPunct="1">
      <a:defRPr kumimoji="1" sz="5500" kern="1200">
        <a:solidFill>
          <a:schemeClr val="tx1"/>
        </a:solidFill>
        <a:latin typeface="+mn-lt"/>
        <a:ea typeface="+mn-ea"/>
        <a:cs typeface="+mn-cs"/>
      </a:defRPr>
    </a:lvl4pPr>
    <a:lvl5pPr marL="8352861" algn="l" defTabSz="4176431" rtl="0" eaLnBrk="1" latinLnBrk="0" hangingPunct="1">
      <a:defRPr kumimoji="1" sz="5500" kern="1200">
        <a:solidFill>
          <a:schemeClr val="tx1"/>
        </a:solidFill>
        <a:latin typeface="+mn-lt"/>
        <a:ea typeface="+mn-ea"/>
        <a:cs typeface="+mn-cs"/>
      </a:defRPr>
    </a:lvl5pPr>
    <a:lvl6pPr marL="10441076" algn="l" defTabSz="4176431" rtl="0" eaLnBrk="1" latinLnBrk="0" hangingPunct="1">
      <a:defRPr kumimoji="1" sz="5500" kern="1200">
        <a:solidFill>
          <a:schemeClr val="tx1"/>
        </a:solidFill>
        <a:latin typeface="+mn-lt"/>
        <a:ea typeface="+mn-ea"/>
        <a:cs typeface="+mn-cs"/>
      </a:defRPr>
    </a:lvl6pPr>
    <a:lvl7pPr marL="12529292" algn="l" defTabSz="4176431" rtl="0" eaLnBrk="1" latinLnBrk="0" hangingPunct="1">
      <a:defRPr kumimoji="1" sz="5500" kern="1200">
        <a:solidFill>
          <a:schemeClr val="tx1"/>
        </a:solidFill>
        <a:latin typeface="+mn-lt"/>
        <a:ea typeface="+mn-ea"/>
        <a:cs typeface="+mn-cs"/>
      </a:defRPr>
    </a:lvl7pPr>
    <a:lvl8pPr marL="14617507" algn="l" defTabSz="4176431" rtl="0" eaLnBrk="1" latinLnBrk="0" hangingPunct="1">
      <a:defRPr kumimoji="1" sz="5500" kern="1200">
        <a:solidFill>
          <a:schemeClr val="tx1"/>
        </a:solidFill>
        <a:latin typeface="+mn-lt"/>
        <a:ea typeface="+mn-ea"/>
        <a:cs typeface="+mn-cs"/>
      </a:defRPr>
    </a:lvl8pPr>
    <a:lvl9pPr marL="16705722" algn="l" defTabSz="4176431" rtl="0" eaLnBrk="1" latinLnBrk="0" hangingPunct="1">
      <a:defRPr kumimoji="1" sz="5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461AA-F881-3DDC-C30A-926BA1E3957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3735CD-4731-8C14-692D-2EEFAA2D4E0D}"/>
              </a:ext>
            </a:extLst>
          </p:cNvPr>
          <p:cNvSpPr>
            <a:spLocks noGrp="1" noRot="1" noChangeAspect="1"/>
          </p:cNvSpPr>
          <p:nvPr>
            <p:ph type="sldImg"/>
          </p:nvPr>
        </p:nvSpPr>
        <p:spPr>
          <a:xfrm>
            <a:off x="754063" y="739775"/>
            <a:ext cx="5230812" cy="3702050"/>
          </a:xfrm>
        </p:spPr>
      </p:sp>
      <p:sp>
        <p:nvSpPr>
          <p:cNvPr id="3" name="ノート プレースホルダー 2">
            <a:extLst>
              <a:ext uri="{FF2B5EF4-FFF2-40B4-BE49-F238E27FC236}">
                <a16:creationId xmlns:a16="http://schemas.microsoft.com/office/drawing/2014/main" id="{20076453-9CCB-21B3-0607-BA0F8A2A533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5BEA406D-71D1-206A-07E0-EE20CA07B0DC}"/>
              </a:ext>
            </a:extLst>
          </p:cNvPr>
          <p:cNvSpPr>
            <a:spLocks noGrp="1"/>
          </p:cNvSpPr>
          <p:nvPr>
            <p:ph type="sldNum" sz="quarter" idx="10"/>
          </p:nvPr>
        </p:nvSpPr>
        <p:spPr/>
        <p:txBody>
          <a:bodyPr/>
          <a:lstStyle/>
          <a:p>
            <a:fld id="{011F7F8B-1114-41EA-8303-AB83F816CE50}" type="slidenum">
              <a:rPr kumimoji="1" lang="ja-JP" altLang="en-US" smtClean="0"/>
              <a:t>1</a:t>
            </a:fld>
            <a:endParaRPr kumimoji="1" lang="ja-JP" altLang="en-US"/>
          </a:p>
        </p:txBody>
      </p:sp>
    </p:spTree>
    <p:extLst>
      <p:ext uri="{BB962C8B-B14F-4D97-AF65-F5344CB8AC3E}">
        <p14:creationId xmlns:p14="http://schemas.microsoft.com/office/powerpoint/2010/main" val="1300486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10640" y="9406425"/>
            <a:ext cx="36387247" cy="649056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6421279" y="17158652"/>
            <a:ext cx="29965968" cy="7738216"/>
          </a:xfrm>
        </p:spPr>
        <p:txBody>
          <a:bodyPr/>
          <a:lstStyle>
            <a:lvl1pPr marL="0" indent="0" algn="ctr">
              <a:buNone/>
              <a:defRPr>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3569556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1261505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3381580" y="19457688"/>
            <a:ext cx="36387247" cy="6013940"/>
          </a:xfrm>
        </p:spPr>
        <p:txBody>
          <a:bodyPr anchor="t"/>
          <a:lstStyle>
            <a:lvl1pPr algn="l">
              <a:defRPr sz="183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381580" y="12833949"/>
            <a:ext cx="36387247" cy="6623741"/>
          </a:xfrm>
        </p:spPr>
        <p:txBody>
          <a:bodyPr anchor="b"/>
          <a:lstStyle>
            <a:lvl1pPr marL="0" indent="0">
              <a:buNone/>
              <a:defRPr sz="9100">
                <a:solidFill>
                  <a:schemeClr val="tx1">
                    <a:tint val="75000"/>
                  </a:schemeClr>
                </a:solidFill>
              </a:defRPr>
            </a:lvl1pPr>
            <a:lvl2pPr marL="2088215" indent="0">
              <a:buNone/>
              <a:defRPr sz="8200">
                <a:solidFill>
                  <a:schemeClr val="tx1">
                    <a:tint val="75000"/>
                  </a:schemeClr>
                </a:solidFill>
              </a:defRPr>
            </a:lvl2pPr>
            <a:lvl3pPr marL="4176431" indent="0">
              <a:buNone/>
              <a:defRPr sz="7300">
                <a:solidFill>
                  <a:schemeClr val="tx1">
                    <a:tint val="75000"/>
                  </a:schemeClr>
                </a:solidFill>
              </a:defRPr>
            </a:lvl3pPr>
            <a:lvl4pPr marL="6264646" indent="0">
              <a:buNone/>
              <a:defRPr sz="6400">
                <a:solidFill>
                  <a:schemeClr val="tx1">
                    <a:tint val="75000"/>
                  </a:schemeClr>
                </a:solidFill>
              </a:defRPr>
            </a:lvl4pPr>
            <a:lvl5pPr marL="8352861" indent="0">
              <a:buNone/>
              <a:defRPr sz="6400">
                <a:solidFill>
                  <a:schemeClr val="tx1">
                    <a:tint val="75000"/>
                  </a:schemeClr>
                </a:solidFill>
              </a:defRPr>
            </a:lvl5pPr>
            <a:lvl6pPr marL="10441076" indent="0">
              <a:buNone/>
              <a:defRPr sz="6400">
                <a:solidFill>
                  <a:schemeClr val="tx1">
                    <a:tint val="75000"/>
                  </a:schemeClr>
                </a:solidFill>
              </a:defRPr>
            </a:lvl6pPr>
            <a:lvl7pPr marL="12529292" indent="0">
              <a:buNone/>
              <a:defRPr sz="6400">
                <a:solidFill>
                  <a:schemeClr val="tx1">
                    <a:tint val="75000"/>
                  </a:schemeClr>
                </a:solidFill>
              </a:defRPr>
            </a:lvl7pPr>
            <a:lvl8pPr marL="14617507" indent="0">
              <a:buNone/>
              <a:defRPr sz="6400">
                <a:solidFill>
                  <a:schemeClr val="tx1">
                    <a:tint val="75000"/>
                  </a:schemeClr>
                </a:solidFill>
              </a:defRPr>
            </a:lvl8pPr>
            <a:lvl9pPr marL="16705722" indent="0">
              <a:buNone/>
              <a:defRPr sz="6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3385670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140427" y="7065332"/>
            <a:ext cx="18907099" cy="19983383"/>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1760999" y="7065332"/>
            <a:ext cx="18907099" cy="19983383"/>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1010070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2140429" y="6777950"/>
            <a:ext cx="18914533" cy="282472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2140429" y="9602676"/>
            <a:ext cx="18914533" cy="17446034"/>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21746141" y="6777950"/>
            <a:ext cx="18921960" cy="282472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21746141" y="9602676"/>
            <a:ext cx="18921960" cy="17446034"/>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2238603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717817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411645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0429" y="1205593"/>
            <a:ext cx="14083711" cy="5130774"/>
          </a:xfrm>
        </p:spPr>
        <p:txBody>
          <a:bodyPr anchor="b"/>
          <a:lstStyle>
            <a:lvl1pPr algn="l">
              <a:defRPr sz="91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16736945" y="1205594"/>
            <a:ext cx="23931157" cy="25843121"/>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2140429" y="6336368"/>
            <a:ext cx="14083711" cy="20712347"/>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1706312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0771" y="21195984"/>
            <a:ext cx="25685115" cy="2502307"/>
          </a:xfrm>
        </p:spPr>
        <p:txBody>
          <a:bodyPr anchor="b"/>
          <a:lstStyle>
            <a:lvl1pPr algn="l">
              <a:defRPr sz="9100" b="1"/>
            </a:lvl1pPr>
          </a:lstStyle>
          <a:p>
            <a:r>
              <a:rPr kumimoji="1" lang="ja-JP" altLang="en-US"/>
              <a:t>マスター タイトルの書式設定</a:t>
            </a:r>
          </a:p>
        </p:txBody>
      </p:sp>
      <p:sp>
        <p:nvSpPr>
          <p:cNvPr id="3" name="図プレースホルダー 2"/>
          <p:cNvSpPr>
            <a:spLocks noGrp="1"/>
          </p:cNvSpPr>
          <p:nvPr>
            <p:ph type="pic" idx="1"/>
          </p:nvPr>
        </p:nvSpPr>
        <p:spPr>
          <a:xfrm>
            <a:off x="8390771" y="2705571"/>
            <a:ext cx="25685115" cy="18167985"/>
          </a:xfrm>
        </p:spPr>
        <p:txBody>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endParaRPr kumimoji="1" lang="ja-JP" altLang="en-US"/>
          </a:p>
        </p:txBody>
      </p:sp>
      <p:sp>
        <p:nvSpPr>
          <p:cNvPr id="4" name="テキスト プレースホルダー 3"/>
          <p:cNvSpPr>
            <a:spLocks noGrp="1"/>
          </p:cNvSpPr>
          <p:nvPr>
            <p:ph type="body" sz="half" idx="2"/>
          </p:nvPr>
        </p:nvSpPr>
        <p:spPr>
          <a:xfrm>
            <a:off x="8390771" y="23698292"/>
            <a:ext cx="25685115" cy="3553688"/>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520645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3945500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1036181" y="1212608"/>
            <a:ext cx="9631918" cy="2583610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140427" y="1212608"/>
            <a:ext cx="28182279" cy="2583610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088D26E-0F4E-43BD-887D-47CB3B57831D}" type="datetimeFigureOut">
              <a:rPr kumimoji="1" lang="ja-JP" altLang="en-US" smtClean="0"/>
              <a:t>2026/6/15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3450705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140427" y="1212603"/>
            <a:ext cx="38527673" cy="5046662"/>
          </a:xfrm>
          <a:prstGeom prst="rect">
            <a:avLst/>
          </a:prstGeom>
        </p:spPr>
        <p:txBody>
          <a:bodyPr vert="horz" lIns="417643" tIns="208822" rIns="417643" bIns="208822"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2140427" y="7065332"/>
            <a:ext cx="38527673" cy="19983383"/>
          </a:xfrm>
          <a:prstGeom prst="rect">
            <a:avLst/>
          </a:prstGeom>
        </p:spPr>
        <p:txBody>
          <a:bodyPr vert="horz" lIns="417643" tIns="208822" rIns="417643" bIns="208822"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2140426" y="28065055"/>
            <a:ext cx="9988657" cy="1612127"/>
          </a:xfrm>
          <a:prstGeom prst="rect">
            <a:avLst/>
          </a:prstGeom>
        </p:spPr>
        <p:txBody>
          <a:bodyPr vert="horz" lIns="417643" tIns="208822" rIns="417643" bIns="208822" rtlCol="0" anchor="ctr"/>
          <a:lstStyle>
            <a:lvl1pPr algn="l">
              <a:defRPr sz="5500">
                <a:solidFill>
                  <a:schemeClr val="tx1">
                    <a:tint val="75000"/>
                  </a:schemeClr>
                </a:solidFill>
              </a:defRPr>
            </a:lvl1pPr>
          </a:lstStyle>
          <a:p>
            <a:fld id="{9088D26E-0F4E-43BD-887D-47CB3B57831D}" type="datetimeFigureOut">
              <a:rPr kumimoji="1" lang="ja-JP" altLang="en-US" smtClean="0"/>
              <a:t>2026/6/15</a:t>
            </a:fld>
            <a:endParaRPr kumimoji="1" lang="ja-JP" altLang="en-US"/>
          </a:p>
        </p:txBody>
      </p:sp>
      <p:sp>
        <p:nvSpPr>
          <p:cNvPr id="5" name="フッター プレースホルダー 4"/>
          <p:cNvSpPr>
            <a:spLocks noGrp="1"/>
          </p:cNvSpPr>
          <p:nvPr>
            <p:ph type="ftr" sz="quarter" idx="3"/>
          </p:nvPr>
        </p:nvSpPr>
        <p:spPr>
          <a:xfrm>
            <a:off x="14626247" y="28065055"/>
            <a:ext cx="13556033" cy="1612127"/>
          </a:xfrm>
          <a:prstGeom prst="rect">
            <a:avLst/>
          </a:prstGeom>
        </p:spPr>
        <p:txBody>
          <a:bodyPr vert="horz" lIns="417643" tIns="208822" rIns="417643" bIns="208822" rtlCol="0" anchor="ctr"/>
          <a:lstStyle>
            <a:lvl1pPr algn="ctr">
              <a:defRPr sz="55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30679443" y="28065055"/>
            <a:ext cx="9988657" cy="1612127"/>
          </a:xfrm>
          <a:prstGeom prst="rect">
            <a:avLst/>
          </a:prstGeom>
        </p:spPr>
        <p:txBody>
          <a:bodyPr vert="horz" lIns="417643" tIns="208822" rIns="417643" bIns="208822" rtlCol="0" anchor="ctr"/>
          <a:lstStyle>
            <a:lvl1pPr algn="r">
              <a:defRPr sz="5500">
                <a:solidFill>
                  <a:schemeClr val="tx1">
                    <a:tint val="75000"/>
                  </a:schemeClr>
                </a:solidFill>
              </a:defRPr>
            </a:lvl1pPr>
          </a:lstStyle>
          <a:p>
            <a:fld id="{1AAEAC4B-063D-4C8A-B67D-D6093E303A21}" type="slidenum">
              <a:rPr kumimoji="1" lang="ja-JP" altLang="en-US" smtClean="0"/>
              <a:t>‹#›</a:t>
            </a:fld>
            <a:endParaRPr kumimoji="1" lang="ja-JP" altLang="en-US"/>
          </a:p>
        </p:txBody>
      </p:sp>
    </p:spTree>
    <p:extLst>
      <p:ext uri="{BB962C8B-B14F-4D97-AF65-F5344CB8AC3E}">
        <p14:creationId xmlns:p14="http://schemas.microsoft.com/office/powerpoint/2010/main" val="1183970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6431" rtl="0" eaLnBrk="1" latinLnBrk="0" hangingPunct="1">
        <a:spcBef>
          <a:spcPct val="0"/>
        </a:spcBef>
        <a:buNone/>
        <a:defRPr kumimoji="1" sz="20100" kern="1200">
          <a:solidFill>
            <a:schemeClr val="tx1"/>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kumimoji="1" sz="14600" kern="1200">
          <a:solidFill>
            <a:schemeClr val="tx1"/>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kumimoji="1" sz="12800" kern="1200">
          <a:solidFill>
            <a:schemeClr val="tx1"/>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kumimoji="1" sz="11000" kern="1200">
          <a:solidFill>
            <a:schemeClr val="tx1"/>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kumimoji="1" sz="9100" kern="1200">
          <a:solidFill>
            <a:schemeClr val="tx1"/>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kumimoji="1" sz="9100" kern="1200">
          <a:solidFill>
            <a:schemeClr val="tx1"/>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kumimoji="1"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kumimoji="1"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kumimoji="1"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kumimoji="1" sz="9100" kern="1200">
          <a:solidFill>
            <a:schemeClr val="tx1"/>
          </a:solidFill>
          <a:latin typeface="+mn-lt"/>
          <a:ea typeface="+mn-ea"/>
          <a:cs typeface="+mn-cs"/>
        </a:defRPr>
      </a:lvl9pPr>
    </p:bodyStyle>
    <p:otherStyle>
      <a:defPPr>
        <a:defRPr lang="ja-JP"/>
      </a:defPPr>
      <a:lvl1pPr marL="0" algn="l" defTabSz="4176431" rtl="0" eaLnBrk="1" latinLnBrk="0" hangingPunct="1">
        <a:defRPr kumimoji="1" sz="8200" kern="1200">
          <a:solidFill>
            <a:schemeClr val="tx1"/>
          </a:solidFill>
          <a:latin typeface="+mn-lt"/>
          <a:ea typeface="+mn-ea"/>
          <a:cs typeface="+mn-cs"/>
        </a:defRPr>
      </a:lvl1pPr>
      <a:lvl2pPr marL="2088215" algn="l" defTabSz="4176431" rtl="0" eaLnBrk="1" latinLnBrk="0" hangingPunct="1">
        <a:defRPr kumimoji="1" sz="8200" kern="1200">
          <a:solidFill>
            <a:schemeClr val="tx1"/>
          </a:solidFill>
          <a:latin typeface="+mn-lt"/>
          <a:ea typeface="+mn-ea"/>
          <a:cs typeface="+mn-cs"/>
        </a:defRPr>
      </a:lvl2pPr>
      <a:lvl3pPr marL="4176431" algn="l" defTabSz="4176431" rtl="0" eaLnBrk="1" latinLnBrk="0" hangingPunct="1">
        <a:defRPr kumimoji="1" sz="8200" kern="1200">
          <a:solidFill>
            <a:schemeClr val="tx1"/>
          </a:solidFill>
          <a:latin typeface="+mn-lt"/>
          <a:ea typeface="+mn-ea"/>
          <a:cs typeface="+mn-cs"/>
        </a:defRPr>
      </a:lvl3pPr>
      <a:lvl4pPr marL="6264646" algn="l" defTabSz="4176431" rtl="0" eaLnBrk="1" latinLnBrk="0" hangingPunct="1">
        <a:defRPr kumimoji="1" sz="8200" kern="1200">
          <a:solidFill>
            <a:schemeClr val="tx1"/>
          </a:solidFill>
          <a:latin typeface="+mn-lt"/>
          <a:ea typeface="+mn-ea"/>
          <a:cs typeface="+mn-cs"/>
        </a:defRPr>
      </a:lvl4pPr>
      <a:lvl5pPr marL="8352861" algn="l" defTabSz="4176431" rtl="0" eaLnBrk="1" latinLnBrk="0" hangingPunct="1">
        <a:defRPr kumimoji="1" sz="8200" kern="1200">
          <a:solidFill>
            <a:schemeClr val="tx1"/>
          </a:solidFill>
          <a:latin typeface="+mn-lt"/>
          <a:ea typeface="+mn-ea"/>
          <a:cs typeface="+mn-cs"/>
        </a:defRPr>
      </a:lvl5pPr>
      <a:lvl6pPr marL="10441076" algn="l" defTabSz="4176431" rtl="0" eaLnBrk="1" latinLnBrk="0" hangingPunct="1">
        <a:defRPr kumimoji="1" sz="8200" kern="1200">
          <a:solidFill>
            <a:schemeClr val="tx1"/>
          </a:solidFill>
          <a:latin typeface="+mn-lt"/>
          <a:ea typeface="+mn-ea"/>
          <a:cs typeface="+mn-cs"/>
        </a:defRPr>
      </a:lvl6pPr>
      <a:lvl7pPr marL="12529292" algn="l" defTabSz="4176431" rtl="0" eaLnBrk="1" latinLnBrk="0" hangingPunct="1">
        <a:defRPr kumimoji="1" sz="8200" kern="1200">
          <a:solidFill>
            <a:schemeClr val="tx1"/>
          </a:solidFill>
          <a:latin typeface="+mn-lt"/>
          <a:ea typeface="+mn-ea"/>
          <a:cs typeface="+mn-cs"/>
        </a:defRPr>
      </a:lvl7pPr>
      <a:lvl8pPr marL="14617507" algn="l" defTabSz="4176431" rtl="0" eaLnBrk="1" latinLnBrk="0" hangingPunct="1">
        <a:defRPr kumimoji="1" sz="8200" kern="1200">
          <a:solidFill>
            <a:schemeClr val="tx1"/>
          </a:solidFill>
          <a:latin typeface="+mn-lt"/>
          <a:ea typeface="+mn-ea"/>
          <a:cs typeface="+mn-cs"/>
        </a:defRPr>
      </a:lvl8pPr>
      <a:lvl9pPr marL="16705722" algn="l" defTabSz="4176431" rtl="0" eaLnBrk="1" latinLnBrk="0" hangingPunct="1">
        <a:defRPr kumimoji="1"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C79B8-F32D-AB5B-013A-479483819C1D}"/>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62163EC-79B8-CFAD-12B4-39674A99844F}"/>
              </a:ext>
            </a:extLst>
          </p:cNvPr>
          <p:cNvSpPr/>
          <p:nvPr/>
        </p:nvSpPr>
        <p:spPr bwMode="auto">
          <a:xfrm>
            <a:off x="129546" y="2610729"/>
            <a:ext cx="42482573" cy="5148000"/>
          </a:xfrm>
          <a:prstGeom prst="rect">
            <a:avLst/>
          </a:prstGeom>
          <a:noFill/>
          <a:ln w="127000" cmpd="sng">
            <a:solidFill>
              <a:schemeClr val="accent3">
                <a:lumMod val="75000"/>
              </a:schemeClr>
            </a:solidFill>
            <a:miter lim="800000"/>
            <a:headEnd/>
            <a:tailEnd/>
          </a:ln>
        </p:spPr>
        <p:txBody>
          <a:bodyPr wrap="square" rtlCol="0" anchor="ctr">
            <a:spAutoFit/>
          </a:bodyPr>
          <a:lstStyle/>
          <a:p>
            <a:pPr algn="ctr" eaLnBrk="1" hangingPunct="1"/>
            <a:endParaRPr kumimoji="1" lang="en-US" altLang="ja-JP" dirty="0">
              <a:effectLst>
                <a:outerShdw blurRad="38100" dist="38100" dir="2700000" algn="tl">
                  <a:srgbClr val="000000">
                    <a:alpha val="43137"/>
                  </a:srgbClr>
                </a:outerShdw>
              </a:effectLst>
              <a:latin typeface="Arial" charset="0"/>
            </a:endParaRPr>
          </a:p>
          <a:p>
            <a:pPr algn="ctr" eaLnBrk="1" hangingPunct="1"/>
            <a:endParaRPr lang="en-US" altLang="ja-JP" dirty="0">
              <a:effectLst>
                <a:outerShdw blurRad="38100" dist="38100" dir="2700000" algn="tl">
                  <a:srgbClr val="000000">
                    <a:alpha val="43137"/>
                  </a:srgbClr>
                </a:outerShdw>
              </a:effectLst>
              <a:latin typeface="Arial" charset="0"/>
            </a:endParaRPr>
          </a:p>
          <a:p>
            <a:pPr algn="ctr" eaLnBrk="1" hangingPunct="1"/>
            <a:endParaRPr kumimoji="1" lang="ja-JP" altLang="en-US" dirty="0">
              <a:effectLst>
                <a:outerShdw blurRad="38100" dist="38100" dir="2700000" algn="tl">
                  <a:srgbClr val="000000">
                    <a:alpha val="43137"/>
                  </a:srgbClr>
                </a:outerShdw>
              </a:effectLst>
              <a:latin typeface="Arial" charset="0"/>
            </a:endParaRPr>
          </a:p>
        </p:txBody>
      </p:sp>
      <p:sp>
        <p:nvSpPr>
          <p:cNvPr id="173" name="正方形/長方形 172">
            <a:extLst>
              <a:ext uri="{FF2B5EF4-FFF2-40B4-BE49-F238E27FC236}">
                <a16:creationId xmlns:a16="http://schemas.microsoft.com/office/drawing/2014/main" id="{EA008025-F169-7ACE-4E12-E8D027D17D75}"/>
              </a:ext>
            </a:extLst>
          </p:cNvPr>
          <p:cNvSpPr/>
          <p:nvPr/>
        </p:nvSpPr>
        <p:spPr bwMode="auto">
          <a:xfrm>
            <a:off x="154440" y="7999441"/>
            <a:ext cx="20592000" cy="3564000"/>
          </a:xfrm>
          <a:prstGeom prst="rect">
            <a:avLst/>
          </a:prstGeom>
          <a:noFill/>
          <a:ln w="127000" cmpd="sng">
            <a:solidFill>
              <a:schemeClr val="accent3">
                <a:lumMod val="75000"/>
              </a:schemeClr>
            </a:solidFill>
            <a:miter lim="800000"/>
            <a:headEnd/>
            <a:tailEnd/>
          </a:ln>
        </p:spPr>
        <p:txBody>
          <a:bodyPr wrap="square" rtlCol="0" anchor="ctr">
            <a:spAutoFit/>
          </a:bodyPr>
          <a:lstStyle/>
          <a:p>
            <a:pPr algn="ctr" eaLnBrk="1" hangingPunct="1"/>
            <a:endParaRPr kumimoji="1" lang="ja-JP" altLang="en-US" dirty="0">
              <a:effectLst>
                <a:outerShdw blurRad="38100" dist="38100" dir="2700000" algn="tl">
                  <a:srgbClr val="000000">
                    <a:alpha val="43137"/>
                  </a:srgbClr>
                </a:outerShdw>
              </a:effectLst>
              <a:latin typeface="Arial" charset="0"/>
            </a:endParaRPr>
          </a:p>
        </p:txBody>
      </p:sp>
      <p:sp>
        <p:nvSpPr>
          <p:cNvPr id="78" name="正方形/長方形 77">
            <a:extLst>
              <a:ext uri="{FF2B5EF4-FFF2-40B4-BE49-F238E27FC236}">
                <a16:creationId xmlns:a16="http://schemas.microsoft.com/office/drawing/2014/main" id="{FA0E2833-0225-1A0F-BA87-A7A9DAAD10F8}"/>
              </a:ext>
            </a:extLst>
          </p:cNvPr>
          <p:cNvSpPr/>
          <p:nvPr/>
        </p:nvSpPr>
        <p:spPr bwMode="auto">
          <a:xfrm>
            <a:off x="21178055" y="7995214"/>
            <a:ext cx="21420000" cy="12204000"/>
          </a:xfrm>
          <a:prstGeom prst="rect">
            <a:avLst/>
          </a:prstGeom>
          <a:noFill/>
          <a:ln w="127000" cmpd="sng">
            <a:solidFill>
              <a:schemeClr val="accent3">
                <a:lumMod val="75000"/>
              </a:schemeClr>
            </a:solidFill>
            <a:miter lim="800000"/>
            <a:headEnd/>
            <a:tailEnd/>
          </a:ln>
        </p:spPr>
        <p:txBody>
          <a:bodyPr wrap="square" rtlCol="0" anchor="ctr">
            <a:spAutoFit/>
          </a:bodyPr>
          <a:lstStyle/>
          <a:p>
            <a:pPr algn="ctr" eaLnBrk="1" hangingPunct="1"/>
            <a:endParaRPr kumimoji="1" lang="ja-JP" altLang="en-US">
              <a:effectLst>
                <a:outerShdw blurRad="38100" dist="38100" dir="2700000" algn="tl">
                  <a:srgbClr val="000000">
                    <a:alpha val="43137"/>
                  </a:srgbClr>
                </a:outerShdw>
              </a:effectLst>
              <a:latin typeface="Arial" charset="0"/>
            </a:endParaRPr>
          </a:p>
        </p:txBody>
      </p:sp>
      <p:sp>
        <p:nvSpPr>
          <p:cNvPr id="5" name="Rectangle 2">
            <a:extLst>
              <a:ext uri="{FF2B5EF4-FFF2-40B4-BE49-F238E27FC236}">
                <a16:creationId xmlns:a16="http://schemas.microsoft.com/office/drawing/2014/main" id="{A8B399C9-EF8C-EF76-8E8E-7D39A78FE150}"/>
              </a:ext>
            </a:extLst>
          </p:cNvPr>
          <p:cNvSpPr txBox="1">
            <a:spLocks noChangeArrowheads="1"/>
          </p:cNvSpPr>
          <p:nvPr/>
        </p:nvSpPr>
        <p:spPr bwMode="auto">
          <a:xfrm>
            <a:off x="-1" y="-31681"/>
            <a:ext cx="42808525" cy="2304000"/>
          </a:xfrm>
          <a:prstGeom prst="rect">
            <a:avLst/>
          </a:prstGeom>
          <a:solidFill>
            <a:schemeClr val="accent3">
              <a:lumMod val="75000"/>
            </a:schemeClr>
          </a:solidFill>
          <a:ln w="50800" cmpd="thickThin">
            <a:noFill/>
            <a:miter lim="800000"/>
            <a:headEnd/>
            <a:tailEnd/>
          </a:ln>
        </p:spPr>
        <p:txBody>
          <a:bodyPr anchor="ctr"/>
          <a:lstStyle>
            <a:lvl1pPr algn="l" rtl="0" eaLnBrk="0" fontAlgn="base" hangingPunct="0">
              <a:spcBef>
                <a:spcPct val="0"/>
              </a:spcBef>
              <a:spcAft>
                <a:spcPct val="0"/>
              </a:spcAft>
              <a:defRPr kumimoji="1" sz="2800">
                <a:solidFill>
                  <a:srgbClr val="4087C8"/>
                </a:solidFill>
                <a:latin typeface="+mj-lt"/>
                <a:ea typeface="+mj-ea"/>
                <a:cs typeface="+mj-cs"/>
              </a:defRPr>
            </a:lvl1pPr>
            <a:lvl2pPr algn="l" rtl="0" eaLnBrk="0" fontAlgn="base" hangingPunct="0">
              <a:spcBef>
                <a:spcPct val="0"/>
              </a:spcBef>
              <a:spcAft>
                <a:spcPct val="0"/>
              </a:spcAft>
              <a:defRPr kumimoji="1" sz="2800">
                <a:solidFill>
                  <a:srgbClr val="4087C8"/>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rgbClr val="4087C8"/>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rgbClr val="4087C8"/>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rgbClr val="4087C8"/>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defRPr>
            </a:lvl9pPr>
          </a:lstStyle>
          <a:p>
            <a:pPr algn="ctr" latinLnBrk="1"/>
            <a:r>
              <a:rPr lang="en-US" altLang="ja-JP" sz="7200" b="1" dirty="0">
                <a:solidFill>
                  <a:schemeClr val="bg1"/>
                </a:solidFill>
                <a:latin typeface="UD デジタル 教科書体 NK-R" panose="02020400000000000000" pitchFamily="18" charset="-128"/>
                <a:ea typeface="UD デジタル 教科書体 NK-R" panose="02020400000000000000" pitchFamily="18" charset="-128"/>
              </a:rPr>
              <a:t>  </a:t>
            </a:r>
            <a:endParaRPr lang="ja-JP" altLang="en-US" sz="5200" b="1" dirty="0">
              <a:solidFill>
                <a:schemeClr val="bg1"/>
              </a:solidFill>
              <a:latin typeface="UD デジタル 教科書体 NK-R" panose="02020400000000000000" pitchFamily="18" charset="-128"/>
              <a:ea typeface="UD デジタル 教科書体 NK-R" panose="02020400000000000000" pitchFamily="18" charset="-128"/>
            </a:endParaRPr>
          </a:p>
        </p:txBody>
      </p:sp>
      <p:sp>
        <p:nvSpPr>
          <p:cNvPr id="12" name="コンテンツ プレースホルダー 2">
            <a:extLst>
              <a:ext uri="{FF2B5EF4-FFF2-40B4-BE49-F238E27FC236}">
                <a16:creationId xmlns:a16="http://schemas.microsoft.com/office/drawing/2014/main" id="{C767E93E-FB7A-F563-5AAF-9FB7549F742E}"/>
              </a:ext>
            </a:extLst>
          </p:cNvPr>
          <p:cNvSpPr txBox="1">
            <a:spLocks/>
          </p:cNvSpPr>
          <p:nvPr/>
        </p:nvSpPr>
        <p:spPr>
          <a:xfrm>
            <a:off x="295418" y="3502009"/>
            <a:ext cx="42377521" cy="4676432"/>
          </a:xfrm>
          <a:prstGeom prst="rect">
            <a:avLst/>
          </a:prstGeom>
          <a:ln w="19050">
            <a:noFill/>
          </a:ln>
        </p:spPr>
        <p:txBody>
          <a:bodyPr vert="horz" lIns="72000" tIns="36000" rIns="7200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spcBef>
                <a:spcPts val="0"/>
              </a:spcBef>
              <a:buSzPct val="100000"/>
              <a:buNone/>
            </a:pP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○日本の</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年降水量のトレンドを高解像度で把握</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するため、再解析データの</a:t>
            </a:r>
            <a:r>
              <a:rPr lang="en-US" altLang="ja-JP"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DSJRA-55</a:t>
            </a:r>
            <a:r>
              <a:rPr lang="en-US" altLang="ja-JP" sz="4600" b="1" baseline="30000"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※1</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の年降水量（</a:t>
            </a:r>
            <a:r>
              <a:rPr lang="en-US" altLang="ja-JP"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55</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年間）に対して、格子毎・水系毎で</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一次相関分析</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を実施した。</a:t>
            </a:r>
            <a:endParaRPr lang="en-US" altLang="ja-JP"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636588" indent="-636588">
              <a:lnSpc>
                <a:spcPct val="100000"/>
              </a:lnSpc>
              <a:spcBef>
                <a:spcPts val="0"/>
              </a:spcBef>
              <a:buSzPct val="100000"/>
              <a:buNone/>
            </a:pP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○その結果、</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一次相関分析</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の</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傾き</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は、例えば、</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絶対値が</a:t>
            </a:r>
            <a:r>
              <a:rPr lang="en-US" altLang="ja-JP"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2mm/</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年以上</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の場合、</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全格子</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en-US" altLang="ja-JP"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14082</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格子）の</a:t>
            </a:r>
            <a:r>
              <a:rPr lang="en-US" altLang="ja-JP"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37.30%</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、全水系</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en-US" altLang="ja-JP"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109</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水系）の</a:t>
            </a:r>
            <a:r>
              <a:rPr lang="en-US" altLang="ja-JP"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32.11%</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を占めることを確認した。</a:t>
            </a:r>
            <a:endParaRPr lang="en-US" altLang="ja-JP"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0" indent="0">
              <a:lnSpc>
                <a:spcPct val="100000"/>
              </a:lnSpc>
              <a:spcBef>
                <a:spcPts val="0"/>
              </a:spcBef>
              <a:buSzPct val="100000"/>
              <a:buNone/>
            </a:pP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○更に、そのトレンドの検定として、格子毎で</a:t>
            </a:r>
            <a:r>
              <a:rPr lang="en-US" altLang="ja-JP"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Mann-Kendall</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a:t>
            </a:r>
            <a:r>
              <a:rPr lang="en-US" altLang="ja-JP" sz="4600" b="1" baseline="30000"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※2</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、水系毎で</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地域</a:t>
            </a:r>
            <a:r>
              <a:rPr lang="en-US" altLang="ja-JP"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Kendall</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a:t>
            </a:r>
            <a:r>
              <a:rPr lang="en-US" altLang="ja-JP" sz="4600" b="1" baseline="30000"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※3</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を適用した結果、</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有意の程度が大きく異なる</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事を確認した。</a:t>
            </a:r>
            <a:endParaRPr lang="en-US" altLang="ja-JP"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530225" indent="-530225">
              <a:lnSpc>
                <a:spcPct val="100000"/>
              </a:lnSpc>
              <a:spcBef>
                <a:spcPts val="0"/>
              </a:spcBef>
              <a:buSzPct val="100000"/>
              <a:buNone/>
            </a:pP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en-US" altLang="ja-JP"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Mann-Kendall</a:t>
            </a:r>
            <a:r>
              <a:rPr lang="ja-JP" altLang="en-US" sz="46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a:t>
            </a:r>
            <a:r>
              <a:rPr lang="en-US" altLang="ja-JP" sz="4600" b="1" baseline="30000"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※2</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は年降水量は偏差が大きいことから、有意とされるデータ年数の長さが指摘されており</a:t>
            </a:r>
            <a:r>
              <a:rPr lang="en-US" altLang="ja-JP" sz="4600" b="1" baseline="300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※4</a:t>
            </a:r>
            <a:r>
              <a:rPr lang="ja-JP" altLang="en-US"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、新たな検定手法の開発も期待される。</a:t>
            </a:r>
            <a:endParaRPr lang="en-US" altLang="ja-JP" sz="46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354013" indent="-354013">
              <a:lnSpc>
                <a:spcPct val="100000"/>
              </a:lnSpc>
              <a:spcBef>
                <a:spcPts val="0"/>
              </a:spcBef>
              <a:buSzPct val="100000"/>
              <a:buNone/>
            </a:pPr>
            <a:r>
              <a:rPr lang="en-US" altLang="ja-JP"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※1 </a:t>
            </a:r>
            <a:r>
              <a:rPr lang="ja-JP" altLang="en-US" sz="2200" dirty="0">
                <a:latin typeface="UD デジタル 教科書体 NK-R" panose="02020400000000000000" pitchFamily="18" charset="-128"/>
                <a:ea typeface="UD デジタル 教科書体 NK-R" panose="02020400000000000000" pitchFamily="18" charset="-128"/>
              </a:rPr>
              <a:t>気象庁が気象庁</a:t>
            </a:r>
            <a:r>
              <a:rPr lang="en-US" altLang="ja-JP" sz="2200" dirty="0">
                <a:latin typeface="UD デジタル 教科書体 NK-R" panose="02020400000000000000" pitchFamily="18" charset="-128"/>
                <a:ea typeface="UD デジタル 教科書体 NK-R" panose="02020400000000000000" pitchFamily="18" charset="-128"/>
              </a:rPr>
              <a:t>55</a:t>
            </a:r>
            <a:r>
              <a:rPr lang="ja-JP" altLang="en-US" sz="2200" dirty="0">
                <a:latin typeface="UD デジタル 教科書体 NK-R" panose="02020400000000000000" pitchFamily="18" charset="-128"/>
                <a:ea typeface="UD デジタル 教科書体 NK-R" panose="02020400000000000000" pitchFamily="18" charset="-128"/>
              </a:rPr>
              <a:t>年長期再解析を初期値・境界条件として</a:t>
            </a:r>
            <a:r>
              <a:rPr lang="en-US" altLang="ja-JP" sz="2200" dirty="0">
                <a:latin typeface="UD デジタル 教科書体 NK-R" panose="02020400000000000000" pitchFamily="18" charset="-128"/>
                <a:ea typeface="UD デジタル 教科書体 NK-R" panose="02020400000000000000" pitchFamily="18" charset="-128"/>
              </a:rPr>
              <a:t>1958</a:t>
            </a:r>
            <a:r>
              <a:rPr lang="ja-JP" altLang="en-US" sz="2200" dirty="0">
                <a:latin typeface="UD デジタル 教科書体 NK-R" panose="02020400000000000000" pitchFamily="18" charset="-128"/>
                <a:ea typeface="UD デジタル 教科書体 NK-R" panose="02020400000000000000" pitchFamily="18" charset="-128"/>
              </a:rPr>
              <a:t>年</a:t>
            </a:r>
            <a:r>
              <a:rPr lang="en-US" altLang="ja-JP" sz="2200" dirty="0">
                <a:latin typeface="UD デジタル 教科書体 NK-R" panose="02020400000000000000" pitchFamily="18" charset="-128"/>
                <a:ea typeface="UD デジタル 教科書体 NK-R" panose="02020400000000000000" pitchFamily="18" charset="-128"/>
              </a:rPr>
              <a:t>〜2012</a:t>
            </a:r>
            <a:r>
              <a:rPr lang="ja-JP" altLang="en-US" sz="2200" dirty="0">
                <a:latin typeface="UD デジタル 教科書体 NK-R" panose="02020400000000000000" pitchFamily="18" charset="-128"/>
                <a:ea typeface="UD デジタル 教科書体 NK-R" panose="02020400000000000000" pitchFamily="18" charset="-128"/>
              </a:rPr>
              <a:t>年の期間を対象に領域ダウンスケーリングを実施した</a:t>
            </a:r>
            <a:r>
              <a:rPr lang="en-US" altLang="ja-JP" sz="2200" dirty="0">
                <a:latin typeface="UD デジタル 教科書体 NK-R" panose="02020400000000000000" pitchFamily="18" charset="-128"/>
                <a:ea typeface="UD デジタル 教科書体 NK-R" panose="02020400000000000000" pitchFamily="18" charset="-128"/>
              </a:rPr>
              <a:t>5km</a:t>
            </a:r>
            <a:r>
              <a:rPr lang="ja-JP" altLang="en-US" sz="2200" dirty="0">
                <a:latin typeface="UD デジタル 教科書体 NK-R" panose="02020400000000000000" pitchFamily="18" charset="-128"/>
                <a:ea typeface="UD デジタル 教科書体 NK-R" panose="02020400000000000000" pitchFamily="18" charset="-128"/>
              </a:rPr>
              <a:t>格子の気候データセット </a:t>
            </a:r>
            <a:r>
              <a:rPr lang="ja-JP" altLang="en-US"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r>
              <a:rPr lang="en-US" altLang="ja-JP"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DIAS(https://diasjp.net/)(2026</a:t>
            </a:r>
            <a:r>
              <a:rPr lang="ja-JP" altLang="en-US"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年</a:t>
            </a:r>
            <a:r>
              <a:rPr lang="en-US" altLang="ja-JP"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5</a:t>
            </a:r>
            <a:r>
              <a:rPr lang="ja-JP" altLang="en-US"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月時点で長期メンテナンス中</a:t>
            </a:r>
            <a:r>
              <a:rPr lang="en-US" altLang="ja-JP"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r>
              <a:rPr lang="ja-JP" altLang="en-US"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で公開されている他、気象業務支援センター</a:t>
            </a:r>
            <a:r>
              <a:rPr lang="en-US" altLang="ja-JP"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(https://www.jmbsc.or.jp/jp/)</a:t>
            </a:r>
            <a:r>
              <a:rPr lang="ja-JP" altLang="en-US" sz="22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から購入可能。</a:t>
            </a:r>
            <a:endParaRPr lang="en-US" altLang="ja-JP"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354013" indent="-354013">
              <a:lnSpc>
                <a:spcPct val="100000"/>
              </a:lnSpc>
              <a:spcBef>
                <a:spcPts val="0"/>
              </a:spcBef>
              <a:buSzPct val="100000"/>
              <a:buNone/>
            </a:pPr>
            <a:r>
              <a:rPr lang="en-US" altLang="ja-JP"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※2 </a:t>
            </a:r>
            <a:r>
              <a:rPr lang="ja-JP" altLang="en-US"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対象データの変化量を考慮せず、単地点の変化傾向のみを検定するノンパラメトリックの検定手法である。</a:t>
            </a:r>
            <a:endParaRPr lang="en-US" altLang="ja-JP"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354013" indent="-354013">
              <a:lnSpc>
                <a:spcPct val="100000"/>
              </a:lnSpc>
              <a:spcBef>
                <a:spcPts val="0"/>
              </a:spcBef>
              <a:buSzPct val="100000"/>
              <a:buNone/>
            </a:pPr>
            <a:r>
              <a:rPr lang="en-US" altLang="ja-JP"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※3 Mann-Kendall</a:t>
            </a:r>
            <a:r>
              <a:rPr lang="ja-JP" altLang="en-US"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検定を拡張した検定手法であり、複数地点をまとめて評価することを可能としている。</a:t>
            </a:r>
            <a:endParaRPr lang="en-US" altLang="ja-JP"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354013" indent="-354013">
              <a:lnSpc>
                <a:spcPct val="100000"/>
              </a:lnSpc>
              <a:spcBef>
                <a:spcPts val="0"/>
              </a:spcBef>
              <a:buSzPct val="100000"/>
              <a:buNone/>
            </a:pPr>
            <a:r>
              <a:rPr lang="en-US" altLang="ja-JP"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※4</a:t>
            </a:r>
            <a:r>
              <a:rPr lang="ja-JP" altLang="en-US"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 </a:t>
            </a:r>
            <a:r>
              <a:rPr lang="ja-JP" altLang="ja-JP" sz="2200" dirty="0">
                <a:latin typeface="UD デジタル 教科書体 NK-R" panose="02020400000000000000" pitchFamily="18" charset="-128"/>
                <a:ea typeface="UD デジタル 教科書体 NK-R" panose="02020400000000000000" pitchFamily="18" charset="-128"/>
              </a:rPr>
              <a:t>西岡 昌秋</a:t>
            </a:r>
            <a:r>
              <a:rPr lang="en-US" altLang="ja-JP" sz="2200" dirty="0">
                <a:latin typeface="UD デジタル 教科書体 NK-R" panose="02020400000000000000" pitchFamily="18" charset="-128"/>
                <a:ea typeface="UD デジタル 教科書体 NK-R" panose="02020400000000000000" pitchFamily="18" charset="-128"/>
              </a:rPr>
              <a:t>, </a:t>
            </a:r>
            <a:r>
              <a:rPr lang="ja-JP" altLang="ja-JP" sz="2200" dirty="0">
                <a:latin typeface="UD デジタル 教科書体 NK-R" panose="02020400000000000000" pitchFamily="18" charset="-128"/>
                <a:ea typeface="UD デジタル 教科書体 NK-R" panose="02020400000000000000" pitchFamily="18" charset="-128"/>
              </a:rPr>
              <a:t>宝 馨</a:t>
            </a:r>
            <a:r>
              <a:rPr lang="en-US" altLang="ja-JP" sz="2200" dirty="0">
                <a:latin typeface="UD デジタル 教科書体 NK-R" panose="02020400000000000000" pitchFamily="18" charset="-128"/>
                <a:ea typeface="UD デジタル 教科書体 NK-R" panose="02020400000000000000" pitchFamily="18" charset="-128"/>
              </a:rPr>
              <a:t>: Mann</a:t>
            </a:r>
            <a:r>
              <a:rPr lang="ja-JP" altLang="ja-JP" sz="2200" dirty="0">
                <a:latin typeface="UD デジタル 教科書体 NK-R" panose="02020400000000000000" pitchFamily="18" charset="-128"/>
                <a:ea typeface="UD デジタル 教科書体 NK-R" panose="02020400000000000000" pitchFamily="18" charset="-128"/>
              </a:rPr>
              <a:t>–</a:t>
            </a:r>
            <a:r>
              <a:rPr lang="en-US" altLang="ja-JP" sz="2200" dirty="0">
                <a:latin typeface="UD デジタル 教科書体 NK-R" panose="02020400000000000000" pitchFamily="18" charset="-128"/>
                <a:ea typeface="UD デジタル 教科書体 NK-R" panose="02020400000000000000" pitchFamily="18" charset="-128"/>
              </a:rPr>
              <a:t>Kendall </a:t>
            </a:r>
            <a:r>
              <a:rPr lang="ja-JP" altLang="ja-JP" sz="2200" dirty="0">
                <a:latin typeface="UD デジタル 教科書体 NK-R" panose="02020400000000000000" pitchFamily="18" charset="-128"/>
                <a:ea typeface="UD デジタル 教科書体 NK-R" panose="02020400000000000000" pitchFamily="18" charset="-128"/>
              </a:rPr>
              <a:t>検定による水文時系列の傾向変動</a:t>
            </a:r>
            <a:r>
              <a:rPr lang="en-US" altLang="ja-JP" sz="2200" dirty="0">
                <a:latin typeface="UD デジタル 教科書体 NK-R" panose="02020400000000000000" pitchFamily="18" charset="-128"/>
                <a:ea typeface="UD デジタル 教科書体 NK-R" panose="02020400000000000000" pitchFamily="18" charset="-128"/>
              </a:rPr>
              <a:t>, </a:t>
            </a:r>
            <a:r>
              <a:rPr lang="ja-JP" altLang="ja-JP" sz="2200" dirty="0">
                <a:latin typeface="UD デジタル 教科書体 NK-R" panose="02020400000000000000" pitchFamily="18" charset="-128"/>
                <a:ea typeface="UD デジタル 教科書体 NK-R" panose="02020400000000000000" pitchFamily="18" charset="-128"/>
              </a:rPr>
              <a:t>水文・水資源学会誌</a:t>
            </a:r>
            <a:r>
              <a:rPr lang="en-US" altLang="ja-JP" sz="2200" dirty="0">
                <a:latin typeface="UD デジタル 教科書体 NK-R" panose="02020400000000000000" pitchFamily="18" charset="-128"/>
                <a:ea typeface="UD デジタル 教科書体 NK-R" panose="02020400000000000000" pitchFamily="18" charset="-128"/>
              </a:rPr>
              <a:t>, Vol.17, No.4, pp.343-353,2004.</a:t>
            </a:r>
            <a:endParaRPr lang="en-US" altLang="ja-JP" sz="54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p:txBody>
      </p:sp>
      <p:grpSp>
        <p:nvGrpSpPr>
          <p:cNvPr id="7" name="グループ化 6">
            <a:extLst>
              <a:ext uri="{FF2B5EF4-FFF2-40B4-BE49-F238E27FC236}">
                <a16:creationId xmlns:a16="http://schemas.microsoft.com/office/drawing/2014/main" id="{402C33F9-B9C1-FFF9-D8B3-66B0F6114F43}"/>
              </a:ext>
            </a:extLst>
          </p:cNvPr>
          <p:cNvGrpSpPr/>
          <p:nvPr/>
        </p:nvGrpSpPr>
        <p:grpSpPr>
          <a:xfrm>
            <a:off x="35713" y="2548377"/>
            <a:ext cx="5652000" cy="935879"/>
            <a:chOff x="231293" y="2373117"/>
            <a:chExt cx="5652000" cy="935879"/>
          </a:xfrm>
        </p:grpSpPr>
        <p:sp>
          <p:nvSpPr>
            <p:cNvPr id="13" name="テキスト ボックス 12">
              <a:extLst>
                <a:ext uri="{FF2B5EF4-FFF2-40B4-BE49-F238E27FC236}">
                  <a16:creationId xmlns:a16="http://schemas.microsoft.com/office/drawing/2014/main" id="{EBA8B4F2-C6D2-C3C8-F1C2-E96CC709C021}"/>
                </a:ext>
              </a:extLst>
            </p:cNvPr>
            <p:cNvSpPr txBox="1"/>
            <p:nvPr/>
          </p:nvSpPr>
          <p:spPr>
            <a:xfrm>
              <a:off x="253555" y="2373117"/>
              <a:ext cx="5594866" cy="923330"/>
            </a:xfrm>
            <a:prstGeom prst="rect">
              <a:avLst/>
            </a:prstGeom>
            <a:solidFill>
              <a:schemeClr val="bg1"/>
            </a:solidFill>
          </p:spPr>
          <p:txBody>
            <a:bodyPr wrap="square" rtlCol="0">
              <a:spAutoFit/>
            </a:bodyPr>
            <a:lstStyle/>
            <a:p>
              <a:pPr algn="ctr"/>
              <a:r>
                <a:rPr kumimoji="1" lang="ja-JP" altLang="en-US" sz="5400" b="1" dirty="0">
                  <a:latin typeface="UD デジタル 教科書体 NK-R" panose="02020400000000000000" pitchFamily="18" charset="-128"/>
                  <a:ea typeface="UD デジタル 教科書体 NK-R" panose="02020400000000000000" pitchFamily="18" charset="-128"/>
                </a:rPr>
                <a:t>１．　研究の概要</a:t>
              </a:r>
            </a:p>
          </p:txBody>
        </p:sp>
        <p:sp>
          <p:nvSpPr>
            <p:cNvPr id="22" name="フローチャート: データ 21">
              <a:extLst>
                <a:ext uri="{FF2B5EF4-FFF2-40B4-BE49-F238E27FC236}">
                  <a16:creationId xmlns:a16="http://schemas.microsoft.com/office/drawing/2014/main" id="{C44043AA-3437-810E-34FD-9453A982F644}"/>
                </a:ext>
              </a:extLst>
            </p:cNvPr>
            <p:cNvSpPr/>
            <p:nvPr/>
          </p:nvSpPr>
          <p:spPr bwMode="auto">
            <a:xfrm flipV="1">
              <a:off x="231293" y="3200996"/>
              <a:ext cx="5652000" cy="108000"/>
            </a:xfrm>
            <a:prstGeom prst="flowChartInputOutput">
              <a:avLst/>
            </a:prstGeom>
            <a:solidFill>
              <a:schemeClr val="accent3">
                <a:lumMod val="75000"/>
              </a:schemeClr>
            </a:solidFill>
            <a:ln w="9525">
              <a:noFill/>
              <a:miter lim="800000"/>
              <a:headEnd/>
              <a:tailEnd/>
            </a:ln>
          </p:spPr>
          <p:txBody>
            <a:bodyPr wrap="square" rtlCol="0" anchor="ctr">
              <a:spAutoFit/>
            </a:bodyPr>
            <a:lstStyle/>
            <a:p>
              <a:pPr algn="ctr" eaLnBrk="1" hangingPunct="1"/>
              <a:endParaRPr kumimoji="1" lang="ja-JP" altLang="en-US">
                <a:effectLst>
                  <a:outerShdw blurRad="38100" dist="38100" dir="2700000" algn="tl">
                    <a:srgbClr val="000000">
                      <a:alpha val="43137"/>
                    </a:srgbClr>
                  </a:outerShdw>
                </a:effectLst>
                <a:latin typeface="Arial" charset="0"/>
              </a:endParaRPr>
            </a:p>
          </p:txBody>
        </p:sp>
      </p:grpSp>
      <p:sp>
        <p:nvSpPr>
          <p:cNvPr id="65" name="正方形/長方形 64">
            <a:extLst>
              <a:ext uri="{FF2B5EF4-FFF2-40B4-BE49-F238E27FC236}">
                <a16:creationId xmlns:a16="http://schemas.microsoft.com/office/drawing/2014/main" id="{8A9846EC-774A-2B9B-9699-1FC3A53DCFBF}"/>
              </a:ext>
            </a:extLst>
          </p:cNvPr>
          <p:cNvSpPr/>
          <p:nvPr/>
        </p:nvSpPr>
        <p:spPr bwMode="auto">
          <a:xfrm>
            <a:off x="157042" y="11929515"/>
            <a:ext cx="20592000" cy="11952000"/>
          </a:xfrm>
          <a:prstGeom prst="rect">
            <a:avLst/>
          </a:prstGeom>
          <a:noFill/>
          <a:ln w="127000" cmpd="sng">
            <a:solidFill>
              <a:schemeClr val="accent3">
                <a:lumMod val="75000"/>
              </a:schemeClr>
            </a:solidFill>
            <a:miter lim="800000"/>
            <a:headEnd/>
            <a:tailEnd/>
          </a:ln>
        </p:spPr>
        <p:txBody>
          <a:bodyPr wrap="square" rtlCol="0" anchor="ctr">
            <a:spAutoFit/>
          </a:bodyPr>
          <a:lstStyle/>
          <a:p>
            <a:pPr algn="ctr" eaLnBrk="1" hangingPunct="1"/>
            <a:endParaRPr kumimoji="1" lang="ja-JP" altLang="en-US" dirty="0">
              <a:effectLst>
                <a:outerShdw blurRad="38100" dist="38100" dir="2700000" algn="tl">
                  <a:srgbClr val="000000">
                    <a:alpha val="43137"/>
                  </a:srgbClr>
                </a:outerShdw>
              </a:effectLst>
              <a:latin typeface="Arial" charset="0"/>
            </a:endParaRPr>
          </a:p>
        </p:txBody>
      </p:sp>
      <p:grpSp>
        <p:nvGrpSpPr>
          <p:cNvPr id="21" name="グループ化 20">
            <a:extLst>
              <a:ext uri="{FF2B5EF4-FFF2-40B4-BE49-F238E27FC236}">
                <a16:creationId xmlns:a16="http://schemas.microsoft.com/office/drawing/2014/main" id="{F9B2AD0F-CB29-A6CE-56BE-FD639B01B980}"/>
              </a:ext>
            </a:extLst>
          </p:cNvPr>
          <p:cNvGrpSpPr/>
          <p:nvPr/>
        </p:nvGrpSpPr>
        <p:grpSpPr>
          <a:xfrm>
            <a:off x="35713" y="11845814"/>
            <a:ext cx="7524000" cy="949919"/>
            <a:chOff x="207185" y="13610931"/>
            <a:chExt cx="7524000" cy="949919"/>
          </a:xfrm>
        </p:grpSpPr>
        <p:sp>
          <p:nvSpPr>
            <p:cNvPr id="66" name="テキスト ボックス 65">
              <a:extLst>
                <a:ext uri="{FF2B5EF4-FFF2-40B4-BE49-F238E27FC236}">
                  <a16:creationId xmlns:a16="http://schemas.microsoft.com/office/drawing/2014/main" id="{D419B39F-49BD-6938-8FE5-D4585D734564}"/>
                </a:ext>
              </a:extLst>
            </p:cNvPr>
            <p:cNvSpPr txBox="1"/>
            <p:nvPr/>
          </p:nvSpPr>
          <p:spPr>
            <a:xfrm>
              <a:off x="252519" y="13610931"/>
              <a:ext cx="6984000" cy="923330"/>
            </a:xfrm>
            <a:prstGeom prst="rect">
              <a:avLst/>
            </a:prstGeom>
            <a:solidFill>
              <a:schemeClr val="bg1"/>
            </a:solidFill>
          </p:spPr>
          <p:txBody>
            <a:bodyPr wrap="square" rtlCol="0">
              <a:spAutoFit/>
            </a:bodyPr>
            <a:lstStyle/>
            <a:p>
              <a:pPr algn="ctr"/>
              <a:r>
                <a:rPr lang="ja-JP" altLang="en-US" sz="5400" b="1" dirty="0">
                  <a:latin typeface="UD デジタル 教科書体 NK-R" panose="02020400000000000000" pitchFamily="18" charset="-128"/>
                  <a:ea typeface="UD デジタル 教科書体 NK-R" panose="02020400000000000000" pitchFamily="18" charset="-128"/>
                </a:rPr>
                <a:t>３</a:t>
              </a:r>
              <a:r>
                <a:rPr lang="en-US" altLang="ja-JP" sz="5400" b="1" dirty="0">
                  <a:latin typeface="UD デジタル 教科書体 NK-R" panose="02020400000000000000" pitchFamily="18" charset="-128"/>
                  <a:ea typeface="UD デジタル 教科書体 NK-R" panose="02020400000000000000" pitchFamily="18" charset="-128"/>
                </a:rPr>
                <a:t>.</a:t>
              </a:r>
              <a:r>
                <a:rPr lang="ja-JP" altLang="en-US" sz="5400" b="1" dirty="0">
                  <a:latin typeface="UD デジタル 教科書体 NK-R" panose="02020400000000000000" pitchFamily="18" charset="-128"/>
                  <a:ea typeface="UD デジタル 教科書体 NK-R" panose="02020400000000000000" pitchFamily="18" charset="-128"/>
                </a:rPr>
                <a:t>　一次相関分析結果</a:t>
              </a:r>
              <a:endParaRPr kumimoji="1" lang="ja-JP" altLang="en-US" sz="5400" b="1" dirty="0">
                <a:latin typeface="UD デジタル 教科書体 NK-R" panose="02020400000000000000" pitchFamily="18" charset="-128"/>
                <a:ea typeface="UD デジタル 教科書体 NK-R" panose="02020400000000000000" pitchFamily="18" charset="-128"/>
              </a:endParaRPr>
            </a:p>
          </p:txBody>
        </p:sp>
        <p:sp>
          <p:nvSpPr>
            <p:cNvPr id="67" name="フローチャート: データ 66">
              <a:extLst>
                <a:ext uri="{FF2B5EF4-FFF2-40B4-BE49-F238E27FC236}">
                  <a16:creationId xmlns:a16="http://schemas.microsoft.com/office/drawing/2014/main" id="{5553F6AD-AF6F-BC34-B21D-303D443C422C}"/>
                </a:ext>
              </a:extLst>
            </p:cNvPr>
            <p:cNvSpPr/>
            <p:nvPr/>
          </p:nvSpPr>
          <p:spPr bwMode="auto">
            <a:xfrm flipV="1">
              <a:off x="207185" y="14452850"/>
              <a:ext cx="7524000" cy="108000"/>
            </a:xfrm>
            <a:prstGeom prst="flowChartInputOutput">
              <a:avLst/>
            </a:prstGeom>
            <a:solidFill>
              <a:schemeClr val="accent3">
                <a:lumMod val="75000"/>
              </a:schemeClr>
            </a:solidFill>
            <a:ln w="9525">
              <a:noFill/>
              <a:miter lim="800000"/>
              <a:headEnd/>
              <a:tailEnd/>
            </a:ln>
          </p:spPr>
          <p:txBody>
            <a:bodyPr wrap="square" rtlCol="0" anchor="ctr">
              <a:spAutoFit/>
            </a:bodyPr>
            <a:lstStyle/>
            <a:p>
              <a:pPr algn="ctr" eaLnBrk="1" hangingPunct="1"/>
              <a:endParaRPr kumimoji="1" lang="ja-JP" altLang="en-US">
                <a:effectLst>
                  <a:outerShdw blurRad="38100" dist="38100" dir="2700000" algn="tl">
                    <a:srgbClr val="000000">
                      <a:alpha val="43137"/>
                    </a:srgbClr>
                  </a:outerShdw>
                </a:effectLst>
                <a:latin typeface="Arial" charset="0"/>
              </a:endParaRPr>
            </a:p>
          </p:txBody>
        </p:sp>
      </p:grpSp>
      <p:sp>
        <p:nvSpPr>
          <p:cNvPr id="68" name="コンテンツ プレースホルダー 2">
            <a:extLst>
              <a:ext uri="{FF2B5EF4-FFF2-40B4-BE49-F238E27FC236}">
                <a16:creationId xmlns:a16="http://schemas.microsoft.com/office/drawing/2014/main" id="{6D570F22-E372-11BE-BF3E-1BAE796C2BE2}"/>
              </a:ext>
            </a:extLst>
          </p:cNvPr>
          <p:cNvSpPr txBox="1">
            <a:spLocks/>
          </p:cNvSpPr>
          <p:nvPr/>
        </p:nvSpPr>
        <p:spPr>
          <a:xfrm>
            <a:off x="462631" y="13001057"/>
            <a:ext cx="18960220" cy="1618934"/>
          </a:xfrm>
          <a:prstGeom prst="rect">
            <a:avLst/>
          </a:prstGeom>
          <a:ln w="19050">
            <a:noFill/>
          </a:ln>
        </p:spPr>
        <p:txBody>
          <a:bodyPr vert="horz" lIns="72000" tIns="36000" rIns="7200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33400" indent="-533400">
              <a:lnSpc>
                <a:spcPct val="100000"/>
              </a:lnSpc>
              <a:spcBef>
                <a:spcPts val="0"/>
              </a:spcBef>
              <a:buSzPct val="100000"/>
              <a:buNone/>
            </a:pP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○傾きの絶対値が</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2mm/</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年以上</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(50</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年で</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100mm</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以上変化</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の水系が相当数</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全体の</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32.11%)</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みられた。</a:t>
            </a:r>
            <a:endPar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533400" indent="-533400">
              <a:lnSpc>
                <a:spcPct val="100000"/>
              </a:lnSpc>
              <a:spcBef>
                <a:spcPts val="0"/>
              </a:spcBef>
              <a:buSzPct val="100000"/>
              <a:buNone/>
            </a:pP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○格子毎でも、全体の</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37.30%</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の格子で傾きの絶対値が</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2mm/</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年以上であった。</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図は省略</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p>
          <a:p>
            <a:pPr marL="533400" indent="-533400">
              <a:lnSpc>
                <a:spcPct val="100000"/>
              </a:lnSpc>
              <a:spcBef>
                <a:spcPts val="0"/>
              </a:spcBef>
              <a:buSzPct val="100000"/>
              <a:buNone/>
            </a:pP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○日本の平均年降水量が約</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1,700mm</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であることから、このトレンドは水資源管理上小さくはない。</a:t>
            </a:r>
            <a:endPar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p:txBody>
      </p:sp>
      <p:grpSp>
        <p:nvGrpSpPr>
          <p:cNvPr id="11" name="グループ化 10">
            <a:extLst>
              <a:ext uri="{FF2B5EF4-FFF2-40B4-BE49-F238E27FC236}">
                <a16:creationId xmlns:a16="http://schemas.microsoft.com/office/drawing/2014/main" id="{7F273FA1-EFAD-AA20-47AB-1E18D70D3681}"/>
              </a:ext>
            </a:extLst>
          </p:cNvPr>
          <p:cNvGrpSpPr/>
          <p:nvPr/>
        </p:nvGrpSpPr>
        <p:grpSpPr>
          <a:xfrm>
            <a:off x="21097011" y="7914514"/>
            <a:ext cx="4932000" cy="955742"/>
            <a:chOff x="21285862" y="6626529"/>
            <a:chExt cx="4932000" cy="955742"/>
          </a:xfrm>
        </p:grpSpPr>
        <p:sp>
          <p:nvSpPr>
            <p:cNvPr id="73" name="テキスト ボックス 72">
              <a:extLst>
                <a:ext uri="{FF2B5EF4-FFF2-40B4-BE49-F238E27FC236}">
                  <a16:creationId xmlns:a16="http://schemas.microsoft.com/office/drawing/2014/main" id="{459E39AF-AF1C-1160-9BA2-2AD70EB922C7}"/>
                </a:ext>
              </a:extLst>
            </p:cNvPr>
            <p:cNvSpPr txBox="1"/>
            <p:nvPr/>
          </p:nvSpPr>
          <p:spPr>
            <a:xfrm>
              <a:off x="21290070" y="6626529"/>
              <a:ext cx="4608097" cy="923330"/>
            </a:xfrm>
            <a:prstGeom prst="rect">
              <a:avLst/>
            </a:prstGeom>
            <a:solidFill>
              <a:schemeClr val="bg1"/>
            </a:solidFill>
          </p:spPr>
          <p:txBody>
            <a:bodyPr wrap="square" rtlCol="0">
              <a:spAutoFit/>
            </a:bodyPr>
            <a:lstStyle/>
            <a:p>
              <a:pPr algn="ctr"/>
              <a:r>
                <a:rPr kumimoji="1" lang="ja-JP" altLang="en-US" sz="5400" b="1" dirty="0">
                  <a:latin typeface="UD デジタル 教科書体 NK-R" panose="02020400000000000000" pitchFamily="18" charset="-128"/>
                  <a:ea typeface="UD デジタル 教科書体 NK-R" panose="02020400000000000000" pitchFamily="18" charset="-128"/>
                </a:rPr>
                <a:t>４</a:t>
              </a:r>
              <a:r>
                <a:rPr kumimoji="1" lang="en-US" altLang="ja-JP" sz="5400" b="1" dirty="0">
                  <a:latin typeface="UD デジタル 教科書体 NK-R" panose="02020400000000000000" pitchFamily="18" charset="-128"/>
                  <a:ea typeface="UD デジタル 教科書体 NK-R" panose="02020400000000000000" pitchFamily="18" charset="-128"/>
                </a:rPr>
                <a:t>.</a:t>
              </a:r>
              <a:r>
                <a:rPr kumimoji="1" lang="ja-JP" altLang="en-US" sz="5400" b="1" dirty="0">
                  <a:latin typeface="UD デジタル 教科書体 NK-R" panose="02020400000000000000" pitchFamily="18" charset="-128"/>
                  <a:ea typeface="UD デジタル 教科書体 NK-R" panose="02020400000000000000" pitchFamily="18" charset="-128"/>
                </a:rPr>
                <a:t>　</a:t>
              </a:r>
              <a:r>
                <a:rPr lang="ja-JP" altLang="en-US" sz="5400" b="1" dirty="0">
                  <a:latin typeface="UD デジタル 教科書体 NK-R" panose="02020400000000000000" pitchFamily="18" charset="-128"/>
                  <a:ea typeface="UD デジタル 教科書体 NK-R" panose="02020400000000000000" pitchFamily="18" charset="-128"/>
                </a:rPr>
                <a:t>検定結果</a:t>
              </a:r>
              <a:endParaRPr kumimoji="1" lang="ja-JP" altLang="en-US" sz="5400" b="1" dirty="0">
                <a:latin typeface="UD デジタル 教科書体 NK-R" panose="02020400000000000000" pitchFamily="18" charset="-128"/>
                <a:ea typeface="UD デジタル 教科書体 NK-R" panose="02020400000000000000" pitchFamily="18" charset="-128"/>
              </a:endParaRPr>
            </a:p>
          </p:txBody>
        </p:sp>
        <p:sp>
          <p:nvSpPr>
            <p:cNvPr id="75" name="フローチャート: データ 74">
              <a:extLst>
                <a:ext uri="{FF2B5EF4-FFF2-40B4-BE49-F238E27FC236}">
                  <a16:creationId xmlns:a16="http://schemas.microsoft.com/office/drawing/2014/main" id="{517F99A0-8694-D2BC-933D-7CCA5DB1F6A5}"/>
                </a:ext>
              </a:extLst>
            </p:cNvPr>
            <p:cNvSpPr/>
            <p:nvPr/>
          </p:nvSpPr>
          <p:spPr bwMode="auto">
            <a:xfrm flipV="1">
              <a:off x="21285862" y="7474271"/>
              <a:ext cx="4932000" cy="108000"/>
            </a:xfrm>
            <a:prstGeom prst="flowChartInputOutput">
              <a:avLst/>
            </a:prstGeom>
            <a:solidFill>
              <a:schemeClr val="accent3">
                <a:lumMod val="75000"/>
              </a:schemeClr>
            </a:solidFill>
            <a:ln w="9525">
              <a:noFill/>
              <a:miter lim="800000"/>
              <a:headEnd/>
              <a:tailEnd/>
            </a:ln>
          </p:spPr>
          <p:txBody>
            <a:bodyPr wrap="square" rtlCol="0" anchor="ctr">
              <a:spAutoFit/>
            </a:bodyPr>
            <a:lstStyle/>
            <a:p>
              <a:pPr algn="ctr" eaLnBrk="1" hangingPunct="1"/>
              <a:endParaRPr kumimoji="1" lang="ja-JP" altLang="en-US" dirty="0">
                <a:effectLst>
                  <a:outerShdw blurRad="38100" dist="38100" dir="2700000" algn="tl">
                    <a:srgbClr val="000000">
                      <a:alpha val="43137"/>
                    </a:srgbClr>
                  </a:outerShdw>
                </a:effectLst>
                <a:latin typeface="Arial" charset="0"/>
              </a:endParaRPr>
            </a:p>
          </p:txBody>
        </p:sp>
      </p:grpSp>
      <p:sp>
        <p:nvSpPr>
          <p:cNvPr id="77" name="コンテンツ プレースホルダー 2">
            <a:extLst>
              <a:ext uri="{FF2B5EF4-FFF2-40B4-BE49-F238E27FC236}">
                <a16:creationId xmlns:a16="http://schemas.microsoft.com/office/drawing/2014/main" id="{17917C79-C995-86D2-E420-306AA82416F0}"/>
              </a:ext>
            </a:extLst>
          </p:cNvPr>
          <p:cNvSpPr txBox="1">
            <a:spLocks/>
          </p:cNvSpPr>
          <p:nvPr/>
        </p:nvSpPr>
        <p:spPr>
          <a:xfrm>
            <a:off x="21440407" y="9041507"/>
            <a:ext cx="21014393" cy="1187636"/>
          </a:xfrm>
          <a:prstGeom prst="rect">
            <a:avLst/>
          </a:prstGeom>
          <a:ln w="19050">
            <a:noFill/>
          </a:ln>
        </p:spPr>
        <p:txBody>
          <a:bodyPr vert="horz" lIns="72000" tIns="36000" rIns="7200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33400" indent="-533400">
              <a:lnSpc>
                <a:spcPct val="100000"/>
              </a:lnSpc>
              <a:spcBef>
                <a:spcPts val="0"/>
              </a:spcBef>
              <a:buSzPct val="100000"/>
              <a:buNone/>
            </a:pP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Mann-Kendall</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検定と地域</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Kendall</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検定で有意の程度に相違が確認された。</a:t>
            </a:r>
            <a:endPar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533400" indent="-533400">
              <a:lnSpc>
                <a:spcPct val="100000"/>
              </a:lnSpc>
              <a:spcBef>
                <a:spcPts val="0"/>
              </a:spcBef>
              <a:buSzPct val="100000"/>
              <a:buNone/>
            </a:pP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○例えば、</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95%</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以上で有意となったのは、全体に対して、</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Mann-Kendall</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検定は</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7.3%</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、地域</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Kendall</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検定は</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68.8%</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endPar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p:txBody>
      </p:sp>
      <p:sp>
        <p:nvSpPr>
          <p:cNvPr id="79" name="Rectangle 974">
            <a:extLst>
              <a:ext uri="{FF2B5EF4-FFF2-40B4-BE49-F238E27FC236}">
                <a16:creationId xmlns:a16="http://schemas.microsoft.com/office/drawing/2014/main" id="{8C9982AE-4186-39E2-EC4F-BE1C9BB4E8D9}"/>
              </a:ext>
            </a:extLst>
          </p:cNvPr>
          <p:cNvSpPr>
            <a:spLocks noChangeArrowheads="1"/>
          </p:cNvSpPr>
          <p:nvPr/>
        </p:nvSpPr>
        <p:spPr bwMode="auto">
          <a:xfrm flipH="1">
            <a:off x="-74266" y="29010220"/>
            <a:ext cx="42882790" cy="1259465"/>
          </a:xfrm>
          <a:prstGeom prst="rect">
            <a:avLst/>
          </a:prstGeom>
          <a:gradFill rotWithShape="1">
            <a:gsLst>
              <a:gs pos="0">
                <a:srgbClr val="B1C28D">
                  <a:alpha val="50000"/>
                </a:srgbClr>
              </a:gs>
              <a:gs pos="59000">
                <a:schemeClr val="accent3">
                  <a:lumMod val="60000"/>
                  <a:lumOff val="40000"/>
                  <a:alpha val="50000"/>
                </a:schemeClr>
              </a:gs>
              <a:gs pos="100000">
                <a:schemeClr val="accent3">
                  <a:lumMod val="20000"/>
                  <a:lumOff val="80000"/>
                  <a:alpha val="50000"/>
                </a:schemeClr>
              </a:gs>
            </a:gsLst>
            <a:lin ang="0" scaled="1"/>
          </a:gradFill>
          <a:ln>
            <a:noFill/>
          </a:ln>
          <a:effectLst/>
        </p:spPr>
        <p:txBody>
          <a:bodyPr wrap="none" lIns="36000" tIns="36000" rIns="360000" bIns="72000" anchor="b" anchorCtr="0"/>
          <a:lstStyle/>
          <a:p>
            <a:pPr algn="r"/>
            <a:endParaRPr lang="en-US" altLang="ja-JP" sz="7200" b="1" dirty="0">
              <a:solidFill>
                <a:schemeClr val="accent3">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9" name="グループ化 8">
            <a:extLst>
              <a:ext uri="{FF2B5EF4-FFF2-40B4-BE49-F238E27FC236}">
                <a16:creationId xmlns:a16="http://schemas.microsoft.com/office/drawing/2014/main" id="{16A2D50B-5C89-FC96-156F-754580FE656A}"/>
              </a:ext>
            </a:extLst>
          </p:cNvPr>
          <p:cNvGrpSpPr/>
          <p:nvPr/>
        </p:nvGrpSpPr>
        <p:grpSpPr>
          <a:xfrm>
            <a:off x="24311" y="7940785"/>
            <a:ext cx="4644000" cy="949262"/>
            <a:chOff x="46266" y="6735913"/>
            <a:chExt cx="4644000" cy="949261"/>
          </a:xfrm>
        </p:grpSpPr>
        <p:sp>
          <p:nvSpPr>
            <p:cNvPr id="113" name="テキスト ボックス 112">
              <a:extLst>
                <a:ext uri="{FF2B5EF4-FFF2-40B4-BE49-F238E27FC236}">
                  <a16:creationId xmlns:a16="http://schemas.microsoft.com/office/drawing/2014/main" id="{49DC9738-D153-C54D-2BFA-F93818790142}"/>
                </a:ext>
              </a:extLst>
            </p:cNvPr>
            <p:cNvSpPr txBox="1"/>
            <p:nvPr/>
          </p:nvSpPr>
          <p:spPr>
            <a:xfrm>
              <a:off x="110582" y="6735913"/>
              <a:ext cx="4301031" cy="923334"/>
            </a:xfrm>
            <a:prstGeom prst="rect">
              <a:avLst/>
            </a:prstGeom>
            <a:solidFill>
              <a:schemeClr val="bg1"/>
            </a:solidFill>
          </p:spPr>
          <p:txBody>
            <a:bodyPr wrap="square" rtlCol="0">
              <a:spAutoFit/>
            </a:bodyPr>
            <a:lstStyle/>
            <a:p>
              <a:pPr algn="ctr"/>
              <a:r>
                <a:rPr lang="en-US" altLang="ja-JP" sz="5400" b="1" dirty="0">
                  <a:latin typeface="UD デジタル 教科書体 NK-R" panose="02020400000000000000" pitchFamily="18" charset="-128"/>
                  <a:ea typeface="UD デジタル 教科書体 NK-R" panose="02020400000000000000" pitchFamily="18" charset="-128"/>
                </a:rPr>
                <a:t>2.</a:t>
              </a:r>
              <a:r>
                <a:rPr lang="ja-JP" altLang="en-US" sz="5400" b="1" dirty="0">
                  <a:latin typeface="UD デジタル 教科書体 NK-R" panose="02020400000000000000" pitchFamily="18" charset="-128"/>
                  <a:ea typeface="UD デジタル 教科書体 NK-R" panose="02020400000000000000" pitchFamily="18" charset="-128"/>
                </a:rPr>
                <a:t>　計算方法</a:t>
              </a:r>
              <a:endParaRPr kumimoji="1" lang="ja-JP" altLang="en-US" sz="5400" b="1" dirty="0">
                <a:latin typeface="UD デジタル 教科書体 NK-R" panose="02020400000000000000" pitchFamily="18" charset="-128"/>
                <a:ea typeface="UD デジタル 教科書体 NK-R" panose="02020400000000000000" pitchFamily="18" charset="-128"/>
              </a:endParaRPr>
            </a:p>
          </p:txBody>
        </p:sp>
        <p:sp>
          <p:nvSpPr>
            <p:cNvPr id="114" name="フローチャート: データ 113">
              <a:extLst>
                <a:ext uri="{FF2B5EF4-FFF2-40B4-BE49-F238E27FC236}">
                  <a16:creationId xmlns:a16="http://schemas.microsoft.com/office/drawing/2014/main" id="{A85E0FB5-AD13-1B9D-D336-18881DA59CA3}"/>
                </a:ext>
              </a:extLst>
            </p:cNvPr>
            <p:cNvSpPr/>
            <p:nvPr/>
          </p:nvSpPr>
          <p:spPr bwMode="auto">
            <a:xfrm flipV="1">
              <a:off x="46266" y="7577174"/>
              <a:ext cx="4644000" cy="108000"/>
            </a:xfrm>
            <a:prstGeom prst="flowChartInputOutput">
              <a:avLst/>
            </a:prstGeom>
            <a:solidFill>
              <a:schemeClr val="accent3">
                <a:lumMod val="75000"/>
              </a:schemeClr>
            </a:solidFill>
            <a:ln w="9525">
              <a:noFill/>
              <a:miter lim="800000"/>
              <a:headEnd/>
              <a:tailEnd/>
            </a:ln>
          </p:spPr>
          <p:txBody>
            <a:bodyPr wrap="square" rtlCol="0" anchor="ctr">
              <a:spAutoFit/>
            </a:bodyPr>
            <a:lstStyle/>
            <a:p>
              <a:pPr algn="ctr" eaLnBrk="1" hangingPunct="1"/>
              <a:endParaRPr kumimoji="1" lang="ja-JP" altLang="en-US">
                <a:effectLst>
                  <a:outerShdw blurRad="38100" dist="38100" dir="2700000" algn="tl">
                    <a:srgbClr val="000000">
                      <a:alpha val="43137"/>
                    </a:srgbClr>
                  </a:outerShdw>
                </a:effectLst>
                <a:latin typeface="Arial" charset="0"/>
              </a:endParaRPr>
            </a:p>
          </p:txBody>
        </p:sp>
      </p:grpSp>
      <p:pic>
        <p:nvPicPr>
          <p:cNvPr id="8" name="図 7">
            <a:extLst>
              <a:ext uri="{FF2B5EF4-FFF2-40B4-BE49-F238E27FC236}">
                <a16:creationId xmlns:a16="http://schemas.microsoft.com/office/drawing/2014/main" id="{693865EE-8EB3-A116-E771-E243342F7BCE}"/>
              </a:ext>
            </a:extLst>
          </p:cNvPr>
          <p:cNvPicPr>
            <a:picLocks noChangeAspect="1"/>
          </p:cNvPicPr>
          <p:nvPr/>
        </p:nvPicPr>
        <p:blipFill>
          <a:blip r:embed="rId3"/>
          <a:stretch>
            <a:fillRect/>
          </a:stretch>
        </p:blipFill>
        <p:spPr>
          <a:xfrm>
            <a:off x="1268361" y="9030563"/>
            <a:ext cx="18810142" cy="2414120"/>
          </a:xfrm>
          <a:prstGeom prst="rect">
            <a:avLst/>
          </a:prstGeom>
        </p:spPr>
      </p:pic>
      <p:pic>
        <p:nvPicPr>
          <p:cNvPr id="10" name="図 9">
            <a:extLst>
              <a:ext uri="{FF2B5EF4-FFF2-40B4-BE49-F238E27FC236}">
                <a16:creationId xmlns:a16="http://schemas.microsoft.com/office/drawing/2014/main" id="{EDBEE7B7-5805-C9F1-BABB-B912550D4C6D}"/>
              </a:ext>
            </a:extLst>
          </p:cNvPr>
          <p:cNvPicPr>
            <a:picLocks noChangeAspect="1"/>
          </p:cNvPicPr>
          <p:nvPr/>
        </p:nvPicPr>
        <p:blipFill>
          <a:blip r:embed="rId4"/>
          <a:stretch>
            <a:fillRect/>
          </a:stretch>
        </p:blipFill>
        <p:spPr>
          <a:xfrm>
            <a:off x="643633" y="14880689"/>
            <a:ext cx="9831908" cy="8841863"/>
          </a:xfrm>
          <a:prstGeom prst="rect">
            <a:avLst/>
          </a:prstGeom>
        </p:spPr>
      </p:pic>
      <p:pic>
        <p:nvPicPr>
          <p:cNvPr id="14" name="図 13">
            <a:extLst>
              <a:ext uri="{FF2B5EF4-FFF2-40B4-BE49-F238E27FC236}">
                <a16:creationId xmlns:a16="http://schemas.microsoft.com/office/drawing/2014/main" id="{4F970FD2-C281-7049-6DC4-07074427F71A}"/>
              </a:ext>
            </a:extLst>
          </p:cNvPr>
          <p:cNvPicPr>
            <a:picLocks noChangeAspect="1"/>
          </p:cNvPicPr>
          <p:nvPr/>
        </p:nvPicPr>
        <p:blipFill>
          <a:blip r:embed="rId5"/>
          <a:stretch>
            <a:fillRect/>
          </a:stretch>
        </p:blipFill>
        <p:spPr>
          <a:xfrm>
            <a:off x="21442647" y="10846298"/>
            <a:ext cx="10172561" cy="8312976"/>
          </a:xfrm>
          <a:prstGeom prst="rect">
            <a:avLst/>
          </a:prstGeom>
        </p:spPr>
      </p:pic>
      <p:pic>
        <p:nvPicPr>
          <p:cNvPr id="15" name="図 14">
            <a:extLst>
              <a:ext uri="{FF2B5EF4-FFF2-40B4-BE49-F238E27FC236}">
                <a16:creationId xmlns:a16="http://schemas.microsoft.com/office/drawing/2014/main" id="{16D9C6AF-3D84-1CFC-9290-93B21190F9A0}"/>
              </a:ext>
            </a:extLst>
          </p:cNvPr>
          <p:cNvPicPr>
            <a:picLocks noChangeAspect="1"/>
          </p:cNvPicPr>
          <p:nvPr/>
        </p:nvPicPr>
        <p:blipFill>
          <a:blip r:embed="rId6"/>
          <a:stretch>
            <a:fillRect/>
          </a:stretch>
        </p:blipFill>
        <p:spPr>
          <a:xfrm>
            <a:off x="31975304" y="10865678"/>
            <a:ext cx="10172561" cy="8312976"/>
          </a:xfrm>
          <a:prstGeom prst="rect">
            <a:avLst/>
          </a:prstGeom>
        </p:spPr>
      </p:pic>
      <p:sp>
        <p:nvSpPr>
          <p:cNvPr id="16" name="テキスト ボックス 15">
            <a:extLst>
              <a:ext uri="{FF2B5EF4-FFF2-40B4-BE49-F238E27FC236}">
                <a16:creationId xmlns:a16="http://schemas.microsoft.com/office/drawing/2014/main" id="{94D98A41-9BF5-9523-5B76-47B784AC2E91}"/>
              </a:ext>
            </a:extLst>
          </p:cNvPr>
          <p:cNvSpPr txBox="1"/>
          <p:nvPr/>
        </p:nvSpPr>
        <p:spPr>
          <a:xfrm>
            <a:off x="31880682" y="19310173"/>
            <a:ext cx="10782840" cy="584775"/>
          </a:xfrm>
          <a:prstGeom prst="rect">
            <a:avLst/>
          </a:prstGeom>
          <a:noFill/>
        </p:spPr>
        <p:txBody>
          <a:bodyPr wrap="square" rtlCol="0">
            <a:spAutoFit/>
          </a:bodyPr>
          <a:lstStyle/>
          <a:p>
            <a:pPr algn="ctr"/>
            <a:r>
              <a:rPr kumimoji="1" lang="ja-JP" altLang="en-US" sz="3200" dirty="0">
                <a:ln>
                  <a:solidFill>
                    <a:schemeClr val="tx1"/>
                  </a:solidFill>
                </a:ln>
                <a:solidFill>
                  <a:srgbClr val="DCDCFF"/>
                </a:solidFill>
                <a:latin typeface="Meiryo UI" panose="020B0604030504040204" pitchFamily="50" charset="-128"/>
                <a:ea typeface="Meiryo UI" panose="020B0604030504040204" pitchFamily="50" charset="-128"/>
              </a:rPr>
              <a:t>■</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90%</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95%</a:t>
            </a:r>
            <a:r>
              <a:rPr kumimoji="1" lang="ja-JP" altLang="en-US" sz="3200" dirty="0">
                <a:latin typeface="Meiryo UI" panose="020B0604030504040204" pitchFamily="50" charset="-128"/>
                <a:ea typeface="Meiryo UI" panose="020B0604030504040204" pitchFamily="50" charset="-128"/>
              </a:rPr>
              <a:t> </a:t>
            </a:r>
            <a:r>
              <a:rPr kumimoji="1" lang="ja-JP" altLang="en-US" sz="3200" dirty="0">
                <a:ln>
                  <a:solidFill>
                    <a:schemeClr val="tx1"/>
                  </a:solidFill>
                </a:ln>
                <a:solidFill>
                  <a:srgbClr val="8282FF"/>
                </a:solidFill>
                <a:latin typeface="Meiryo UI" panose="020B0604030504040204" pitchFamily="50" charset="-128"/>
                <a:ea typeface="Meiryo UI" panose="020B0604030504040204" pitchFamily="50" charset="-128"/>
              </a:rPr>
              <a:t>■</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95%</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99%</a:t>
            </a:r>
            <a:r>
              <a:rPr kumimoji="1" lang="ja-JP" altLang="en-US" sz="3200" dirty="0">
                <a:latin typeface="Meiryo UI" panose="020B0604030504040204" pitchFamily="50" charset="-128"/>
                <a:ea typeface="Meiryo UI" panose="020B0604030504040204" pitchFamily="50" charset="-128"/>
              </a:rPr>
              <a:t> </a:t>
            </a:r>
            <a:r>
              <a:rPr kumimoji="1" lang="ja-JP" altLang="en-US" sz="3200" dirty="0">
                <a:ln>
                  <a:solidFill>
                    <a:schemeClr val="tx1"/>
                  </a:solidFill>
                </a:ln>
                <a:solidFill>
                  <a:srgbClr val="1E1EFF"/>
                </a:solidFill>
                <a:latin typeface="Meiryo UI" panose="020B0604030504040204" pitchFamily="50" charset="-128"/>
                <a:ea typeface="Meiryo UI" panose="020B0604030504040204" pitchFamily="50" charset="-128"/>
              </a:rPr>
              <a:t>■</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99%</a:t>
            </a:r>
            <a:r>
              <a:rPr kumimoji="1" lang="ja-JP" altLang="en-US" sz="3200" dirty="0">
                <a:latin typeface="Meiryo UI" panose="020B0604030504040204" pitchFamily="50" charset="-128"/>
                <a:ea typeface="Meiryo UI" panose="020B0604030504040204" pitchFamily="50" charset="-128"/>
              </a:rPr>
              <a:t>～</a:t>
            </a:r>
          </a:p>
        </p:txBody>
      </p:sp>
      <p:sp>
        <p:nvSpPr>
          <p:cNvPr id="17" name="テキスト ボックス 16">
            <a:extLst>
              <a:ext uri="{FF2B5EF4-FFF2-40B4-BE49-F238E27FC236}">
                <a16:creationId xmlns:a16="http://schemas.microsoft.com/office/drawing/2014/main" id="{D5885606-E52B-F904-2EE3-2FE1E73B4C79}"/>
              </a:ext>
            </a:extLst>
          </p:cNvPr>
          <p:cNvSpPr txBox="1"/>
          <p:nvPr/>
        </p:nvSpPr>
        <p:spPr>
          <a:xfrm>
            <a:off x="22017797" y="19301621"/>
            <a:ext cx="8934706" cy="584775"/>
          </a:xfrm>
          <a:prstGeom prst="rect">
            <a:avLst/>
          </a:prstGeom>
          <a:noFill/>
        </p:spPr>
        <p:txBody>
          <a:bodyPr wrap="square" rtlCol="0">
            <a:spAutoFit/>
          </a:bodyPr>
          <a:lstStyle/>
          <a:p>
            <a:pPr algn="ctr"/>
            <a:r>
              <a:rPr kumimoji="1" lang="ja-JP" altLang="en-US" sz="3200" dirty="0">
                <a:ln>
                  <a:solidFill>
                    <a:schemeClr val="tx1"/>
                  </a:solidFill>
                </a:ln>
                <a:solidFill>
                  <a:srgbClr val="DCDCFF"/>
                </a:solidFill>
                <a:latin typeface="Meiryo UI" panose="020B0604030504040204" pitchFamily="50" charset="-128"/>
                <a:ea typeface="Meiryo UI" panose="020B0604030504040204" pitchFamily="50" charset="-128"/>
              </a:rPr>
              <a:t>■</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90%</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95%</a:t>
            </a:r>
            <a:r>
              <a:rPr kumimoji="1" lang="ja-JP" altLang="en-US" sz="3200" dirty="0">
                <a:latin typeface="Meiryo UI" panose="020B0604030504040204" pitchFamily="50" charset="-128"/>
                <a:ea typeface="Meiryo UI" panose="020B0604030504040204" pitchFamily="50" charset="-128"/>
              </a:rPr>
              <a:t> </a:t>
            </a:r>
            <a:r>
              <a:rPr kumimoji="1" lang="ja-JP" altLang="en-US" sz="3200" dirty="0">
                <a:ln>
                  <a:solidFill>
                    <a:schemeClr val="tx1"/>
                  </a:solidFill>
                </a:ln>
                <a:solidFill>
                  <a:srgbClr val="8282FF"/>
                </a:solidFill>
                <a:latin typeface="Meiryo UI" panose="020B0604030504040204" pitchFamily="50" charset="-128"/>
                <a:ea typeface="Meiryo UI" panose="020B0604030504040204" pitchFamily="50" charset="-128"/>
              </a:rPr>
              <a:t>■</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95%</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99%</a:t>
            </a:r>
            <a:r>
              <a:rPr kumimoji="1" lang="ja-JP" altLang="en-US" sz="3200" dirty="0">
                <a:latin typeface="Meiryo UI" panose="020B0604030504040204" pitchFamily="50" charset="-128"/>
                <a:ea typeface="Meiryo UI" panose="020B0604030504040204" pitchFamily="50" charset="-128"/>
              </a:rPr>
              <a:t> </a:t>
            </a:r>
            <a:r>
              <a:rPr kumimoji="1" lang="ja-JP" altLang="en-US" sz="3200" dirty="0">
                <a:ln>
                  <a:solidFill>
                    <a:schemeClr val="tx1"/>
                  </a:solidFill>
                </a:ln>
                <a:solidFill>
                  <a:srgbClr val="1E1EFF"/>
                </a:solidFill>
                <a:latin typeface="Meiryo UI" panose="020B0604030504040204" pitchFamily="50" charset="-128"/>
                <a:ea typeface="Meiryo UI" panose="020B0604030504040204" pitchFamily="50" charset="-128"/>
              </a:rPr>
              <a:t>■</a:t>
            </a:r>
            <a:r>
              <a:rPr kumimoji="1" lang="ja-JP" altLang="en-US" sz="3200" dirty="0">
                <a:latin typeface="Meiryo UI" panose="020B0604030504040204" pitchFamily="50" charset="-128"/>
                <a:ea typeface="Meiryo UI" panose="020B0604030504040204" pitchFamily="50" charset="-128"/>
              </a:rPr>
              <a:t>：</a:t>
            </a:r>
            <a:r>
              <a:rPr kumimoji="1" lang="en-US" altLang="ja-JP" sz="3200" dirty="0">
                <a:latin typeface="Meiryo UI" panose="020B0604030504040204" pitchFamily="50" charset="-128"/>
                <a:ea typeface="Meiryo UI" panose="020B0604030504040204" pitchFamily="50" charset="-128"/>
              </a:rPr>
              <a:t>99%</a:t>
            </a:r>
            <a:r>
              <a:rPr kumimoji="1" lang="ja-JP" altLang="en-US" sz="3200" dirty="0">
                <a:latin typeface="Meiryo UI" panose="020B0604030504040204" pitchFamily="50" charset="-128"/>
                <a:ea typeface="Meiryo UI" panose="020B0604030504040204" pitchFamily="50" charset="-128"/>
              </a:rPr>
              <a:t>～</a:t>
            </a:r>
          </a:p>
        </p:txBody>
      </p:sp>
      <p:sp>
        <p:nvSpPr>
          <p:cNvPr id="18" name="テキスト ボックス 17">
            <a:extLst>
              <a:ext uri="{FF2B5EF4-FFF2-40B4-BE49-F238E27FC236}">
                <a16:creationId xmlns:a16="http://schemas.microsoft.com/office/drawing/2014/main" id="{53CDEACC-9462-D336-7C5C-AE8ED47A1F2D}"/>
              </a:ext>
            </a:extLst>
          </p:cNvPr>
          <p:cNvSpPr txBox="1"/>
          <p:nvPr/>
        </p:nvSpPr>
        <p:spPr>
          <a:xfrm>
            <a:off x="5105436" y="18999143"/>
            <a:ext cx="892991" cy="261610"/>
          </a:xfrm>
          <a:prstGeom prst="rect">
            <a:avLst/>
          </a:prstGeom>
          <a:noFill/>
        </p:spPr>
        <p:txBody>
          <a:bodyPr wrap="square" rtlCol="0">
            <a:spAutoFit/>
          </a:bodyPr>
          <a:lstStyle/>
          <a:p>
            <a:r>
              <a:rPr kumimoji="1" lang="en-US" altLang="ja-JP" sz="1100" dirty="0"/>
              <a:t>(mm/</a:t>
            </a:r>
            <a:r>
              <a:rPr kumimoji="1" lang="ja-JP" altLang="en-US" sz="1100" dirty="0"/>
              <a:t>年</a:t>
            </a:r>
            <a:r>
              <a:rPr kumimoji="1" lang="en-US" altLang="ja-JP" sz="1100" dirty="0"/>
              <a:t>)</a:t>
            </a:r>
            <a:endParaRPr kumimoji="1" lang="ja-JP" altLang="en-US" sz="1100" dirty="0"/>
          </a:p>
        </p:txBody>
      </p:sp>
      <p:sp>
        <p:nvSpPr>
          <p:cNvPr id="19" name="テキスト ボックス 18">
            <a:extLst>
              <a:ext uri="{FF2B5EF4-FFF2-40B4-BE49-F238E27FC236}">
                <a16:creationId xmlns:a16="http://schemas.microsoft.com/office/drawing/2014/main" id="{FB04B2C0-0032-8E18-CA35-872A5DF3A06D}"/>
              </a:ext>
            </a:extLst>
          </p:cNvPr>
          <p:cNvSpPr txBox="1"/>
          <p:nvPr/>
        </p:nvSpPr>
        <p:spPr>
          <a:xfrm>
            <a:off x="9768521" y="22953715"/>
            <a:ext cx="1724752" cy="523220"/>
          </a:xfrm>
          <a:prstGeom prst="rect">
            <a:avLst/>
          </a:prstGeom>
          <a:noFill/>
        </p:spPr>
        <p:txBody>
          <a:bodyPr wrap="square" rtlCol="0">
            <a:spAutoFit/>
          </a:bodyPr>
          <a:lstStyle/>
          <a:p>
            <a:r>
              <a:rPr kumimoji="1" lang="en-US" altLang="ja-JP" sz="2800" dirty="0"/>
              <a:t>(mm/</a:t>
            </a:r>
            <a:r>
              <a:rPr kumimoji="1" lang="ja-JP" altLang="en-US" sz="2800" dirty="0"/>
              <a:t>年</a:t>
            </a:r>
            <a:r>
              <a:rPr kumimoji="1" lang="en-US" altLang="ja-JP" sz="2800" dirty="0"/>
              <a:t>)</a:t>
            </a:r>
            <a:endParaRPr kumimoji="1" lang="ja-JP" altLang="en-US" sz="2800" dirty="0"/>
          </a:p>
        </p:txBody>
      </p:sp>
      <p:graphicFrame>
        <p:nvGraphicFramePr>
          <p:cNvPr id="23" name="表 22">
            <a:extLst>
              <a:ext uri="{FF2B5EF4-FFF2-40B4-BE49-F238E27FC236}">
                <a16:creationId xmlns:a16="http://schemas.microsoft.com/office/drawing/2014/main" id="{D45741D6-A256-141F-4A74-955CB4F5DBD9}"/>
              </a:ext>
            </a:extLst>
          </p:cNvPr>
          <p:cNvGraphicFramePr>
            <a:graphicFrameLocks noGrp="1"/>
          </p:cNvGraphicFramePr>
          <p:nvPr>
            <p:extLst>
              <p:ext uri="{D42A27DB-BD31-4B8C-83A1-F6EECF244321}">
                <p14:modId xmlns:p14="http://schemas.microsoft.com/office/powerpoint/2010/main" val="1760223150"/>
              </p:ext>
            </p:extLst>
          </p:nvPr>
        </p:nvGraphicFramePr>
        <p:xfrm>
          <a:off x="11944133" y="14957281"/>
          <a:ext cx="8039861" cy="8662714"/>
        </p:xfrm>
        <a:graphic>
          <a:graphicData uri="http://schemas.openxmlformats.org/drawingml/2006/table">
            <a:tbl>
              <a:tblPr firstRow="1" bandRow="1">
                <a:tableStyleId>{5940675A-B579-460E-94D1-54222C63F5DA}</a:tableStyleId>
              </a:tblPr>
              <a:tblGrid>
                <a:gridCol w="3689949">
                  <a:extLst>
                    <a:ext uri="{9D8B030D-6E8A-4147-A177-3AD203B41FA5}">
                      <a16:colId xmlns:a16="http://schemas.microsoft.com/office/drawing/2014/main" val="356383163"/>
                    </a:ext>
                  </a:extLst>
                </a:gridCol>
                <a:gridCol w="2174956">
                  <a:extLst>
                    <a:ext uri="{9D8B030D-6E8A-4147-A177-3AD203B41FA5}">
                      <a16:colId xmlns:a16="http://schemas.microsoft.com/office/drawing/2014/main" val="3053767736"/>
                    </a:ext>
                  </a:extLst>
                </a:gridCol>
                <a:gridCol w="2174956">
                  <a:extLst>
                    <a:ext uri="{9D8B030D-6E8A-4147-A177-3AD203B41FA5}">
                      <a16:colId xmlns:a16="http://schemas.microsoft.com/office/drawing/2014/main" val="3286561084"/>
                    </a:ext>
                  </a:extLst>
                </a:gridCol>
              </a:tblGrid>
              <a:tr h="11601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500" dirty="0">
                          <a:latin typeface="Meiryo UI" panose="020B0604030504040204" pitchFamily="50" charset="-128"/>
                          <a:ea typeface="Meiryo UI" panose="020B0604030504040204" pitchFamily="50" charset="-128"/>
                        </a:rPr>
                        <a:t>一次相関式の傾き</a:t>
                      </a:r>
                      <a:endParaRPr kumimoji="1" lang="en-US" altLang="ja-JP" sz="3500" dirty="0">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500" dirty="0">
                          <a:latin typeface="Meiryo UI" panose="020B0604030504040204" pitchFamily="50" charset="-128"/>
                          <a:ea typeface="Meiryo UI" panose="020B0604030504040204" pitchFamily="50" charset="-128"/>
                        </a:rPr>
                        <a:t>(mm/</a:t>
                      </a:r>
                      <a:r>
                        <a:rPr kumimoji="1" lang="ja-JP" altLang="en-US" sz="3500" dirty="0">
                          <a:latin typeface="Meiryo UI" panose="020B0604030504040204" pitchFamily="50" charset="-128"/>
                          <a:ea typeface="Meiryo UI" panose="020B0604030504040204" pitchFamily="50" charset="-128"/>
                        </a:rPr>
                        <a:t>年</a:t>
                      </a:r>
                      <a:r>
                        <a:rPr kumimoji="1" lang="en-US" altLang="ja-JP" sz="3500" dirty="0">
                          <a:latin typeface="Meiryo UI" panose="020B0604030504040204" pitchFamily="50" charset="-128"/>
                          <a:ea typeface="Meiryo UI" panose="020B0604030504040204" pitchFamily="50" charset="-128"/>
                        </a:rPr>
                        <a:t>)</a:t>
                      </a:r>
                      <a:endParaRPr kumimoji="1" lang="ja-JP" altLang="en-US" sz="3500" dirty="0">
                        <a:latin typeface="Meiryo UI" panose="020B0604030504040204" pitchFamily="50" charset="-128"/>
                        <a:ea typeface="Meiryo UI" panose="020B0604030504040204" pitchFamily="50" charset="-128"/>
                      </a:endParaRPr>
                    </a:p>
                  </a:txBody>
                  <a:tcPr marL="93671" marR="93671" marT="46836" marB="46836" anchor="ctr">
                    <a:solidFill>
                      <a:schemeClr val="bg1"/>
                    </a:solidFill>
                  </a:tcPr>
                </a:tc>
                <a:tc>
                  <a:txBody>
                    <a:bodyPr/>
                    <a:lstStyle/>
                    <a:p>
                      <a:pPr algn="ctr"/>
                      <a:r>
                        <a:rPr kumimoji="1" lang="ja-JP" altLang="en-US" sz="3500" dirty="0">
                          <a:latin typeface="Meiryo UI" panose="020B0604030504040204" pitchFamily="50" charset="-128"/>
                          <a:ea typeface="Meiryo UI" panose="020B0604030504040204" pitchFamily="50" charset="-128"/>
                        </a:rPr>
                        <a:t>水系数</a:t>
                      </a:r>
                      <a:endParaRPr kumimoji="1" lang="en-US" altLang="ja-JP" sz="3500" dirty="0">
                        <a:latin typeface="Meiryo UI" panose="020B0604030504040204" pitchFamily="50" charset="-128"/>
                        <a:ea typeface="Meiryo UI" panose="020B0604030504040204" pitchFamily="50" charset="-128"/>
                      </a:endParaRPr>
                    </a:p>
                  </a:txBody>
                  <a:tcPr marL="204606" marR="204606" marT="102303" marB="102303" anchor="ctr">
                    <a:solidFill>
                      <a:schemeClr val="bg1"/>
                    </a:solidFill>
                  </a:tcPr>
                </a:tc>
                <a:tc>
                  <a:txBody>
                    <a:bodyPr/>
                    <a:lstStyle/>
                    <a:p>
                      <a:pPr algn="ctr"/>
                      <a:r>
                        <a:rPr kumimoji="1" lang="ja-JP" altLang="en-US" sz="3500" dirty="0">
                          <a:latin typeface="Meiryo UI" panose="020B0604030504040204" pitchFamily="50" charset="-128"/>
                          <a:ea typeface="Meiryo UI" panose="020B0604030504040204" pitchFamily="50" charset="-128"/>
                        </a:rPr>
                        <a:t>割合</a:t>
                      </a:r>
                      <a:endParaRPr kumimoji="1" lang="en-US" altLang="ja-JP" sz="3500" dirty="0">
                        <a:latin typeface="Meiryo UI" panose="020B0604030504040204" pitchFamily="50" charset="-128"/>
                        <a:ea typeface="Meiryo UI" panose="020B0604030504040204" pitchFamily="50" charset="-128"/>
                      </a:endParaRPr>
                    </a:p>
                  </a:txBody>
                  <a:tcPr marL="204606" marR="204606" marT="102303" marB="102303" anchor="ctr">
                    <a:solidFill>
                      <a:schemeClr val="bg1"/>
                    </a:solidFill>
                  </a:tcPr>
                </a:tc>
                <a:extLst>
                  <a:ext uri="{0D108BD9-81ED-4DB2-BD59-A6C34878D82A}">
                    <a16:rowId xmlns:a16="http://schemas.microsoft.com/office/drawing/2014/main" val="3084839260"/>
                  </a:ext>
                </a:extLst>
              </a:tr>
              <a:tr h="1208309">
                <a:tc>
                  <a:txBody>
                    <a:bodyPr/>
                    <a:lstStyle/>
                    <a:p>
                      <a:pPr algn="ctr"/>
                      <a:r>
                        <a:rPr kumimoji="1" lang="ja-JP" altLang="en-US" sz="3500" b="1" dirty="0">
                          <a:solidFill>
                            <a:schemeClr val="bg1"/>
                          </a:solidFill>
                          <a:latin typeface="Meiryo UI" panose="020B0604030504040204" pitchFamily="50" charset="-128"/>
                          <a:ea typeface="Meiryo UI" panose="020B0604030504040204" pitchFamily="50" charset="-128"/>
                        </a:rPr>
                        <a:t>－</a:t>
                      </a:r>
                      <a:r>
                        <a:rPr kumimoji="1" lang="en-US" altLang="ja-JP" sz="3500" b="1" dirty="0">
                          <a:solidFill>
                            <a:schemeClr val="bg1"/>
                          </a:solidFill>
                          <a:latin typeface="Meiryo UI" panose="020B0604030504040204" pitchFamily="50" charset="-128"/>
                          <a:ea typeface="Meiryo UI" panose="020B0604030504040204" pitchFamily="50" charset="-128"/>
                        </a:rPr>
                        <a:t>4.0</a:t>
                      </a:r>
                      <a:r>
                        <a:rPr kumimoji="1" lang="ja-JP" altLang="en-US" sz="3500" b="1" dirty="0">
                          <a:solidFill>
                            <a:schemeClr val="bg1"/>
                          </a:solidFill>
                          <a:latin typeface="Meiryo UI" panose="020B0604030504040204" pitchFamily="50" charset="-128"/>
                          <a:ea typeface="Meiryo UI" panose="020B0604030504040204" pitchFamily="50" charset="-128"/>
                        </a:rPr>
                        <a:t>未満</a:t>
                      </a:r>
                    </a:p>
                  </a:txBody>
                  <a:tcPr marL="204606" marR="204606" marT="102303" marB="102303" anchor="ctr">
                    <a:solidFill>
                      <a:srgbClr val="1E1EFF"/>
                    </a:solidFill>
                  </a:tcPr>
                </a:tc>
                <a:tc>
                  <a:txBody>
                    <a:bodyPr/>
                    <a:lstStyle/>
                    <a:p>
                      <a:pPr algn="ctr" fontAlgn="ctr">
                        <a:buNone/>
                      </a:pPr>
                      <a:r>
                        <a:rPr lang="en-US" altLang="ja-JP" sz="3500" b="1" i="0" u="none" strike="noStrike" dirty="0">
                          <a:solidFill>
                            <a:schemeClr val="bg1"/>
                          </a:solidFill>
                          <a:effectLst/>
                          <a:latin typeface="Meiryo UI" panose="020B0604030504040204" pitchFamily="50" charset="-128"/>
                          <a:ea typeface="Meiryo UI" panose="020B0604030504040204" pitchFamily="50" charset="-128"/>
                        </a:rPr>
                        <a:t>5</a:t>
                      </a:r>
                      <a:r>
                        <a:rPr lang="ja-JP" altLang="en-US" sz="3500" b="1" i="0" u="none" strike="noStrike" dirty="0">
                          <a:solidFill>
                            <a:schemeClr val="bg1"/>
                          </a:solidFill>
                          <a:effectLst/>
                          <a:latin typeface="Meiryo UI" panose="020B0604030504040204" pitchFamily="50" charset="-128"/>
                          <a:ea typeface="Meiryo UI" panose="020B0604030504040204" pitchFamily="50" charset="-128"/>
                        </a:rPr>
                        <a:t>水系</a:t>
                      </a:r>
                      <a:endParaRPr lang="en-US" altLang="ja-JP" sz="3500" b="1" i="0" u="none" strike="noStrike" dirty="0">
                        <a:solidFill>
                          <a:schemeClr val="bg1"/>
                        </a:solidFill>
                        <a:effectLst/>
                        <a:latin typeface="Meiryo UI" panose="020B0604030504040204" pitchFamily="50" charset="-128"/>
                        <a:ea typeface="Meiryo UI" panose="020B0604030504040204" pitchFamily="50" charset="-128"/>
                      </a:endParaRPr>
                    </a:p>
                  </a:txBody>
                  <a:tcPr marL="14209" marR="14209" marT="14209" marB="0" anchor="ctr">
                    <a:solidFill>
                      <a:srgbClr val="1E1EFF"/>
                    </a:solidFill>
                  </a:tcPr>
                </a:tc>
                <a:tc>
                  <a:txBody>
                    <a:bodyPr/>
                    <a:lstStyle/>
                    <a:p>
                      <a:pPr algn="ctr" fontAlgn="ctr">
                        <a:buNone/>
                      </a:pPr>
                      <a:r>
                        <a:rPr lang="en-US" altLang="ja-JP" sz="3500" b="1" i="0" u="none" strike="noStrike" dirty="0">
                          <a:solidFill>
                            <a:schemeClr val="bg1"/>
                          </a:solidFill>
                          <a:effectLst/>
                          <a:latin typeface="Meiryo UI" panose="020B0604030504040204" pitchFamily="50" charset="-128"/>
                          <a:ea typeface="Meiryo UI" panose="020B0604030504040204" pitchFamily="50" charset="-128"/>
                        </a:rPr>
                        <a:t>4.59%</a:t>
                      </a:r>
                    </a:p>
                  </a:txBody>
                  <a:tcPr marL="14209" marR="14209" marT="14209" marB="0" anchor="ctr">
                    <a:solidFill>
                      <a:srgbClr val="1E1EFF"/>
                    </a:solidFill>
                  </a:tcPr>
                </a:tc>
                <a:extLst>
                  <a:ext uri="{0D108BD9-81ED-4DB2-BD59-A6C34878D82A}">
                    <a16:rowId xmlns:a16="http://schemas.microsoft.com/office/drawing/2014/main" val="2817938221"/>
                  </a:ext>
                </a:extLst>
              </a:tr>
              <a:tr h="12711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500" b="1" dirty="0">
                          <a:solidFill>
                            <a:schemeClr val="bg1"/>
                          </a:solidFill>
                          <a:latin typeface="Meiryo UI" panose="020B0604030504040204" pitchFamily="50" charset="-128"/>
                          <a:ea typeface="Meiryo UI" panose="020B0604030504040204" pitchFamily="50" charset="-128"/>
                        </a:rPr>
                        <a:t>－</a:t>
                      </a:r>
                      <a:r>
                        <a:rPr kumimoji="1" lang="en-US" altLang="ja-JP" sz="3500" b="1" dirty="0">
                          <a:solidFill>
                            <a:schemeClr val="bg1"/>
                          </a:solidFill>
                          <a:latin typeface="Meiryo UI" panose="020B0604030504040204" pitchFamily="50" charset="-128"/>
                          <a:ea typeface="Meiryo UI" panose="020B0604030504040204" pitchFamily="50" charset="-128"/>
                        </a:rPr>
                        <a:t>4.0</a:t>
                      </a:r>
                      <a:r>
                        <a:rPr kumimoji="1" lang="ja-JP" altLang="en-US" sz="3500" b="1" dirty="0">
                          <a:solidFill>
                            <a:schemeClr val="bg1"/>
                          </a:solidFill>
                          <a:latin typeface="Meiryo UI" panose="020B0604030504040204" pitchFamily="50" charset="-128"/>
                          <a:ea typeface="Meiryo UI" panose="020B0604030504040204" pitchFamily="50" charset="-128"/>
                        </a:rPr>
                        <a:t>以上</a:t>
                      </a:r>
                      <a:endParaRPr kumimoji="1" lang="en-US" altLang="ja-JP" sz="3500" b="1" dirty="0">
                        <a:solidFill>
                          <a:schemeClr val="bg1"/>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500" b="1" dirty="0">
                          <a:solidFill>
                            <a:schemeClr val="bg1"/>
                          </a:solidFill>
                          <a:latin typeface="Meiryo UI" panose="020B0604030504040204" pitchFamily="50" charset="-128"/>
                          <a:ea typeface="Meiryo UI" panose="020B0604030504040204" pitchFamily="50" charset="-128"/>
                        </a:rPr>
                        <a:t>－</a:t>
                      </a:r>
                      <a:r>
                        <a:rPr kumimoji="1" lang="en-US" altLang="ja-JP" sz="3500" b="1" dirty="0">
                          <a:solidFill>
                            <a:schemeClr val="bg1"/>
                          </a:solidFill>
                          <a:latin typeface="Meiryo UI" panose="020B0604030504040204" pitchFamily="50" charset="-128"/>
                          <a:ea typeface="Meiryo UI" panose="020B0604030504040204" pitchFamily="50" charset="-128"/>
                        </a:rPr>
                        <a:t>2.0</a:t>
                      </a:r>
                      <a:r>
                        <a:rPr kumimoji="1" lang="ja-JP" altLang="en-US" sz="3500" b="1" dirty="0">
                          <a:solidFill>
                            <a:schemeClr val="bg1"/>
                          </a:solidFill>
                          <a:latin typeface="Meiryo UI" panose="020B0604030504040204" pitchFamily="50" charset="-128"/>
                          <a:ea typeface="Meiryo UI" panose="020B0604030504040204" pitchFamily="50" charset="-128"/>
                        </a:rPr>
                        <a:t>未満</a:t>
                      </a:r>
                      <a:endParaRPr kumimoji="1" lang="en-US" altLang="ja-JP" sz="3500" b="1" dirty="0">
                        <a:solidFill>
                          <a:schemeClr val="bg1"/>
                        </a:solidFill>
                        <a:latin typeface="Meiryo UI" panose="020B0604030504040204" pitchFamily="50" charset="-128"/>
                        <a:ea typeface="Meiryo UI" panose="020B0604030504040204" pitchFamily="50" charset="-128"/>
                      </a:endParaRPr>
                    </a:p>
                  </a:txBody>
                  <a:tcPr marL="204606" marR="204606" marT="102303" marB="102303" anchor="ctr">
                    <a:solidFill>
                      <a:srgbClr val="8282FF"/>
                    </a:solidFill>
                  </a:tcPr>
                </a:tc>
                <a:tc>
                  <a:txBody>
                    <a:bodyPr/>
                    <a:lstStyle/>
                    <a:p>
                      <a:pPr algn="ctr" fontAlgn="ctr">
                        <a:buNone/>
                      </a:pPr>
                      <a:r>
                        <a:rPr lang="en-US" altLang="ja-JP" sz="3500" b="1" i="0" u="none" strike="noStrike" dirty="0">
                          <a:solidFill>
                            <a:schemeClr val="bg1"/>
                          </a:solidFill>
                          <a:effectLst/>
                          <a:latin typeface="Meiryo UI" panose="020B0604030504040204" pitchFamily="50" charset="-128"/>
                          <a:ea typeface="Meiryo UI" panose="020B0604030504040204" pitchFamily="50" charset="-128"/>
                        </a:rPr>
                        <a:t>24</a:t>
                      </a:r>
                      <a:r>
                        <a:rPr lang="ja-JP" altLang="en-US" sz="3500" b="1" i="0" u="none" strike="noStrike" dirty="0">
                          <a:solidFill>
                            <a:schemeClr val="bg1"/>
                          </a:solidFill>
                          <a:effectLst/>
                          <a:latin typeface="Meiryo UI" panose="020B0604030504040204" pitchFamily="50" charset="-128"/>
                          <a:ea typeface="Meiryo UI" panose="020B0604030504040204" pitchFamily="50" charset="-128"/>
                        </a:rPr>
                        <a:t>水系</a:t>
                      </a:r>
                      <a:endParaRPr lang="en-US" altLang="ja-JP" sz="3500" b="1" i="0" u="none" strike="noStrike" dirty="0">
                        <a:solidFill>
                          <a:schemeClr val="bg1"/>
                        </a:solidFill>
                        <a:effectLst/>
                        <a:latin typeface="Meiryo UI" panose="020B0604030504040204" pitchFamily="50" charset="-128"/>
                        <a:ea typeface="Meiryo UI" panose="020B0604030504040204" pitchFamily="50" charset="-128"/>
                      </a:endParaRPr>
                    </a:p>
                  </a:txBody>
                  <a:tcPr marL="14209" marR="14209" marT="14209" marB="0" anchor="ctr">
                    <a:solidFill>
                      <a:srgbClr val="8282FF"/>
                    </a:solidFill>
                  </a:tcPr>
                </a:tc>
                <a:tc>
                  <a:txBody>
                    <a:bodyPr/>
                    <a:lstStyle/>
                    <a:p>
                      <a:pPr algn="ctr" fontAlgn="ctr">
                        <a:buNone/>
                      </a:pPr>
                      <a:r>
                        <a:rPr lang="en-US" altLang="ja-JP" sz="3500" b="1" i="0" u="none" strike="noStrike" dirty="0">
                          <a:solidFill>
                            <a:schemeClr val="bg1"/>
                          </a:solidFill>
                          <a:effectLst/>
                          <a:latin typeface="Meiryo UI" panose="020B0604030504040204" pitchFamily="50" charset="-128"/>
                          <a:ea typeface="Meiryo UI" panose="020B0604030504040204" pitchFamily="50" charset="-128"/>
                        </a:rPr>
                        <a:t>22.02%</a:t>
                      </a:r>
                    </a:p>
                  </a:txBody>
                  <a:tcPr marL="14209" marR="14209" marT="14209" marB="0" anchor="ctr">
                    <a:solidFill>
                      <a:srgbClr val="8282FF"/>
                    </a:solidFill>
                  </a:tcPr>
                </a:tc>
                <a:extLst>
                  <a:ext uri="{0D108BD9-81ED-4DB2-BD59-A6C34878D82A}">
                    <a16:rowId xmlns:a16="http://schemas.microsoft.com/office/drawing/2014/main" val="1298788114"/>
                  </a:ext>
                </a:extLst>
              </a:tr>
              <a:tr h="1271114">
                <a:tc>
                  <a:txBody>
                    <a:bodyPr/>
                    <a:lstStyle/>
                    <a:p>
                      <a:pPr algn="ctr"/>
                      <a:r>
                        <a:rPr kumimoji="1" lang="ja-JP" altLang="en-US" sz="3500" dirty="0">
                          <a:latin typeface="Meiryo UI" panose="020B0604030504040204" pitchFamily="50" charset="-128"/>
                          <a:ea typeface="Meiryo UI" panose="020B0604030504040204" pitchFamily="50" charset="-128"/>
                        </a:rPr>
                        <a:t>－</a:t>
                      </a:r>
                      <a:r>
                        <a:rPr kumimoji="1" lang="en-US" altLang="ja-JP" sz="3500" dirty="0">
                          <a:latin typeface="Meiryo UI" panose="020B0604030504040204" pitchFamily="50" charset="-128"/>
                          <a:ea typeface="Meiryo UI" panose="020B0604030504040204" pitchFamily="50" charset="-128"/>
                        </a:rPr>
                        <a:t>2.0</a:t>
                      </a:r>
                      <a:r>
                        <a:rPr kumimoji="1" lang="ja-JP" altLang="en-US" sz="3500" dirty="0">
                          <a:latin typeface="Meiryo UI" panose="020B0604030504040204" pitchFamily="50" charset="-128"/>
                          <a:ea typeface="Meiryo UI" panose="020B0604030504040204" pitchFamily="50" charset="-128"/>
                        </a:rPr>
                        <a:t>以上</a:t>
                      </a:r>
                      <a:endParaRPr kumimoji="1" lang="en-US" altLang="ja-JP" sz="3500" dirty="0">
                        <a:latin typeface="Meiryo UI" panose="020B0604030504040204" pitchFamily="50" charset="-128"/>
                        <a:ea typeface="Meiryo UI" panose="020B0604030504040204" pitchFamily="50" charset="-128"/>
                      </a:endParaRPr>
                    </a:p>
                    <a:p>
                      <a:pPr algn="ctr"/>
                      <a:r>
                        <a:rPr kumimoji="1" lang="en-US" altLang="ja-JP" sz="3500" dirty="0">
                          <a:latin typeface="Meiryo UI" panose="020B0604030504040204" pitchFamily="50" charset="-128"/>
                          <a:ea typeface="Meiryo UI" panose="020B0604030504040204" pitchFamily="50" charset="-128"/>
                        </a:rPr>
                        <a:t>0.0</a:t>
                      </a:r>
                      <a:r>
                        <a:rPr kumimoji="1" lang="ja-JP" altLang="en-US" sz="3500" dirty="0">
                          <a:latin typeface="Meiryo UI" panose="020B0604030504040204" pitchFamily="50" charset="-128"/>
                          <a:ea typeface="Meiryo UI" panose="020B0604030504040204" pitchFamily="50" charset="-128"/>
                        </a:rPr>
                        <a:t>未満</a:t>
                      </a:r>
                    </a:p>
                  </a:txBody>
                  <a:tcPr marL="204606" marR="204606" marT="102303" marB="102303" anchor="ctr">
                    <a:solidFill>
                      <a:srgbClr val="DCDCFF"/>
                    </a:solidFill>
                  </a:tcPr>
                </a:tc>
                <a:tc>
                  <a:txBody>
                    <a:bodyPr/>
                    <a:lstStyle/>
                    <a:p>
                      <a:pPr algn="ctr" fontAlgn="ctr">
                        <a:buNone/>
                      </a:pPr>
                      <a:r>
                        <a:rPr lang="en-US" altLang="ja-JP" sz="3500" b="0" i="0" u="none" strike="noStrike" dirty="0">
                          <a:solidFill>
                            <a:srgbClr val="000000"/>
                          </a:solidFill>
                          <a:effectLst/>
                          <a:latin typeface="Meiryo UI" panose="020B0604030504040204" pitchFamily="50" charset="-128"/>
                          <a:ea typeface="Meiryo UI" panose="020B0604030504040204" pitchFamily="50" charset="-128"/>
                        </a:rPr>
                        <a:t>56</a:t>
                      </a:r>
                      <a:r>
                        <a:rPr lang="ja-JP" altLang="en-US" sz="3500" b="0" i="0" u="none" strike="noStrike" dirty="0">
                          <a:solidFill>
                            <a:srgbClr val="000000"/>
                          </a:solidFill>
                          <a:effectLst/>
                          <a:latin typeface="Meiryo UI" panose="020B0604030504040204" pitchFamily="50" charset="-128"/>
                          <a:ea typeface="Meiryo UI" panose="020B0604030504040204" pitchFamily="50" charset="-128"/>
                        </a:rPr>
                        <a:t>水系</a:t>
                      </a:r>
                      <a:endParaRPr lang="en-US" altLang="ja-JP" sz="3500" b="0" i="0" u="none" strike="noStrike" dirty="0">
                        <a:solidFill>
                          <a:srgbClr val="000000"/>
                        </a:solidFill>
                        <a:effectLst/>
                        <a:latin typeface="Meiryo UI" panose="020B0604030504040204" pitchFamily="50" charset="-128"/>
                        <a:ea typeface="Meiryo UI" panose="020B0604030504040204" pitchFamily="50" charset="-128"/>
                      </a:endParaRPr>
                    </a:p>
                  </a:txBody>
                  <a:tcPr marL="14209" marR="14209" marT="14209" marB="0" anchor="ctr">
                    <a:solidFill>
                      <a:srgbClr val="DCDCFF"/>
                    </a:solidFill>
                  </a:tcPr>
                </a:tc>
                <a:tc>
                  <a:txBody>
                    <a:bodyPr/>
                    <a:lstStyle/>
                    <a:p>
                      <a:pPr algn="ctr" fontAlgn="ctr">
                        <a:buNone/>
                      </a:pPr>
                      <a:r>
                        <a:rPr lang="en-US" altLang="ja-JP" sz="3500" b="0" i="0" u="none" strike="noStrike" dirty="0">
                          <a:solidFill>
                            <a:srgbClr val="000000"/>
                          </a:solidFill>
                          <a:effectLst/>
                          <a:latin typeface="Meiryo UI" panose="020B0604030504040204" pitchFamily="50" charset="-128"/>
                          <a:ea typeface="Meiryo UI" panose="020B0604030504040204" pitchFamily="50" charset="-128"/>
                        </a:rPr>
                        <a:t>51.38%</a:t>
                      </a:r>
                    </a:p>
                  </a:txBody>
                  <a:tcPr marL="14209" marR="14209" marT="14209" marB="0" anchor="ctr">
                    <a:solidFill>
                      <a:srgbClr val="DCDCFF"/>
                    </a:solidFill>
                  </a:tcPr>
                </a:tc>
                <a:extLst>
                  <a:ext uri="{0D108BD9-81ED-4DB2-BD59-A6C34878D82A}">
                    <a16:rowId xmlns:a16="http://schemas.microsoft.com/office/drawing/2014/main" val="1057765283"/>
                  </a:ext>
                </a:extLst>
              </a:tr>
              <a:tr h="1271114">
                <a:tc>
                  <a:txBody>
                    <a:bodyPr/>
                    <a:lstStyle/>
                    <a:p>
                      <a:pPr algn="ctr"/>
                      <a:r>
                        <a:rPr kumimoji="1" lang="en-US" altLang="ja-JP" sz="3500" dirty="0">
                          <a:latin typeface="Meiryo UI" panose="020B0604030504040204" pitchFamily="50" charset="-128"/>
                          <a:ea typeface="Meiryo UI" panose="020B0604030504040204" pitchFamily="50" charset="-128"/>
                        </a:rPr>
                        <a:t>0.0</a:t>
                      </a:r>
                      <a:r>
                        <a:rPr kumimoji="1" lang="ja-JP" altLang="en-US" sz="3500" dirty="0">
                          <a:latin typeface="Meiryo UI" panose="020B0604030504040204" pitchFamily="50" charset="-128"/>
                          <a:ea typeface="Meiryo UI" panose="020B0604030504040204" pitchFamily="50" charset="-128"/>
                        </a:rPr>
                        <a:t>以上</a:t>
                      </a:r>
                      <a:endParaRPr kumimoji="1" lang="en-US" altLang="ja-JP" sz="3500" dirty="0">
                        <a:latin typeface="Meiryo UI" panose="020B0604030504040204" pitchFamily="50" charset="-128"/>
                        <a:ea typeface="Meiryo UI" panose="020B0604030504040204" pitchFamily="50" charset="-128"/>
                      </a:endParaRPr>
                    </a:p>
                    <a:p>
                      <a:pPr algn="ctr"/>
                      <a:r>
                        <a:rPr kumimoji="1" lang="en-US" altLang="ja-JP" sz="3500" dirty="0">
                          <a:latin typeface="Meiryo UI" panose="020B0604030504040204" pitchFamily="50" charset="-128"/>
                          <a:ea typeface="Meiryo UI" panose="020B0604030504040204" pitchFamily="50" charset="-128"/>
                        </a:rPr>
                        <a:t>2.0</a:t>
                      </a:r>
                      <a:r>
                        <a:rPr kumimoji="1" lang="ja-JP" altLang="en-US" sz="3500" dirty="0">
                          <a:latin typeface="Meiryo UI" panose="020B0604030504040204" pitchFamily="50" charset="-128"/>
                          <a:ea typeface="Meiryo UI" panose="020B0604030504040204" pitchFamily="50" charset="-128"/>
                        </a:rPr>
                        <a:t>未満</a:t>
                      </a:r>
                    </a:p>
                  </a:txBody>
                  <a:tcPr marL="204606" marR="204606" marT="102303" marB="102303" anchor="ctr">
                    <a:solidFill>
                      <a:srgbClr val="FFDCDC"/>
                    </a:solidFill>
                  </a:tcPr>
                </a:tc>
                <a:tc>
                  <a:txBody>
                    <a:bodyPr/>
                    <a:lstStyle/>
                    <a:p>
                      <a:pPr algn="ctr" fontAlgn="ctr">
                        <a:buNone/>
                      </a:pPr>
                      <a:r>
                        <a:rPr lang="en-US" altLang="ja-JP" sz="3500" b="0" i="0" u="none" strike="noStrike" dirty="0">
                          <a:solidFill>
                            <a:srgbClr val="000000"/>
                          </a:solidFill>
                          <a:effectLst/>
                          <a:latin typeface="Meiryo UI" panose="020B0604030504040204" pitchFamily="50" charset="-128"/>
                          <a:ea typeface="Meiryo UI" panose="020B0604030504040204" pitchFamily="50" charset="-128"/>
                        </a:rPr>
                        <a:t>18</a:t>
                      </a:r>
                      <a:r>
                        <a:rPr lang="ja-JP" altLang="en-US" sz="3500" b="0" i="0" u="none" strike="noStrike" dirty="0">
                          <a:solidFill>
                            <a:srgbClr val="000000"/>
                          </a:solidFill>
                          <a:effectLst/>
                          <a:latin typeface="Meiryo UI" panose="020B0604030504040204" pitchFamily="50" charset="-128"/>
                          <a:ea typeface="Meiryo UI" panose="020B0604030504040204" pitchFamily="50" charset="-128"/>
                        </a:rPr>
                        <a:t>水系</a:t>
                      </a:r>
                      <a:endParaRPr lang="en-US" altLang="ja-JP" sz="3500" b="0" i="0" u="none" strike="noStrike" dirty="0">
                        <a:solidFill>
                          <a:srgbClr val="000000"/>
                        </a:solidFill>
                        <a:effectLst/>
                        <a:latin typeface="Meiryo UI" panose="020B0604030504040204" pitchFamily="50" charset="-128"/>
                        <a:ea typeface="Meiryo UI" panose="020B0604030504040204" pitchFamily="50" charset="-128"/>
                      </a:endParaRPr>
                    </a:p>
                  </a:txBody>
                  <a:tcPr marL="14209" marR="14209" marT="14209" marB="0" anchor="ctr">
                    <a:solidFill>
                      <a:srgbClr val="FFDCDC"/>
                    </a:solidFill>
                  </a:tcPr>
                </a:tc>
                <a:tc>
                  <a:txBody>
                    <a:bodyPr/>
                    <a:lstStyle/>
                    <a:p>
                      <a:pPr algn="ctr" fontAlgn="ctr">
                        <a:buNone/>
                      </a:pPr>
                      <a:r>
                        <a:rPr lang="en-US" altLang="ja-JP" sz="3500" b="0" i="0" u="none" strike="noStrike" dirty="0">
                          <a:solidFill>
                            <a:srgbClr val="000000"/>
                          </a:solidFill>
                          <a:effectLst/>
                          <a:latin typeface="Meiryo UI" panose="020B0604030504040204" pitchFamily="50" charset="-128"/>
                          <a:ea typeface="Meiryo UI" panose="020B0604030504040204" pitchFamily="50" charset="-128"/>
                        </a:rPr>
                        <a:t>16.51%</a:t>
                      </a:r>
                    </a:p>
                  </a:txBody>
                  <a:tcPr marL="14209" marR="14209" marT="14209" marB="0" anchor="ctr">
                    <a:solidFill>
                      <a:srgbClr val="FFDCDC"/>
                    </a:solidFill>
                  </a:tcPr>
                </a:tc>
                <a:extLst>
                  <a:ext uri="{0D108BD9-81ED-4DB2-BD59-A6C34878D82A}">
                    <a16:rowId xmlns:a16="http://schemas.microsoft.com/office/drawing/2014/main" val="3951442374"/>
                  </a:ext>
                </a:extLst>
              </a:tr>
              <a:tr h="1271114">
                <a:tc>
                  <a:txBody>
                    <a:bodyPr/>
                    <a:lstStyle/>
                    <a:p>
                      <a:pPr algn="ctr"/>
                      <a:r>
                        <a:rPr kumimoji="1" lang="en-US" altLang="ja-JP" sz="3500" b="1" dirty="0">
                          <a:solidFill>
                            <a:schemeClr val="bg1"/>
                          </a:solidFill>
                          <a:latin typeface="Meiryo UI" panose="020B0604030504040204" pitchFamily="50" charset="-128"/>
                          <a:ea typeface="Meiryo UI" panose="020B0604030504040204" pitchFamily="50" charset="-128"/>
                        </a:rPr>
                        <a:t>2.0</a:t>
                      </a:r>
                      <a:r>
                        <a:rPr kumimoji="1" lang="ja-JP" altLang="en-US" sz="3500" b="1" dirty="0">
                          <a:solidFill>
                            <a:schemeClr val="bg1"/>
                          </a:solidFill>
                          <a:latin typeface="Meiryo UI" panose="020B0604030504040204" pitchFamily="50" charset="-128"/>
                          <a:ea typeface="Meiryo UI" panose="020B0604030504040204" pitchFamily="50" charset="-128"/>
                        </a:rPr>
                        <a:t>以上</a:t>
                      </a:r>
                      <a:endParaRPr kumimoji="1" lang="en-US" altLang="ja-JP" sz="3500" b="1" dirty="0">
                        <a:solidFill>
                          <a:schemeClr val="bg1"/>
                        </a:solidFill>
                        <a:latin typeface="Meiryo UI" panose="020B0604030504040204" pitchFamily="50" charset="-128"/>
                        <a:ea typeface="Meiryo UI" panose="020B0604030504040204" pitchFamily="50" charset="-128"/>
                      </a:endParaRPr>
                    </a:p>
                    <a:p>
                      <a:pPr algn="ctr"/>
                      <a:r>
                        <a:rPr kumimoji="1" lang="en-US" altLang="ja-JP" sz="3500" b="1" dirty="0">
                          <a:solidFill>
                            <a:schemeClr val="bg1"/>
                          </a:solidFill>
                          <a:latin typeface="Meiryo UI" panose="020B0604030504040204" pitchFamily="50" charset="-128"/>
                          <a:ea typeface="Meiryo UI" panose="020B0604030504040204" pitchFamily="50" charset="-128"/>
                        </a:rPr>
                        <a:t>4.0</a:t>
                      </a:r>
                      <a:r>
                        <a:rPr kumimoji="1" lang="ja-JP" altLang="en-US" sz="3500" b="1" dirty="0">
                          <a:solidFill>
                            <a:schemeClr val="bg1"/>
                          </a:solidFill>
                          <a:latin typeface="Meiryo UI" panose="020B0604030504040204" pitchFamily="50" charset="-128"/>
                          <a:ea typeface="Meiryo UI" panose="020B0604030504040204" pitchFamily="50" charset="-128"/>
                        </a:rPr>
                        <a:t>未満</a:t>
                      </a:r>
                    </a:p>
                  </a:txBody>
                  <a:tcPr marL="204606" marR="204606" marT="102303" marB="102303" anchor="ctr">
                    <a:solidFill>
                      <a:srgbClr val="FF8282"/>
                    </a:solidFill>
                  </a:tcPr>
                </a:tc>
                <a:tc>
                  <a:txBody>
                    <a:bodyPr/>
                    <a:lstStyle/>
                    <a:p>
                      <a:pPr algn="ctr" fontAlgn="ctr">
                        <a:buNone/>
                      </a:pPr>
                      <a:r>
                        <a:rPr lang="en-US" altLang="ja-JP" sz="3500" b="1" i="0" u="none" strike="noStrike" dirty="0">
                          <a:solidFill>
                            <a:schemeClr val="bg1"/>
                          </a:solidFill>
                          <a:effectLst/>
                          <a:latin typeface="Meiryo UI" panose="020B0604030504040204" pitchFamily="50" charset="-128"/>
                          <a:ea typeface="Meiryo UI" panose="020B0604030504040204" pitchFamily="50" charset="-128"/>
                        </a:rPr>
                        <a:t>6</a:t>
                      </a:r>
                      <a:r>
                        <a:rPr lang="ja-JP" altLang="en-US" sz="3500" b="1" i="0" u="none" strike="noStrike" dirty="0">
                          <a:solidFill>
                            <a:schemeClr val="bg1"/>
                          </a:solidFill>
                          <a:effectLst/>
                          <a:latin typeface="Meiryo UI" panose="020B0604030504040204" pitchFamily="50" charset="-128"/>
                          <a:ea typeface="Meiryo UI" panose="020B0604030504040204" pitchFamily="50" charset="-128"/>
                        </a:rPr>
                        <a:t>水系</a:t>
                      </a:r>
                      <a:endParaRPr lang="en-US" altLang="ja-JP" sz="3500" b="1" i="0" u="none" strike="noStrike" dirty="0">
                        <a:solidFill>
                          <a:schemeClr val="bg1"/>
                        </a:solidFill>
                        <a:effectLst/>
                        <a:latin typeface="Meiryo UI" panose="020B0604030504040204" pitchFamily="50" charset="-128"/>
                        <a:ea typeface="Meiryo UI" panose="020B0604030504040204" pitchFamily="50" charset="-128"/>
                      </a:endParaRPr>
                    </a:p>
                  </a:txBody>
                  <a:tcPr marL="14209" marR="14209" marT="14209" marB="0" anchor="ctr">
                    <a:solidFill>
                      <a:srgbClr val="FF8282"/>
                    </a:solidFill>
                  </a:tcPr>
                </a:tc>
                <a:tc>
                  <a:txBody>
                    <a:bodyPr/>
                    <a:lstStyle/>
                    <a:p>
                      <a:pPr algn="ctr" fontAlgn="ctr">
                        <a:buNone/>
                      </a:pPr>
                      <a:r>
                        <a:rPr lang="en-US" altLang="ja-JP" sz="3500" b="1" i="0" u="none" strike="noStrike" dirty="0">
                          <a:solidFill>
                            <a:schemeClr val="bg1"/>
                          </a:solidFill>
                          <a:effectLst/>
                          <a:latin typeface="Meiryo UI" panose="020B0604030504040204" pitchFamily="50" charset="-128"/>
                          <a:ea typeface="Meiryo UI" panose="020B0604030504040204" pitchFamily="50" charset="-128"/>
                        </a:rPr>
                        <a:t>5.50%</a:t>
                      </a:r>
                    </a:p>
                  </a:txBody>
                  <a:tcPr marL="14209" marR="14209" marT="14209" marB="0" anchor="ctr">
                    <a:solidFill>
                      <a:srgbClr val="FF8282"/>
                    </a:solidFill>
                  </a:tcPr>
                </a:tc>
                <a:extLst>
                  <a:ext uri="{0D108BD9-81ED-4DB2-BD59-A6C34878D82A}">
                    <a16:rowId xmlns:a16="http://schemas.microsoft.com/office/drawing/2014/main" val="3182166320"/>
                  </a:ext>
                </a:extLst>
              </a:tr>
              <a:tr h="1208309">
                <a:tc>
                  <a:txBody>
                    <a:bodyPr/>
                    <a:lstStyle/>
                    <a:p>
                      <a:pPr algn="ctr"/>
                      <a:r>
                        <a:rPr kumimoji="1" lang="en-US" altLang="ja-JP" sz="3500" b="1" dirty="0">
                          <a:solidFill>
                            <a:schemeClr val="bg1"/>
                          </a:solidFill>
                          <a:latin typeface="Meiryo UI" panose="020B0604030504040204" pitchFamily="50" charset="-128"/>
                          <a:ea typeface="Meiryo UI" panose="020B0604030504040204" pitchFamily="50" charset="-128"/>
                        </a:rPr>
                        <a:t>4.0</a:t>
                      </a:r>
                      <a:r>
                        <a:rPr kumimoji="1" lang="ja-JP" altLang="en-US" sz="3500" b="1" dirty="0">
                          <a:solidFill>
                            <a:schemeClr val="bg1"/>
                          </a:solidFill>
                          <a:latin typeface="Meiryo UI" panose="020B0604030504040204" pitchFamily="50" charset="-128"/>
                          <a:ea typeface="Meiryo UI" panose="020B0604030504040204" pitchFamily="50" charset="-128"/>
                        </a:rPr>
                        <a:t>以上</a:t>
                      </a:r>
                      <a:endParaRPr kumimoji="1" lang="en-US" altLang="ja-JP" sz="3500" b="1" dirty="0">
                        <a:solidFill>
                          <a:schemeClr val="bg1"/>
                        </a:solidFill>
                        <a:latin typeface="Meiryo UI" panose="020B0604030504040204" pitchFamily="50" charset="-128"/>
                        <a:ea typeface="Meiryo UI" panose="020B0604030504040204" pitchFamily="50" charset="-128"/>
                      </a:endParaRPr>
                    </a:p>
                  </a:txBody>
                  <a:tcPr marL="204606" marR="204606" marT="102303" marB="102303" anchor="ctr">
                    <a:solidFill>
                      <a:srgbClr val="FF1E1E"/>
                    </a:solidFill>
                  </a:tcPr>
                </a:tc>
                <a:tc>
                  <a:txBody>
                    <a:bodyPr/>
                    <a:lstStyle/>
                    <a:p>
                      <a:pPr algn="ctr" fontAlgn="ctr">
                        <a:buNone/>
                      </a:pPr>
                      <a:r>
                        <a:rPr lang="en-US" altLang="ja-JP" sz="3500" b="1" i="0" u="none" strike="noStrike" dirty="0">
                          <a:solidFill>
                            <a:schemeClr val="bg1"/>
                          </a:solidFill>
                          <a:effectLst/>
                          <a:latin typeface="Meiryo UI" panose="020B0604030504040204" pitchFamily="50" charset="-128"/>
                          <a:ea typeface="Meiryo UI" panose="020B0604030504040204" pitchFamily="50" charset="-128"/>
                        </a:rPr>
                        <a:t>0</a:t>
                      </a:r>
                      <a:r>
                        <a:rPr lang="ja-JP" altLang="en-US" sz="3500" b="1" i="0" u="none" strike="noStrike" dirty="0">
                          <a:solidFill>
                            <a:schemeClr val="bg1"/>
                          </a:solidFill>
                          <a:effectLst/>
                          <a:latin typeface="Meiryo UI" panose="020B0604030504040204" pitchFamily="50" charset="-128"/>
                          <a:ea typeface="Meiryo UI" panose="020B0604030504040204" pitchFamily="50" charset="-128"/>
                        </a:rPr>
                        <a:t>水系</a:t>
                      </a:r>
                      <a:endParaRPr lang="en-US" altLang="ja-JP" sz="3500" b="1" i="0" u="none" strike="noStrike" dirty="0">
                        <a:solidFill>
                          <a:schemeClr val="bg1"/>
                        </a:solidFill>
                        <a:effectLst/>
                        <a:latin typeface="Meiryo UI" panose="020B0604030504040204" pitchFamily="50" charset="-128"/>
                        <a:ea typeface="Meiryo UI" panose="020B0604030504040204" pitchFamily="50" charset="-128"/>
                      </a:endParaRPr>
                    </a:p>
                  </a:txBody>
                  <a:tcPr marL="14209" marR="14209" marT="14209" marB="0" anchor="ctr">
                    <a:solidFill>
                      <a:srgbClr val="FF1E1E"/>
                    </a:solidFill>
                  </a:tcPr>
                </a:tc>
                <a:tc>
                  <a:txBody>
                    <a:bodyPr/>
                    <a:lstStyle/>
                    <a:p>
                      <a:pPr algn="ctr" fontAlgn="ctr">
                        <a:buNone/>
                      </a:pPr>
                      <a:r>
                        <a:rPr lang="en-US" altLang="ja-JP" sz="3500" b="1" i="0" u="none" strike="noStrike" dirty="0">
                          <a:solidFill>
                            <a:schemeClr val="bg1"/>
                          </a:solidFill>
                          <a:effectLst/>
                          <a:latin typeface="Meiryo UI" panose="020B0604030504040204" pitchFamily="50" charset="-128"/>
                          <a:ea typeface="Meiryo UI" panose="020B0604030504040204" pitchFamily="50" charset="-128"/>
                        </a:rPr>
                        <a:t>0.00%</a:t>
                      </a:r>
                    </a:p>
                  </a:txBody>
                  <a:tcPr marL="14209" marR="14209" marT="14209" marB="0" anchor="ctr">
                    <a:solidFill>
                      <a:srgbClr val="FF1E1E"/>
                    </a:solidFill>
                  </a:tcPr>
                </a:tc>
                <a:extLst>
                  <a:ext uri="{0D108BD9-81ED-4DB2-BD59-A6C34878D82A}">
                    <a16:rowId xmlns:a16="http://schemas.microsoft.com/office/drawing/2014/main" val="2795392871"/>
                  </a:ext>
                </a:extLst>
              </a:tr>
            </a:tbl>
          </a:graphicData>
        </a:graphic>
      </p:graphicFrame>
      <p:sp>
        <p:nvSpPr>
          <p:cNvPr id="30" name="正方形/長方形 29">
            <a:extLst>
              <a:ext uri="{FF2B5EF4-FFF2-40B4-BE49-F238E27FC236}">
                <a16:creationId xmlns:a16="http://schemas.microsoft.com/office/drawing/2014/main" id="{6F8E3BB9-5976-1C53-FECE-215FC4BD0804}"/>
              </a:ext>
            </a:extLst>
          </p:cNvPr>
          <p:cNvSpPr/>
          <p:nvPr/>
        </p:nvSpPr>
        <p:spPr bwMode="auto">
          <a:xfrm>
            <a:off x="158046" y="24215001"/>
            <a:ext cx="35280000" cy="3960000"/>
          </a:xfrm>
          <a:prstGeom prst="rect">
            <a:avLst/>
          </a:prstGeom>
          <a:noFill/>
          <a:ln w="127000" cmpd="sng">
            <a:solidFill>
              <a:schemeClr val="accent3">
                <a:lumMod val="75000"/>
              </a:schemeClr>
            </a:solidFill>
            <a:miter lim="800000"/>
            <a:headEnd/>
            <a:tailEnd/>
          </a:ln>
        </p:spPr>
        <p:txBody>
          <a:bodyPr wrap="square" rtlCol="0" anchor="ctr">
            <a:spAutoFit/>
          </a:bodyPr>
          <a:lstStyle/>
          <a:p>
            <a:pPr algn="ctr" eaLnBrk="1" hangingPunct="1"/>
            <a:endParaRPr kumimoji="1" lang="ja-JP" altLang="en-US">
              <a:effectLst>
                <a:outerShdw blurRad="38100" dist="38100" dir="2700000" algn="tl">
                  <a:srgbClr val="000000">
                    <a:alpha val="43137"/>
                  </a:srgbClr>
                </a:outerShdw>
              </a:effectLst>
              <a:latin typeface="Arial" charset="0"/>
            </a:endParaRPr>
          </a:p>
        </p:txBody>
      </p:sp>
      <p:grpSp>
        <p:nvGrpSpPr>
          <p:cNvPr id="24" name="グループ化 23">
            <a:extLst>
              <a:ext uri="{FF2B5EF4-FFF2-40B4-BE49-F238E27FC236}">
                <a16:creationId xmlns:a16="http://schemas.microsoft.com/office/drawing/2014/main" id="{C706A609-8368-431D-84E4-699CC9CAB4E4}"/>
              </a:ext>
            </a:extLst>
          </p:cNvPr>
          <p:cNvGrpSpPr/>
          <p:nvPr/>
        </p:nvGrpSpPr>
        <p:grpSpPr>
          <a:xfrm>
            <a:off x="160" y="24133051"/>
            <a:ext cx="5652000" cy="932200"/>
            <a:chOff x="180053" y="26749625"/>
            <a:chExt cx="5652000" cy="932200"/>
          </a:xfrm>
        </p:grpSpPr>
        <p:sp>
          <p:nvSpPr>
            <p:cNvPr id="31" name="テキスト ボックス 30">
              <a:extLst>
                <a:ext uri="{FF2B5EF4-FFF2-40B4-BE49-F238E27FC236}">
                  <a16:creationId xmlns:a16="http://schemas.microsoft.com/office/drawing/2014/main" id="{DC9C00E8-2961-3A71-C483-56A08959D4BC}"/>
                </a:ext>
              </a:extLst>
            </p:cNvPr>
            <p:cNvSpPr txBox="1"/>
            <p:nvPr/>
          </p:nvSpPr>
          <p:spPr>
            <a:xfrm>
              <a:off x="255747" y="26749625"/>
              <a:ext cx="5142162" cy="923330"/>
            </a:xfrm>
            <a:prstGeom prst="rect">
              <a:avLst/>
            </a:prstGeom>
            <a:solidFill>
              <a:schemeClr val="bg1"/>
            </a:solidFill>
          </p:spPr>
          <p:txBody>
            <a:bodyPr wrap="square" rtlCol="0">
              <a:spAutoFit/>
            </a:bodyPr>
            <a:lstStyle/>
            <a:p>
              <a:pPr algn="ctr"/>
              <a:r>
                <a:rPr lang="en-US" altLang="ja-JP" sz="5400" b="1" dirty="0">
                  <a:latin typeface="UD デジタル 教科書体 NK-R" panose="02020400000000000000" pitchFamily="18" charset="-128"/>
                  <a:ea typeface="UD デジタル 教科書体 NK-R" panose="02020400000000000000" pitchFamily="18" charset="-128"/>
                </a:rPr>
                <a:t>6.</a:t>
              </a:r>
              <a:r>
                <a:rPr lang="ja-JP" altLang="en-US" sz="5400" b="1" dirty="0">
                  <a:latin typeface="UD デジタル 教科書体 NK-R" panose="02020400000000000000" pitchFamily="18" charset="-128"/>
                  <a:ea typeface="UD デジタル 教科書体 NK-R" panose="02020400000000000000" pitchFamily="18" charset="-128"/>
                </a:rPr>
                <a:t>　今後の課題</a:t>
              </a:r>
            </a:p>
          </p:txBody>
        </p:sp>
        <p:sp>
          <p:nvSpPr>
            <p:cNvPr id="32" name="フローチャート: データ 31">
              <a:extLst>
                <a:ext uri="{FF2B5EF4-FFF2-40B4-BE49-F238E27FC236}">
                  <a16:creationId xmlns:a16="http://schemas.microsoft.com/office/drawing/2014/main" id="{4A0CD79A-3D0B-A94D-1F6F-FBD0B7BBDEC2}"/>
                </a:ext>
              </a:extLst>
            </p:cNvPr>
            <p:cNvSpPr/>
            <p:nvPr/>
          </p:nvSpPr>
          <p:spPr bwMode="auto">
            <a:xfrm flipV="1">
              <a:off x="180053" y="27573825"/>
              <a:ext cx="5652000" cy="108000"/>
            </a:xfrm>
            <a:prstGeom prst="flowChartInputOutput">
              <a:avLst/>
            </a:prstGeom>
            <a:solidFill>
              <a:schemeClr val="accent3">
                <a:lumMod val="75000"/>
              </a:schemeClr>
            </a:solidFill>
            <a:ln w="9525">
              <a:noFill/>
              <a:miter lim="800000"/>
              <a:headEnd/>
              <a:tailEnd/>
            </a:ln>
          </p:spPr>
          <p:txBody>
            <a:bodyPr wrap="square" rtlCol="0" anchor="ctr">
              <a:spAutoFit/>
            </a:bodyPr>
            <a:lstStyle/>
            <a:p>
              <a:pPr algn="ctr" eaLnBrk="1" hangingPunct="1"/>
              <a:endParaRPr kumimoji="1" lang="ja-JP" altLang="en-US">
                <a:effectLst>
                  <a:outerShdw blurRad="38100" dist="38100" dir="2700000" algn="tl">
                    <a:srgbClr val="000000">
                      <a:alpha val="43137"/>
                    </a:srgbClr>
                  </a:outerShdw>
                </a:effectLst>
                <a:latin typeface="Arial" charset="0"/>
              </a:endParaRPr>
            </a:p>
          </p:txBody>
        </p:sp>
      </p:grpSp>
      <p:sp>
        <p:nvSpPr>
          <p:cNvPr id="33" name="コンテンツ プレースホルダー 2">
            <a:extLst>
              <a:ext uri="{FF2B5EF4-FFF2-40B4-BE49-F238E27FC236}">
                <a16:creationId xmlns:a16="http://schemas.microsoft.com/office/drawing/2014/main" id="{7B695E47-15DE-6576-7745-27AF2A6F915B}"/>
              </a:ext>
            </a:extLst>
          </p:cNvPr>
          <p:cNvSpPr txBox="1">
            <a:spLocks/>
          </p:cNvSpPr>
          <p:nvPr/>
        </p:nvSpPr>
        <p:spPr>
          <a:xfrm>
            <a:off x="206536" y="25124450"/>
            <a:ext cx="35136000" cy="2988000"/>
          </a:xfrm>
          <a:prstGeom prst="rect">
            <a:avLst/>
          </a:prstGeom>
          <a:ln w="19050">
            <a:noFill/>
          </a:ln>
        </p:spPr>
        <p:txBody>
          <a:bodyPr vert="horz" lIns="72000" tIns="36000" rIns="7200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354013" indent="-354013">
              <a:lnSpc>
                <a:spcPct val="100000"/>
              </a:lnSpc>
              <a:spcBef>
                <a:spcPts val="0"/>
              </a:spcBef>
              <a:buSzPct val="100000"/>
              <a:buNone/>
            </a:pP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○統計的検定を適切に行うためには、水文量の統計的性質</a:t>
            </a:r>
            <a:r>
              <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自己相関性、空間相関性、偏差等</a:t>
            </a:r>
            <a:r>
              <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を吟味する必要がある。しかし、年降水量のトレンド把握に対して適用するには、</a:t>
            </a:r>
            <a:r>
              <a:rPr lang="en-US" altLang="ja-JP"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Mann-Kendall</a:t>
            </a:r>
            <a:r>
              <a:rPr lang="ja-JP" altLang="en-US"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検定は有意とされるのに必要なデータ年数、地域</a:t>
            </a:r>
            <a:r>
              <a:rPr lang="en-US" altLang="ja-JP"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Kendall</a:t>
            </a:r>
            <a:r>
              <a:rPr lang="ja-JP" altLang="en-US"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検定は近接格子間の空間相関性</a:t>
            </a:r>
            <a:r>
              <a:rPr lang="en-US" altLang="ja-JP"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ja-JP" altLang="en-US"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高解像度のデータに適用する場合</a:t>
            </a:r>
            <a:r>
              <a:rPr lang="en-US" altLang="ja-JP"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ja-JP" altLang="en-US"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が懸念点</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として挙げられる。</a:t>
            </a:r>
            <a:endPar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354013" indent="-354013">
              <a:lnSpc>
                <a:spcPct val="100000"/>
              </a:lnSpc>
              <a:spcBef>
                <a:spcPts val="0"/>
              </a:spcBef>
              <a:buSzPct val="100000"/>
              <a:buNone/>
            </a:pP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○評価期間に比して十分なデータ年数が得られた場合は、統計的検定を実施しない事も選択肢となる一方で、</a:t>
            </a:r>
            <a:r>
              <a:rPr lang="ja-JP" altLang="en-US"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気候変動という観測年数より長期間のスケールでの課題と対峙</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する中、</a:t>
            </a:r>
            <a:r>
              <a:rPr lang="ja-JP" altLang="en-US"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新たな検定手法の開発</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も期待される。具体的には、</a:t>
            </a:r>
            <a:r>
              <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Mann-Kendall</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検定と地域</a:t>
            </a:r>
            <a:r>
              <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Kendall</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検定はともに変化傾向のみを考慮する手法であるが、変化量を考慮した手法の開発などが挙げられる。</a:t>
            </a:r>
            <a:endPar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354013" indent="-354013">
              <a:lnSpc>
                <a:spcPct val="100000"/>
              </a:lnSpc>
              <a:spcBef>
                <a:spcPts val="0"/>
              </a:spcBef>
              <a:spcAft>
                <a:spcPts val="800"/>
              </a:spcAft>
              <a:buSzPct val="100000"/>
              <a:buNone/>
            </a:pP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DSJRA-55</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以外にも</a:t>
            </a:r>
            <a:r>
              <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RRJ-Conv</a:t>
            </a:r>
            <a:r>
              <a:rPr lang="en-US" altLang="ja-JP" sz="3200" b="1" baseline="300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※6</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などの</a:t>
            </a:r>
            <a:r>
              <a:rPr lang="ja-JP" altLang="en-US" sz="3200" b="1" dirty="0">
                <a:solidFill>
                  <a:schemeClr val="accent3">
                    <a:lumMod val="50000"/>
                  </a:schemeClr>
                </a:solidFill>
                <a:latin typeface="UD デジタル 教科書体 NK-R" panose="02020400000000000000" pitchFamily="18" charset="-128"/>
                <a:ea typeface="UD デジタル 教科書体 NK-R" panose="02020400000000000000" pitchFamily="18" charset="-128"/>
                <a:cs typeface="Calibri" panose="020F0502020204030204" pitchFamily="34" charset="0"/>
              </a:rPr>
              <a:t>他の高解像の再解析データでのトレンドの把握</a:t>
            </a:r>
            <a:r>
              <a:rPr lang="ja-JP" altLang="en-US"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も今後の課題と考える。</a:t>
            </a:r>
            <a:endPar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0" indent="-354013">
              <a:lnSpc>
                <a:spcPct val="100000"/>
              </a:lnSpc>
              <a:spcBef>
                <a:spcPts val="0"/>
              </a:spcBef>
              <a:buSzPct val="100000"/>
              <a:buNone/>
            </a:pPr>
            <a:r>
              <a:rPr lang="en-US" altLang="ja-JP" sz="20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※6 Fukui, S., Iwasaki, T., Saito, K., Seko, H., Kunii, M.: A Feasibility Study on the High-Resolution Regional Reanalysis over Japan Assimilating Only Conventional Observations as an Alternative to the Dynamical Downscaling, J. Meteor. Soc. Japan, Vol.96, No.6, pp.565-585, 2018. </a:t>
            </a:r>
          </a:p>
          <a:p>
            <a:pPr marL="354013" indent="-354013">
              <a:lnSpc>
                <a:spcPct val="100000"/>
              </a:lnSpc>
              <a:spcBef>
                <a:spcPts val="0"/>
              </a:spcBef>
              <a:buSzPct val="100000"/>
              <a:buNone/>
            </a:pPr>
            <a:endParaRPr lang="en-US" altLang="ja-JP" sz="32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p:txBody>
      </p:sp>
      <p:sp>
        <p:nvSpPr>
          <p:cNvPr id="3" name="テキスト ボックス 2">
            <a:extLst>
              <a:ext uri="{FF2B5EF4-FFF2-40B4-BE49-F238E27FC236}">
                <a16:creationId xmlns:a16="http://schemas.microsoft.com/office/drawing/2014/main" id="{8AEC2F07-1F12-3F49-E80D-1B57221F9FBC}"/>
              </a:ext>
            </a:extLst>
          </p:cNvPr>
          <p:cNvSpPr txBox="1"/>
          <p:nvPr/>
        </p:nvSpPr>
        <p:spPr>
          <a:xfrm>
            <a:off x="4297313" y="14500678"/>
            <a:ext cx="3706227" cy="584775"/>
          </a:xfrm>
          <a:prstGeom prst="rect">
            <a:avLst/>
          </a:prstGeom>
          <a:noFill/>
        </p:spPr>
        <p:txBody>
          <a:bodyPr wrap="square" rtlCol="0">
            <a:spAutoFit/>
          </a:bodyPr>
          <a:lstStyle/>
          <a:p>
            <a:pPr algn="ctr"/>
            <a:r>
              <a:rPr lang="ja-JP" altLang="en-US" sz="3200" b="1" dirty="0">
                <a:solidFill>
                  <a:schemeClr val="accent3">
                    <a:lumMod val="50000"/>
                  </a:schemeClr>
                </a:solidFill>
              </a:rPr>
              <a:t>水系毎</a:t>
            </a:r>
            <a:endParaRPr kumimoji="1" lang="ja-JP" altLang="en-US" sz="3200" b="1" dirty="0">
              <a:solidFill>
                <a:schemeClr val="accent3">
                  <a:lumMod val="50000"/>
                </a:schemeClr>
              </a:solidFill>
            </a:endParaRPr>
          </a:p>
        </p:txBody>
      </p:sp>
      <p:sp>
        <p:nvSpPr>
          <p:cNvPr id="4" name="テキスト ボックス 3">
            <a:extLst>
              <a:ext uri="{FF2B5EF4-FFF2-40B4-BE49-F238E27FC236}">
                <a16:creationId xmlns:a16="http://schemas.microsoft.com/office/drawing/2014/main" id="{380255C9-3665-19EC-49B2-C9794C4F7216}"/>
              </a:ext>
            </a:extLst>
          </p:cNvPr>
          <p:cNvSpPr txBox="1"/>
          <p:nvPr/>
        </p:nvSpPr>
        <p:spPr>
          <a:xfrm>
            <a:off x="25118057" y="10202368"/>
            <a:ext cx="3706227" cy="584775"/>
          </a:xfrm>
          <a:prstGeom prst="rect">
            <a:avLst/>
          </a:prstGeom>
          <a:noFill/>
        </p:spPr>
        <p:txBody>
          <a:bodyPr wrap="square" rtlCol="0">
            <a:spAutoFit/>
          </a:bodyPr>
          <a:lstStyle/>
          <a:p>
            <a:pPr algn="ctr"/>
            <a:r>
              <a:rPr lang="en-US" altLang="ja-JP" sz="3200" b="1" dirty="0">
                <a:solidFill>
                  <a:schemeClr val="accent3">
                    <a:lumMod val="50000"/>
                  </a:schemeClr>
                </a:solidFill>
              </a:rPr>
              <a:t>Mann-Kendall</a:t>
            </a:r>
            <a:r>
              <a:rPr lang="ja-JP" altLang="en-US" sz="3200" b="1" dirty="0">
                <a:solidFill>
                  <a:schemeClr val="accent3">
                    <a:lumMod val="50000"/>
                  </a:schemeClr>
                </a:solidFill>
              </a:rPr>
              <a:t>検定</a:t>
            </a:r>
            <a:endParaRPr kumimoji="1" lang="ja-JP" altLang="en-US" sz="3200" b="1" dirty="0">
              <a:solidFill>
                <a:schemeClr val="accent3">
                  <a:lumMod val="50000"/>
                </a:schemeClr>
              </a:solidFill>
            </a:endParaRPr>
          </a:p>
        </p:txBody>
      </p:sp>
      <p:sp>
        <p:nvSpPr>
          <p:cNvPr id="6" name="テキスト ボックス 5">
            <a:extLst>
              <a:ext uri="{FF2B5EF4-FFF2-40B4-BE49-F238E27FC236}">
                <a16:creationId xmlns:a16="http://schemas.microsoft.com/office/drawing/2014/main" id="{65971E65-BC92-23FE-0E4B-DE111A99B2A2}"/>
              </a:ext>
            </a:extLst>
          </p:cNvPr>
          <p:cNvSpPr txBox="1"/>
          <p:nvPr/>
        </p:nvSpPr>
        <p:spPr>
          <a:xfrm>
            <a:off x="35710787" y="10234452"/>
            <a:ext cx="3706227" cy="584775"/>
          </a:xfrm>
          <a:prstGeom prst="rect">
            <a:avLst/>
          </a:prstGeom>
          <a:noFill/>
        </p:spPr>
        <p:txBody>
          <a:bodyPr wrap="square" rtlCol="0">
            <a:spAutoFit/>
          </a:bodyPr>
          <a:lstStyle/>
          <a:p>
            <a:pPr algn="ctr"/>
            <a:r>
              <a:rPr lang="ja-JP" altLang="en-US" sz="3200" b="1" dirty="0">
                <a:solidFill>
                  <a:schemeClr val="accent3">
                    <a:lumMod val="50000"/>
                  </a:schemeClr>
                </a:solidFill>
              </a:rPr>
              <a:t>地域</a:t>
            </a:r>
            <a:r>
              <a:rPr lang="en-US" altLang="ja-JP" sz="3200" b="1" dirty="0">
                <a:solidFill>
                  <a:schemeClr val="accent3">
                    <a:lumMod val="50000"/>
                  </a:schemeClr>
                </a:solidFill>
              </a:rPr>
              <a:t>Kendall</a:t>
            </a:r>
            <a:r>
              <a:rPr lang="ja-JP" altLang="en-US" sz="3200" b="1" dirty="0">
                <a:solidFill>
                  <a:schemeClr val="accent3">
                    <a:lumMod val="50000"/>
                  </a:schemeClr>
                </a:solidFill>
              </a:rPr>
              <a:t>検定</a:t>
            </a:r>
            <a:endParaRPr kumimoji="1" lang="ja-JP" altLang="en-US" sz="3200" b="1" dirty="0">
              <a:solidFill>
                <a:schemeClr val="accent3">
                  <a:lumMod val="50000"/>
                </a:schemeClr>
              </a:solidFill>
            </a:endParaRPr>
          </a:p>
        </p:txBody>
      </p:sp>
      <p:pic>
        <p:nvPicPr>
          <p:cNvPr id="27" name="図 26">
            <a:extLst>
              <a:ext uri="{FF2B5EF4-FFF2-40B4-BE49-F238E27FC236}">
                <a16:creationId xmlns:a16="http://schemas.microsoft.com/office/drawing/2014/main" id="{8B9ABCB1-BBCC-B778-4B30-5B3C9CDD55F9}"/>
              </a:ext>
            </a:extLst>
          </p:cNvPr>
          <p:cNvPicPr>
            <a:picLocks noChangeAspect="1"/>
          </p:cNvPicPr>
          <p:nvPr/>
        </p:nvPicPr>
        <p:blipFill>
          <a:blip r:embed="rId7"/>
          <a:stretch>
            <a:fillRect/>
          </a:stretch>
        </p:blipFill>
        <p:spPr>
          <a:xfrm>
            <a:off x="35927006" y="21156521"/>
            <a:ext cx="6382264" cy="6332855"/>
          </a:xfrm>
          <a:prstGeom prst="rect">
            <a:avLst/>
          </a:prstGeom>
        </p:spPr>
      </p:pic>
      <p:sp>
        <p:nvSpPr>
          <p:cNvPr id="35" name="コンテンツ プレースホルダー 2">
            <a:extLst>
              <a:ext uri="{FF2B5EF4-FFF2-40B4-BE49-F238E27FC236}">
                <a16:creationId xmlns:a16="http://schemas.microsoft.com/office/drawing/2014/main" id="{D4420923-BC28-BAEF-406C-8A53C98DFBFD}"/>
              </a:ext>
            </a:extLst>
          </p:cNvPr>
          <p:cNvSpPr txBox="1">
            <a:spLocks/>
          </p:cNvSpPr>
          <p:nvPr/>
        </p:nvSpPr>
        <p:spPr>
          <a:xfrm>
            <a:off x="21436598" y="21419056"/>
            <a:ext cx="13932000" cy="2304000"/>
          </a:xfrm>
          <a:prstGeom prst="rect">
            <a:avLst/>
          </a:prstGeom>
          <a:ln w="19050">
            <a:noFill/>
          </a:ln>
        </p:spPr>
        <p:txBody>
          <a:bodyPr vert="horz" lIns="72000" tIns="36000" rIns="7200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354013" indent="-354013">
              <a:lnSpc>
                <a:spcPct val="100000"/>
              </a:lnSpc>
              <a:spcBef>
                <a:spcPts val="0"/>
              </a:spcBef>
              <a:buSzPct val="100000"/>
              <a:buNone/>
            </a:pP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○日本の気候変動</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2025</a:t>
            </a:r>
            <a:r>
              <a:rPr lang="en-US" altLang="ja-JP" sz="3000" b="1" baseline="300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※5</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で評価されている</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51</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地点を対象とした。</a:t>
            </a:r>
            <a:endPar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354013" indent="-354013">
              <a:lnSpc>
                <a:spcPct val="100000"/>
              </a:lnSpc>
              <a:spcBef>
                <a:spcPts val="0"/>
              </a:spcBef>
              <a:buSzPct val="100000"/>
              <a:buNone/>
            </a:pP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r>
              <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DSJRA-55</a:t>
            </a: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の傾きが大きくなるほど、傾きの正負が一致する傾向が見られた。</a:t>
            </a:r>
            <a:endPar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354013" indent="-354013">
              <a:lnSpc>
                <a:spcPct val="100000"/>
              </a:lnSpc>
              <a:spcBef>
                <a:spcPts val="0"/>
              </a:spcBef>
              <a:spcAft>
                <a:spcPts val="800"/>
              </a:spcAft>
              <a:buSzPct val="100000"/>
              <a:buNone/>
            </a:pPr>
            <a:r>
              <a:rPr lang="ja-JP" altLang="en-US"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○その一方で、一部の地点で正負の相違や値の相違も確認された。</a:t>
            </a:r>
            <a:endParaRPr lang="en-US" altLang="ja-JP" sz="3000" b="1"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a:p>
            <a:pPr marL="0" indent="-354013">
              <a:lnSpc>
                <a:spcPct val="100000"/>
              </a:lnSpc>
              <a:spcBef>
                <a:spcPts val="0"/>
              </a:spcBef>
              <a:buSzPct val="100000"/>
              <a:buNone/>
            </a:pPr>
            <a:r>
              <a:rPr lang="en-US" altLang="ja-JP"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※5 </a:t>
            </a:r>
            <a:r>
              <a:rPr lang="ja-JP" altLang="en-US"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文部科学省と気象庁が、日本における気候変動対策の効果的な推進に資することを目的として作成、公表している報告書</a:t>
            </a:r>
            <a:r>
              <a:rPr lang="en-US" altLang="ja-JP"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(https://www.data.jma.go.jp/cpdinfo/ccj/2025/pdf/cc2025_shousai.pdf)</a:t>
            </a:r>
            <a:r>
              <a:rPr lang="ja-JP" altLang="en-US"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rPr>
              <a:t>。</a:t>
            </a:r>
            <a:endParaRPr lang="en-US" altLang="ja-JP" sz="2200" dirty="0">
              <a:latin typeface="UD デジタル 教科書体 NK-R" panose="02020400000000000000" pitchFamily="18" charset="-128"/>
              <a:ea typeface="UD デジタル 教科書体 NK-R" panose="02020400000000000000" pitchFamily="18" charset="-128"/>
              <a:cs typeface="Calibri" panose="020F0502020204030204" pitchFamily="34" charset="0"/>
            </a:endParaRPr>
          </a:p>
        </p:txBody>
      </p:sp>
      <p:pic>
        <p:nvPicPr>
          <p:cNvPr id="36" name="Picture 2" descr="D:\work\MECロゴ\MEC_s_透明.png">
            <a:extLst>
              <a:ext uri="{FF2B5EF4-FFF2-40B4-BE49-F238E27FC236}">
                <a16:creationId xmlns:a16="http://schemas.microsoft.com/office/drawing/2014/main" id="{EFF9D135-4506-7EB1-5992-9E0B9C9AD4C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596524" y="29270181"/>
            <a:ext cx="4090059" cy="960165"/>
          </a:xfrm>
          <a:prstGeom prst="rect">
            <a:avLst/>
          </a:prstGeom>
          <a:noFill/>
          <a:extLst>
            <a:ext uri="{909E8E84-426E-40DD-AFC4-6F175D3DCCD1}">
              <a14:hiddenFill xmlns:a14="http://schemas.microsoft.com/office/drawing/2010/main">
                <a:solidFill>
                  <a:srgbClr val="FFFFFF"/>
                </a:solidFill>
              </a14:hiddenFill>
            </a:ext>
          </a:extLst>
        </p:spPr>
      </p:pic>
      <p:pic>
        <p:nvPicPr>
          <p:cNvPr id="37" name="図 36">
            <a:extLst>
              <a:ext uri="{FF2B5EF4-FFF2-40B4-BE49-F238E27FC236}">
                <a16:creationId xmlns:a16="http://schemas.microsoft.com/office/drawing/2014/main" id="{A0E9080F-5B90-3D9A-F450-10C8EB732792}"/>
              </a:ext>
            </a:extLst>
          </p:cNvPr>
          <p:cNvPicPr>
            <a:picLocks noChangeAspect="1"/>
          </p:cNvPicPr>
          <p:nvPr/>
        </p:nvPicPr>
        <p:blipFill>
          <a:blip r:embed="rId9"/>
          <a:stretch>
            <a:fillRect/>
          </a:stretch>
        </p:blipFill>
        <p:spPr>
          <a:xfrm>
            <a:off x="38668836" y="29218313"/>
            <a:ext cx="3785001" cy="968257"/>
          </a:xfrm>
          <a:prstGeom prst="rect">
            <a:avLst/>
          </a:prstGeom>
        </p:spPr>
      </p:pic>
      <p:sp>
        <p:nvSpPr>
          <p:cNvPr id="43" name="テキスト ボックス 42">
            <a:extLst>
              <a:ext uri="{FF2B5EF4-FFF2-40B4-BE49-F238E27FC236}">
                <a16:creationId xmlns:a16="http://schemas.microsoft.com/office/drawing/2014/main" id="{C634C243-924A-6583-C632-F660556AAA97}"/>
              </a:ext>
            </a:extLst>
          </p:cNvPr>
          <p:cNvSpPr txBox="1"/>
          <p:nvPr/>
        </p:nvSpPr>
        <p:spPr>
          <a:xfrm>
            <a:off x="26121061" y="28978232"/>
            <a:ext cx="8561959" cy="1323439"/>
          </a:xfrm>
          <a:prstGeom prst="rect">
            <a:avLst/>
          </a:prstGeom>
          <a:noFill/>
        </p:spPr>
        <p:txBody>
          <a:bodyPr wrap="none" rtlCol="0">
            <a:spAutoFit/>
          </a:bodyPr>
          <a:lstStyle/>
          <a:p>
            <a:r>
              <a:rPr lang="ja-JP" altLang="en-US" sz="4000" b="1" dirty="0">
                <a:solidFill>
                  <a:schemeClr val="accent3">
                    <a:lumMod val="50000"/>
                  </a:schemeClr>
                </a:solidFill>
                <a:latin typeface="Meiryo UI" panose="020B0604030504040204" pitchFamily="50" charset="-128"/>
                <a:ea typeface="Meiryo UI" panose="020B0604030504040204" pitchFamily="50" charset="-128"/>
              </a:rPr>
              <a:t>株式会社 気象工学研究所</a:t>
            </a:r>
            <a:endParaRPr lang="en-US" altLang="ja-JP" sz="4000" b="1" dirty="0">
              <a:solidFill>
                <a:schemeClr val="accent3">
                  <a:lumMod val="50000"/>
                </a:schemeClr>
              </a:solidFill>
              <a:latin typeface="Meiryo UI" panose="020B0604030504040204" pitchFamily="50" charset="-128"/>
              <a:ea typeface="Meiryo UI" panose="020B0604030504040204" pitchFamily="50" charset="-128"/>
            </a:endParaRPr>
          </a:p>
          <a:p>
            <a:r>
              <a:rPr lang="zh-CN" altLang="en-US" sz="4000" b="1" dirty="0">
                <a:solidFill>
                  <a:schemeClr val="accent3">
                    <a:lumMod val="50000"/>
                  </a:schemeClr>
                </a:solidFill>
                <a:latin typeface="Meiryo UI" panose="020B0604030504040204" pitchFamily="50" charset="-128"/>
                <a:ea typeface="Meiryo UI" panose="020B0604030504040204" pitchFamily="50" charset="-128"/>
              </a:rPr>
              <a:t>国土交通省 国土技術政策総合研究所</a:t>
            </a:r>
            <a:endParaRPr lang="ja-JP" altLang="en-US" sz="4000" b="1" dirty="0">
              <a:solidFill>
                <a:schemeClr val="accent3">
                  <a:lumMod val="50000"/>
                </a:schemeClr>
              </a:solidFill>
              <a:latin typeface="Meiryo UI" panose="020B0604030504040204" pitchFamily="50" charset="-128"/>
              <a:ea typeface="Meiryo UI" panose="020B0604030504040204" pitchFamily="50" charset="-128"/>
            </a:endParaRPr>
          </a:p>
        </p:txBody>
      </p:sp>
      <p:sp>
        <p:nvSpPr>
          <p:cNvPr id="82" name="正方形/長方形 81">
            <a:extLst>
              <a:ext uri="{FF2B5EF4-FFF2-40B4-BE49-F238E27FC236}">
                <a16:creationId xmlns:a16="http://schemas.microsoft.com/office/drawing/2014/main" id="{A68AEDF8-2A11-D0BE-64F8-C168EAA7AF33}"/>
              </a:ext>
            </a:extLst>
          </p:cNvPr>
          <p:cNvSpPr/>
          <p:nvPr/>
        </p:nvSpPr>
        <p:spPr>
          <a:xfrm>
            <a:off x="103398" y="28286636"/>
            <a:ext cx="42547081" cy="707886"/>
          </a:xfrm>
          <a:prstGeom prst="rect">
            <a:avLst/>
          </a:prstGeom>
        </p:spPr>
        <p:txBody>
          <a:bodyPr wrap="square">
            <a:spAutoFit/>
          </a:bodyPr>
          <a:lstStyle/>
          <a:p>
            <a:r>
              <a:rPr lang="ja-JP" altLang="en-US" sz="2000" b="1" dirty="0">
                <a:latin typeface="+mn-ea"/>
                <a:cs typeface="Times New Roman" panose="02020603050405020304" pitchFamily="18" charset="0"/>
              </a:rPr>
              <a:t>謝辞：</a:t>
            </a:r>
            <a:r>
              <a:rPr lang="ja-JP" altLang="en-US" sz="2000" b="1" dirty="0">
                <a:latin typeface="+mn-ea"/>
              </a:rPr>
              <a:t>本研究の実施にあたり，防災科学技術研究所の寶馨氏，京都大学防災研究所の竹見哲也氏，株式会社建設技術研究所の西岡昌秋氏，国土交通省水管理・国土保全局河川環境課の前田裕太氏には有益なご議論を頂いた． また，本研究の一部において，文科省先端プログラム</a:t>
            </a:r>
            <a:r>
              <a:rPr lang="en-US" altLang="ja-JP" sz="2000" b="1" dirty="0">
                <a:latin typeface="+mn-ea"/>
              </a:rPr>
              <a:t>(JPMXD0722680734</a:t>
            </a:r>
            <a:r>
              <a:rPr lang="ja-JP" altLang="en-US" sz="2000" b="1" dirty="0">
                <a:latin typeface="+mn-ea"/>
              </a:rPr>
              <a:t>）と環境研究総合推進費（</a:t>
            </a:r>
            <a:r>
              <a:rPr lang="en-US" altLang="ja-JP" sz="2000" b="1" dirty="0">
                <a:latin typeface="+mn-ea"/>
              </a:rPr>
              <a:t>JPMEERF20242001</a:t>
            </a:r>
            <a:r>
              <a:rPr lang="ja-JP" altLang="en-US" sz="2000" b="1" dirty="0">
                <a:latin typeface="+mn-ea"/>
              </a:rPr>
              <a:t>）の支援を受けた．</a:t>
            </a:r>
            <a:endParaRPr lang="en-US" altLang="ja-JP" sz="2000" b="1" dirty="0">
              <a:latin typeface="+mn-ea"/>
            </a:endParaRPr>
          </a:p>
          <a:p>
            <a:r>
              <a:rPr lang="ja-JP" altLang="en-US" sz="2000" b="1" dirty="0">
                <a:latin typeface="+mn-ea"/>
                <a:cs typeface="Times New Roman" panose="02020603050405020304" pitchFamily="18" charset="0"/>
              </a:rPr>
              <a:t>出典：西村宗倫</a:t>
            </a:r>
            <a:r>
              <a:rPr lang="en-US" altLang="ja-JP" sz="2000" b="1" dirty="0">
                <a:latin typeface="+mn-ea"/>
                <a:cs typeface="Times New Roman" panose="02020603050405020304" pitchFamily="18" charset="0"/>
              </a:rPr>
              <a:t>, </a:t>
            </a:r>
            <a:r>
              <a:rPr lang="ja-JP" altLang="en-US" sz="2000" b="1" dirty="0">
                <a:latin typeface="+mn-ea"/>
                <a:cs typeface="Times New Roman" panose="02020603050405020304" pitchFamily="18" charset="0"/>
              </a:rPr>
              <a:t>因幡直希</a:t>
            </a:r>
            <a:r>
              <a:rPr lang="en-US" altLang="ja-JP" sz="2000" b="1" dirty="0">
                <a:latin typeface="+mn-ea"/>
                <a:cs typeface="Times New Roman" panose="02020603050405020304" pitchFamily="18" charset="0"/>
              </a:rPr>
              <a:t>, </a:t>
            </a:r>
            <a:r>
              <a:rPr lang="ja-JP" altLang="en-US" sz="2000" b="1" dirty="0">
                <a:latin typeface="+mn-ea"/>
                <a:cs typeface="Times New Roman" panose="02020603050405020304" pitchFamily="18" charset="0"/>
              </a:rPr>
              <a:t>西原大貴</a:t>
            </a:r>
            <a:r>
              <a:rPr lang="en-US" altLang="ja-JP" sz="2000" b="1" dirty="0">
                <a:latin typeface="+mn-ea"/>
                <a:cs typeface="Times New Roman" panose="02020603050405020304" pitchFamily="18" charset="0"/>
              </a:rPr>
              <a:t>, </a:t>
            </a:r>
            <a:r>
              <a:rPr lang="ja-JP" altLang="en-US" sz="2000" b="1" dirty="0">
                <a:latin typeface="+mn-ea"/>
                <a:cs typeface="Times New Roman" panose="02020603050405020304" pitchFamily="18" charset="0"/>
              </a:rPr>
              <a:t>高田望</a:t>
            </a:r>
            <a:r>
              <a:rPr lang="en-US" altLang="ja-JP" sz="2000" b="1" dirty="0">
                <a:latin typeface="+mn-ea"/>
                <a:cs typeface="Times New Roman" panose="02020603050405020304" pitchFamily="18" charset="0"/>
              </a:rPr>
              <a:t>, </a:t>
            </a:r>
            <a:r>
              <a:rPr lang="ja-JP" altLang="en-US" sz="2000" b="1" dirty="0">
                <a:latin typeface="+mn-ea"/>
                <a:cs typeface="Times New Roman" panose="02020603050405020304" pitchFamily="18" charset="0"/>
              </a:rPr>
              <a:t>柴川大雅</a:t>
            </a:r>
            <a:r>
              <a:rPr lang="en-US" altLang="ja-JP" sz="2000" b="1" dirty="0">
                <a:latin typeface="+mn-ea"/>
                <a:cs typeface="Times New Roman" panose="02020603050405020304" pitchFamily="18" charset="0"/>
              </a:rPr>
              <a:t>, </a:t>
            </a:r>
            <a:r>
              <a:rPr lang="ja-JP" altLang="en-US" sz="2000" b="1" dirty="0">
                <a:latin typeface="+mn-ea"/>
                <a:cs typeface="Times New Roman" panose="02020603050405020304" pitchFamily="18" charset="0"/>
              </a:rPr>
              <a:t>仲江川敏之</a:t>
            </a:r>
            <a:r>
              <a:rPr lang="en-US" altLang="ja-JP" sz="2000" b="1" dirty="0">
                <a:latin typeface="+mn-ea"/>
                <a:cs typeface="Times New Roman" panose="02020603050405020304" pitchFamily="18" charset="0"/>
              </a:rPr>
              <a:t>, </a:t>
            </a:r>
            <a:r>
              <a:rPr lang="ja-JP" altLang="en-US" sz="2000" b="1" dirty="0">
                <a:latin typeface="+mn-ea"/>
                <a:cs typeface="Times New Roman" panose="02020603050405020304" pitchFamily="18" charset="0"/>
              </a:rPr>
              <a:t>山本陽子</a:t>
            </a:r>
            <a:r>
              <a:rPr lang="en-US" altLang="ja-JP" sz="2000" b="1" dirty="0">
                <a:latin typeface="+mn-ea"/>
                <a:cs typeface="Times New Roman" panose="02020603050405020304" pitchFamily="18" charset="0"/>
              </a:rPr>
              <a:t>: DSJRA-55</a:t>
            </a:r>
            <a:r>
              <a:rPr lang="ja-JP" altLang="en-US" sz="2000" b="1" dirty="0">
                <a:latin typeface="+mn-ea"/>
                <a:cs typeface="Times New Roman" panose="02020603050405020304" pitchFamily="18" charset="0"/>
              </a:rPr>
              <a:t>を用いた年降水量のトレンドの全国的把握と</a:t>
            </a:r>
            <a:r>
              <a:rPr lang="en-US" altLang="ja-JP" sz="2000" b="1" dirty="0">
                <a:latin typeface="+mn-ea"/>
                <a:cs typeface="Times New Roman" panose="02020603050405020304" pitchFamily="18" charset="0"/>
              </a:rPr>
              <a:t>Mann–Kendall</a:t>
            </a:r>
            <a:r>
              <a:rPr lang="ja-JP" altLang="en-US" sz="2000" b="1" dirty="0">
                <a:latin typeface="+mn-ea"/>
                <a:cs typeface="Times New Roman" panose="02020603050405020304" pitchFamily="18" charset="0"/>
              </a:rPr>
              <a:t>検定および地域</a:t>
            </a:r>
            <a:r>
              <a:rPr lang="en-US" altLang="ja-JP" sz="2000" b="1" dirty="0">
                <a:latin typeface="+mn-ea"/>
                <a:cs typeface="Times New Roman" panose="02020603050405020304" pitchFamily="18" charset="0"/>
              </a:rPr>
              <a:t>Kendall</a:t>
            </a:r>
            <a:r>
              <a:rPr lang="ja-JP" altLang="en-US" sz="2000" b="1" dirty="0">
                <a:latin typeface="+mn-ea"/>
                <a:cs typeface="Times New Roman" panose="02020603050405020304" pitchFamily="18" charset="0"/>
              </a:rPr>
              <a:t>検定</a:t>
            </a:r>
            <a:r>
              <a:rPr lang="en-US" altLang="ja-JP" sz="2000" b="1" dirty="0">
                <a:latin typeface="+mn-ea"/>
                <a:cs typeface="Times New Roman" panose="02020603050405020304" pitchFamily="18" charset="0"/>
              </a:rPr>
              <a:t>, </a:t>
            </a:r>
            <a:r>
              <a:rPr lang="ja-JP" altLang="en-US" sz="2000" b="1" dirty="0">
                <a:latin typeface="+mn-ea"/>
                <a:cs typeface="Times New Roman" panose="02020603050405020304" pitchFamily="18" charset="0"/>
              </a:rPr>
              <a:t>河川技術論文集</a:t>
            </a:r>
            <a:r>
              <a:rPr lang="en-US" altLang="ja-JP" sz="2000" b="1" dirty="0">
                <a:latin typeface="+mn-ea"/>
                <a:cs typeface="Times New Roman" panose="02020603050405020304" pitchFamily="18" charset="0"/>
              </a:rPr>
              <a:t>, </a:t>
            </a:r>
            <a:r>
              <a:rPr lang="ja-JP" altLang="en-US" sz="2000" b="1" dirty="0">
                <a:latin typeface="+mn-ea"/>
                <a:cs typeface="Times New Roman" panose="02020603050405020304" pitchFamily="18" charset="0"/>
              </a:rPr>
              <a:t>第</a:t>
            </a:r>
            <a:r>
              <a:rPr lang="en-US" altLang="ja-JP" sz="2000" b="1" dirty="0">
                <a:latin typeface="+mn-ea"/>
                <a:cs typeface="Times New Roman" panose="02020603050405020304" pitchFamily="18" charset="0"/>
              </a:rPr>
              <a:t>32</a:t>
            </a:r>
            <a:r>
              <a:rPr lang="ja-JP" altLang="en-US" sz="2000" b="1" dirty="0">
                <a:latin typeface="+mn-ea"/>
                <a:cs typeface="Times New Roman" panose="02020603050405020304" pitchFamily="18" charset="0"/>
              </a:rPr>
              <a:t>巻</a:t>
            </a:r>
            <a:r>
              <a:rPr lang="en-US" altLang="ja-JP" sz="2000" b="1" dirty="0">
                <a:latin typeface="+mn-ea"/>
                <a:cs typeface="Times New Roman" panose="02020603050405020304" pitchFamily="18" charset="0"/>
              </a:rPr>
              <a:t>, pp</a:t>
            </a:r>
            <a:r>
              <a:rPr lang="en-US" altLang="ja-JP" sz="2000" b="1">
                <a:latin typeface="+mn-ea"/>
                <a:cs typeface="Times New Roman" panose="02020603050405020304" pitchFamily="18" charset="0"/>
              </a:rPr>
              <a:t>.631-636, </a:t>
            </a:r>
            <a:r>
              <a:rPr lang="en-US" altLang="ja-JP" sz="2000" b="1" dirty="0">
                <a:latin typeface="+mn-ea"/>
                <a:cs typeface="Times New Roman" panose="02020603050405020304" pitchFamily="18" charset="0"/>
              </a:rPr>
              <a:t>2026.</a:t>
            </a:r>
            <a:endParaRPr lang="ja-JP" altLang="en-US" sz="2000" b="1" dirty="0">
              <a:latin typeface="+mn-ea"/>
              <a:cs typeface="Times New Roman" panose="02020603050405020304" pitchFamily="18" charset="0"/>
            </a:endParaRPr>
          </a:p>
        </p:txBody>
      </p:sp>
      <p:sp>
        <p:nvSpPr>
          <p:cNvPr id="26" name="フリーフォーム: 図形 25">
            <a:extLst>
              <a:ext uri="{FF2B5EF4-FFF2-40B4-BE49-F238E27FC236}">
                <a16:creationId xmlns:a16="http://schemas.microsoft.com/office/drawing/2014/main" id="{B45D5F5F-166A-FE23-5394-0DA5E97E1B88}"/>
              </a:ext>
            </a:extLst>
          </p:cNvPr>
          <p:cNvSpPr/>
          <p:nvPr/>
        </p:nvSpPr>
        <p:spPr>
          <a:xfrm>
            <a:off x="21159537" y="20453684"/>
            <a:ext cx="21416210" cy="7716253"/>
          </a:xfrm>
          <a:custGeom>
            <a:avLst/>
            <a:gdLst>
              <a:gd name="csX0" fmla="*/ 0 w 21416210"/>
              <a:gd name="csY0" fmla="*/ 0 h 7716253"/>
              <a:gd name="csX1" fmla="*/ 0 w 21416210"/>
              <a:gd name="csY1" fmla="*/ 3400927 h 7716253"/>
              <a:gd name="csX2" fmla="*/ 14534147 w 21416210"/>
              <a:gd name="csY2" fmla="*/ 3400927 h 7716253"/>
              <a:gd name="csX3" fmla="*/ 14534147 w 21416210"/>
              <a:gd name="csY3" fmla="*/ 7716253 h 7716253"/>
              <a:gd name="csX4" fmla="*/ 21416210 w 21416210"/>
              <a:gd name="csY4" fmla="*/ 7716253 h 7716253"/>
              <a:gd name="csX5" fmla="*/ 21416210 w 21416210"/>
              <a:gd name="csY5" fmla="*/ 48127 h 7716253"/>
              <a:gd name="csX6" fmla="*/ 0 w 21416210"/>
              <a:gd name="csY6" fmla="*/ 0 h 771625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416210" h="7716253">
                <a:moveTo>
                  <a:pt x="0" y="0"/>
                </a:moveTo>
                <a:lnTo>
                  <a:pt x="0" y="3400927"/>
                </a:lnTo>
                <a:lnTo>
                  <a:pt x="14534147" y="3400927"/>
                </a:lnTo>
                <a:lnTo>
                  <a:pt x="14534147" y="7716253"/>
                </a:lnTo>
                <a:lnTo>
                  <a:pt x="21416210" y="7716253"/>
                </a:lnTo>
                <a:lnTo>
                  <a:pt x="21416210" y="48127"/>
                </a:lnTo>
                <a:lnTo>
                  <a:pt x="0" y="0"/>
                </a:lnTo>
                <a:close/>
              </a:path>
            </a:pathLst>
          </a:custGeom>
          <a:noFill/>
          <a:ln w="1270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 name="グループ化 19">
            <a:extLst>
              <a:ext uri="{FF2B5EF4-FFF2-40B4-BE49-F238E27FC236}">
                <a16:creationId xmlns:a16="http://schemas.microsoft.com/office/drawing/2014/main" id="{9AF36640-477F-0D2C-164C-300AB1189E59}"/>
              </a:ext>
            </a:extLst>
          </p:cNvPr>
          <p:cNvGrpSpPr/>
          <p:nvPr/>
        </p:nvGrpSpPr>
        <p:grpSpPr>
          <a:xfrm>
            <a:off x="21020475" y="20377439"/>
            <a:ext cx="11808000" cy="983000"/>
            <a:chOff x="21070441" y="18490212"/>
            <a:chExt cx="11808000" cy="983000"/>
          </a:xfrm>
        </p:grpSpPr>
        <p:sp>
          <p:nvSpPr>
            <p:cNvPr id="28" name="テキスト ボックス 27">
              <a:extLst>
                <a:ext uri="{FF2B5EF4-FFF2-40B4-BE49-F238E27FC236}">
                  <a16:creationId xmlns:a16="http://schemas.microsoft.com/office/drawing/2014/main" id="{41BCC891-C7A5-FF2A-B67B-435E5CAF0F96}"/>
                </a:ext>
              </a:extLst>
            </p:cNvPr>
            <p:cNvSpPr txBox="1"/>
            <p:nvPr/>
          </p:nvSpPr>
          <p:spPr>
            <a:xfrm>
              <a:off x="21127084" y="18490212"/>
              <a:ext cx="11366685" cy="923330"/>
            </a:xfrm>
            <a:prstGeom prst="rect">
              <a:avLst/>
            </a:prstGeom>
            <a:solidFill>
              <a:schemeClr val="bg1"/>
            </a:solidFill>
          </p:spPr>
          <p:txBody>
            <a:bodyPr wrap="square" rtlCol="0">
              <a:spAutoFit/>
            </a:bodyPr>
            <a:lstStyle/>
            <a:p>
              <a:pPr algn="ctr"/>
              <a:r>
                <a:rPr lang="en-US" altLang="ja-JP" sz="5400" b="1" dirty="0">
                  <a:latin typeface="UD デジタル 教科書体 NK-R" panose="02020400000000000000" pitchFamily="18" charset="-128"/>
                  <a:ea typeface="UD デジタル 教科書体 NK-R" panose="02020400000000000000" pitchFamily="18" charset="-128"/>
                </a:rPr>
                <a:t>5.</a:t>
              </a:r>
              <a:r>
                <a:rPr lang="ja-JP" altLang="en-US" sz="5400" b="1" dirty="0">
                  <a:latin typeface="UD デジタル 教科書体 NK-R" panose="02020400000000000000" pitchFamily="18" charset="-128"/>
                  <a:ea typeface="UD デジタル 教科書体 NK-R" panose="02020400000000000000" pitchFamily="18" charset="-128"/>
                </a:rPr>
                <a:t>　観測降水量のトレンドとの比較結果</a:t>
              </a:r>
            </a:p>
          </p:txBody>
        </p:sp>
        <p:sp>
          <p:nvSpPr>
            <p:cNvPr id="29" name="フローチャート: データ 28">
              <a:extLst>
                <a:ext uri="{FF2B5EF4-FFF2-40B4-BE49-F238E27FC236}">
                  <a16:creationId xmlns:a16="http://schemas.microsoft.com/office/drawing/2014/main" id="{B8745CAD-03B2-D78D-3F19-915D5EB97893}"/>
                </a:ext>
              </a:extLst>
            </p:cNvPr>
            <p:cNvSpPr/>
            <p:nvPr/>
          </p:nvSpPr>
          <p:spPr bwMode="auto">
            <a:xfrm flipV="1">
              <a:off x="21070441" y="19365212"/>
              <a:ext cx="11808000" cy="108000"/>
            </a:xfrm>
            <a:prstGeom prst="flowChartInputOutput">
              <a:avLst/>
            </a:prstGeom>
            <a:solidFill>
              <a:schemeClr val="accent3">
                <a:lumMod val="75000"/>
              </a:schemeClr>
            </a:solidFill>
            <a:ln w="9525">
              <a:noFill/>
              <a:miter lim="800000"/>
              <a:headEnd/>
              <a:tailEnd/>
            </a:ln>
          </p:spPr>
          <p:txBody>
            <a:bodyPr wrap="square" rtlCol="0" anchor="ctr">
              <a:spAutoFit/>
            </a:bodyPr>
            <a:lstStyle/>
            <a:p>
              <a:pPr algn="ctr" eaLnBrk="1" hangingPunct="1"/>
              <a:endParaRPr kumimoji="1" lang="ja-JP" altLang="en-US">
                <a:effectLst>
                  <a:outerShdw blurRad="38100" dist="38100" dir="2700000" algn="tl">
                    <a:srgbClr val="000000">
                      <a:alpha val="43137"/>
                    </a:srgbClr>
                  </a:outerShdw>
                </a:effectLst>
                <a:latin typeface="Arial" charset="0"/>
              </a:endParaRPr>
            </a:p>
          </p:txBody>
        </p:sp>
      </p:grpSp>
      <p:sp>
        <p:nvSpPr>
          <p:cNvPr id="25" name="正方形/長方形 24">
            <a:extLst>
              <a:ext uri="{FF2B5EF4-FFF2-40B4-BE49-F238E27FC236}">
                <a16:creationId xmlns:a16="http://schemas.microsoft.com/office/drawing/2014/main" id="{2F4E1D45-FE6C-6378-2DB4-841F5AF69504}"/>
              </a:ext>
            </a:extLst>
          </p:cNvPr>
          <p:cNvSpPr/>
          <p:nvPr/>
        </p:nvSpPr>
        <p:spPr>
          <a:xfrm>
            <a:off x="40315839" y="197981"/>
            <a:ext cx="2304000" cy="1512000"/>
          </a:xfrm>
          <a:prstGeom prst="rect">
            <a:avLst/>
          </a:prstGeom>
          <a:solidFill>
            <a:schemeClr val="accent3">
              <a:lumMod val="20000"/>
              <a:lumOff val="80000"/>
            </a:schemeClr>
          </a:solidFill>
          <a:ln w="762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4800" dirty="0">
                <a:solidFill>
                  <a:schemeClr val="tx1"/>
                </a:solidFill>
                <a:latin typeface="Meiryo UI" panose="020B0604030504040204" pitchFamily="50" charset="-128"/>
                <a:ea typeface="Meiryo UI" panose="020B0604030504040204" pitchFamily="50" charset="-128"/>
              </a:rPr>
              <a:t>No.44</a:t>
            </a:r>
            <a:endParaRPr lang="ja-JP" altLang="en-US" sz="4800" dirty="0">
              <a:solidFill>
                <a:schemeClr val="tx1"/>
              </a:solidFill>
              <a:latin typeface="Meiryo UI" panose="020B0604030504040204" pitchFamily="50" charset="-128"/>
              <a:ea typeface="Meiryo UI" panose="020B0604030504040204" pitchFamily="50" charset="-128"/>
            </a:endParaRPr>
          </a:p>
        </p:txBody>
      </p:sp>
      <p:sp>
        <p:nvSpPr>
          <p:cNvPr id="34" name="Rectangle 2">
            <a:extLst>
              <a:ext uri="{FF2B5EF4-FFF2-40B4-BE49-F238E27FC236}">
                <a16:creationId xmlns:a16="http://schemas.microsoft.com/office/drawing/2014/main" id="{0D9C619D-75EF-A0B5-845A-E5F112ED79C4}"/>
              </a:ext>
            </a:extLst>
          </p:cNvPr>
          <p:cNvSpPr txBox="1">
            <a:spLocks noChangeArrowheads="1"/>
          </p:cNvSpPr>
          <p:nvPr/>
        </p:nvSpPr>
        <p:spPr bwMode="auto">
          <a:xfrm>
            <a:off x="-1534569" y="45685"/>
            <a:ext cx="42808525" cy="2304000"/>
          </a:xfrm>
          <a:prstGeom prst="rect">
            <a:avLst/>
          </a:prstGeom>
          <a:noFill/>
          <a:ln w="50800" cmpd="thickThin">
            <a:noFill/>
            <a:miter lim="800000"/>
            <a:headEnd/>
            <a:tailEnd/>
          </a:ln>
        </p:spPr>
        <p:txBody>
          <a:bodyPr anchor="ctr"/>
          <a:lstStyle>
            <a:lvl1pPr algn="l" rtl="0" eaLnBrk="0" fontAlgn="base" hangingPunct="0">
              <a:spcBef>
                <a:spcPct val="0"/>
              </a:spcBef>
              <a:spcAft>
                <a:spcPct val="0"/>
              </a:spcAft>
              <a:defRPr kumimoji="1" sz="2800">
                <a:solidFill>
                  <a:srgbClr val="4087C8"/>
                </a:solidFill>
                <a:latin typeface="+mj-lt"/>
                <a:ea typeface="+mj-ea"/>
                <a:cs typeface="+mj-cs"/>
              </a:defRPr>
            </a:lvl1pPr>
            <a:lvl2pPr algn="l" rtl="0" eaLnBrk="0" fontAlgn="base" hangingPunct="0">
              <a:spcBef>
                <a:spcPct val="0"/>
              </a:spcBef>
              <a:spcAft>
                <a:spcPct val="0"/>
              </a:spcAft>
              <a:defRPr kumimoji="1" sz="2800">
                <a:solidFill>
                  <a:srgbClr val="4087C8"/>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rgbClr val="4087C8"/>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rgbClr val="4087C8"/>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rgbClr val="4087C8"/>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defRPr>
            </a:lvl9pPr>
          </a:lstStyle>
          <a:p>
            <a:pPr algn="ctr" latinLnBrk="1"/>
            <a:r>
              <a:rPr lang="en-US" altLang="ja-JP" sz="7200" b="1" dirty="0">
                <a:solidFill>
                  <a:schemeClr val="bg1"/>
                </a:solidFill>
                <a:latin typeface="UD デジタル 教科書体 NK-R" panose="02020400000000000000" pitchFamily="18" charset="-128"/>
                <a:ea typeface="UD デジタル 教科書体 NK-R" panose="02020400000000000000" pitchFamily="18" charset="-128"/>
              </a:rPr>
              <a:t>  DSJRA-55</a:t>
            </a:r>
            <a:r>
              <a:rPr lang="ja-JP" altLang="en-US" sz="7200" b="1" dirty="0">
                <a:solidFill>
                  <a:schemeClr val="bg1"/>
                </a:solidFill>
                <a:latin typeface="UD デジタル 教科書体 NK-R" panose="02020400000000000000" pitchFamily="18" charset="-128"/>
                <a:ea typeface="UD デジタル 教科書体 NK-R" panose="02020400000000000000" pitchFamily="18" charset="-128"/>
              </a:rPr>
              <a:t>を用いた年降水量のトレンドの全国的把握と</a:t>
            </a:r>
            <a:r>
              <a:rPr lang="en-US" altLang="ja-JP" sz="7200" b="1" dirty="0">
                <a:solidFill>
                  <a:schemeClr val="bg1"/>
                </a:solidFill>
                <a:latin typeface="UD デジタル 教科書体 NK-R" panose="02020400000000000000" pitchFamily="18" charset="-128"/>
                <a:ea typeface="UD デジタル 教科書体 NK-R" panose="02020400000000000000" pitchFamily="18" charset="-128"/>
              </a:rPr>
              <a:t>Mann-Kendall</a:t>
            </a:r>
            <a:r>
              <a:rPr lang="ja-JP" altLang="en-US" sz="7200" b="1" dirty="0">
                <a:solidFill>
                  <a:schemeClr val="bg1"/>
                </a:solidFill>
                <a:latin typeface="UD デジタル 教科書体 NK-R" panose="02020400000000000000" pitchFamily="18" charset="-128"/>
                <a:ea typeface="UD デジタル 教科書体 NK-R" panose="02020400000000000000" pitchFamily="18" charset="-128"/>
              </a:rPr>
              <a:t>検定および地域</a:t>
            </a:r>
            <a:r>
              <a:rPr lang="en-US" altLang="ja-JP" sz="7200" b="1" dirty="0">
                <a:solidFill>
                  <a:schemeClr val="bg1"/>
                </a:solidFill>
                <a:latin typeface="UD デジタル 教科書体 NK-R" panose="02020400000000000000" pitchFamily="18" charset="-128"/>
                <a:ea typeface="UD デジタル 教科書体 NK-R" panose="02020400000000000000" pitchFamily="18" charset="-128"/>
              </a:rPr>
              <a:t>Kendall</a:t>
            </a:r>
            <a:r>
              <a:rPr lang="ja-JP" altLang="en-US" sz="7200" b="1" dirty="0">
                <a:solidFill>
                  <a:schemeClr val="bg1"/>
                </a:solidFill>
                <a:latin typeface="UD デジタル 教科書体 NK-R" panose="02020400000000000000" pitchFamily="18" charset="-128"/>
                <a:ea typeface="UD デジタル 教科書体 NK-R" panose="02020400000000000000" pitchFamily="18" charset="-128"/>
              </a:rPr>
              <a:t>検定</a:t>
            </a:r>
            <a:endParaRPr lang="en-US" altLang="ja-JP" sz="7200" b="1" dirty="0">
              <a:solidFill>
                <a:schemeClr val="bg1"/>
              </a:solidFill>
              <a:latin typeface="UD デジタル 教科書体 NK-R" panose="02020400000000000000" pitchFamily="18" charset="-128"/>
              <a:ea typeface="UD デジタル 教科書体 NK-R" panose="02020400000000000000" pitchFamily="18" charset="-128"/>
            </a:endParaRPr>
          </a:p>
          <a:p>
            <a:pPr algn="ctr" latinLnBrk="1"/>
            <a:r>
              <a:rPr lang="ja-JP" altLang="en-US" sz="5200" b="1" dirty="0">
                <a:solidFill>
                  <a:schemeClr val="bg1"/>
                </a:solidFill>
                <a:latin typeface="UD デジタル 教科書体 NK-R" panose="02020400000000000000" pitchFamily="18" charset="-128"/>
                <a:ea typeface="UD デジタル 教科書体 NK-R" panose="02020400000000000000" pitchFamily="18" charset="-128"/>
              </a:rPr>
              <a:t>～過去半世紀における年降水量のトレンドの実態と検定手法への問題提起～</a:t>
            </a:r>
          </a:p>
        </p:txBody>
      </p:sp>
    </p:spTree>
    <p:extLst>
      <p:ext uri="{BB962C8B-B14F-4D97-AF65-F5344CB8AC3E}">
        <p14:creationId xmlns:p14="http://schemas.microsoft.com/office/powerpoint/2010/main" val="310568402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8344</TotalTime>
  <Words>1187</Words>
  <Application>Microsoft Office PowerPoint</Application>
  <PresentationFormat>ユーザー設定</PresentationFormat>
  <Paragraphs>70</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UD デジタル 教科書体 NK-R</vt:lpstr>
      <vt:lpstr>Arial</vt:lpstr>
      <vt:lpstr>Calibri</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長屋</dc:creator>
  <cp:lastModifiedBy>naoki inaba</cp:lastModifiedBy>
  <cp:revision>652</cp:revision>
  <cp:lastPrinted>2026-06-10T06:45:52Z</cp:lastPrinted>
  <dcterms:created xsi:type="dcterms:W3CDTF">2016-02-23T02:39:35Z</dcterms:created>
  <dcterms:modified xsi:type="dcterms:W3CDTF">2026-06-15T04:03:01Z</dcterms:modified>
</cp:coreProperties>
</file>