
<file path=[Content_Types].xml><?xml version="1.0" encoding="utf-8"?>
<Types xmlns="http://schemas.openxmlformats.org/package/2006/content-types">
  <Default Extension="jfif"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499" r:id="rId2"/>
    <p:sldId id="730" r:id="rId3"/>
    <p:sldId id="754" r:id="rId4"/>
    <p:sldId id="696" r:id="rId5"/>
    <p:sldId id="755" r:id="rId6"/>
    <p:sldId id="757" r:id="rId7"/>
    <p:sldId id="756" r:id="rId8"/>
    <p:sldId id="735" r:id="rId9"/>
    <p:sldId id="706" r:id="rId10"/>
    <p:sldId id="707" r:id="rId11"/>
    <p:sldId id="710" r:id="rId12"/>
    <p:sldId id="749" r:id="rId13"/>
    <p:sldId id="759" r:id="rId14"/>
    <p:sldId id="760" r:id="rId15"/>
    <p:sldId id="709" r:id="rId16"/>
    <p:sldId id="711" r:id="rId17"/>
    <p:sldId id="761" r:id="rId18"/>
    <p:sldId id="762" r:id="rId19"/>
    <p:sldId id="737" r:id="rId20"/>
    <p:sldId id="738" r:id="rId21"/>
    <p:sldId id="752" r:id="rId22"/>
    <p:sldId id="758" r:id="rId23"/>
    <p:sldId id="763" r:id="rId24"/>
    <p:sldId id="764" r:id="rId25"/>
    <p:sldId id="744" r:id="rId26"/>
  </p:sldIdLst>
  <p:sldSz cx="12801600" cy="9601200" type="A3"/>
  <p:notesSz cx="7099300" cy="10234613"/>
  <p:defaultTextStyle>
    <a:defPPr>
      <a:defRPr lang="ja-JP"/>
    </a:defPPr>
    <a:lvl1pPr algn="l" rtl="0" eaLnBrk="0" fontAlgn="base" hangingPunct="0">
      <a:spcBef>
        <a:spcPct val="0"/>
      </a:spcBef>
      <a:spcAft>
        <a:spcPct val="0"/>
      </a:spcAft>
      <a:defRPr kumimoji="1" sz="1400" kern="1200">
        <a:solidFill>
          <a:schemeClr val="tx1"/>
        </a:solidFill>
        <a:latin typeface="Arial" panose="020B0604020202020204" pitchFamily="34" charset="0"/>
        <a:ea typeface="ＭＳ 明朝" panose="02020609040205080304" pitchFamily="17" charset="-128"/>
        <a:cs typeface="+mn-cs"/>
      </a:defRPr>
    </a:lvl1pPr>
    <a:lvl2pPr marL="457200" algn="l" rtl="0" eaLnBrk="0" fontAlgn="base" hangingPunct="0">
      <a:spcBef>
        <a:spcPct val="0"/>
      </a:spcBef>
      <a:spcAft>
        <a:spcPct val="0"/>
      </a:spcAft>
      <a:defRPr kumimoji="1" sz="1400" kern="1200">
        <a:solidFill>
          <a:schemeClr val="tx1"/>
        </a:solidFill>
        <a:latin typeface="Arial" panose="020B0604020202020204" pitchFamily="34" charset="0"/>
        <a:ea typeface="ＭＳ 明朝" panose="02020609040205080304" pitchFamily="17" charset="-128"/>
        <a:cs typeface="+mn-cs"/>
      </a:defRPr>
    </a:lvl2pPr>
    <a:lvl3pPr marL="914400" algn="l" rtl="0" eaLnBrk="0" fontAlgn="base" hangingPunct="0">
      <a:spcBef>
        <a:spcPct val="0"/>
      </a:spcBef>
      <a:spcAft>
        <a:spcPct val="0"/>
      </a:spcAft>
      <a:defRPr kumimoji="1" sz="1400" kern="1200">
        <a:solidFill>
          <a:schemeClr val="tx1"/>
        </a:solidFill>
        <a:latin typeface="Arial" panose="020B0604020202020204" pitchFamily="34" charset="0"/>
        <a:ea typeface="ＭＳ 明朝" panose="02020609040205080304" pitchFamily="17" charset="-128"/>
        <a:cs typeface="+mn-cs"/>
      </a:defRPr>
    </a:lvl3pPr>
    <a:lvl4pPr marL="1371600" algn="l" rtl="0" eaLnBrk="0" fontAlgn="base" hangingPunct="0">
      <a:spcBef>
        <a:spcPct val="0"/>
      </a:spcBef>
      <a:spcAft>
        <a:spcPct val="0"/>
      </a:spcAft>
      <a:defRPr kumimoji="1" sz="1400" kern="1200">
        <a:solidFill>
          <a:schemeClr val="tx1"/>
        </a:solidFill>
        <a:latin typeface="Arial" panose="020B0604020202020204" pitchFamily="34" charset="0"/>
        <a:ea typeface="ＭＳ 明朝" panose="02020609040205080304" pitchFamily="17" charset="-128"/>
        <a:cs typeface="+mn-cs"/>
      </a:defRPr>
    </a:lvl4pPr>
    <a:lvl5pPr marL="1828800" algn="l" rtl="0" eaLnBrk="0" fontAlgn="base" hangingPunct="0">
      <a:spcBef>
        <a:spcPct val="0"/>
      </a:spcBef>
      <a:spcAft>
        <a:spcPct val="0"/>
      </a:spcAft>
      <a:defRPr kumimoji="1" sz="1400" kern="1200">
        <a:solidFill>
          <a:schemeClr val="tx1"/>
        </a:solidFill>
        <a:latin typeface="Arial" panose="020B0604020202020204" pitchFamily="34" charset="0"/>
        <a:ea typeface="ＭＳ 明朝" panose="02020609040205080304" pitchFamily="17" charset="-128"/>
        <a:cs typeface="+mn-cs"/>
      </a:defRPr>
    </a:lvl5pPr>
    <a:lvl6pPr marL="2286000" algn="l" defTabSz="914400" rtl="0" eaLnBrk="1" latinLnBrk="0" hangingPunct="1">
      <a:defRPr kumimoji="1" sz="1400" kern="1200">
        <a:solidFill>
          <a:schemeClr val="tx1"/>
        </a:solidFill>
        <a:latin typeface="Arial" panose="020B0604020202020204" pitchFamily="34" charset="0"/>
        <a:ea typeface="ＭＳ 明朝" panose="02020609040205080304" pitchFamily="17" charset="-128"/>
        <a:cs typeface="+mn-cs"/>
      </a:defRPr>
    </a:lvl6pPr>
    <a:lvl7pPr marL="2743200" algn="l" defTabSz="914400" rtl="0" eaLnBrk="1" latinLnBrk="0" hangingPunct="1">
      <a:defRPr kumimoji="1" sz="1400" kern="1200">
        <a:solidFill>
          <a:schemeClr val="tx1"/>
        </a:solidFill>
        <a:latin typeface="Arial" panose="020B0604020202020204" pitchFamily="34" charset="0"/>
        <a:ea typeface="ＭＳ 明朝" panose="02020609040205080304" pitchFamily="17" charset="-128"/>
        <a:cs typeface="+mn-cs"/>
      </a:defRPr>
    </a:lvl7pPr>
    <a:lvl8pPr marL="3200400" algn="l" defTabSz="914400" rtl="0" eaLnBrk="1" latinLnBrk="0" hangingPunct="1">
      <a:defRPr kumimoji="1" sz="1400" kern="1200">
        <a:solidFill>
          <a:schemeClr val="tx1"/>
        </a:solidFill>
        <a:latin typeface="Arial" panose="020B0604020202020204" pitchFamily="34" charset="0"/>
        <a:ea typeface="ＭＳ 明朝" panose="02020609040205080304" pitchFamily="17" charset="-128"/>
        <a:cs typeface="+mn-cs"/>
      </a:defRPr>
    </a:lvl8pPr>
    <a:lvl9pPr marL="3657600" algn="l" defTabSz="914400" rtl="0" eaLnBrk="1" latinLnBrk="0" hangingPunct="1">
      <a:defRPr kumimoji="1" sz="1400" kern="1200">
        <a:solidFill>
          <a:schemeClr val="tx1"/>
        </a:solidFill>
        <a:latin typeface="Arial" panose="020B0604020202020204" pitchFamily="34" charset="0"/>
        <a:ea typeface="ＭＳ 明朝" panose="02020609040205080304" pitchFamily="17" charset="-128"/>
        <a:cs typeface="+mn-cs"/>
      </a:defRPr>
    </a:lvl9pPr>
  </p:defaultTextStyle>
  <p:extLst>
    <p:ext uri="{EFAFB233-063F-42B5-8137-9DF3F51BA10A}">
      <p15:sldGuideLst xmlns:p15="http://schemas.microsoft.com/office/powerpoint/2012/main">
        <p15:guide id="1" orient="horz" pos="4271" userDrawn="1">
          <p15:clr>
            <a:srgbClr val="A4A3A4"/>
          </p15:clr>
        </p15:guide>
        <p15:guide id="2" pos="405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FF"/>
    <a:srgbClr val="FF0000"/>
    <a:srgbClr val="FF00FF"/>
    <a:srgbClr val="FFFFFF"/>
    <a:srgbClr val="FFFF00"/>
    <a:srgbClr val="DEEBF7"/>
    <a:srgbClr val="00CCFF"/>
    <a:srgbClr val="FFFF99"/>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48" autoAdjust="0"/>
    <p:restoredTop sz="96051" autoAdjust="0"/>
  </p:normalViewPr>
  <p:slideViewPr>
    <p:cSldViewPr snapToGrid="0">
      <p:cViewPr varScale="1">
        <p:scale>
          <a:sx n="53" d="100"/>
          <a:sy n="53" d="100"/>
        </p:scale>
        <p:origin x="1314" y="36"/>
      </p:cViewPr>
      <p:guideLst>
        <p:guide orient="horz" pos="4271"/>
        <p:guide pos="405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8" d="100"/>
          <a:sy n="78" d="100"/>
        </p:scale>
        <p:origin x="399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5" y="7"/>
            <a:ext cx="3077385" cy="511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t" anchorCtr="0" compatLnSpc="1">
            <a:prstTxWarp prst="textNoShape">
              <a:avLst/>
            </a:prstTxWarp>
          </a:bodyPr>
          <a:lstStyle>
            <a:lvl1pPr algn="l" defTabSz="989126" eaLnBrk="1" hangingPunct="1">
              <a:defRPr sz="1200" b="0">
                <a:ea typeface="ＭＳ Ｐゴシック" panose="020B0600070205080204" pitchFamily="50" charset="-128"/>
              </a:defRPr>
            </a:lvl1pPr>
          </a:lstStyle>
          <a:p>
            <a:pPr>
              <a:defRPr/>
            </a:pPr>
            <a:endParaRPr lang="en-US" altLang="ja-JP"/>
          </a:p>
        </p:txBody>
      </p:sp>
      <p:sp>
        <p:nvSpPr>
          <p:cNvPr id="17411" name="Rectangle 3"/>
          <p:cNvSpPr>
            <a:spLocks noGrp="1" noChangeArrowheads="1"/>
          </p:cNvSpPr>
          <p:nvPr>
            <p:ph type="dt" sz="quarter" idx="1"/>
          </p:nvPr>
        </p:nvSpPr>
        <p:spPr bwMode="auto">
          <a:xfrm>
            <a:off x="4020786" y="7"/>
            <a:ext cx="3077385" cy="511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t" anchorCtr="0" compatLnSpc="1">
            <a:prstTxWarp prst="textNoShape">
              <a:avLst/>
            </a:prstTxWarp>
          </a:bodyPr>
          <a:lstStyle>
            <a:lvl1pPr algn="r" defTabSz="989126" eaLnBrk="1" hangingPunct="1">
              <a:defRPr sz="1200" b="0">
                <a:ea typeface="ＭＳ Ｐゴシック" panose="020B0600070205080204" pitchFamily="50" charset="-128"/>
              </a:defRPr>
            </a:lvl1pPr>
          </a:lstStyle>
          <a:p>
            <a:pPr>
              <a:defRPr/>
            </a:pPr>
            <a:endParaRPr lang="en-US" altLang="ja-JP"/>
          </a:p>
        </p:txBody>
      </p:sp>
      <p:sp>
        <p:nvSpPr>
          <p:cNvPr id="17412" name="Rectangle 4"/>
          <p:cNvSpPr>
            <a:spLocks noGrp="1" noChangeArrowheads="1"/>
          </p:cNvSpPr>
          <p:nvPr>
            <p:ph type="ftr" sz="quarter" idx="2"/>
          </p:nvPr>
        </p:nvSpPr>
        <p:spPr bwMode="auto">
          <a:xfrm>
            <a:off x="5" y="9721251"/>
            <a:ext cx="3077385" cy="51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b" anchorCtr="0" compatLnSpc="1">
            <a:prstTxWarp prst="textNoShape">
              <a:avLst/>
            </a:prstTxWarp>
          </a:bodyPr>
          <a:lstStyle>
            <a:lvl1pPr algn="l" defTabSz="989126" eaLnBrk="1" hangingPunct="1">
              <a:defRPr sz="1200" b="0">
                <a:ea typeface="ＭＳ Ｐゴシック" panose="020B0600070205080204" pitchFamily="50" charset="-128"/>
              </a:defRPr>
            </a:lvl1pPr>
          </a:lstStyle>
          <a:p>
            <a:pPr>
              <a:defRPr/>
            </a:pPr>
            <a:endParaRPr lang="en-US" altLang="ja-JP"/>
          </a:p>
        </p:txBody>
      </p:sp>
      <p:sp>
        <p:nvSpPr>
          <p:cNvPr id="17413" name="Rectangle 5"/>
          <p:cNvSpPr>
            <a:spLocks noGrp="1" noChangeArrowheads="1"/>
          </p:cNvSpPr>
          <p:nvPr>
            <p:ph type="sldNum" sz="quarter" idx="3"/>
          </p:nvPr>
        </p:nvSpPr>
        <p:spPr bwMode="auto">
          <a:xfrm>
            <a:off x="4020786" y="9721251"/>
            <a:ext cx="3077385" cy="51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b" anchorCtr="0" compatLnSpc="1">
            <a:prstTxWarp prst="textNoShape">
              <a:avLst/>
            </a:prstTxWarp>
          </a:bodyPr>
          <a:lstStyle>
            <a:lvl1pPr algn="r" defTabSz="989126" eaLnBrk="1" hangingPunct="1">
              <a:defRPr sz="1200" b="0">
                <a:ea typeface="ＭＳ Ｐゴシック" panose="020B0600070205080204" pitchFamily="50" charset="-128"/>
              </a:defRPr>
            </a:lvl1pPr>
          </a:lstStyle>
          <a:p>
            <a:pPr>
              <a:defRPr/>
            </a:pPr>
            <a:fld id="{99456FD9-62DA-4DFA-9C59-39A216EA23C8}" type="slidenum">
              <a:rPr lang="en-US" altLang="ja-JP"/>
              <a:pPr>
                <a:defRPr/>
              </a:pPr>
              <a:t>‹#›</a:t>
            </a:fld>
            <a:endParaRPr lang="en-US" altLang="ja-JP"/>
          </a:p>
        </p:txBody>
      </p:sp>
    </p:spTree>
    <p:extLst>
      <p:ext uri="{BB962C8B-B14F-4D97-AF65-F5344CB8AC3E}">
        <p14:creationId xmlns:p14="http://schemas.microsoft.com/office/powerpoint/2010/main" val="21485032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5" y="7"/>
            <a:ext cx="3077385" cy="511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t" anchorCtr="0" compatLnSpc="1">
            <a:prstTxWarp prst="textNoShape">
              <a:avLst/>
            </a:prstTxWarp>
          </a:bodyPr>
          <a:lstStyle>
            <a:lvl1pPr algn="l" defTabSz="989126" eaLnBrk="1" hangingPunct="1">
              <a:defRPr sz="1200" b="0">
                <a:ea typeface="ＭＳ Ｐゴシック" panose="020B0600070205080204" pitchFamily="50" charset="-128"/>
              </a:defRPr>
            </a:lvl1pPr>
          </a:lstStyle>
          <a:p>
            <a:pPr>
              <a:defRPr/>
            </a:pPr>
            <a:endParaRPr lang="en-US" altLang="ja-JP"/>
          </a:p>
        </p:txBody>
      </p:sp>
      <p:sp>
        <p:nvSpPr>
          <p:cNvPr id="15363" name="Rectangle 3"/>
          <p:cNvSpPr>
            <a:spLocks noGrp="1" noChangeArrowheads="1"/>
          </p:cNvSpPr>
          <p:nvPr>
            <p:ph type="dt" idx="1"/>
          </p:nvPr>
        </p:nvSpPr>
        <p:spPr bwMode="auto">
          <a:xfrm>
            <a:off x="4020786" y="7"/>
            <a:ext cx="3077385" cy="511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t" anchorCtr="0" compatLnSpc="1">
            <a:prstTxWarp prst="textNoShape">
              <a:avLst/>
            </a:prstTxWarp>
          </a:bodyPr>
          <a:lstStyle>
            <a:lvl1pPr algn="r" defTabSz="989126" eaLnBrk="1" hangingPunct="1">
              <a:defRPr sz="1200" b="0">
                <a:ea typeface="ＭＳ Ｐゴシック" panose="020B0600070205080204" pitchFamily="50" charset="-128"/>
              </a:defRPr>
            </a:lvl1pPr>
          </a:lstStyle>
          <a:p>
            <a:pPr>
              <a:defRPr/>
            </a:pPr>
            <a:endParaRPr lang="en-US" altLang="ja-JP"/>
          </a:p>
        </p:txBody>
      </p:sp>
      <p:sp>
        <p:nvSpPr>
          <p:cNvPr id="2052" name="Rectangle 4"/>
          <p:cNvSpPr>
            <a:spLocks noGrp="1" noRot="1" noChangeAspect="1" noChangeArrowheads="1" noTextEdit="1"/>
          </p:cNvSpPr>
          <p:nvPr>
            <p:ph type="sldImg" idx="2"/>
          </p:nvPr>
        </p:nvSpPr>
        <p:spPr bwMode="auto">
          <a:xfrm>
            <a:off x="989013" y="765175"/>
            <a:ext cx="5121275" cy="38401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710954" y="4861195"/>
            <a:ext cx="5677398" cy="4605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5366" name="Rectangle 6"/>
          <p:cNvSpPr>
            <a:spLocks noGrp="1" noChangeArrowheads="1"/>
          </p:cNvSpPr>
          <p:nvPr>
            <p:ph type="ftr" sz="quarter" idx="4"/>
          </p:nvPr>
        </p:nvSpPr>
        <p:spPr bwMode="auto">
          <a:xfrm>
            <a:off x="5" y="9721251"/>
            <a:ext cx="3077385" cy="51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b" anchorCtr="0" compatLnSpc="1">
            <a:prstTxWarp prst="textNoShape">
              <a:avLst/>
            </a:prstTxWarp>
          </a:bodyPr>
          <a:lstStyle>
            <a:lvl1pPr algn="l" defTabSz="989126" eaLnBrk="1" hangingPunct="1">
              <a:defRPr sz="1200" b="0">
                <a:ea typeface="ＭＳ Ｐゴシック" panose="020B0600070205080204" pitchFamily="50" charset="-128"/>
              </a:defRPr>
            </a:lvl1pPr>
          </a:lstStyle>
          <a:p>
            <a:pPr>
              <a:defRPr/>
            </a:pPr>
            <a:endParaRPr lang="en-US" altLang="ja-JP"/>
          </a:p>
        </p:txBody>
      </p:sp>
      <p:sp>
        <p:nvSpPr>
          <p:cNvPr id="15367" name="Rectangle 7"/>
          <p:cNvSpPr>
            <a:spLocks noGrp="1" noChangeArrowheads="1"/>
          </p:cNvSpPr>
          <p:nvPr>
            <p:ph type="sldNum" sz="quarter" idx="5"/>
          </p:nvPr>
        </p:nvSpPr>
        <p:spPr bwMode="auto">
          <a:xfrm>
            <a:off x="4020786" y="9721251"/>
            <a:ext cx="3077385" cy="51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889" tIns="49449" rIns="98889" bIns="49449" numCol="1" anchor="b" anchorCtr="0" compatLnSpc="1">
            <a:prstTxWarp prst="textNoShape">
              <a:avLst/>
            </a:prstTxWarp>
          </a:bodyPr>
          <a:lstStyle>
            <a:lvl1pPr algn="r" defTabSz="989126" eaLnBrk="1" hangingPunct="1">
              <a:defRPr sz="1200" b="0">
                <a:ea typeface="ＭＳ Ｐゴシック" panose="020B0600070205080204" pitchFamily="50" charset="-128"/>
              </a:defRPr>
            </a:lvl1pPr>
          </a:lstStyle>
          <a:p>
            <a:pPr>
              <a:defRPr/>
            </a:pPr>
            <a:fld id="{090919F3-D248-4B50-A641-AF7D6D4D34AC}" type="slidenum">
              <a:rPr lang="en-US" altLang="ja-JP"/>
              <a:pPr>
                <a:defRPr/>
              </a:pPr>
              <a:t>‹#›</a:t>
            </a:fld>
            <a:endParaRPr lang="en-US" altLang="ja-JP"/>
          </a:p>
        </p:txBody>
      </p:sp>
    </p:spTree>
    <p:extLst>
      <p:ext uri="{BB962C8B-B14F-4D97-AF65-F5344CB8AC3E}">
        <p14:creationId xmlns:p14="http://schemas.microsoft.com/office/powerpoint/2010/main" val="197201882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ＭＳ Ｐ明朝" panose="02020600040205080304"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defTabSz="992728">
              <a:defRPr kumimoji="1" sz="1000">
                <a:solidFill>
                  <a:schemeClr val="tx1"/>
                </a:solidFill>
                <a:latin typeface="Arial" panose="020B0604020202020204" pitchFamily="34" charset="0"/>
                <a:ea typeface="ＭＳ 明朝" panose="02020609040205080304" pitchFamily="17" charset="-128"/>
              </a:defRPr>
            </a:lvl1pPr>
            <a:lvl2pPr marL="530439" indent="-203316" defTabSz="992728">
              <a:defRPr kumimoji="1" sz="1000">
                <a:solidFill>
                  <a:schemeClr val="tx1"/>
                </a:solidFill>
                <a:latin typeface="Arial" panose="020B0604020202020204" pitchFamily="34" charset="0"/>
                <a:ea typeface="ＭＳ 明朝" panose="02020609040205080304" pitchFamily="17" charset="-128"/>
              </a:defRPr>
            </a:lvl2pPr>
            <a:lvl3pPr marL="816671" indent="-162424" defTabSz="992728">
              <a:defRPr kumimoji="1" sz="1000">
                <a:solidFill>
                  <a:schemeClr val="tx1"/>
                </a:solidFill>
                <a:latin typeface="Arial" panose="020B0604020202020204" pitchFamily="34" charset="0"/>
                <a:ea typeface="ＭＳ 明朝" panose="02020609040205080304" pitchFamily="17" charset="-128"/>
              </a:defRPr>
            </a:lvl3pPr>
            <a:lvl4pPr marL="1143793" indent="-162424" defTabSz="992728">
              <a:defRPr kumimoji="1" sz="1000">
                <a:solidFill>
                  <a:schemeClr val="tx1"/>
                </a:solidFill>
                <a:latin typeface="Arial" panose="020B0604020202020204" pitchFamily="34" charset="0"/>
                <a:ea typeface="ＭＳ 明朝" panose="02020609040205080304" pitchFamily="17" charset="-128"/>
              </a:defRPr>
            </a:lvl4pPr>
            <a:lvl5pPr marL="1470918" indent="-162424" defTabSz="992728">
              <a:defRPr kumimoji="1" sz="1000">
                <a:solidFill>
                  <a:schemeClr val="tx1"/>
                </a:solidFill>
                <a:latin typeface="Arial" panose="020B0604020202020204" pitchFamily="34" charset="0"/>
                <a:ea typeface="ＭＳ 明朝" panose="02020609040205080304" pitchFamily="17" charset="-128"/>
              </a:defRPr>
            </a:lvl5pPr>
            <a:lvl6pPr marL="1798040" indent="-162424" defTabSz="992728" eaLnBrk="0" fontAlgn="base" hangingPunct="0">
              <a:spcBef>
                <a:spcPct val="0"/>
              </a:spcBef>
              <a:spcAft>
                <a:spcPct val="0"/>
              </a:spcAft>
              <a:defRPr kumimoji="1" sz="1000">
                <a:solidFill>
                  <a:schemeClr val="tx1"/>
                </a:solidFill>
                <a:latin typeface="Arial" panose="020B0604020202020204" pitchFamily="34" charset="0"/>
                <a:ea typeface="ＭＳ 明朝" panose="02020609040205080304" pitchFamily="17" charset="-128"/>
              </a:defRPr>
            </a:lvl6pPr>
            <a:lvl7pPr marL="2125165" indent="-162424" defTabSz="992728" eaLnBrk="0" fontAlgn="base" hangingPunct="0">
              <a:spcBef>
                <a:spcPct val="0"/>
              </a:spcBef>
              <a:spcAft>
                <a:spcPct val="0"/>
              </a:spcAft>
              <a:defRPr kumimoji="1" sz="1000">
                <a:solidFill>
                  <a:schemeClr val="tx1"/>
                </a:solidFill>
                <a:latin typeface="Arial" panose="020B0604020202020204" pitchFamily="34" charset="0"/>
                <a:ea typeface="ＭＳ 明朝" panose="02020609040205080304" pitchFamily="17" charset="-128"/>
              </a:defRPr>
            </a:lvl7pPr>
            <a:lvl8pPr marL="2452285" indent="-162424" defTabSz="992728" eaLnBrk="0" fontAlgn="base" hangingPunct="0">
              <a:spcBef>
                <a:spcPct val="0"/>
              </a:spcBef>
              <a:spcAft>
                <a:spcPct val="0"/>
              </a:spcAft>
              <a:defRPr kumimoji="1" sz="1000">
                <a:solidFill>
                  <a:schemeClr val="tx1"/>
                </a:solidFill>
                <a:latin typeface="Arial" panose="020B0604020202020204" pitchFamily="34" charset="0"/>
                <a:ea typeface="ＭＳ 明朝" panose="02020609040205080304" pitchFamily="17" charset="-128"/>
              </a:defRPr>
            </a:lvl8pPr>
            <a:lvl9pPr marL="2779406" indent="-162424" defTabSz="992728" eaLnBrk="0" fontAlgn="base" hangingPunct="0">
              <a:spcBef>
                <a:spcPct val="0"/>
              </a:spcBef>
              <a:spcAft>
                <a:spcPct val="0"/>
              </a:spcAft>
              <a:defRPr kumimoji="1" sz="1000">
                <a:solidFill>
                  <a:schemeClr val="tx1"/>
                </a:solidFill>
                <a:latin typeface="Arial" panose="020B0604020202020204" pitchFamily="34" charset="0"/>
                <a:ea typeface="ＭＳ 明朝" panose="02020609040205080304" pitchFamily="17" charset="-128"/>
              </a:defRPr>
            </a:lvl9pPr>
          </a:lstStyle>
          <a:p>
            <a:pPr>
              <a:defRPr/>
            </a:pPr>
            <a:fld id="{A5D8C9B9-0ACE-4EFA-BA04-9917B605461C}" type="slidenum">
              <a:rPr lang="en-US" altLang="ja-JP" sz="1200">
                <a:solidFill>
                  <a:srgbClr val="000000"/>
                </a:solidFill>
                <a:ea typeface="ＭＳ Ｐゴシック" panose="020B0600070205080204" pitchFamily="50" charset="-128"/>
              </a:rPr>
              <a:pPr>
                <a:defRPr/>
              </a:pPr>
              <a:t>1</a:t>
            </a:fld>
            <a:endParaRPr lang="en-US" altLang="ja-JP" sz="1200">
              <a:solidFill>
                <a:srgbClr val="000000"/>
              </a:solidFill>
              <a:ea typeface="ＭＳ Ｐゴシック" panose="020B0600070205080204" pitchFamily="50" charset="-128"/>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r>
              <a:rPr kumimoji="1" lang="ja-JP" altLang="en-US" sz="1200" b="0" i="0" kern="1200" dirty="0">
                <a:solidFill>
                  <a:schemeClr val="tx1"/>
                </a:solidFill>
                <a:effectLst/>
                <a:latin typeface="Arial" panose="020B0604020202020204" pitchFamily="34" charset="0"/>
                <a:ea typeface="ＭＳ Ｐ明朝" panose="02020600040205080304" pitchFamily="18" charset="-128"/>
                <a:cs typeface="+mn-cs"/>
              </a:rPr>
              <a:t>名前　</a:t>
            </a:r>
            <a:r>
              <a:rPr kumimoji="1" lang="en-US" altLang="ja-JP" sz="1200" b="0" i="0" kern="1200" dirty="0">
                <a:solidFill>
                  <a:schemeClr val="tx1"/>
                </a:solidFill>
                <a:effectLst/>
                <a:latin typeface="Arial" panose="020B0604020202020204" pitchFamily="34" charset="0"/>
                <a:ea typeface="ＭＳ Ｐ明朝" panose="02020600040205080304" pitchFamily="18" charset="-128"/>
                <a:cs typeface="+mn-cs"/>
              </a:rPr>
              <a:t>We will present a numerical analysis method using traditional Japanese construction techniques.</a:t>
            </a:r>
            <a:endParaRPr lang="ja-JP" altLang="ja-JP" dirty="0"/>
          </a:p>
        </p:txBody>
      </p:sp>
    </p:spTree>
    <p:extLst>
      <p:ext uri="{BB962C8B-B14F-4D97-AF65-F5344CB8AC3E}">
        <p14:creationId xmlns:p14="http://schemas.microsoft.com/office/powerpoint/2010/main" val="3069765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FC731-11D6-3F86-408A-8355E8964AC5}"/>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7BB6F28-6B0A-79FA-1425-6B8A1E2FF672}"/>
              </a:ext>
            </a:extLst>
          </p:cNvPr>
          <p:cNvSpPr>
            <a:spLocks noGrp="1"/>
          </p:cNvSpPr>
          <p:nvPr>
            <p:ph type="sldNum" sz="quarter" idx="5"/>
          </p:nvPr>
        </p:nvSpPr>
        <p:spPr/>
        <p:txBody>
          <a:bodyPr/>
          <a:lstStyle/>
          <a:p>
            <a:pPr>
              <a:defRPr/>
            </a:pPr>
            <a:fld id="{090919F3-D248-4B50-A641-AF7D6D4D34AC}" type="slidenum">
              <a:rPr lang="en-US" altLang="ja-JP" smtClean="0"/>
              <a:pPr>
                <a:defRPr/>
              </a:pPr>
              <a:t>2</a:t>
            </a:fld>
            <a:endParaRPr lang="en-US" altLang="ja-JP"/>
          </a:p>
        </p:txBody>
      </p:sp>
      <p:sp>
        <p:nvSpPr>
          <p:cNvPr id="3" name="ノート プレースホルダー 2">
            <a:extLst>
              <a:ext uri="{FF2B5EF4-FFF2-40B4-BE49-F238E27FC236}">
                <a16:creationId xmlns:a16="http://schemas.microsoft.com/office/drawing/2014/main" id="{4651FA79-E508-8822-EF1C-2C9664FE7000}"/>
              </a:ext>
            </a:extLst>
          </p:cNvPr>
          <p:cNvSpPr>
            <a:spLocks noGrp="1"/>
          </p:cNvSpPr>
          <p:nvPr>
            <p:ph type="body" idx="1"/>
          </p:nvPr>
        </p:nvSpPr>
        <p:spPr/>
        <p:txBody>
          <a:bodyPr/>
          <a:lstStyle/>
          <a:p>
            <a:r>
              <a:rPr kumimoji="1" lang="en-US" altLang="ja-JP" sz="1200" b="0" i="0" kern="1200" dirty="0">
                <a:solidFill>
                  <a:schemeClr val="tx1"/>
                </a:solidFill>
                <a:effectLst/>
                <a:latin typeface="Arial" panose="020B0604020202020204" pitchFamily="34" charset="0"/>
                <a:ea typeface="ＭＳ Ｐ明朝" panose="02020600040205080304" pitchFamily="18" charset="-128"/>
                <a:cs typeface="+mn-cs"/>
              </a:rPr>
              <a:t>Japan is surrounded by the sea, and many rivers flow in the mountains. Many dams have been built since 1950. The supply of sediment to rivers has decreased</a:t>
            </a:r>
            <a:endParaRPr kumimoji="1" lang="ja-JP" altLang="en-US" dirty="0"/>
          </a:p>
        </p:txBody>
      </p:sp>
    </p:spTree>
    <p:extLst>
      <p:ext uri="{BB962C8B-B14F-4D97-AF65-F5344CB8AC3E}">
        <p14:creationId xmlns:p14="http://schemas.microsoft.com/office/powerpoint/2010/main" val="2790842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B6A30-AD35-9F4D-AF44-88EDD3AF6578}"/>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18C791D-411D-0DB2-B2B4-F8E9D4F66FBD}"/>
              </a:ext>
            </a:extLst>
          </p:cNvPr>
          <p:cNvSpPr>
            <a:spLocks noGrp="1"/>
          </p:cNvSpPr>
          <p:nvPr>
            <p:ph type="sldNum" sz="quarter" idx="5"/>
          </p:nvPr>
        </p:nvSpPr>
        <p:spPr/>
        <p:txBody>
          <a:bodyPr/>
          <a:lstStyle/>
          <a:p>
            <a:pPr>
              <a:defRPr/>
            </a:pPr>
            <a:fld id="{090919F3-D248-4B50-A641-AF7D6D4D34AC}" type="slidenum">
              <a:rPr lang="en-US" altLang="ja-JP" smtClean="0"/>
              <a:pPr>
                <a:defRPr/>
              </a:pPr>
              <a:t>3</a:t>
            </a:fld>
            <a:endParaRPr lang="en-US" altLang="ja-JP"/>
          </a:p>
        </p:txBody>
      </p:sp>
      <p:sp>
        <p:nvSpPr>
          <p:cNvPr id="3" name="ノート プレースホルダー 2">
            <a:extLst>
              <a:ext uri="{FF2B5EF4-FFF2-40B4-BE49-F238E27FC236}">
                <a16:creationId xmlns:a16="http://schemas.microsoft.com/office/drawing/2014/main" id="{694451B6-33E7-7612-3AF3-F210B76495ED}"/>
              </a:ext>
            </a:extLst>
          </p:cNvPr>
          <p:cNvSpPr>
            <a:spLocks noGrp="1"/>
          </p:cNvSpPr>
          <p:nvPr>
            <p:ph type="body" idx="1"/>
          </p:nvPr>
        </p:nvSpPr>
        <p:spPr/>
        <p:txBody>
          <a:bodyPr/>
          <a:lstStyle/>
          <a:p>
            <a:r>
              <a:rPr kumimoji="1" lang="en-US" altLang="ja-JP" sz="1200" b="0" i="0" kern="1200" dirty="0">
                <a:solidFill>
                  <a:schemeClr val="tx1"/>
                </a:solidFill>
                <a:effectLst/>
                <a:latin typeface="Arial" panose="020B0604020202020204" pitchFamily="34" charset="0"/>
                <a:ea typeface="ＭＳ Ｐ明朝" panose="02020600040205080304" pitchFamily="18" charset="-128"/>
                <a:cs typeface="+mn-cs"/>
              </a:rPr>
              <a:t>Japan is surrounded by the sea, and many rivers flow in the mountains. Many dams have been built since 1950. The supply of sediment to rivers has decreased</a:t>
            </a:r>
            <a:endParaRPr kumimoji="1" lang="ja-JP" altLang="en-US" dirty="0"/>
          </a:p>
        </p:txBody>
      </p:sp>
    </p:spTree>
    <p:extLst>
      <p:ext uri="{BB962C8B-B14F-4D97-AF65-F5344CB8AC3E}">
        <p14:creationId xmlns:p14="http://schemas.microsoft.com/office/powerpoint/2010/main" val="909205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A3D9AA4-3145-4A81-8330-CD1E87A1FE4F}"/>
              </a:ext>
            </a:extLst>
          </p:cNvPr>
          <p:cNvSpPr>
            <a:spLocks noGrp="1"/>
          </p:cNvSpPr>
          <p:nvPr>
            <p:ph type="sldNum" sz="quarter" idx="5"/>
          </p:nvPr>
        </p:nvSpPr>
        <p:spPr/>
        <p:txBody>
          <a:bodyPr/>
          <a:lstStyle/>
          <a:p>
            <a:pPr>
              <a:defRPr/>
            </a:pPr>
            <a:fld id="{090919F3-D248-4B50-A641-AF7D6D4D34AC}" type="slidenum">
              <a:rPr lang="en-US" altLang="ja-JP" smtClean="0"/>
              <a:pPr>
                <a:defRPr/>
              </a:pPr>
              <a:t>4</a:t>
            </a:fld>
            <a:endParaRPr lang="en-US" altLang="ja-JP"/>
          </a:p>
        </p:txBody>
      </p:sp>
    </p:spTree>
    <p:extLst>
      <p:ext uri="{BB962C8B-B14F-4D97-AF65-F5344CB8AC3E}">
        <p14:creationId xmlns:p14="http://schemas.microsoft.com/office/powerpoint/2010/main" val="7727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DE327-A52B-C4DE-452D-1BCD0B4F71D0}"/>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F274DC6-3FAE-0BDD-9146-125E38D691B3}"/>
              </a:ext>
            </a:extLst>
          </p:cNvPr>
          <p:cNvSpPr>
            <a:spLocks noGrp="1"/>
          </p:cNvSpPr>
          <p:nvPr>
            <p:ph type="sldNum" sz="quarter" idx="5"/>
          </p:nvPr>
        </p:nvSpPr>
        <p:spPr/>
        <p:txBody>
          <a:bodyPr/>
          <a:lstStyle/>
          <a:p>
            <a:pPr>
              <a:defRPr/>
            </a:pPr>
            <a:fld id="{090919F3-D248-4B50-A641-AF7D6D4D34AC}" type="slidenum">
              <a:rPr lang="en-US" altLang="ja-JP" smtClean="0"/>
              <a:pPr>
                <a:defRPr/>
              </a:pPr>
              <a:t>5</a:t>
            </a:fld>
            <a:endParaRPr lang="en-US" altLang="ja-JP"/>
          </a:p>
        </p:txBody>
      </p:sp>
    </p:spTree>
    <p:extLst>
      <p:ext uri="{BB962C8B-B14F-4D97-AF65-F5344CB8AC3E}">
        <p14:creationId xmlns:p14="http://schemas.microsoft.com/office/powerpoint/2010/main" val="2390800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47C51-79A3-700D-7B9D-B1E265C8C9A9}"/>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B29E603-C516-E0FB-2FF3-3072C2846B83}"/>
              </a:ext>
            </a:extLst>
          </p:cNvPr>
          <p:cNvSpPr>
            <a:spLocks noGrp="1"/>
          </p:cNvSpPr>
          <p:nvPr>
            <p:ph type="sldNum" sz="quarter" idx="5"/>
          </p:nvPr>
        </p:nvSpPr>
        <p:spPr/>
        <p:txBody>
          <a:bodyPr/>
          <a:lstStyle/>
          <a:p>
            <a:pPr>
              <a:defRPr/>
            </a:pPr>
            <a:fld id="{090919F3-D248-4B50-A641-AF7D6D4D34AC}" type="slidenum">
              <a:rPr lang="en-US" altLang="ja-JP" smtClean="0"/>
              <a:pPr>
                <a:defRPr/>
              </a:pPr>
              <a:t>6</a:t>
            </a:fld>
            <a:endParaRPr lang="en-US" altLang="ja-JP"/>
          </a:p>
        </p:txBody>
      </p:sp>
    </p:spTree>
    <p:extLst>
      <p:ext uri="{BB962C8B-B14F-4D97-AF65-F5344CB8AC3E}">
        <p14:creationId xmlns:p14="http://schemas.microsoft.com/office/powerpoint/2010/main" val="2926989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90CBE-1D98-6B5A-F012-96C9E09B9084}"/>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FCF784E-83C5-B97D-4EBE-313B6F095945}"/>
              </a:ext>
            </a:extLst>
          </p:cNvPr>
          <p:cNvSpPr>
            <a:spLocks noGrp="1"/>
          </p:cNvSpPr>
          <p:nvPr>
            <p:ph type="sldNum" sz="quarter" idx="5"/>
          </p:nvPr>
        </p:nvSpPr>
        <p:spPr/>
        <p:txBody>
          <a:bodyPr/>
          <a:lstStyle/>
          <a:p>
            <a:pPr>
              <a:defRPr/>
            </a:pPr>
            <a:fld id="{090919F3-D248-4B50-A641-AF7D6D4D34AC}" type="slidenum">
              <a:rPr lang="en-US" altLang="ja-JP" smtClean="0"/>
              <a:pPr>
                <a:defRPr/>
              </a:pPr>
              <a:t>7</a:t>
            </a:fld>
            <a:endParaRPr lang="en-US" altLang="ja-JP"/>
          </a:p>
        </p:txBody>
      </p:sp>
    </p:spTree>
    <p:extLst>
      <p:ext uri="{BB962C8B-B14F-4D97-AF65-F5344CB8AC3E}">
        <p14:creationId xmlns:p14="http://schemas.microsoft.com/office/powerpoint/2010/main" val="137294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8136C-64C3-B59E-B9D6-D6F5FEAD7385}"/>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863E2B0-6C97-E65A-7EC8-581C13DB41A0}"/>
              </a:ext>
            </a:extLst>
          </p:cNvPr>
          <p:cNvSpPr>
            <a:spLocks noGrp="1"/>
          </p:cNvSpPr>
          <p:nvPr>
            <p:ph type="sldNum" sz="quarter" idx="5"/>
          </p:nvPr>
        </p:nvSpPr>
        <p:spPr/>
        <p:txBody>
          <a:bodyPr/>
          <a:lstStyle/>
          <a:p>
            <a:pPr>
              <a:defRPr/>
            </a:pPr>
            <a:fld id="{090919F3-D248-4B50-A641-AF7D6D4D34AC}" type="slidenum">
              <a:rPr lang="en-US" altLang="ja-JP" smtClean="0"/>
              <a:pPr>
                <a:defRPr/>
              </a:pPr>
              <a:t>8</a:t>
            </a:fld>
            <a:endParaRPr lang="en-US" altLang="ja-JP"/>
          </a:p>
        </p:txBody>
      </p:sp>
    </p:spTree>
    <p:extLst>
      <p:ext uri="{BB962C8B-B14F-4D97-AF65-F5344CB8AC3E}">
        <p14:creationId xmlns:p14="http://schemas.microsoft.com/office/powerpoint/2010/main" val="81152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DC9BB-3CBD-9310-A58A-5485283E312B}"/>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A1DB799-9D19-8642-7C56-495808E1961E}"/>
              </a:ext>
            </a:extLst>
          </p:cNvPr>
          <p:cNvSpPr>
            <a:spLocks noGrp="1"/>
          </p:cNvSpPr>
          <p:nvPr>
            <p:ph type="sldNum" sz="quarter" idx="5"/>
          </p:nvPr>
        </p:nvSpPr>
        <p:spPr/>
        <p:txBody>
          <a:bodyPr/>
          <a:lstStyle/>
          <a:p>
            <a:pPr>
              <a:defRPr/>
            </a:pPr>
            <a:fld id="{090919F3-D248-4B50-A641-AF7D6D4D34AC}" type="slidenum">
              <a:rPr lang="en-US" altLang="ja-JP" smtClean="0"/>
              <a:pPr>
                <a:defRPr/>
              </a:pPr>
              <a:t>9</a:t>
            </a:fld>
            <a:endParaRPr lang="en-US" altLang="ja-JP"/>
          </a:p>
        </p:txBody>
      </p:sp>
    </p:spTree>
    <p:extLst>
      <p:ext uri="{BB962C8B-B14F-4D97-AF65-F5344CB8AC3E}">
        <p14:creationId xmlns:p14="http://schemas.microsoft.com/office/powerpoint/2010/main" val="2804432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193C3-06EE-AE2B-87CD-3936F85A0CD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16F16A2-AAAC-987F-0C87-E2F7522D1D1F}"/>
              </a:ext>
            </a:extLst>
          </p:cNvPr>
          <p:cNvSpPr>
            <a:spLocks noGrp="1"/>
          </p:cNvSpPr>
          <p:nvPr>
            <p:ph type="sldNum" sz="quarter" idx="5"/>
          </p:nvPr>
        </p:nvSpPr>
        <p:spPr/>
        <p:txBody>
          <a:bodyPr/>
          <a:lstStyle/>
          <a:p>
            <a:pPr>
              <a:defRPr/>
            </a:pPr>
            <a:fld id="{090919F3-D248-4B50-A641-AF7D6D4D34AC}" type="slidenum">
              <a:rPr lang="en-US" altLang="ja-JP" smtClean="0"/>
              <a:pPr>
                <a:defRPr/>
              </a:pPr>
              <a:t>10</a:t>
            </a:fld>
            <a:endParaRPr lang="en-US" altLang="ja-JP"/>
          </a:p>
        </p:txBody>
      </p:sp>
    </p:spTree>
    <p:extLst>
      <p:ext uri="{BB962C8B-B14F-4D97-AF65-F5344CB8AC3E}">
        <p14:creationId xmlns:p14="http://schemas.microsoft.com/office/powerpoint/2010/main" val="1524100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D1222-2ABE-E16C-FBCA-5A9603087AB6}"/>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5FCC1B5-DE1F-B2EC-1C5B-B50240490D10}"/>
              </a:ext>
            </a:extLst>
          </p:cNvPr>
          <p:cNvSpPr>
            <a:spLocks noGrp="1"/>
          </p:cNvSpPr>
          <p:nvPr>
            <p:ph type="sldNum" sz="quarter" idx="5"/>
          </p:nvPr>
        </p:nvSpPr>
        <p:spPr/>
        <p:txBody>
          <a:bodyPr/>
          <a:lstStyle/>
          <a:p>
            <a:pPr>
              <a:defRPr/>
            </a:pPr>
            <a:fld id="{090919F3-D248-4B50-A641-AF7D6D4D34AC}" type="slidenum">
              <a:rPr lang="en-US" altLang="ja-JP" smtClean="0"/>
              <a:pPr>
                <a:defRPr/>
              </a:pPr>
              <a:t>11</a:t>
            </a:fld>
            <a:endParaRPr lang="en-US" altLang="ja-JP"/>
          </a:p>
        </p:txBody>
      </p:sp>
    </p:spTree>
    <p:extLst>
      <p:ext uri="{BB962C8B-B14F-4D97-AF65-F5344CB8AC3E}">
        <p14:creationId xmlns:p14="http://schemas.microsoft.com/office/powerpoint/2010/main" val="2368381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1008-C24F-3CAA-F1C0-6417932CE101}"/>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D99D11-9D43-496E-9A4B-3DD4A22B4EA8}"/>
              </a:ext>
            </a:extLst>
          </p:cNvPr>
          <p:cNvSpPr>
            <a:spLocks noGrp="1"/>
          </p:cNvSpPr>
          <p:nvPr>
            <p:ph type="sldNum" sz="quarter" idx="5"/>
          </p:nvPr>
        </p:nvSpPr>
        <p:spPr/>
        <p:txBody>
          <a:bodyPr/>
          <a:lstStyle/>
          <a:p>
            <a:pPr>
              <a:defRPr/>
            </a:pPr>
            <a:fld id="{090919F3-D248-4B50-A641-AF7D6D4D34AC}" type="slidenum">
              <a:rPr lang="en-US" altLang="ja-JP" smtClean="0"/>
              <a:pPr>
                <a:defRPr/>
              </a:pPr>
              <a:t>12</a:t>
            </a:fld>
            <a:endParaRPr lang="en-US" altLang="ja-JP"/>
          </a:p>
        </p:txBody>
      </p:sp>
      <p:sp>
        <p:nvSpPr>
          <p:cNvPr id="3" name="ノート プレースホルダー 2">
            <a:extLst>
              <a:ext uri="{FF2B5EF4-FFF2-40B4-BE49-F238E27FC236}">
                <a16:creationId xmlns:a16="http://schemas.microsoft.com/office/drawing/2014/main" id="{0441DB10-2A7C-9966-8C60-D50B2DBBF11F}"/>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ja-JP" dirty="0"/>
              <a:t>The software used is </a:t>
            </a:r>
            <a:r>
              <a:rPr lang="en-US" altLang="ja-JP" dirty="0" err="1"/>
              <a:t>iRIC</a:t>
            </a:r>
            <a:r>
              <a:rPr lang="en-US" altLang="ja-JP" dirty="0"/>
              <a:t>. </a:t>
            </a:r>
            <a:endParaRPr lang="en-US" altLang="ja-JP" sz="2000" b="1" dirty="0">
              <a:latin typeface="HG丸ｺﾞｼｯｸM-PRO" panose="020F0600000000000000" pitchFamily="50" charset="-128"/>
              <a:ea typeface="HG丸ｺﾞｼｯｸM-PRO" panose="020F0600000000000000" pitchFamily="50" charset="-128"/>
            </a:endParaRPr>
          </a:p>
          <a:p>
            <a:endParaRPr kumimoji="1" lang="ja-JP" altLang="en-US" dirty="0"/>
          </a:p>
        </p:txBody>
      </p:sp>
    </p:spTree>
    <p:extLst>
      <p:ext uri="{BB962C8B-B14F-4D97-AF65-F5344CB8AC3E}">
        <p14:creationId xmlns:p14="http://schemas.microsoft.com/office/powerpoint/2010/main" val="229901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024FD-B549-E944-25D3-575EE633D166}"/>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FA14B7B-C457-B134-71A6-137EA2E37005}"/>
              </a:ext>
            </a:extLst>
          </p:cNvPr>
          <p:cNvSpPr>
            <a:spLocks noGrp="1"/>
          </p:cNvSpPr>
          <p:nvPr>
            <p:ph type="sldNum" sz="quarter" idx="5"/>
          </p:nvPr>
        </p:nvSpPr>
        <p:spPr/>
        <p:txBody>
          <a:bodyPr/>
          <a:lstStyle/>
          <a:p>
            <a:pPr>
              <a:defRPr/>
            </a:pPr>
            <a:fld id="{090919F3-D248-4B50-A641-AF7D6D4D34AC}" type="slidenum">
              <a:rPr lang="en-US" altLang="ja-JP" smtClean="0"/>
              <a:pPr>
                <a:defRPr/>
              </a:pPr>
              <a:t>13</a:t>
            </a:fld>
            <a:endParaRPr lang="en-US" altLang="ja-JP"/>
          </a:p>
        </p:txBody>
      </p:sp>
    </p:spTree>
    <p:extLst>
      <p:ext uri="{BB962C8B-B14F-4D97-AF65-F5344CB8AC3E}">
        <p14:creationId xmlns:p14="http://schemas.microsoft.com/office/powerpoint/2010/main" val="3500895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69A9A-B1CE-F4B7-6F71-4693249A050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456819C-D126-FEBE-4FED-E508B61F881F}"/>
              </a:ext>
            </a:extLst>
          </p:cNvPr>
          <p:cNvSpPr>
            <a:spLocks noGrp="1"/>
          </p:cNvSpPr>
          <p:nvPr>
            <p:ph type="sldNum" sz="quarter" idx="5"/>
          </p:nvPr>
        </p:nvSpPr>
        <p:spPr/>
        <p:txBody>
          <a:bodyPr/>
          <a:lstStyle/>
          <a:p>
            <a:pPr>
              <a:defRPr/>
            </a:pPr>
            <a:fld id="{090919F3-D248-4B50-A641-AF7D6D4D34AC}" type="slidenum">
              <a:rPr lang="en-US" altLang="ja-JP" smtClean="0"/>
              <a:pPr>
                <a:defRPr/>
              </a:pPr>
              <a:t>14</a:t>
            </a:fld>
            <a:endParaRPr lang="en-US" altLang="ja-JP"/>
          </a:p>
        </p:txBody>
      </p:sp>
    </p:spTree>
    <p:extLst>
      <p:ext uri="{BB962C8B-B14F-4D97-AF65-F5344CB8AC3E}">
        <p14:creationId xmlns:p14="http://schemas.microsoft.com/office/powerpoint/2010/main" val="319360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E09A0-5459-0C05-9EDC-603D1783427D}"/>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56AD71F-233F-0913-0497-6E93CACDDDCB}"/>
              </a:ext>
            </a:extLst>
          </p:cNvPr>
          <p:cNvSpPr>
            <a:spLocks noGrp="1"/>
          </p:cNvSpPr>
          <p:nvPr>
            <p:ph type="sldNum" sz="quarter" idx="5"/>
          </p:nvPr>
        </p:nvSpPr>
        <p:spPr/>
        <p:txBody>
          <a:bodyPr/>
          <a:lstStyle/>
          <a:p>
            <a:pPr>
              <a:defRPr/>
            </a:pPr>
            <a:fld id="{090919F3-D248-4B50-A641-AF7D6D4D34AC}" type="slidenum">
              <a:rPr lang="en-US" altLang="ja-JP" smtClean="0"/>
              <a:pPr>
                <a:defRPr/>
              </a:pPr>
              <a:t>15</a:t>
            </a:fld>
            <a:endParaRPr lang="en-US" altLang="ja-JP"/>
          </a:p>
        </p:txBody>
      </p:sp>
    </p:spTree>
    <p:extLst>
      <p:ext uri="{BB962C8B-B14F-4D97-AF65-F5344CB8AC3E}">
        <p14:creationId xmlns:p14="http://schemas.microsoft.com/office/powerpoint/2010/main" val="199660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8588A-2AC2-9D53-C768-8924EEF60D7B}"/>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BFC6947-E951-CF6B-74D1-43821EAFC5C3}"/>
              </a:ext>
            </a:extLst>
          </p:cNvPr>
          <p:cNvSpPr>
            <a:spLocks noGrp="1"/>
          </p:cNvSpPr>
          <p:nvPr>
            <p:ph type="sldNum" sz="quarter" idx="5"/>
          </p:nvPr>
        </p:nvSpPr>
        <p:spPr/>
        <p:txBody>
          <a:bodyPr/>
          <a:lstStyle/>
          <a:p>
            <a:pPr>
              <a:defRPr/>
            </a:pPr>
            <a:fld id="{090919F3-D248-4B50-A641-AF7D6D4D34AC}" type="slidenum">
              <a:rPr lang="en-US" altLang="ja-JP" smtClean="0"/>
              <a:pPr>
                <a:defRPr/>
              </a:pPr>
              <a:t>16</a:t>
            </a:fld>
            <a:endParaRPr lang="en-US" altLang="ja-JP"/>
          </a:p>
        </p:txBody>
      </p:sp>
    </p:spTree>
    <p:extLst>
      <p:ext uri="{BB962C8B-B14F-4D97-AF65-F5344CB8AC3E}">
        <p14:creationId xmlns:p14="http://schemas.microsoft.com/office/powerpoint/2010/main" val="3685926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8953F-42F2-B31A-25F7-E4869675AF90}"/>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6C06798-B988-786B-8A4C-73DDA6FC7281}"/>
              </a:ext>
            </a:extLst>
          </p:cNvPr>
          <p:cNvSpPr>
            <a:spLocks noGrp="1"/>
          </p:cNvSpPr>
          <p:nvPr>
            <p:ph type="sldNum" sz="quarter" idx="5"/>
          </p:nvPr>
        </p:nvSpPr>
        <p:spPr/>
        <p:txBody>
          <a:bodyPr/>
          <a:lstStyle/>
          <a:p>
            <a:pPr>
              <a:defRPr/>
            </a:pPr>
            <a:fld id="{090919F3-D248-4B50-A641-AF7D6D4D34AC}" type="slidenum">
              <a:rPr lang="en-US" altLang="ja-JP" smtClean="0"/>
              <a:pPr>
                <a:defRPr/>
              </a:pPr>
              <a:t>17</a:t>
            </a:fld>
            <a:endParaRPr lang="en-US" altLang="ja-JP"/>
          </a:p>
        </p:txBody>
      </p:sp>
    </p:spTree>
    <p:extLst>
      <p:ext uri="{BB962C8B-B14F-4D97-AF65-F5344CB8AC3E}">
        <p14:creationId xmlns:p14="http://schemas.microsoft.com/office/powerpoint/2010/main" val="1312645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F404B-3284-0F8A-EB50-0CE0F28287E0}"/>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D9BFFBB-250E-35DA-CB6E-D93352F20EFE}"/>
              </a:ext>
            </a:extLst>
          </p:cNvPr>
          <p:cNvSpPr>
            <a:spLocks noGrp="1"/>
          </p:cNvSpPr>
          <p:nvPr>
            <p:ph type="sldNum" sz="quarter" idx="5"/>
          </p:nvPr>
        </p:nvSpPr>
        <p:spPr/>
        <p:txBody>
          <a:bodyPr/>
          <a:lstStyle/>
          <a:p>
            <a:pPr>
              <a:defRPr/>
            </a:pPr>
            <a:fld id="{090919F3-D248-4B50-A641-AF7D6D4D34AC}" type="slidenum">
              <a:rPr lang="en-US" altLang="ja-JP" smtClean="0"/>
              <a:pPr>
                <a:defRPr/>
              </a:pPr>
              <a:t>18</a:t>
            </a:fld>
            <a:endParaRPr lang="en-US" altLang="ja-JP"/>
          </a:p>
        </p:txBody>
      </p:sp>
    </p:spTree>
    <p:extLst>
      <p:ext uri="{BB962C8B-B14F-4D97-AF65-F5344CB8AC3E}">
        <p14:creationId xmlns:p14="http://schemas.microsoft.com/office/powerpoint/2010/main" val="3930711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AD791-6C1D-4DE1-FC6C-60A31C5588FB}"/>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59411D8-3BE4-A41E-5AA1-4DCE83F0DF86}"/>
              </a:ext>
            </a:extLst>
          </p:cNvPr>
          <p:cNvSpPr>
            <a:spLocks noGrp="1"/>
          </p:cNvSpPr>
          <p:nvPr>
            <p:ph type="sldNum" sz="quarter" idx="5"/>
          </p:nvPr>
        </p:nvSpPr>
        <p:spPr/>
        <p:txBody>
          <a:bodyPr/>
          <a:lstStyle/>
          <a:p>
            <a:pPr>
              <a:defRPr/>
            </a:pPr>
            <a:fld id="{090919F3-D248-4B50-A641-AF7D6D4D34AC}" type="slidenum">
              <a:rPr lang="en-US" altLang="ja-JP" smtClean="0"/>
              <a:pPr>
                <a:defRPr/>
              </a:pPr>
              <a:t>19</a:t>
            </a:fld>
            <a:endParaRPr lang="en-US" altLang="ja-JP"/>
          </a:p>
        </p:txBody>
      </p:sp>
    </p:spTree>
    <p:extLst>
      <p:ext uri="{BB962C8B-B14F-4D97-AF65-F5344CB8AC3E}">
        <p14:creationId xmlns:p14="http://schemas.microsoft.com/office/powerpoint/2010/main" val="1705427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FE041-EDB0-42A0-019B-DF7EA422441F}"/>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B126231-9D92-A547-C761-1EA916C952C9}"/>
              </a:ext>
            </a:extLst>
          </p:cNvPr>
          <p:cNvSpPr>
            <a:spLocks noGrp="1"/>
          </p:cNvSpPr>
          <p:nvPr>
            <p:ph type="sldNum" sz="quarter" idx="5"/>
          </p:nvPr>
        </p:nvSpPr>
        <p:spPr/>
        <p:txBody>
          <a:bodyPr/>
          <a:lstStyle/>
          <a:p>
            <a:pPr>
              <a:defRPr/>
            </a:pPr>
            <a:fld id="{090919F3-D248-4B50-A641-AF7D6D4D34AC}" type="slidenum">
              <a:rPr lang="en-US" altLang="ja-JP" smtClean="0"/>
              <a:pPr>
                <a:defRPr/>
              </a:pPr>
              <a:t>20</a:t>
            </a:fld>
            <a:endParaRPr lang="en-US" altLang="ja-JP"/>
          </a:p>
        </p:txBody>
      </p:sp>
    </p:spTree>
    <p:extLst>
      <p:ext uri="{BB962C8B-B14F-4D97-AF65-F5344CB8AC3E}">
        <p14:creationId xmlns:p14="http://schemas.microsoft.com/office/powerpoint/2010/main" val="969768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A881F-C577-ACF2-83C9-A944BD65FF6B}"/>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61CE16D-8484-AF52-6DA6-D5551C577CC8}"/>
              </a:ext>
            </a:extLst>
          </p:cNvPr>
          <p:cNvSpPr>
            <a:spLocks noGrp="1"/>
          </p:cNvSpPr>
          <p:nvPr>
            <p:ph type="sldNum" sz="quarter" idx="5"/>
          </p:nvPr>
        </p:nvSpPr>
        <p:spPr/>
        <p:txBody>
          <a:bodyPr/>
          <a:lstStyle/>
          <a:p>
            <a:pPr>
              <a:defRPr/>
            </a:pPr>
            <a:fld id="{090919F3-D248-4B50-A641-AF7D6D4D34AC}" type="slidenum">
              <a:rPr lang="en-US" altLang="ja-JP" smtClean="0"/>
              <a:pPr>
                <a:defRPr/>
              </a:pPr>
              <a:t>21</a:t>
            </a:fld>
            <a:endParaRPr lang="en-US" altLang="ja-JP"/>
          </a:p>
        </p:txBody>
      </p:sp>
      <p:sp>
        <p:nvSpPr>
          <p:cNvPr id="3" name="ノート プレースホルダー 2">
            <a:extLst>
              <a:ext uri="{FF2B5EF4-FFF2-40B4-BE49-F238E27FC236}">
                <a16:creationId xmlns:a16="http://schemas.microsoft.com/office/drawing/2014/main" id="{2C23CE27-E3A7-F29F-BFE5-B43F6405BF81}"/>
              </a:ext>
            </a:extLst>
          </p:cNvPr>
          <p:cNvSpPr>
            <a:spLocks noGrp="1"/>
          </p:cNvSpPr>
          <p:nvPr>
            <p:ph type="body" idx="1"/>
          </p:nvPr>
        </p:nvSpPr>
        <p:spPr/>
        <p:txBody>
          <a:bodyPr/>
          <a:lstStyle/>
          <a:p>
            <a:r>
              <a:rPr kumimoji="1" lang="en-US" altLang="ja-JP" sz="1200" b="0" i="0" kern="1200" dirty="0">
                <a:solidFill>
                  <a:schemeClr val="tx1"/>
                </a:solidFill>
                <a:effectLst/>
                <a:latin typeface="Arial" panose="020B0604020202020204" pitchFamily="34" charset="0"/>
                <a:ea typeface="ＭＳ Ｐ明朝" panose="02020600040205080304" pitchFamily="18" charset="-128"/>
                <a:cs typeface="+mn-cs"/>
              </a:rPr>
              <a:t>Sediment accumulates in front of the Hijiri-</a:t>
            </a:r>
            <a:r>
              <a:rPr kumimoji="1" lang="en-US" altLang="ja-JP" sz="1200" b="0" i="0" kern="1200" dirty="0" err="1">
                <a:solidFill>
                  <a:schemeClr val="tx1"/>
                </a:solidFill>
                <a:effectLst/>
                <a:latin typeface="Arial" panose="020B0604020202020204" pitchFamily="34" charset="0"/>
                <a:ea typeface="ＭＳ Ｐ明朝" panose="02020600040205080304" pitchFamily="18" charset="-128"/>
                <a:cs typeface="+mn-cs"/>
              </a:rPr>
              <a:t>ushi</a:t>
            </a:r>
            <a:r>
              <a:rPr kumimoji="1" lang="en-US" altLang="ja-JP" sz="1200" b="0" i="0" kern="1200" dirty="0">
                <a:solidFill>
                  <a:schemeClr val="tx1"/>
                </a:solidFill>
                <a:effectLst/>
                <a:latin typeface="Arial" panose="020B0604020202020204" pitchFamily="34" charset="0"/>
                <a:ea typeface="ＭＳ Ｐ明朝" panose="02020600040205080304" pitchFamily="18" charset="-128"/>
                <a:cs typeface="+mn-cs"/>
              </a:rPr>
              <a:t>. The sediment is disturbed and washed out.</a:t>
            </a:r>
            <a:endParaRPr kumimoji="1" lang="ja-JP" altLang="en-US" dirty="0"/>
          </a:p>
        </p:txBody>
      </p:sp>
    </p:spTree>
    <p:extLst>
      <p:ext uri="{BB962C8B-B14F-4D97-AF65-F5344CB8AC3E}">
        <p14:creationId xmlns:p14="http://schemas.microsoft.com/office/powerpoint/2010/main" val="2132197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780C1-BB73-9E47-3F2B-AE99214F2DD4}"/>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DF24D06-9DA2-E3D0-F758-B81397FA3B55}"/>
              </a:ext>
            </a:extLst>
          </p:cNvPr>
          <p:cNvSpPr>
            <a:spLocks noGrp="1"/>
          </p:cNvSpPr>
          <p:nvPr>
            <p:ph type="sldNum" sz="quarter" idx="5"/>
          </p:nvPr>
        </p:nvSpPr>
        <p:spPr/>
        <p:txBody>
          <a:bodyPr/>
          <a:lstStyle/>
          <a:p>
            <a:pPr>
              <a:defRPr/>
            </a:pPr>
            <a:fld id="{090919F3-D248-4B50-A641-AF7D6D4D34AC}" type="slidenum">
              <a:rPr lang="en-US" altLang="ja-JP" smtClean="0"/>
              <a:pPr>
                <a:defRPr/>
              </a:pPr>
              <a:t>22</a:t>
            </a:fld>
            <a:endParaRPr lang="en-US" altLang="ja-JP"/>
          </a:p>
        </p:txBody>
      </p:sp>
    </p:spTree>
    <p:extLst>
      <p:ext uri="{BB962C8B-B14F-4D97-AF65-F5344CB8AC3E}">
        <p14:creationId xmlns:p14="http://schemas.microsoft.com/office/powerpoint/2010/main" val="3981324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61DF9-82B1-3356-A1FB-9F27ADB30834}"/>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6A4DF43-0693-0F74-C95A-4CDCF86D5EBF}"/>
              </a:ext>
            </a:extLst>
          </p:cNvPr>
          <p:cNvSpPr>
            <a:spLocks noGrp="1"/>
          </p:cNvSpPr>
          <p:nvPr>
            <p:ph type="sldNum" sz="quarter" idx="5"/>
          </p:nvPr>
        </p:nvSpPr>
        <p:spPr/>
        <p:txBody>
          <a:bodyPr/>
          <a:lstStyle/>
          <a:p>
            <a:pPr>
              <a:defRPr/>
            </a:pPr>
            <a:fld id="{090919F3-D248-4B50-A641-AF7D6D4D34AC}" type="slidenum">
              <a:rPr lang="en-US" altLang="ja-JP" smtClean="0"/>
              <a:pPr>
                <a:defRPr/>
              </a:pPr>
              <a:t>23</a:t>
            </a:fld>
            <a:endParaRPr lang="en-US" altLang="ja-JP"/>
          </a:p>
        </p:txBody>
      </p:sp>
    </p:spTree>
    <p:extLst>
      <p:ext uri="{BB962C8B-B14F-4D97-AF65-F5344CB8AC3E}">
        <p14:creationId xmlns:p14="http://schemas.microsoft.com/office/powerpoint/2010/main" val="3039409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D6E05-B4F3-5C86-0738-F7A689054A88}"/>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92E446D-24FD-F2C5-7AFD-2E0AACE5DFA7}"/>
              </a:ext>
            </a:extLst>
          </p:cNvPr>
          <p:cNvSpPr>
            <a:spLocks noGrp="1"/>
          </p:cNvSpPr>
          <p:nvPr>
            <p:ph type="sldNum" sz="quarter" idx="5"/>
          </p:nvPr>
        </p:nvSpPr>
        <p:spPr/>
        <p:txBody>
          <a:bodyPr/>
          <a:lstStyle/>
          <a:p>
            <a:pPr>
              <a:defRPr/>
            </a:pPr>
            <a:fld id="{090919F3-D248-4B50-A641-AF7D6D4D34AC}" type="slidenum">
              <a:rPr lang="en-US" altLang="ja-JP" smtClean="0"/>
              <a:pPr>
                <a:defRPr/>
              </a:pPr>
              <a:t>24</a:t>
            </a:fld>
            <a:endParaRPr lang="en-US" altLang="ja-JP"/>
          </a:p>
        </p:txBody>
      </p:sp>
    </p:spTree>
    <p:extLst>
      <p:ext uri="{BB962C8B-B14F-4D97-AF65-F5344CB8AC3E}">
        <p14:creationId xmlns:p14="http://schemas.microsoft.com/office/powerpoint/2010/main" val="2516672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94091-3278-D55E-B140-A231664C7972}"/>
            </a:ext>
          </a:extLst>
        </p:cNvPr>
        <p:cNvGrpSpPr/>
        <p:nvPr/>
      </p:nvGrpSpPr>
      <p:grpSpPr>
        <a:xfrm>
          <a:off x="0" y="0"/>
          <a:ext cx="0" cy="0"/>
          <a:chOff x="0" y="0"/>
          <a:chExt cx="0" cy="0"/>
        </a:xfrm>
      </p:grpSpPr>
      <p:sp>
        <p:nvSpPr>
          <p:cNvPr id="9218" name="Rectangle 7">
            <a:extLst>
              <a:ext uri="{FF2B5EF4-FFF2-40B4-BE49-F238E27FC236}">
                <a16:creationId xmlns:a16="http://schemas.microsoft.com/office/drawing/2014/main" id="{349C0FD6-87B8-9333-A138-428717FFC480}"/>
              </a:ext>
            </a:extLst>
          </p:cNvPr>
          <p:cNvSpPr>
            <a:spLocks noGrp="1" noChangeArrowheads="1"/>
          </p:cNvSpPr>
          <p:nvPr>
            <p:ph type="sldNum" sz="quarter" idx="5"/>
          </p:nvPr>
        </p:nvSpPr>
        <p:spPr>
          <a:noFill/>
        </p:spPr>
        <p:txBody>
          <a:bodyPr/>
          <a:lstStyle>
            <a:lvl1pPr defTabSz="992728">
              <a:defRPr kumimoji="1" sz="1000">
                <a:solidFill>
                  <a:schemeClr val="tx1"/>
                </a:solidFill>
                <a:latin typeface="Arial" panose="020B0604020202020204" pitchFamily="34" charset="0"/>
                <a:ea typeface="ＭＳ 明朝" panose="02020609040205080304" pitchFamily="17" charset="-128"/>
              </a:defRPr>
            </a:lvl1pPr>
            <a:lvl2pPr marL="530439" indent="-203316" defTabSz="992728">
              <a:defRPr kumimoji="1" sz="1000">
                <a:solidFill>
                  <a:schemeClr val="tx1"/>
                </a:solidFill>
                <a:latin typeface="Arial" panose="020B0604020202020204" pitchFamily="34" charset="0"/>
                <a:ea typeface="ＭＳ 明朝" panose="02020609040205080304" pitchFamily="17" charset="-128"/>
              </a:defRPr>
            </a:lvl2pPr>
            <a:lvl3pPr marL="816671" indent="-162424" defTabSz="992728">
              <a:defRPr kumimoji="1" sz="1000">
                <a:solidFill>
                  <a:schemeClr val="tx1"/>
                </a:solidFill>
                <a:latin typeface="Arial" panose="020B0604020202020204" pitchFamily="34" charset="0"/>
                <a:ea typeface="ＭＳ 明朝" panose="02020609040205080304" pitchFamily="17" charset="-128"/>
              </a:defRPr>
            </a:lvl3pPr>
            <a:lvl4pPr marL="1143793" indent="-162424" defTabSz="992728">
              <a:defRPr kumimoji="1" sz="1000">
                <a:solidFill>
                  <a:schemeClr val="tx1"/>
                </a:solidFill>
                <a:latin typeface="Arial" panose="020B0604020202020204" pitchFamily="34" charset="0"/>
                <a:ea typeface="ＭＳ 明朝" panose="02020609040205080304" pitchFamily="17" charset="-128"/>
              </a:defRPr>
            </a:lvl4pPr>
            <a:lvl5pPr marL="1470918" indent="-162424" defTabSz="992728">
              <a:defRPr kumimoji="1" sz="1000">
                <a:solidFill>
                  <a:schemeClr val="tx1"/>
                </a:solidFill>
                <a:latin typeface="Arial" panose="020B0604020202020204" pitchFamily="34" charset="0"/>
                <a:ea typeface="ＭＳ 明朝" panose="02020609040205080304" pitchFamily="17" charset="-128"/>
              </a:defRPr>
            </a:lvl5pPr>
            <a:lvl6pPr marL="1798040" indent="-162424" defTabSz="992728" eaLnBrk="0" fontAlgn="base" hangingPunct="0">
              <a:spcBef>
                <a:spcPct val="0"/>
              </a:spcBef>
              <a:spcAft>
                <a:spcPct val="0"/>
              </a:spcAft>
              <a:defRPr kumimoji="1" sz="1000">
                <a:solidFill>
                  <a:schemeClr val="tx1"/>
                </a:solidFill>
                <a:latin typeface="Arial" panose="020B0604020202020204" pitchFamily="34" charset="0"/>
                <a:ea typeface="ＭＳ 明朝" panose="02020609040205080304" pitchFamily="17" charset="-128"/>
              </a:defRPr>
            </a:lvl6pPr>
            <a:lvl7pPr marL="2125165" indent="-162424" defTabSz="992728" eaLnBrk="0" fontAlgn="base" hangingPunct="0">
              <a:spcBef>
                <a:spcPct val="0"/>
              </a:spcBef>
              <a:spcAft>
                <a:spcPct val="0"/>
              </a:spcAft>
              <a:defRPr kumimoji="1" sz="1000">
                <a:solidFill>
                  <a:schemeClr val="tx1"/>
                </a:solidFill>
                <a:latin typeface="Arial" panose="020B0604020202020204" pitchFamily="34" charset="0"/>
                <a:ea typeface="ＭＳ 明朝" panose="02020609040205080304" pitchFamily="17" charset="-128"/>
              </a:defRPr>
            </a:lvl7pPr>
            <a:lvl8pPr marL="2452285" indent="-162424" defTabSz="992728" eaLnBrk="0" fontAlgn="base" hangingPunct="0">
              <a:spcBef>
                <a:spcPct val="0"/>
              </a:spcBef>
              <a:spcAft>
                <a:spcPct val="0"/>
              </a:spcAft>
              <a:defRPr kumimoji="1" sz="1000">
                <a:solidFill>
                  <a:schemeClr val="tx1"/>
                </a:solidFill>
                <a:latin typeface="Arial" panose="020B0604020202020204" pitchFamily="34" charset="0"/>
                <a:ea typeface="ＭＳ 明朝" panose="02020609040205080304" pitchFamily="17" charset="-128"/>
              </a:defRPr>
            </a:lvl8pPr>
            <a:lvl9pPr marL="2779406" indent="-162424" defTabSz="992728" eaLnBrk="0" fontAlgn="base" hangingPunct="0">
              <a:spcBef>
                <a:spcPct val="0"/>
              </a:spcBef>
              <a:spcAft>
                <a:spcPct val="0"/>
              </a:spcAft>
              <a:defRPr kumimoji="1" sz="1000">
                <a:solidFill>
                  <a:schemeClr val="tx1"/>
                </a:solidFill>
                <a:latin typeface="Arial" panose="020B0604020202020204" pitchFamily="34" charset="0"/>
                <a:ea typeface="ＭＳ 明朝" panose="02020609040205080304" pitchFamily="17" charset="-128"/>
              </a:defRPr>
            </a:lvl9pPr>
          </a:lstStyle>
          <a:p>
            <a:pPr>
              <a:defRPr/>
            </a:pPr>
            <a:fld id="{A5D8C9B9-0ACE-4EFA-BA04-9917B605461C}" type="slidenum">
              <a:rPr lang="en-US" altLang="ja-JP" sz="1200">
                <a:solidFill>
                  <a:srgbClr val="000000"/>
                </a:solidFill>
                <a:ea typeface="ＭＳ Ｐゴシック" panose="020B0600070205080204" pitchFamily="50" charset="-128"/>
              </a:rPr>
              <a:pPr>
                <a:defRPr/>
              </a:pPr>
              <a:t>25</a:t>
            </a:fld>
            <a:endParaRPr lang="en-US" altLang="ja-JP" sz="1200">
              <a:solidFill>
                <a:srgbClr val="000000"/>
              </a:solidFill>
              <a:ea typeface="ＭＳ Ｐゴシック" panose="020B0600070205080204" pitchFamily="50" charset="-128"/>
            </a:endParaRPr>
          </a:p>
        </p:txBody>
      </p:sp>
      <p:sp>
        <p:nvSpPr>
          <p:cNvPr id="9219" name="Rectangle 2">
            <a:extLst>
              <a:ext uri="{FF2B5EF4-FFF2-40B4-BE49-F238E27FC236}">
                <a16:creationId xmlns:a16="http://schemas.microsoft.com/office/drawing/2014/main" id="{47B33A5C-7318-27E5-9EA7-F45C59F8CE77}"/>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BAFCC3C7-0496-DE84-E5DF-72E254B16B99}"/>
              </a:ext>
            </a:extLst>
          </p:cNvPr>
          <p:cNvSpPr>
            <a:spLocks noGrp="1" noChangeArrowheads="1"/>
          </p:cNvSpPr>
          <p:nvPr>
            <p:ph type="body" idx="1"/>
          </p:nvPr>
        </p:nvSpPr>
        <p:spPr>
          <a:noFill/>
        </p:spPr>
        <p:txBody>
          <a:bodyPr/>
          <a:lstStyle/>
          <a:p>
            <a:pPr eaLnBrk="1" hangingPunct="1"/>
            <a:endParaRPr lang="ja-JP" altLang="ja-JP"/>
          </a:p>
        </p:txBody>
      </p:sp>
    </p:spTree>
    <p:extLst>
      <p:ext uri="{BB962C8B-B14F-4D97-AF65-F5344CB8AC3E}">
        <p14:creationId xmlns:p14="http://schemas.microsoft.com/office/powerpoint/2010/main" val="1500366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00200" y="1571625"/>
            <a:ext cx="9601200" cy="3341688"/>
          </a:xfrm>
        </p:spPr>
        <p:txBody>
          <a:bodyPr anchor="b"/>
          <a:lstStyle>
            <a:lvl1pPr algn="ctr">
              <a:defRPr sz="6000"/>
            </a:lvl1pPr>
          </a:lstStyle>
          <a:p>
            <a:r>
              <a:rPr lang="ja-JP" altLang="en-US"/>
              <a:t>マスター タイトルの書式設定</a:t>
            </a:r>
          </a:p>
        </p:txBody>
      </p:sp>
      <p:sp>
        <p:nvSpPr>
          <p:cNvPr id="3" name="サブタイトル 2"/>
          <p:cNvSpPr>
            <a:spLocks noGrp="1"/>
          </p:cNvSpPr>
          <p:nvPr>
            <p:ph type="subTitle" idx="1"/>
          </p:nvPr>
        </p:nvSpPr>
        <p:spPr>
          <a:xfrm>
            <a:off x="1600200" y="5043488"/>
            <a:ext cx="96012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1"/>
          </p:nvPr>
        </p:nvSpPr>
        <p:spPr>
          <a:ln/>
        </p:spPr>
        <p:txBody>
          <a:bodyPr/>
          <a:lstStyle>
            <a:lvl1pPr>
              <a:defRPr/>
            </a:lvl1pPr>
          </a:lstStyle>
          <a:p>
            <a:pPr>
              <a:defRPr/>
            </a:pPr>
            <a:fld id="{02EAC2DB-8002-463B-BA87-250628216CA7}" type="slidenum">
              <a:rPr lang="en-US" altLang="ja-JP"/>
              <a:pPr>
                <a:defRPr/>
              </a:pPr>
              <a:t>‹#›</a:t>
            </a:fld>
            <a:endParaRPr lang="en-US" altLang="ja-JP"/>
          </a:p>
        </p:txBody>
      </p:sp>
    </p:spTree>
    <p:extLst>
      <p:ext uri="{BB962C8B-B14F-4D97-AF65-F5344CB8AC3E}">
        <p14:creationId xmlns:p14="http://schemas.microsoft.com/office/powerpoint/2010/main" val="3965732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1"/>
          </p:nvPr>
        </p:nvSpPr>
        <p:spPr>
          <a:ln/>
        </p:spPr>
        <p:txBody>
          <a:bodyPr/>
          <a:lstStyle>
            <a:lvl1pPr>
              <a:defRPr/>
            </a:lvl1pPr>
          </a:lstStyle>
          <a:p>
            <a:pPr>
              <a:defRPr/>
            </a:pPr>
            <a:fld id="{C50C4B5F-B3B8-4953-BE8F-AAD6AF10BF64}" type="slidenum">
              <a:rPr lang="en-US" altLang="ja-JP"/>
              <a:pPr>
                <a:defRPr/>
              </a:pPr>
              <a:t>‹#›</a:t>
            </a:fld>
            <a:endParaRPr lang="en-US" altLang="ja-JP"/>
          </a:p>
        </p:txBody>
      </p:sp>
    </p:spTree>
    <p:extLst>
      <p:ext uri="{BB962C8B-B14F-4D97-AF65-F5344CB8AC3E}">
        <p14:creationId xmlns:p14="http://schemas.microsoft.com/office/powerpoint/2010/main" val="4055816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73125" y="2393950"/>
            <a:ext cx="11041063" cy="3994150"/>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873125" y="6424613"/>
            <a:ext cx="11041063" cy="2100262"/>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1"/>
          </p:nvPr>
        </p:nvSpPr>
        <p:spPr>
          <a:ln/>
        </p:spPr>
        <p:txBody>
          <a:bodyPr/>
          <a:lstStyle>
            <a:lvl1pPr>
              <a:defRPr/>
            </a:lvl1pPr>
          </a:lstStyle>
          <a:p>
            <a:pPr>
              <a:defRPr/>
            </a:pPr>
            <a:fld id="{E6146BD5-CE00-42FC-BC30-8C4782A223A1}" type="slidenum">
              <a:rPr lang="en-US" altLang="ja-JP"/>
              <a:pPr>
                <a:defRPr/>
              </a:pPr>
              <a:t>‹#›</a:t>
            </a:fld>
            <a:endParaRPr lang="en-US" altLang="ja-JP"/>
          </a:p>
        </p:txBody>
      </p:sp>
    </p:spTree>
    <p:extLst>
      <p:ext uri="{BB962C8B-B14F-4D97-AF65-F5344CB8AC3E}">
        <p14:creationId xmlns:p14="http://schemas.microsoft.com/office/powerpoint/2010/main" val="3114080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39763" y="2239963"/>
            <a:ext cx="5684837" cy="63373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477000" y="2239963"/>
            <a:ext cx="5684838" cy="63373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1"/>
          </p:nvPr>
        </p:nvSpPr>
        <p:spPr>
          <a:ln/>
        </p:spPr>
        <p:txBody>
          <a:bodyPr/>
          <a:lstStyle>
            <a:lvl1pPr>
              <a:defRPr/>
            </a:lvl1pPr>
          </a:lstStyle>
          <a:p>
            <a:pPr>
              <a:defRPr/>
            </a:pPr>
            <a:fld id="{F874DFDF-0E70-4064-BC56-938F845CAB72}" type="slidenum">
              <a:rPr lang="en-US" altLang="ja-JP"/>
              <a:pPr>
                <a:defRPr/>
              </a:pPr>
              <a:t>‹#›</a:t>
            </a:fld>
            <a:endParaRPr lang="en-US" altLang="ja-JP"/>
          </a:p>
        </p:txBody>
      </p:sp>
    </p:spTree>
    <p:extLst>
      <p:ext uri="{BB962C8B-B14F-4D97-AF65-F5344CB8AC3E}">
        <p14:creationId xmlns:p14="http://schemas.microsoft.com/office/powerpoint/2010/main" val="179790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81063" y="511175"/>
            <a:ext cx="11042650" cy="1855788"/>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881063" y="2354263"/>
            <a:ext cx="5416550"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881063" y="3506788"/>
            <a:ext cx="5416550" cy="5159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480175" y="2354263"/>
            <a:ext cx="5443538"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480175" y="3506788"/>
            <a:ext cx="5443538" cy="5159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6"/>
          <p:cNvSpPr>
            <a:spLocks noGrp="1" noChangeArrowheads="1"/>
          </p:cNvSpPr>
          <p:nvPr>
            <p:ph type="sldNum" sz="quarter" idx="11"/>
          </p:nvPr>
        </p:nvSpPr>
        <p:spPr>
          <a:ln/>
        </p:spPr>
        <p:txBody>
          <a:bodyPr/>
          <a:lstStyle>
            <a:lvl1pPr>
              <a:defRPr/>
            </a:lvl1pPr>
          </a:lstStyle>
          <a:p>
            <a:pPr>
              <a:defRPr/>
            </a:pPr>
            <a:fld id="{AC08B9E2-694E-4CF4-B28E-2F18C21945C3}" type="slidenum">
              <a:rPr lang="en-US" altLang="ja-JP"/>
              <a:pPr>
                <a:defRPr/>
              </a:pPr>
              <a:t>‹#›</a:t>
            </a:fld>
            <a:endParaRPr lang="en-US" altLang="ja-JP"/>
          </a:p>
        </p:txBody>
      </p:sp>
    </p:spTree>
    <p:extLst>
      <p:ext uri="{BB962C8B-B14F-4D97-AF65-F5344CB8AC3E}">
        <p14:creationId xmlns:p14="http://schemas.microsoft.com/office/powerpoint/2010/main" val="787584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1"/>
          </p:nvPr>
        </p:nvSpPr>
        <p:spPr>
          <a:ln/>
        </p:spPr>
        <p:txBody>
          <a:bodyPr/>
          <a:lstStyle>
            <a:lvl1pPr>
              <a:defRPr/>
            </a:lvl1pPr>
          </a:lstStyle>
          <a:p>
            <a:pPr>
              <a:defRPr/>
            </a:pPr>
            <a:fld id="{8784A3AA-816E-453B-AE89-5B2D0555F93E}" type="slidenum">
              <a:rPr lang="en-US" altLang="ja-JP"/>
              <a:pPr>
                <a:defRPr/>
              </a:pPr>
              <a:t>‹#›</a:t>
            </a:fld>
            <a:endParaRPr lang="en-US" altLang="ja-JP"/>
          </a:p>
        </p:txBody>
      </p:sp>
    </p:spTree>
    <p:extLst>
      <p:ext uri="{BB962C8B-B14F-4D97-AF65-F5344CB8AC3E}">
        <p14:creationId xmlns:p14="http://schemas.microsoft.com/office/powerpoint/2010/main" val="3201893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6"/>
          <p:cNvSpPr>
            <a:spLocks noGrp="1" noChangeArrowheads="1"/>
          </p:cNvSpPr>
          <p:nvPr>
            <p:ph type="sldNum" sz="quarter" idx="11"/>
          </p:nvPr>
        </p:nvSpPr>
        <p:spPr>
          <a:ln/>
        </p:spPr>
        <p:txBody>
          <a:bodyPr/>
          <a:lstStyle>
            <a:lvl1pPr>
              <a:defRPr/>
            </a:lvl1pPr>
          </a:lstStyle>
          <a:p>
            <a:pPr>
              <a:defRPr/>
            </a:pPr>
            <a:fld id="{2916C5BE-BAF3-4836-AB15-CDFC4E592D46}" type="slidenum">
              <a:rPr lang="en-US" altLang="ja-JP"/>
              <a:pPr>
                <a:defRPr/>
              </a:pPr>
              <a:t>‹#›</a:t>
            </a:fld>
            <a:endParaRPr lang="en-US" altLang="ja-JP"/>
          </a:p>
        </p:txBody>
      </p:sp>
    </p:spTree>
    <p:extLst>
      <p:ext uri="{BB962C8B-B14F-4D97-AF65-F5344CB8AC3E}">
        <p14:creationId xmlns:p14="http://schemas.microsoft.com/office/powerpoint/2010/main" val="109386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81063" y="639763"/>
            <a:ext cx="4129087" cy="2239962"/>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5441950" y="1382713"/>
            <a:ext cx="6481763"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881063" y="2879725"/>
            <a:ext cx="4129087"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1"/>
          </p:nvPr>
        </p:nvSpPr>
        <p:spPr>
          <a:ln/>
        </p:spPr>
        <p:txBody>
          <a:bodyPr/>
          <a:lstStyle>
            <a:lvl1pPr>
              <a:defRPr/>
            </a:lvl1pPr>
          </a:lstStyle>
          <a:p>
            <a:pPr>
              <a:defRPr/>
            </a:pPr>
            <a:fld id="{8E6EC9CD-7E23-4769-AA06-7D91CEC63548}" type="slidenum">
              <a:rPr lang="en-US" altLang="ja-JP"/>
              <a:pPr>
                <a:defRPr/>
              </a:pPr>
              <a:t>‹#›</a:t>
            </a:fld>
            <a:endParaRPr lang="en-US" altLang="ja-JP"/>
          </a:p>
        </p:txBody>
      </p:sp>
    </p:spTree>
    <p:extLst>
      <p:ext uri="{BB962C8B-B14F-4D97-AF65-F5344CB8AC3E}">
        <p14:creationId xmlns:p14="http://schemas.microsoft.com/office/powerpoint/2010/main" val="2509782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81063" y="639763"/>
            <a:ext cx="4129087" cy="2239962"/>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5441950" y="1382713"/>
            <a:ext cx="6481763"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881063" y="2879725"/>
            <a:ext cx="4129087"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1"/>
          </p:nvPr>
        </p:nvSpPr>
        <p:spPr>
          <a:ln/>
        </p:spPr>
        <p:txBody>
          <a:bodyPr/>
          <a:lstStyle>
            <a:lvl1pPr>
              <a:defRPr/>
            </a:lvl1pPr>
          </a:lstStyle>
          <a:p>
            <a:pPr>
              <a:defRPr/>
            </a:pPr>
            <a:fld id="{D9C19D7E-029B-4779-9FAD-2D9B541AC3DC}" type="slidenum">
              <a:rPr lang="en-US" altLang="ja-JP"/>
              <a:pPr>
                <a:defRPr/>
              </a:pPr>
              <a:t>‹#›</a:t>
            </a:fld>
            <a:endParaRPr lang="en-US" altLang="ja-JP"/>
          </a:p>
        </p:txBody>
      </p:sp>
    </p:spTree>
    <p:extLst>
      <p:ext uri="{BB962C8B-B14F-4D97-AF65-F5344CB8AC3E}">
        <p14:creationId xmlns:p14="http://schemas.microsoft.com/office/powerpoint/2010/main" val="4126202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1"/>
          </p:nvPr>
        </p:nvSpPr>
        <p:spPr>
          <a:ln/>
        </p:spPr>
        <p:txBody>
          <a:bodyPr/>
          <a:lstStyle>
            <a:lvl1pPr>
              <a:defRPr/>
            </a:lvl1pPr>
          </a:lstStyle>
          <a:p>
            <a:pPr>
              <a:defRPr/>
            </a:pPr>
            <a:fld id="{D110821C-C6E4-4EAF-A045-412458E7C1D9}" type="slidenum">
              <a:rPr lang="en-US" altLang="ja-JP"/>
              <a:pPr>
                <a:defRPr/>
              </a:pPr>
              <a:t>‹#›</a:t>
            </a:fld>
            <a:endParaRPr lang="en-US" altLang="ja-JP"/>
          </a:p>
        </p:txBody>
      </p:sp>
    </p:spTree>
    <p:extLst>
      <p:ext uri="{BB962C8B-B14F-4D97-AF65-F5344CB8AC3E}">
        <p14:creationId xmlns:p14="http://schemas.microsoft.com/office/powerpoint/2010/main" val="2002887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2113" y="384175"/>
            <a:ext cx="2879725" cy="8193088"/>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39763" y="384175"/>
            <a:ext cx="8489950" cy="819308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1"/>
          </p:nvPr>
        </p:nvSpPr>
        <p:spPr>
          <a:ln/>
        </p:spPr>
        <p:txBody>
          <a:bodyPr/>
          <a:lstStyle>
            <a:lvl1pPr>
              <a:defRPr/>
            </a:lvl1pPr>
          </a:lstStyle>
          <a:p>
            <a:pPr>
              <a:defRPr/>
            </a:pPr>
            <a:fld id="{99EFB84A-BC25-4730-AE0F-1C022F9DACAA}" type="slidenum">
              <a:rPr lang="en-US" altLang="ja-JP"/>
              <a:pPr>
                <a:defRPr/>
              </a:pPr>
              <a:t>‹#›</a:t>
            </a:fld>
            <a:endParaRPr lang="en-US" altLang="ja-JP"/>
          </a:p>
        </p:txBody>
      </p:sp>
    </p:spTree>
    <p:extLst>
      <p:ext uri="{BB962C8B-B14F-4D97-AF65-F5344CB8AC3E}">
        <p14:creationId xmlns:p14="http://schemas.microsoft.com/office/powerpoint/2010/main" val="2334598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9763" y="384175"/>
            <a:ext cx="1152207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8016" tIns="64008" rIns="128016" bIns="64008"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639763" y="2239963"/>
            <a:ext cx="11522075" cy="633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8016" tIns="64008" rIns="128016" bIns="64008"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639763" y="8743950"/>
            <a:ext cx="2987675"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8016" tIns="64008" rIns="128016" bIns="64008" numCol="1" anchor="t" anchorCtr="0" compatLnSpc="1">
            <a:prstTxWarp prst="textNoShape">
              <a:avLst/>
            </a:prstTxWarp>
          </a:bodyPr>
          <a:lstStyle>
            <a:lvl1pPr algn="l" defTabSz="1279525" eaLnBrk="1" hangingPunct="1">
              <a:defRPr sz="2000" b="0">
                <a:ea typeface="ＭＳ Ｐゴシック" panose="020B0600070205080204" pitchFamily="50" charset="-128"/>
              </a:defRPr>
            </a:lvl1pPr>
          </a:lstStyle>
          <a:p>
            <a:pPr>
              <a:defRPr/>
            </a:pPr>
            <a:endParaRPr lang="en-US" altLang="ja-JP"/>
          </a:p>
        </p:txBody>
      </p:sp>
      <p:sp>
        <p:nvSpPr>
          <p:cNvPr id="1030" name="Rectangle 6"/>
          <p:cNvSpPr>
            <a:spLocks noGrp="1" noChangeArrowheads="1"/>
          </p:cNvSpPr>
          <p:nvPr>
            <p:ph type="sldNum" sz="quarter" idx="4"/>
          </p:nvPr>
        </p:nvSpPr>
        <p:spPr bwMode="auto">
          <a:xfrm>
            <a:off x="4997450" y="9366250"/>
            <a:ext cx="2987675"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8016" tIns="64008" rIns="128016" bIns="64008" numCol="1" anchor="t" anchorCtr="0" compatLnSpc="1">
            <a:prstTxWarp prst="textNoShape">
              <a:avLst/>
            </a:prstTxWarp>
          </a:bodyPr>
          <a:lstStyle>
            <a:lvl1pPr algn="ctr" defTabSz="1279525" eaLnBrk="1" hangingPunct="1">
              <a:defRPr sz="1200" b="0">
                <a:latin typeface="Times New Roman" panose="02020603050405020304" pitchFamily="18" charset="0"/>
                <a:ea typeface="ＭＳ Ｐゴシック" panose="020B0600070205080204" pitchFamily="50" charset="-128"/>
              </a:defRPr>
            </a:lvl1pPr>
          </a:lstStyle>
          <a:p>
            <a:pPr>
              <a:defRPr/>
            </a:pPr>
            <a:fld id="{BE97C55A-722F-4C37-BA5A-6E3C92C329FD}"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1279525" rtl="0" eaLnBrk="0" fontAlgn="base" hangingPunct="0">
        <a:spcBef>
          <a:spcPct val="0"/>
        </a:spcBef>
        <a:spcAft>
          <a:spcPct val="0"/>
        </a:spcAft>
        <a:defRPr kumimoji="1" sz="6200" kern="1200">
          <a:solidFill>
            <a:schemeClr val="tx2"/>
          </a:solidFill>
          <a:latin typeface="+mj-lt"/>
          <a:ea typeface="+mj-ea"/>
          <a:cs typeface="+mj-cs"/>
        </a:defRPr>
      </a:lvl1pPr>
      <a:lvl2pPr algn="ctr" defTabSz="1279525" rtl="0" eaLnBrk="0" fontAlgn="base" hangingPunct="0">
        <a:spcBef>
          <a:spcPct val="0"/>
        </a:spcBef>
        <a:spcAft>
          <a:spcPct val="0"/>
        </a:spcAft>
        <a:defRPr kumimoji="1" sz="6200">
          <a:solidFill>
            <a:schemeClr val="tx2"/>
          </a:solidFill>
          <a:latin typeface="Arial" panose="020B0604020202020204" pitchFamily="34" charset="0"/>
          <a:ea typeface="ＭＳ Ｐゴシック" panose="020B0600070205080204" pitchFamily="50" charset="-128"/>
        </a:defRPr>
      </a:lvl2pPr>
      <a:lvl3pPr algn="ctr" defTabSz="1279525" rtl="0" eaLnBrk="0" fontAlgn="base" hangingPunct="0">
        <a:spcBef>
          <a:spcPct val="0"/>
        </a:spcBef>
        <a:spcAft>
          <a:spcPct val="0"/>
        </a:spcAft>
        <a:defRPr kumimoji="1" sz="6200">
          <a:solidFill>
            <a:schemeClr val="tx2"/>
          </a:solidFill>
          <a:latin typeface="Arial" panose="020B0604020202020204" pitchFamily="34" charset="0"/>
          <a:ea typeface="ＭＳ Ｐゴシック" panose="020B0600070205080204" pitchFamily="50" charset="-128"/>
        </a:defRPr>
      </a:lvl3pPr>
      <a:lvl4pPr algn="ctr" defTabSz="1279525" rtl="0" eaLnBrk="0" fontAlgn="base" hangingPunct="0">
        <a:spcBef>
          <a:spcPct val="0"/>
        </a:spcBef>
        <a:spcAft>
          <a:spcPct val="0"/>
        </a:spcAft>
        <a:defRPr kumimoji="1" sz="6200">
          <a:solidFill>
            <a:schemeClr val="tx2"/>
          </a:solidFill>
          <a:latin typeface="Arial" panose="020B0604020202020204" pitchFamily="34" charset="0"/>
          <a:ea typeface="ＭＳ Ｐゴシック" panose="020B0600070205080204" pitchFamily="50" charset="-128"/>
        </a:defRPr>
      </a:lvl4pPr>
      <a:lvl5pPr algn="ctr" defTabSz="1279525" rtl="0" eaLnBrk="0" fontAlgn="base" hangingPunct="0">
        <a:spcBef>
          <a:spcPct val="0"/>
        </a:spcBef>
        <a:spcAft>
          <a:spcPct val="0"/>
        </a:spcAft>
        <a:defRPr kumimoji="1" sz="6200">
          <a:solidFill>
            <a:schemeClr val="tx2"/>
          </a:solidFill>
          <a:latin typeface="Arial" panose="020B0604020202020204" pitchFamily="34" charset="0"/>
          <a:ea typeface="ＭＳ Ｐゴシック" panose="020B0600070205080204" pitchFamily="50" charset="-128"/>
        </a:defRPr>
      </a:lvl5pPr>
      <a:lvl6pPr marL="457200" algn="ctr" defTabSz="1279525" rtl="0" fontAlgn="base">
        <a:spcBef>
          <a:spcPct val="0"/>
        </a:spcBef>
        <a:spcAft>
          <a:spcPct val="0"/>
        </a:spcAft>
        <a:defRPr kumimoji="1" sz="6200">
          <a:solidFill>
            <a:schemeClr val="tx2"/>
          </a:solidFill>
          <a:latin typeface="Arial" panose="020B0604020202020204" pitchFamily="34" charset="0"/>
          <a:ea typeface="ＭＳ Ｐゴシック" panose="020B0600070205080204" pitchFamily="50" charset="-128"/>
        </a:defRPr>
      </a:lvl6pPr>
      <a:lvl7pPr marL="914400" algn="ctr" defTabSz="1279525" rtl="0" fontAlgn="base">
        <a:spcBef>
          <a:spcPct val="0"/>
        </a:spcBef>
        <a:spcAft>
          <a:spcPct val="0"/>
        </a:spcAft>
        <a:defRPr kumimoji="1" sz="6200">
          <a:solidFill>
            <a:schemeClr val="tx2"/>
          </a:solidFill>
          <a:latin typeface="Arial" panose="020B0604020202020204" pitchFamily="34" charset="0"/>
          <a:ea typeface="ＭＳ Ｐゴシック" panose="020B0600070205080204" pitchFamily="50" charset="-128"/>
        </a:defRPr>
      </a:lvl7pPr>
      <a:lvl8pPr marL="1371600" algn="ctr" defTabSz="1279525" rtl="0" fontAlgn="base">
        <a:spcBef>
          <a:spcPct val="0"/>
        </a:spcBef>
        <a:spcAft>
          <a:spcPct val="0"/>
        </a:spcAft>
        <a:defRPr kumimoji="1" sz="6200">
          <a:solidFill>
            <a:schemeClr val="tx2"/>
          </a:solidFill>
          <a:latin typeface="Arial" panose="020B0604020202020204" pitchFamily="34" charset="0"/>
          <a:ea typeface="ＭＳ Ｐゴシック" panose="020B0600070205080204" pitchFamily="50" charset="-128"/>
        </a:defRPr>
      </a:lvl8pPr>
      <a:lvl9pPr marL="1828800" algn="ctr" defTabSz="1279525" rtl="0" fontAlgn="base">
        <a:spcBef>
          <a:spcPct val="0"/>
        </a:spcBef>
        <a:spcAft>
          <a:spcPct val="0"/>
        </a:spcAft>
        <a:defRPr kumimoji="1" sz="6200">
          <a:solidFill>
            <a:schemeClr val="tx2"/>
          </a:solidFill>
          <a:latin typeface="Arial" panose="020B0604020202020204" pitchFamily="34" charset="0"/>
          <a:ea typeface="ＭＳ Ｐゴシック" panose="020B0600070205080204" pitchFamily="50" charset="-128"/>
        </a:defRPr>
      </a:lvl9pPr>
    </p:titleStyle>
    <p:bodyStyle>
      <a:lvl1pPr marL="479425" indent="-479425" algn="l" defTabSz="1279525" rtl="0" eaLnBrk="0" fontAlgn="base" hangingPunct="0">
        <a:spcBef>
          <a:spcPct val="20000"/>
        </a:spcBef>
        <a:spcAft>
          <a:spcPct val="0"/>
        </a:spcAft>
        <a:buChar char="•"/>
        <a:defRPr kumimoji="1" sz="4500" kern="1200">
          <a:solidFill>
            <a:schemeClr val="tx1"/>
          </a:solidFill>
          <a:latin typeface="+mn-lt"/>
          <a:ea typeface="+mn-ea"/>
          <a:cs typeface="+mn-cs"/>
        </a:defRPr>
      </a:lvl1pPr>
      <a:lvl2pPr marL="1039813" indent="-400050" algn="l" defTabSz="1279525" rtl="0" eaLnBrk="0" fontAlgn="base" hangingPunct="0">
        <a:spcBef>
          <a:spcPct val="20000"/>
        </a:spcBef>
        <a:spcAft>
          <a:spcPct val="0"/>
        </a:spcAft>
        <a:buChar char="–"/>
        <a:defRPr kumimoji="1" sz="3900" kern="1200">
          <a:solidFill>
            <a:schemeClr val="tx1"/>
          </a:solidFill>
          <a:latin typeface="+mn-lt"/>
          <a:ea typeface="+mn-ea"/>
          <a:cs typeface="+mn-cs"/>
        </a:defRPr>
      </a:lvl2pPr>
      <a:lvl3pPr marL="1600200" indent="-320675" algn="l" defTabSz="1279525" rtl="0" eaLnBrk="0" fontAlgn="base" hangingPunct="0">
        <a:spcBef>
          <a:spcPct val="20000"/>
        </a:spcBef>
        <a:spcAft>
          <a:spcPct val="0"/>
        </a:spcAft>
        <a:buChar char="•"/>
        <a:defRPr kumimoji="1" sz="3400" kern="1200">
          <a:solidFill>
            <a:schemeClr val="tx1"/>
          </a:solidFill>
          <a:latin typeface="+mn-lt"/>
          <a:ea typeface="+mn-ea"/>
          <a:cs typeface="+mn-cs"/>
        </a:defRPr>
      </a:lvl3pPr>
      <a:lvl4pPr marL="2239963" indent="-319088" algn="l" defTabSz="1279525" rtl="0" eaLnBrk="0" fontAlgn="base" hangingPunct="0">
        <a:spcBef>
          <a:spcPct val="20000"/>
        </a:spcBef>
        <a:spcAft>
          <a:spcPct val="0"/>
        </a:spcAft>
        <a:buChar char="–"/>
        <a:defRPr kumimoji="1" sz="2800" kern="1200">
          <a:solidFill>
            <a:schemeClr val="tx1"/>
          </a:solidFill>
          <a:latin typeface="+mn-lt"/>
          <a:ea typeface="+mn-ea"/>
          <a:cs typeface="+mn-cs"/>
        </a:defRPr>
      </a:lvl4pPr>
      <a:lvl5pPr marL="2879725" indent="-319088" algn="l" defTabSz="1279525" rtl="0" eaLnBrk="0" fontAlgn="base" hangingPunct="0">
        <a:spcBef>
          <a:spcPct val="20000"/>
        </a:spcBef>
        <a:spcAft>
          <a:spcPct val="0"/>
        </a:spcAft>
        <a:buChar char="»"/>
        <a:defRPr kumimoji="1"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fi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60.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5.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4.png"/><Relationship Id="rId5" Type="http://schemas.openxmlformats.org/officeDocument/2006/relationships/image" Target="../media/image57.png"/><Relationship Id="rId10" Type="http://schemas.openxmlformats.org/officeDocument/2006/relationships/image" Target="../media/image63.png"/><Relationship Id="rId4" Type="http://schemas.openxmlformats.org/officeDocument/2006/relationships/image" Target="../media/image56.png"/><Relationship Id="rId9"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2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3.png"/><Relationship Id="rId7" Type="http://schemas.openxmlformats.org/officeDocument/2006/relationships/image" Target="../media/image89.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9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6"/>
          <p:cNvSpPr>
            <a:spLocks noChangeArrowheads="1"/>
          </p:cNvSpPr>
          <p:nvPr/>
        </p:nvSpPr>
        <p:spPr bwMode="auto">
          <a:xfrm>
            <a:off x="192645" y="189266"/>
            <a:ext cx="12385675" cy="898286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 name="スライド番号プレースホルダー 1">
            <a:extLst>
              <a:ext uri="{FF2B5EF4-FFF2-40B4-BE49-F238E27FC236}">
                <a16:creationId xmlns:a16="http://schemas.microsoft.com/office/drawing/2014/main" id="{B4AF3D9E-39D3-4AAF-A80C-0532FB373F2D}"/>
              </a:ext>
            </a:extLst>
          </p:cNvPr>
          <p:cNvSpPr>
            <a:spLocks noGrp="1"/>
          </p:cNvSpPr>
          <p:nvPr>
            <p:ph type="sldNum" sz="quarter" idx="11"/>
          </p:nvPr>
        </p:nvSpPr>
        <p:spPr>
          <a:xfrm>
            <a:off x="4793815" y="9172135"/>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a:t>
            </a:fld>
            <a:r>
              <a:rPr lang="ja-JP" altLang="en-US" b="1" dirty="0">
                <a:latin typeface="+mn-ea"/>
                <a:ea typeface="+mn-ea"/>
              </a:rPr>
              <a:t>　</a:t>
            </a:r>
            <a:r>
              <a:rPr lang="en-US" altLang="ja-JP" b="1" dirty="0">
                <a:latin typeface="+mn-ea"/>
                <a:ea typeface="+mn-ea"/>
              </a:rPr>
              <a:t>-</a:t>
            </a:r>
          </a:p>
        </p:txBody>
      </p:sp>
      <p:sp>
        <p:nvSpPr>
          <p:cNvPr id="3" name="Text Box 117">
            <a:extLst>
              <a:ext uri="{FF2B5EF4-FFF2-40B4-BE49-F238E27FC236}">
                <a16:creationId xmlns:a16="http://schemas.microsoft.com/office/drawing/2014/main" id="{41A4987E-C1C8-A729-6335-F9830B67B437}"/>
              </a:ext>
            </a:extLst>
          </p:cNvPr>
          <p:cNvSpPr txBox="1">
            <a:spLocks noChangeArrowheads="1"/>
          </p:cNvSpPr>
          <p:nvPr/>
        </p:nvSpPr>
        <p:spPr bwMode="auto">
          <a:xfrm>
            <a:off x="9874960" y="8390284"/>
            <a:ext cx="1691489" cy="461665"/>
          </a:xfrm>
          <a:prstGeom prst="rect">
            <a:avLst/>
          </a:prstGeom>
          <a:noFill/>
          <a:ln w="9525">
            <a:noFill/>
            <a:miter lim="800000"/>
            <a:headEnd/>
            <a:tailEnd/>
          </a:ln>
        </p:spPr>
        <p:txBody>
          <a:bodyPr wrap="none">
            <a:spAutoFit/>
          </a:bodyPr>
          <a:lstStyle>
            <a:defPPr>
              <a:defRPr lang="ja-JP"/>
            </a:defPPr>
            <a:lvl1pPr algn="ctr">
              <a:defRPr sz="2400" b="1">
                <a:latin typeface="Yu Gothic UI Semilight" panose="020B0400000000000000" pitchFamily="50" charset="-128"/>
                <a:ea typeface="Yu Gothic UI Semilight" panose="020B0400000000000000" pitchFamily="50" charset="-128"/>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ja-JP" altLang="en-US" dirty="0">
                <a:latin typeface="Times New Roman" panose="02020603050405020304" pitchFamily="18" charset="0"/>
                <a:cs typeface="Times New Roman" panose="02020603050405020304" pitchFamily="18" charset="0"/>
              </a:rPr>
              <a:t>高野　和成</a:t>
            </a:r>
            <a:endParaRPr lang="en-US" altLang="ja-JP" dirty="0">
              <a:latin typeface="Times New Roman" panose="02020603050405020304" pitchFamily="18" charset="0"/>
              <a:cs typeface="Times New Roman" panose="02020603050405020304" pitchFamily="18" charset="0"/>
            </a:endParaRPr>
          </a:p>
        </p:txBody>
      </p:sp>
      <p:sp>
        <p:nvSpPr>
          <p:cNvPr id="5" name="Text Box 117">
            <a:extLst>
              <a:ext uri="{FF2B5EF4-FFF2-40B4-BE49-F238E27FC236}">
                <a16:creationId xmlns:a16="http://schemas.microsoft.com/office/drawing/2014/main" id="{F785B779-DB03-EB3D-59EF-AB5FA9EE245A}"/>
              </a:ext>
            </a:extLst>
          </p:cNvPr>
          <p:cNvSpPr txBox="1">
            <a:spLocks noChangeArrowheads="1"/>
          </p:cNvSpPr>
          <p:nvPr/>
        </p:nvSpPr>
        <p:spPr bwMode="auto">
          <a:xfrm>
            <a:off x="4966753" y="6335139"/>
            <a:ext cx="2868093" cy="584775"/>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a:r>
              <a:rPr lang="en-US" altLang="ja-JP" sz="3200" b="0" i="0" dirty="0">
                <a:effectLst/>
                <a:latin typeface="Yu Gothic UI Semilight" panose="020B0400000000000000" pitchFamily="50" charset="-128"/>
                <a:ea typeface="Yu Gothic UI Semilight" panose="020B0400000000000000" pitchFamily="50" charset="-128"/>
                <a:cs typeface="Times New Roman" panose="02020603050405020304" pitchFamily="18" charset="0"/>
              </a:rPr>
              <a:t>2026</a:t>
            </a:r>
            <a:r>
              <a:rPr lang="ja-JP" altLang="en-US" sz="3200" dirty="0">
                <a:latin typeface="Yu Gothic UI Semilight" panose="020B0400000000000000" pitchFamily="50" charset="-128"/>
                <a:ea typeface="Yu Gothic UI Semilight" panose="020B0400000000000000" pitchFamily="50" charset="-128"/>
                <a:cs typeface="Times New Roman" panose="02020603050405020304" pitchFamily="18" charset="0"/>
              </a:rPr>
              <a:t>年</a:t>
            </a:r>
            <a:r>
              <a:rPr lang="en-US" altLang="ja-JP" sz="3200" dirty="0">
                <a:latin typeface="Yu Gothic UI Semilight" panose="020B0400000000000000" pitchFamily="50" charset="-128"/>
                <a:ea typeface="Yu Gothic UI Semilight" panose="020B0400000000000000" pitchFamily="50" charset="-128"/>
                <a:cs typeface="Times New Roman" panose="02020603050405020304" pitchFamily="18" charset="0"/>
              </a:rPr>
              <a:t>6</a:t>
            </a:r>
            <a:r>
              <a:rPr lang="ja-JP" altLang="en-US" sz="3200" dirty="0">
                <a:latin typeface="Yu Gothic UI Semilight" panose="020B0400000000000000" pitchFamily="50" charset="-128"/>
                <a:ea typeface="Yu Gothic UI Semilight" panose="020B0400000000000000" pitchFamily="50" charset="-128"/>
                <a:cs typeface="Times New Roman" panose="02020603050405020304" pitchFamily="18" charset="0"/>
              </a:rPr>
              <a:t>月</a:t>
            </a:r>
            <a:r>
              <a:rPr lang="en-US" altLang="ja-JP" sz="3200" dirty="0">
                <a:latin typeface="Yu Gothic UI Semilight" panose="020B0400000000000000" pitchFamily="50" charset="-128"/>
                <a:ea typeface="Yu Gothic UI Semilight" panose="020B0400000000000000" pitchFamily="50" charset="-128"/>
                <a:cs typeface="Times New Roman" panose="02020603050405020304" pitchFamily="18" charset="0"/>
              </a:rPr>
              <a:t>19</a:t>
            </a:r>
            <a:r>
              <a:rPr lang="ja-JP" altLang="en-US" sz="3200" dirty="0">
                <a:latin typeface="Yu Gothic UI Semilight" panose="020B0400000000000000" pitchFamily="50" charset="-128"/>
                <a:ea typeface="Yu Gothic UI Semilight" panose="020B0400000000000000" pitchFamily="50" charset="-128"/>
                <a:cs typeface="Times New Roman" panose="02020603050405020304" pitchFamily="18" charset="0"/>
              </a:rPr>
              <a:t>日</a:t>
            </a:r>
            <a:endParaRPr lang="en-US" altLang="ja-JP" sz="2400" b="1" dirty="0">
              <a:latin typeface="Yu Gothic UI Semilight" panose="020B0400000000000000" pitchFamily="50" charset="-128"/>
              <a:ea typeface="Yu Gothic UI Semilight" panose="020B0400000000000000" pitchFamily="50" charset="-128"/>
              <a:cs typeface="Times New Roman" panose="02020603050405020304" pitchFamily="18" charset="0"/>
            </a:endParaRPr>
          </a:p>
        </p:txBody>
      </p:sp>
      <p:sp>
        <p:nvSpPr>
          <p:cNvPr id="6" name="Text Box 117">
            <a:extLst>
              <a:ext uri="{FF2B5EF4-FFF2-40B4-BE49-F238E27FC236}">
                <a16:creationId xmlns:a16="http://schemas.microsoft.com/office/drawing/2014/main" id="{2970A012-F804-E8AD-0B24-5B789A2111AF}"/>
              </a:ext>
            </a:extLst>
          </p:cNvPr>
          <p:cNvSpPr txBox="1">
            <a:spLocks noChangeArrowheads="1"/>
          </p:cNvSpPr>
          <p:nvPr/>
        </p:nvSpPr>
        <p:spPr bwMode="auto">
          <a:xfrm>
            <a:off x="1217819" y="2397842"/>
            <a:ext cx="10139665" cy="1685077"/>
          </a:xfrm>
          <a:prstGeom prst="rect">
            <a:avLst/>
          </a:prstGeom>
          <a:noFill/>
          <a:ln w="9525">
            <a:noFill/>
            <a:miter lim="800000"/>
            <a:headEnd/>
            <a:tailEnd/>
          </a:ln>
        </p:spPr>
        <p:txBody>
          <a:bodyPr wrap="squar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a:lnSpc>
                <a:spcPct val="150000"/>
              </a:lnSpc>
            </a:pPr>
            <a:r>
              <a:rPr lang="ja-JP" altLang="en-US" sz="3600" b="1" dirty="0">
                <a:latin typeface="Yu Gothic UI Semilight" panose="020B0400000000000000" pitchFamily="50" charset="-128"/>
                <a:ea typeface="Yu Gothic UI Semilight" panose="020B0400000000000000" pitchFamily="50" charset="-128"/>
                <a:cs typeface="Times New Roman" panose="02020603050405020304" pitchFamily="18" charset="0"/>
              </a:rPr>
              <a:t>砂州の固定化解消を目的とした「聖牛」による流況攪乱と河床応答に関する数値解析的検討</a:t>
            </a:r>
            <a:endParaRPr lang="en-US" altLang="ja-JP" sz="4800" b="1" dirty="0">
              <a:latin typeface="Yu Gothic UI Semilight" panose="020B0400000000000000" pitchFamily="50" charset="-128"/>
              <a:ea typeface="Yu Gothic UI Semilight" panose="020B0400000000000000" pitchFamily="50" charset="-128"/>
            </a:endParaRPr>
          </a:p>
        </p:txBody>
      </p:sp>
    </p:spTree>
    <p:extLst>
      <p:ext uri="{BB962C8B-B14F-4D97-AF65-F5344CB8AC3E}">
        <p14:creationId xmlns:p14="http://schemas.microsoft.com/office/powerpoint/2010/main" val="812813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2EE52-2EB4-0FB3-9FF3-EC9C0FECC05A}"/>
            </a:ext>
          </a:extLst>
        </p:cNvPr>
        <p:cNvGrpSpPr/>
        <p:nvPr/>
      </p:nvGrpSpPr>
      <p:grpSpPr>
        <a:xfrm>
          <a:off x="0" y="0"/>
          <a:ext cx="0" cy="0"/>
          <a:chOff x="0" y="0"/>
          <a:chExt cx="0" cy="0"/>
        </a:xfrm>
      </p:grpSpPr>
      <p:grpSp>
        <p:nvGrpSpPr>
          <p:cNvPr id="26" name="グループ化 25">
            <a:extLst>
              <a:ext uri="{FF2B5EF4-FFF2-40B4-BE49-F238E27FC236}">
                <a16:creationId xmlns:a16="http://schemas.microsoft.com/office/drawing/2014/main" id="{B3A256EC-E64F-8077-BCA9-173CEB63914F}"/>
              </a:ext>
            </a:extLst>
          </p:cNvPr>
          <p:cNvGrpSpPr/>
          <p:nvPr/>
        </p:nvGrpSpPr>
        <p:grpSpPr>
          <a:xfrm>
            <a:off x="833187" y="671562"/>
            <a:ext cx="8051366" cy="8353671"/>
            <a:chOff x="2312948" y="833414"/>
            <a:chExt cx="8051366" cy="8353671"/>
          </a:xfrm>
        </p:grpSpPr>
        <p:grpSp>
          <p:nvGrpSpPr>
            <p:cNvPr id="23" name="グループ化 22">
              <a:extLst>
                <a:ext uri="{FF2B5EF4-FFF2-40B4-BE49-F238E27FC236}">
                  <a16:creationId xmlns:a16="http://schemas.microsoft.com/office/drawing/2014/main" id="{49AB1603-7B1C-DE49-6B7B-075852AEF315}"/>
                </a:ext>
              </a:extLst>
            </p:cNvPr>
            <p:cNvGrpSpPr/>
            <p:nvPr/>
          </p:nvGrpSpPr>
          <p:grpSpPr>
            <a:xfrm>
              <a:off x="2312948" y="833414"/>
              <a:ext cx="7988502" cy="8353671"/>
              <a:chOff x="2205860" y="845990"/>
              <a:chExt cx="7988502" cy="8353671"/>
            </a:xfrm>
          </p:grpSpPr>
          <p:pic>
            <p:nvPicPr>
              <p:cNvPr id="18" name="図 17">
                <a:extLst>
                  <a:ext uri="{FF2B5EF4-FFF2-40B4-BE49-F238E27FC236}">
                    <a16:creationId xmlns:a16="http://schemas.microsoft.com/office/drawing/2014/main" id="{CF7482E7-FC73-0924-BE7B-28EFD9E1C85E}"/>
                  </a:ext>
                </a:extLst>
              </p:cNvPr>
              <p:cNvPicPr>
                <a:picLocks noChangeAspect="1"/>
              </p:cNvPicPr>
              <p:nvPr/>
            </p:nvPicPr>
            <p:blipFill>
              <a:blip r:embed="rId3"/>
              <a:stretch>
                <a:fillRect/>
              </a:stretch>
            </p:blipFill>
            <p:spPr>
              <a:xfrm>
                <a:off x="2205860" y="3273215"/>
                <a:ext cx="5804699" cy="5926446"/>
              </a:xfrm>
              <a:prstGeom prst="rect">
                <a:avLst/>
              </a:prstGeom>
            </p:spPr>
          </p:pic>
          <p:pic>
            <p:nvPicPr>
              <p:cNvPr id="21" name="図 20">
                <a:extLst>
                  <a:ext uri="{FF2B5EF4-FFF2-40B4-BE49-F238E27FC236}">
                    <a16:creationId xmlns:a16="http://schemas.microsoft.com/office/drawing/2014/main" id="{6DFB127C-D1E4-6FEB-25A1-47934B7864C6}"/>
                  </a:ext>
                </a:extLst>
              </p:cNvPr>
              <p:cNvPicPr>
                <a:picLocks noChangeAspect="1"/>
              </p:cNvPicPr>
              <p:nvPr/>
            </p:nvPicPr>
            <p:blipFill>
              <a:blip r:embed="rId3"/>
              <a:srcRect r="31917" b="56523"/>
              <a:stretch>
                <a:fillRect/>
              </a:stretch>
            </p:blipFill>
            <p:spPr>
              <a:xfrm>
                <a:off x="6242389" y="845990"/>
                <a:ext cx="3951973" cy="2576671"/>
              </a:xfrm>
              <a:prstGeom prst="rect">
                <a:avLst/>
              </a:prstGeom>
            </p:spPr>
          </p:pic>
          <p:sp>
            <p:nvSpPr>
              <p:cNvPr id="22" name="フリーフォーム: 図形 21">
                <a:extLst>
                  <a:ext uri="{FF2B5EF4-FFF2-40B4-BE49-F238E27FC236}">
                    <a16:creationId xmlns:a16="http://schemas.microsoft.com/office/drawing/2014/main" id="{EC9F0338-819A-EDB4-93CA-1BBFFD269D52}"/>
                  </a:ext>
                </a:extLst>
              </p:cNvPr>
              <p:cNvSpPr/>
              <p:nvPr/>
            </p:nvSpPr>
            <p:spPr bwMode="auto">
              <a:xfrm>
                <a:off x="2322286" y="3410857"/>
                <a:ext cx="4223657" cy="2743200"/>
              </a:xfrm>
              <a:custGeom>
                <a:avLst/>
                <a:gdLst>
                  <a:gd name="csX0" fmla="*/ 2830285 w 4223657"/>
                  <a:gd name="csY0" fmla="*/ 0 h 2743200"/>
                  <a:gd name="csX1" fmla="*/ 4223657 w 4223657"/>
                  <a:gd name="csY1" fmla="*/ 0 h 2743200"/>
                  <a:gd name="csX2" fmla="*/ 3730171 w 4223657"/>
                  <a:gd name="csY2" fmla="*/ 1030514 h 2743200"/>
                  <a:gd name="csX3" fmla="*/ 3062514 w 4223657"/>
                  <a:gd name="csY3" fmla="*/ 1843314 h 2743200"/>
                  <a:gd name="csX4" fmla="*/ 1785257 w 4223657"/>
                  <a:gd name="csY4" fmla="*/ 2380343 h 2743200"/>
                  <a:gd name="csX5" fmla="*/ 580571 w 4223657"/>
                  <a:gd name="csY5" fmla="*/ 2743200 h 2743200"/>
                  <a:gd name="csX6" fmla="*/ 464457 w 4223657"/>
                  <a:gd name="csY6" fmla="*/ 2540000 h 2743200"/>
                  <a:gd name="csX7" fmla="*/ 0 w 4223657"/>
                  <a:gd name="csY7" fmla="*/ 1843314 h 2743200"/>
                  <a:gd name="csX8" fmla="*/ 101600 w 4223657"/>
                  <a:gd name="csY8" fmla="*/ 783772 h 2743200"/>
                  <a:gd name="csX9" fmla="*/ 696685 w 4223657"/>
                  <a:gd name="csY9" fmla="*/ 478972 h 2743200"/>
                  <a:gd name="csX10" fmla="*/ 1480457 w 4223657"/>
                  <a:gd name="csY10" fmla="*/ 29029 h 2743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223657" h="2743200">
                    <a:moveTo>
                      <a:pt x="2830285" y="0"/>
                    </a:moveTo>
                    <a:lnTo>
                      <a:pt x="4223657" y="0"/>
                    </a:lnTo>
                    <a:lnTo>
                      <a:pt x="3730171" y="1030514"/>
                    </a:lnTo>
                    <a:lnTo>
                      <a:pt x="3062514" y="1843314"/>
                    </a:lnTo>
                    <a:lnTo>
                      <a:pt x="1785257" y="2380343"/>
                    </a:lnTo>
                    <a:lnTo>
                      <a:pt x="580571" y="2743200"/>
                    </a:lnTo>
                    <a:lnTo>
                      <a:pt x="464457" y="2540000"/>
                    </a:lnTo>
                    <a:lnTo>
                      <a:pt x="0" y="1843314"/>
                    </a:lnTo>
                    <a:lnTo>
                      <a:pt x="101600" y="783772"/>
                    </a:lnTo>
                    <a:lnTo>
                      <a:pt x="696685" y="478972"/>
                    </a:lnTo>
                    <a:lnTo>
                      <a:pt x="1480457" y="29029"/>
                    </a:lnTo>
                  </a:path>
                </a:pathLst>
              </a:custGeom>
              <a:solidFill>
                <a:schemeClr val="bg1"/>
              </a:solidFill>
              <a:ln w="63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grpSp>
        <p:sp>
          <p:nvSpPr>
            <p:cNvPr id="25" name="正方形/長方形 24">
              <a:extLst>
                <a:ext uri="{FF2B5EF4-FFF2-40B4-BE49-F238E27FC236}">
                  <a16:creationId xmlns:a16="http://schemas.microsoft.com/office/drawing/2014/main" id="{02CEC6F3-CC34-F80D-AEB3-E4CEC9A1448A}"/>
                </a:ext>
              </a:extLst>
            </p:cNvPr>
            <p:cNvSpPr/>
            <p:nvPr/>
          </p:nvSpPr>
          <p:spPr bwMode="auto">
            <a:xfrm>
              <a:off x="9535886" y="2860580"/>
              <a:ext cx="828428" cy="680959"/>
            </a:xfrm>
            <a:prstGeom prst="rect">
              <a:avLst/>
            </a:prstGeom>
            <a:solidFill>
              <a:schemeClr val="bg1"/>
            </a:solidFill>
            <a:ln w="63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grpSp>
      <p:sp>
        <p:nvSpPr>
          <p:cNvPr id="8195" name="Rectangle 26">
            <a:extLst>
              <a:ext uri="{FF2B5EF4-FFF2-40B4-BE49-F238E27FC236}">
                <a16:creationId xmlns:a16="http://schemas.microsoft.com/office/drawing/2014/main" id="{5D8904C3-B30C-C301-8F57-93B87092D49B}"/>
              </a:ext>
            </a:extLst>
          </p:cNvPr>
          <p:cNvSpPr>
            <a:spLocks noChangeArrowheads="1"/>
          </p:cNvSpPr>
          <p:nvPr/>
        </p:nvSpPr>
        <p:spPr bwMode="auto">
          <a:xfrm>
            <a:off x="230823" y="194767"/>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BB752A03-3BA5-4670-3DAE-A0BF1B1C109A}"/>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背景</a:t>
            </a:r>
            <a:endParaRPr lang="ja-JP" altLang="en-US" sz="30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endParaRPr>
          </a:p>
        </p:txBody>
      </p:sp>
      <p:sp>
        <p:nvSpPr>
          <p:cNvPr id="36" name="Rectangle 137">
            <a:extLst>
              <a:ext uri="{FF2B5EF4-FFF2-40B4-BE49-F238E27FC236}">
                <a16:creationId xmlns:a16="http://schemas.microsoft.com/office/drawing/2014/main" id="{A57DF0CC-4577-EB5F-B3E5-4B49DC4EBD15}"/>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274FDFE3-B8FE-36CA-CC6F-498EEEE251C4}"/>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58B8B331-C171-DAFD-49EB-4835DC68E4E7}"/>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2</a:t>
            </a:fld>
            <a:r>
              <a:rPr lang="ja-JP" altLang="en-US" b="1" dirty="0">
                <a:latin typeface="+mn-ea"/>
                <a:ea typeface="+mn-ea"/>
              </a:rPr>
              <a:t>　</a:t>
            </a:r>
            <a:r>
              <a:rPr lang="en-US" altLang="ja-JP" b="1" dirty="0">
                <a:latin typeface="+mn-ea"/>
                <a:ea typeface="+mn-ea"/>
              </a:rPr>
              <a:t>-</a:t>
            </a:r>
          </a:p>
        </p:txBody>
      </p:sp>
      <p:sp>
        <p:nvSpPr>
          <p:cNvPr id="4" name="テキスト ボックス 3">
            <a:extLst>
              <a:ext uri="{FF2B5EF4-FFF2-40B4-BE49-F238E27FC236}">
                <a16:creationId xmlns:a16="http://schemas.microsoft.com/office/drawing/2014/main" id="{5214DDA1-4212-21F8-A17C-DFD1D6850425}"/>
              </a:ext>
            </a:extLst>
          </p:cNvPr>
          <p:cNvSpPr txBox="1"/>
          <p:nvPr/>
        </p:nvSpPr>
        <p:spPr>
          <a:xfrm>
            <a:off x="3053986" y="8601111"/>
            <a:ext cx="4588404" cy="338554"/>
          </a:xfrm>
          <a:prstGeom prst="rect">
            <a:avLst/>
          </a:prstGeom>
          <a:noFill/>
        </p:spPr>
        <p:txBody>
          <a:bodyPr wrap="square" rtlCol="0">
            <a:spAutoFit/>
          </a:bodyPr>
          <a:lstStyle/>
          <a:p>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-1_</a:t>
            </a:r>
            <a:r>
              <a:rPr lang="ja-JP" altLang="en-US" sz="1600" b="1" dirty="0">
                <a:solidFill>
                  <a:srgbClr val="000000"/>
                </a:solidFill>
                <a:latin typeface="+mn-ea"/>
                <a:ea typeface="+mn-ea"/>
                <a:cs typeface="Times New Roman" panose="02020603050405020304" pitchFamily="18" charset="0"/>
              </a:rPr>
              <a:t>日本地図（左上：世界地図）</a:t>
            </a:r>
          </a:p>
        </p:txBody>
      </p:sp>
      <p:grpSp>
        <p:nvGrpSpPr>
          <p:cNvPr id="29" name="グループ化 28">
            <a:extLst>
              <a:ext uri="{FF2B5EF4-FFF2-40B4-BE49-F238E27FC236}">
                <a16:creationId xmlns:a16="http://schemas.microsoft.com/office/drawing/2014/main" id="{033D257C-F487-EF76-473A-5C2A1D1B24F8}"/>
              </a:ext>
            </a:extLst>
          </p:cNvPr>
          <p:cNvGrpSpPr/>
          <p:nvPr/>
        </p:nvGrpSpPr>
        <p:grpSpPr>
          <a:xfrm>
            <a:off x="236367" y="4090287"/>
            <a:ext cx="2970706" cy="1744002"/>
            <a:chOff x="221972" y="798091"/>
            <a:chExt cx="4245468" cy="2492372"/>
          </a:xfrm>
        </p:grpSpPr>
        <p:pic>
          <p:nvPicPr>
            <p:cNvPr id="8" name="図 7">
              <a:extLst>
                <a:ext uri="{FF2B5EF4-FFF2-40B4-BE49-F238E27FC236}">
                  <a16:creationId xmlns:a16="http://schemas.microsoft.com/office/drawing/2014/main" id="{2D727C2E-B1A5-EC34-F744-91D78EA7AD3E}"/>
                </a:ext>
              </a:extLst>
            </p:cNvPr>
            <p:cNvPicPr>
              <a:picLocks noChangeAspect="1"/>
            </p:cNvPicPr>
            <p:nvPr/>
          </p:nvPicPr>
          <p:blipFill>
            <a:blip r:embed="rId4"/>
            <a:stretch>
              <a:fillRect/>
            </a:stretch>
          </p:blipFill>
          <p:spPr>
            <a:xfrm>
              <a:off x="515467" y="798091"/>
              <a:ext cx="3951973" cy="2492372"/>
            </a:xfrm>
            <a:prstGeom prst="rect">
              <a:avLst/>
            </a:prstGeom>
            <a:ln>
              <a:solidFill>
                <a:schemeClr val="tx1"/>
              </a:solidFill>
            </a:ln>
          </p:spPr>
        </p:pic>
        <p:cxnSp>
          <p:nvCxnSpPr>
            <p:cNvPr id="11" name="直線矢印コネクタ 10">
              <a:extLst>
                <a:ext uri="{FF2B5EF4-FFF2-40B4-BE49-F238E27FC236}">
                  <a16:creationId xmlns:a16="http://schemas.microsoft.com/office/drawing/2014/main" id="{0B98F11A-8469-ED8D-4975-3B2EE026D093}"/>
                </a:ext>
              </a:extLst>
            </p:cNvPr>
            <p:cNvCxnSpPr/>
            <p:nvPr/>
          </p:nvCxnSpPr>
          <p:spPr bwMode="auto">
            <a:xfrm>
              <a:off x="900113" y="1695450"/>
              <a:ext cx="1504950" cy="200025"/>
            </a:xfrm>
            <a:prstGeom prst="straightConnector1">
              <a:avLst/>
            </a:prstGeom>
            <a:solidFill>
              <a:srgbClr val="FFFF00"/>
            </a:solidFill>
            <a:ln w="28575" cap="flat" cmpd="sng" algn="ctr">
              <a:solidFill>
                <a:srgbClr val="FF0000"/>
              </a:solidFill>
              <a:prstDash val="solid"/>
              <a:round/>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テキスト ボックス 12">
              <a:extLst>
                <a:ext uri="{FF2B5EF4-FFF2-40B4-BE49-F238E27FC236}">
                  <a16:creationId xmlns:a16="http://schemas.microsoft.com/office/drawing/2014/main" id="{9A29ED30-8CBB-2B26-4670-D2BD82F0B2D8}"/>
                </a:ext>
              </a:extLst>
            </p:cNvPr>
            <p:cNvSpPr txBox="1"/>
            <p:nvPr/>
          </p:nvSpPr>
          <p:spPr>
            <a:xfrm>
              <a:off x="221972" y="1264283"/>
              <a:ext cx="1543571" cy="483831"/>
            </a:xfrm>
            <a:prstGeom prst="rect">
              <a:avLst/>
            </a:prstGeom>
            <a:noFill/>
          </p:spPr>
          <p:txBody>
            <a:bodyPr wrap="square" rtlCol="0">
              <a:spAutoFit/>
            </a:bodyPr>
            <a:lstStyle/>
            <a:p>
              <a:pPr algn="ctr" defTabSz="1279525" eaLnBrk="1" hangingPunct="1">
                <a:defRPr/>
              </a:pPr>
              <a:r>
                <a:rPr lang="ja-JP" altLang="en-US" sz="1600" dirty="0">
                  <a:latin typeface="Times New Roman" panose="02020603050405020304" pitchFamily="18" charset="0"/>
                  <a:ea typeface="HG丸ｺﾞｼｯｸM-PRO" panose="020F0600000000000000" pitchFamily="50" charset="-128"/>
                  <a:cs typeface="Times New Roman" panose="02020603050405020304" pitchFamily="18" charset="0"/>
                </a:rPr>
                <a:t>フランス</a:t>
              </a:r>
            </a:p>
          </p:txBody>
        </p:sp>
        <p:sp>
          <p:nvSpPr>
            <p:cNvPr id="14" name="テキスト ボックス 13">
              <a:extLst>
                <a:ext uri="{FF2B5EF4-FFF2-40B4-BE49-F238E27FC236}">
                  <a16:creationId xmlns:a16="http://schemas.microsoft.com/office/drawing/2014/main" id="{499A3C3A-BC3A-09D6-3F6C-2B87235C9DEF}"/>
                </a:ext>
              </a:extLst>
            </p:cNvPr>
            <p:cNvSpPr txBox="1"/>
            <p:nvPr/>
          </p:nvSpPr>
          <p:spPr>
            <a:xfrm>
              <a:off x="2196114" y="1795462"/>
              <a:ext cx="1004886" cy="483831"/>
            </a:xfrm>
            <a:prstGeom prst="rect">
              <a:avLst/>
            </a:prstGeom>
            <a:noFill/>
          </p:spPr>
          <p:txBody>
            <a:bodyPr wrap="square" rtlCol="0">
              <a:spAutoFit/>
            </a:bodyPr>
            <a:lstStyle/>
            <a:p>
              <a:pPr algn="ctr" defTabSz="1279525" eaLnBrk="1" hangingPunct="1">
                <a:defRPr/>
              </a:pPr>
              <a:r>
                <a:rPr lang="ja-JP" altLang="en-US" sz="1600" dirty="0">
                  <a:latin typeface="Times New Roman" panose="02020603050405020304" pitchFamily="18" charset="0"/>
                  <a:ea typeface="HG丸ｺﾞｼｯｸM-PRO" panose="020F0600000000000000" pitchFamily="50" charset="-128"/>
                  <a:cs typeface="Times New Roman" panose="02020603050405020304" pitchFamily="18" charset="0"/>
                </a:rPr>
                <a:t>日本</a:t>
              </a:r>
            </a:p>
          </p:txBody>
        </p:sp>
      </p:grpSp>
      <p:sp>
        <p:nvSpPr>
          <p:cNvPr id="28" name="テキスト ボックス 27">
            <a:extLst>
              <a:ext uri="{FF2B5EF4-FFF2-40B4-BE49-F238E27FC236}">
                <a16:creationId xmlns:a16="http://schemas.microsoft.com/office/drawing/2014/main" id="{C24D9374-B2F9-215E-0D41-3B1860D894A9}"/>
              </a:ext>
            </a:extLst>
          </p:cNvPr>
          <p:cNvSpPr txBox="1"/>
          <p:nvPr/>
        </p:nvSpPr>
        <p:spPr>
          <a:xfrm>
            <a:off x="1647816" y="8884874"/>
            <a:ext cx="5137357" cy="307777"/>
          </a:xfrm>
          <a:prstGeom prst="rect">
            <a:avLst/>
          </a:prstGeom>
          <a:noFill/>
        </p:spPr>
        <p:txBody>
          <a:bodyPr wrap="square" rtlCol="0">
            <a:spAutoFit/>
          </a:bodyPr>
          <a:lstStyle/>
          <a:p>
            <a:r>
              <a:rPr lang="ja-JP" altLang="en-US" dirty="0">
                <a:latin typeface="Times New Roman" panose="02020603050405020304" pitchFamily="18" charset="0"/>
                <a:cs typeface="Times New Roman" panose="02020603050405020304" pitchFamily="18" charset="0"/>
              </a:rPr>
              <a:t>引用：</a:t>
            </a:r>
            <a:r>
              <a:rPr lang="en-US" altLang="ja-JP" dirty="0">
                <a:latin typeface="Times New Roman" panose="02020603050405020304" pitchFamily="18" charset="0"/>
                <a:cs typeface="Times New Roman" panose="02020603050405020304" pitchFamily="18" charset="0"/>
              </a:rPr>
              <a:t>https://www.mlit.go.jp/river/kasen/ryuiki_pro/index.html</a:t>
            </a:r>
            <a:endParaRPr kumimoji="1" lang="ja-JP" altLang="en-US" dirty="0">
              <a:latin typeface="Times New Roman" panose="02020603050405020304" pitchFamily="18" charset="0"/>
              <a:cs typeface="Times New Roman" panose="02020603050405020304" pitchFamily="18" charset="0"/>
            </a:endParaRPr>
          </a:p>
        </p:txBody>
      </p:sp>
      <p:grpSp>
        <p:nvGrpSpPr>
          <p:cNvPr id="34" name="グループ化 33">
            <a:extLst>
              <a:ext uri="{FF2B5EF4-FFF2-40B4-BE49-F238E27FC236}">
                <a16:creationId xmlns:a16="http://schemas.microsoft.com/office/drawing/2014/main" id="{B3A4286D-B4E2-8FB4-14C0-A3EA4731C468}"/>
              </a:ext>
            </a:extLst>
          </p:cNvPr>
          <p:cNvGrpSpPr/>
          <p:nvPr/>
        </p:nvGrpSpPr>
        <p:grpSpPr>
          <a:xfrm>
            <a:off x="8108733" y="5738075"/>
            <a:ext cx="4205496" cy="3454576"/>
            <a:chOff x="363961" y="3478619"/>
            <a:chExt cx="4205496" cy="3454576"/>
          </a:xfrm>
        </p:grpSpPr>
        <p:pic>
          <p:nvPicPr>
            <p:cNvPr id="30" name="図 29">
              <a:extLst>
                <a:ext uri="{FF2B5EF4-FFF2-40B4-BE49-F238E27FC236}">
                  <a16:creationId xmlns:a16="http://schemas.microsoft.com/office/drawing/2014/main" id="{77C85348-33B1-7738-2E52-1618EA68D21F}"/>
                </a:ext>
              </a:extLst>
            </p:cNvPr>
            <p:cNvPicPr>
              <a:picLocks noChangeAspect="1"/>
            </p:cNvPicPr>
            <p:nvPr/>
          </p:nvPicPr>
          <p:blipFill>
            <a:blip r:embed="rId5"/>
            <a:stretch>
              <a:fillRect/>
            </a:stretch>
          </p:blipFill>
          <p:spPr>
            <a:xfrm>
              <a:off x="515467" y="3478619"/>
              <a:ext cx="4053990" cy="2743200"/>
            </a:xfrm>
            <a:prstGeom prst="rect">
              <a:avLst/>
            </a:prstGeom>
            <a:ln w="28575">
              <a:solidFill>
                <a:schemeClr val="tx1"/>
              </a:solidFill>
            </a:ln>
          </p:spPr>
        </p:pic>
        <p:sp>
          <p:nvSpPr>
            <p:cNvPr id="31" name="テキスト ボックス 30">
              <a:extLst>
                <a:ext uri="{FF2B5EF4-FFF2-40B4-BE49-F238E27FC236}">
                  <a16:creationId xmlns:a16="http://schemas.microsoft.com/office/drawing/2014/main" id="{8C6B403C-9517-B4D5-8BD8-CD92DEE01EC3}"/>
                </a:ext>
              </a:extLst>
            </p:cNvPr>
            <p:cNvSpPr txBox="1"/>
            <p:nvPr/>
          </p:nvSpPr>
          <p:spPr>
            <a:xfrm>
              <a:off x="1814185" y="6216408"/>
              <a:ext cx="1994413" cy="338554"/>
            </a:xfrm>
            <a:prstGeom prst="rect">
              <a:avLst/>
            </a:prstGeom>
            <a:noFill/>
            <a:ln w="28575">
              <a:noFill/>
            </a:ln>
          </p:spPr>
          <p:txBody>
            <a:bodyPr wrap="square" rtlCol="0">
              <a:spAutoFit/>
            </a:bodyPr>
            <a:lstStyle/>
            <a:p>
              <a:r>
                <a:rPr lang="ja-JP" altLang="en-US" sz="1600" b="1" dirty="0">
                  <a:latin typeface="+mn-ea"/>
                  <a:ea typeface="+mn-ea"/>
                  <a:cs typeface="Times New Roman" panose="02020603050405020304" pitchFamily="18" charset="0"/>
                </a:rPr>
                <a:t>写真</a:t>
              </a:r>
              <a:r>
                <a:rPr lang="en-US" altLang="ja-JP" sz="1600" b="1" dirty="0">
                  <a:latin typeface="+mn-ea"/>
                  <a:ea typeface="+mn-ea"/>
                  <a:cs typeface="Times New Roman" panose="02020603050405020304" pitchFamily="18" charset="0"/>
                </a:rPr>
                <a:t>-3_</a:t>
              </a:r>
              <a:r>
                <a:rPr lang="ja-JP" altLang="en-US" sz="1600" b="1" dirty="0">
                  <a:latin typeface="+mn-ea"/>
                  <a:ea typeface="+mn-ea"/>
                  <a:cs typeface="Times New Roman" panose="02020603050405020304" pitchFamily="18" charset="0"/>
                </a:rPr>
                <a:t>八ッ場ダム</a:t>
              </a:r>
              <a:endParaRPr kumimoji="1" lang="ja-JP" altLang="en-US" sz="1600" b="1" dirty="0">
                <a:latin typeface="+mn-ea"/>
                <a:ea typeface="+mn-ea"/>
                <a:cs typeface="Times New Roman" panose="02020603050405020304" pitchFamily="18" charset="0"/>
              </a:endParaRPr>
            </a:p>
          </p:txBody>
        </p:sp>
        <p:sp>
          <p:nvSpPr>
            <p:cNvPr id="32" name="テキスト ボックス 31">
              <a:extLst>
                <a:ext uri="{FF2B5EF4-FFF2-40B4-BE49-F238E27FC236}">
                  <a16:creationId xmlns:a16="http://schemas.microsoft.com/office/drawing/2014/main" id="{D2F8A89C-27BF-71FA-877A-5450FE0BB6B5}"/>
                </a:ext>
              </a:extLst>
            </p:cNvPr>
            <p:cNvSpPr txBox="1"/>
            <p:nvPr/>
          </p:nvSpPr>
          <p:spPr>
            <a:xfrm>
              <a:off x="363961" y="6409975"/>
              <a:ext cx="4082203" cy="523220"/>
            </a:xfrm>
            <a:prstGeom prst="rect">
              <a:avLst/>
            </a:prstGeom>
            <a:noFill/>
            <a:ln w="28575">
              <a:noFill/>
            </a:ln>
          </p:spPr>
          <p:txBody>
            <a:bodyPr wrap="square" rtlCol="0">
              <a:spAutoFit/>
            </a:bodyPr>
            <a:lstStyle/>
            <a:p>
              <a:pPr latinLnBrk="1"/>
              <a:r>
                <a:rPr lang="ja-JP" altLang="en-US" dirty="0">
                  <a:latin typeface="Times New Roman" panose="02020603050405020304" pitchFamily="18" charset="0"/>
                  <a:cs typeface="Times New Roman" panose="02020603050405020304" pitchFamily="18" charset="0"/>
                </a:rPr>
                <a:t>引用：</a:t>
              </a:r>
              <a:r>
                <a:rPr lang="en-US" altLang="ja-JP" dirty="0">
                  <a:latin typeface="Times New Roman" panose="02020603050405020304" pitchFamily="18" charset="0"/>
                  <a:cs typeface="Times New Roman" panose="02020603050405020304" pitchFamily="18" charset="0"/>
                </a:rPr>
                <a:t>https://www.ktr.mlit.go.jp/tonedamu/tonedamu_index004-1.html</a:t>
              </a:r>
              <a:endParaRPr kumimoji="1" lang="ja-JP" altLang="en-US" dirty="0">
                <a:latin typeface="Times New Roman" panose="02020603050405020304" pitchFamily="18" charset="0"/>
                <a:cs typeface="Times New Roman" panose="02020603050405020304" pitchFamily="18" charset="0"/>
              </a:endParaRPr>
            </a:p>
          </p:txBody>
        </p:sp>
      </p:grpSp>
      <p:grpSp>
        <p:nvGrpSpPr>
          <p:cNvPr id="47" name="グループ化 46">
            <a:extLst>
              <a:ext uri="{FF2B5EF4-FFF2-40B4-BE49-F238E27FC236}">
                <a16:creationId xmlns:a16="http://schemas.microsoft.com/office/drawing/2014/main" id="{3E6A1173-E040-C797-A02C-1FC97194B1EA}"/>
              </a:ext>
            </a:extLst>
          </p:cNvPr>
          <p:cNvGrpSpPr/>
          <p:nvPr/>
        </p:nvGrpSpPr>
        <p:grpSpPr>
          <a:xfrm>
            <a:off x="4765675" y="1767330"/>
            <a:ext cx="7719836" cy="3970745"/>
            <a:chOff x="4765675" y="1767330"/>
            <a:chExt cx="7719836" cy="3970745"/>
          </a:xfrm>
        </p:grpSpPr>
        <p:grpSp>
          <p:nvGrpSpPr>
            <p:cNvPr id="39" name="グループ化 38">
              <a:extLst>
                <a:ext uri="{FF2B5EF4-FFF2-40B4-BE49-F238E27FC236}">
                  <a16:creationId xmlns:a16="http://schemas.microsoft.com/office/drawing/2014/main" id="{282918AC-B6DC-E30A-3C80-9019C5F35E2C}"/>
                </a:ext>
              </a:extLst>
            </p:cNvPr>
            <p:cNvGrpSpPr/>
            <p:nvPr/>
          </p:nvGrpSpPr>
          <p:grpSpPr>
            <a:xfrm>
              <a:off x="8183881" y="1767330"/>
              <a:ext cx="4301630" cy="3911745"/>
              <a:chOff x="8183881" y="1767330"/>
              <a:chExt cx="4301630" cy="3911745"/>
            </a:xfrm>
          </p:grpSpPr>
          <p:pic>
            <p:nvPicPr>
              <p:cNvPr id="35" name="図 34">
                <a:extLst>
                  <a:ext uri="{FF2B5EF4-FFF2-40B4-BE49-F238E27FC236}">
                    <a16:creationId xmlns:a16="http://schemas.microsoft.com/office/drawing/2014/main" id="{23BEC0E5-E600-4B7B-14D8-15EE7710C09B}"/>
                  </a:ext>
                </a:extLst>
              </p:cNvPr>
              <p:cNvPicPr>
                <a:picLocks noChangeAspect="1"/>
              </p:cNvPicPr>
              <p:nvPr/>
            </p:nvPicPr>
            <p:blipFill>
              <a:blip r:embed="rId6"/>
              <a:srcRect t="15384"/>
              <a:stretch>
                <a:fillRect/>
              </a:stretch>
            </p:blipFill>
            <p:spPr>
              <a:xfrm>
                <a:off x="8249153" y="1767330"/>
                <a:ext cx="4065076" cy="3224713"/>
              </a:xfrm>
              <a:prstGeom prst="rect">
                <a:avLst/>
              </a:prstGeom>
              <a:ln w="28575">
                <a:solidFill>
                  <a:schemeClr val="tx1"/>
                </a:solidFill>
              </a:ln>
            </p:spPr>
          </p:pic>
          <p:sp>
            <p:nvSpPr>
              <p:cNvPr id="37" name="テキスト ボックス 36">
                <a:extLst>
                  <a:ext uri="{FF2B5EF4-FFF2-40B4-BE49-F238E27FC236}">
                    <a16:creationId xmlns:a16="http://schemas.microsoft.com/office/drawing/2014/main" id="{D69F1FB5-0370-6B7C-5BEE-1C95D1A37DF0}"/>
                  </a:ext>
                </a:extLst>
              </p:cNvPr>
              <p:cNvSpPr txBox="1"/>
              <p:nvPr/>
            </p:nvSpPr>
            <p:spPr>
              <a:xfrm>
                <a:off x="9711358" y="4962288"/>
                <a:ext cx="1725758" cy="338554"/>
              </a:xfrm>
              <a:prstGeom prst="rect">
                <a:avLst/>
              </a:prstGeom>
              <a:noFill/>
            </p:spPr>
            <p:txBody>
              <a:bodyPr wrap="square" rtlCol="0">
                <a:spAutoFit/>
              </a:bodyPr>
              <a:lstStyle/>
              <a:p>
                <a:r>
                  <a:rPr lang="ja-JP" altLang="en-US" sz="1600" b="1" dirty="0">
                    <a:latin typeface="+mn-ea"/>
                    <a:ea typeface="+mn-ea"/>
                    <a:cs typeface="Times New Roman" panose="02020603050405020304" pitchFamily="18" charset="0"/>
                  </a:rPr>
                  <a:t>写真</a:t>
                </a:r>
                <a:r>
                  <a:rPr lang="en-US" altLang="ja-JP" sz="1600" b="1" dirty="0">
                    <a:latin typeface="+mn-ea"/>
                    <a:ea typeface="+mn-ea"/>
                    <a:cs typeface="Times New Roman" panose="02020603050405020304" pitchFamily="18" charset="0"/>
                  </a:rPr>
                  <a:t>-2_ </a:t>
                </a:r>
                <a:r>
                  <a:rPr lang="ja-JP" altLang="en-US" sz="1600" b="1" dirty="0">
                    <a:latin typeface="+mn-ea"/>
                    <a:ea typeface="+mn-ea"/>
                    <a:cs typeface="Times New Roman" panose="02020603050405020304" pitchFamily="18" charset="0"/>
                  </a:rPr>
                  <a:t>黒部ダム</a:t>
                </a:r>
                <a:endParaRPr kumimoji="1" lang="ja-JP" altLang="en-US" sz="1600" b="1" dirty="0">
                  <a:latin typeface="+mn-ea"/>
                  <a:ea typeface="+mn-ea"/>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F64B42C2-EDF0-A3B3-4851-9B6B2A487A6F}"/>
                  </a:ext>
                </a:extLst>
              </p:cNvPr>
              <p:cNvSpPr txBox="1"/>
              <p:nvPr/>
            </p:nvSpPr>
            <p:spPr>
              <a:xfrm>
                <a:off x="8183881" y="5155855"/>
                <a:ext cx="4301630" cy="523220"/>
              </a:xfrm>
              <a:prstGeom prst="rect">
                <a:avLst/>
              </a:prstGeom>
              <a:noFill/>
            </p:spPr>
            <p:txBody>
              <a:bodyPr wrap="square" rtlCol="0">
                <a:spAutoFit/>
              </a:bodyPr>
              <a:lstStyle/>
              <a:p>
                <a:pPr latinLnBrk="1"/>
                <a:r>
                  <a:rPr lang="ja-JP" altLang="en-US" dirty="0">
                    <a:latin typeface="Times New Roman" panose="02020603050405020304" pitchFamily="18" charset="0"/>
                    <a:cs typeface="Times New Roman" panose="02020603050405020304" pitchFamily="18" charset="0"/>
                  </a:rPr>
                  <a:t>引用：</a:t>
                </a:r>
                <a:r>
                  <a:rPr lang="en-US" altLang="ja-JP" dirty="0">
                    <a:latin typeface="Times New Roman" panose="02020603050405020304" pitchFamily="18" charset="0"/>
                    <a:cs typeface="Times New Roman" panose="02020603050405020304" pitchFamily="18" charset="0"/>
                  </a:rPr>
                  <a:t>https://www.mlit.go.jp/river/toukei_chousa/kasen/jiten/nihon_kawa/0409_kurobe/0409_kurobe_01.html</a:t>
                </a:r>
                <a:endParaRPr kumimoji="1" lang="ja-JP" altLang="en-US" dirty="0">
                  <a:latin typeface="Times New Roman" panose="02020603050405020304" pitchFamily="18" charset="0"/>
                  <a:cs typeface="Times New Roman" panose="02020603050405020304" pitchFamily="18" charset="0"/>
                </a:endParaRPr>
              </a:p>
            </p:txBody>
          </p:sp>
        </p:grpSp>
        <p:cxnSp>
          <p:nvCxnSpPr>
            <p:cNvPr id="41" name="直線矢印コネクタ 40">
              <a:extLst>
                <a:ext uri="{FF2B5EF4-FFF2-40B4-BE49-F238E27FC236}">
                  <a16:creationId xmlns:a16="http://schemas.microsoft.com/office/drawing/2014/main" id="{217CC248-1677-94E7-A2BA-322B6CE26F65}"/>
                </a:ext>
              </a:extLst>
            </p:cNvPr>
            <p:cNvCxnSpPr>
              <a:stCxn id="35" idx="1"/>
            </p:cNvCxnSpPr>
            <p:nvPr/>
          </p:nvCxnSpPr>
          <p:spPr bwMode="auto">
            <a:xfrm flipH="1">
              <a:off x="4765675" y="3379687"/>
              <a:ext cx="3483478" cy="2358388"/>
            </a:xfrm>
            <a:prstGeom prst="straightConnector1">
              <a:avLst/>
            </a:prstGeom>
            <a:solidFill>
              <a:srgbClr val="FFFF00"/>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46" name="直線矢印コネクタ 45">
            <a:extLst>
              <a:ext uri="{FF2B5EF4-FFF2-40B4-BE49-F238E27FC236}">
                <a16:creationId xmlns:a16="http://schemas.microsoft.com/office/drawing/2014/main" id="{A351552D-1E76-152F-38D6-AAAAE3490818}"/>
              </a:ext>
            </a:extLst>
          </p:cNvPr>
          <p:cNvCxnSpPr>
            <a:stCxn id="30" idx="1"/>
          </p:cNvCxnSpPr>
          <p:nvPr/>
        </p:nvCxnSpPr>
        <p:spPr bwMode="auto">
          <a:xfrm flipH="1" flipV="1">
            <a:off x="5159896" y="5784132"/>
            <a:ext cx="3100343" cy="1325543"/>
          </a:xfrm>
          <a:prstGeom prst="straightConnector1">
            <a:avLst/>
          </a:prstGeom>
          <a:solidFill>
            <a:srgbClr val="FFFF00"/>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6" name="表 5">
            <a:extLst>
              <a:ext uri="{FF2B5EF4-FFF2-40B4-BE49-F238E27FC236}">
                <a16:creationId xmlns:a16="http://schemas.microsoft.com/office/drawing/2014/main" id="{C31F7A4B-1EE5-5432-FA74-408C0D421F2F}"/>
              </a:ext>
            </a:extLst>
          </p:cNvPr>
          <p:cNvGraphicFramePr>
            <a:graphicFrameLocks noGrp="1"/>
          </p:cNvGraphicFramePr>
          <p:nvPr>
            <p:extLst>
              <p:ext uri="{D42A27DB-BD31-4B8C-83A1-F6EECF244321}">
                <p14:modId xmlns:p14="http://schemas.microsoft.com/office/powerpoint/2010/main" val="1976389544"/>
              </p:ext>
            </p:extLst>
          </p:nvPr>
        </p:nvGraphicFramePr>
        <p:xfrm>
          <a:off x="4577495" y="7477291"/>
          <a:ext cx="3621204" cy="1112520"/>
        </p:xfrm>
        <a:graphic>
          <a:graphicData uri="http://schemas.openxmlformats.org/drawingml/2006/table">
            <a:tbl>
              <a:tblPr firstRow="1" bandRow="1">
                <a:tableStyleId>{5C22544A-7EE6-4342-B048-85BDC9FD1C3A}</a:tableStyleId>
              </a:tblPr>
              <a:tblGrid>
                <a:gridCol w="2461144">
                  <a:extLst>
                    <a:ext uri="{9D8B030D-6E8A-4147-A177-3AD203B41FA5}">
                      <a16:colId xmlns:a16="http://schemas.microsoft.com/office/drawing/2014/main" val="1261491387"/>
                    </a:ext>
                  </a:extLst>
                </a:gridCol>
                <a:gridCol w="1160060">
                  <a:extLst>
                    <a:ext uri="{9D8B030D-6E8A-4147-A177-3AD203B41FA5}">
                      <a16:colId xmlns:a16="http://schemas.microsoft.com/office/drawing/2014/main" val="2953766521"/>
                    </a:ext>
                  </a:extLst>
                </a:gridCol>
              </a:tblGrid>
              <a:tr h="370840">
                <a:tc>
                  <a:txBody>
                    <a:bodyPr/>
                    <a:lstStyle/>
                    <a:p>
                      <a:pPr algn="ctr"/>
                      <a:r>
                        <a:rPr kumimoji="1" lang="ja-JP" altLang="en-US" dirty="0"/>
                        <a:t>直轄河川（</a:t>
                      </a:r>
                      <a:r>
                        <a:rPr kumimoji="1" lang="en-US" altLang="ja-JP" dirty="0"/>
                        <a:t>109</a:t>
                      </a:r>
                      <a:r>
                        <a:rPr kumimoji="1" lang="ja-JP" altLang="en-US" dirty="0"/>
                        <a:t>水系）</a:t>
                      </a:r>
                    </a:p>
                  </a:txBody>
                  <a:tcPr/>
                </a:tc>
                <a:tc>
                  <a:txBody>
                    <a:bodyPr/>
                    <a:lstStyle/>
                    <a:p>
                      <a:pPr algn="ctr"/>
                      <a:r>
                        <a:rPr kumimoji="1" lang="ja-JP" altLang="en-US" dirty="0"/>
                        <a:t>河川数</a:t>
                      </a:r>
                    </a:p>
                  </a:txBody>
                  <a:tcPr/>
                </a:tc>
                <a:extLst>
                  <a:ext uri="{0D108BD9-81ED-4DB2-BD59-A6C34878D82A}">
                    <a16:rowId xmlns:a16="http://schemas.microsoft.com/office/drawing/2014/main" val="1399029374"/>
                  </a:ext>
                </a:extLst>
              </a:tr>
              <a:tr h="370840">
                <a:tc>
                  <a:txBody>
                    <a:bodyPr/>
                    <a:lstStyle/>
                    <a:p>
                      <a:pPr algn="ctr"/>
                      <a:r>
                        <a:rPr kumimoji="1" lang="ja-JP" altLang="en-US" dirty="0"/>
                        <a:t>ダム有</a:t>
                      </a:r>
                    </a:p>
                  </a:txBody>
                  <a:tcPr/>
                </a:tc>
                <a:tc>
                  <a:txBody>
                    <a:bodyPr/>
                    <a:lstStyle/>
                    <a:p>
                      <a:pPr algn="ctr"/>
                      <a:r>
                        <a:rPr kumimoji="1" lang="en-US" altLang="ja-JP" dirty="0"/>
                        <a:t>72</a:t>
                      </a:r>
                      <a:r>
                        <a:rPr kumimoji="1" lang="ja-JP" altLang="en-US" dirty="0"/>
                        <a:t>河川</a:t>
                      </a:r>
                    </a:p>
                  </a:txBody>
                  <a:tcPr/>
                </a:tc>
                <a:extLst>
                  <a:ext uri="{0D108BD9-81ED-4DB2-BD59-A6C34878D82A}">
                    <a16:rowId xmlns:a16="http://schemas.microsoft.com/office/drawing/2014/main" val="3856882357"/>
                  </a:ext>
                </a:extLst>
              </a:tr>
              <a:tr h="370840">
                <a:tc>
                  <a:txBody>
                    <a:bodyPr/>
                    <a:lstStyle/>
                    <a:p>
                      <a:pPr algn="ctr"/>
                      <a:r>
                        <a:rPr kumimoji="1" lang="ja-JP" altLang="en-US" dirty="0"/>
                        <a:t>ダム無</a:t>
                      </a:r>
                    </a:p>
                  </a:txBody>
                  <a:tcPr/>
                </a:tc>
                <a:tc>
                  <a:txBody>
                    <a:bodyPr/>
                    <a:lstStyle/>
                    <a:p>
                      <a:pPr algn="ctr"/>
                      <a:r>
                        <a:rPr kumimoji="1" lang="en-US" altLang="ja-JP" dirty="0"/>
                        <a:t>37</a:t>
                      </a:r>
                      <a:r>
                        <a:rPr kumimoji="1" lang="ja-JP" altLang="en-US" dirty="0"/>
                        <a:t>河川</a:t>
                      </a:r>
                    </a:p>
                  </a:txBody>
                  <a:tcPr/>
                </a:tc>
                <a:extLst>
                  <a:ext uri="{0D108BD9-81ED-4DB2-BD59-A6C34878D82A}">
                    <a16:rowId xmlns:a16="http://schemas.microsoft.com/office/drawing/2014/main" val="3846488592"/>
                  </a:ext>
                </a:extLst>
              </a:tr>
            </a:tbl>
          </a:graphicData>
        </a:graphic>
      </p:graphicFrame>
      <p:sp>
        <p:nvSpPr>
          <p:cNvPr id="7" name="Rectangle 1">
            <a:extLst>
              <a:ext uri="{FF2B5EF4-FFF2-40B4-BE49-F238E27FC236}">
                <a16:creationId xmlns:a16="http://schemas.microsoft.com/office/drawing/2014/main" id="{C0B9F947-3A47-AD51-596B-1080CB10EC18}"/>
              </a:ext>
            </a:extLst>
          </p:cNvPr>
          <p:cNvSpPr>
            <a:spLocks noChangeArrowheads="1"/>
          </p:cNvSpPr>
          <p:nvPr/>
        </p:nvSpPr>
        <p:spPr bwMode="auto">
          <a:xfrm>
            <a:off x="4869716" y="7175689"/>
            <a:ext cx="2985961" cy="338554"/>
          </a:xfrm>
          <a:prstGeom prst="rect">
            <a:avLst/>
          </a:prstGeom>
          <a:noFill/>
        </p:spPr>
        <p:txBody>
          <a:bodyPr wrap="square" rtlCol="0">
            <a:spAutoFit/>
          </a:bodyPr>
          <a:lstStyle/>
          <a:p>
            <a:pPr algn="ctr"/>
            <a:r>
              <a:rPr lang="ja-JP" altLang="ja-JP" sz="1600" b="1" dirty="0">
                <a:solidFill>
                  <a:srgbClr val="000000"/>
                </a:solidFill>
                <a:latin typeface="+mn-ea"/>
                <a:ea typeface="+mn-ea"/>
                <a:cs typeface="Times New Roman" panose="02020603050405020304" pitchFamily="18" charset="0"/>
              </a:rPr>
              <a:t>表</a:t>
            </a:r>
            <a:r>
              <a:rPr lang="en-US" altLang="ja-JP" sz="1600" b="1" dirty="0">
                <a:solidFill>
                  <a:srgbClr val="000000"/>
                </a:solidFill>
                <a:latin typeface="+mn-ea"/>
                <a:ea typeface="+mn-ea"/>
                <a:cs typeface="Times New Roman" panose="02020603050405020304" pitchFamily="18" charset="0"/>
              </a:rPr>
              <a:t>-1_</a:t>
            </a:r>
            <a:r>
              <a:rPr lang="ja-JP" altLang="en-US" sz="1600" b="1" dirty="0">
                <a:solidFill>
                  <a:srgbClr val="000000"/>
                </a:solidFill>
                <a:latin typeface="+mn-ea"/>
                <a:ea typeface="+mn-ea"/>
                <a:cs typeface="Times New Roman" panose="02020603050405020304" pitchFamily="18" charset="0"/>
              </a:rPr>
              <a:t>直轄河川の分類</a:t>
            </a:r>
          </a:p>
        </p:txBody>
      </p:sp>
      <p:grpSp>
        <p:nvGrpSpPr>
          <p:cNvPr id="27" name="グループ化 26">
            <a:extLst>
              <a:ext uri="{FF2B5EF4-FFF2-40B4-BE49-F238E27FC236}">
                <a16:creationId xmlns:a16="http://schemas.microsoft.com/office/drawing/2014/main" id="{442988CA-5CF2-0EF3-53C6-103A12904E06}"/>
              </a:ext>
            </a:extLst>
          </p:cNvPr>
          <p:cNvGrpSpPr/>
          <p:nvPr/>
        </p:nvGrpSpPr>
        <p:grpSpPr>
          <a:xfrm>
            <a:off x="333056" y="835846"/>
            <a:ext cx="4480305" cy="6319509"/>
            <a:chOff x="333056" y="835846"/>
            <a:chExt cx="4480305" cy="6319509"/>
          </a:xfrm>
        </p:grpSpPr>
        <p:pic>
          <p:nvPicPr>
            <p:cNvPr id="16" name="図 15">
              <a:extLst>
                <a:ext uri="{FF2B5EF4-FFF2-40B4-BE49-F238E27FC236}">
                  <a16:creationId xmlns:a16="http://schemas.microsoft.com/office/drawing/2014/main" id="{626F3E80-4EFF-8F8E-9F47-7F6F2EADB1DC}"/>
                </a:ext>
              </a:extLst>
            </p:cNvPr>
            <p:cNvPicPr>
              <a:picLocks noChangeAspect="1"/>
            </p:cNvPicPr>
            <p:nvPr/>
          </p:nvPicPr>
          <p:blipFill>
            <a:blip r:embed="rId7"/>
            <a:stretch>
              <a:fillRect/>
            </a:stretch>
          </p:blipFill>
          <p:spPr>
            <a:xfrm>
              <a:off x="501088" y="835846"/>
              <a:ext cx="4238784" cy="2649241"/>
            </a:xfrm>
            <a:prstGeom prst="rect">
              <a:avLst/>
            </a:prstGeom>
            <a:ln w="28575">
              <a:solidFill>
                <a:schemeClr val="tx1"/>
              </a:solidFill>
            </a:ln>
          </p:spPr>
        </p:pic>
        <p:sp>
          <p:nvSpPr>
            <p:cNvPr id="17" name="テキスト ボックス 16">
              <a:extLst>
                <a:ext uri="{FF2B5EF4-FFF2-40B4-BE49-F238E27FC236}">
                  <a16:creationId xmlns:a16="http://schemas.microsoft.com/office/drawing/2014/main" id="{9E5781C5-E2AC-595A-C3E3-7F77773901F4}"/>
                </a:ext>
              </a:extLst>
            </p:cNvPr>
            <p:cNvSpPr txBox="1"/>
            <p:nvPr/>
          </p:nvSpPr>
          <p:spPr>
            <a:xfrm>
              <a:off x="1742190" y="3496388"/>
              <a:ext cx="2116282" cy="338554"/>
            </a:xfrm>
            <a:prstGeom prst="rect">
              <a:avLst/>
            </a:prstGeom>
            <a:noFill/>
          </p:spPr>
          <p:txBody>
            <a:bodyPr wrap="square" rtlCol="0">
              <a:spAutoFit/>
            </a:bodyPr>
            <a:lstStyle/>
            <a:p>
              <a:r>
                <a:rPr lang="ja-JP" altLang="en-US" sz="1600" b="1" dirty="0">
                  <a:latin typeface="+mn-ea"/>
                  <a:ea typeface="+mn-ea"/>
                  <a:cs typeface="Times New Roman" panose="02020603050405020304" pitchFamily="18" charset="0"/>
                </a:rPr>
                <a:t>写真</a:t>
              </a:r>
              <a:r>
                <a:rPr lang="en-US" altLang="ja-JP" sz="1600" b="1" dirty="0">
                  <a:latin typeface="+mn-ea"/>
                  <a:ea typeface="+mn-ea"/>
                  <a:cs typeface="Times New Roman" panose="02020603050405020304" pitchFamily="18" charset="0"/>
                </a:rPr>
                <a:t>-1_ </a:t>
              </a:r>
              <a:r>
                <a:rPr lang="ja-JP" altLang="en-US" sz="1600" b="1" dirty="0">
                  <a:latin typeface="+mn-ea"/>
                  <a:ea typeface="+mn-ea"/>
                  <a:cs typeface="Times New Roman" panose="02020603050405020304" pitchFamily="18" charset="0"/>
                </a:rPr>
                <a:t>長安口ダム</a:t>
              </a:r>
              <a:endParaRPr kumimoji="1" lang="ja-JP" altLang="en-US" sz="1600" b="1" dirty="0">
                <a:latin typeface="+mn-ea"/>
                <a:ea typeface="+mn-ea"/>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FB7F8F57-D27C-B7E4-452A-33897177A39C}"/>
                </a:ext>
              </a:extLst>
            </p:cNvPr>
            <p:cNvSpPr txBox="1"/>
            <p:nvPr/>
          </p:nvSpPr>
          <p:spPr>
            <a:xfrm>
              <a:off x="333056" y="3689955"/>
              <a:ext cx="4480305" cy="523220"/>
            </a:xfrm>
            <a:prstGeom prst="rect">
              <a:avLst/>
            </a:prstGeom>
            <a:noFill/>
          </p:spPr>
          <p:txBody>
            <a:bodyPr wrap="square" rtlCol="0">
              <a:spAutoFit/>
            </a:bodyPr>
            <a:lstStyle/>
            <a:p>
              <a:pPr latinLnBrk="1"/>
              <a:r>
                <a:rPr lang="ja-JP" altLang="en-US" dirty="0">
                  <a:latin typeface="Times New Roman" panose="02020603050405020304" pitchFamily="18" charset="0"/>
                  <a:cs typeface="Times New Roman" panose="02020603050405020304" pitchFamily="18" charset="0"/>
                </a:rPr>
                <a:t>引用：</a:t>
              </a:r>
              <a:r>
                <a:rPr lang="en-US" altLang="ja-JP" dirty="0">
                  <a:latin typeface="Times New Roman" panose="02020603050405020304" pitchFamily="18" charset="0"/>
                  <a:cs typeface="Times New Roman" panose="02020603050405020304" pitchFamily="18" charset="0"/>
                </a:rPr>
                <a:t>https://www.skr.mlit.go.jp/nakagawa/dam/index.html</a:t>
              </a:r>
              <a:endParaRPr kumimoji="1" lang="ja-JP" altLang="en-US" dirty="0">
                <a:latin typeface="Times New Roman" panose="02020603050405020304" pitchFamily="18" charset="0"/>
                <a:cs typeface="Times New Roman" panose="02020603050405020304" pitchFamily="18" charset="0"/>
              </a:endParaRPr>
            </a:p>
          </p:txBody>
        </p:sp>
        <p:cxnSp>
          <p:nvCxnSpPr>
            <p:cNvPr id="20" name="直線矢印コネクタ 19">
              <a:extLst>
                <a:ext uri="{FF2B5EF4-FFF2-40B4-BE49-F238E27FC236}">
                  <a16:creationId xmlns:a16="http://schemas.microsoft.com/office/drawing/2014/main" id="{C22DDD5B-3717-DA2E-6F63-2B12206EF8FF}"/>
                </a:ext>
              </a:extLst>
            </p:cNvPr>
            <p:cNvCxnSpPr/>
            <p:nvPr/>
          </p:nvCxnSpPr>
          <p:spPr bwMode="auto">
            <a:xfrm flipH="1">
              <a:off x="3329373" y="3502148"/>
              <a:ext cx="406163" cy="3653207"/>
            </a:xfrm>
            <a:prstGeom prst="straightConnector1">
              <a:avLst/>
            </a:prstGeom>
            <a:solidFill>
              <a:srgbClr val="FFFF00"/>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962563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2EB05-99EE-2FBF-3D75-A96D462DD90D}"/>
            </a:ext>
          </a:extLst>
        </p:cNvPr>
        <p:cNvGrpSpPr/>
        <p:nvPr/>
      </p:nvGrpSpPr>
      <p:grpSpPr>
        <a:xfrm>
          <a:off x="0" y="0"/>
          <a:ext cx="0" cy="0"/>
          <a:chOff x="0" y="0"/>
          <a:chExt cx="0" cy="0"/>
        </a:xfrm>
      </p:grpSpPr>
      <p:sp>
        <p:nvSpPr>
          <p:cNvPr id="2" name="Text Box 117">
            <a:extLst>
              <a:ext uri="{FF2B5EF4-FFF2-40B4-BE49-F238E27FC236}">
                <a16:creationId xmlns:a16="http://schemas.microsoft.com/office/drawing/2014/main" id="{DDA7A20F-48A6-D806-DC29-5D40E94AFC0D}"/>
              </a:ext>
            </a:extLst>
          </p:cNvPr>
          <p:cNvSpPr txBox="1">
            <a:spLocks noChangeArrowheads="1"/>
          </p:cNvSpPr>
          <p:nvPr/>
        </p:nvSpPr>
        <p:spPr bwMode="auto">
          <a:xfrm>
            <a:off x="316090" y="1015428"/>
            <a:ext cx="12169420" cy="4862870"/>
          </a:xfrm>
          <a:prstGeom prst="rect">
            <a:avLst/>
          </a:prstGeom>
          <a:noFill/>
          <a:ln w="9525">
            <a:noFill/>
            <a:miter lim="800000"/>
            <a:headEnd/>
            <a:tailEnd/>
          </a:ln>
        </p:spPr>
        <p:txBody>
          <a:bodyPr wrap="squar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marL="2238375" indent="-2143125" eaLnBrk="1" latinLnBrk="1">
              <a:spcBef>
                <a:spcPts val="1200"/>
              </a:spcBef>
              <a:spcAft>
                <a:spcPts val="0"/>
              </a:spcAft>
            </a:pPr>
            <a:r>
              <a:rPr lang="ja-JP" altLang="en-US" sz="2800" b="1" dirty="0">
                <a:latin typeface="HG丸ｺﾞｼｯｸM-PRO" panose="020F0600000000000000" pitchFamily="50" charset="-128"/>
                <a:ea typeface="HG丸ｺﾞｼｯｸM-PRO" panose="020F0600000000000000" pitchFamily="50" charset="-128"/>
              </a:rPr>
              <a:t>◆ダム領域：山地領域からの土砂供給量の増大によるダム貯水池内の堆砂</a:t>
            </a:r>
          </a:p>
          <a:p>
            <a:pPr marL="2238375" indent="-2143125" eaLnBrk="1" latinLnBrk="1">
              <a:spcBef>
                <a:spcPts val="1200"/>
              </a:spcBef>
              <a:spcAft>
                <a:spcPts val="0"/>
              </a:spcAft>
            </a:pPr>
            <a:r>
              <a:rPr lang="ja-JP" altLang="en-US" sz="2800" b="1" dirty="0">
                <a:latin typeface="HG丸ｺﾞｼｯｸM-PRO" panose="020F0600000000000000" pitchFamily="50" charset="-128"/>
                <a:ea typeface="HG丸ｺﾞｼｯｸM-PRO" panose="020F0600000000000000" pitchFamily="50" charset="-128"/>
              </a:rPr>
              <a:t>◆河道領域：山地領域からの土砂供給量の不足や洪水の作用による河床変動や河川環境の変化（局所洗掘、堆積，河床材料の変化等），局所洗掘に伴う河川構造物の安全性の低下や沖積層の喪失（河床の不安定化），土砂堆積に伴う取水施設等の機能低下，海面水位上昇等の水理現象の変化に伴う河床変動や河川環境の変化（局所洗掘，堆積，河床材料の変化等）</a:t>
            </a:r>
          </a:p>
          <a:p>
            <a:pPr marL="2238375" indent="-2143125" eaLnBrk="1" latinLnBrk="1">
              <a:spcBef>
                <a:spcPts val="1200"/>
              </a:spcBef>
              <a:spcAft>
                <a:spcPts val="0"/>
              </a:spcAft>
            </a:pPr>
            <a:r>
              <a:rPr lang="ja-JP" altLang="en-US" sz="2800" b="1" dirty="0">
                <a:latin typeface="HG丸ｺﾞｼｯｸM-PRO" panose="020F0600000000000000" pitchFamily="50" charset="-128"/>
                <a:ea typeface="HG丸ｺﾞｼｯｸM-PRO" panose="020F0600000000000000" pitchFamily="50" charset="-128"/>
              </a:rPr>
              <a:t>◆河口　　：河口砂州の発達又は縮小</a:t>
            </a:r>
          </a:p>
          <a:p>
            <a:pPr marL="2238375" indent="-2143125" eaLnBrk="1" latinLnBrk="1">
              <a:spcBef>
                <a:spcPts val="1200"/>
              </a:spcBef>
              <a:spcAft>
                <a:spcPts val="0"/>
              </a:spcAft>
            </a:pPr>
            <a:r>
              <a:rPr lang="ja-JP" altLang="en-US" sz="2800" b="1" dirty="0">
                <a:latin typeface="HG丸ｺﾞｼｯｸM-PRO" panose="020F0600000000000000" pitchFamily="50" charset="-128"/>
                <a:ea typeface="HG丸ｺﾞｼｯｸM-PRO" panose="020F0600000000000000" pitchFamily="50" charset="-128"/>
              </a:rPr>
              <a:t>◆海岸領域：海面水位上昇による砂浜の消失，波向きの変化に伴う砂浜形状の変化</a:t>
            </a:r>
            <a:endParaRPr lang="en-US" altLang="ja-JP" sz="2800" b="1" dirty="0">
              <a:latin typeface="HG丸ｺﾞｼｯｸM-PRO" panose="020F0600000000000000" pitchFamily="50" charset="-128"/>
              <a:ea typeface="HG丸ｺﾞｼｯｸM-PRO" panose="020F0600000000000000" pitchFamily="50" charset="-128"/>
            </a:endParaRPr>
          </a:p>
        </p:txBody>
      </p:sp>
      <p:sp>
        <p:nvSpPr>
          <p:cNvPr id="8195" name="Rectangle 26">
            <a:extLst>
              <a:ext uri="{FF2B5EF4-FFF2-40B4-BE49-F238E27FC236}">
                <a16:creationId xmlns:a16="http://schemas.microsoft.com/office/drawing/2014/main" id="{CAF2FF22-AAC3-2A36-B4D6-4DCB8AA5447B}"/>
              </a:ext>
            </a:extLst>
          </p:cNvPr>
          <p:cNvSpPr>
            <a:spLocks noChangeArrowheads="1"/>
          </p:cNvSpPr>
          <p:nvPr/>
        </p:nvSpPr>
        <p:spPr bwMode="auto">
          <a:xfrm>
            <a:off x="230823" y="194767"/>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4EBC9B8A-4D6F-13F8-4B73-C8BF22BD1A52}"/>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問題</a:t>
            </a:r>
            <a:endParaRPr lang="ja-JP" altLang="en-US" sz="30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endParaRPr>
          </a:p>
        </p:txBody>
      </p:sp>
      <p:sp>
        <p:nvSpPr>
          <p:cNvPr id="36" name="Rectangle 137">
            <a:extLst>
              <a:ext uri="{FF2B5EF4-FFF2-40B4-BE49-F238E27FC236}">
                <a16:creationId xmlns:a16="http://schemas.microsoft.com/office/drawing/2014/main" id="{FE4FC075-41C4-CEFF-27D8-1005F9627FA2}"/>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42954820-FD56-21AD-A9C6-D4B52550DEBA}"/>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16ABAA67-AD97-6315-CCE7-A2A7FA363918}"/>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3</a:t>
            </a:fld>
            <a:r>
              <a:rPr lang="ja-JP" altLang="en-US" b="1" dirty="0">
                <a:latin typeface="+mn-ea"/>
                <a:ea typeface="+mn-ea"/>
              </a:rPr>
              <a:t>　</a:t>
            </a:r>
            <a:r>
              <a:rPr lang="en-US" altLang="ja-JP" b="1" dirty="0">
                <a:latin typeface="+mn-ea"/>
                <a:ea typeface="+mn-ea"/>
              </a:rPr>
              <a:t>-</a:t>
            </a:r>
          </a:p>
        </p:txBody>
      </p:sp>
      <p:sp>
        <p:nvSpPr>
          <p:cNvPr id="3" name="テキスト ボックス 2">
            <a:extLst>
              <a:ext uri="{FF2B5EF4-FFF2-40B4-BE49-F238E27FC236}">
                <a16:creationId xmlns:a16="http://schemas.microsoft.com/office/drawing/2014/main" id="{E22C44D6-412B-34C2-7406-8AF5D182315F}"/>
              </a:ext>
            </a:extLst>
          </p:cNvPr>
          <p:cNvSpPr txBox="1"/>
          <p:nvPr/>
        </p:nvSpPr>
        <p:spPr>
          <a:xfrm>
            <a:off x="4095396" y="8899240"/>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-2_</a:t>
            </a:r>
            <a:r>
              <a:rPr lang="ja-JP" altLang="en-US" sz="1600" b="1" dirty="0">
                <a:solidFill>
                  <a:srgbClr val="000000"/>
                </a:solidFill>
                <a:latin typeface="+mn-ea"/>
                <a:ea typeface="+mn-ea"/>
                <a:cs typeface="Times New Roman" panose="02020603050405020304" pitchFamily="18" charset="0"/>
              </a:rPr>
              <a:t>土砂動態と地形変化の模式図​</a:t>
            </a:r>
          </a:p>
        </p:txBody>
      </p:sp>
      <p:grpSp>
        <p:nvGrpSpPr>
          <p:cNvPr id="47" name="グループ化 46">
            <a:extLst>
              <a:ext uri="{FF2B5EF4-FFF2-40B4-BE49-F238E27FC236}">
                <a16:creationId xmlns:a16="http://schemas.microsoft.com/office/drawing/2014/main" id="{137DBDBC-3A71-59A9-B5D3-607E1FC5B93D}"/>
              </a:ext>
            </a:extLst>
          </p:cNvPr>
          <p:cNvGrpSpPr/>
          <p:nvPr/>
        </p:nvGrpSpPr>
        <p:grpSpPr>
          <a:xfrm>
            <a:off x="1852051" y="6226775"/>
            <a:ext cx="9335913" cy="2707977"/>
            <a:chOff x="1852051" y="6226775"/>
            <a:chExt cx="9335913" cy="2707977"/>
          </a:xfrm>
        </p:grpSpPr>
        <p:sp>
          <p:nvSpPr>
            <p:cNvPr id="4" name="四角形: 角を丸くする 3">
              <a:extLst>
                <a:ext uri="{FF2B5EF4-FFF2-40B4-BE49-F238E27FC236}">
                  <a16:creationId xmlns:a16="http://schemas.microsoft.com/office/drawing/2014/main" id="{493D4DE3-BE17-84F5-8D6E-FEEEF9AFC124}"/>
                </a:ext>
              </a:extLst>
            </p:cNvPr>
            <p:cNvSpPr/>
            <p:nvPr/>
          </p:nvSpPr>
          <p:spPr bwMode="auto">
            <a:xfrm>
              <a:off x="1852051" y="6806825"/>
              <a:ext cx="1727200" cy="774700"/>
            </a:xfrm>
            <a:prstGeom prst="roundRect">
              <a:avLst/>
            </a:prstGeom>
            <a:no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山地領域</a:t>
              </a:r>
            </a:p>
            <a:p>
              <a:pPr marL="0" marR="0" indent="0" algn="ctr" defTabSz="1279525" rtl="0" eaLnBrk="1" fontAlgn="base" latinLnBrk="0" hangingPunct="1">
                <a:lnSpc>
                  <a:spcPct val="100000"/>
                </a:lnSpc>
                <a:spcBef>
                  <a:spcPct val="0"/>
                </a:spcBef>
                <a:spcAft>
                  <a:spcPct val="0"/>
                </a:spcAft>
                <a:buClrTx/>
                <a:buSzTx/>
                <a:buFontTx/>
                <a:buNone/>
                <a:tabLst/>
              </a:pPr>
              <a:r>
                <a:rPr lang="ja-JP" altLang="en-US" sz="1800" b="1" dirty="0">
                  <a:ea typeface="ＭＳ Ｐゴシック" panose="020B0600070205080204" pitchFamily="50" charset="-128"/>
                </a:rPr>
                <a:t>（土砂供給変化）</a:t>
              </a:r>
              <a:endPar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endParaRPr>
            </a:p>
          </p:txBody>
        </p:sp>
        <p:sp>
          <p:nvSpPr>
            <p:cNvPr id="7" name="四角形: 角を丸くする 6">
              <a:extLst>
                <a:ext uri="{FF2B5EF4-FFF2-40B4-BE49-F238E27FC236}">
                  <a16:creationId xmlns:a16="http://schemas.microsoft.com/office/drawing/2014/main" id="{F431F082-3AAA-A78F-BB30-D1D213A6BC40}"/>
                </a:ext>
              </a:extLst>
            </p:cNvPr>
            <p:cNvSpPr/>
            <p:nvPr/>
          </p:nvSpPr>
          <p:spPr bwMode="auto">
            <a:xfrm>
              <a:off x="4696851" y="6226775"/>
              <a:ext cx="2057400" cy="774700"/>
            </a:xfrm>
            <a:prstGeom prst="roundRect">
              <a:avLst/>
            </a:prstGeom>
            <a:no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ダム領域</a:t>
              </a:r>
            </a:p>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貯水池内の堆砂</a:t>
              </a:r>
            </a:p>
          </p:txBody>
        </p:sp>
        <p:cxnSp>
          <p:nvCxnSpPr>
            <p:cNvPr id="10" name="コネクタ: カギ線 9">
              <a:extLst>
                <a:ext uri="{FF2B5EF4-FFF2-40B4-BE49-F238E27FC236}">
                  <a16:creationId xmlns:a16="http://schemas.microsoft.com/office/drawing/2014/main" id="{BE53CB84-C86A-1268-34BB-D40254B3F425}"/>
                </a:ext>
              </a:extLst>
            </p:cNvPr>
            <p:cNvCxnSpPr>
              <a:cxnSpLocks/>
              <a:stCxn id="4" idx="3"/>
              <a:endCxn id="7" idx="1"/>
            </p:cNvCxnSpPr>
            <p:nvPr/>
          </p:nvCxnSpPr>
          <p:spPr bwMode="auto">
            <a:xfrm flipV="1">
              <a:off x="3579251" y="6614125"/>
              <a:ext cx="1117600" cy="580050"/>
            </a:xfrm>
            <a:prstGeom prst="bentConnector3">
              <a:avLst/>
            </a:prstGeom>
            <a:solidFill>
              <a:srgbClr val="FFFF00"/>
            </a:solidFill>
            <a:ln w="63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四角形: 角を丸くする 11">
              <a:extLst>
                <a:ext uri="{FF2B5EF4-FFF2-40B4-BE49-F238E27FC236}">
                  <a16:creationId xmlns:a16="http://schemas.microsoft.com/office/drawing/2014/main" id="{B84EED7A-6100-CA4A-8A6A-5C62940D4C0F}"/>
                </a:ext>
              </a:extLst>
            </p:cNvPr>
            <p:cNvSpPr/>
            <p:nvPr/>
          </p:nvSpPr>
          <p:spPr bwMode="auto">
            <a:xfrm>
              <a:off x="4696851" y="7351869"/>
              <a:ext cx="2057400" cy="774700"/>
            </a:xfrm>
            <a:prstGeom prst="roundRect">
              <a:avLst/>
            </a:prstGeom>
            <a:no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河道領域</a:t>
              </a:r>
            </a:p>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河床変動・環境変化</a:t>
              </a:r>
            </a:p>
          </p:txBody>
        </p:sp>
        <p:cxnSp>
          <p:nvCxnSpPr>
            <p:cNvPr id="15" name="コネクタ: カギ線 14">
              <a:extLst>
                <a:ext uri="{FF2B5EF4-FFF2-40B4-BE49-F238E27FC236}">
                  <a16:creationId xmlns:a16="http://schemas.microsoft.com/office/drawing/2014/main" id="{8128AB05-78F4-7493-4ECA-D318E401CBBD}"/>
                </a:ext>
              </a:extLst>
            </p:cNvPr>
            <p:cNvCxnSpPr>
              <a:stCxn id="4" idx="3"/>
              <a:endCxn id="12" idx="1"/>
            </p:cNvCxnSpPr>
            <p:nvPr/>
          </p:nvCxnSpPr>
          <p:spPr bwMode="auto">
            <a:xfrm>
              <a:off x="3579251" y="7194175"/>
              <a:ext cx="1117600" cy="545044"/>
            </a:xfrm>
            <a:prstGeom prst="bentConnector3">
              <a:avLst/>
            </a:prstGeom>
            <a:solidFill>
              <a:srgbClr val="FFFF00"/>
            </a:solidFill>
            <a:ln w="63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四角形: 角を丸くする 17">
              <a:extLst>
                <a:ext uri="{FF2B5EF4-FFF2-40B4-BE49-F238E27FC236}">
                  <a16:creationId xmlns:a16="http://schemas.microsoft.com/office/drawing/2014/main" id="{C738EE07-FBA6-6EF9-1C33-239AB115E2DF}"/>
                </a:ext>
              </a:extLst>
            </p:cNvPr>
            <p:cNvSpPr/>
            <p:nvPr/>
          </p:nvSpPr>
          <p:spPr bwMode="auto">
            <a:xfrm>
              <a:off x="1852051" y="8160052"/>
              <a:ext cx="1727200" cy="774700"/>
            </a:xfrm>
            <a:prstGeom prst="roundRect">
              <a:avLst/>
            </a:prstGeom>
            <a:no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外力変化</a:t>
              </a:r>
            </a:p>
            <a:p>
              <a:pPr marL="0" marR="0" indent="0" algn="ctr" defTabSz="1279525" rtl="0" eaLnBrk="1" fontAlgn="base" latinLnBrk="0" hangingPunct="1">
                <a:lnSpc>
                  <a:spcPct val="100000"/>
                </a:lnSpc>
                <a:spcBef>
                  <a:spcPct val="0"/>
                </a:spcBef>
                <a:spcAft>
                  <a:spcPct val="0"/>
                </a:spcAft>
                <a:buClrTx/>
                <a:buSzTx/>
                <a:buFontTx/>
                <a:buNone/>
                <a:tabLst/>
              </a:pPr>
              <a:r>
                <a:rPr lang="ja-JP" altLang="en-US" sz="1800" b="1" dirty="0">
                  <a:ea typeface="ＭＳ Ｐゴシック" panose="020B0600070205080204" pitchFamily="50" charset="-128"/>
                </a:rPr>
                <a:t>（海面上昇・波向）</a:t>
              </a:r>
              <a:endPar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endParaRPr>
            </a:p>
          </p:txBody>
        </p:sp>
        <p:cxnSp>
          <p:nvCxnSpPr>
            <p:cNvPr id="20" name="コネクタ: カギ線 19">
              <a:extLst>
                <a:ext uri="{FF2B5EF4-FFF2-40B4-BE49-F238E27FC236}">
                  <a16:creationId xmlns:a16="http://schemas.microsoft.com/office/drawing/2014/main" id="{F52F935B-6CC8-C103-19FA-BB96EB4A6B15}"/>
                </a:ext>
              </a:extLst>
            </p:cNvPr>
            <p:cNvCxnSpPr>
              <a:stCxn id="18" idx="3"/>
              <a:endCxn id="12" idx="2"/>
            </p:cNvCxnSpPr>
            <p:nvPr/>
          </p:nvCxnSpPr>
          <p:spPr bwMode="auto">
            <a:xfrm flipV="1">
              <a:off x="3579251" y="8126569"/>
              <a:ext cx="2146300" cy="420833"/>
            </a:xfrm>
            <a:prstGeom prst="bentConnector2">
              <a:avLst/>
            </a:prstGeom>
            <a:solidFill>
              <a:srgbClr val="FFFF00"/>
            </a:solidFill>
            <a:ln w="63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四角形: 角を丸くする 23">
              <a:extLst>
                <a:ext uri="{FF2B5EF4-FFF2-40B4-BE49-F238E27FC236}">
                  <a16:creationId xmlns:a16="http://schemas.microsoft.com/office/drawing/2014/main" id="{C9C953CC-BCDA-1621-570B-06DA4960B2FF}"/>
                </a:ext>
              </a:extLst>
            </p:cNvPr>
            <p:cNvSpPr/>
            <p:nvPr/>
          </p:nvSpPr>
          <p:spPr bwMode="auto">
            <a:xfrm>
              <a:off x="7502756" y="7351869"/>
              <a:ext cx="1501600" cy="774700"/>
            </a:xfrm>
            <a:prstGeom prst="roundRect">
              <a:avLst/>
            </a:prstGeom>
            <a:no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河口</a:t>
              </a:r>
            </a:p>
            <a:p>
              <a:pPr marL="0" marR="0" indent="0" algn="ctr" defTabSz="1279525" rtl="0" eaLnBrk="1" fontAlgn="base" latinLnBrk="0" hangingPunct="1">
                <a:lnSpc>
                  <a:spcPct val="100000"/>
                </a:lnSpc>
                <a:spcBef>
                  <a:spcPct val="0"/>
                </a:spcBef>
                <a:spcAft>
                  <a:spcPct val="0"/>
                </a:spcAft>
                <a:buClrTx/>
                <a:buSzTx/>
                <a:buFontTx/>
                <a:buNone/>
                <a:tabLst/>
              </a:pPr>
              <a:r>
                <a:rPr lang="ja-JP" altLang="en-US" sz="1800" b="1" dirty="0">
                  <a:ea typeface="ＭＳ Ｐゴシック" panose="020B0600070205080204" pitchFamily="50" charset="-128"/>
                </a:rPr>
                <a:t>砂州変化</a:t>
              </a:r>
              <a:endPar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endParaRPr>
            </a:p>
          </p:txBody>
        </p:sp>
        <p:cxnSp>
          <p:nvCxnSpPr>
            <p:cNvPr id="31" name="直線矢印コネクタ 30">
              <a:extLst>
                <a:ext uri="{FF2B5EF4-FFF2-40B4-BE49-F238E27FC236}">
                  <a16:creationId xmlns:a16="http://schemas.microsoft.com/office/drawing/2014/main" id="{F5F38E17-EB7E-E7DA-8EF9-EB6AB9C61BA3}"/>
                </a:ext>
              </a:extLst>
            </p:cNvPr>
            <p:cNvCxnSpPr>
              <a:stCxn id="12" idx="3"/>
              <a:endCxn id="24" idx="1"/>
            </p:cNvCxnSpPr>
            <p:nvPr/>
          </p:nvCxnSpPr>
          <p:spPr bwMode="auto">
            <a:xfrm>
              <a:off x="6754251" y="7739219"/>
              <a:ext cx="748505" cy="0"/>
            </a:xfrm>
            <a:prstGeom prst="straightConnector1">
              <a:avLst/>
            </a:prstGeom>
            <a:solidFill>
              <a:srgbClr val="FFFF00"/>
            </a:solidFill>
            <a:ln w="63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コネクタ: カギ線 36">
              <a:extLst>
                <a:ext uri="{FF2B5EF4-FFF2-40B4-BE49-F238E27FC236}">
                  <a16:creationId xmlns:a16="http://schemas.microsoft.com/office/drawing/2014/main" id="{1024119B-65BE-F0BB-94C9-B8592EDE3741}"/>
                </a:ext>
              </a:extLst>
            </p:cNvPr>
            <p:cNvCxnSpPr>
              <a:stCxn id="18" idx="3"/>
              <a:endCxn id="24" idx="2"/>
            </p:cNvCxnSpPr>
            <p:nvPr/>
          </p:nvCxnSpPr>
          <p:spPr bwMode="auto">
            <a:xfrm flipV="1">
              <a:off x="3579251" y="8126569"/>
              <a:ext cx="4674305" cy="420833"/>
            </a:xfrm>
            <a:prstGeom prst="bentConnector2">
              <a:avLst/>
            </a:prstGeom>
            <a:solidFill>
              <a:srgbClr val="FFFF00"/>
            </a:solidFill>
            <a:ln w="63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四角形: 角を丸くする 39">
              <a:extLst>
                <a:ext uri="{FF2B5EF4-FFF2-40B4-BE49-F238E27FC236}">
                  <a16:creationId xmlns:a16="http://schemas.microsoft.com/office/drawing/2014/main" id="{2EBD38CA-6BD7-9C89-FE56-2B1A9D39244B}"/>
                </a:ext>
              </a:extLst>
            </p:cNvPr>
            <p:cNvSpPr/>
            <p:nvPr/>
          </p:nvSpPr>
          <p:spPr bwMode="auto">
            <a:xfrm>
              <a:off x="9686364" y="7351869"/>
              <a:ext cx="1501600" cy="774700"/>
            </a:xfrm>
            <a:prstGeom prst="roundRect">
              <a:avLst/>
            </a:prstGeom>
            <a:noFill/>
            <a:ln w="63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海岸領域</a:t>
              </a:r>
            </a:p>
            <a:p>
              <a:pPr marL="0" marR="0" indent="0" algn="ctr" defTabSz="1279525"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chemeClr val="tx1"/>
                  </a:solidFill>
                  <a:effectLst/>
                  <a:latin typeface="Arial" panose="020B0604020202020204" pitchFamily="34" charset="0"/>
                  <a:ea typeface="ＭＳ Ｐゴシック" panose="020B0600070205080204" pitchFamily="50" charset="-128"/>
                </a:rPr>
                <a:t>砂浜消失・変形</a:t>
              </a:r>
            </a:p>
          </p:txBody>
        </p:sp>
        <p:cxnSp>
          <p:nvCxnSpPr>
            <p:cNvPr id="43" name="直線矢印コネクタ 42">
              <a:extLst>
                <a:ext uri="{FF2B5EF4-FFF2-40B4-BE49-F238E27FC236}">
                  <a16:creationId xmlns:a16="http://schemas.microsoft.com/office/drawing/2014/main" id="{43D515B9-8C64-1FE3-7F03-40E7678E0E46}"/>
                </a:ext>
              </a:extLst>
            </p:cNvPr>
            <p:cNvCxnSpPr>
              <a:endCxn id="40" idx="1"/>
            </p:cNvCxnSpPr>
            <p:nvPr/>
          </p:nvCxnSpPr>
          <p:spPr bwMode="auto">
            <a:xfrm>
              <a:off x="9004356" y="7739219"/>
              <a:ext cx="682008" cy="0"/>
            </a:xfrm>
            <a:prstGeom prst="straightConnector1">
              <a:avLst/>
            </a:prstGeom>
            <a:solidFill>
              <a:srgbClr val="FFFF00"/>
            </a:solidFill>
            <a:ln w="63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コネクタ: カギ線 45">
              <a:extLst>
                <a:ext uri="{FF2B5EF4-FFF2-40B4-BE49-F238E27FC236}">
                  <a16:creationId xmlns:a16="http://schemas.microsoft.com/office/drawing/2014/main" id="{21FB8687-45C4-3DC1-1F68-C1D4085F83EC}"/>
                </a:ext>
              </a:extLst>
            </p:cNvPr>
            <p:cNvCxnSpPr>
              <a:stCxn id="18" idx="3"/>
              <a:endCxn id="40" idx="2"/>
            </p:cNvCxnSpPr>
            <p:nvPr/>
          </p:nvCxnSpPr>
          <p:spPr bwMode="auto">
            <a:xfrm flipV="1">
              <a:off x="3579251" y="8126569"/>
              <a:ext cx="6857913" cy="420833"/>
            </a:xfrm>
            <a:prstGeom prst="bentConnector2">
              <a:avLst/>
            </a:prstGeom>
            <a:solidFill>
              <a:srgbClr val="FFFF00"/>
            </a:solidFill>
            <a:ln w="635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053206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6"/>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対策</a:t>
            </a:r>
            <a:endParaRPr lang="ja-JP" altLang="en-US" sz="30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endParaRPr>
          </a:p>
        </p:txBody>
      </p:sp>
      <p:sp>
        <p:nvSpPr>
          <p:cNvPr id="36" name="Rectangle 137">
            <a:extLst>
              <a:ext uri="{FF2B5EF4-FFF2-40B4-BE49-F238E27FC236}">
                <a16:creationId xmlns:a16="http://schemas.microsoft.com/office/drawing/2014/main" id="{616A6471-5F26-4D16-990F-3C93F1936F28}"/>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432191F5-485D-4396-95CD-793318C455C1}"/>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596A5996-21B8-4633-AC77-07C4977E7DD5}"/>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4</a:t>
            </a:fld>
            <a:r>
              <a:rPr lang="ja-JP" altLang="en-US" b="1" dirty="0">
                <a:latin typeface="+mn-ea"/>
                <a:ea typeface="+mn-ea"/>
              </a:rPr>
              <a:t>　</a:t>
            </a:r>
            <a:r>
              <a:rPr lang="en-US" altLang="ja-JP" b="1" dirty="0">
                <a:latin typeface="+mn-ea"/>
                <a:ea typeface="+mn-ea"/>
              </a:rPr>
              <a:t>-</a:t>
            </a:r>
          </a:p>
        </p:txBody>
      </p:sp>
      <p:pic>
        <p:nvPicPr>
          <p:cNvPr id="3" name="図 2">
            <a:extLst>
              <a:ext uri="{FF2B5EF4-FFF2-40B4-BE49-F238E27FC236}">
                <a16:creationId xmlns:a16="http://schemas.microsoft.com/office/drawing/2014/main" id="{F20F693F-4F8A-D55E-2FAF-16DC2BD00BD2}"/>
              </a:ext>
            </a:extLst>
          </p:cNvPr>
          <p:cNvPicPr>
            <a:picLocks noChangeAspect="1"/>
          </p:cNvPicPr>
          <p:nvPr/>
        </p:nvPicPr>
        <p:blipFill>
          <a:blip r:embed="rId3"/>
          <a:srcRect t="14243" b="20905"/>
          <a:stretch>
            <a:fillRect/>
          </a:stretch>
        </p:blipFill>
        <p:spPr>
          <a:xfrm>
            <a:off x="757724" y="868857"/>
            <a:ext cx="4073263" cy="3962401"/>
          </a:xfrm>
          <a:prstGeom prst="rect">
            <a:avLst/>
          </a:prstGeom>
          <a:ln>
            <a:solidFill>
              <a:schemeClr val="tx1"/>
            </a:solidFill>
          </a:ln>
        </p:spPr>
      </p:pic>
      <p:sp>
        <p:nvSpPr>
          <p:cNvPr id="4" name="テキスト ボックス 3">
            <a:extLst>
              <a:ext uri="{FF2B5EF4-FFF2-40B4-BE49-F238E27FC236}">
                <a16:creationId xmlns:a16="http://schemas.microsoft.com/office/drawing/2014/main" id="{4C9F5039-CDB7-6789-2267-E2603FB4EA04}"/>
              </a:ext>
            </a:extLst>
          </p:cNvPr>
          <p:cNvSpPr txBox="1"/>
          <p:nvPr/>
        </p:nvSpPr>
        <p:spPr>
          <a:xfrm>
            <a:off x="525496" y="4823484"/>
            <a:ext cx="4713317" cy="523220"/>
          </a:xfrm>
          <a:prstGeom prst="rect">
            <a:avLst/>
          </a:prstGeom>
          <a:noFill/>
          <a:ln w="28575">
            <a:noFill/>
          </a:ln>
        </p:spPr>
        <p:txBody>
          <a:bodyPr wrap="square" rtlCol="0">
            <a:spAutoFit/>
          </a:bodyPr>
          <a:lstStyle/>
          <a:p>
            <a:pPr latinLnBrk="1"/>
            <a:r>
              <a:rPr lang="ja-JP" altLang="en-US" dirty="0">
                <a:latin typeface="Times New Roman" panose="02020603050405020304" pitchFamily="18" charset="0"/>
                <a:cs typeface="Times New Roman" panose="02020603050405020304" pitchFamily="18" charset="0"/>
              </a:rPr>
              <a:t>引用：</a:t>
            </a:r>
            <a:r>
              <a:rPr lang="en-US" altLang="ja-JP" dirty="0">
                <a:latin typeface="Times New Roman" panose="02020603050405020304" pitchFamily="18" charset="0"/>
                <a:cs typeface="Times New Roman" panose="02020603050405020304" pitchFamily="18" charset="0"/>
              </a:rPr>
              <a:t>https://www.jice.or.jp/cms/kokudo/pdf/tech/material/Integrated_Sediment_Management_Guideline_v2_0_Main.pdf</a:t>
            </a:r>
            <a:endParaRPr kumimoji="1" lang="ja-JP" altLang="en-US" dirty="0">
              <a:latin typeface="Times New Roman" panose="02020603050405020304" pitchFamily="18" charset="0"/>
              <a:cs typeface="Times New Roman" panose="02020603050405020304" pitchFamily="18" charset="0"/>
            </a:endParaRPr>
          </a:p>
        </p:txBody>
      </p:sp>
      <p:pic>
        <p:nvPicPr>
          <p:cNvPr id="6" name="図 5" descr="川の中にある滝&#10;&#10;AI によって生成されたコンテンツは間違っている可能性があります。">
            <a:extLst>
              <a:ext uri="{FF2B5EF4-FFF2-40B4-BE49-F238E27FC236}">
                <a16:creationId xmlns:a16="http://schemas.microsoft.com/office/drawing/2014/main" id="{2DBD0A06-257F-03A1-A8C2-3192D8AB716A}"/>
              </a:ext>
            </a:extLst>
          </p:cNvPr>
          <p:cNvPicPr>
            <a:picLocks noChangeAspect="1"/>
          </p:cNvPicPr>
          <p:nvPr/>
        </p:nvPicPr>
        <p:blipFill>
          <a:blip r:embed="rId4"/>
          <a:stretch>
            <a:fillRect/>
          </a:stretch>
        </p:blipFill>
        <p:spPr>
          <a:xfrm>
            <a:off x="6980513" y="6121670"/>
            <a:ext cx="5249139" cy="2688199"/>
          </a:xfrm>
          <a:prstGeom prst="rect">
            <a:avLst/>
          </a:prstGeom>
        </p:spPr>
      </p:pic>
      <p:sp>
        <p:nvSpPr>
          <p:cNvPr id="7" name="テキスト ボックス 6">
            <a:extLst>
              <a:ext uri="{FF2B5EF4-FFF2-40B4-BE49-F238E27FC236}">
                <a16:creationId xmlns:a16="http://schemas.microsoft.com/office/drawing/2014/main" id="{161CFC55-B621-D7A0-628A-F47C07EBDC82}"/>
              </a:ext>
            </a:extLst>
          </p:cNvPr>
          <p:cNvSpPr txBox="1"/>
          <p:nvPr/>
        </p:nvSpPr>
        <p:spPr>
          <a:xfrm>
            <a:off x="8123342" y="8817178"/>
            <a:ext cx="3357458" cy="338554"/>
          </a:xfrm>
          <a:prstGeom prst="rect">
            <a:avLst/>
          </a:prstGeom>
          <a:noFill/>
        </p:spPr>
        <p:txBody>
          <a:bodyPr wrap="square" rtlCol="0">
            <a:spAutoFit/>
          </a:bodyPr>
          <a:lstStyle/>
          <a:p>
            <a:pPr algn="ctr"/>
            <a:r>
              <a:rPr lang="ja-JP" altLang="en-US" sz="1600" b="1" dirty="0">
                <a:latin typeface="+mn-ea"/>
                <a:ea typeface="+mn-ea"/>
                <a:cs typeface="Times New Roman" panose="02020603050405020304" pitchFamily="18" charset="0"/>
              </a:rPr>
              <a:t>写真</a:t>
            </a:r>
            <a:r>
              <a:rPr lang="en-US" altLang="ja-JP" sz="1600" b="1" dirty="0">
                <a:latin typeface="+mn-ea"/>
                <a:ea typeface="+mn-ea"/>
                <a:cs typeface="Times New Roman" panose="02020603050405020304" pitchFamily="18" charset="0"/>
              </a:rPr>
              <a:t>-5_</a:t>
            </a:r>
            <a:r>
              <a:rPr lang="ja-JP" altLang="en-US" sz="1600" b="1" dirty="0">
                <a:latin typeface="+mn-ea"/>
                <a:ea typeface="+mn-ea"/>
                <a:cs typeface="Times New Roman" panose="02020603050405020304" pitchFamily="18" charset="0"/>
              </a:rPr>
              <a:t>美和ダムとバイパストンネル</a:t>
            </a:r>
            <a:endParaRPr kumimoji="1" lang="ja-JP" altLang="en-US" sz="1600" b="1" dirty="0">
              <a:latin typeface="+mn-ea"/>
              <a:ea typeface="+mn-ea"/>
              <a:cs typeface="Times New Roman" panose="02020603050405020304" pitchFamily="18" charset="0"/>
            </a:endParaRPr>
          </a:p>
        </p:txBody>
      </p:sp>
      <p:pic>
        <p:nvPicPr>
          <p:cNvPr id="10" name="図 9">
            <a:extLst>
              <a:ext uri="{FF2B5EF4-FFF2-40B4-BE49-F238E27FC236}">
                <a16:creationId xmlns:a16="http://schemas.microsoft.com/office/drawing/2014/main" id="{17845102-79ED-F526-9E2E-B9839B8C5A05}"/>
              </a:ext>
            </a:extLst>
          </p:cNvPr>
          <p:cNvPicPr>
            <a:picLocks noChangeAspect="1"/>
          </p:cNvPicPr>
          <p:nvPr/>
        </p:nvPicPr>
        <p:blipFill>
          <a:blip r:embed="rId5"/>
          <a:stretch>
            <a:fillRect/>
          </a:stretch>
        </p:blipFill>
        <p:spPr>
          <a:xfrm>
            <a:off x="5090446" y="821787"/>
            <a:ext cx="7395064" cy="4456094"/>
          </a:xfrm>
          <a:prstGeom prst="rect">
            <a:avLst/>
          </a:prstGeom>
        </p:spPr>
      </p:pic>
      <p:sp>
        <p:nvSpPr>
          <p:cNvPr id="11" name="テキスト ボックス 10">
            <a:extLst>
              <a:ext uri="{FF2B5EF4-FFF2-40B4-BE49-F238E27FC236}">
                <a16:creationId xmlns:a16="http://schemas.microsoft.com/office/drawing/2014/main" id="{072084EF-21C7-9AC0-1150-972A9D5DD9C2}"/>
              </a:ext>
            </a:extLst>
          </p:cNvPr>
          <p:cNvSpPr txBox="1"/>
          <p:nvPr/>
        </p:nvSpPr>
        <p:spPr>
          <a:xfrm>
            <a:off x="6580081" y="5468702"/>
            <a:ext cx="5757062" cy="307777"/>
          </a:xfrm>
          <a:prstGeom prst="rect">
            <a:avLst/>
          </a:prstGeom>
          <a:noFill/>
          <a:ln w="28575">
            <a:noFill/>
          </a:ln>
        </p:spPr>
        <p:txBody>
          <a:bodyPr wrap="square" rtlCol="0">
            <a:spAutoFit/>
          </a:bodyPr>
          <a:lstStyle/>
          <a:p>
            <a:pPr algn="r" latinLnBrk="1"/>
            <a:r>
              <a:rPr lang="ja-JP" altLang="en-US" dirty="0">
                <a:latin typeface="Times New Roman" panose="02020603050405020304" pitchFamily="18" charset="0"/>
                <a:cs typeface="Times New Roman" panose="02020603050405020304" pitchFamily="18" charset="0"/>
              </a:rPr>
              <a:t>引用：</a:t>
            </a:r>
            <a:r>
              <a:rPr lang="en-US" altLang="ja-JP" dirty="0">
                <a:latin typeface="Times New Roman" panose="02020603050405020304" pitchFamily="18" charset="0"/>
                <a:cs typeface="Times New Roman" panose="02020603050405020304" pitchFamily="18" charset="0"/>
              </a:rPr>
              <a:t>https://www.skr.mlit.go.jp/nakagawa/dam/sedimentation/index.html</a:t>
            </a:r>
            <a:endParaRPr kumimoji="1" lang="ja-JP" altLang="en-US" dirty="0">
              <a:latin typeface="Times New Roman" panose="02020603050405020304" pitchFamily="18" charset="0"/>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9EFF8011-DB41-5426-174C-DC4F5EDC5544}"/>
              </a:ext>
            </a:extLst>
          </p:cNvPr>
          <p:cNvSpPr txBox="1"/>
          <p:nvPr/>
        </p:nvSpPr>
        <p:spPr>
          <a:xfrm>
            <a:off x="7306238" y="5229943"/>
            <a:ext cx="2963480" cy="338554"/>
          </a:xfrm>
          <a:prstGeom prst="rect">
            <a:avLst/>
          </a:prstGeom>
          <a:noFill/>
        </p:spPr>
        <p:txBody>
          <a:bodyPr wrap="square" rtlCol="0">
            <a:spAutoFit/>
          </a:bodyPr>
          <a:lstStyle/>
          <a:p>
            <a:pPr algn="ctr"/>
            <a:r>
              <a:rPr lang="ja-JP" altLang="en-US" sz="1600" b="1" dirty="0">
                <a:latin typeface="+mn-ea"/>
                <a:ea typeface="+mn-ea"/>
                <a:cs typeface="Times New Roman" panose="02020603050405020304" pitchFamily="18" charset="0"/>
              </a:rPr>
              <a:t>写真</a:t>
            </a:r>
            <a:r>
              <a:rPr lang="en-US" altLang="ja-JP" sz="1600" b="1" dirty="0">
                <a:latin typeface="+mn-ea"/>
                <a:ea typeface="+mn-ea"/>
                <a:cs typeface="Times New Roman" panose="02020603050405020304" pitchFamily="18" charset="0"/>
              </a:rPr>
              <a:t>-4_</a:t>
            </a:r>
            <a:r>
              <a:rPr lang="ja-JP" altLang="en-US" sz="1600" b="1" dirty="0">
                <a:latin typeface="+mn-ea"/>
                <a:ea typeface="+mn-ea"/>
                <a:cs typeface="Times New Roman" panose="02020603050405020304" pitchFamily="18" charset="0"/>
              </a:rPr>
              <a:t>長安口ダムの置土対策</a:t>
            </a:r>
            <a:endParaRPr kumimoji="1" lang="ja-JP" altLang="en-US" sz="1600" b="1" dirty="0">
              <a:latin typeface="+mn-ea"/>
              <a:ea typeface="+mn-ea"/>
              <a:cs typeface="Times New Roman" panose="02020603050405020304" pitchFamily="18" charset="0"/>
            </a:endParaRPr>
          </a:p>
        </p:txBody>
      </p:sp>
      <p:pic>
        <p:nvPicPr>
          <p:cNvPr id="14" name="図 13">
            <a:extLst>
              <a:ext uri="{FF2B5EF4-FFF2-40B4-BE49-F238E27FC236}">
                <a16:creationId xmlns:a16="http://schemas.microsoft.com/office/drawing/2014/main" id="{DEB72D26-03D9-518D-45AF-0801E1AEAB9C}"/>
              </a:ext>
            </a:extLst>
          </p:cNvPr>
          <p:cNvPicPr>
            <a:picLocks noChangeAspect="1"/>
          </p:cNvPicPr>
          <p:nvPr/>
        </p:nvPicPr>
        <p:blipFill>
          <a:blip r:embed="rId6"/>
          <a:stretch>
            <a:fillRect/>
          </a:stretch>
        </p:blipFill>
        <p:spPr>
          <a:xfrm>
            <a:off x="525496" y="5487885"/>
            <a:ext cx="5700096" cy="3206899"/>
          </a:xfrm>
          <a:prstGeom prst="rect">
            <a:avLst/>
          </a:prstGeom>
          <a:ln>
            <a:solidFill>
              <a:schemeClr val="tx1"/>
            </a:solidFill>
          </a:ln>
        </p:spPr>
      </p:pic>
      <p:sp>
        <p:nvSpPr>
          <p:cNvPr id="15" name="テキスト ボックス 14">
            <a:extLst>
              <a:ext uri="{FF2B5EF4-FFF2-40B4-BE49-F238E27FC236}">
                <a16:creationId xmlns:a16="http://schemas.microsoft.com/office/drawing/2014/main" id="{622B51DC-A0A3-81F6-F447-906E822237E1}"/>
              </a:ext>
            </a:extLst>
          </p:cNvPr>
          <p:cNvSpPr txBox="1"/>
          <p:nvPr/>
        </p:nvSpPr>
        <p:spPr>
          <a:xfrm>
            <a:off x="1081342" y="8729145"/>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-3_</a:t>
            </a:r>
            <a:r>
              <a:rPr lang="ja-JP" altLang="en-US" sz="1600" b="1" dirty="0">
                <a:solidFill>
                  <a:srgbClr val="000000"/>
                </a:solidFill>
                <a:latin typeface="+mn-ea"/>
                <a:ea typeface="+mn-ea"/>
                <a:cs typeface="Times New Roman" panose="02020603050405020304" pitchFamily="18" charset="0"/>
              </a:rPr>
              <a:t>総合土砂管理計画等の策定状況</a:t>
            </a:r>
          </a:p>
        </p:txBody>
      </p:sp>
      <p:sp>
        <p:nvSpPr>
          <p:cNvPr id="16" name="テキスト ボックス 15">
            <a:extLst>
              <a:ext uri="{FF2B5EF4-FFF2-40B4-BE49-F238E27FC236}">
                <a16:creationId xmlns:a16="http://schemas.microsoft.com/office/drawing/2014/main" id="{B2371BF6-8C97-60DF-CFC8-5D8A220BBAAB}"/>
              </a:ext>
            </a:extLst>
          </p:cNvPr>
          <p:cNvSpPr txBox="1"/>
          <p:nvPr/>
        </p:nvSpPr>
        <p:spPr>
          <a:xfrm>
            <a:off x="546409" y="9001099"/>
            <a:ext cx="6499373" cy="523220"/>
          </a:xfrm>
          <a:prstGeom prst="rect">
            <a:avLst/>
          </a:prstGeom>
          <a:noFill/>
        </p:spPr>
        <p:txBody>
          <a:bodyPr wrap="square" rtlCol="0">
            <a:spAutoFit/>
          </a:bodyPr>
          <a:lstStyle/>
          <a:p>
            <a:r>
              <a:rPr lang="ja-JP" altLang="en-US" dirty="0">
                <a:latin typeface="Times New Roman" panose="02020603050405020304" pitchFamily="18" charset="0"/>
                <a:cs typeface="Times New Roman" panose="02020603050405020304" pitchFamily="18" charset="0"/>
              </a:rPr>
              <a:t>引用：</a:t>
            </a:r>
            <a:r>
              <a:rPr lang="en-US" altLang="ja-JP" dirty="0">
                <a:latin typeface="Times New Roman" panose="02020603050405020304" pitchFamily="18" charset="0"/>
                <a:cs typeface="Times New Roman" panose="02020603050405020304" pitchFamily="18" charset="0"/>
              </a:rPr>
              <a:t>https://www.mlit.go.jp/mizukokudo/sabo/content/0_doshakanri_sakutei.pdf</a:t>
            </a:r>
          </a:p>
          <a:p>
            <a:endParaRPr kumimoji="1"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102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9CC0E-46B8-BE4C-795B-3E6F6B0AA9FF}"/>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6B92A946-AE60-4F75-62DF-60CF51F57E94}"/>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F5CED6EA-64B3-46CE-2516-91B61E8D9644}"/>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課題</a:t>
            </a:r>
            <a:endParaRPr lang="ja-JP" altLang="en-US" sz="30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endParaRPr>
          </a:p>
        </p:txBody>
      </p:sp>
      <p:sp>
        <p:nvSpPr>
          <p:cNvPr id="36" name="Rectangle 137">
            <a:extLst>
              <a:ext uri="{FF2B5EF4-FFF2-40B4-BE49-F238E27FC236}">
                <a16:creationId xmlns:a16="http://schemas.microsoft.com/office/drawing/2014/main" id="{6A93FC09-CB30-B50C-C3F0-4A2191C23083}"/>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528080B8-3598-6A87-A4C5-5AE03E6C5FA7}"/>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233EC53C-0132-85CA-8ED8-FBE1F62A6C67}"/>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5</a:t>
            </a:fld>
            <a:r>
              <a:rPr lang="ja-JP" altLang="en-US" b="1" dirty="0">
                <a:latin typeface="+mn-ea"/>
                <a:ea typeface="+mn-ea"/>
              </a:rPr>
              <a:t>　</a:t>
            </a:r>
            <a:r>
              <a:rPr lang="en-US" altLang="ja-JP" b="1" dirty="0">
                <a:latin typeface="+mn-ea"/>
                <a:ea typeface="+mn-ea"/>
              </a:rPr>
              <a:t>-</a:t>
            </a:r>
          </a:p>
        </p:txBody>
      </p:sp>
      <p:pic>
        <p:nvPicPr>
          <p:cNvPr id="3" name="図 2">
            <a:extLst>
              <a:ext uri="{FF2B5EF4-FFF2-40B4-BE49-F238E27FC236}">
                <a16:creationId xmlns:a16="http://schemas.microsoft.com/office/drawing/2014/main" id="{DB0B81D7-AFDF-FAED-1792-609EA0B0A639}"/>
              </a:ext>
            </a:extLst>
          </p:cNvPr>
          <p:cNvPicPr>
            <a:picLocks noChangeAspect="1"/>
          </p:cNvPicPr>
          <p:nvPr/>
        </p:nvPicPr>
        <p:blipFill>
          <a:blip r:embed="rId3"/>
          <a:stretch>
            <a:fillRect/>
          </a:stretch>
        </p:blipFill>
        <p:spPr>
          <a:xfrm>
            <a:off x="5873157" y="4795413"/>
            <a:ext cx="6420444" cy="4048259"/>
          </a:xfrm>
          <a:prstGeom prst="rect">
            <a:avLst/>
          </a:prstGeom>
        </p:spPr>
      </p:pic>
      <p:pic>
        <p:nvPicPr>
          <p:cNvPr id="7" name="図 6">
            <a:extLst>
              <a:ext uri="{FF2B5EF4-FFF2-40B4-BE49-F238E27FC236}">
                <a16:creationId xmlns:a16="http://schemas.microsoft.com/office/drawing/2014/main" id="{D70361C4-DF4F-07CA-73A9-028B29295EAC}"/>
              </a:ext>
            </a:extLst>
          </p:cNvPr>
          <p:cNvPicPr>
            <a:picLocks noChangeAspect="1"/>
          </p:cNvPicPr>
          <p:nvPr/>
        </p:nvPicPr>
        <p:blipFill>
          <a:blip r:embed="rId4"/>
          <a:stretch>
            <a:fillRect/>
          </a:stretch>
        </p:blipFill>
        <p:spPr>
          <a:xfrm>
            <a:off x="316090" y="745502"/>
            <a:ext cx="8493568" cy="4098640"/>
          </a:xfrm>
          <a:prstGeom prst="rect">
            <a:avLst/>
          </a:prstGeom>
          <a:ln>
            <a:solidFill>
              <a:schemeClr val="tx1"/>
            </a:solidFill>
          </a:ln>
        </p:spPr>
      </p:pic>
      <p:sp>
        <p:nvSpPr>
          <p:cNvPr id="8" name="テキスト ボックス 7">
            <a:extLst>
              <a:ext uri="{FF2B5EF4-FFF2-40B4-BE49-F238E27FC236}">
                <a16:creationId xmlns:a16="http://schemas.microsoft.com/office/drawing/2014/main" id="{5C496428-7CF3-4BBF-1305-0539F5008814}"/>
              </a:ext>
            </a:extLst>
          </p:cNvPr>
          <p:cNvSpPr txBox="1"/>
          <p:nvPr/>
        </p:nvSpPr>
        <p:spPr>
          <a:xfrm>
            <a:off x="1158437" y="4838993"/>
            <a:ext cx="4588404" cy="584775"/>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-4_</a:t>
            </a:r>
            <a:r>
              <a:rPr lang="ja-JP" altLang="en-US" sz="1600" b="1" dirty="0">
                <a:solidFill>
                  <a:srgbClr val="000000"/>
                </a:solidFill>
                <a:latin typeface="+mn-ea"/>
                <a:ea typeface="+mn-ea"/>
                <a:cs typeface="Times New Roman" panose="02020603050405020304" pitchFamily="18" charset="0"/>
              </a:rPr>
              <a:t>川口ダム下流の河床変動量の経年変化</a:t>
            </a:r>
          </a:p>
          <a:p>
            <a:pPr algn="ctr"/>
            <a:r>
              <a:rPr lang="ja-JP" altLang="en-US" sz="1600" b="1" dirty="0">
                <a:solidFill>
                  <a:srgbClr val="000000"/>
                </a:solidFill>
                <a:latin typeface="+mn-ea"/>
                <a:ea typeface="+mn-ea"/>
                <a:cs typeface="Times New Roman" panose="02020603050405020304" pitchFamily="18" charset="0"/>
              </a:rPr>
              <a:t>（左：現状操作，右：フリーフロー操作）</a:t>
            </a:r>
          </a:p>
        </p:txBody>
      </p:sp>
      <p:sp>
        <p:nvSpPr>
          <p:cNvPr id="10" name="テキスト ボックス 9">
            <a:extLst>
              <a:ext uri="{FF2B5EF4-FFF2-40B4-BE49-F238E27FC236}">
                <a16:creationId xmlns:a16="http://schemas.microsoft.com/office/drawing/2014/main" id="{0092EA3E-F6A0-2AD2-281C-E1CB32B3DA6D}"/>
              </a:ext>
            </a:extLst>
          </p:cNvPr>
          <p:cNvSpPr txBox="1"/>
          <p:nvPr/>
        </p:nvSpPr>
        <p:spPr>
          <a:xfrm>
            <a:off x="316090" y="5379462"/>
            <a:ext cx="5430751" cy="523220"/>
          </a:xfrm>
          <a:prstGeom prst="rect">
            <a:avLst/>
          </a:prstGeom>
          <a:noFill/>
        </p:spPr>
        <p:txBody>
          <a:bodyPr wrap="square" rtlCol="0">
            <a:spAutoFit/>
          </a:bodyPr>
          <a:lstStyle/>
          <a:p>
            <a:pPr marL="542925" indent="-542925"/>
            <a:r>
              <a:rPr lang="ja-JP" altLang="en-US" dirty="0">
                <a:latin typeface="Times New Roman" panose="02020603050405020304" pitchFamily="18" charset="0"/>
                <a:cs typeface="Times New Roman" panose="02020603050405020304" pitchFamily="18" charset="0"/>
              </a:rPr>
              <a:t>引用：「那賀川大規模置き土事業が下流河道に与える影響の長期予測」</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河川技術論文集</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第</a:t>
            </a:r>
            <a:r>
              <a:rPr lang="en-US" altLang="ja-JP" dirty="0">
                <a:latin typeface="Times New Roman" panose="02020603050405020304" pitchFamily="18" charset="0"/>
                <a:cs typeface="Times New Roman" panose="02020603050405020304" pitchFamily="18" charset="0"/>
              </a:rPr>
              <a:t>27</a:t>
            </a:r>
            <a:r>
              <a:rPr lang="ja-JP" altLang="en-US" dirty="0">
                <a:latin typeface="Times New Roman" panose="02020603050405020304" pitchFamily="18" charset="0"/>
                <a:cs typeface="Times New Roman" panose="02020603050405020304" pitchFamily="18" charset="0"/>
              </a:rPr>
              <a:t>巻</a:t>
            </a:r>
            <a:r>
              <a:rPr lang="en-US" altLang="ja-JP" dirty="0">
                <a:latin typeface="Times New Roman" panose="02020603050405020304" pitchFamily="18" charset="0"/>
                <a:cs typeface="Times New Roman" panose="02020603050405020304" pitchFamily="18" charset="0"/>
              </a:rPr>
              <a:t>,2021</a:t>
            </a:r>
            <a:r>
              <a:rPr lang="ja-JP" altLang="en-US" dirty="0">
                <a:latin typeface="Times New Roman" panose="02020603050405020304" pitchFamily="18" charset="0"/>
                <a:cs typeface="Times New Roman" panose="02020603050405020304" pitchFamily="18" charset="0"/>
              </a:rPr>
              <a:t>年</a:t>
            </a:r>
            <a:r>
              <a:rPr lang="en-US" altLang="ja-JP" dirty="0">
                <a:latin typeface="Times New Roman" panose="02020603050405020304" pitchFamily="18" charset="0"/>
                <a:cs typeface="Times New Roman" panose="02020603050405020304" pitchFamily="18" charset="0"/>
              </a:rPr>
              <a:t>6</a:t>
            </a:r>
            <a:r>
              <a:rPr lang="ja-JP" altLang="en-US" dirty="0">
                <a:latin typeface="Times New Roman" panose="02020603050405020304" pitchFamily="18" charset="0"/>
                <a:cs typeface="Times New Roman" panose="02020603050405020304" pitchFamily="18" charset="0"/>
              </a:rPr>
              <a:t>月</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長田健吾他</a:t>
            </a:r>
            <a:endParaRPr kumimoji="1" lang="ja-JP" altLang="en-US" dirty="0">
              <a:latin typeface="Times New Roman" panose="02020603050405020304" pitchFamily="18" charset="0"/>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684754B6-E5BB-3B61-6C84-D8CC50429519}"/>
              </a:ext>
            </a:extLst>
          </p:cNvPr>
          <p:cNvSpPr txBox="1"/>
          <p:nvPr/>
        </p:nvSpPr>
        <p:spPr>
          <a:xfrm>
            <a:off x="6789177" y="8855698"/>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-5_</a:t>
            </a:r>
            <a:r>
              <a:rPr lang="ja-JP" altLang="en-US" sz="1600" b="1" dirty="0">
                <a:solidFill>
                  <a:srgbClr val="000000"/>
                </a:solidFill>
                <a:latin typeface="+mn-ea"/>
                <a:ea typeface="+mn-ea"/>
                <a:cs typeface="Times New Roman" panose="02020603050405020304" pitchFamily="18" charset="0"/>
              </a:rPr>
              <a:t>ダムから河口までの経路</a:t>
            </a:r>
          </a:p>
        </p:txBody>
      </p:sp>
    </p:spTree>
    <p:extLst>
      <p:ext uri="{BB962C8B-B14F-4D97-AF65-F5344CB8AC3E}">
        <p14:creationId xmlns:p14="http://schemas.microsoft.com/office/powerpoint/2010/main" val="331684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A7622-1CB6-FA64-6501-012B88ED2471}"/>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749948BD-AC77-E7EE-FC4A-5F505D75FB53}"/>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9163C531-4341-277F-42B6-9982F80E2FE0}"/>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現状対策</a:t>
            </a:r>
          </a:p>
        </p:txBody>
      </p:sp>
      <p:sp>
        <p:nvSpPr>
          <p:cNvPr id="36" name="Rectangle 137">
            <a:extLst>
              <a:ext uri="{FF2B5EF4-FFF2-40B4-BE49-F238E27FC236}">
                <a16:creationId xmlns:a16="http://schemas.microsoft.com/office/drawing/2014/main" id="{0580AE2D-810D-4667-5BB1-11951DE55627}"/>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A187550A-19E7-3967-E229-4BD1677AAAD7}"/>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F03EC661-10B6-7592-1395-7EFD90F51D5E}"/>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6</a:t>
            </a:fld>
            <a:r>
              <a:rPr lang="ja-JP" altLang="en-US" b="1" dirty="0">
                <a:latin typeface="+mn-ea"/>
                <a:ea typeface="+mn-ea"/>
              </a:rPr>
              <a:t>　</a:t>
            </a:r>
            <a:r>
              <a:rPr lang="en-US" altLang="ja-JP" b="1" dirty="0">
                <a:latin typeface="+mn-ea"/>
                <a:ea typeface="+mn-ea"/>
              </a:rPr>
              <a:t>-</a:t>
            </a:r>
          </a:p>
        </p:txBody>
      </p:sp>
      <p:pic>
        <p:nvPicPr>
          <p:cNvPr id="2" name="図 1">
            <a:extLst>
              <a:ext uri="{FF2B5EF4-FFF2-40B4-BE49-F238E27FC236}">
                <a16:creationId xmlns:a16="http://schemas.microsoft.com/office/drawing/2014/main" id="{774C8B58-4467-A0B4-1A35-EEC9DDCA6770}"/>
              </a:ext>
            </a:extLst>
          </p:cNvPr>
          <p:cNvPicPr>
            <a:picLocks noChangeAspect="1"/>
          </p:cNvPicPr>
          <p:nvPr/>
        </p:nvPicPr>
        <p:blipFill rotWithShape="1">
          <a:blip r:embed="rId3"/>
          <a:srcRect t="14398" b="16271"/>
          <a:stretch/>
        </p:blipFill>
        <p:spPr>
          <a:xfrm>
            <a:off x="1020350" y="1750852"/>
            <a:ext cx="10976206" cy="5099891"/>
          </a:xfrm>
          <a:prstGeom prst="rect">
            <a:avLst/>
          </a:prstGeom>
        </p:spPr>
      </p:pic>
      <p:sp>
        <p:nvSpPr>
          <p:cNvPr id="3" name="テキスト ボックス 2">
            <a:extLst>
              <a:ext uri="{FF2B5EF4-FFF2-40B4-BE49-F238E27FC236}">
                <a16:creationId xmlns:a16="http://schemas.microsoft.com/office/drawing/2014/main" id="{382CA7D7-DC65-7B9B-08C2-6B8654A0263C}"/>
              </a:ext>
            </a:extLst>
          </p:cNvPr>
          <p:cNvSpPr txBox="1"/>
          <p:nvPr/>
        </p:nvSpPr>
        <p:spPr>
          <a:xfrm>
            <a:off x="8062294" y="7892401"/>
            <a:ext cx="4195519" cy="707886"/>
          </a:xfrm>
          <a:prstGeom prst="rect">
            <a:avLst/>
          </a:prstGeom>
          <a:solidFill>
            <a:schemeClr val="bg1"/>
          </a:solidFill>
        </p:spPr>
        <p:txBody>
          <a:bodyPr wrap="square" rtlCol="0">
            <a:spAutoFit/>
          </a:bodyPr>
          <a:lstStyle/>
          <a:p>
            <a:r>
              <a:rPr kumimoji="1" lang="ja-JP" altLang="en-US" sz="2000" b="1" dirty="0">
                <a:solidFill>
                  <a:srgbClr val="FF00FF"/>
                </a:solidFill>
                <a:latin typeface="+mn-ea"/>
                <a:ea typeface="+mn-ea"/>
              </a:rPr>
              <a:t>工事概要：河道掘削　</a:t>
            </a:r>
            <a:r>
              <a:rPr kumimoji="1" lang="en-US" altLang="ja-JP" sz="2000" b="1" dirty="0">
                <a:solidFill>
                  <a:srgbClr val="FF00FF"/>
                </a:solidFill>
                <a:latin typeface="+mn-ea"/>
                <a:ea typeface="+mn-ea"/>
              </a:rPr>
              <a:t>V=20,000m3</a:t>
            </a:r>
          </a:p>
          <a:p>
            <a:r>
              <a:rPr kumimoji="1" lang="ja-JP" altLang="en-US" sz="2000" b="1" dirty="0">
                <a:solidFill>
                  <a:srgbClr val="FF00FF"/>
                </a:solidFill>
                <a:latin typeface="+mn-ea"/>
                <a:ea typeface="+mn-ea"/>
              </a:rPr>
              <a:t>工事発注規模：</a:t>
            </a:r>
            <a:r>
              <a:rPr kumimoji="1" lang="en-US" altLang="ja-JP" sz="2000" b="1" dirty="0">
                <a:solidFill>
                  <a:srgbClr val="FF00FF"/>
                </a:solidFill>
                <a:latin typeface="+mn-ea"/>
                <a:ea typeface="+mn-ea"/>
              </a:rPr>
              <a:t>1</a:t>
            </a:r>
            <a:r>
              <a:rPr kumimoji="1" lang="ja-JP" altLang="en-US" sz="2000" b="1" dirty="0">
                <a:solidFill>
                  <a:srgbClr val="FF00FF"/>
                </a:solidFill>
                <a:latin typeface="+mn-ea"/>
                <a:ea typeface="+mn-ea"/>
              </a:rPr>
              <a:t>億円から</a:t>
            </a:r>
            <a:r>
              <a:rPr kumimoji="1" lang="en-US" altLang="ja-JP" sz="2000" b="1" dirty="0">
                <a:solidFill>
                  <a:srgbClr val="FF00FF"/>
                </a:solidFill>
                <a:latin typeface="+mn-ea"/>
                <a:ea typeface="+mn-ea"/>
              </a:rPr>
              <a:t>2</a:t>
            </a:r>
            <a:r>
              <a:rPr kumimoji="1" lang="ja-JP" altLang="en-US" sz="2000" b="1" dirty="0">
                <a:solidFill>
                  <a:srgbClr val="FF00FF"/>
                </a:solidFill>
                <a:latin typeface="+mn-ea"/>
                <a:ea typeface="+mn-ea"/>
              </a:rPr>
              <a:t>億円未満</a:t>
            </a:r>
          </a:p>
        </p:txBody>
      </p:sp>
      <p:sp>
        <p:nvSpPr>
          <p:cNvPr id="8" name="テキスト ボックス 7">
            <a:extLst>
              <a:ext uri="{FF2B5EF4-FFF2-40B4-BE49-F238E27FC236}">
                <a16:creationId xmlns:a16="http://schemas.microsoft.com/office/drawing/2014/main" id="{6798B841-07B9-BD46-4E60-54BBD80BF0B5}"/>
              </a:ext>
            </a:extLst>
          </p:cNvPr>
          <p:cNvSpPr txBox="1"/>
          <p:nvPr/>
        </p:nvSpPr>
        <p:spPr>
          <a:xfrm>
            <a:off x="7557446" y="7095661"/>
            <a:ext cx="5121916" cy="738664"/>
          </a:xfrm>
          <a:prstGeom prst="rect">
            <a:avLst/>
          </a:prstGeom>
          <a:noFill/>
          <a:ln w="28575">
            <a:noFill/>
          </a:ln>
        </p:spPr>
        <p:txBody>
          <a:bodyPr wrap="square" rtlCol="0">
            <a:spAutoFit/>
          </a:bodyPr>
          <a:lstStyle/>
          <a:p>
            <a:pPr latinLnBrk="1"/>
            <a:r>
              <a:rPr lang="ja-JP" altLang="en-US" dirty="0">
                <a:latin typeface="Times New Roman" panose="02020603050405020304" pitchFamily="18" charset="0"/>
                <a:cs typeface="Times New Roman" panose="02020603050405020304" pitchFamily="18" charset="0"/>
              </a:rPr>
              <a:t>久慈川緊急治水対策河川事務所ホームページより</a:t>
            </a:r>
          </a:p>
          <a:p>
            <a:pPr latinLnBrk="1"/>
            <a:r>
              <a:rPr lang="ja-JP" altLang="en-US" dirty="0">
                <a:latin typeface="Times New Roman" panose="02020603050405020304" pitchFamily="18" charset="0"/>
                <a:cs typeface="Times New Roman" panose="02020603050405020304" pitchFamily="18" charset="0"/>
              </a:rPr>
              <a:t>引用：</a:t>
            </a:r>
            <a:r>
              <a:rPr lang="en-US" altLang="ja-JP" dirty="0">
                <a:latin typeface="Times New Roman" panose="02020603050405020304" pitchFamily="18" charset="0"/>
                <a:cs typeface="Times New Roman" panose="02020603050405020304" pitchFamily="18" charset="0"/>
              </a:rPr>
              <a:t>https://www.ktr.mlit.go.jp/kujigawa/kujigawa_00061.html</a:t>
            </a:r>
          </a:p>
          <a:p>
            <a:pPr latinLnBrk="1"/>
            <a:endParaRPr kumimoji="1" lang="ja-JP" altLang="en-US" dirty="0">
              <a:latin typeface="Times New Roman" panose="02020603050405020304" pitchFamily="18" charset="0"/>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3C49D518-1806-DD59-E811-DD671164AADE}"/>
              </a:ext>
            </a:extLst>
          </p:cNvPr>
          <p:cNvSpPr txBox="1"/>
          <p:nvPr/>
        </p:nvSpPr>
        <p:spPr>
          <a:xfrm>
            <a:off x="5026713" y="6842129"/>
            <a:ext cx="3231916" cy="338554"/>
          </a:xfrm>
          <a:prstGeom prst="rect">
            <a:avLst/>
          </a:prstGeom>
          <a:noFill/>
        </p:spPr>
        <p:txBody>
          <a:bodyPr wrap="square" rtlCol="0">
            <a:spAutoFit/>
          </a:bodyPr>
          <a:lstStyle/>
          <a:p>
            <a:pPr algn="ctr"/>
            <a:r>
              <a:rPr lang="ja-JP" altLang="en-US" sz="1600" b="1" dirty="0">
                <a:latin typeface="+mn-ea"/>
                <a:ea typeface="+mn-ea"/>
                <a:cs typeface="Times New Roman" panose="02020603050405020304" pitchFamily="18" charset="0"/>
              </a:rPr>
              <a:t>写真</a:t>
            </a:r>
            <a:r>
              <a:rPr lang="en-US" altLang="ja-JP" sz="1600" b="1" dirty="0">
                <a:latin typeface="+mn-ea"/>
                <a:ea typeface="+mn-ea"/>
                <a:cs typeface="Times New Roman" panose="02020603050405020304" pitchFamily="18" charset="0"/>
              </a:rPr>
              <a:t>-6_</a:t>
            </a:r>
            <a:r>
              <a:rPr lang="ja-JP" altLang="en-US" sz="1600" b="1" dirty="0">
                <a:latin typeface="+mn-ea"/>
                <a:ea typeface="+mn-ea"/>
                <a:cs typeface="Times New Roman" panose="02020603050405020304" pitchFamily="18" charset="0"/>
              </a:rPr>
              <a:t>久慈川左岸河道掘削工事</a:t>
            </a:r>
            <a:endParaRPr kumimoji="1" lang="ja-JP" altLang="en-US" sz="1600" b="1" dirty="0">
              <a:latin typeface="+mn-ea"/>
              <a:ea typeface="+mn-ea"/>
              <a:cs typeface="Times New Roman" panose="02020603050405020304" pitchFamily="18" charset="0"/>
            </a:endParaRPr>
          </a:p>
        </p:txBody>
      </p:sp>
    </p:spTree>
    <p:extLst>
      <p:ext uri="{BB962C8B-B14F-4D97-AF65-F5344CB8AC3E}">
        <p14:creationId xmlns:p14="http://schemas.microsoft.com/office/powerpoint/2010/main" val="3926608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F0BED-B648-8239-3014-332B1148FF86}"/>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FB72FB3D-3B13-3BEA-7AA0-D744ECB01C56}"/>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45DFCEE5-D112-3E47-002C-6F4979B8EAD5}"/>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水制</a:t>
            </a:r>
            <a:endParaRPr lang="ja-JP" altLang="en-US" sz="30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endParaRPr>
          </a:p>
        </p:txBody>
      </p:sp>
      <p:sp>
        <p:nvSpPr>
          <p:cNvPr id="36" name="Rectangle 137">
            <a:extLst>
              <a:ext uri="{FF2B5EF4-FFF2-40B4-BE49-F238E27FC236}">
                <a16:creationId xmlns:a16="http://schemas.microsoft.com/office/drawing/2014/main" id="{2BDEDFF9-7D6F-60C1-1DC0-5D3B29AB46E5}"/>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F05E24DC-8419-FE80-B569-D94FC4787453}"/>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CC4718CD-437B-2DDC-F2E8-B43C36D920D2}"/>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7</a:t>
            </a:fld>
            <a:r>
              <a:rPr lang="ja-JP" altLang="en-US" b="1" dirty="0">
                <a:latin typeface="+mn-ea"/>
                <a:ea typeface="+mn-ea"/>
              </a:rPr>
              <a:t>　</a:t>
            </a:r>
            <a:r>
              <a:rPr lang="en-US" altLang="ja-JP" b="1" dirty="0">
                <a:latin typeface="+mn-ea"/>
                <a:ea typeface="+mn-ea"/>
              </a:rPr>
              <a:t>-</a:t>
            </a:r>
          </a:p>
        </p:txBody>
      </p:sp>
      <p:grpSp>
        <p:nvGrpSpPr>
          <p:cNvPr id="5" name="グループ化 4">
            <a:extLst>
              <a:ext uri="{FF2B5EF4-FFF2-40B4-BE49-F238E27FC236}">
                <a16:creationId xmlns:a16="http://schemas.microsoft.com/office/drawing/2014/main" id="{D8C23573-D70D-3448-A0F0-5B125DD7FC4B}"/>
              </a:ext>
            </a:extLst>
          </p:cNvPr>
          <p:cNvGrpSpPr/>
          <p:nvPr/>
        </p:nvGrpSpPr>
        <p:grpSpPr>
          <a:xfrm>
            <a:off x="678827" y="1715191"/>
            <a:ext cx="6088491" cy="5429761"/>
            <a:chOff x="491111" y="3209414"/>
            <a:chExt cx="6088491" cy="5429761"/>
          </a:xfrm>
        </p:grpSpPr>
        <p:sp>
          <p:nvSpPr>
            <p:cNvPr id="6" name="テキスト ボックス 5">
              <a:extLst>
                <a:ext uri="{FF2B5EF4-FFF2-40B4-BE49-F238E27FC236}">
                  <a16:creationId xmlns:a16="http://schemas.microsoft.com/office/drawing/2014/main" id="{5D777AB7-9A9B-4892-97B9-C9538430BFEA}"/>
                </a:ext>
              </a:extLst>
            </p:cNvPr>
            <p:cNvSpPr txBox="1"/>
            <p:nvPr/>
          </p:nvSpPr>
          <p:spPr>
            <a:xfrm>
              <a:off x="2583138" y="3209414"/>
              <a:ext cx="1618734" cy="307777"/>
            </a:xfrm>
            <a:prstGeom prst="rect">
              <a:avLst/>
            </a:prstGeom>
            <a:noFill/>
            <a:ln>
              <a:solidFill>
                <a:schemeClr val="tx1"/>
              </a:solidFill>
            </a:ln>
          </p:spPr>
          <p:txBody>
            <a:bodyPr wrap="square" rtlCol="0">
              <a:spAutoFit/>
            </a:bodyPr>
            <a:lstStyle/>
            <a:p>
              <a:pPr algn="ctr"/>
              <a:r>
                <a:rPr kumimoji="1" lang="ja-JP" altLang="en-US" b="1" dirty="0">
                  <a:latin typeface="+mj-ea"/>
                  <a:ea typeface="+mj-ea"/>
                </a:rPr>
                <a:t>水　　制</a:t>
              </a:r>
              <a:endParaRPr lang="en-US" altLang="ja-JP" b="1" dirty="0">
                <a:latin typeface="+mj-ea"/>
                <a:ea typeface="+mj-ea"/>
              </a:endParaRPr>
            </a:p>
          </p:txBody>
        </p:sp>
        <p:sp>
          <p:nvSpPr>
            <p:cNvPr id="7" name="テキスト ボックス 6">
              <a:extLst>
                <a:ext uri="{FF2B5EF4-FFF2-40B4-BE49-F238E27FC236}">
                  <a16:creationId xmlns:a16="http://schemas.microsoft.com/office/drawing/2014/main" id="{F972F47D-B1AA-5827-35D2-317D43308225}"/>
                </a:ext>
              </a:extLst>
            </p:cNvPr>
            <p:cNvSpPr txBox="1"/>
            <p:nvPr/>
          </p:nvSpPr>
          <p:spPr>
            <a:xfrm>
              <a:off x="3078998" y="4007900"/>
              <a:ext cx="1618734" cy="307777"/>
            </a:xfrm>
            <a:prstGeom prst="rect">
              <a:avLst/>
            </a:prstGeom>
            <a:noFill/>
            <a:ln>
              <a:solidFill>
                <a:schemeClr val="tx1"/>
              </a:solidFill>
            </a:ln>
          </p:spPr>
          <p:txBody>
            <a:bodyPr wrap="square" rtlCol="0">
              <a:spAutoFit/>
            </a:bodyPr>
            <a:lstStyle/>
            <a:p>
              <a:pPr algn="ctr"/>
              <a:r>
                <a:rPr kumimoji="1" lang="ja-JP" altLang="en-US" b="1" dirty="0">
                  <a:latin typeface="+mj-ea"/>
                  <a:ea typeface="+mj-ea"/>
                </a:rPr>
                <a:t>枠　　類</a:t>
              </a:r>
              <a:endParaRPr lang="en-US" altLang="ja-JP" b="1" dirty="0">
                <a:latin typeface="+mj-ea"/>
                <a:ea typeface="+mj-ea"/>
              </a:endParaRPr>
            </a:p>
          </p:txBody>
        </p:sp>
        <p:sp>
          <p:nvSpPr>
            <p:cNvPr id="8" name="テキスト ボックス 7">
              <a:extLst>
                <a:ext uri="{FF2B5EF4-FFF2-40B4-BE49-F238E27FC236}">
                  <a16:creationId xmlns:a16="http://schemas.microsoft.com/office/drawing/2014/main" id="{FEA40CBB-ADE7-623C-29A8-767AA1EC3300}"/>
                </a:ext>
              </a:extLst>
            </p:cNvPr>
            <p:cNvSpPr txBox="1"/>
            <p:nvPr/>
          </p:nvSpPr>
          <p:spPr>
            <a:xfrm>
              <a:off x="769488" y="4007900"/>
              <a:ext cx="1618734" cy="307777"/>
            </a:xfrm>
            <a:prstGeom prst="rect">
              <a:avLst/>
            </a:prstGeom>
            <a:noFill/>
            <a:ln>
              <a:solidFill>
                <a:schemeClr val="tx1"/>
              </a:solidFill>
            </a:ln>
          </p:spPr>
          <p:txBody>
            <a:bodyPr wrap="square" rtlCol="0">
              <a:spAutoFit/>
            </a:bodyPr>
            <a:lstStyle/>
            <a:p>
              <a:pPr algn="ctr"/>
              <a:r>
                <a:rPr kumimoji="1" lang="ja-JP" altLang="en-US" b="1" dirty="0">
                  <a:latin typeface="+mj-ea"/>
                  <a:ea typeface="+mj-ea"/>
                </a:rPr>
                <a:t>出　し　類</a:t>
              </a:r>
              <a:endParaRPr lang="en-US" altLang="ja-JP" b="1" dirty="0">
                <a:latin typeface="+mj-ea"/>
                <a:ea typeface="+mj-ea"/>
              </a:endParaRPr>
            </a:p>
          </p:txBody>
        </p:sp>
        <p:sp>
          <p:nvSpPr>
            <p:cNvPr id="10" name="テキスト ボックス 9">
              <a:extLst>
                <a:ext uri="{FF2B5EF4-FFF2-40B4-BE49-F238E27FC236}">
                  <a16:creationId xmlns:a16="http://schemas.microsoft.com/office/drawing/2014/main" id="{9AB444CF-3641-C713-44E8-B0B20DE8BF34}"/>
                </a:ext>
              </a:extLst>
            </p:cNvPr>
            <p:cNvSpPr txBox="1"/>
            <p:nvPr/>
          </p:nvSpPr>
          <p:spPr>
            <a:xfrm>
              <a:off x="4929169" y="4007900"/>
              <a:ext cx="1618734" cy="307777"/>
            </a:xfrm>
            <a:prstGeom prst="rect">
              <a:avLst/>
            </a:prstGeom>
            <a:noFill/>
            <a:ln>
              <a:solidFill>
                <a:schemeClr val="tx1"/>
              </a:solidFill>
            </a:ln>
          </p:spPr>
          <p:txBody>
            <a:bodyPr wrap="square" rtlCol="0">
              <a:spAutoFit/>
            </a:bodyPr>
            <a:lstStyle/>
            <a:p>
              <a:pPr algn="ctr"/>
              <a:r>
                <a:rPr kumimoji="1" lang="ja-JP" altLang="en-US" b="1" dirty="0">
                  <a:latin typeface="+mj-ea"/>
                  <a:ea typeface="+mj-ea"/>
                </a:rPr>
                <a:t>牛　　類</a:t>
              </a:r>
              <a:endParaRPr lang="en-US" altLang="ja-JP" b="1" dirty="0">
                <a:latin typeface="+mj-ea"/>
                <a:ea typeface="+mj-ea"/>
              </a:endParaRPr>
            </a:p>
          </p:txBody>
        </p:sp>
        <p:cxnSp>
          <p:nvCxnSpPr>
            <p:cNvPr id="11" name="直線コネクタ 10">
              <a:extLst>
                <a:ext uri="{FF2B5EF4-FFF2-40B4-BE49-F238E27FC236}">
                  <a16:creationId xmlns:a16="http://schemas.microsoft.com/office/drawing/2014/main" id="{49964A2A-7E3E-6FEB-E6EB-63ACF3AA752A}"/>
                </a:ext>
              </a:extLst>
            </p:cNvPr>
            <p:cNvCxnSpPr>
              <a:endCxn id="7" idx="0"/>
            </p:cNvCxnSpPr>
            <p:nvPr/>
          </p:nvCxnSpPr>
          <p:spPr bwMode="auto">
            <a:xfrm>
              <a:off x="3888365" y="3757032"/>
              <a:ext cx="0" cy="250868"/>
            </a:xfrm>
            <a:prstGeom prst="line">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コネクタ: カギ線 11">
              <a:extLst>
                <a:ext uri="{FF2B5EF4-FFF2-40B4-BE49-F238E27FC236}">
                  <a16:creationId xmlns:a16="http://schemas.microsoft.com/office/drawing/2014/main" id="{CF7364FD-3E65-788D-D6AF-41228B83F8FA}"/>
                </a:ext>
              </a:extLst>
            </p:cNvPr>
            <p:cNvCxnSpPr>
              <a:stCxn id="10" idx="0"/>
              <a:endCxn id="6" idx="2"/>
            </p:cNvCxnSpPr>
            <p:nvPr/>
          </p:nvCxnSpPr>
          <p:spPr bwMode="auto">
            <a:xfrm rot="16200000" flipV="1">
              <a:off x="4320167" y="2589530"/>
              <a:ext cx="490709" cy="2346031"/>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コネクタ: カギ線 12">
              <a:extLst>
                <a:ext uri="{FF2B5EF4-FFF2-40B4-BE49-F238E27FC236}">
                  <a16:creationId xmlns:a16="http://schemas.microsoft.com/office/drawing/2014/main" id="{99905CE2-4858-1953-CE18-7BA3B80E0412}"/>
                </a:ext>
              </a:extLst>
            </p:cNvPr>
            <p:cNvCxnSpPr>
              <a:stCxn id="8" idx="0"/>
              <a:endCxn id="6" idx="2"/>
            </p:cNvCxnSpPr>
            <p:nvPr/>
          </p:nvCxnSpPr>
          <p:spPr bwMode="auto">
            <a:xfrm rot="5400000" flipH="1" flipV="1">
              <a:off x="2240326" y="2855721"/>
              <a:ext cx="490709" cy="1813650"/>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テキスト ボックス 13">
              <a:extLst>
                <a:ext uri="{FF2B5EF4-FFF2-40B4-BE49-F238E27FC236}">
                  <a16:creationId xmlns:a16="http://schemas.microsoft.com/office/drawing/2014/main" id="{05B302BD-2586-FE47-0321-6F80E4596330}"/>
                </a:ext>
              </a:extLst>
            </p:cNvPr>
            <p:cNvSpPr txBox="1"/>
            <p:nvPr/>
          </p:nvSpPr>
          <p:spPr>
            <a:xfrm>
              <a:off x="5814970" y="4950374"/>
              <a:ext cx="288147" cy="1572009"/>
            </a:xfrm>
            <a:prstGeom prst="rect">
              <a:avLst/>
            </a:prstGeom>
            <a:noFill/>
            <a:ln>
              <a:solidFill>
                <a:schemeClr val="tx1"/>
              </a:solidFill>
            </a:ln>
          </p:spPr>
          <p:txBody>
            <a:bodyPr vert="eaVert" wrap="square" lIns="36000" rIns="36000" rtlCol="0">
              <a:spAutoFit/>
            </a:bodyPr>
            <a:lstStyle/>
            <a:p>
              <a:r>
                <a:rPr kumimoji="1" lang="ja-JP" altLang="en-US" b="1" dirty="0">
                  <a:latin typeface="+mj-ea"/>
                  <a:ea typeface="+mj-ea"/>
                </a:rPr>
                <a:t>川倉</a:t>
              </a:r>
              <a:endParaRPr lang="en-US" altLang="ja-JP" b="1" dirty="0">
                <a:latin typeface="+mj-ea"/>
                <a:ea typeface="+mj-ea"/>
              </a:endParaRPr>
            </a:p>
          </p:txBody>
        </p:sp>
        <p:sp>
          <p:nvSpPr>
            <p:cNvPr id="15" name="テキスト ボックス 14">
              <a:extLst>
                <a:ext uri="{FF2B5EF4-FFF2-40B4-BE49-F238E27FC236}">
                  <a16:creationId xmlns:a16="http://schemas.microsoft.com/office/drawing/2014/main" id="{47C61357-C838-36E1-2EFD-FC065229F826}"/>
                </a:ext>
              </a:extLst>
            </p:cNvPr>
            <p:cNvSpPr txBox="1"/>
            <p:nvPr/>
          </p:nvSpPr>
          <p:spPr>
            <a:xfrm>
              <a:off x="5356667"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聖牛</a:t>
              </a:r>
              <a:endParaRPr lang="en-US" altLang="ja-JP" b="1" dirty="0">
                <a:latin typeface="+mj-ea"/>
                <a:ea typeface="+mj-ea"/>
              </a:endParaRPr>
            </a:p>
          </p:txBody>
        </p:sp>
        <p:sp>
          <p:nvSpPr>
            <p:cNvPr id="16" name="テキスト ボックス 15">
              <a:extLst>
                <a:ext uri="{FF2B5EF4-FFF2-40B4-BE49-F238E27FC236}">
                  <a16:creationId xmlns:a16="http://schemas.microsoft.com/office/drawing/2014/main" id="{BC44F292-2678-D331-0176-0BFF6A500E4E}"/>
                </a:ext>
              </a:extLst>
            </p:cNvPr>
            <p:cNvSpPr txBox="1"/>
            <p:nvPr/>
          </p:nvSpPr>
          <p:spPr>
            <a:xfrm>
              <a:off x="4965969"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越中三又･鳥脚</a:t>
              </a:r>
              <a:endParaRPr lang="en-US" altLang="ja-JP" b="1" dirty="0">
                <a:latin typeface="+mj-ea"/>
                <a:ea typeface="+mj-ea"/>
              </a:endParaRPr>
            </a:p>
          </p:txBody>
        </p:sp>
        <p:cxnSp>
          <p:nvCxnSpPr>
            <p:cNvPr id="17" name="コネクタ: カギ線 16">
              <a:extLst>
                <a:ext uri="{FF2B5EF4-FFF2-40B4-BE49-F238E27FC236}">
                  <a16:creationId xmlns:a16="http://schemas.microsoft.com/office/drawing/2014/main" id="{665CED8A-4637-3E70-8BC9-75D39F86C902}"/>
                </a:ext>
              </a:extLst>
            </p:cNvPr>
            <p:cNvCxnSpPr>
              <a:cxnSpLocks/>
              <a:stCxn id="10" idx="2"/>
              <a:endCxn id="23" idx="0"/>
            </p:cNvCxnSpPr>
            <p:nvPr/>
          </p:nvCxnSpPr>
          <p:spPr bwMode="auto">
            <a:xfrm rot="16200000" flipH="1">
              <a:off x="5772474" y="4281738"/>
              <a:ext cx="629117" cy="696993"/>
            </a:xfrm>
            <a:prstGeom prst="bentConnector3">
              <a:avLst>
                <a:gd name="adj1" fmla="val 50000"/>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コネクタ: カギ線 17">
              <a:extLst>
                <a:ext uri="{FF2B5EF4-FFF2-40B4-BE49-F238E27FC236}">
                  <a16:creationId xmlns:a16="http://schemas.microsoft.com/office/drawing/2014/main" id="{F9C418E1-BE3D-3F9E-ABCD-8D5E41E64ACD}"/>
                </a:ext>
              </a:extLst>
            </p:cNvPr>
            <p:cNvCxnSpPr>
              <a:cxnSpLocks/>
              <a:stCxn id="10" idx="2"/>
              <a:endCxn id="14" idx="0"/>
            </p:cNvCxnSpPr>
            <p:nvPr/>
          </p:nvCxnSpPr>
          <p:spPr bwMode="auto">
            <a:xfrm rot="16200000" flipH="1">
              <a:off x="5531442" y="4522771"/>
              <a:ext cx="634697" cy="220508"/>
            </a:xfrm>
            <a:prstGeom prst="bentConnector3">
              <a:avLst>
                <a:gd name="adj1" fmla="val 49250"/>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コネクタ: カギ線 18">
              <a:extLst>
                <a:ext uri="{FF2B5EF4-FFF2-40B4-BE49-F238E27FC236}">
                  <a16:creationId xmlns:a16="http://schemas.microsoft.com/office/drawing/2014/main" id="{31A56264-7F24-663C-0F36-10E9A70CF3E6}"/>
                </a:ext>
              </a:extLst>
            </p:cNvPr>
            <p:cNvCxnSpPr>
              <a:cxnSpLocks/>
              <a:stCxn id="10" idx="2"/>
              <a:endCxn id="15" idx="0"/>
            </p:cNvCxnSpPr>
            <p:nvPr/>
          </p:nvCxnSpPr>
          <p:spPr bwMode="auto">
            <a:xfrm rot="5400000">
              <a:off x="5305081" y="4511338"/>
              <a:ext cx="629117" cy="237795"/>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コネクタ: カギ線 19">
              <a:extLst>
                <a:ext uri="{FF2B5EF4-FFF2-40B4-BE49-F238E27FC236}">
                  <a16:creationId xmlns:a16="http://schemas.microsoft.com/office/drawing/2014/main" id="{0C88893D-AEA9-2493-EAC3-22B692A66C1C}"/>
                </a:ext>
              </a:extLst>
            </p:cNvPr>
            <p:cNvCxnSpPr>
              <a:cxnSpLocks/>
              <a:stCxn id="10" idx="2"/>
              <a:endCxn id="16" idx="0"/>
            </p:cNvCxnSpPr>
            <p:nvPr/>
          </p:nvCxnSpPr>
          <p:spPr bwMode="auto">
            <a:xfrm rot="5400000">
              <a:off x="5109732" y="4315989"/>
              <a:ext cx="629117" cy="628493"/>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テキスト ボックス 20">
              <a:extLst>
                <a:ext uri="{FF2B5EF4-FFF2-40B4-BE49-F238E27FC236}">
                  <a16:creationId xmlns:a16="http://schemas.microsoft.com/office/drawing/2014/main" id="{03F8B2CF-4EC4-7E09-6E04-74E93E1779C8}"/>
                </a:ext>
              </a:extLst>
            </p:cNvPr>
            <p:cNvSpPr txBox="1"/>
            <p:nvPr/>
          </p:nvSpPr>
          <p:spPr>
            <a:xfrm>
              <a:off x="4465164"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継枠・楯枠・法枠</a:t>
              </a:r>
              <a:endParaRPr lang="en-US" altLang="ja-JP" b="1" dirty="0">
                <a:latin typeface="+mj-ea"/>
                <a:ea typeface="+mj-ea"/>
              </a:endParaRPr>
            </a:p>
          </p:txBody>
        </p:sp>
        <p:sp>
          <p:nvSpPr>
            <p:cNvPr id="22" name="テキスト ボックス 21">
              <a:extLst>
                <a:ext uri="{FF2B5EF4-FFF2-40B4-BE49-F238E27FC236}">
                  <a16:creationId xmlns:a16="http://schemas.microsoft.com/office/drawing/2014/main" id="{ABD0050D-0A8E-B22B-7A43-9EAADA520FEB}"/>
                </a:ext>
              </a:extLst>
            </p:cNvPr>
            <p:cNvSpPr txBox="1"/>
            <p:nvPr/>
          </p:nvSpPr>
          <p:spPr>
            <a:xfrm>
              <a:off x="4065290" y="4944794"/>
              <a:ext cx="288147" cy="2344390"/>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よう枠、立枠、地獄枠、鱗枠</a:t>
              </a:r>
              <a:endParaRPr lang="en-US" altLang="ja-JP" b="1" dirty="0">
                <a:latin typeface="+mj-ea"/>
                <a:ea typeface="+mj-ea"/>
              </a:endParaRPr>
            </a:p>
          </p:txBody>
        </p:sp>
        <p:sp>
          <p:nvSpPr>
            <p:cNvPr id="23" name="テキスト ボックス 22">
              <a:extLst>
                <a:ext uri="{FF2B5EF4-FFF2-40B4-BE49-F238E27FC236}">
                  <a16:creationId xmlns:a16="http://schemas.microsoft.com/office/drawing/2014/main" id="{C42FE6BA-9796-5A39-8576-347DD26C19E0}"/>
                </a:ext>
              </a:extLst>
            </p:cNvPr>
            <p:cNvSpPr txBox="1"/>
            <p:nvPr/>
          </p:nvSpPr>
          <p:spPr>
            <a:xfrm>
              <a:off x="6291455" y="4944794"/>
              <a:ext cx="288147" cy="2690796"/>
            </a:xfrm>
            <a:prstGeom prst="rect">
              <a:avLst/>
            </a:prstGeom>
            <a:solidFill>
              <a:schemeClr val="bg1"/>
            </a:solidFill>
            <a:ln>
              <a:solidFill>
                <a:schemeClr val="tx1"/>
              </a:solidFill>
            </a:ln>
          </p:spPr>
          <p:txBody>
            <a:bodyPr vert="eaVert" wrap="square" lIns="36000" rIns="36000" rtlCol="0">
              <a:spAutoFit/>
            </a:bodyPr>
            <a:lstStyle/>
            <a:p>
              <a:r>
                <a:rPr kumimoji="1" lang="ja-JP" altLang="en-US" b="1" dirty="0">
                  <a:latin typeface="+mj-ea"/>
                  <a:ea typeface="+mj-ea"/>
                </a:rPr>
                <a:t>牛枠、笈牛、</a:t>
              </a:r>
              <a:r>
                <a:rPr lang="ja-JP" altLang="en-US" b="1" dirty="0">
                  <a:latin typeface="+mj-ea"/>
                  <a:ea typeface="+mj-ea"/>
                </a:rPr>
                <a:t>出雲結、猪子、瀬名牛</a:t>
              </a:r>
              <a:endParaRPr lang="en-US" altLang="ja-JP" b="1" dirty="0">
                <a:latin typeface="+mj-ea"/>
                <a:ea typeface="+mj-ea"/>
              </a:endParaRPr>
            </a:p>
          </p:txBody>
        </p:sp>
        <p:sp>
          <p:nvSpPr>
            <p:cNvPr id="24" name="テキスト ボックス 23">
              <a:extLst>
                <a:ext uri="{FF2B5EF4-FFF2-40B4-BE49-F238E27FC236}">
                  <a16:creationId xmlns:a16="http://schemas.microsoft.com/office/drawing/2014/main" id="{7B4D03BA-3717-23CF-5B0A-FA538D97326E}"/>
                </a:ext>
              </a:extLst>
            </p:cNvPr>
            <p:cNvSpPr txBox="1"/>
            <p:nvPr/>
          </p:nvSpPr>
          <p:spPr>
            <a:xfrm>
              <a:off x="3659104" y="4944793"/>
              <a:ext cx="288147" cy="3242825"/>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鳥居枠、弁慶枠、胴木牛、三角枠、合掌枠</a:t>
              </a:r>
              <a:endParaRPr lang="en-US" altLang="ja-JP" b="1" dirty="0">
                <a:latin typeface="+mj-ea"/>
                <a:ea typeface="+mj-ea"/>
              </a:endParaRPr>
            </a:p>
          </p:txBody>
        </p:sp>
        <p:sp>
          <p:nvSpPr>
            <p:cNvPr id="25" name="テキスト ボックス 24">
              <a:extLst>
                <a:ext uri="{FF2B5EF4-FFF2-40B4-BE49-F238E27FC236}">
                  <a16:creationId xmlns:a16="http://schemas.microsoft.com/office/drawing/2014/main" id="{0C619AB4-1070-D58F-00DB-9123741D78AD}"/>
                </a:ext>
              </a:extLst>
            </p:cNvPr>
            <p:cNvSpPr txBox="1"/>
            <p:nvPr/>
          </p:nvSpPr>
          <p:spPr>
            <a:xfrm>
              <a:off x="3248432"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左五右衛門枠</a:t>
              </a:r>
              <a:endParaRPr lang="en-US" altLang="ja-JP" b="1" dirty="0">
                <a:latin typeface="+mj-ea"/>
                <a:ea typeface="+mj-ea"/>
              </a:endParaRPr>
            </a:p>
          </p:txBody>
        </p:sp>
        <p:sp>
          <p:nvSpPr>
            <p:cNvPr id="26" name="テキスト ボックス 25">
              <a:extLst>
                <a:ext uri="{FF2B5EF4-FFF2-40B4-BE49-F238E27FC236}">
                  <a16:creationId xmlns:a16="http://schemas.microsoft.com/office/drawing/2014/main" id="{743C2C34-7DBE-0251-CF5C-5CEA8958AFCE}"/>
                </a:ext>
              </a:extLst>
            </p:cNvPr>
            <p:cNvSpPr txBox="1"/>
            <p:nvPr/>
          </p:nvSpPr>
          <p:spPr>
            <a:xfrm>
              <a:off x="2853044"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石詰左五右衛門枠</a:t>
              </a:r>
              <a:endParaRPr lang="en-US" altLang="ja-JP" b="1" dirty="0">
                <a:latin typeface="+mj-ea"/>
                <a:ea typeface="+mj-ea"/>
              </a:endParaRPr>
            </a:p>
          </p:txBody>
        </p:sp>
        <p:cxnSp>
          <p:nvCxnSpPr>
            <p:cNvPr id="27" name="コネクタ: カギ線 26">
              <a:extLst>
                <a:ext uri="{FF2B5EF4-FFF2-40B4-BE49-F238E27FC236}">
                  <a16:creationId xmlns:a16="http://schemas.microsoft.com/office/drawing/2014/main" id="{AF9A9600-87FC-EB41-F50B-DB8AC42F173E}"/>
                </a:ext>
              </a:extLst>
            </p:cNvPr>
            <p:cNvCxnSpPr>
              <a:stCxn id="7" idx="2"/>
              <a:endCxn id="21" idx="0"/>
            </p:cNvCxnSpPr>
            <p:nvPr/>
          </p:nvCxnSpPr>
          <p:spPr bwMode="auto">
            <a:xfrm rot="16200000" flipH="1">
              <a:off x="3934243" y="4269798"/>
              <a:ext cx="629117" cy="720873"/>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コネクタ: カギ線 27">
              <a:extLst>
                <a:ext uri="{FF2B5EF4-FFF2-40B4-BE49-F238E27FC236}">
                  <a16:creationId xmlns:a16="http://schemas.microsoft.com/office/drawing/2014/main" id="{375C3388-800F-CFE9-0C35-D3AA0DD8F022}"/>
                </a:ext>
              </a:extLst>
            </p:cNvPr>
            <p:cNvCxnSpPr>
              <a:cxnSpLocks/>
              <a:stCxn id="7" idx="2"/>
              <a:endCxn id="22" idx="0"/>
            </p:cNvCxnSpPr>
            <p:nvPr/>
          </p:nvCxnSpPr>
          <p:spPr bwMode="auto">
            <a:xfrm rot="16200000" flipH="1">
              <a:off x="3734306" y="4469735"/>
              <a:ext cx="629117" cy="320999"/>
            </a:xfrm>
            <a:prstGeom prst="bentConnector3">
              <a:avLst>
                <a:gd name="adj1" fmla="val 50000"/>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コネクタ: カギ線 28">
              <a:extLst>
                <a:ext uri="{FF2B5EF4-FFF2-40B4-BE49-F238E27FC236}">
                  <a16:creationId xmlns:a16="http://schemas.microsoft.com/office/drawing/2014/main" id="{2F8B1496-F9E0-ABA1-DEAB-D5D31AF3120E}"/>
                </a:ext>
              </a:extLst>
            </p:cNvPr>
            <p:cNvCxnSpPr>
              <a:cxnSpLocks/>
              <a:stCxn id="7" idx="2"/>
              <a:endCxn id="24" idx="0"/>
            </p:cNvCxnSpPr>
            <p:nvPr/>
          </p:nvCxnSpPr>
          <p:spPr bwMode="auto">
            <a:xfrm rot="5400000">
              <a:off x="3531214" y="4587642"/>
              <a:ext cx="629116" cy="85187"/>
            </a:xfrm>
            <a:prstGeom prst="bentConnector3">
              <a:avLst>
                <a:gd name="adj1" fmla="val 50000"/>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コネクタ: カギ線 29">
              <a:extLst>
                <a:ext uri="{FF2B5EF4-FFF2-40B4-BE49-F238E27FC236}">
                  <a16:creationId xmlns:a16="http://schemas.microsoft.com/office/drawing/2014/main" id="{B07991CB-0824-2CED-E03C-4F4AE99EC498}"/>
                </a:ext>
              </a:extLst>
            </p:cNvPr>
            <p:cNvCxnSpPr>
              <a:cxnSpLocks/>
              <a:stCxn id="26" idx="0"/>
              <a:endCxn id="25" idx="0"/>
            </p:cNvCxnSpPr>
            <p:nvPr/>
          </p:nvCxnSpPr>
          <p:spPr bwMode="auto">
            <a:xfrm rot="5400000" flipH="1" flipV="1">
              <a:off x="3194812" y="4747100"/>
              <a:ext cx="12700" cy="395388"/>
            </a:xfrm>
            <a:prstGeom prst="bentConnector3">
              <a:avLst>
                <a:gd name="adj1" fmla="val 1325000"/>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線コネクタ 30">
              <a:extLst>
                <a:ext uri="{FF2B5EF4-FFF2-40B4-BE49-F238E27FC236}">
                  <a16:creationId xmlns:a16="http://schemas.microsoft.com/office/drawing/2014/main" id="{93347F86-DF0D-3847-9F71-4A4A31F31A35}"/>
                </a:ext>
              </a:extLst>
            </p:cNvPr>
            <p:cNvCxnSpPr/>
            <p:nvPr/>
          </p:nvCxnSpPr>
          <p:spPr bwMode="auto">
            <a:xfrm flipH="1">
              <a:off x="3221302" y="4630234"/>
              <a:ext cx="807450" cy="0"/>
            </a:xfrm>
            <a:prstGeom prst="line">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線コネクタ 31">
              <a:extLst>
                <a:ext uri="{FF2B5EF4-FFF2-40B4-BE49-F238E27FC236}">
                  <a16:creationId xmlns:a16="http://schemas.microsoft.com/office/drawing/2014/main" id="{03B07686-DEA4-0CF2-A1DE-F91643DA1CE8}"/>
                </a:ext>
              </a:extLst>
            </p:cNvPr>
            <p:cNvCxnSpPr/>
            <p:nvPr/>
          </p:nvCxnSpPr>
          <p:spPr bwMode="auto">
            <a:xfrm>
              <a:off x="3221964" y="4630234"/>
              <a:ext cx="0" cy="153019"/>
            </a:xfrm>
            <a:prstGeom prst="line">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テキスト ボックス 32">
              <a:extLst>
                <a:ext uri="{FF2B5EF4-FFF2-40B4-BE49-F238E27FC236}">
                  <a16:creationId xmlns:a16="http://schemas.microsoft.com/office/drawing/2014/main" id="{3BA98036-73F3-7FE5-1E6E-C501F0375612}"/>
                </a:ext>
              </a:extLst>
            </p:cNvPr>
            <p:cNvSpPr txBox="1"/>
            <p:nvPr/>
          </p:nvSpPr>
          <p:spPr>
            <a:xfrm>
              <a:off x="2390717"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土出し</a:t>
              </a:r>
              <a:endParaRPr lang="en-US" altLang="ja-JP" b="1" dirty="0">
                <a:latin typeface="+mj-ea"/>
                <a:ea typeface="+mj-ea"/>
              </a:endParaRPr>
            </a:p>
          </p:txBody>
        </p:sp>
        <p:sp>
          <p:nvSpPr>
            <p:cNvPr id="34" name="テキスト ボックス 33">
              <a:extLst>
                <a:ext uri="{FF2B5EF4-FFF2-40B4-BE49-F238E27FC236}">
                  <a16:creationId xmlns:a16="http://schemas.microsoft.com/office/drawing/2014/main" id="{07ED77AC-F087-B9E3-8B5D-4CA351725B20}"/>
                </a:ext>
              </a:extLst>
            </p:cNvPr>
            <p:cNvSpPr txBox="1"/>
            <p:nvPr/>
          </p:nvSpPr>
          <p:spPr>
            <a:xfrm>
              <a:off x="2003125"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小石出し</a:t>
              </a:r>
              <a:endParaRPr lang="en-US" altLang="ja-JP" b="1" dirty="0">
                <a:latin typeface="+mj-ea"/>
                <a:ea typeface="+mj-ea"/>
              </a:endParaRPr>
            </a:p>
          </p:txBody>
        </p:sp>
        <p:sp>
          <p:nvSpPr>
            <p:cNvPr id="35" name="テキスト ボックス 34">
              <a:extLst>
                <a:ext uri="{FF2B5EF4-FFF2-40B4-BE49-F238E27FC236}">
                  <a16:creationId xmlns:a16="http://schemas.microsoft.com/office/drawing/2014/main" id="{22B9BDBE-9F3F-DA96-4501-B9D46BA149A6}"/>
                </a:ext>
              </a:extLst>
            </p:cNvPr>
            <p:cNvSpPr txBox="1"/>
            <p:nvPr/>
          </p:nvSpPr>
          <p:spPr>
            <a:xfrm>
              <a:off x="1612133"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石出し</a:t>
              </a:r>
              <a:endParaRPr lang="en-US" altLang="ja-JP" b="1" dirty="0">
                <a:latin typeface="+mj-ea"/>
                <a:ea typeface="+mj-ea"/>
              </a:endParaRPr>
            </a:p>
          </p:txBody>
        </p:sp>
        <p:sp>
          <p:nvSpPr>
            <p:cNvPr id="37" name="テキスト ボックス 36">
              <a:extLst>
                <a:ext uri="{FF2B5EF4-FFF2-40B4-BE49-F238E27FC236}">
                  <a16:creationId xmlns:a16="http://schemas.microsoft.com/office/drawing/2014/main" id="{67F6BF97-42B0-6CCA-6EBF-9E5A4DD06F43}"/>
                </a:ext>
              </a:extLst>
            </p:cNvPr>
            <p:cNvSpPr txBox="1"/>
            <p:nvPr/>
          </p:nvSpPr>
          <p:spPr>
            <a:xfrm>
              <a:off x="1238859"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杭出し</a:t>
              </a:r>
              <a:endParaRPr lang="en-US" altLang="ja-JP" b="1" dirty="0">
                <a:latin typeface="+mj-ea"/>
                <a:ea typeface="+mj-ea"/>
              </a:endParaRPr>
            </a:p>
          </p:txBody>
        </p:sp>
        <p:sp>
          <p:nvSpPr>
            <p:cNvPr id="38" name="テキスト ボックス 37">
              <a:extLst>
                <a:ext uri="{FF2B5EF4-FFF2-40B4-BE49-F238E27FC236}">
                  <a16:creationId xmlns:a16="http://schemas.microsoft.com/office/drawing/2014/main" id="{85BF4CB6-B49F-3BD7-93A8-270398DB7EDD}"/>
                </a:ext>
              </a:extLst>
            </p:cNvPr>
            <p:cNvSpPr txBox="1"/>
            <p:nvPr/>
          </p:nvSpPr>
          <p:spPr>
            <a:xfrm>
              <a:off x="865584"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籠出し</a:t>
              </a:r>
              <a:endParaRPr lang="en-US" altLang="ja-JP" b="1" dirty="0">
                <a:latin typeface="+mj-ea"/>
                <a:ea typeface="+mj-ea"/>
              </a:endParaRPr>
            </a:p>
          </p:txBody>
        </p:sp>
        <p:sp>
          <p:nvSpPr>
            <p:cNvPr id="39" name="テキスト ボックス 38">
              <a:extLst>
                <a:ext uri="{FF2B5EF4-FFF2-40B4-BE49-F238E27FC236}">
                  <a16:creationId xmlns:a16="http://schemas.microsoft.com/office/drawing/2014/main" id="{6B157C6F-0C70-CAA5-180D-DC66EAAD2CC2}"/>
                </a:ext>
              </a:extLst>
            </p:cNvPr>
            <p:cNvSpPr txBox="1"/>
            <p:nvPr/>
          </p:nvSpPr>
          <p:spPr>
            <a:xfrm>
              <a:off x="491111" y="4944794"/>
              <a:ext cx="288147" cy="1572009"/>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ケレップ水制</a:t>
              </a:r>
              <a:endParaRPr lang="en-US" altLang="ja-JP" b="1" dirty="0">
                <a:latin typeface="+mj-ea"/>
                <a:ea typeface="+mj-ea"/>
              </a:endParaRPr>
            </a:p>
          </p:txBody>
        </p:sp>
        <p:cxnSp>
          <p:nvCxnSpPr>
            <p:cNvPr id="40" name="コネクタ: カギ線 39">
              <a:extLst>
                <a:ext uri="{FF2B5EF4-FFF2-40B4-BE49-F238E27FC236}">
                  <a16:creationId xmlns:a16="http://schemas.microsoft.com/office/drawing/2014/main" id="{CA217336-AC04-78DD-03AA-FAFDAB7DFA84}"/>
                </a:ext>
              </a:extLst>
            </p:cNvPr>
            <p:cNvCxnSpPr>
              <a:stCxn id="8" idx="2"/>
              <a:endCxn id="33" idx="0"/>
            </p:cNvCxnSpPr>
            <p:nvPr/>
          </p:nvCxnSpPr>
          <p:spPr bwMode="auto">
            <a:xfrm rot="16200000" flipH="1">
              <a:off x="1742265" y="4152267"/>
              <a:ext cx="629117" cy="955936"/>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コネクタ: カギ線 40">
              <a:extLst>
                <a:ext uri="{FF2B5EF4-FFF2-40B4-BE49-F238E27FC236}">
                  <a16:creationId xmlns:a16="http://schemas.microsoft.com/office/drawing/2014/main" id="{4CD9924B-59A8-6D23-9E1F-2AA6B88049E6}"/>
                </a:ext>
              </a:extLst>
            </p:cNvPr>
            <p:cNvCxnSpPr>
              <a:stCxn id="8" idx="2"/>
              <a:endCxn id="39" idx="0"/>
            </p:cNvCxnSpPr>
            <p:nvPr/>
          </p:nvCxnSpPr>
          <p:spPr bwMode="auto">
            <a:xfrm rot="5400000">
              <a:off x="792462" y="4158400"/>
              <a:ext cx="629117" cy="943670"/>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コネクタ: カギ線 41">
              <a:extLst>
                <a:ext uri="{FF2B5EF4-FFF2-40B4-BE49-F238E27FC236}">
                  <a16:creationId xmlns:a16="http://schemas.microsoft.com/office/drawing/2014/main" id="{688760CC-1208-5DBB-C443-C466C22A6FF2}"/>
                </a:ext>
              </a:extLst>
            </p:cNvPr>
            <p:cNvCxnSpPr>
              <a:stCxn id="8" idx="2"/>
              <a:endCxn id="38" idx="0"/>
            </p:cNvCxnSpPr>
            <p:nvPr/>
          </p:nvCxnSpPr>
          <p:spPr bwMode="auto">
            <a:xfrm rot="5400000">
              <a:off x="979699" y="4345637"/>
              <a:ext cx="629117" cy="569197"/>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コネクタ: カギ線 42">
              <a:extLst>
                <a:ext uri="{FF2B5EF4-FFF2-40B4-BE49-F238E27FC236}">
                  <a16:creationId xmlns:a16="http://schemas.microsoft.com/office/drawing/2014/main" id="{D82896C1-D809-910D-8935-2D182A0304F4}"/>
                </a:ext>
              </a:extLst>
            </p:cNvPr>
            <p:cNvCxnSpPr>
              <a:stCxn id="8" idx="2"/>
              <a:endCxn id="37" idx="0"/>
            </p:cNvCxnSpPr>
            <p:nvPr/>
          </p:nvCxnSpPr>
          <p:spPr bwMode="auto">
            <a:xfrm rot="5400000">
              <a:off x="1166336" y="4532274"/>
              <a:ext cx="629117" cy="195922"/>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コネクタ: カギ線 43">
              <a:extLst>
                <a:ext uri="{FF2B5EF4-FFF2-40B4-BE49-F238E27FC236}">
                  <a16:creationId xmlns:a16="http://schemas.microsoft.com/office/drawing/2014/main" id="{B1F72FA3-12E5-14DB-4108-94DC49924D6A}"/>
                </a:ext>
              </a:extLst>
            </p:cNvPr>
            <p:cNvCxnSpPr>
              <a:stCxn id="8" idx="2"/>
              <a:endCxn id="35" idx="0"/>
            </p:cNvCxnSpPr>
            <p:nvPr/>
          </p:nvCxnSpPr>
          <p:spPr bwMode="auto">
            <a:xfrm rot="16200000" flipH="1">
              <a:off x="1352973" y="4541559"/>
              <a:ext cx="629117" cy="177352"/>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コネクタ: カギ線 44">
              <a:extLst>
                <a:ext uri="{FF2B5EF4-FFF2-40B4-BE49-F238E27FC236}">
                  <a16:creationId xmlns:a16="http://schemas.microsoft.com/office/drawing/2014/main" id="{89F92E54-D87E-6AF0-44AC-EF9557DF9221}"/>
                </a:ext>
              </a:extLst>
            </p:cNvPr>
            <p:cNvCxnSpPr>
              <a:stCxn id="8" idx="2"/>
              <a:endCxn id="34" idx="0"/>
            </p:cNvCxnSpPr>
            <p:nvPr/>
          </p:nvCxnSpPr>
          <p:spPr bwMode="auto">
            <a:xfrm rot="16200000" flipH="1">
              <a:off x="1548469" y="4346063"/>
              <a:ext cx="629117" cy="568344"/>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テキスト ボックス 45">
              <a:extLst>
                <a:ext uri="{FF2B5EF4-FFF2-40B4-BE49-F238E27FC236}">
                  <a16:creationId xmlns:a16="http://schemas.microsoft.com/office/drawing/2014/main" id="{D36683A7-D198-5D1A-D631-5ADC6DA01AD7}"/>
                </a:ext>
              </a:extLst>
            </p:cNvPr>
            <p:cNvSpPr txBox="1"/>
            <p:nvPr/>
          </p:nvSpPr>
          <p:spPr>
            <a:xfrm>
              <a:off x="1023415" y="6765213"/>
              <a:ext cx="719034" cy="1873962"/>
            </a:xfrm>
            <a:prstGeom prst="rect">
              <a:avLst/>
            </a:prstGeom>
            <a:noFill/>
            <a:ln>
              <a:solidFill>
                <a:schemeClr val="tx1"/>
              </a:solidFill>
            </a:ln>
          </p:spPr>
          <p:txBody>
            <a:bodyPr vert="eaVert" wrap="square" lIns="36000" rIns="36000" rtlCol="0">
              <a:spAutoFit/>
            </a:bodyPr>
            <a:lstStyle/>
            <a:p>
              <a:r>
                <a:rPr lang="ja-JP" altLang="en-US" b="1" dirty="0">
                  <a:latin typeface="+mj-ea"/>
                  <a:ea typeface="+mj-ea"/>
                </a:rPr>
                <a:t>藪出し、流し出し、</a:t>
              </a:r>
            </a:p>
            <a:p>
              <a:r>
                <a:rPr lang="ja-JP" altLang="en-US" b="1" dirty="0">
                  <a:latin typeface="+mj-ea"/>
                  <a:ea typeface="+mj-ea"/>
                </a:rPr>
                <a:t>梁掛杭出し、障泥出し、立竹出し</a:t>
              </a:r>
              <a:endParaRPr lang="en-US" altLang="ja-JP" b="1" dirty="0">
                <a:latin typeface="+mj-ea"/>
                <a:ea typeface="+mj-ea"/>
              </a:endParaRPr>
            </a:p>
          </p:txBody>
        </p:sp>
        <p:cxnSp>
          <p:nvCxnSpPr>
            <p:cNvPr id="47" name="コネクタ: カギ線 46">
              <a:extLst>
                <a:ext uri="{FF2B5EF4-FFF2-40B4-BE49-F238E27FC236}">
                  <a16:creationId xmlns:a16="http://schemas.microsoft.com/office/drawing/2014/main" id="{4252F7EB-DE5D-67C0-0D15-A5050368C14B}"/>
                </a:ext>
              </a:extLst>
            </p:cNvPr>
            <p:cNvCxnSpPr>
              <a:cxnSpLocks/>
              <a:stCxn id="37" idx="2"/>
              <a:endCxn id="46" idx="0"/>
            </p:cNvCxnSpPr>
            <p:nvPr/>
          </p:nvCxnSpPr>
          <p:spPr bwMode="auto">
            <a:xfrm rot="5400000">
              <a:off x="1258728" y="6641008"/>
              <a:ext cx="248410" cy="1"/>
            </a:xfrm>
            <a:prstGeom prst="bentConnector3">
              <a:avLst/>
            </a:prstGeom>
            <a:solidFill>
              <a:srgbClr val="FFFF00"/>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48" name="図 47">
            <a:extLst>
              <a:ext uri="{FF2B5EF4-FFF2-40B4-BE49-F238E27FC236}">
                <a16:creationId xmlns:a16="http://schemas.microsoft.com/office/drawing/2014/main" id="{0D380E5F-3CDC-7B14-C828-89C13D670F51}"/>
              </a:ext>
            </a:extLst>
          </p:cNvPr>
          <p:cNvPicPr>
            <a:picLocks noChangeAspect="1"/>
          </p:cNvPicPr>
          <p:nvPr/>
        </p:nvPicPr>
        <p:blipFill>
          <a:blip r:embed="rId3"/>
          <a:stretch>
            <a:fillRect/>
          </a:stretch>
        </p:blipFill>
        <p:spPr>
          <a:xfrm>
            <a:off x="6911147" y="5836324"/>
            <a:ext cx="4679322" cy="2863176"/>
          </a:xfrm>
          <a:prstGeom prst="rect">
            <a:avLst/>
          </a:prstGeom>
        </p:spPr>
      </p:pic>
      <p:sp>
        <p:nvSpPr>
          <p:cNvPr id="56" name="Text Box 117">
            <a:extLst>
              <a:ext uri="{FF2B5EF4-FFF2-40B4-BE49-F238E27FC236}">
                <a16:creationId xmlns:a16="http://schemas.microsoft.com/office/drawing/2014/main" id="{8036D50C-7114-08EF-C83C-F800BD81E3AD}"/>
              </a:ext>
            </a:extLst>
          </p:cNvPr>
          <p:cNvSpPr txBox="1">
            <a:spLocks noChangeArrowheads="1"/>
          </p:cNvSpPr>
          <p:nvPr/>
        </p:nvSpPr>
        <p:spPr bwMode="auto">
          <a:xfrm>
            <a:off x="7208420" y="1418283"/>
            <a:ext cx="4914353" cy="2677656"/>
          </a:xfrm>
          <a:prstGeom prst="rect">
            <a:avLst/>
          </a:prstGeom>
          <a:noFill/>
          <a:ln w="9525">
            <a:noFill/>
            <a:miter lim="800000"/>
            <a:headEnd/>
            <a:tailEnd/>
          </a:ln>
        </p:spPr>
        <p:txBody>
          <a:bodyPr wrap="squar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en-US" altLang="ja-JP" sz="2400" b="1" dirty="0">
              <a:latin typeface="HG丸ｺﾞｼｯｸM-PRO" panose="020F0600000000000000" pitchFamily="50" charset="-128"/>
              <a:ea typeface="HG丸ｺﾞｼｯｸM-PRO" panose="020F0600000000000000" pitchFamily="50" charset="-128"/>
            </a:endParaRPr>
          </a:p>
          <a:p>
            <a:r>
              <a:rPr lang="ja-JP" altLang="en-US" sz="2400" b="1" dirty="0">
                <a:latin typeface="HG丸ｺﾞｼｯｸM-PRO" panose="020F0600000000000000" pitchFamily="50" charset="-128"/>
                <a:ea typeface="HG丸ｺﾞｼｯｸM-PRO" panose="020F0600000000000000" pitchFamily="50" charset="-128"/>
              </a:rPr>
              <a:t>流下能力への影響を最小限にするため透過型水制とする。</a:t>
            </a:r>
            <a:endParaRPr lang="en-US" altLang="ja-JP" sz="2400" b="1" dirty="0">
              <a:latin typeface="HG丸ｺﾞｼｯｸM-PRO" panose="020F0600000000000000" pitchFamily="50" charset="-128"/>
              <a:ea typeface="HG丸ｺﾞｼｯｸM-PRO" panose="020F0600000000000000" pitchFamily="50" charset="-128"/>
            </a:endParaRPr>
          </a:p>
          <a:p>
            <a:r>
              <a:rPr lang="ja-JP" altLang="en-US" sz="2400" b="1" dirty="0">
                <a:latin typeface="HG丸ｺﾞｼｯｸM-PRO" panose="020F0600000000000000" pitchFamily="50" charset="-128"/>
                <a:ea typeface="HG丸ｺﾞｼｯｸM-PRO" panose="020F0600000000000000" pitchFamily="50" charset="-128"/>
              </a:rPr>
              <a:t>工法は人力で且つ短期間での施工が可能であり，水制周辺の土砂移動及び，河岸侵食</a:t>
            </a:r>
            <a:endParaRPr lang="en-US" altLang="ja-JP" sz="2400" b="1" dirty="0">
              <a:latin typeface="HG丸ｺﾞｼｯｸM-PRO" panose="020F0600000000000000" pitchFamily="50" charset="-128"/>
              <a:ea typeface="HG丸ｺﾞｼｯｸM-PRO" panose="020F0600000000000000" pitchFamily="50" charset="-128"/>
            </a:endParaRPr>
          </a:p>
          <a:p>
            <a:r>
              <a:rPr lang="ja-JP" altLang="en-US" sz="2400" b="1" dirty="0">
                <a:latin typeface="HG丸ｺﾞｼｯｸM-PRO" panose="020F0600000000000000" pitchFamily="50" charset="-128"/>
                <a:ea typeface="HG丸ｺﾞｼｯｸM-PRO" panose="020F0600000000000000" pitchFamily="50" charset="-128"/>
              </a:rPr>
              <a:t>防止に効果がある聖牛とした。</a:t>
            </a:r>
            <a:endParaRPr lang="en-US" altLang="ja-JP" sz="2400" b="1" dirty="0">
              <a:latin typeface="HG丸ｺﾞｼｯｸM-PRO" panose="020F0600000000000000" pitchFamily="50" charset="-128"/>
              <a:ea typeface="HG丸ｺﾞｼｯｸM-PRO" panose="020F0600000000000000" pitchFamily="50" charset="-128"/>
            </a:endParaRPr>
          </a:p>
        </p:txBody>
      </p:sp>
      <p:sp>
        <p:nvSpPr>
          <p:cNvPr id="58" name="テキスト ボックス 57">
            <a:extLst>
              <a:ext uri="{FF2B5EF4-FFF2-40B4-BE49-F238E27FC236}">
                <a16:creationId xmlns:a16="http://schemas.microsoft.com/office/drawing/2014/main" id="{AD392A26-ED40-D8EE-9000-E1C49B9B999D}"/>
              </a:ext>
            </a:extLst>
          </p:cNvPr>
          <p:cNvSpPr txBox="1"/>
          <p:nvPr/>
        </p:nvSpPr>
        <p:spPr>
          <a:xfrm>
            <a:off x="7227477" y="5236159"/>
            <a:ext cx="2240585" cy="1200329"/>
          </a:xfrm>
          <a:prstGeom prst="rect">
            <a:avLst/>
          </a:prstGeom>
          <a:solidFill>
            <a:schemeClr val="bg1"/>
          </a:solidFill>
          <a:ln>
            <a:solidFill>
              <a:schemeClr val="tx1"/>
            </a:solidFill>
          </a:ln>
        </p:spPr>
        <p:txBody>
          <a:bodyPr wrap="square" rtlCol="0">
            <a:spAutoFit/>
          </a:bodyPr>
          <a:lstStyle/>
          <a:p>
            <a:r>
              <a:rPr kumimoji="1" lang="ja-JP" altLang="en-US" sz="1800" dirty="0"/>
              <a:t>伝統工法のメリット</a:t>
            </a:r>
            <a:endParaRPr kumimoji="1" lang="en-US" altLang="ja-JP" sz="1800" dirty="0"/>
          </a:p>
          <a:p>
            <a:r>
              <a:rPr lang="ja-JP" altLang="en-US" sz="1800" dirty="0"/>
              <a:t>・地域で管理</a:t>
            </a:r>
            <a:endParaRPr lang="en-US" altLang="ja-JP" sz="1800" dirty="0"/>
          </a:p>
          <a:p>
            <a:r>
              <a:rPr kumimoji="1" lang="ja-JP" altLang="en-US" sz="1800" dirty="0"/>
              <a:t>・経済的</a:t>
            </a:r>
            <a:endParaRPr kumimoji="1" lang="en-US" altLang="ja-JP" sz="1800" dirty="0"/>
          </a:p>
          <a:p>
            <a:r>
              <a:rPr lang="ja-JP" altLang="en-US" sz="1800" dirty="0"/>
              <a:t>・整備が容易</a:t>
            </a:r>
            <a:endParaRPr kumimoji="1" lang="ja-JP" altLang="en-US" sz="1800" dirty="0"/>
          </a:p>
        </p:txBody>
      </p:sp>
      <p:sp>
        <p:nvSpPr>
          <p:cNvPr id="2" name="テキスト ボックス 1">
            <a:extLst>
              <a:ext uri="{FF2B5EF4-FFF2-40B4-BE49-F238E27FC236}">
                <a16:creationId xmlns:a16="http://schemas.microsoft.com/office/drawing/2014/main" id="{5C7E4951-C6EC-119E-40CA-9536835F35DA}"/>
              </a:ext>
            </a:extLst>
          </p:cNvPr>
          <p:cNvSpPr txBox="1"/>
          <p:nvPr/>
        </p:nvSpPr>
        <p:spPr>
          <a:xfrm>
            <a:off x="1469855" y="7322512"/>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-6_</a:t>
            </a:r>
            <a:r>
              <a:rPr lang="ja-JP" altLang="en-US" sz="1600" b="1" dirty="0">
                <a:solidFill>
                  <a:srgbClr val="000000"/>
                </a:solidFill>
                <a:latin typeface="+mn-ea"/>
                <a:ea typeface="+mn-ea"/>
                <a:cs typeface="Times New Roman" panose="02020603050405020304" pitchFamily="18" charset="0"/>
              </a:rPr>
              <a:t>伝統工法水制の工種分類</a:t>
            </a:r>
          </a:p>
        </p:txBody>
      </p:sp>
      <p:sp>
        <p:nvSpPr>
          <p:cNvPr id="3" name="テキスト ボックス 2">
            <a:extLst>
              <a:ext uri="{FF2B5EF4-FFF2-40B4-BE49-F238E27FC236}">
                <a16:creationId xmlns:a16="http://schemas.microsoft.com/office/drawing/2014/main" id="{CE44F60F-895A-F463-1A7B-10FC70B20C89}"/>
              </a:ext>
            </a:extLst>
          </p:cNvPr>
          <p:cNvSpPr txBox="1"/>
          <p:nvPr/>
        </p:nvSpPr>
        <p:spPr>
          <a:xfrm>
            <a:off x="7227477" y="8650668"/>
            <a:ext cx="4021094" cy="338554"/>
          </a:xfrm>
          <a:prstGeom prst="rect">
            <a:avLst/>
          </a:prstGeom>
          <a:noFill/>
        </p:spPr>
        <p:txBody>
          <a:bodyPr wrap="square" rtlCol="0">
            <a:spAutoFit/>
          </a:bodyPr>
          <a:lstStyle/>
          <a:p>
            <a:pPr algn="ctr"/>
            <a:r>
              <a:rPr lang="ja-JP" altLang="en-US" sz="1600" b="1" dirty="0">
                <a:latin typeface="+mn-ea"/>
                <a:ea typeface="+mn-ea"/>
                <a:cs typeface="Times New Roman" panose="02020603050405020304" pitchFamily="18" charset="0"/>
              </a:rPr>
              <a:t>写真</a:t>
            </a:r>
            <a:r>
              <a:rPr lang="en-US" altLang="ja-JP" sz="1600" b="1" dirty="0">
                <a:latin typeface="+mn-ea"/>
                <a:ea typeface="+mn-ea"/>
                <a:cs typeface="Times New Roman" panose="02020603050405020304" pitchFamily="18" charset="0"/>
              </a:rPr>
              <a:t>-7_</a:t>
            </a:r>
            <a:r>
              <a:rPr lang="ja-JP" altLang="en-US" sz="1600" b="1" dirty="0">
                <a:latin typeface="+mn-ea"/>
                <a:ea typeface="+mn-ea"/>
                <a:cs typeface="Times New Roman" panose="02020603050405020304" pitchFamily="18" charset="0"/>
              </a:rPr>
              <a:t>木津川右岸側に設置された中聖牛</a:t>
            </a:r>
            <a:endParaRPr kumimoji="1" lang="ja-JP" altLang="en-US" sz="1600" b="1" dirty="0">
              <a:latin typeface="+mn-ea"/>
              <a:ea typeface="+mn-ea"/>
              <a:cs typeface="Times New Roman" panose="02020603050405020304" pitchFamily="18" charset="0"/>
            </a:endParaRPr>
          </a:p>
        </p:txBody>
      </p:sp>
    </p:spTree>
    <p:extLst>
      <p:ext uri="{BB962C8B-B14F-4D97-AF65-F5344CB8AC3E}">
        <p14:creationId xmlns:p14="http://schemas.microsoft.com/office/powerpoint/2010/main" val="1193550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D2A81-7F34-FE66-BAC1-09DBA5AF8281}"/>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16724CEC-B5BE-A532-E5FB-96A9B01E2160}"/>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2B7CCE22-975C-E139-BEDF-A1EFF2CD4B6D}"/>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既往研究</a:t>
            </a:r>
          </a:p>
        </p:txBody>
      </p:sp>
      <p:sp>
        <p:nvSpPr>
          <p:cNvPr id="36" name="Rectangle 137">
            <a:extLst>
              <a:ext uri="{FF2B5EF4-FFF2-40B4-BE49-F238E27FC236}">
                <a16:creationId xmlns:a16="http://schemas.microsoft.com/office/drawing/2014/main" id="{DA9A9FB0-26E1-759E-842D-684D2E839AFA}"/>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72BF7556-31AE-F3F5-CDFA-A7D4FB7D3DEB}"/>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5F773E23-103F-2B99-3B31-DF85521A30BC}"/>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8</a:t>
            </a:fld>
            <a:r>
              <a:rPr lang="ja-JP" altLang="en-US" b="1" dirty="0">
                <a:latin typeface="+mn-ea"/>
                <a:ea typeface="+mn-ea"/>
              </a:rPr>
              <a:t>　</a:t>
            </a:r>
            <a:r>
              <a:rPr lang="en-US" altLang="ja-JP" b="1" dirty="0">
                <a:latin typeface="+mn-ea"/>
                <a:ea typeface="+mn-ea"/>
              </a:rPr>
              <a:t>-</a:t>
            </a:r>
          </a:p>
        </p:txBody>
      </p:sp>
      <p:sp>
        <p:nvSpPr>
          <p:cNvPr id="2" name="Text Box 117">
            <a:extLst>
              <a:ext uri="{FF2B5EF4-FFF2-40B4-BE49-F238E27FC236}">
                <a16:creationId xmlns:a16="http://schemas.microsoft.com/office/drawing/2014/main" id="{3F083EB9-C200-8216-DA2F-A337EE179111}"/>
              </a:ext>
            </a:extLst>
          </p:cNvPr>
          <p:cNvSpPr txBox="1">
            <a:spLocks noChangeArrowheads="1"/>
          </p:cNvSpPr>
          <p:nvPr/>
        </p:nvSpPr>
        <p:spPr bwMode="auto">
          <a:xfrm>
            <a:off x="559050" y="1273888"/>
            <a:ext cx="11719875" cy="2554545"/>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3200" b="1" dirty="0">
                <a:latin typeface="HG丸ｺﾞｼｯｸM-PRO" panose="020F0600000000000000" pitchFamily="50" charset="-128"/>
                <a:ea typeface="HG丸ｺﾞｼｯｸM-PRO" panose="020F0600000000000000" pitchFamily="50" charset="-128"/>
              </a:rPr>
              <a:t>聖牛のような複雑な枠型構造について水理的メカニズムを検証</a:t>
            </a:r>
            <a:endParaRPr lang="en-US" altLang="ja-JP" sz="3200" b="1" dirty="0">
              <a:latin typeface="HG丸ｺﾞｼｯｸM-PRO" panose="020F0600000000000000" pitchFamily="50" charset="-128"/>
              <a:ea typeface="HG丸ｺﾞｼｯｸM-PRO" panose="020F0600000000000000" pitchFamily="50" charset="-128"/>
            </a:endParaRPr>
          </a:p>
          <a:p>
            <a:r>
              <a:rPr lang="ja-JP" altLang="en-US" sz="3200" b="1" dirty="0">
                <a:latin typeface="HG丸ｺﾞｼｯｸM-PRO" panose="020F0600000000000000" pitchFamily="50" charset="-128"/>
                <a:ea typeface="HG丸ｺﾞｼｯｸM-PRO" panose="020F0600000000000000" pitchFamily="50" charset="-128"/>
              </a:rPr>
              <a:t>している研究は少ない</a:t>
            </a:r>
            <a:endParaRPr lang="en-US" altLang="ja-JP" sz="3200" b="1" dirty="0">
              <a:latin typeface="HG丸ｺﾞｼｯｸM-PRO" panose="020F0600000000000000" pitchFamily="50" charset="-128"/>
              <a:ea typeface="HG丸ｺﾞｼｯｸM-PRO" panose="020F0600000000000000" pitchFamily="50" charset="-128"/>
            </a:endParaRPr>
          </a:p>
          <a:p>
            <a:endParaRPr lang="en-US" altLang="ja-JP" sz="3200" b="1" dirty="0">
              <a:latin typeface="HG丸ｺﾞｼｯｸM-PRO" panose="020F0600000000000000" pitchFamily="50" charset="-128"/>
              <a:ea typeface="HG丸ｺﾞｼｯｸM-PRO" panose="020F0600000000000000" pitchFamily="50" charset="-128"/>
            </a:endParaRPr>
          </a:p>
          <a:p>
            <a:r>
              <a:rPr lang="ja-JP" altLang="en-US" sz="3200" b="1" dirty="0">
                <a:latin typeface="HG丸ｺﾞｼｯｸM-PRO" panose="020F0600000000000000" pitchFamily="50" charset="-128"/>
                <a:ea typeface="HG丸ｺﾞｼｯｸM-PRO" panose="020F0600000000000000" pitchFamily="50" charset="-128"/>
              </a:rPr>
              <a:t>水理的機能は経験的な理解に留まり、技術的な裏付けが十分得</a:t>
            </a:r>
            <a:endParaRPr lang="en-US" altLang="ja-JP" sz="3200" b="1" dirty="0">
              <a:latin typeface="HG丸ｺﾞｼｯｸM-PRO" panose="020F0600000000000000" pitchFamily="50" charset="-128"/>
              <a:ea typeface="HG丸ｺﾞｼｯｸM-PRO" panose="020F0600000000000000" pitchFamily="50" charset="-128"/>
            </a:endParaRPr>
          </a:p>
          <a:p>
            <a:r>
              <a:rPr lang="ja-JP" altLang="en-US" sz="3200" b="1" dirty="0">
                <a:latin typeface="HG丸ｺﾞｼｯｸM-PRO" panose="020F0600000000000000" pitchFamily="50" charset="-128"/>
                <a:ea typeface="HG丸ｺﾞｼｯｸM-PRO" panose="020F0600000000000000" pitchFamily="50" charset="-128"/>
              </a:rPr>
              <a:t>られていない。</a:t>
            </a:r>
            <a:endParaRPr lang="en-US" altLang="ja-JP" sz="3200" b="1" dirty="0">
              <a:latin typeface="HG丸ｺﾞｼｯｸM-PRO" panose="020F0600000000000000" pitchFamily="50" charset="-128"/>
              <a:ea typeface="HG丸ｺﾞｼｯｸM-PRO" panose="020F0600000000000000" pitchFamily="50" charset="-128"/>
            </a:endParaRPr>
          </a:p>
        </p:txBody>
      </p:sp>
      <p:sp>
        <p:nvSpPr>
          <p:cNvPr id="5" name="矢印: 下 4">
            <a:extLst>
              <a:ext uri="{FF2B5EF4-FFF2-40B4-BE49-F238E27FC236}">
                <a16:creationId xmlns:a16="http://schemas.microsoft.com/office/drawing/2014/main" id="{CF82D97C-BC3A-11CF-B291-809CCB9CAE21}"/>
              </a:ext>
            </a:extLst>
          </p:cNvPr>
          <p:cNvSpPr/>
          <p:nvPr/>
        </p:nvSpPr>
        <p:spPr bwMode="auto">
          <a:xfrm>
            <a:off x="5473080" y="3810326"/>
            <a:ext cx="864296" cy="626301"/>
          </a:xfrm>
          <a:prstGeom prst="downArrow">
            <a:avLst/>
          </a:prstGeom>
          <a:solidFill>
            <a:schemeClr val="bg1">
              <a:lumMod val="75000"/>
            </a:schemeClr>
          </a:solidFill>
          <a:ln w="635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sp>
        <p:nvSpPr>
          <p:cNvPr id="7" name="Text Box 117">
            <a:extLst>
              <a:ext uri="{FF2B5EF4-FFF2-40B4-BE49-F238E27FC236}">
                <a16:creationId xmlns:a16="http://schemas.microsoft.com/office/drawing/2014/main" id="{948DB77B-30F6-E61A-0DEC-5010D81EDD1C}"/>
              </a:ext>
            </a:extLst>
          </p:cNvPr>
          <p:cNvSpPr txBox="1">
            <a:spLocks noChangeArrowheads="1"/>
          </p:cNvSpPr>
          <p:nvPr/>
        </p:nvSpPr>
        <p:spPr bwMode="auto">
          <a:xfrm>
            <a:off x="534495" y="4609998"/>
            <a:ext cx="11919815" cy="2062103"/>
          </a:xfrm>
          <a:prstGeom prst="rect">
            <a:avLst/>
          </a:prstGeom>
          <a:noFill/>
          <a:ln w="9525">
            <a:noFill/>
            <a:miter lim="800000"/>
            <a:headEnd/>
            <a:tailEnd/>
          </a:ln>
        </p:spPr>
        <p:txBody>
          <a:bodyPr wrap="squar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3200" b="1" dirty="0">
                <a:latin typeface="HG丸ｺﾞｼｯｸM-PRO" panose="020F0600000000000000" pitchFamily="50" charset="-128"/>
                <a:ea typeface="HG丸ｺﾞｼｯｸM-PRO" panose="020F0600000000000000" pitchFamily="50" charset="-128"/>
              </a:rPr>
              <a:t>近年、河道設計部門では、計測技術の発展、数値シミュレーションの高度化が進むなど平面二次元解析や準三次元解析、三次元解析が取り入れられ、将来予測を考慮した整備計画が検討されているが高度な解析になれば膨大な処理と時間がかかる。</a:t>
            </a:r>
            <a:endParaRPr lang="en-US" altLang="ja-JP" sz="3200" b="1" dirty="0">
              <a:latin typeface="HG丸ｺﾞｼｯｸM-PRO" panose="020F0600000000000000" pitchFamily="50" charset="-128"/>
              <a:ea typeface="HG丸ｺﾞｼｯｸM-PRO" panose="020F0600000000000000" pitchFamily="50" charset="-128"/>
            </a:endParaRPr>
          </a:p>
        </p:txBody>
      </p:sp>
      <p:sp>
        <p:nvSpPr>
          <p:cNvPr id="8" name="矢印: 下 7">
            <a:extLst>
              <a:ext uri="{FF2B5EF4-FFF2-40B4-BE49-F238E27FC236}">
                <a16:creationId xmlns:a16="http://schemas.microsoft.com/office/drawing/2014/main" id="{3596B500-598B-C85E-09A6-3C30EC71EA77}"/>
              </a:ext>
            </a:extLst>
          </p:cNvPr>
          <p:cNvSpPr/>
          <p:nvPr/>
        </p:nvSpPr>
        <p:spPr bwMode="auto">
          <a:xfrm>
            <a:off x="5442903" y="6648072"/>
            <a:ext cx="864296" cy="626301"/>
          </a:xfrm>
          <a:prstGeom prst="downArrow">
            <a:avLst/>
          </a:prstGeom>
          <a:solidFill>
            <a:schemeClr val="bg1">
              <a:lumMod val="75000"/>
            </a:schemeClr>
          </a:solidFill>
          <a:ln w="635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sp>
        <p:nvSpPr>
          <p:cNvPr id="10" name="Text Box 117">
            <a:extLst>
              <a:ext uri="{FF2B5EF4-FFF2-40B4-BE49-F238E27FC236}">
                <a16:creationId xmlns:a16="http://schemas.microsoft.com/office/drawing/2014/main" id="{EFACA4B1-4A42-3DFE-A25B-E126D25287CD}"/>
              </a:ext>
            </a:extLst>
          </p:cNvPr>
          <p:cNvSpPr txBox="1">
            <a:spLocks noChangeArrowheads="1"/>
          </p:cNvSpPr>
          <p:nvPr/>
        </p:nvSpPr>
        <p:spPr bwMode="auto">
          <a:xfrm>
            <a:off x="633231" y="7560288"/>
            <a:ext cx="11919815" cy="1077218"/>
          </a:xfrm>
          <a:prstGeom prst="rect">
            <a:avLst/>
          </a:prstGeom>
          <a:noFill/>
          <a:ln w="9525">
            <a:noFill/>
            <a:miter lim="800000"/>
            <a:headEnd/>
            <a:tailEnd/>
          </a:ln>
        </p:spPr>
        <p:txBody>
          <a:bodyPr wrap="squar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3200" b="1" dirty="0">
                <a:latin typeface="HG丸ｺﾞｼｯｸM-PRO" panose="020F0600000000000000" pitchFamily="50" charset="-128"/>
                <a:ea typeface="HG丸ｺﾞｼｯｸM-PRO" panose="020F0600000000000000" pitchFamily="50" charset="-128"/>
              </a:rPr>
              <a:t>聖牛等の複雑な構造が反映されるモデルを本研究で作成し、実河川への適応に向けて検討を行った。</a:t>
            </a:r>
            <a:endParaRPr lang="en-US" altLang="ja-JP" sz="3200"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225611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52D21-3C0C-548C-FB46-0DEC87DA6B82}"/>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ED7124D9-0FE8-EAE0-4CF4-185C4A61604C}"/>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CA139FA9-1818-92B9-B9C5-8DDF836EC875}"/>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平面二次元解析の基礎式</a:t>
            </a:r>
          </a:p>
        </p:txBody>
      </p:sp>
      <p:sp>
        <p:nvSpPr>
          <p:cNvPr id="36" name="Rectangle 137">
            <a:extLst>
              <a:ext uri="{FF2B5EF4-FFF2-40B4-BE49-F238E27FC236}">
                <a16:creationId xmlns:a16="http://schemas.microsoft.com/office/drawing/2014/main" id="{E53E2330-99F8-2FB5-2485-AAF7A0A8FCF1}"/>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D5084175-121A-6C15-5104-A9FC4097954E}"/>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E8FC1D64-0228-F03E-D8FF-952ECAF71671}"/>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9</a:t>
            </a:fld>
            <a:r>
              <a:rPr lang="ja-JP" altLang="en-US" b="1" dirty="0">
                <a:latin typeface="+mn-ea"/>
                <a:ea typeface="+mn-ea"/>
              </a:rPr>
              <a:t>　</a:t>
            </a:r>
            <a:r>
              <a:rPr lang="en-US" altLang="ja-JP" b="1" dirty="0">
                <a:latin typeface="+mn-ea"/>
                <a:ea typeface="+mn-ea"/>
              </a:rPr>
              <a:t>-</a:t>
            </a:r>
          </a:p>
        </p:txBody>
      </p:sp>
      <p:sp>
        <p:nvSpPr>
          <p:cNvPr id="2" name="Text Box 117">
            <a:extLst>
              <a:ext uri="{FF2B5EF4-FFF2-40B4-BE49-F238E27FC236}">
                <a16:creationId xmlns:a16="http://schemas.microsoft.com/office/drawing/2014/main" id="{AF930658-9AE3-7678-A530-C2BE2168EB60}"/>
              </a:ext>
            </a:extLst>
          </p:cNvPr>
          <p:cNvSpPr txBox="1">
            <a:spLocks noChangeArrowheads="1"/>
          </p:cNvSpPr>
          <p:nvPr/>
        </p:nvSpPr>
        <p:spPr bwMode="auto">
          <a:xfrm>
            <a:off x="389715" y="1260281"/>
            <a:ext cx="7733207" cy="1077218"/>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3200" b="1" dirty="0">
                <a:latin typeface="HG丸ｺﾞｼｯｸM-PRO" panose="020F0600000000000000" pitchFamily="50" charset="-128"/>
                <a:ea typeface="HG丸ｺﾞｼｯｸM-PRO" panose="020F0600000000000000" pitchFamily="50" charset="-128"/>
              </a:rPr>
              <a:t>流れの基礎式は連続式・運動方程式</a:t>
            </a:r>
            <a:endParaRPr lang="en-US" altLang="ja-JP" sz="3200" b="1" dirty="0">
              <a:latin typeface="HG丸ｺﾞｼｯｸM-PRO" panose="020F0600000000000000" pitchFamily="50" charset="-128"/>
              <a:ea typeface="HG丸ｺﾞｼｯｸM-PRO" panose="020F0600000000000000" pitchFamily="50" charset="-128"/>
            </a:endParaRPr>
          </a:p>
          <a:p>
            <a:r>
              <a:rPr lang="ja-JP" altLang="en-US" sz="3200" b="1" dirty="0">
                <a:latin typeface="HG丸ｺﾞｼｯｸM-PRO" panose="020F0600000000000000" pitchFamily="50" charset="-128"/>
                <a:ea typeface="HG丸ｺﾞｼｯｸM-PRO" panose="020F0600000000000000" pitchFamily="50" charset="-128"/>
              </a:rPr>
              <a:t>障害物は抵抗項</a:t>
            </a:r>
            <a:r>
              <a:rPr lang="en-US" altLang="ja-JP" sz="3200" b="1" dirty="0">
                <a:latin typeface="HG丸ｺﾞｼｯｸM-PRO" panose="020F0600000000000000" pitchFamily="50" charset="-128"/>
                <a:ea typeface="HG丸ｺﾞｼｯｸM-PRO" panose="020F0600000000000000" pitchFamily="50" charset="-128"/>
              </a:rPr>
              <a:t>F</a:t>
            </a:r>
            <a:r>
              <a:rPr lang="ja-JP" altLang="en-US" sz="3200" b="1" dirty="0">
                <a:latin typeface="HG丸ｺﾞｼｯｸM-PRO" panose="020F0600000000000000" pitchFamily="50" charset="-128"/>
                <a:ea typeface="HG丸ｺﾞｼｯｸM-PRO" panose="020F0600000000000000" pitchFamily="50" charset="-128"/>
              </a:rPr>
              <a:t>ｘ、</a:t>
            </a:r>
            <a:r>
              <a:rPr lang="en-US" altLang="ja-JP" sz="3200" b="1" dirty="0">
                <a:latin typeface="HG丸ｺﾞｼｯｸM-PRO" panose="020F0600000000000000" pitchFamily="50" charset="-128"/>
                <a:ea typeface="HG丸ｺﾞｼｯｸM-PRO" panose="020F0600000000000000" pitchFamily="50" charset="-128"/>
              </a:rPr>
              <a:t>F</a:t>
            </a:r>
            <a:r>
              <a:rPr lang="ja-JP" altLang="en-US" sz="3200" b="1" dirty="0">
                <a:latin typeface="HG丸ｺﾞｼｯｸM-PRO" panose="020F0600000000000000" pitchFamily="50" charset="-128"/>
                <a:ea typeface="HG丸ｺﾞｼｯｸM-PRO" panose="020F0600000000000000" pitchFamily="50" charset="-128"/>
              </a:rPr>
              <a:t>ｙとして評価可能</a:t>
            </a:r>
            <a:endParaRPr lang="en-US" altLang="ja-JP" sz="3200" b="1" dirty="0">
              <a:latin typeface="HG丸ｺﾞｼｯｸM-PRO" panose="020F0600000000000000" pitchFamily="50" charset="-128"/>
              <a:ea typeface="HG丸ｺﾞｼｯｸM-PRO" panose="020F0600000000000000" pitchFamily="50" charset="-128"/>
            </a:endParaRPr>
          </a:p>
        </p:txBody>
      </p:sp>
      <p:pic>
        <p:nvPicPr>
          <p:cNvPr id="10" name="図 9">
            <a:extLst>
              <a:ext uri="{FF2B5EF4-FFF2-40B4-BE49-F238E27FC236}">
                <a16:creationId xmlns:a16="http://schemas.microsoft.com/office/drawing/2014/main" id="{19992D67-B38A-C0EE-E2BD-88489C413A94}"/>
              </a:ext>
            </a:extLst>
          </p:cNvPr>
          <p:cNvPicPr>
            <a:picLocks noChangeAspect="1"/>
          </p:cNvPicPr>
          <p:nvPr/>
        </p:nvPicPr>
        <p:blipFill>
          <a:blip r:embed="rId3"/>
          <a:stretch>
            <a:fillRect/>
          </a:stretch>
        </p:blipFill>
        <p:spPr>
          <a:xfrm>
            <a:off x="6576288" y="4101055"/>
            <a:ext cx="5627376" cy="2849994"/>
          </a:xfrm>
          <a:prstGeom prst="rect">
            <a:avLst/>
          </a:prstGeom>
        </p:spPr>
      </p:pic>
      <p:pic>
        <p:nvPicPr>
          <p:cNvPr id="11" name="図 10">
            <a:extLst>
              <a:ext uri="{FF2B5EF4-FFF2-40B4-BE49-F238E27FC236}">
                <a16:creationId xmlns:a16="http://schemas.microsoft.com/office/drawing/2014/main" id="{28715F53-C82D-DC8E-61B8-7F61A2BDE30C}"/>
              </a:ext>
            </a:extLst>
          </p:cNvPr>
          <p:cNvPicPr>
            <a:picLocks noChangeAspect="1"/>
          </p:cNvPicPr>
          <p:nvPr/>
        </p:nvPicPr>
        <p:blipFill rotWithShape="1">
          <a:blip r:embed="rId4"/>
          <a:srcRect l="5639"/>
          <a:stretch/>
        </p:blipFill>
        <p:spPr>
          <a:xfrm>
            <a:off x="7771448" y="2255908"/>
            <a:ext cx="3048485" cy="2207208"/>
          </a:xfrm>
          <a:prstGeom prst="rect">
            <a:avLst/>
          </a:prstGeom>
        </p:spPr>
      </p:pic>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BE43418A-75F2-BC66-378E-13377945E2F2}"/>
                  </a:ext>
                </a:extLst>
              </p:cNvPr>
              <p:cNvSpPr txBox="1"/>
              <p:nvPr/>
            </p:nvSpPr>
            <p:spPr>
              <a:xfrm>
                <a:off x="9094459" y="6588989"/>
                <a:ext cx="3391052" cy="1118255"/>
              </a:xfrm>
              <a:prstGeom prst="rect">
                <a:avLst/>
              </a:prstGeom>
              <a:solidFill>
                <a:schemeClr val="bg1"/>
              </a:solidFill>
              <a:ln>
                <a:solidFill>
                  <a:schemeClr val="tx1"/>
                </a:solidFill>
              </a:ln>
            </p:spPr>
            <p:txBody>
              <a:bodyPr wrap="square" rtlCol="0">
                <a:spAutoFit/>
              </a:bodyPr>
              <a:lstStyle/>
              <a:p>
                <a:r>
                  <a:rPr kumimoji="1" lang="ja-JP" altLang="en-US" sz="1600" b="1" dirty="0">
                    <a:solidFill>
                      <a:schemeClr val="tx1"/>
                    </a:solidFill>
                  </a:rPr>
                  <a:t>ここで、</a:t>
                </a:r>
                <a14:m>
                  <m:oMath xmlns:m="http://schemas.openxmlformats.org/officeDocument/2006/math">
                    <m:sSub>
                      <m:sSubPr>
                        <m:ctrlPr>
                          <a:rPr kumimoji="1" lang="en-US" altLang="ja-JP" sz="1600" b="1" i="1" dirty="0" smtClean="0">
                            <a:solidFill>
                              <a:schemeClr val="tx1"/>
                            </a:solidFill>
                            <a:latin typeface="Cambria Math" panose="02040503050406030204" pitchFamily="18" charset="0"/>
                          </a:rPr>
                        </m:ctrlPr>
                      </m:sSubPr>
                      <m:e>
                        <m:r>
                          <a:rPr kumimoji="1" lang="en-US" altLang="ja-JP" sz="1600" b="1" i="1" dirty="0" smtClean="0">
                            <a:solidFill>
                              <a:schemeClr val="tx1"/>
                            </a:solidFill>
                            <a:latin typeface="Cambria Math" panose="02040503050406030204" pitchFamily="18" charset="0"/>
                          </a:rPr>
                          <m:t>𝑎</m:t>
                        </m:r>
                      </m:e>
                      <m:sub>
                        <m:r>
                          <a:rPr kumimoji="1" lang="en-US" altLang="ja-JP" sz="1600" b="1" i="1" dirty="0" smtClean="0">
                            <a:solidFill>
                              <a:schemeClr val="tx1"/>
                            </a:solidFill>
                            <a:latin typeface="Cambria Math" panose="02040503050406030204" pitchFamily="18" charset="0"/>
                          </a:rPr>
                          <m:t>𝑠</m:t>
                        </m:r>
                      </m:sub>
                    </m:sSub>
                  </m:oMath>
                </a14:m>
                <a:r>
                  <a:rPr kumimoji="1" lang="ja-JP" altLang="en-US" sz="1600" b="1" dirty="0">
                    <a:solidFill>
                      <a:schemeClr val="tx1"/>
                    </a:solidFill>
                  </a:rPr>
                  <a:t>：植生密生度</a:t>
                </a:r>
                <a:endParaRPr kumimoji="1" lang="en-US" altLang="ja-JP" sz="1600" b="1" dirty="0">
                  <a:solidFill>
                    <a:schemeClr val="tx1"/>
                  </a:solidFill>
                </a:endParaRPr>
              </a:p>
              <a:p>
                <a:r>
                  <a:rPr lang="ja-JP" altLang="en-US" sz="1600" b="1" dirty="0"/>
                  <a:t>　　</a:t>
                </a:r>
                <a14:m>
                  <m:oMath xmlns:m="http://schemas.openxmlformats.org/officeDocument/2006/math">
                    <m:r>
                      <a:rPr kumimoji="1" lang="ja-JP" altLang="en-US" sz="1600" b="1" i="1" dirty="0" smtClean="0">
                        <a:solidFill>
                          <a:schemeClr val="tx1"/>
                        </a:solidFill>
                        <a:latin typeface="Cambria Math" panose="02040503050406030204" pitchFamily="18" charset="0"/>
                      </a:rPr>
                      <m:t>　</m:t>
                    </m:r>
                    <m:r>
                      <a:rPr lang="ja-JP" altLang="en-US" sz="1600" b="1" i="1" dirty="0">
                        <a:latin typeface="Cambria Math" panose="02040503050406030204" pitchFamily="18" charset="0"/>
                      </a:rPr>
                      <m:t>　</m:t>
                    </m:r>
                    <m:sSub>
                      <m:sSubPr>
                        <m:ctrlPr>
                          <a:rPr kumimoji="1" lang="ja-JP" altLang="en-US" sz="1600" b="1" i="1" dirty="0" smtClean="0">
                            <a:solidFill>
                              <a:schemeClr val="tx1"/>
                            </a:solidFill>
                            <a:latin typeface="Cambria Math" panose="02040503050406030204" pitchFamily="18" charset="0"/>
                          </a:rPr>
                        </m:ctrlPr>
                      </m:sSubPr>
                      <m:e>
                        <m:r>
                          <a:rPr kumimoji="1" lang="ja-JP" altLang="en-US" sz="1600" b="1" i="1" dirty="0">
                            <a:solidFill>
                              <a:schemeClr val="tx1"/>
                            </a:solidFill>
                            <a:latin typeface="Cambria Math" panose="02040503050406030204" pitchFamily="18" charset="0"/>
                          </a:rPr>
                          <m:t>𝑛</m:t>
                        </m:r>
                      </m:e>
                      <m:sub>
                        <m:r>
                          <a:rPr kumimoji="1" lang="ja-JP" altLang="en-US" sz="1600" b="1" i="1" dirty="0">
                            <a:solidFill>
                              <a:schemeClr val="tx1"/>
                            </a:solidFill>
                            <a:latin typeface="Cambria Math" panose="02040503050406030204" pitchFamily="18" charset="0"/>
                          </a:rPr>
                          <m:t>𝑠</m:t>
                        </m:r>
                      </m:sub>
                    </m:sSub>
                    <m:r>
                      <a:rPr lang="ja-JP" altLang="en-US" sz="1600" b="1" i="1" dirty="0">
                        <a:latin typeface="Cambria Math" panose="02040503050406030204" pitchFamily="18" charset="0"/>
                      </a:rPr>
                      <m:t>：</m:t>
                    </m:r>
                  </m:oMath>
                </a14:m>
                <a:r>
                  <a:rPr kumimoji="1" lang="ja-JP" altLang="en-US" sz="1600" b="1" dirty="0">
                    <a:solidFill>
                      <a:schemeClr val="tx1"/>
                    </a:solidFill>
                  </a:rPr>
                  <a:t>植生本数</a:t>
                </a:r>
              </a:p>
              <a:p>
                <a:r>
                  <a:rPr lang="ja-JP" altLang="en-US" sz="1600" b="1" dirty="0">
                    <a:solidFill>
                      <a:schemeClr val="tx1"/>
                    </a:solidFill>
                  </a:rPr>
                  <a:t>　　　　</a:t>
                </a:r>
                <a14:m>
                  <m:oMath xmlns:m="http://schemas.openxmlformats.org/officeDocument/2006/math">
                    <m:sSub>
                      <m:sSubPr>
                        <m:ctrlPr>
                          <a:rPr kumimoji="1" lang="ja-JP" altLang="en-US" sz="1600" b="1" i="1" dirty="0" smtClean="0">
                            <a:solidFill>
                              <a:schemeClr val="tx1"/>
                            </a:solidFill>
                            <a:latin typeface="Cambria Math" panose="02040503050406030204" pitchFamily="18" charset="0"/>
                          </a:rPr>
                        </m:ctrlPr>
                      </m:sSubPr>
                      <m:e>
                        <m:r>
                          <a:rPr kumimoji="1" lang="ja-JP" altLang="en-US" sz="1600" b="1" i="1" dirty="0">
                            <a:solidFill>
                              <a:schemeClr val="tx1"/>
                            </a:solidFill>
                            <a:latin typeface="Cambria Math" panose="02040503050406030204" pitchFamily="18" charset="0"/>
                          </a:rPr>
                          <m:t>𝐷</m:t>
                        </m:r>
                      </m:e>
                      <m:sub>
                        <m:r>
                          <a:rPr kumimoji="1" lang="ja-JP" altLang="en-US" sz="1600" b="1" i="1" dirty="0">
                            <a:solidFill>
                              <a:schemeClr val="tx1"/>
                            </a:solidFill>
                            <a:latin typeface="Cambria Math" panose="02040503050406030204" pitchFamily="18" charset="0"/>
                          </a:rPr>
                          <m:t>𝑆</m:t>
                        </m:r>
                      </m:sub>
                    </m:sSub>
                  </m:oMath>
                </a14:m>
                <a:r>
                  <a:rPr lang="ja-JP" altLang="en-US" sz="1600" b="1" dirty="0"/>
                  <a:t> </a:t>
                </a:r>
                <a14:m>
                  <m:oMath xmlns:m="http://schemas.openxmlformats.org/officeDocument/2006/math">
                    <m:r>
                      <a:rPr lang="ja-JP" altLang="en-US" sz="1600" b="1" i="1" dirty="0">
                        <a:latin typeface="Cambria Math" panose="02040503050406030204" pitchFamily="18" charset="0"/>
                      </a:rPr>
                      <m:t>：</m:t>
                    </m:r>
                  </m:oMath>
                </a14:m>
                <a:r>
                  <a:rPr kumimoji="1" lang="ja-JP" altLang="en-US" sz="1600" b="1" dirty="0">
                    <a:solidFill>
                      <a:schemeClr val="tx1"/>
                    </a:solidFill>
                  </a:rPr>
                  <a:t>植生の平均幹計</a:t>
                </a:r>
                <a:endParaRPr kumimoji="1" lang="en-US" altLang="ja-JP" sz="1600" b="1" dirty="0">
                  <a:solidFill>
                    <a:schemeClr val="tx1"/>
                  </a:solidFill>
                </a:endParaRPr>
              </a:p>
              <a:p>
                <a:r>
                  <a:rPr lang="ja-JP" altLang="en-US" sz="1600" b="1" dirty="0"/>
                  <a:t>　　　　</a:t>
                </a:r>
                <a14:m>
                  <m:oMath xmlns:m="http://schemas.openxmlformats.org/officeDocument/2006/math">
                    <m:sSub>
                      <m:sSubPr>
                        <m:ctrlPr>
                          <a:rPr kumimoji="1" lang="ja-JP" altLang="en-US" sz="1600" b="1" i="1" smtClean="0">
                            <a:solidFill>
                              <a:schemeClr val="tx1"/>
                            </a:solidFill>
                            <a:latin typeface="Cambria Math" panose="02040503050406030204" pitchFamily="18" charset="0"/>
                          </a:rPr>
                        </m:ctrlPr>
                      </m:sSubPr>
                      <m:e>
                        <m:r>
                          <a:rPr kumimoji="1" lang="ja-JP" altLang="en-US" sz="1600" b="1" i="1" smtClean="0">
                            <a:solidFill>
                              <a:schemeClr val="tx1"/>
                            </a:solidFill>
                            <a:latin typeface="Cambria Math" panose="02040503050406030204" pitchFamily="18" charset="0"/>
                          </a:rPr>
                          <m:t>𝑆</m:t>
                        </m:r>
                      </m:e>
                      <m:sub>
                        <m:r>
                          <a:rPr kumimoji="1" lang="ja-JP" altLang="en-US" sz="1600" b="1" i="1" smtClean="0">
                            <a:solidFill>
                              <a:schemeClr val="tx1"/>
                            </a:solidFill>
                            <a:latin typeface="Cambria Math" panose="02040503050406030204" pitchFamily="18" charset="0"/>
                          </a:rPr>
                          <m:t>𝑠</m:t>
                        </m:r>
                      </m:sub>
                    </m:sSub>
                  </m:oMath>
                </a14:m>
                <a:r>
                  <a:rPr lang="ja-JP" altLang="en-US" sz="1600" b="1" dirty="0"/>
                  <a:t> </a:t>
                </a:r>
                <a14:m>
                  <m:oMath xmlns:m="http://schemas.openxmlformats.org/officeDocument/2006/math">
                    <m:r>
                      <a:rPr lang="ja-JP" altLang="en-US" sz="1600" b="1" i="1" dirty="0">
                        <a:latin typeface="Cambria Math" panose="02040503050406030204" pitchFamily="18" charset="0"/>
                      </a:rPr>
                      <m:t>：</m:t>
                    </m:r>
                  </m:oMath>
                </a14:m>
                <a:r>
                  <a:rPr kumimoji="1" lang="ja-JP" altLang="en-US" sz="1600" b="1" dirty="0">
                    <a:solidFill>
                      <a:schemeClr val="tx1"/>
                    </a:solidFill>
                  </a:rPr>
                  <a:t>サンプリング格子幅</a:t>
                </a:r>
              </a:p>
            </p:txBody>
          </p:sp>
        </mc:Choice>
        <mc:Fallback xmlns="">
          <p:sp>
            <p:nvSpPr>
              <p:cNvPr id="13" name="テキスト ボックス 12">
                <a:extLst>
                  <a:ext uri="{FF2B5EF4-FFF2-40B4-BE49-F238E27FC236}">
                    <a16:creationId xmlns:a16="http://schemas.microsoft.com/office/drawing/2014/main" id="{BE43418A-75F2-BC66-378E-13377945E2F2}"/>
                  </a:ext>
                </a:extLst>
              </p:cNvPr>
              <p:cNvSpPr txBox="1">
                <a:spLocks noRot="1" noChangeAspect="1" noMove="1" noResize="1" noEditPoints="1" noAdjustHandles="1" noChangeArrowheads="1" noChangeShapeType="1" noTextEdit="1"/>
              </p:cNvSpPr>
              <p:nvPr/>
            </p:nvSpPr>
            <p:spPr>
              <a:xfrm>
                <a:off x="9094459" y="6588989"/>
                <a:ext cx="3391052" cy="1118255"/>
              </a:xfrm>
              <a:prstGeom prst="rect">
                <a:avLst/>
              </a:prstGeom>
              <a:blipFill>
                <a:blip r:embed="rId5"/>
                <a:stretch>
                  <a:fillRect l="-896" t="-1622" b="-4865"/>
                </a:stretch>
              </a:blipFill>
              <a:ln>
                <a:solidFill>
                  <a:schemeClr val="tx1"/>
                </a:solidFill>
              </a:ln>
            </p:spPr>
            <p:txBody>
              <a:bodyPr/>
              <a:lstStyle/>
              <a:p>
                <a:r>
                  <a:rPr lang="ja-JP" altLang="en-US">
                    <a:noFill/>
                  </a:rPr>
                  <a:t> </a:t>
                </a:r>
              </a:p>
            </p:txBody>
          </p:sp>
        </mc:Fallback>
      </mc:AlternateContent>
      <p:pic>
        <p:nvPicPr>
          <p:cNvPr id="3" name="図 2">
            <a:extLst>
              <a:ext uri="{FF2B5EF4-FFF2-40B4-BE49-F238E27FC236}">
                <a16:creationId xmlns:a16="http://schemas.microsoft.com/office/drawing/2014/main" id="{EA7540F6-2330-795F-BD91-04E633700440}"/>
              </a:ext>
            </a:extLst>
          </p:cNvPr>
          <p:cNvPicPr>
            <a:picLocks noChangeAspect="1"/>
          </p:cNvPicPr>
          <p:nvPr/>
        </p:nvPicPr>
        <p:blipFill>
          <a:blip r:embed="rId6"/>
          <a:stretch>
            <a:fillRect/>
          </a:stretch>
        </p:blipFill>
        <p:spPr>
          <a:xfrm>
            <a:off x="439793" y="2900644"/>
            <a:ext cx="5990389" cy="5214614"/>
          </a:xfrm>
          <a:prstGeom prst="rect">
            <a:avLst/>
          </a:prstGeom>
        </p:spPr>
      </p:pic>
      <p:sp>
        <p:nvSpPr>
          <p:cNvPr id="5" name="テキスト ボックス 4">
            <a:extLst>
              <a:ext uri="{FF2B5EF4-FFF2-40B4-BE49-F238E27FC236}">
                <a16:creationId xmlns:a16="http://schemas.microsoft.com/office/drawing/2014/main" id="{031CAE91-D135-D5EE-FB7D-0B2B8CB268D9}"/>
              </a:ext>
            </a:extLst>
          </p:cNvPr>
          <p:cNvSpPr txBox="1"/>
          <p:nvPr/>
        </p:nvSpPr>
        <p:spPr>
          <a:xfrm>
            <a:off x="7095774" y="7776704"/>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-7_</a:t>
            </a:r>
            <a:r>
              <a:rPr lang="ja-JP" altLang="en-US" sz="1600" b="1" dirty="0">
                <a:solidFill>
                  <a:srgbClr val="000000"/>
                </a:solidFill>
                <a:latin typeface="+mn-ea"/>
                <a:ea typeface="+mn-ea"/>
                <a:cs typeface="Times New Roman" panose="02020603050405020304" pitchFamily="18" charset="0"/>
              </a:rPr>
              <a:t>植生密生度のイメージ</a:t>
            </a:r>
          </a:p>
        </p:txBody>
      </p:sp>
    </p:spTree>
    <p:extLst>
      <p:ext uri="{BB962C8B-B14F-4D97-AF65-F5344CB8AC3E}">
        <p14:creationId xmlns:p14="http://schemas.microsoft.com/office/powerpoint/2010/main" val="2858229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6400F-DAC6-F358-1D28-6752C29F0A3A}"/>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4F3BA30D-ED29-C86B-514E-C36F39A27FA4}"/>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1FB749B3-9312-A49A-44BA-76439786EF5F}"/>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基礎式の改良</a:t>
            </a:r>
          </a:p>
        </p:txBody>
      </p:sp>
      <p:sp>
        <p:nvSpPr>
          <p:cNvPr id="36" name="Rectangle 137">
            <a:extLst>
              <a:ext uri="{FF2B5EF4-FFF2-40B4-BE49-F238E27FC236}">
                <a16:creationId xmlns:a16="http://schemas.microsoft.com/office/drawing/2014/main" id="{560581C3-BAD8-39C6-A4FF-05381640DCE9}"/>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51EAEB44-E7A8-AB56-D9D7-B8D7EF229BEA}"/>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566C71B2-EDEA-9BB2-B895-D42EEEB73E45}"/>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10</a:t>
            </a:fld>
            <a:r>
              <a:rPr lang="ja-JP" altLang="en-US" b="1" dirty="0">
                <a:latin typeface="+mn-ea"/>
                <a:ea typeface="+mn-ea"/>
              </a:rPr>
              <a:t>　</a:t>
            </a:r>
            <a:r>
              <a:rPr lang="en-US" altLang="ja-JP" b="1" dirty="0">
                <a:latin typeface="+mn-ea"/>
                <a:ea typeface="+mn-ea"/>
              </a:rPr>
              <a:t>-</a:t>
            </a:r>
          </a:p>
        </p:txBody>
      </p:sp>
      <p:sp>
        <p:nvSpPr>
          <p:cNvPr id="2" name="Text Box 117">
            <a:extLst>
              <a:ext uri="{FF2B5EF4-FFF2-40B4-BE49-F238E27FC236}">
                <a16:creationId xmlns:a16="http://schemas.microsoft.com/office/drawing/2014/main" id="{A3DA0F7C-2AF3-BCE0-49D1-61CD85F12A78}"/>
              </a:ext>
            </a:extLst>
          </p:cNvPr>
          <p:cNvSpPr txBox="1">
            <a:spLocks noChangeArrowheads="1"/>
          </p:cNvSpPr>
          <p:nvPr/>
        </p:nvSpPr>
        <p:spPr bwMode="auto">
          <a:xfrm>
            <a:off x="389715" y="699459"/>
            <a:ext cx="5753498" cy="461665"/>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2400" b="1" dirty="0">
                <a:latin typeface="HG丸ｺﾞｼｯｸM-PRO" panose="020F0600000000000000" pitchFamily="50" charset="-128"/>
                <a:ea typeface="HG丸ｺﾞｼｯｸM-PRO" panose="020F0600000000000000" pitchFamily="50" charset="-128"/>
              </a:rPr>
              <a:t>平面二次元モデルに関する流れの基礎式</a:t>
            </a:r>
            <a:endParaRPr lang="en-US" altLang="ja-JP" sz="2400" b="1" dirty="0">
              <a:latin typeface="HG丸ｺﾞｼｯｸM-PRO" panose="020F0600000000000000" pitchFamily="50" charset="-128"/>
              <a:ea typeface="HG丸ｺﾞｼｯｸM-PRO" panose="020F0600000000000000" pitchFamily="50" charset="-128"/>
            </a:endParaRPr>
          </a:p>
        </p:txBody>
      </p:sp>
      <p:pic>
        <p:nvPicPr>
          <p:cNvPr id="4" name="図 3">
            <a:extLst>
              <a:ext uri="{FF2B5EF4-FFF2-40B4-BE49-F238E27FC236}">
                <a16:creationId xmlns:a16="http://schemas.microsoft.com/office/drawing/2014/main" id="{F66200CE-6BB3-A3A5-AAA6-8476E08666AE}"/>
              </a:ext>
            </a:extLst>
          </p:cNvPr>
          <p:cNvPicPr>
            <a:picLocks noChangeAspect="1"/>
          </p:cNvPicPr>
          <p:nvPr/>
        </p:nvPicPr>
        <p:blipFill>
          <a:blip r:embed="rId3"/>
          <a:stretch>
            <a:fillRect/>
          </a:stretch>
        </p:blipFill>
        <p:spPr>
          <a:xfrm>
            <a:off x="316090" y="1263680"/>
            <a:ext cx="5911353" cy="5145814"/>
          </a:xfrm>
          <a:prstGeom prst="rect">
            <a:avLst/>
          </a:prstGeom>
        </p:spPr>
      </p:pic>
      <p:pic>
        <p:nvPicPr>
          <p:cNvPr id="6" name="図 5">
            <a:extLst>
              <a:ext uri="{FF2B5EF4-FFF2-40B4-BE49-F238E27FC236}">
                <a16:creationId xmlns:a16="http://schemas.microsoft.com/office/drawing/2014/main" id="{7D4CABD6-C475-4AF7-8A5F-C4C664431765}"/>
              </a:ext>
            </a:extLst>
          </p:cNvPr>
          <p:cNvPicPr>
            <a:picLocks noChangeAspect="1"/>
          </p:cNvPicPr>
          <p:nvPr/>
        </p:nvPicPr>
        <p:blipFill>
          <a:blip r:embed="rId4"/>
          <a:stretch>
            <a:fillRect/>
          </a:stretch>
        </p:blipFill>
        <p:spPr>
          <a:xfrm>
            <a:off x="737030" y="6706319"/>
            <a:ext cx="5283316" cy="2276323"/>
          </a:xfrm>
          <a:prstGeom prst="rect">
            <a:avLst/>
          </a:prstGeom>
        </p:spPr>
      </p:pic>
      <p:sp>
        <p:nvSpPr>
          <p:cNvPr id="7" name="正方形/長方形 6">
            <a:extLst>
              <a:ext uri="{FF2B5EF4-FFF2-40B4-BE49-F238E27FC236}">
                <a16:creationId xmlns:a16="http://schemas.microsoft.com/office/drawing/2014/main" id="{0656C3BB-2997-0947-73AE-0A243E2FABEB}"/>
              </a:ext>
            </a:extLst>
          </p:cNvPr>
          <p:cNvSpPr/>
          <p:nvPr/>
        </p:nvSpPr>
        <p:spPr bwMode="auto">
          <a:xfrm>
            <a:off x="1581203" y="4158641"/>
            <a:ext cx="3594970" cy="1528175"/>
          </a:xfrm>
          <a:prstGeom prst="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cxnSp>
        <p:nvCxnSpPr>
          <p:cNvPr id="14" name="直線矢印コネクタ 13">
            <a:extLst>
              <a:ext uri="{FF2B5EF4-FFF2-40B4-BE49-F238E27FC236}">
                <a16:creationId xmlns:a16="http://schemas.microsoft.com/office/drawing/2014/main" id="{882934CB-FE78-1F49-8846-834A41456950}"/>
              </a:ext>
            </a:extLst>
          </p:cNvPr>
          <p:cNvCxnSpPr/>
          <p:nvPr/>
        </p:nvCxnSpPr>
        <p:spPr bwMode="auto">
          <a:xfrm>
            <a:off x="2354893" y="5686816"/>
            <a:ext cx="0" cy="1096752"/>
          </a:xfrm>
          <a:prstGeom prst="straightConnector1">
            <a:avLst/>
          </a:prstGeom>
          <a:solidFill>
            <a:srgbClr val="FFFF00"/>
          </a:solidFill>
          <a:ln w="28575" cap="flat" cmpd="sng" algn="ctr">
            <a:solidFill>
              <a:srgbClr val="FF66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正方形/長方形 15">
            <a:extLst>
              <a:ext uri="{FF2B5EF4-FFF2-40B4-BE49-F238E27FC236}">
                <a16:creationId xmlns:a16="http://schemas.microsoft.com/office/drawing/2014/main" id="{E26A909D-80E0-FCAF-3BA6-8769FA9E7C06}"/>
              </a:ext>
            </a:extLst>
          </p:cNvPr>
          <p:cNvSpPr/>
          <p:nvPr/>
        </p:nvSpPr>
        <p:spPr bwMode="auto">
          <a:xfrm>
            <a:off x="737029" y="6783568"/>
            <a:ext cx="5490413" cy="1528175"/>
          </a:xfrm>
          <a:prstGeom prst="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B8811F42-2F1C-9D4C-D8D6-AFBDEF39CFC0}"/>
                  </a:ext>
                </a:extLst>
              </p:cNvPr>
              <p:cNvSpPr txBox="1"/>
              <p:nvPr/>
            </p:nvSpPr>
            <p:spPr>
              <a:xfrm>
                <a:off x="6670785" y="963613"/>
                <a:ext cx="5658856" cy="7580921"/>
              </a:xfrm>
              <a:prstGeom prst="rect">
                <a:avLst/>
              </a:prstGeom>
              <a:noFill/>
            </p:spPr>
            <p:txBody>
              <a:bodyPr wrap="square">
                <a:spAutoFit/>
              </a:bodyPr>
              <a:lstStyle/>
              <a:p>
                <a:pPr algn="just">
                  <a:tabLst>
                    <a:tab pos="180340" algn="l"/>
                  </a:tabLst>
                </a:pPr>
                <a:r>
                  <a:rPr lang="ja-JP" altLang="ja-JP" sz="2400" dirty="0">
                    <a:latin typeface="HG丸ｺﾞｼｯｸM-PRO" panose="020F0600000000000000" pitchFamily="50" charset="-128"/>
                    <a:ea typeface="HG丸ｺﾞｼｯｸM-PRO" panose="020F0600000000000000" pitchFamily="50" charset="-128"/>
                  </a:rPr>
                  <a:t>ここに，</a:t>
                </a:r>
                <a14:m>
                  <m:oMath xmlns:m="http://schemas.openxmlformats.org/officeDocument/2006/math">
                    <m:r>
                      <m:rPr>
                        <m:sty m:val="p"/>
                      </m:rPr>
                      <a:rPr lang="en-US" altLang="ja-JP" sz="2400" b="0" i="1">
                        <a:latin typeface="Cambria Math" panose="02040503050406030204" pitchFamily="18" charset="0"/>
                        <a:ea typeface="HG丸ｺﾞｼｯｸM-PRO" panose="020F0600000000000000" pitchFamily="50" charset="-128"/>
                      </a:rPr>
                      <m:t>h</m:t>
                    </m:r>
                  </m:oMath>
                </a14:m>
                <a:r>
                  <a:rPr lang="ja-JP" altLang="ja-JP" sz="2400" dirty="0">
                    <a:latin typeface="HG丸ｺﾞｼｯｸM-PRO" panose="020F0600000000000000" pitchFamily="50" charset="-128"/>
                    <a:ea typeface="HG丸ｺﾞｼｯｸM-PRO" panose="020F0600000000000000" pitchFamily="50" charset="-128"/>
                  </a:rPr>
                  <a:t>：水深</a:t>
                </a:r>
                <a:r>
                  <a:rPr lang="en-US" altLang="ja-JP" sz="2400" dirty="0">
                    <a:latin typeface="HG丸ｺﾞｼｯｸM-PRO" panose="020F0600000000000000" pitchFamily="50" charset="-128"/>
                    <a:ea typeface="HG丸ｺﾞｼｯｸM-PRO" panose="020F0600000000000000" pitchFamily="50" charset="-128"/>
                  </a:rPr>
                  <a:t> , </a:t>
                </a:r>
                <a14:m>
                  <m:oMath xmlns:m="http://schemas.openxmlformats.org/officeDocument/2006/math">
                    <m:r>
                      <m:rPr>
                        <m:sty m:val="p"/>
                      </m:rPr>
                      <a:rPr lang="en-US" altLang="ja-JP" sz="2400" b="0" i="1">
                        <a:latin typeface="Cambria Math" panose="02040503050406030204" pitchFamily="18" charset="0"/>
                        <a:ea typeface="HG丸ｺﾞｼｯｸM-PRO" panose="020F0600000000000000" pitchFamily="50" charset="-128"/>
                      </a:rPr>
                      <m:t>t</m:t>
                    </m:r>
                  </m:oMath>
                </a14:m>
                <a:r>
                  <a:rPr lang="ja-JP" altLang="ja-JP" sz="2400" dirty="0">
                    <a:latin typeface="HG丸ｺﾞｼｯｸM-PRO" panose="020F0600000000000000" pitchFamily="50" charset="-128"/>
                    <a:ea typeface="HG丸ｺﾞｼｯｸM-PRO" panose="020F0600000000000000" pitchFamily="50" charset="-128"/>
                  </a:rPr>
                  <a:t>：時間</a:t>
                </a:r>
                <a:r>
                  <a:rPr lang="en-US" altLang="ja-JP" sz="2400" dirty="0">
                    <a:latin typeface="HG丸ｺﾞｼｯｸM-PRO" panose="020F0600000000000000" pitchFamily="50" charset="-128"/>
                    <a:ea typeface="HG丸ｺﾞｼｯｸM-PRO" panose="020F0600000000000000" pitchFamily="50" charset="-128"/>
                  </a:rPr>
                  <a:t> </a:t>
                </a:r>
              </a:p>
              <a:p>
                <a:pPr algn="just">
                  <a:tabLst>
                    <a:tab pos="180340" algn="l"/>
                  </a:tabLst>
                </a:pPr>
                <a14:m>
                  <m:oMath xmlns:m="http://schemas.openxmlformats.org/officeDocument/2006/math">
                    <m:r>
                      <m:rPr>
                        <m:sty m:val="p"/>
                      </m:rPr>
                      <a:rPr lang="en-US" altLang="ja-JP" sz="2400" b="0" i="1">
                        <a:latin typeface="Cambria Math" panose="02040503050406030204" pitchFamily="18" charset="0"/>
                        <a:ea typeface="HG丸ｺﾞｼｯｸM-PRO" panose="020F0600000000000000" pitchFamily="50" charset="-128"/>
                      </a:rPr>
                      <m:t>u</m:t>
                    </m:r>
                    <m:r>
                      <a:rPr lang="en-US" altLang="ja-JP" sz="2400" b="0">
                        <a:latin typeface="Cambria Math" panose="02040503050406030204" pitchFamily="18" charset="0"/>
                        <a:ea typeface="HG丸ｺﾞｼｯｸM-PRO" panose="020F0600000000000000" pitchFamily="50" charset="-128"/>
                      </a:rPr>
                      <m:t> ,</m:t>
                    </m:r>
                    <m:r>
                      <m:rPr>
                        <m:sty m:val="p"/>
                      </m:rPr>
                      <a:rPr lang="en-US" altLang="ja-JP" sz="2400" b="0" i="1">
                        <a:latin typeface="Cambria Math" panose="02040503050406030204" pitchFamily="18" charset="0"/>
                        <a:ea typeface="HG丸ｺﾞｼｯｸM-PRO" panose="020F0600000000000000" pitchFamily="50" charset="-128"/>
                      </a:rPr>
                      <m:t>v</m:t>
                    </m:r>
                  </m:oMath>
                </a14:m>
                <a:r>
                  <a:rPr lang="ja-JP" altLang="ja-JP" sz="2400" dirty="0">
                    <a:latin typeface="HG丸ｺﾞｼｯｸM-PRO" panose="020F0600000000000000" pitchFamily="50" charset="-128"/>
                    <a:ea typeface="HG丸ｺﾞｼｯｸM-PRO" panose="020F0600000000000000" pitchFamily="50" charset="-128"/>
                  </a:rPr>
                  <a:t>：</a:t>
                </a:r>
                <a:r>
                  <a:rPr lang="en-US" altLang="ja-JP" sz="2400" dirty="0">
                    <a:latin typeface="HG丸ｺﾞｼｯｸM-PRO" panose="020F0600000000000000" pitchFamily="50" charset="-128"/>
                    <a:ea typeface="HG丸ｺﾞｼｯｸM-PRO" panose="020F0600000000000000" pitchFamily="50" charset="-128"/>
                  </a:rPr>
                  <a:t>x , y</a:t>
                </a:r>
                <a:r>
                  <a:rPr lang="ja-JP" altLang="ja-JP" sz="2400" dirty="0">
                    <a:latin typeface="HG丸ｺﾞｼｯｸM-PRO" panose="020F0600000000000000" pitchFamily="50" charset="-128"/>
                    <a:ea typeface="HG丸ｺﾞｼｯｸM-PRO" panose="020F0600000000000000" pitchFamily="50" charset="-128"/>
                  </a:rPr>
                  <a:t>方向の水深平均流速</a:t>
                </a:r>
                <a:r>
                  <a:rPr lang="en-US" altLang="ja-JP" sz="2400" dirty="0">
                    <a:latin typeface="HG丸ｺﾞｼｯｸM-PRO" panose="020F0600000000000000" pitchFamily="50" charset="-128"/>
                    <a:ea typeface="HG丸ｺﾞｼｯｸM-PRO" panose="020F0600000000000000" pitchFamily="50" charset="-128"/>
                  </a:rPr>
                  <a:t> </a:t>
                </a:r>
              </a:p>
              <a:p>
                <a:pPr algn="just">
                  <a:tabLst>
                    <a:tab pos="180340" algn="l"/>
                  </a:tabLst>
                </a:pPr>
                <a14:m>
                  <m:oMath xmlns:m="http://schemas.openxmlformats.org/officeDocument/2006/math">
                    <m:r>
                      <m:rPr>
                        <m:sty m:val="p"/>
                      </m:rPr>
                      <a:rPr lang="en-US" altLang="ja-JP" sz="2400" b="0" i="1">
                        <a:latin typeface="Cambria Math" panose="02040503050406030204" pitchFamily="18" charset="0"/>
                        <a:ea typeface="HG丸ｺﾞｼｯｸM-PRO" panose="020F0600000000000000" pitchFamily="50" charset="-128"/>
                      </a:rPr>
                      <m:t>g</m:t>
                    </m:r>
                  </m:oMath>
                </a14:m>
                <a:r>
                  <a:rPr lang="ja-JP" altLang="ja-JP" sz="2400" dirty="0">
                    <a:latin typeface="HG丸ｺﾞｼｯｸM-PRO" panose="020F0600000000000000" pitchFamily="50" charset="-128"/>
                    <a:ea typeface="HG丸ｺﾞｼｯｸM-PRO" panose="020F0600000000000000" pitchFamily="50" charset="-128"/>
                  </a:rPr>
                  <a:t>：重力加速度</a:t>
                </a:r>
                <a:r>
                  <a:rPr lang="en-US" altLang="ja-JP" sz="2400" dirty="0">
                    <a:latin typeface="HG丸ｺﾞｼｯｸM-PRO" panose="020F0600000000000000" pitchFamily="50" charset="-128"/>
                    <a:ea typeface="HG丸ｺﾞｼｯｸM-PRO" panose="020F0600000000000000" pitchFamily="50" charset="-128"/>
                  </a:rPr>
                  <a:t> , </a:t>
                </a:r>
                <a14:m>
                  <m:oMath xmlns:m="http://schemas.openxmlformats.org/officeDocument/2006/math">
                    <m:r>
                      <m:rPr>
                        <m:sty m:val="p"/>
                      </m:rPr>
                      <a:rPr lang="en-US" altLang="ja-JP" sz="2400" b="0" i="1">
                        <a:latin typeface="Cambria Math" panose="02040503050406030204" pitchFamily="18" charset="0"/>
                        <a:ea typeface="HG丸ｺﾞｼｯｸM-PRO" panose="020F0600000000000000" pitchFamily="50" charset="-128"/>
                      </a:rPr>
                      <m:t>H</m:t>
                    </m:r>
                  </m:oMath>
                </a14:m>
                <a:r>
                  <a:rPr lang="ja-JP" altLang="ja-JP" sz="2400" dirty="0">
                    <a:latin typeface="HG丸ｺﾞｼｯｸM-PRO" panose="020F0600000000000000" pitchFamily="50" charset="-128"/>
                    <a:ea typeface="HG丸ｺﾞｼｯｸM-PRO" panose="020F0600000000000000" pitchFamily="50" charset="-128"/>
                  </a:rPr>
                  <a:t>：水位</a:t>
                </a:r>
                <a:r>
                  <a:rPr lang="en-US" altLang="ja-JP" sz="2400" dirty="0">
                    <a:latin typeface="HG丸ｺﾞｼｯｸM-PRO" panose="020F0600000000000000" pitchFamily="50" charset="-128"/>
                    <a:ea typeface="HG丸ｺﾞｼｯｸM-PRO" panose="020F0600000000000000" pitchFamily="50" charset="-128"/>
                  </a:rPr>
                  <a:t> ,</a:t>
                </a:r>
              </a:p>
              <a:p>
                <a:pPr algn="just">
                  <a:tabLst>
                    <a:tab pos="180340" algn="l"/>
                  </a:tabLst>
                </a:pPr>
                <a14:m>
                  <m:oMath xmlns:m="http://schemas.openxmlformats.org/officeDocument/2006/math">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τ</m:t>
                        </m:r>
                      </m:e>
                      <m:sub>
                        <m:r>
                          <m:rPr>
                            <m:sty m:val="p"/>
                          </m:rPr>
                          <a:rPr lang="en-US" altLang="ja-JP" sz="2400" b="0" i="1">
                            <a:latin typeface="Cambria Math" panose="02040503050406030204" pitchFamily="18" charset="0"/>
                            <a:ea typeface="HG丸ｺﾞｼｯｸM-PRO" panose="020F0600000000000000" pitchFamily="50" charset="-128"/>
                          </a:rPr>
                          <m:t>x</m:t>
                        </m:r>
                      </m:sub>
                    </m:sSub>
                    <m:r>
                      <a:rPr lang="en-US" altLang="ja-JP" sz="2400" b="0">
                        <a:latin typeface="Cambria Math" panose="02040503050406030204" pitchFamily="18" charset="0"/>
                        <a:ea typeface="HG丸ｺﾞｼｯｸM-PRO" panose="020F0600000000000000" pitchFamily="50" charset="-128"/>
                      </a:rPr>
                      <m:t>,</m:t>
                    </m:r>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τ</m:t>
                        </m:r>
                      </m:e>
                      <m:sub>
                        <m:r>
                          <m:rPr>
                            <m:sty m:val="p"/>
                          </m:rPr>
                          <a:rPr lang="en-US" altLang="ja-JP" sz="2400" b="0" i="1">
                            <a:latin typeface="Cambria Math" panose="02040503050406030204" pitchFamily="18" charset="0"/>
                            <a:ea typeface="HG丸ｺﾞｼｯｸM-PRO" panose="020F0600000000000000" pitchFamily="50" charset="-128"/>
                          </a:rPr>
                          <m:t>y</m:t>
                        </m:r>
                      </m:sub>
                    </m:sSub>
                  </m:oMath>
                </a14:m>
                <a:r>
                  <a:rPr lang="ja-JP" altLang="ja-JP" sz="2400" dirty="0">
                    <a:latin typeface="HG丸ｺﾞｼｯｸM-PRO" panose="020F0600000000000000" pitchFamily="50" charset="-128"/>
                    <a:ea typeface="HG丸ｺﾞｼｯｸM-PRO" panose="020F0600000000000000" pitchFamily="50" charset="-128"/>
                  </a:rPr>
                  <a:t>：</a:t>
                </a:r>
                <a:r>
                  <a:rPr lang="en-US" altLang="ja-JP" sz="2400" dirty="0">
                    <a:latin typeface="HG丸ｺﾞｼｯｸM-PRO" panose="020F0600000000000000" pitchFamily="50" charset="-128"/>
                    <a:ea typeface="HG丸ｺﾞｼｯｸM-PRO" panose="020F0600000000000000" pitchFamily="50" charset="-128"/>
                  </a:rPr>
                  <a:t>x , y</a:t>
                </a:r>
                <a:r>
                  <a:rPr lang="ja-JP" altLang="ja-JP" sz="2400" dirty="0">
                    <a:latin typeface="HG丸ｺﾞｼｯｸM-PRO" panose="020F0600000000000000" pitchFamily="50" charset="-128"/>
                    <a:ea typeface="HG丸ｺﾞｼｯｸM-PRO" panose="020F0600000000000000" pitchFamily="50" charset="-128"/>
                  </a:rPr>
                  <a:t>方向の河床せん断応力</a:t>
                </a:r>
                <a:r>
                  <a:rPr lang="en-US" altLang="ja-JP" sz="2400" dirty="0">
                    <a:latin typeface="HG丸ｺﾞｼｯｸM-PRO" panose="020F0600000000000000" pitchFamily="50" charset="-128"/>
                    <a:ea typeface="HG丸ｺﾞｼｯｸM-PRO" panose="020F0600000000000000" pitchFamily="50" charset="-128"/>
                  </a:rPr>
                  <a:t> </a:t>
                </a:r>
              </a:p>
              <a:p>
                <a:pPr algn="just">
                  <a:tabLst>
                    <a:tab pos="180340" algn="l"/>
                  </a:tabLst>
                </a:pPr>
                <a:r>
                  <a:rPr lang="en-US" altLang="ja-JP" sz="2400" dirty="0">
                    <a:latin typeface="HG丸ｺﾞｼｯｸM-PRO" panose="020F0600000000000000" pitchFamily="50" charset="-128"/>
                    <a:ea typeface="HG丸ｺﾞｼｯｸM-PRO" panose="020F0600000000000000" pitchFamily="50" charset="-128"/>
                  </a:rPr>
                  <a:t> </a:t>
                </a:r>
                <a14:m>
                  <m:oMath xmlns:m="http://schemas.openxmlformats.org/officeDocument/2006/math">
                    <m:r>
                      <m:rPr>
                        <m:sty m:val="p"/>
                      </m:rPr>
                      <a:rPr lang="en-US" altLang="ja-JP" sz="2400" b="0" i="1">
                        <a:latin typeface="Cambria Math" panose="02040503050406030204" pitchFamily="18" charset="0"/>
                        <a:ea typeface="HG丸ｺﾞｼｯｸM-PRO" panose="020F0600000000000000" pitchFamily="50" charset="-128"/>
                      </a:rPr>
                      <m:t>n</m:t>
                    </m:r>
                  </m:oMath>
                </a14:m>
                <a:r>
                  <a:rPr lang="ja-JP" altLang="ja-JP" sz="2400" dirty="0">
                    <a:latin typeface="HG丸ｺﾞｼｯｸM-PRO" panose="020F0600000000000000" pitchFamily="50" charset="-128"/>
                    <a:ea typeface="HG丸ｺﾞｼｯｸM-PRO" panose="020F0600000000000000" pitchFamily="50" charset="-128"/>
                  </a:rPr>
                  <a:t>：マニング粗度係数</a:t>
                </a:r>
                <a:r>
                  <a:rPr lang="en-US" altLang="ja-JP" sz="2400" dirty="0">
                    <a:latin typeface="HG丸ｺﾞｼｯｸM-PRO" panose="020F0600000000000000" pitchFamily="50" charset="-128"/>
                    <a:ea typeface="HG丸ｺﾞｼｯｸM-PRO" panose="020F0600000000000000" pitchFamily="50" charset="-128"/>
                  </a:rPr>
                  <a:t> </a:t>
                </a:r>
              </a:p>
              <a:p>
                <a:pPr algn="just">
                  <a:tabLst>
                    <a:tab pos="180340" algn="l"/>
                  </a:tabLst>
                </a:pPr>
                <a14:m>
                  <m:oMath xmlns:m="http://schemas.openxmlformats.org/officeDocument/2006/math">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D</m:t>
                        </m:r>
                      </m:e>
                      <m:sub>
                        <m:r>
                          <m:rPr>
                            <m:sty m:val="p"/>
                          </m:rPr>
                          <a:rPr lang="en-US" altLang="ja-JP" sz="2400" b="0" i="1">
                            <a:latin typeface="Cambria Math" panose="02040503050406030204" pitchFamily="18" charset="0"/>
                            <a:ea typeface="HG丸ｺﾞｼｯｸM-PRO" panose="020F0600000000000000" pitchFamily="50" charset="-128"/>
                          </a:rPr>
                          <m:t>x</m:t>
                        </m:r>
                      </m:sub>
                    </m:sSub>
                    <m:r>
                      <a:rPr lang="en-US" altLang="ja-JP" sz="2400" b="0">
                        <a:latin typeface="Cambria Math" panose="02040503050406030204" pitchFamily="18" charset="0"/>
                        <a:ea typeface="HG丸ｺﾞｼｯｸM-PRO" panose="020F0600000000000000" pitchFamily="50" charset="-128"/>
                      </a:rPr>
                      <m:t>,</m:t>
                    </m:r>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D</m:t>
                        </m:r>
                      </m:e>
                      <m:sub>
                        <m:r>
                          <m:rPr>
                            <m:sty m:val="p"/>
                          </m:rPr>
                          <a:rPr lang="en-US" altLang="ja-JP" sz="2400" b="0" i="1">
                            <a:latin typeface="Cambria Math" panose="02040503050406030204" pitchFamily="18" charset="0"/>
                            <a:ea typeface="HG丸ｺﾞｼｯｸM-PRO" panose="020F0600000000000000" pitchFamily="50" charset="-128"/>
                          </a:rPr>
                          <m:t>y</m:t>
                        </m:r>
                      </m:sub>
                    </m:sSub>
                  </m:oMath>
                </a14:m>
                <a:r>
                  <a:rPr lang="ja-JP" altLang="ja-JP" sz="2400" dirty="0">
                    <a:latin typeface="HG丸ｺﾞｼｯｸM-PRO" panose="020F0600000000000000" pitchFamily="50" charset="-128"/>
                    <a:ea typeface="HG丸ｺﾞｼｯｸM-PRO" panose="020F0600000000000000" pitchFamily="50" charset="-128"/>
                  </a:rPr>
                  <a:t>：</a:t>
                </a:r>
                <a:r>
                  <a:rPr lang="en-US" altLang="ja-JP" sz="2400" dirty="0">
                    <a:latin typeface="HG丸ｺﾞｼｯｸM-PRO" panose="020F0600000000000000" pitchFamily="50" charset="-128"/>
                    <a:ea typeface="HG丸ｺﾞｼｯｸM-PRO" panose="020F0600000000000000" pitchFamily="50" charset="-128"/>
                  </a:rPr>
                  <a:t>x , y</a:t>
                </a:r>
                <a:r>
                  <a:rPr lang="ja-JP" altLang="ja-JP" sz="2400" dirty="0">
                    <a:latin typeface="HG丸ｺﾞｼｯｸM-PRO" panose="020F0600000000000000" pitchFamily="50" charset="-128"/>
                    <a:ea typeface="HG丸ｺﾞｼｯｸM-PRO" panose="020F0600000000000000" pitchFamily="50" charset="-128"/>
                  </a:rPr>
                  <a:t>方向のレイノルズ応力項</a:t>
                </a:r>
                <a:r>
                  <a:rPr lang="en-US" altLang="ja-JP" sz="2400" dirty="0">
                    <a:latin typeface="HG丸ｺﾞｼｯｸM-PRO" panose="020F0600000000000000" pitchFamily="50" charset="-128"/>
                    <a:ea typeface="HG丸ｺﾞｼｯｸM-PRO" panose="020F0600000000000000" pitchFamily="50" charset="-128"/>
                  </a:rPr>
                  <a:t> , </a:t>
                </a:r>
                <a14:m>
                  <m:oMath xmlns:m="http://schemas.openxmlformats.org/officeDocument/2006/math">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F</m:t>
                        </m:r>
                      </m:e>
                      <m:sub>
                        <m:r>
                          <m:rPr>
                            <m:sty m:val="p"/>
                          </m:rPr>
                          <a:rPr lang="en-US" altLang="ja-JP" sz="2400" b="0" i="1">
                            <a:latin typeface="Cambria Math" panose="02040503050406030204" pitchFamily="18" charset="0"/>
                            <a:ea typeface="HG丸ｺﾞｼｯｸM-PRO" panose="020F0600000000000000" pitchFamily="50" charset="-128"/>
                          </a:rPr>
                          <m:t>x</m:t>
                        </m:r>
                      </m:sub>
                    </m:sSub>
                    <m:r>
                      <a:rPr lang="en-US" altLang="ja-JP" sz="2400" b="0">
                        <a:latin typeface="Cambria Math" panose="02040503050406030204" pitchFamily="18" charset="0"/>
                        <a:ea typeface="HG丸ｺﾞｼｯｸM-PRO" panose="020F0600000000000000" pitchFamily="50" charset="-128"/>
                      </a:rPr>
                      <m:t>,</m:t>
                    </m:r>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F</m:t>
                        </m:r>
                      </m:e>
                      <m:sub>
                        <m:r>
                          <m:rPr>
                            <m:sty m:val="p"/>
                          </m:rPr>
                          <a:rPr lang="en-US" altLang="ja-JP" sz="2400" b="0" i="1">
                            <a:latin typeface="Cambria Math" panose="02040503050406030204" pitchFamily="18" charset="0"/>
                            <a:ea typeface="HG丸ｺﾞｼｯｸM-PRO" panose="020F0600000000000000" pitchFamily="50" charset="-128"/>
                          </a:rPr>
                          <m:t>y</m:t>
                        </m:r>
                      </m:sub>
                    </m:sSub>
                  </m:oMath>
                </a14:m>
                <a:r>
                  <a:rPr lang="ja-JP" altLang="ja-JP" sz="2400" dirty="0">
                    <a:latin typeface="HG丸ｺﾞｼｯｸM-PRO" panose="020F0600000000000000" pitchFamily="50" charset="-128"/>
                    <a:ea typeface="HG丸ｺﾞｼｯｸM-PRO" panose="020F0600000000000000" pitchFamily="50" charset="-128"/>
                  </a:rPr>
                  <a:t>：</a:t>
                </a:r>
                <a:r>
                  <a:rPr lang="en-US" altLang="ja-JP" sz="2400" dirty="0">
                    <a:latin typeface="HG丸ｺﾞｼｯｸM-PRO" panose="020F0600000000000000" pitchFamily="50" charset="-128"/>
                    <a:ea typeface="HG丸ｺﾞｼｯｸM-PRO" panose="020F0600000000000000" pitchFamily="50" charset="-128"/>
                  </a:rPr>
                  <a:t>x , y</a:t>
                </a:r>
                <a:r>
                  <a:rPr lang="ja-JP" altLang="ja-JP" sz="2400" dirty="0">
                    <a:latin typeface="HG丸ｺﾞｼｯｸM-PRO" panose="020F0600000000000000" pitchFamily="50" charset="-128"/>
                    <a:ea typeface="HG丸ｺﾞｼｯｸM-PRO" panose="020F0600000000000000" pitchFamily="50" charset="-128"/>
                  </a:rPr>
                  <a:t>方向の植生による単位面積当たりの流体抗力</a:t>
                </a:r>
                <a:endParaRPr lang="en-US" altLang="ja-JP" sz="2400" dirty="0">
                  <a:latin typeface="HG丸ｺﾞｼｯｸM-PRO" panose="020F0600000000000000" pitchFamily="50" charset="-128"/>
                  <a:ea typeface="HG丸ｺﾞｼｯｸM-PRO" panose="020F0600000000000000" pitchFamily="50" charset="-128"/>
                </a:endParaRPr>
              </a:p>
              <a:p>
                <a:pPr algn="just">
                  <a:tabLst>
                    <a:tab pos="180340" algn="l"/>
                  </a:tabLst>
                </a:pPr>
                <a14:m>
                  <m:oMath xmlns:m="http://schemas.openxmlformats.org/officeDocument/2006/math">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C</m:t>
                        </m:r>
                      </m:e>
                      <m:sub>
                        <m:r>
                          <m:rPr>
                            <m:sty m:val="p"/>
                          </m:rPr>
                          <a:rPr lang="en-US" altLang="ja-JP" sz="2400" b="0" i="1">
                            <a:latin typeface="Cambria Math" panose="02040503050406030204" pitchFamily="18" charset="0"/>
                            <a:ea typeface="HG丸ｺﾞｼｯｸM-PRO" panose="020F0600000000000000" pitchFamily="50" charset="-128"/>
                          </a:rPr>
                          <m:t>D</m:t>
                        </m:r>
                      </m:sub>
                    </m:sSub>
                  </m:oMath>
                </a14:m>
                <a:r>
                  <a:rPr lang="ja-JP" altLang="ja-JP" sz="2400" dirty="0">
                    <a:latin typeface="HG丸ｺﾞｼｯｸM-PRO" panose="020F0600000000000000" pitchFamily="50" charset="-128"/>
                    <a:ea typeface="HG丸ｺﾞｼｯｸM-PRO" panose="020F0600000000000000" pitchFamily="50" charset="-128"/>
                  </a:rPr>
                  <a:t>：植生の抗力係数</a:t>
                </a:r>
                <a:endParaRPr lang="en-US" altLang="ja-JP" sz="2400" dirty="0">
                  <a:latin typeface="HG丸ｺﾞｼｯｸM-PRO" panose="020F0600000000000000" pitchFamily="50" charset="-128"/>
                  <a:ea typeface="HG丸ｺﾞｼｯｸM-PRO" panose="020F0600000000000000" pitchFamily="50" charset="-128"/>
                </a:endParaRPr>
              </a:p>
              <a:p>
                <a:pPr algn="just">
                  <a:tabLst>
                    <a:tab pos="180340" algn="l"/>
                  </a:tabLst>
                </a:pPr>
                <a:r>
                  <a:rPr lang="en-US" altLang="ja-JP" sz="2400" dirty="0">
                    <a:latin typeface="HG丸ｺﾞｼｯｸM-PRO" panose="020F0600000000000000" pitchFamily="50" charset="-128"/>
                    <a:ea typeface="HG丸ｺﾞｼｯｸM-PRO" panose="020F0600000000000000" pitchFamily="50" charset="-128"/>
                  </a:rPr>
                  <a:t> </a:t>
                </a:r>
                <a14:m>
                  <m:oMath xmlns:m="http://schemas.openxmlformats.org/officeDocument/2006/math">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a</m:t>
                        </m:r>
                      </m:e>
                      <m:sub>
                        <m:r>
                          <m:rPr>
                            <m:sty m:val="p"/>
                          </m:rPr>
                          <a:rPr lang="en-US" altLang="ja-JP" sz="2400" b="0" i="1">
                            <a:latin typeface="Cambria Math" panose="02040503050406030204" pitchFamily="18" charset="0"/>
                            <a:ea typeface="HG丸ｺﾞｼｯｸM-PRO" panose="020F0600000000000000" pitchFamily="50" charset="-128"/>
                          </a:rPr>
                          <m:t>s</m:t>
                        </m:r>
                      </m:sub>
                    </m:sSub>
                  </m:oMath>
                </a14:m>
                <a:r>
                  <a:rPr lang="ja-JP" altLang="ja-JP" sz="2400" dirty="0">
                    <a:latin typeface="HG丸ｺﾞｼｯｸM-PRO" panose="020F0600000000000000" pitchFamily="50" charset="-128"/>
                    <a:ea typeface="HG丸ｺﾞｼｯｸM-PRO" panose="020F0600000000000000" pitchFamily="50" charset="-128"/>
                  </a:rPr>
                  <a:t>：単位面積に占める植生の投影面積（密生度）</a:t>
                </a:r>
                <a:endParaRPr lang="en-US" altLang="ja-JP" sz="2400" dirty="0">
                  <a:latin typeface="HG丸ｺﾞｼｯｸM-PRO" panose="020F0600000000000000" pitchFamily="50" charset="-128"/>
                  <a:ea typeface="HG丸ｺﾞｼｯｸM-PRO" panose="020F0600000000000000" pitchFamily="50" charset="-128"/>
                </a:endParaRPr>
              </a:p>
              <a:p>
                <a:pPr algn="just">
                  <a:tabLst>
                    <a:tab pos="180340" algn="l"/>
                  </a:tabLst>
                </a:pPr>
                <a14:m>
                  <m:oMath xmlns:m="http://schemas.openxmlformats.org/officeDocument/2006/math">
                    <m:sSub>
                      <m:sSubPr>
                        <m:ctrlPr>
                          <a:rPr lang="ja-JP" altLang="ja-JP" sz="2400" i="1" smtClean="0">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h</m:t>
                        </m:r>
                      </m:e>
                      <m:sub>
                        <m:r>
                          <m:rPr>
                            <m:sty m:val="p"/>
                          </m:rPr>
                          <a:rPr lang="en-US" altLang="ja-JP" sz="2400" b="0" i="1" smtClean="0">
                            <a:latin typeface="Cambria Math" panose="02040503050406030204" pitchFamily="18" charset="0"/>
                            <a:ea typeface="HG丸ｺﾞｼｯｸM-PRO" panose="020F0600000000000000" pitchFamily="50" charset="-128"/>
                          </a:rPr>
                          <m:t>v</m:t>
                        </m:r>
                      </m:sub>
                    </m:sSub>
                  </m:oMath>
                </a14:m>
                <a:r>
                  <a:rPr lang="ja-JP" altLang="ja-JP" sz="2400" dirty="0">
                    <a:latin typeface="HG丸ｺﾞｼｯｸM-PRO" panose="020F0600000000000000" pitchFamily="50" charset="-128"/>
                    <a:ea typeface="HG丸ｺﾞｼｯｸM-PRO" panose="020F0600000000000000" pitchFamily="50" charset="-128"/>
                  </a:rPr>
                  <a:t>：植生高さと水深の小さい方</a:t>
                </a:r>
                <a:r>
                  <a:rPr lang="en-US" altLang="ja-JP" sz="2400" dirty="0">
                    <a:latin typeface="HG丸ｺﾞｼｯｸM-PRO" panose="020F0600000000000000" pitchFamily="50" charset="-128"/>
                    <a:ea typeface="HG丸ｺﾞｼｯｸM-PRO" panose="020F0600000000000000" pitchFamily="50" charset="-128"/>
                  </a:rPr>
                  <a:t> </a:t>
                </a:r>
              </a:p>
              <a:p>
                <a:pPr algn="just">
                  <a:tabLst>
                    <a:tab pos="180340" algn="l"/>
                  </a:tabLst>
                </a:pPr>
                <a14:m>
                  <m:oMath xmlns:m="http://schemas.openxmlformats.org/officeDocument/2006/math">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n</m:t>
                        </m:r>
                      </m:e>
                      <m:sub>
                        <m:r>
                          <m:rPr>
                            <m:sty m:val="p"/>
                          </m:rPr>
                          <a:rPr lang="en-US" altLang="ja-JP" sz="2400" b="0" i="1">
                            <a:latin typeface="Cambria Math" panose="02040503050406030204" pitchFamily="18" charset="0"/>
                            <a:ea typeface="HG丸ｺﾞｼｯｸM-PRO" panose="020F0600000000000000" pitchFamily="50" charset="-128"/>
                          </a:rPr>
                          <m:t>s</m:t>
                        </m:r>
                      </m:sub>
                    </m:sSub>
                  </m:oMath>
                </a14:m>
                <a:r>
                  <a:rPr lang="ja-JP" altLang="ja-JP" sz="2400" dirty="0">
                    <a:latin typeface="HG丸ｺﾞｼｯｸM-PRO" panose="020F0600000000000000" pitchFamily="50" charset="-128"/>
                    <a:ea typeface="HG丸ｺﾞｼｯｸM-PRO" panose="020F0600000000000000" pitchFamily="50" charset="-128"/>
                  </a:rPr>
                  <a:t>：植生本数</a:t>
                </a:r>
                <a:r>
                  <a:rPr lang="en-US" altLang="ja-JP" sz="2400" dirty="0">
                    <a:latin typeface="HG丸ｺﾞｼｯｸM-PRO" panose="020F0600000000000000" pitchFamily="50" charset="-128"/>
                    <a:ea typeface="HG丸ｺﾞｼｯｸM-PRO" panose="020F0600000000000000" pitchFamily="50" charset="-128"/>
                  </a:rPr>
                  <a:t> , </a:t>
                </a:r>
                <a14:m>
                  <m:oMath xmlns:m="http://schemas.openxmlformats.org/officeDocument/2006/math">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D</m:t>
                        </m:r>
                      </m:e>
                      <m:sub>
                        <m:r>
                          <m:rPr>
                            <m:sty m:val="p"/>
                          </m:rPr>
                          <a:rPr lang="en-US" altLang="ja-JP" sz="2400" b="0" i="1">
                            <a:latin typeface="Cambria Math" panose="02040503050406030204" pitchFamily="18" charset="0"/>
                            <a:ea typeface="HG丸ｺﾞｼｯｸM-PRO" panose="020F0600000000000000" pitchFamily="50" charset="-128"/>
                          </a:rPr>
                          <m:t>s</m:t>
                        </m:r>
                      </m:sub>
                    </m:sSub>
                  </m:oMath>
                </a14:m>
                <a:r>
                  <a:rPr lang="ja-JP" altLang="ja-JP" sz="2400" dirty="0">
                    <a:latin typeface="HG丸ｺﾞｼｯｸM-PRO" panose="020F0600000000000000" pitchFamily="50" charset="-128"/>
                    <a:ea typeface="HG丸ｺﾞｼｯｸM-PRO" panose="020F0600000000000000" pitchFamily="50" charset="-128"/>
                  </a:rPr>
                  <a:t>：植生の平均幹径</a:t>
                </a:r>
                <a:endParaRPr lang="en-US" altLang="ja-JP" sz="2400" dirty="0">
                  <a:latin typeface="HG丸ｺﾞｼｯｸM-PRO" panose="020F0600000000000000" pitchFamily="50" charset="-128"/>
                  <a:ea typeface="HG丸ｺﾞｼｯｸM-PRO" panose="020F0600000000000000" pitchFamily="50" charset="-128"/>
                </a:endParaRPr>
              </a:p>
              <a:p>
                <a:pPr algn="just">
                  <a:tabLst>
                    <a:tab pos="180340" algn="l"/>
                  </a:tabLst>
                </a:pPr>
                <a:r>
                  <a:rPr lang="en-US" altLang="ja-JP" sz="2400" dirty="0">
                    <a:latin typeface="HG丸ｺﾞｼｯｸM-PRO" panose="020F0600000000000000" pitchFamily="50" charset="-128"/>
                    <a:ea typeface="HG丸ｺﾞｼｯｸM-PRO" panose="020F0600000000000000" pitchFamily="50" charset="-128"/>
                  </a:rPr>
                  <a:t> </a:t>
                </a:r>
                <a14:m>
                  <m:oMath xmlns:m="http://schemas.openxmlformats.org/officeDocument/2006/math">
                    <m:sSub>
                      <m:sSubPr>
                        <m:ctrlPr>
                          <a:rPr lang="ja-JP" altLang="ja-JP" sz="2400" i="1">
                            <a:latin typeface="Cambria Math" panose="02040503050406030204" pitchFamily="18" charset="0"/>
                            <a:ea typeface="HG丸ｺﾞｼｯｸM-PRO" panose="020F0600000000000000" pitchFamily="50" charset="-128"/>
                          </a:rPr>
                        </m:ctrlPr>
                      </m:sSubPr>
                      <m:e>
                        <m:r>
                          <m:rPr>
                            <m:sty m:val="p"/>
                          </m:rPr>
                          <a:rPr lang="en-US" altLang="ja-JP" sz="2400" b="0" i="1">
                            <a:latin typeface="Cambria Math" panose="02040503050406030204" pitchFamily="18" charset="0"/>
                            <a:ea typeface="HG丸ｺﾞｼｯｸM-PRO" panose="020F0600000000000000" pitchFamily="50" charset="-128"/>
                          </a:rPr>
                          <m:t>S</m:t>
                        </m:r>
                      </m:e>
                      <m:sub>
                        <m:r>
                          <m:rPr>
                            <m:sty m:val="p"/>
                          </m:rPr>
                          <a:rPr lang="en-US" altLang="ja-JP" sz="2400" b="0" i="1">
                            <a:latin typeface="Cambria Math" panose="02040503050406030204" pitchFamily="18" charset="0"/>
                            <a:ea typeface="HG丸ｺﾞｼｯｸM-PRO" panose="020F0600000000000000" pitchFamily="50" charset="-128"/>
                          </a:rPr>
                          <m:t>s</m:t>
                        </m:r>
                      </m:sub>
                    </m:sSub>
                  </m:oMath>
                </a14:m>
                <a:r>
                  <a:rPr lang="ja-JP" altLang="ja-JP" sz="2400" dirty="0">
                    <a:latin typeface="HG丸ｺﾞｼｯｸM-PRO" panose="020F0600000000000000" pitchFamily="50" charset="-128"/>
                    <a:ea typeface="HG丸ｺﾞｼｯｸM-PRO" panose="020F0600000000000000" pitchFamily="50" charset="-128"/>
                  </a:rPr>
                  <a:t>：サンプリング格子幅</a:t>
                </a:r>
                <a:endParaRPr lang="en-US" altLang="ja-JP" sz="2400" dirty="0">
                  <a:latin typeface="HG丸ｺﾞｼｯｸM-PRO" panose="020F0600000000000000" pitchFamily="50" charset="-128"/>
                  <a:ea typeface="HG丸ｺﾞｼｯｸM-PRO" panose="020F0600000000000000" pitchFamily="50" charset="-128"/>
                </a:endParaRPr>
              </a:p>
              <a:p>
                <a:pPr algn="just">
                  <a:tabLst>
                    <a:tab pos="180340" algn="l"/>
                  </a:tabLst>
                </a:pPr>
                <a:r>
                  <a:rPr lang="ja-JP" altLang="ja-JP" sz="2400" dirty="0">
                    <a:latin typeface="HG丸ｺﾞｼｯｸM-PRO" panose="020F0600000000000000" pitchFamily="50" charset="-128"/>
                    <a:ea typeface="HG丸ｺﾞｼｯｸM-PRO" panose="020F0600000000000000" pitchFamily="50" charset="-128"/>
                  </a:rPr>
                  <a:t> </a:t>
                </a:r>
                <a14:m>
                  <m:oMath xmlns:m="http://schemas.openxmlformats.org/officeDocument/2006/math">
                    <m:sSubSup>
                      <m:sSubSupPr>
                        <m:ctrlPr>
                          <a:rPr lang="ja-JP" altLang="ja-JP" sz="2400" i="1">
                            <a:latin typeface="Cambria Math" panose="02040503050406030204" pitchFamily="18" charset="0"/>
                            <a:ea typeface="HG丸ｺﾞｼｯｸM-PRO" panose="020F0600000000000000" pitchFamily="50" charset="-128"/>
                          </a:rPr>
                        </m:ctrlPr>
                      </m:sSubSupPr>
                      <m:e>
                        <m:r>
                          <a:rPr lang="en-US" altLang="ja-JP" sz="2400">
                            <a:latin typeface="Cambria Math" panose="02040503050406030204" pitchFamily="18" charset="0"/>
                            <a:ea typeface="HG丸ｺﾞｼｯｸM-PRO" panose="020F0600000000000000" pitchFamily="50" charset="-128"/>
                          </a:rPr>
                          <m:t>𝐶</m:t>
                        </m:r>
                      </m:e>
                      <m:sub>
                        <m:r>
                          <a:rPr lang="en-US" altLang="ja-JP" sz="2400">
                            <a:latin typeface="Cambria Math" panose="02040503050406030204" pitchFamily="18" charset="0"/>
                            <a:ea typeface="HG丸ｺﾞｼｯｸM-PRO" panose="020F0600000000000000" pitchFamily="50" charset="-128"/>
                          </a:rPr>
                          <m:t>𝐷</m:t>
                        </m:r>
                      </m:sub>
                      <m:sup>
                        <m:r>
                          <a:rPr lang="en-US" altLang="ja-JP" sz="2400">
                            <a:latin typeface="Cambria Math" panose="02040503050406030204" pitchFamily="18" charset="0"/>
                            <a:ea typeface="HG丸ｺﾞｼｯｸM-PRO" panose="020F0600000000000000" pitchFamily="50" charset="-128"/>
                          </a:rPr>
                          <m:t>′</m:t>
                        </m:r>
                      </m:sup>
                    </m:sSubSup>
                  </m:oMath>
                </a14:m>
                <a:r>
                  <a:rPr lang="ja-JP" altLang="ja-JP" sz="2400" dirty="0">
                    <a:latin typeface="HG丸ｺﾞｼｯｸM-PRO" panose="020F0600000000000000" pitchFamily="50" charset="-128"/>
                    <a:ea typeface="HG丸ｺﾞｼｯｸM-PRO" panose="020F0600000000000000" pitchFamily="50" charset="-128"/>
                  </a:rPr>
                  <a:t>：聖牛部材の抗力係数</a:t>
                </a:r>
                <a:r>
                  <a:rPr lang="en-US" altLang="ja-JP" sz="2400" dirty="0">
                    <a:latin typeface="HG丸ｺﾞｼｯｸM-PRO" panose="020F0600000000000000" pitchFamily="50" charset="-128"/>
                    <a:ea typeface="HG丸ｺﾞｼｯｸM-PRO" panose="020F0600000000000000" pitchFamily="50" charset="-128"/>
                  </a:rPr>
                  <a:t> </a:t>
                </a:r>
              </a:p>
              <a:p>
                <a:pPr algn="just">
                  <a:tabLst>
                    <a:tab pos="180340" algn="l"/>
                  </a:tabLst>
                </a:pPr>
                <a14:m>
                  <m:oMath xmlns:m="http://schemas.openxmlformats.org/officeDocument/2006/math">
                    <m:r>
                      <a:rPr lang="en-US" altLang="ja-JP" sz="2400">
                        <a:latin typeface="Cambria Math" panose="02040503050406030204" pitchFamily="18" charset="0"/>
                        <a:ea typeface="HG丸ｺﾞｼｯｸM-PRO" panose="020F0600000000000000" pitchFamily="50" charset="-128"/>
                      </a:rPr>
                      <m:t>𝛽</m:t>
                    </m:r>
                  </m:oMath>
                </a14:m>
                <a:r>
                  <a:rPr lang="ja-JP" altLang="ja-JP" sz="2400" dirty="0">
                    <a:latin typeface="HG丸ｺﾞｼｯｸM-PRO" panose="020F0600000000000000" pitchFamily="50" charset="-128"/>
                    <a:ea typeface="HG丸ｺﾞｼｯｸM-PRO" panose="020F0600000000000000" pitchFamily="50" charset="-128"/>
                  </a:rPr>
                  <a:t>：計算メッシュ面積に占める聖牛部材の投影面積</a:t>
                </a:r>
                <a:endParaRPr lang="en-US" altLang="ja-JP" sz="2400" dirty="0">
                  <a:latin typeface="HG丸ｺﾞｼｯｸM-PRO" panose="020F0600000000000000" pitchFamily="50" charset="-128"/>
                  <a:ea typeface="HG丸ｺﾞｼｯｸM-PRO" panose="020F0600000000000000" pitchFamily="50" charset="-128"/>
                </a:endParaRPr>
              </a:p>
              <a:p>
                <a:pPr algn="just">
                  <a:tabLst>
                    <a:tab pos="180340" algn="l"/>
                  </a:tabLst>
                </a:pPr>
                <a14:m>
                  <m:oMath xmlns:m="http://schemas.openxmlformats.org/officeDocument/2006/math">
                    <m:r>
                      <m:rPr>
                        <m:sty m:val="p"/>
                      </m:rPr>
                      <a:rPr lang="en-US" altLang="ja-JP" sz="2400">
                        <a:latin typeface="Cambria Math" panose="02040503050406030204" pitchFamily="18" charset="0"/>
                        <a:ea typeface="HG丸ｺﾞｼｯｸM-PRO" panose="020F0600000000000000" pitchFamily="50" charset="-128"/>
                      </a:rPr>
                      <m:t>Σ</m:t>
                    </m:r>
                    <m:sSub>
                      <m:sSubPr>
                        <m:ctrlPr>
                          <a:rPr lang="ja-JP" altLang="ja-JP" sz="2400" i="1">
                            <a:latin typeface="Cambria Math" panose="02040503050406030204" pitchFamily="18" charset="0"/>
                            <a:ea typeface="HG丸ｺﾞｼｯｸM-PRO" panose="020F0600000000000000" pitchFamily="50" charset="-128"/>
                          </a:rPr>
                        </m:ctrlPr>
                      </m:sSubPr>
                      <m:e>
                        <m:r>
                          <a:rPr lang="en-US" altLang="ja-JP" sz="2400">
                            <a:latin typeface="Cambria Math" panose="02040503050406030204" pitchFamily="18" charset="0"/>
                            <a:ea typeface="HG丸ｺﾞｼｯｸM-PRO" panose="020F0600000000000000" pitchFamily="50" charset="-128"/>
                          </a:rPr>
                          <m:t>𝐴</m:t>
                        </m:r>
                      </m:e>
                      <m:sub>
                        <m:r>
                          <a:rPr lang="en-US" altLang="ja-JP" sz="2400">
                            <a:latin typeface="Cambria Math" panose="02040503050406030204" pitchFamily="18" charset="0"/>
                            <a:ea typeface="HG丸ｺﾞｼｯｸM-PRO" panose="020F0600000000000000" pitchFamily="50" charset="-128"/>
                          </a:rPr>
                          <m:t>𝑠</m:t>
                        </m:r>
                      </m:sub>
                    </m:sSub>
                  </m:oMath>
                </a14:m>
                <a:r>
                  <a:rPr lang="ja-JP" altLang="ja-JP" sz="2400" dirty="0">
                    <a:latin typeface="HG丸ｺﾞｼｯｸM-PRO" panose="020F0600000000000000" pitchFamily="50" charset="-128"/>
                    <a:ea typeface="HG丸ｺﾞｼｯｸM-PRO" panose="020F0600000000000000" pitchFamily="50" charset="-128"/>
                  </a:rPr>
                  <a:t>：聖牛部材の水深別の累加投影面積</a:t>
                </a:r>
                <a:r>
                  <a:rPr lang="en-US" altLang="ja-JP" sz="2400" dirty="0">
                    <a:latin typeface="HG丸ｺﾞｼｯｸM-PRO" panose="020F0600000000000000" pitchFamily="50" charset="-128"/>
                    <a:ea typeface="HG丸ｺﾞｼｯｸM-PRO" panose="020F0600000000000000" pitchFamily="50" charset="-128"/>
                  </a:rPr>
                  <a:t> </a:t>
                </a:r>
                <a:endParaRPr lang="en-US" altLang="ja-JP" sz="2400" dirty="0">
                  <a:latin typeface="Cambria Math" panose="02040503050406030204" pitchFamily="18" charset="0"/>
                  <a:ea typeface="HG丸ｺﾞｼｯｸM-PRO" panose="020F0600000000000000" pitchFamily="50" charset="-128"/>
                </a:endParaRPr>
              </a:p>
              <a:p>
                <a:pPr algn="just">
                  <a:tabLst>
                    <a:tab pos="180340" algn="l"/>
                  </a:tabLst>
                </a:pPr>
                <a14:m>
                  <m:oMath xmlns:m="http://schemas.openxmlformats.org/officeDocument/2006/math">
                    <m:r>
                      <a:rPr lang="en-US" altLang="ja-JP" sz="2400">
                        <a:latin typeface="Cambria Math" panose="02040503050406030204" pitchFamily="18" charset="0"/>
                        <a:ea typeface="HG丸ｺﾞｼｯｸM-PRO" panose="020F0600000000000000" pitchFamily="50" charset="-128"/>
                      </a:rPr>
                      <m:t>𝐷𝑋</m:t>
                    </m:r>
                    <m:r>
                      <a:rPr lang="en-US" altLang="ja-JP" sz="2400">
                        <a:latin typeface="Cambria Math" panose="02040503050406030204" pitchFamily="18" charset="0"/>
                        <a:ea typeface="HG丸ｺﾞｼｯｸM-PRO" panose="020F0600000000000000" pitchFamily="50" charset="-128"/>
                      </a:rPr>
                      <m:t>,</m:t>
                    </m:r>
                    <m:r>
                      <a:rPr lang="en-US" altLang="ja-JP" sz="2400">
                        <a:latin typeface="Cambria Math" panose="02040503050406030204" pitchFamily="18" charset="0"/>
                        <a:ea typeface="HG丸ｺﾞｼｯｸM-PRO" panose="020F0600000000000000" pitchFamily="50" charset="-128"/>
                      </a:rPr>
                      <m:t>𝐷𝑌</m:t>
                    </m:r>
                  </m:oMath>
                </a14:m>
                <a:r>
                  <a:rPr lang="ja-JP" altLang="ja-JP" sz="2400" dirty="0">
                    <a:latin typeface="HG丸ｺﾞｼｯｸM-PRO" panose="020F0600000000000000" pitchFamily="50" charset="-128"/>
                    <a:ea typeface="HG丸ｺﾞｼｯｸM-PRO" panose="020F0600000000000000" pitchFamily="50" charset="-128"/>
                  </a:rPr>
                  <a:t>：計算メッシュの</a:t>
                </a:r>
                <a:r>
                  <a:rPr lang="en-US" altLang="ja-JP" sz="2400" dirty="0">
                    <a:latin typeface="HG丸ｺﾞｼｯｸM-PRO" panose="020F0600000000000000" pitchFamily="50" charset="-128"/>
                    <a:ea typeface="HG丸ｺﾞｼｯｸM-PRO" panose="020F0600000000000000" pitchFamily="50" charset="-128"/>
                  </a:rPr>
                  <a:t>x , y</a:t>
                </a:r>
                <a:r>
                  <a:rPr lang="ja-JP" altLang="ja-JP" sz="2400" dirty="0">
                    <a:latin typeface="HG丸ｺﾞｼｯｸM-PRO" panose="020F0600000000000000" pitchFamily="50" charset="-128"/>
                    <a:ea typeface="HG丸ｺﾞｼｯｸM-PRO" panose="020F0600000000000000" pitchFamily="50" charset="-128"/>
                  </a:rPr>
                  <a:t>方向長さとなる．</a:t>
                </a:r>
              </a:p>
            </p:txBody>
          </p:sp>
        </mc:Choice>
        <mc:Fallback xmlns="">
          <p:sp>
            <p:nvSpPr>
              <p:cNvPr id="20" name="テキスト ボックス 19">
                <a:extLst>
                  <a:ext uri="{FF2B5EF4-FFF2-40B4-BE49-F238E27FC236}">
                    <a16:creationId xmlns:a16="http://schemas.microsoft.com/office/drawing/2014/main" id="{B8811F42-2F1C-9D4C-D8D6-AFBDEF39CFC0}"/>
                  </a:ext>
                </a:extLst>
              </p:cNvPr>
              <p:cNvSpPr txBox="1">
                <a:spLocks noRot="1" noChangeAspect="1" noMove="1" noResize="1" noEditPoints="1" noAdjustHandles="1" noChangeArrowheads="1" noChangeShapeType="1" noTextEdit="1"/>
              </p:cNvSpPr>
              <p:nvPr/>
            </p:nvSpPr>
            <p:spPr>
              <a:xfrm>
                <a:off x="6670785" y="963613"/>
                <a:ext cx="5658856" cy="7580921"/>
              </a:xfrm>
              <a:prstGeom prst="rect">
                <a:avLst/>
              </a:prstGeom>
              <a:blipFill>
                <a:blip r:embed="rId5"/>
                <a:stretch>
                  <a:fillRect l="-1615" t="-884" r="-1615" b="-804"/>
                </a:stretch>
              </a:blipFill>
            </p:spPr>
            <p:txBody>
              <a:bodyPr/>
              <a:lstStyle/>
              <a:p>
                <a:r>
                  <a:rPr lang="ja-JP" altLang="en-US">
                    <a:noFill/>
                  </a:rPr>
                  <a:t> </a:t>
                </a:r>
              </a:p>
            </p:txBody>
          </p:sp>
        </mc:Fallback>
      </mc:AlternateContent>
      <p:sp>
        <p:nvSpPr>
          <p:cNvPr id="21" name="Text Box 117">
            <a:extLst>
              <a:ext uri="{FF2B5EF4-FFF2-40B4-BE49-F238E27FC236}">
                <a16:creationId xmlns:a16="http://schemas.microsoft.com/office/drawing/2014/main" id="{D7F5BDB9-1708-C330-6D53-633B085D96B9}"/>
              </a:ext>
            </a:extLst>
          </p:cNvPr>
          <p:cNvSpPr txBox="1">
            <a:spLocks noChangeArrowheads="1"/>
          </p:cNvSpPr>
          <p:nvPr/>
        </p:nvSpPr>
        <p:spPr bwMode="auto">
          <a:xfrm>
            <a:off x="2703078" y="6327074"/>
            <a:ext cx="803425" cy="461665"/>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2400" b="1" dirty="0">
                <a:solidFill>
                  <a:srgbClr val="FF0000"/>
                </a:solidFill>
                <a:latin typeface="HG丸ｺﾞｼｯｸM-PRO" panose="020F0600000000000000" pitchFamily="50" charset="-128"/>
                <a:ea typeface="HG丸ｺﾞｼｯｸM-PRO" panose="020F0600000000000000" pitchFamily="50" charset="-128"/>
              </a:rPr>
              <a:t>改良</a:t>
            </a:r>
            <a:endParaRPr lang="en-US" altLang="ja-JP" sz="24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22" name="Text Box 117">
            <a:extLst>
              <a:ext uri="{FF2B5EF4-FFF2-40B4-BE49-F238E27FC236}">
                <a16:creationId xmlns:a16="http://schemas.microsoft.com/office/drawing/2014/main" id="{952019BC-7E2B-693A-1390-54A90516706E}"/>
              </a:ext>
            </a:extLst>
          </p:cNvPr>
          <p:cNvSpPr txBox="1">
            <a:spLocks noChangeArrowheads="1"/>
          </p:cNvSpPr>
          <p:nvPr/>
        </p:nvSpPr>
        <p:spPr bwMode="auto">
          <a:xfrm>
            <a:off x="1797689" y="7290482"/>
            <a:ext cx="1114408" cy="369332"/>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1800" b="1" dirty="0">
                <a:solidFill>
                  <a:srgbClr val="FF0000"/>
                </a:solidFill>
                <a:latin typeface="HG丸ｺﾞｼｯｸM-PRO" panose="020F0600000000000000" pitchFamily="50" charset="-128"/>
                <a:ea typeface="HG丸ｺﾞｼｯｸM-PRO" panose="020F0600000000000000" pitchFamily="50" charset="-128"/>
              </a:rPr>
              <a:t>植生の項</a:t>
            </a:r>
            <a:endParaRPr lang="en-US" altLang="ja-JP" sz="1800" b="1" dirty="0">
              <a:solidFill>
                <a:srgbClr val="FF0000"/>
              </a:solidFill>
              <a:latin typeface="HG丸ｺﾞｼｯｸM-PRO" panose="020F0600000000000000" pitchFamily="50" charset="-128"/>
              <a:ea typeface="HG丸ｺﾞｼｯｸM-PRO" panose="020F0600000000000000" pitchFamily="50" charset="-128"/>
            </a:endParaRPr>
          </a:p>
        </p:txBody>
      </p:sp>
      <p:sp>
        <p:nvSpPr>
          <p:cNvPr id="23" name="Text Box 117">
            <a:extLst>
              <a:ext uri="{FF2B5EF4-FFF2-40B4-BE49-F238E27FC236}">
                <a16:creationId xmlns:a16="http://schemas.microsoft.com/office/drawing/2014/main" id="{50961271-4469-55B6-82FB-701D21A3002B}"/>
              </a:ext>
            </a:extLst>
          </p:cNvPr>
          <p:cNvSpPr txBox="1">
            <a:spLocks noChangeArrowheads="1"/>
          </p:cNvSpPr>
          <p:nvPr/>
        </p:nvSpPr>
        <p:spPr bwMode="auto">
          <a:xfrm>
            <a:off x="4061765" y="7290482"/>
            <a:ext cx="1114408" cy="369332"/>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1800" b="1" dirty="0">
                <a:solidFill>
                  <a:srgbClr val="FF0000"/>
                </a:solidFill>
                <a:latin typeface="HG丸ｺﾞｼｯｸM-PRO" panose="020F0600000000000000" pitchFamily="50" charset="-128"/>
                <a:ea typeface="HG丸ｺﾞｼｯｸM-PRO" panose="020F0600000000000000" pitchFamily="50" charset="-128"/>
              </a:rPr>
              <a:t>聖牛の項</a:t>
            </a:r>
            <a:endParaRPr lang="en-US" altLang="ja-JP" sz="1800" b="1" dirty="0">
              <a:solidFill>
                <a:srgbClr val="FF0000"/>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983543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57A24-A652-358B-F325-89F9BD8C6B57}"/>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D9F994EF-B2F0-8DDB-970D-42D356C59A8A}"/>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5AEF229D-2A42-0C92-60AD-DA5E2F3BBE94}"/>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既往実験</a:t>
            </a:r>
          </a:p>
        </p:txBody>
      </p:sp>
      <p:sp>
        <p:nvSpPr>
          <p:cNvPr id="36" name="Rectangle 137">
            <a:extLst>
              <a:ext uri="{FF2B5EF4-FFF2-40B4-BE49-F238E27FC236}">
                <a16:creationId xmlns:a16="http://schemas.microsoft.com/office/drawing/2014/main" id="{A708F501-32A3-5BCB-35B2-E595ACEAF832}"/>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8CAB028C-FB3B-CECE-6F80-E32829D9F8DF}"/>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F91D4B90-83E7-D81D-DF11-B93B1B0D0C75}"/>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11</a:t>
            </a:fld>
            <a:r>
              <a:rPr lang="ja-JP" altLang="en-US" b="1" dirty="0">
                <a:latin typeface="+mn-ea"/>
                <a:ea typeface="+mn-ea"/>
              </a:rPr>
              <a:t>　</a:t>
            </a:r>
            <a:r>
              <a:rPr lang="en-US" altLang="ja-JP" b="1" dirty="0">
                <a:latin typeface="+mn-ea"/>
                <a:ea typeface="+mn-ea"/>
              </a:rPr>
              <a:t>-</a:t>
            </a:r>
          </a:p>
        </p:txBody>
      </p:sp>
      <p:pic>
        <p:nvPicPr>
          <p:cNvPr id="3" name="図 2" descr="屋内, 椅子, テーブル, 部屋 が含まれている画像&#10;&#10;AI によって生成されたコンテンツは間違っている可能性があります。">
            <a:extLst>
              <a:ext uri="{FF2B5EF4-FFF2-40B4-BE49-F238E27FC236}">
                <a16:creationId xmlns:a16="http://schemas.microsoft.com/office/drawing/2014/main" id="{960926B0-995B-2DAA-2618-AB10E8C7DE2A}"/>
              </a:ext>
            </a:extLst>
          </p:cNvPr>
          <p:cNvPicPr>
            <a:picLocks noChangeAspect="1"/>
          </p:cNvPicPr>
          <p:nvPr/>
        </p:nvPicPr>
        <p:blipFill rotWithShape="1">
          <a:blip r:embed="rId3"/>
          <a:srcRect t="-583" r="3195" b="550"/>
          <a:stretch/>
        </p:blipFill>
        <p:spPr bwMode="auto">
          <a:xfrm>
            <a:off x="700675" y="1010212"/>
            <a:ext cx="5357006" cy="2785174"/>
          </a:xfrm>
          <a:prstGeom prst="rect">
            <a:avLst/>
          </a:prstGeom>
          <a:ln>
            <a:noFill/>
          </a:ln>
          <a:extLst>
            <a:ext uri="{53640926-AAD7-44D8-BBD7-CCE9431645EC}">
              <a14:shadowObscured xmlns:a14="http://schemas.microsoft.com/office/drawing/2010/main"/>
            </a:ext>
          </a:extLst>
        </p:spPr>
      </p:pic>
      <p:pic>
        <p:nvPicPr>
          <p:cNvPr id="4" name="図 3" descr="グラフィカル ユーザー インターフェイス, アプリケーション, Word&#10;&#10;AI によって生成されたコンテンツは間違っている可能性があります。">
            <a:extLst>
              <a:ext uri="{FF2B5EF4-FFF2-40B4-BE49-F238E27FC236}">
                <a16:creationId xmlns:a16="http://schemas.microsoft.com/office/drawing/2014/main" id="{782DFB55-B93A-F5D4-72A6-F6DAA0499857}"/>
              </a:ext>
            </a:extLst>
          </p:cNvPr>
          <p:cNvPicPr>
            <a:picLocks noChangeAspect="1"/>
          </p:cNvPicPr>
          <p:nvPr/>
        </p:nvPicPr>
        <p:blipFill rotWithShape="1">
          <a:blip r:embed="rId4"/>
          <a:srcRect t="3390" b="1"/>
          <a:stretch/>
        </p:blipFill>
        <p:spPr bwMode="auto">
          <a:xfrm>
            <a:off x="700674" y="3900443"/>
            <a:ext cx="5518649" cy="2988872"/>
          </a:xfrm>
          <a:prstGeom prst="rect">
            <a:avLst/>
          </a:prstGeom>
          <a:ln>
            <a:noFill/>
          </a:ln>
          <a:extLst>
            <a:ext uri="{53640926-AAD7-44D8-BBD7-CCE9431645EC}">
              <a14:shadowObscured xmlns:a14="http://schemas.microsoft.com/office/drawing/2010/main"/>
            </a:ext>
          </a:extLst>
        </p:spPr>
      </p:pic>
      <p:pic>
        <p:nvPicPr>
          <p:cNvPr id="6" name="図 5" descr="グラフ, ダイアグラム&#10;&#10;AI によって生成されたコンテンツは間違っている可能性があります。">
            <a:extLst>
              <a:ext uri="{FF2B5EF4-FFF2-40B4-BE49-F238E27FC236}">
                <a16:creationId xmlns:a16="http://schemas.microsoft.com/office/drawing/2014/main" id="{8038A308-DB9F-B09B-884E-405F9A0AABE0}"/>
              </a:ext>
            </a:extLst>
          </p:cNvPr>
          <p:cNvPicPr>
            <a:picLocks noChangeAspect="1"/>
          </p:cNvPicPr>
          <p:nvPr/>
        </p:nvPicPr>
        <p:blipFill>
          <a:blip r:embed="rId5"/>
          <a:stretch>
            <a:fillRect/>
          </a:stretch>
        </p:blipFill>
        <p:spPr>
          <a:xfrm>
            <a:off x="563508" y="7250635"/>
            <a:ext cx="5837292" cy="1648605"/>
          </a:xfrm>
          <a:prstGeom prst="rect">
            <a:avLst/>
          </a:prstGeom>
        </p:spPr>
      </p:pic>
      <p:pic>
        <p:nvPicPr>
          <p:cNvPr id="8" name="図 7">
            <a:extLst>
              <a:ext uri="{FF2B5EF4-FFF2-40B4-BE49-F238E27FC236}">
                <a16:creationId xmlns:a16="http://schemas.microsoft.com/office/drawing/2014/main" id="{2ABEC69A-E09F-D832-992B-3C2BFABB7D49}"/>
              </a:ext>
            </a:extLst>
          </p:cNvPr>
          <p:cNvPicPr>
            <a:picLocks noChangeAspect="1"/>
          </p:cNvPicPr>
          <p:nvPr/>
        </p:nvPicPr>
        <p:blipFill>
          <a:blip r:embed="rId6"/>
          <a:stretch>
            <a:fillRect/>
          </a:stretch>
        </p:blipFill>
        <p:spPr>
          <a:xfrm>
            <a:off x="6352949" y="1408755"/>
            <a:ext cx="6055990" cy="1181953"/>
          </a:xfrm>
          <a:prstGeom prst="rect">
            <a:avLst/>
          </a:prstGeom>
        </p:spPr>
      </p:pic>
      <p:sp>
        <p:nvSpPr>
          <p:cNvPr id="5" name="テキスト ボックス 4">
            <a:extLst>
              <a:ext uri="{FF2B5EF4-FFF2-40B4-BE49-F238E27FC236}">
                <a16:creationId xmlns:a16="http://schemas.microsoft.com/office/drawing/2014/main" id="{7DA77B84-BC30-509A-9226-A1391897AC2D}"/>
              </a:ext>
            </a:extLst>
          </p:cNvPr>
          <p:cNvSpPr txBox="1"/>
          <p:nvPr/>
        </p:nvSpPr>
        <p:spPr>
          <a:xfrm>
            <a:off x="1256024" y="6889315"/>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-8_</a:t>
            </a:r>
            <a:r>
              <a:rPr lang="ja-JP" altLang="en-US" sz="1600" b="1" dirty="0">
                <a:solidFill>
                  <a:srgbClr val="000000"/>
                </a:solidFill>
                <a:latin typeface="+mn-ea"/>
                <a:ea typeface="+mn-ea"/>
                <a:cs typeface="Times New Roman" panose="02020603050405020304" pitchFamily="18" charset="0"/>
              </a:rPr>
              <a:t>実験概要図</a:t>
            </a:r>
          </a:p>
        </p:txBody>
      </p:sp>
      <p:sp>
        <p:nvSpPr>
          <p:cNvPr id="7" name="テキスト ボックス 6">
            <a:extLst>
              <a:ext uri="{FF2B5EF4-FFF2-40B4-BE49-F238E27FC236}">
                <a16:creationId xmlns:a16="http://schemas.microsoft.com/office/drawing/2014/main" id="{4F531D76-F6B9-2325-2429-2D9BF8336871}"/>
              </a:ext>
            </a:extLst>
          </p:cNvPr>
          <p:cNvSpPr txBox="1"/>
          <p:nvPr/>
        </p:nvSpPr>
        <p:spPr>
          <a:xfrm>
            <a:off x="1165796" y="8845612"/>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-9_</a:t>
            </a:r>
            <a:r>
              <a:rPr lang="ja-JP" altLang="en-US" sz="1600" b="1" dirty="0">
                <a:solidFill>
                  <a:srgbClr val="000000"/>
                </a:solidFill>
                <a:latin typeface="+mn-ea"/>
                <a:ea typeface="+mn-ea"/>
                <a:cs typeface="Times New Roman" panose="02020603050405020304" pitchFamily="18" charset="0"/>
              </a:rPr>
              <a:t>聖牛模型</a:t>
            </a:r>
          </a:p>
        </p:txBody>
      </p:sp>
      <p:sp>
        <p:nvSpPr>
          <p:cNvPr id="10" name="Rectangle 1">
            <a:extLst>
              <a:ext uri="{FF2B5EF4-FFF2-40B4-BE49-F238E27FC236}">
                <a16:creationId xmlns:a16="http://schemas.microsoft.com/office/drawing/2014/main" id="{4447F42F-21AD-69DA-F519-ACABE287D07B}"/>
              </a:ext>
            </a:extLst>
          </p:cNvPr>
          <p:cNvSpPr>
            <a:spLocks noChangeArrowheads="1"/>
          </p:cNvSpPr>
          <p:nvPr/>
        </p:nvSpPr>
        <p:spPr bwMode="auto">
          <a:xfrm>
            <a:off x="7641944" y="1134421"/>
            <a:ext cx="2985961" cy="338554"/>
          </a:xfrm>
          <a:prstGeom prst="rect">
            <a:avLst/>
          </a:prstGeom>
          <a:noFill/>
        </p:spPr>
        <p:txBody>
          <a:bodyPr wrap="square" rtlCol="0">
            <a:spAutoFit/>
          </a:bodyPr>
          <a:lstStyle/>
          <a:p>
            <a:pPr algn="ctr"/>
            <a:r>
              <a:rPr lang="ja-JP" altLang="ja-JP" sz="1600" b="1" dirty="0">
                <a:solidFill>
                  <a:srgbClr val="000000"/>
                </a:solidFill>
                <a:latin typeface="+mn-ea"/>
                <a:ea typeface="+mn-ea"/>
                <a:cs typeface="Times New Roman" panose="02020603050405020304" pitchFamily="18" charset="0"/>
              </a:rPr>
              <a:t>表</a:t>
            </a:r>
            <a:r>
              <a:rPr lang="en-US" altLang="ja-JP" sz="1600" b="1" dirty="0">
                <a:solidFill>
                  <a:srgbClr val="000000"/>
                </a:solidFill>
                <a:latin typeface="+mn-ea"/>
                <a:ea typeface="+mn-ea"/>
                <a:cs typeface="Times New Roman" panose="02020603050405020304" pitchFamily="18" charset="0"/>
              </a:rPr>
              <a:t>-2_</a:t>
            </a:r>
            <a:r>
              <a:rPr lang="ja-JP" altLang="en-US" sz="1600" b="1" dirty="0">
                <a:solidFill>
                  <a:srgbClr val="000000"/>
                </a:solidFill>
                <a:latin typeface="+mn-ea"/>
                <a:ea typeface="+mn-ea"/>
                <a:cs typeface="Times New Roman" panose="02020603050405020304" pitchFamily="18" charset="0"/>
              </a:rPr>
              <a:t>水理諸元</a:t>
            </a:r>
          </a:p>
        </p:txBody>
      </p:sp>
      <p:sp>
        <p:nvSpPr>
          <p:cNvPr id="14" name="テキスト ボックス 13">
            <a:extLst>
              <a:ext uri="{FF2B5EF4-FFF2-40B4-BE49-F238E27FC236}">
                <a16:creationId xmlns:a16="http://schemas.microsoft.com/office/drawing/2014/main" id="{7542D0D0-8566-187A-6077-E9D905906B34}"/>
              </a:ext>
            </a:extLst>
          </p:cNvPr>
          <p:cNvSpPr txBox="1"/>
          <p:nvPr/>
        </p:nvSpPr>
        <p:spPr>
          <a:xfrm>
            <a:off x="6626310" y="8660946"/>
            <a:ext cx="5851844" cy="523220"/>
          </a:xfrm>
          <a:prstGeom prst="rect">
            <a:avLst/>
          </a:prstGeom>
          <a:noFill/>
        </p:spPr>
        <p:txBody>
          <a:bodyPr wrap="square" rtlCol="0">
            <a:spAutoFit/>
          </a:bodyPr>
          <a:lstStyle/>
          <a:p>
            <a:pPr marL="542925" indent="-542925"/>
            <a:r>
              <a:rPr lang="ja-JP" altLang="en-US" dirty="0">
                <a:latin typeface="Times New Roman" panose="02020603050405020304" pitchFamily="18" charset="0"/>
                <a:cs typeface="Times New Roman" panose="02020603050405020304" pitchFamily="18" charset="0"/>
              </a:rPr>
              <a:t>引用：「伝統河川工法「聖牛」周りの３次元水理乱流特性に関する研究」</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第</a:t>
            </a:r>
            <a:r>
              <a:rPr lang="en-US" altLang="ja-JP" dirty="0">
                <a:latin typeface="Times New Roman" panose="02020603050405020304" pitchFamily="18" charset="0"/>
                <a:cs typeface="Times New Roman" panose="02020603050405020304" pitchFamily="18" charset="0"/>
              </a:rPr>
              <a:t>26</a:t>
            </a:r>
            <a:r>
              <a:rPr lang="ja-JP" altLang="en-US" dirty="0">
                <a:latin typeface="Times New Roman" panose="02020603050405020304" pitchFamily="18" charset="0"/>
                <a:cs typeface="Times New Roman" panose="02020603050405020304" pitchFamily="18" charset="0"/>
              </a:rPr>
              <a:t>回応用力学シンポジウム</a:t>
            </a:r>
            <a:r>
              <a:rPr lang="en-US" altLang="ja-JP" dirty="0">
                <a:latin typeface="Times New Roman" panose="02020603050405020304" pitchFamily="18" charset="0"/>
                <a:cs typeface="Times New Roman" panose="02020603050405020304" pitchFamily="18" charset="0"/>
              </a:rPr>
              <a:t>,2023</a:t>
            </a:r>
            <a:r>
              <a:rPr lang="ja-JP" altLang="en-US" dirty="0">
                <a:latin typeface="Times New Roman" panose="02020603050405020304" pitchFamily="18" charset="0"/>
                <a:cs typeface="Times New Roman" panose="02020603050405020304" pitchFamily="18" charset="0"/>
              </a:rPr>
              <a:t>年</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張浩他</a:t>
            </a:r>
            <a:endParaRPr kumimoji="1"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859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93770-27AB-BC0A-7FDE-35DD9A15D573}"/>
            </a:ext>
          </a:extLst>
        </p:cNvPr>
        <p:cNvGrpSpPr/>
        <p:nvPr/>
      </p:nvGrpSpPr>
      <p:grpSpPr>
        <a:xfrm>
          <a:off x="0" y="0"/>
          <a:ext cx="0" cy="0"/>
          <a:chOff x="0" y="0"/>
          <a:chExt cx="0" cy="0"/>
        </a:xfrm>
      </p:grpSpPr>
      <p:pic>
        <p:nvPicPr>
          <p:cNvPr id="32" name="図 31" descr="ダイアグラム&#10;&#10;AI 生成コンテンツは誤りを含む可能性があります。">
            <a:extLst>
              <a:ext uri="{FF2B5EF4-FFF2-40B4-BE49-F238E27FC236}">
                <a16:creationId xmlns:a16="http://schemas.microsoft.com/office/drawing/2014/main" id="{28715F53-C82D-DC8E-61B8-7F61A2BDE30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639"/>
          <a:stretch/>
        </p:blipFill>
        <p:spPr>
          <a:xfrm>
            <a:off x="7893636" y="3486082"/>
            <a:ext cx="3838966" cy="2779515"/>
          </a:xfrm>
          <a:prstGeom prst="rect">
            <a:avLst/>
          </a:prstGeom>
        </p:spPr>
      </p:pic>
      <p:sp>
        <p:nvSpPr>
          <p:cNvPr id="8195" name="Rectangle 26">
            <a:extLst>
              <a:ext uri="{FF2B5EF4-FFF2-40B4-BE49-F238E27FC236}">
                <a16:creationId xmlns:a16="http://schemas.microsoft.com/office/drawing/2014/main" id="{BDFA260E-59CE-B7DD-00A6-9969F92C6E24}"/>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6413A02B-3170-20CB-6161-5A4F9C2F8F7D}"/>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植生密生度への変換</a:t>
            </a:r>
          </a:p>
        </p:txBody>
      </p:sp>
      <p:sp>
        <p:nvSpPr>
          <p:cNvPr id="36" name="Rectangle 137">
            <a:extLst>
              <a:ext uri="{FF2B5EF4-FFF2-40B4-BE49-F238E27FC236}">
                <a16:creationId xmlns:a16="http://schemas.microsoft.com/office/drawing/2014/main" id="{11349B85-F99D-0CB4-860F-EEA2EDE4F243}"/>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BA7EB266-36F9-ECD6-EC4D-F1010033EDE4}"/>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C2B74C72-A272-FBDC-266B-2663624DFB49}"/>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12</a:t>
            </a:fld>
            <a:r>
              <a:rPr lang="ja-JP" altLang="en-US" b="1" dirty="0">
                <a:latin typeface="+mn-ea"/>
                <a:ea typeface="+mn-ea"/>
              </a:rPr>
              <a:t>　</a:t>
            </a:r>
            <a:r>
              <a:rPr lang="en-US" altLang="ja-JP" b="1" dirty="0">
                <a:latin typeface="+mn-ea"/>
                <a:ea typeface="+mn-ea"/>
              </a:rPr>
              <a:t>-</a:t>
            </a:r>
          </a:p>
        </p:txBody>
      </p:sp>
      <p:sp>
        <p:nvSpPr>
          <p:cNvPr id="2" name="Text Box 117">
            <a:extLst>
              <a:ext uri="{FF2B5EF4-FFF2-40B4-BE49-F238E27FC236}">
                <a16:creationId xmlns:a16="http://schemas.microsoft.com/office/drawing/2014/main" id="{4440F2CF-416F-96C1-D12D-116FDB882880}"/>
              </a:ext>
            </a:extLst>
          </p:cNvPr>
          <p:cNvSpPr txBox="1">
            <a:spLocks noChangeArrowheads="1"/>
          </p:cNvSpPr>
          <p:nvPr/>
        </p:nvSpPr>
        <p:spPr bwMode="auto">
          <a:xfrm>
            <a:off x="389714" y="774967"/>
            <a:ext cx="8228535" cy="461665"/>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2400" b="1" u="sng" dirty="0">
                <a:latin typeface="Times New Roman" panose="02020603050405020304" pitchFamily="18" charset="0"/>
                <a:ea typeface="HG丸ｺﾞｼｯｸM-PRO" panose="020F0600000000000000" pitchFamily="50" charset="-128"/>
                <a:cs typeface="Times New Roman" panose="02020603050405020304" pitchFamily="18" charset="0"/>
              </a:rPr>
              <a:t>本検討では、解析において「聖牛」を植生に置き換えた。</a:t>
            </a:r>
            <a:endParaRPr lang="en-US" altLang="ja-JP" sz="2400" b="1" u="sng" dirty="0">
              <a:latin typeface="Times New Roman" panose="02020603050405020304" pitchFamily="18" charset="0"/>
              <a:ea typeface="HG丸ｺﾞｼｯｸM-PRO" panose="020F0600000000000000" pitchFamily="50" charset="-128"/>
              <a:cs typeface="Times New Roman" panose="02020603050405020304" pitchFamily="18" charset="0"/>
            </a:endParaRPr>
          </a:p>
        </p:txBody>
      </p:sp>
      <p:sp>
        <p:nvSpPr>
          <p:cNvPr id="8" name="テキスト ボックス 12">
            <a:extLst>
              <a:ext uri="{FF2B5EF4-FFF2-40B4-BE49-F238E27FC236}">
                <a16:creationId xmlns:a16="http://schemas.microsoft.com/office/drawing/2014/main" id="{890BF7C1-0CA4-9231-B873-1EC860AE9F24}"/>
              </a:ext>
            </a:extLst>
          </p:cNvPr>
          <p:cNvSpPr txBox="1"/>
          <p:nvPr/>
        </p:nvSpPr>
        <p:spPr>
          <a:xfrm>
            <a:off x="6081756" y="2473939"/>
            <a:ext cx="3872441" cy="461665"/>
          </a:xfrm>
          <a:prstGeom prst="rect">
            <a:avLst/>
          </a:prstGeom>
          <a:noFill/>
          <a:ln>
            <a:noFill/>
          </a:ln>
        </p:spPr>
        <p:txBody>
          <a:bodyPr wrap="square" rtlCol="0">
            <a:spAutoFit/>
          </a:bodyPr>
          <a:lstStyle/>
          <a:p>
            <a:r>
              <a:rPr lang="ja-JP" altLang="en-US" sz="2400" b="1" dirty="0">
                <a:latin typeface="Times New Roman" panose="02020603050405020304" pitchFamily="18" charset="0"/>
                <a:ea typeface="HG丸ｺﾞｼｯｸM-PRO" panose="020F0600000000000000" pitchFamily="50" charset="-128"/>
                <a:cs typeface="Times New Roman" panose="02020603050405020304" pitchFamily="18" charset="0"/>
              </a:rPr>
              <a:t>聖牛を植生に置き換える</a:t>
            </a:r>
          </a:p>
        </p:txBody>
      </p:sp>
      <p:grpSp>
        <p:nvGrpSpPr>
          <p:cNvPr id="31" name="グループ化 30">
            <a:extLst>
              <a:ext uri="{FF2B5EF4-FFF2-40B4-BE49-F238E27FC236}">
                <a16:creationId xmlns:a16="http://schemas.microsoft.com/office/drawing/2014/main" id="{D2A6592B-F393-E7EC-F7F0-4030BC71FDDF}"/>
              </a:ext>
            </a:extLst>
          </p:cNvPr>
          <p:cNvGrpSpPr/>
          <p:nvPr/>
        </p:nvGrpSpPr>
        <p:grpSpPr>
          <a:xfrm>
            <a:off x="316090" y="2637896"/>
            <a:ext cx="8541186" cy="4238572"/>
            <a:chOff x="4453052" y="3852843"/>
            <a:chExt cx="3784529" cy="1878076"/>
          </a:xfrm>
        </p:grpSpPr>
        <p:grpSp>
          <p:nvGrpSpPr>
            <p:cNvPr id="10" name="グループ化 9">
              <a:extLst>
                <a:ext uri="{FF2B5EF4-FFF2-40B4-BE49-F238E27FC236}">
                  <a16:creationId xmlns:a16="http://schemas.microsoft.com/office/drawing/2014/main" id="{7ABBCAF9-D74D-761F-ABF2-D26E2141C207}"/>
                </a:ext>
              </a:extLst>
            </p:cNvPr>
            <p:cNvGrpSpPr/>
            <p:nvPr/>
          </p:nvGrpSpPr>
          <p:grpSpPr>
            <a:xfrm>
              <a:off x="4453052" y="3959860"/>
              <a:ext cx="3135834" cy="1771059"/>
              <a:chOff x="-161511" y="0"/>
              <a:chExt cx="3136194" cy="1771072"/>
            </a:xfrm>
          </p:grpSpPr>
          <p:pic>
            <p:nvPicPr>
              <p:cNvPr id="14" name="図 13" descr="ベッド, チェアー, テーブル が含まれている画像&#10;&#10;AI 生成コンテンツは誤りを含む可能性があります。">
                <a:extLst>
                  <a:ext uri="{FF2B5EF4-FFF2-40B4-BE49-F238E27FC236}">
                    <a16:creationId xmlns:a16="http://schemas.microsoft.com/office/drawing/2014/main" id="{241D8C88-B3BF-5FBC-E454-ACDC4F32F95B}"/>
                  </a:ext>
                </a:extLst>
              </p:cNvPr>
              <p:cNvPicPr>
                <a:picLocks noChangeAspect="1"/>
              </p:cNvPicPr>
              <p:nvPr/>
            </p:nvPicPr>
            <p:blipFill>
              <a:blip r:embed="rId4"/>
              <a:stretch>
                <a:fillRect/>
              </a:stretch>
            </p:blipFill>
            <p:spPr>
              <a:xfrm>
                <a:off x="498266" y="0"/>
                <a:ext cx="2172335" cy="1447165"/>
              </a:xfrm>
              <a:prstGeom prst="rect">
                <a:avLst/>
              </a:prstGeom>
            </p:spPr>
          </p:pic>
          <p:grpSp>
            <p:nvGrpSpPr>
              <p:cNvPr id="15" name="グループ化 14">
                <a:extLst>
                  <a:ext uri="{FF2B5EF4-FFF2-40B4-BE49-F238E27FC236}">
                    <a16:creationId xmlns:a16="http://schemas.microsoft.com/office/drawing/2014/main" id="{DD971C69-68E8-018B-2669-5C3CC98FE315}"/>
                  </a:ext>
                </a:extLst>
              </p:cNvPr>
              <p:cNvGrpSpPr/>
              <p:nvPr/>
            </p:nvGrpSpPr>
            <p:grpSpPr>
              <a:xfrm>
                <a:off x="-161511" y="76655"/>
                <a:ext cx="3136194" cy="1694417"/>
                <a:chOff x="-46527" y="-1"/>
                <a:chExt cx="3136194" cy="1694417"/>
              </a:xfrm>
            </p:grpSpPr>
            <p:grpSp>
              <p:nvGrpSpPr>
                <p:cNvPr id="16" name="グループ化 15">
                  <a:extLst>
                    <a:ext uri="{FF2B5EF4-FFF2-40B4-BE49-F238E27FC236}">
                      <a16:creationId xmlns:a16="http://schemas.microsoft.com/office/drawing/2014/main" id="{022C41E6-A5E3-4F72-9437-2933C26B151E}"/>
                    </a:ext>
                  </a:extLst>
                </p:cNvPr>
                <p:cNvGrpSpPr/>
                <p:nvPr/>
              </p:nvGrpSpPr>
              <p:grpSpPr>
                <a:xfrm>
                  <a:off x="-46527" y="-1"/>
                  <a:ext cx="3136194" cy="1694417"/>
                  <a:chOff x="-580002" y="-469348"/>
                  <a:chExt cx="2961872" cy="1600653"/>
                </a:xfrm>
              </p:grpSpPr>
              <p:sp>
                <p:nvSpPr>
                  <p:cNvPr id="18" name="テキスト ボックス 4">
                    <a:extLst>
                      <a:ext uri="{FF2B5EF4-FFF2-40B4-BE49-F238E27FC236}">
                        <a16:creationId xmlns:a16="http://schemas.microsoft.com/office/drawing/2014/main" id="{64F4F35C-8D1B-D309-7EC0-07D32669D0DC}"/>
                      </a:ext>
                    </a:extLst>
                  </p:cNvPr>
                  <p:cNvSpPr txBox="1"/>
                  <p:nvPr/>
                </p:nvSpPr>
                <p:spPr>
                  <a:xfrm>
                    <a:off x="-580002" y="734685"/>
                    <a:ext cx="626495" cy="338805"/>
                  </a:xfrm>
                  <a:prstGeom prst="rect">
                    <a:avLst/>
                  </a:prstGeom>
                  <a:solidFill>
                    <a:schemeClr val="lt1"/>
                  </a:solidFill>
                  <a:ln w="6350">
                    <a:solidFill>
                      <a:srgbClr val="FF0000"/>
                    </a:solidFill>
                  </a:ln>
                </p:spPr>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altLang="en-US" sz="2400" b="1" dirty="0">
                        <a:solidFill>
                          <a:srgbClr val="FF0000"/>
                        </a:solidFill>
                        <a:latin typeface="ＭＳ ゴシック" panose="020B0609070205080204" pitchFamily="49" charset="-128"/>
                      </a:rPr>
                      <a:t>投影面積</a:t>
                    </a:r>
                  </a:p>
                  <a:p>
                    <a:pPr algn="ctr">
                      <a:buNone/>
                    </a:pPr>
                    <a:r>
                      <a:rPr lang="ja-JP" sz="2400" b="1" dirty="0">
                        <a:solidFill>
                          <a:srgbClr val="FF0000"/>
                        </a:solidFill>
                        <a:effectLst/>
                        <a:latin typeface="Times New Roman" panose="02020603050405020304" pitchFamily="18" charset="0"/>
                        <a:ea typeface="ＭＳ ゴシック" panose="020B0609070205080204" pitchFamily="49" charset="-128"/>
                      </a:rPr>
                      <a:t>（</a:t>
                    </a:r>
                    <a:r>
                      <a:rPr lang="en-GB" sz="2400" b="1" dirty="0">
                        <a:solidFill>
                          <a:srgbClr val="FF0000"/>
                        </a:solidFill>
                        <a:effectLst/>
                        <a:latin typeface="Times New Roman" panose="02020603050405020304" pitchFamily="18" charset="0"/>
                        <a:ea typeface="ＭＳ ゴシック" panose="020B0609070205080204" pitchFamily="49" charset="-128"/>
                      </a:rPr>
                      <a:t>A</a:t>
                    </a:r>
                    <a:r>
                      <a:rPr lang="ja-JP" sz="2400" b="1" dirty="0">
                        <a:solidFill>
                          <a:srgbClr val="FF0000"/>
                        </a:solidFill>
                        <a:effectLst/>
                        <a:latin typeface="Times New Roman" panose="02020603050405020304" pitchFamily="18" charset="0"/>
                        <a:ea typeface="ＭＳ ゴシック" panose="020B0609070205080204" pitchFamily="49" charset="-128"/>
                      </a:rPr>
                      <a:t>）</a:t>
                    </a:r>
                    <a:endParaRPr lang="ja-JP" sz="3600" dirty="0">
                      <a:effectLst/>
                      <a:latin typeface="Times New Roman" panose="02020603050405020304" pitchFamily="18" charset="0"/>
                      <a:ea typeface="ＭＳ 明朝" panose="02020609040205080304" pitchFamily="17" charset="-128"/>
                    </a:endParaRPr>
                  </a:p>
                </p:txBody>
              </p:sp>
              <p:cxnSp>
                <p:nvCxnSpPr>
                  <p:cNvPr id="19" name="直線コネクタ 18">
                    <a:extLst>
                      <a:ext uri="{FF2B5EF4-FFF2-40B4-BE49-F238E27FC236}">
                        <a16:creationId xmlns:a16="http://schemas.microsoft.com/office/drawing/2014/main" id="{696A8B37-E1F0-1000-F3A1-90CA178B335C}"/>
                      </a:ext>
                    </a:extLst>
                  </p:cNvPr>
                  <p:cNvCxnSpPr/>
                  <p:nvPr/>
                </p:nvCxnSpPr>
                <p:spPr>
                  <a:xfrm flipH="1">
                    <a:off x="-213191" y="-295145"/>
                    <a:ext cx="66432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DC92505E-91E7-92C9-5F1A-4A8D8BBD43DB}"/>
                      </a:ext>
                    </a:extLst>
                  </p:cNvPr>
                  <p:cNvCxnSpPr/>
                  <p:nvPr/>
                </p:nvCxnSpPr>
                <p:spPr>
                  <a:xfrm>
                    <a:off x="-73290" y="-297497"/>
                    <a:ext cx="7810" cy="838466"/>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AF329F51-834B-6703-F550-82C01C76E457}"/>
                      </a:ext>
                    </a:extLst>
                  </p:cNvPr>
                  <p:cNvCxnSpPr/>
                  <p:nvPr/>
                </p:nvCxnSpPr>
                <p:spPr>
                  <a:xfrm flipH="1">
                    <a:off x="-238395" y="540854"/>
                    <a:ext cx="41369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E9828C60-D1BF-4535-918E-BE610E76A4D4}"/>
                      </a:ext>
                    </a:extLst>
                  </p:cNvPr>
                  <p:cNvCxnSpPr/>
                  <p:nvPr/>
                </p:nvCxnSpPr>
                <p:spPr>
                  <a:xfrm flipH="1">
                    <a:off x="-37857" y="134849"/>
                    <a:ext cx="93018" cy="889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FCF3E0F2-3092-5EC8-EA4B-86BB8DF8BEC8}"/>
                      </a:ext>
                    </a:extLst>
                  </p:cNvPr>
                  <p:cNvCxnSpPr/>
                  <p:nvPr/>
                </p:nvCxnSpPr>
                <p:spPr>
                  <a:xfrm>
                    <a:off x="2469" y="182254"/>
                    <a:ext cx="713979" cy="714166"/>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4">
                    <a:extLst>
                      <a:ext uri="{FF2B5EF4-FFF2-40B4-BE49-F238E27FC236}">
                        <a16:creationId xmlns:a16="http://schemas.microsoft.com/office/drawing/2014/main" id="{657832FC-7140-0A6E-D19D-DE95067EC2A1}"/>
                      </a:ext>
                    </a:extLst>
                  </p:cNvPr>
                  <p:cNvSpPr txBox="1"/>
                  <p:nvPr/>
                </p:nvSpPr>
                <p:spPr>
                  <a:xfrm rot="2700000">
                    <a:off x="-112403" y="549917"/>
                    <a:ext cx="889163" cy="27361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altLang="en-US" sz="2400" b="1" dirty="0">
                        <a:solidFill>
                          <a:srgbClr val="FF0000"/>
                        </a:solidFill>
                        <a:effectLst/>
                        <a:latin typeface="ＭＳ ゴシック" panose="020B0609070205080204" pitchFamily="49" charset="-128"/>
                        <a:ea typeface="ＭＳ 明朝" panose="02020609040205080304" pitchFamily="17" charset="-128"/>
                      </a:rPr>
                      <a:t>幅</a:t>
                    </a:r>
                    <a:r>
                      <a:rPr lang="ja-JP" sz="2400" b="1" dirty="0">
                        <a:solidFill>
                          <a:srgbClr val="FF0000"/>
                        </a:solidFill>
                        <a:effectLst/>
                        <a:latin typeface="Times New Roman" panose="02020603050405020304" pitchFamily="18" charset="0"/>
                        <a:ea typeface="ＭＳ ゴシック" panose="020B0609070205080204" pitchFamily="49" charset="-128"/>
                      </a:rPr>
                      <a:t>（</a:t>
                    </a:r>
                    <a:r>
                      <a:rPr lang="en-GB" sz="2400" b="1" dirty="0">
                        <a:solidFill>
                          <a:srgbClr val="FF0000"/>
                        </a:solidFill>
                        <a:effectLst/>
                        <a:latin typeface="Times New Roman" panose="02020603050405020304" pitchFamily="18" charset="0"/>
                        <a:ea typeface="ＭＳ ゴシック" panose="020B0609070205080204" pitchFamily="49" charset="-128"/>
                      </a:rPr>
                      <a:t>B</a:t>
                    </a:r>
                    <a:r>
                      <a:rPr lang="ja-JP" sz="2400" b="1" dirty="0">
                        <a:solidFill>
                          <a:srgbClr val="FF0000"/>
                        </a:solidFill>
                        <a:effectLst/>
                        <a:latin typeface="Times New Roman" panose="02020603050405020304" pitchFamily="18" charset="0"/>
                        <a:ea typeface="ＭＳ ゴシック" panose="020B0609070205080204" pitchFamily="49" charset="-128"/>
                      </a:rPr>
                      <a:t>）</a:t>
                    </a:r>
                    <a:endParaRPr lang="ja-JP" sz="3600" dirty="0">
                      <a:effectLst/>
                      <a:latin typeface="Times New Roman" panose="02020603050405020304" pitchFamily="18" charset="0"/>
                      <a:ea typeface="ＭＳ 明朝" panose="02020609040205080304" pitchFamily="17" charset="-128"/>
                    </a:endParaRPr>
                  </a:p>
                </p:txBody>
              </p:sp>
              <p:cxnSp>
                <p:nvCxnSpPr>
                  <p:cNvPr id="25" name="直線コネクタ 24">
                    <a:extLst>
                      <a:ext uri="{FF2B5EF4-FFF2-40B4-BE49-F238E27FC236}">
                        <a16:creationId xmlns:a16="http://schemas.microsoft.com/office/drawing/2014/main" id="{DEE52081-373D-31F7-F8EE-366F16D799C5}"/>
                      </a:ext>
                    </a:extLst>
                  </p:cNvPr>
                  <p:cNvCxnSpPr/>
                  <p:nvPr/>
                </p:nvCxnSpPr>
                <p:spPr>
                  <a:xfrm flipH="1" flipV="1">
                    <a:off x="825867" y="823908"/>
                    <a:ext cx="255036" cy="2363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D0054BC1-4527-6083-E634-230EC790F23F}"/>
                      </a:ext>
                    </a:extLst>
                  </p:cNvPr>
                  <p:cNvCxnSpPr/>
                  <p:nvPr/>
                </p:nvCxnSpPr>
                <p:spPr>
                  <a:xfrm flipV="1">
                    <a:off x="1034971" y="27208"/>
                    <a:ext cx="1188667" cy="96476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4">
                    <a:extLst>
                      <a:ext uri="{FF2B5EF4-FFF2-40B4-BE49-F238E27FC236}">
                        <a16:creationId xmlns:a16="http://schemas.microsoft.com/office/drawing/2014/main" id="{8081795E-66D9-4C70-CDC4-8DBDEE53D20F}"/>
                      </a:ext>
                    </a:extLst>
                  </p:cNvPr>
                  <p:cNvSpPr txBox="1"/>
                  <p:nvPr/>
                </p:nvSpPr>
                <p:spPr>
                  <a:xfrm rot="19266453">
                    <a:off x="1282592" y="431141"/>
                    <a:ext cx="884322" cy="2736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altLang="en-US" sz="2400" b="1" dirty="0">
                        <a:solidFill>
                          <a:srgbClr val="FF0000"/>
                        </a:solidFill>
                        <a:effectLst/>
                        <a:latin typeface="ＭＳ ゴシック" panose="020B0609070205080204" pitchFamily="49" charset="-128"/>
                        <a:ea typeface="ＭＳ 明朝" panose="02020609040205080304" pitchFamily="17" charset="-128"/>
                      </a:rPr>
                      <a:t>長さ</a:t>
                    </a:r>
                    <a:r>
                      <a:rPr lang="ja-JP" sz="2400" b="1" dirty="0">
                        <a:solidFill>
                          <a:srgbClr val="FF0000"/>
                        </a:solidFill>
                        <a:effectLst/>
                        <a:latin typeface="Times New Roman" panose="02020603050405020304" pitchFamily="18" charset="0"/>
                        <a:ea typeface="ＭＳ ゴシック" panose="020B0609070205080204" pitchFamily="49" charset="-128"/>
                      </a:rPr>
                      <a:t>（</a:t>
                    </a:r>
                    <a:r>
                      <a:rPr lang="en-GB" sz="2400" b="1" dirty="0">
                        <a:solidFill>
                          <a:srgbClr val="FF0000"/>
                        </a:solidFill>
                        <a:effectLst/>
                        <a:latin typeface="Times New Roman" panose="02020603050405020304" pitchFamily="18" charset="0"/>
                        <a:ea typeface="ＭＳ ゴシック" panose="020B0609070205080204" pitchFamily="49" charset="-128"/>
                      </a:rPr>
                      <a:t>L</a:t>
                    </a:r>
                    <a:r>
                      <a:rPr lang="ja-JP" sz="2400" b="1" dirty="0">
                        <a:solidFill>
                          <a:srgbClr val="FF0000"/>
                        </a:solidFill>
                        <a:effectLst/>
                        <a:latin typeface="Times New Roman" panose="02020603050405020304" pitchFamily="18" charset="0"/>
                        <a:ea typeface="ＭＳ ゴシック" panose="020B0609070205080204" pitchFamily="49" charset="-128"/>
                      </a:rPr>
                      <a:t>）</a:t>
                    </a:r>
                    <a:endParaRPr lang="ja-JP" sz="3600" dirty="0">
                      <a:effectLst/>
                      <a:latin typeface="Times New Roman" panose="02020603050405020304" pitchFamily="18" charset="0"/>
                      <a:ea typeface="ＭＳ 明朝" panose="02020609040205080304" pitchFamily="17" charset="-128"/>
                    </a:endParaRPr>
                  </a:p>
                </p:txBody>
              </p:sp>
              <p:sp>
                <p:nvSpPr>
                  <p:cNvPr id="28" name="テキスト ボックス 4">
                    <a:extLst>
                      <a:ext uri="{FF2B5EF4-FFF2-40B4-BE49-F238E27FC236}">
                        <a16:creationId xmlns:a16="http://schemas.microsoft.com/office/drawing/2014/main" id="{D9F4B1D9-F450-98F6-F580-C5471902AD81}"/>
                      </a:ext>
                    </a:extLst>
                  </p:cNvPr>
                  <p:cNvSpPr txBox="1"/>
                  <p:nvPr/>
                </p:nvSpPr>
                <p:spPr>
                  <a:xfrm rot="16200000">
                    <a:off x="-646030" y="-107367"/>
                    <a:ext cx="997543" cy="27358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altLang="en-US" sz="2400" b="1" dirty="0">
                        <a:solidFill>
                          <a:srgbClr val="FF0000"/>
                        </a:solidFill>
                        <a:effectLst/>
                        <a:latin typeface="ＭＳ ゴシック" panose="020B0609070205080204" pitchFamily="49" charset="-128"/>
                        <a:ea typeface="ＭＳ 明朝" panose="02020609040205080304" pitchFamily="17" charset="-128"/>
                      </a:rPr>
                      <a:t>高さ</a:t>
                    </a:r>
                    <a:r>
                      <a:rPr lang="ja-JP" sz="2400" b="1" dirty="0">
                        <a:solidFill>
                          <a:srgbClr val="FF0000"/>
                        </a:solidFill>
                        <a:effectLst/>
                        <a:latin typeface="Times New Roman" panose="02020603050405020304" pitchFamily="18" charset="0"/>
                        <a:ea typeface="ＭＳ ゴシック" panose="020B0609070205080204" pitchFamily="49" charset="-128"/>
                      </a:rPr>
                      <a:t>（</a:t>
                    </a:r>
                    <a:r>
                      <a:rPr lang="en-GB" sz="2400" b="1" dirty="0">
                        <a:solidFill>
                          <a:srgbClr val="FF0000"/>
                        </a:solidFill>
                        <a:effectLst/>
                        <a:latin typeface="Times New Roman" panose="02020603050405020304" pitchFamily="18" charset="0"/>
                        <a:ea typeface="ＭＳ ゴシック" panose="020B0609070205080204" pitchFamily="49" charset="-128"/>
                      </a:rPr>
                      <a:t>H</a:t>
                    </a:r>
                    <a:r>
                      <a:rPr lang="ja-JP" sz="2400" b="1" dirty="0">
                        <a:solidFill>
                          <a:srgbClr val="FF0000"/>
                        </a:solidFill>
                        <a:effectLst/>
                        <a:latin typeface="Times New Roman" panose="02020603050405020304" pitchFamily="18" charset="0"/>
                        <a:ea typeface="ＭＳ ゴシック" panose="020B0609070205080204" pitchFamily="49" charset="-128"/>
                      </a:rPr>
                      <a:t>）</a:t>
                    </a:r>
                    <a:endParaRPr lang="ja-JP" sz="3600" dirty="0">
                      <a:effectLst/>
                      <a:latin typeface="Times New Roman" panose="02020603050405020304" pitchFamily="18" charset="0"/>
                      <a:ea typeface="ＭＳ 明朝" panose="02020609040205080304" pitchFamily="17" charset="-128"/>
                    </a:endParaRPr>
                  </a:p>
                </p:txBody>
              </p:sp>
              <p:cxnSp>
                <p:nvCxnSpPr>
                  <p:cNvPr id="29" name="直線コネクタ 28">
                    <a:extLst>
                      <a:ext uri="{FF2B5EF4-FFF2-40B4-BE49-F238E27FC236}">
                        <a16:creationId xmlns:a16="http://schemas.microsoft.com/office/drawing/2014/main" id="{80BDE651-0FCF-DD56-C1AD-D83AB69C8A88}"/>
                      </a:ext>
                    </a:extLst>
                  </p:cNvPr>
                  <p:cNvCxnSpPr/>
                  <p:nvPr/>
                </p:nvCxnSpPr>
                <p:spPr>
                  <a:xfrm flipH="1" flipV="1">
                    <a:off x="2126834" y="-86236"/>
                    <a:ext cx="255036" cy="2363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A398F26D-8B9D-A56D-A4D1-8822A3E063CC}"/>
                      </a:ext>
                    </a:extLst>
                  </p:cNvPr>
                  <p:cNvCxnSpPr/>
                  <p:nvPr/>
                </p:nvCxnSpPr>
                <p:spPr>
                  <a:xfrm flipH="1">
                    <a:off x="649987" y="812060"/>
                    <a:ext cx="135996" cy="136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矢印: 右 16">
                  <a:extLst>
                    <a:ext uri="{FF2B5EF4-FFF2-40B4-BE49-F238E27FC236}">
                      <a16:creationId xmlns:a16="http://schemas.microsoft.com/office/drawing/2014/main" id="{B11C77C8-BC1D-C740-FA74-FA037ED2FEB7}"/>
                    </a:ext>
                  </a:extLst>
                </p:cNvPr>
                <p:cNvSpPr/>
                <p:nvPr/>
              </p:nvSpPr>
              <p:spPr>
                <a:xfrm rot="20104886">
                  <a:off x="509380" y="1065972"/>
                  <a:ext cx="218661" cy="168330"/>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sp>
          <p:nvSpPr>
            <p:cNvPr id="12" name="矢印: 下カーブ 11">
              <a:extLst>
                <a:ext uri="{FF2B5EF4-FFF2-40B4-BE49-F238E27FC236}">
                  <a16:creationId xmlns:a16="http://schemas.microsoft.com/office/drawing/2014/main" id="{099035AD-2293-1452-9700-5A3F23E0E513}"/>
                </a:ext>
              </a:extLst>
            </p:cNvPr>
            <p:cNvSpPr/>
            <p:nvPr/>
          </p:nvSpPr>
          <p:spPr>
            <a:xfrm>
              <a:off x="7475581" y="4051472"/>
              <a:ext cx="762000" cy="299085"/>
            </a:xfrm>
            <a:prstGeom prst="curvedDownArrow">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94ED3FD7-18DA-85D1-6960-7BF1E8CBDA67}"/>
                    </a:ext>
                  </a:extLst>
                </p:cNvPr>
                <p:cNvSpPr txBox="1"/>
                <p:nvPr/>
              </p:nvSpPr>
              <p:spPr>
                <a:xfrm>
                  <a:off x="6326982" y="3852843"/>
                  <a:ext cx="930275" cy="315250"/>
                </a:xfrm>
                <a:prstGeom prst="rect">
                  <a:avLst/>
                </a:prstGeom>
                <a:noFill/>
                <a:ln>
                  <a:noFill/>
                </a:ln>
              </p:spPr>
              <p:txBody>
                <a:bodyPr wrap="square" rtlCol="0">
                  <a:spAutoFit/>
                </a:bodyPr>
                <a:lstStyle/>
                <a:p>
                  <a:pPr algn="l" eaLnBrk="0" fontAlgn="base" hangingPunct="0">
                    <a:buNone/>
                  </a:pPr>
                  <a14:m>
                    <m:oMath xmlns:m="http://schemas.openxmlformats.org/officeDocument/2006/math">
                      <m:sSub>
                        <m:sSubPr>
                          <m:ctrlPr>
                            <a:rPr lang="ja-JP" altLang="en-US" sz="2800" b="1" i="1" kern="1200">
                              <a:solidFill>
                                <a:srgbClr val="000000"/>
                              </a:solidFill>
                              <a:effectLst/>
                              <a:latin typeface="Cambria Math" panose="02040503050406030204" pitchFamily="18" charset="0"/>
                              <a:ea typeface="Cambria Math" panose="02040503050406030204" pitchFamily="18" charset="0"/>
                              <a:cs typeface="Segoe UI" panose="020B0502040204020203" pitchFamily="34" charset="0"/>
                            </a:rPr>
                          </m:ctrlPr>
                        </m:sSubPr>
                        <m:e>
                          <m:r>
                            <a:rPr lang="ja-JP" altLang="en-US" sz="2800" b="1" i="1" kern="1200">
                              <a:solidFill>
                                <a:srgbClr val="000000"/>
                              </a:solidFill>
                              <a:effectLst/>
                              <a:latin typeface="Cambria Math" panose="02040503050406030204" pitchFamily="18" charset="0"/>
                              <a:cs typeface="Segoe UI" panose="020B0502040204020203" pitchFamily="34" charset="0"/>
                            </a:rPr>
                            <m:t>𝒂</m:t>
                          </m:r>
                        </m:e>
                        <m:sub>
                          <m:r>
                            <a:rPr lang="ja-JP" altLang="en-US" sz="2800" b="1" i="1" kern="1200">
                              <a:solidFill>
                                <a:srgbClr val="000000"/>
                              </a:solidFill>
                              <a:effectLst/>
                              <a:latin typeface="Cambria Math" panose="02040503050406030204" pitchFamily="18" charset="0"/>
                              <a:cs typeface="Segoe UI" panose="020B0502040204020203" pitchFamily="34" charset="0"/>
                            </a:rPr>
                            <m:t>𝒔</m:t>
                          </m:r>
                        </m:sub>
                      </m:sSub>
                      <m:r>
                        <a:rPr lang="en-US" altLang="ja-JP" sz="2800" b="1" i="1" kern="1200">
                          <a:solidFill>
                            <a:srgbClr val="000000"/>
                          </a:solidFill>
                          <a:effectLst/>
                          <a:latin typeface="Cambria Math" panose="02040503050406030204" pitchFamily="18" charset="0"/>
                          <a:cs typeface="Segoe UI" panose="020B0502040204020203" pitchFamily="34" charset="0"/>
                        </a:rPr>
                        <m:t>=</m:t>
                      </m:r>
                      <m:f>
                        <m:fPr>
                          <m:ctrlPr>
                            <a:rPr lang="ja-JP" altLang="en-US" sz="2800" b="1" i="1" kern="1200">
                              <a:solidFill>
                                <a:srgbClr val="000000"/>
                              </a:solidFill>
                              <a:effectLst/>
                              <a:latin typeface="Cambria Math" panose="02040503050406030204" pitchFamily="18" charset="0"/>
                              <a:ea typeface="Cambria Math" panose="02040503050406030204" pitchFamily="18" charset="0"/>
                              <a:cs typeface="Segoe UI" panose="020B0502040204020203" pitchFamily="34" charset="0"/>
                            </a:rPr>
                          </m:ctrlPr>
                        </m:fPr>
                        <m:num>
                          <m:r>
                            <a:rPr lang="ja-JP" altLang="en-US" sz="2800" b="1" i="1" kern="1200">
                              <a:solidFill>
                                <a:srgbClr val="000000"/>
                              </a:solidFill>
                              <a:effectLst/>
                              <a:latin typeface="Cambria Math" panose="02040503050406030204" pitchFamily="18" charset="0"/>
                              <a:cs typeface="Segoe UI" panose="020B0502040204020203" pitchFamily="34" charset="0"/>
                            </a:rPr>
                            <m:t>𝑨</m:t>
                          </m:r>
                        </m:num>
                        <m:den>
                          <m:r>
                            <a:rPr lang="ja-JP" altLang="en-US" sz="2800" b="1" i="1" kern="1200">
                              <a:solidFill>
                                <a:srgbClr val="000000"/>
                              </a:solidFill>
                              <a:effectLst/>
                              <a:latin typeface="Cambria Math" panose="02040503050406030204" pitchFamily="18" charset="0"/>
                              <a:cs typeface="Segoe UI" panose="020B0502040204020203" pitchFamily="34" charset="0"/>
                            </a:rPr>
                            <m:t>𝑯𝑩𝑳</m:t>
                          </m:r>
                        </m:den>
                      </m:f>
                    </m:oMath>
                  </a14:m>
                  <a:r>
                    <a:rPr lang="en-GB" sz="2000" b="1" kern="1200" dirty="0">
                      <a:solidFill>
                        <a:srgbClr val="000000"/>
                      </a:solidFill>
                      <a:effectLst/>
                      <a:latin typeface="Segoe UI" panose="020B0502040204020203" pitchFamily="34" charset="0"/>
                      <a:ea typeface="ＭＳ 明朝" panose="02020609040205080304" pitchFamily="17" charset="-128"/>
                    </a:rPr>
                    <a:t> </a:t>
                  </a:r>
                  <a:endParaRPr lang="ja-JP" sz="2400" dirty="0">
                    <a:effectLst/>
                    <a:latin typeface="Times New Roman" panose="02020603050405020304" pitchFamily="18" charset="0"/>
                    <a:ea typeface="ＭＳ 明朝" panose="02020609040205080304" pitchFamily="17" charset="-128"/>
                  </a:endParaRPr>
                </a:p>
              </p:txBody>
            </p:sp>
          </mc:Choice>
          <mc:Fallback xmlns="">
            <p:sp>
              <p:nvSpPr>
                <p:cNvPr id="13" name="テキスト ボックス 12">
                  <a:extLst>
                    <a:ext uri="{FF2B5EF4-FFF2-40B4-BE49-F238E27FC236}">
                      <a16:creationId xmlns:a16="http://schemas.microsoft.com/office/drawing/2014/main" id="{94ED3FD7-18DA-85D1-6960-7BF1E8CBDA67}"/>
                    </a:ext>
                  </a:extLst>
                </p:cNvPr>
                <p:cNvSpPr txBox="1">
                  <a:spLocks noRot="1" noChangeAspect="1" noMove="1" noResize="1" noEditPoints="1" noAdjustHandles="1" noChangeArrowheads="1" noChangeShapeType="1" noTextEdit="1"/>
                </p:cNvSpPr>
                <p:nvPr/>
              </p:nvSpPr>
              <p:spPr>
                <a:xfrm>
                  <a:off x="6326982" y="3852843"/>
                  <a:ext cx="930275" cy="315250"/>
                </a:xfrm>
                <a:prstGeom prst="rect">
                  <a:avLst/>
                </a:prstGeom>
                <a:blipFill>
                  <a:blip r:embed="rId7"/>
                  <a:stretch>
                    <a:fillRect/>
                  </a:stretch>
                </a:blipFill>
                <a:ln>
                  <a:noFill/>
                </a:ln>
              </p:spPr>
              <p:txBody>
                <a:bodyPr/>
                <a:lstStyle/>
                <a:p>
                  <a:r>
                    <a:rPr lang="ja-JP" altLang="en-US">
                      <a:noFill/>
                    </a:rPr>
                    <a:t> </a:t>
                  </a:r>
                </a:p>
              </p:txBody>
            </p:sp>
          </mc:Fallback>
        </mc:AlternateContent>
      </p:grpSp>
      <mc:AlternateContent xmlns:mc="http://schemas.openxmlformats.org/markup-compatibility/2006">
        <mc:Choice xmlns:a14="http://schemas.microsoft.com/office/drawing/2010/main" Requires="a14">
          <p:sp>
            <p:nvSpPr>
              <p:cNvPr id="33" name="テキスト ボックス 12">
                <a:extLst>
                  <a:ext uri="{FF2B5EF4-FFF2-40B4-BE49-F238E27FC236}">
                    <a16:creationId xmlns:a16="http://schemas.microsoft.com/office/drawing/2014/main" id="{BE43418A-75F2-BC66-378E-13377945E2F2}"/>
                  </a:ext>
                </a:extLst>
              </p:cNvPr>
              <p:cNvSpPr txBox="1"/>
              <p:nvPr/>
            </p:nvSpPr>
            <p:spPr>
              <a:xfrm>
                <a:off x="9044778" y="6232431"/>
                <a:ext cx="3449345" cy="1569660"/>
              </a:xfrm>
              <a:prstGeom prst="rect">
                <a:avLst/>
              </a:prstGeom>
              <a:noFill/>
              <a:ln>
                <a:noFill/>
              </a:ln>
            </p:spPr>
            <p:txBody>
              <a:bodyPr wrap="square" rtlCol="0">
                <a:spAutoFit/>
              </a:bodyPr>
              <a:lstStyle/>
              <a:p>
                <a14:m>
                  <m:oMath xmlns:m="http://schemas.openxmlformats.org/officeDocument/2006/math">
                    <m:sSub>
                      <m:sSubPr>
                        <m:ctrlPr>
                          <a:rPr lang="ja-JP" altLang="en-US" sz="2400" b="1" i="1" kern="1200">
                            <a:solidFill>
                              <a:srgbClr val="000000"/>
                            </a:solidFill>
                            <a:effectLst/>
                            <a:latin typeface="Cambria Math" panose="02040503050406030204" pitchFamily="18" charset="0"/>
                            <a:ea typeface="+mn-ea"/>
                            <a:cs typeface="Segoe UI" panose="020B0502040204020203" pitchFamily="34" charset="0"/>
                          </a:rPr>
                        </m:ctrlPr>
                      </m:sSubPr>
                      <m:e>
                        <m:r>
                          <a:rPr lang="ja-JP" altLang="en-US" sz="2400" b="1" i="1" kern="1200">
                            <a:solidFill>
                              <a:srgbClr val="000000"/>
                            </a:solidFill>
                            <a:effectLst/>
                            <a:latin typeface="Cambria Math" panose="02040503050406030204" pitchFamily="18" charset="0"/>
                            <a:ea typeface="+mn-ea"/>
                            <a:cs typeface="Segoe UI" panose="020B0502040204020203" pitchFamily="34" charset="0"/>
                          </a:rPr>
                          <m:t>𝒂</m:t>
                        </m:r>
                      </m:e>
                      <m:sub>
                        <m:r>
                          <a:rPr lang="ja-JP" altLang="en-US" sz="2400" b="1" i="1" kern="1200">
                            <a:solidFill>
                              <a:srgbClr val="000000"/>
                            </a:solidFill>
                            <a:effectLst/>
                            <a:latin typeface="Cambria Math" panose="02040503050406030204" pitchFamily="18" charset="0"/>
                            <a:ea typeface="+mn-ea"/>
                            <a:cs typeface="Segoe UI" panose="020B0502040204020203" pitchFamily="34" charset="0"/>
                          </a:rPr>
                          <m:t>𝒔</m:t>
                        </m:r>
                      </m:sub>
                    </m:sSub>
                    <m:r>
                      <a:rPr lang="ja-JP" altLang="en-US" sz="2400" b="1" i="1" kern="1200">
                        <a:solidFill>
                          <a:srgbClr val="000000"/>
                        </a:solidFill>
                        <a:effectLst/>
                        <a:latin typeface="Cambria Math" panose="02040503050406030204" pitchFamily="18" charset="0"/>
                        <a:ea typeface="+mn-ea"/>
                        <a:cs typeface="Segoe UI" panose="020B0502040204020203" pitchFamily="34" charset="0"/>
                      </a:rPr>
                      <m:t> </m:t>
                    </m:r>
                  </m:oMath>
                </a14:m>
                <a:r>
                  <a:rPr lang="en-GB" sz="2400" b="1" kern="1200" dirty="0">
                    <a:solidFill>
                      <a:srgbClr val="000000"/>
                    </a:solidFill>
                    <a:effectLst/>
                    <a:latin typeface="+mn-ea"/>
                    <a:ea typeface="+mn-ea"/>
                  </a:rPr>
                  <a:t>:</a:t>
                </a:r>
                <a:r>
                  <a:rPr lang="ja-JP" altLang="en-US" sz="2400" b="1" dirty="0">
                    <a:solidFill>
                      <a:srgbClr val="000000"/>
                    </a:solidFill>
                    <a:latin typeface="+mn-ea"/>
                    <a:ea typeface="+mn-ea"/>
                  </a:rPr>
                  <a:t>植生密生度</a:t>
                </a:r>
                <a:endParaRPr lang="ja-JP" sz="2800" dirty="0">
                  <a:effectLst/>
                  <a:latin typeface="+mn-ea"/>
                  <a:ea typeface="+mn-ea"/>
                </a:endParaRPr>
              </a:p>
              <a:p>
                <a14:m>
                  <m:oMath xmlns:m="http://schemas.openxmlformats.org/officeDocument/2006/math">
                    <m:sSub>
                      <m:sSubPr>
                        <m:ctrlPr>
                          <a:rPr lang="ja-JP" altLang="en-US" sz="2400" b="1" i="1" kern="1200">
                            <a:solidFill>
                              <a:srgbClr val="000000"/>
                            </a:solidFill>
                            <a:effectLst/>
                            <a:latin typeface="Cambria Math" panose="02040503050406030204" pitchFamily="18" charset="0"/>
                            <a:ea typeface="+mn-ea"/>
                            <a:cs typeface="Segoe UI" panose="020B0502040204020203" pitchFamily="34" charset="0"/>
                          </a:rPr>
                        </m:ctrlPr>
                      </m:sSubPr>
                      <m:e>
                        <m:r>
                          <a:rPr lang="ja-JP" altLang="en-US" sz="2400" b="1" i="1" kern="1200">
                            <a:solidFill>
                              <a:srgbClr val="000000"/>
                            </a:solidFill>
                            <a:effectLst/>
                            <a:latin typeface="Cambria Math" panose="02040503050406030204" pitchFamily="18" charset="0"/>
                            <a:ea typeface="+mn-ea"/>
                            <a:cs typeface="Segoe UI" panose="020B0502040204020203" pitchFamily="34" charset="0"/>
                          </a:rPr>
                          <m:t>𝒏</m:t>
                        </m:r>
                      </m:e>
                      <m:sub>
                        <m:r>
                          <a:rPr lang="ja-JP" altLang="en-US" sz="2400" b="1" i="1" kern="1200">
                            <a:solidFill>
                              <a:srgbClr val="000000"/>
                            </a:solidFill>
                            <a:effectLst/>
                            <a:latin typeface="Cambria Math" panose="02040503050406030204" pitchFamily="18" charset="0"/>
                            <a:ea typeface="+mn-ea"/>
                            <a:cs typeface="Segoe UI" panose="020B0502040204020203" pitchFamily="34" charset="0"/>
                          </a:rPr>
                          <m:t>𝒔</m:t>
                        </m:r>
                      </m:sub>
                    </m:sSub>
                    <m:r>
                      <a:rPr lang="ja-JP" altLang="en-US" sz="2400" b="1" i="1" kern="1200">
                        <a:solidFill>
                          <a:srgbClr val="000000"/>
                        </a:solidFill>
                        <a:effectLst/>
                        <a:latin typeface="Cambria Math" panose="02040503050406030204" pitchFamily="18" charset="0"/>
                        <a:ea typeface="+mn-ea"/>
                        <a:cs typeface="Segoe UI" panose="020B0502040204020203" pitchFamily="34" charset="0"/>
                      </a:rPr>
                      <m:t>：</m:t>
                    </m:r>
                  </m:oMath>
                </a14:m>
                <a:r>
                  <a:rPr lang="ja-JP" altLang="en-US" sz="2400" b="1" dirty="0">
                    <a:solidFill>
                      <a:srgbClr val="000000"/>
                    </a:solidFill>
                    <a:latin typeface="+mn-ea"/>
                    <a:ea typeface="+mn-ea"/>
                  </a:rPr>
                  <a:t>植生本数</a:t>
                </a:r>
                <a:endParaRPr lang="ja-JP" sz="2800" dirty="0">
                  <a:effectLst/>
                  <a:latin typeface="+mn-ea"/>
                  <a:ea typeface="+mn-ea"/>
                </a:endParaRPr>
              </a:p>
              <a:p>
                <a14:m>
                  <m:oMath xmlns:m="http://schemas.openxmlformats.org/officeDocument/2006/math">
                    <m:sSub>
                      <m:sSubPr>
                        <m:ctrlPr>
                          <a:rPr lang="ja-JP" altLang="en-US" sz="2400" b="1" i="1" kern="1200">
                            <a:solidFill>
                              <a:srgbClr val="000000"/>
                            </a:solidFill>
                            <a:effectLst/>
                            <a:latin typeface="Cambria Math" panose="02040503050406030204" pitchFamily="18" charset="0"/>
                            <a:ea typeface="+mn-ea"/>
                            <a:cs typeface="Segoe UI" panose="020B0502040204020203" pitchFamily="34" charset="0"/>
                          </a:rPr>
                        </m:ctrlPr>
                      </m:sSubPr>
                      <m:e>
                        <m:r>
                          <a:rPr lang="ja-JP" altLang="en-US" sz="2400" b="1" i="1" kern="1200">
                            <a:solidFill>
                              <a:srgbClr val="000000"/>
                            </a:solidFill>
                            <a:effectLst/>
                            <a:latin typeface="Cambria Math" panose="02040503050406030204" pitchFamily="18" charset="0"/>
                            <a:ea typeface="+mn-ea"/>
                            <a:cs typeface="Segoe UI" panose="020B0502040204020203" pitchFamily="34" charset="0"/>
                          </a:rPr>
                          <m:t>𝑫</m:t>
                        </m:r>
                      </m:e>
                      <m:sub>
                        <m:r>
                          <a:rPr lang="ja-JP" altLang="en-US" sz="2400" b="1" i="1" kern="1200">
                            <a:solidFill>
                              <a:srgbClr val="000000"/>
                            </a:solidFill>
                            <a:effectLst/>
                            <a:latin typeface="Cambria Math" panose="02040503050406030204" pitchFamily="18" charset="0"/>
                            <a:ea typeface="+mn-ea"/>
                            <a:cs typeface="Segoe UI" panose="020B0502040204020203" pitchFamily="34" charset="0"/>
                          </a:rPr>
                          <m:t>𝑺</m:t>
                        </m:r>
                      </m:sub>
                    </m:sSub>
                    <m:r>
                      <a:rPr lang="ja-JP" altLang="en-US" sz="2400" b="1" i="1" kern="1200">
                        <a:solidFill>
                          <a:srgbClr val="000000"/>
                        </a:solidFill>
                        <a:effectLst/>
                        <a:latin typeface="Cambria Math" panose="02040503050406030204" pitchFamily="18" charset="0"/>
                        <a:ea typeface="+mn-ea"/>
                        <a:cs typeface="Segoe UI" panose="020B0502040204020203" pitchFamily="34" charset="0"/>
                      </a:rPr>
                      <m:t>：</m:t>
                    </m:r>
                  </m:oMath>
                </a14:m>
                <a:r>
                  <a:rPr lang="ja-JP" altLang="en-US" sz="2400" b="1" dirty="0">
                    <a:solidFill>
                      <a:srgbClr val="000000"/>
                    </a:solidFill>
                    <a:latin typeface="+mn-ea"/>
                    <a:ea typeface="+mn-ea"/>
                  </a:rPr>
                  <a:t>植生の平均幹径</a:t>
                </a:r>
                <a:endParaRPr lang="ja-JP" sz="2800" dirty="0">
                  <a:effectLst/>
                  <a:latin typeface="+mn-ea"/>
                  <a:ea typeface="+mn-ea"/>
                </a:endParaRPr>
              </a:p>
              <a:p>
                <a14:m>
                  <m:oMath xmlns:m="http://schemas.openxmlformats.org/officeDocument/2006/math">
                    <m:sSub>
                      <m:sSubPr>
                        <m:ctrlPr>
                          <a:rPr lang="ja-JP" altLang="en-US" sz="2400" b="1" i="1" kern="1200">
                            <a:solidFill>
                              <a:srgbClr val="000000"/>
                            </a:solidFill>
                            <a:effectLst/>
                            <a:latin typeface="Cambria Math" panose="02040503050406030204" pitchFamily="18" charset="0"/>
                            <a:ea typeface="+mn-ea"/>
                            <a:cs typeface="Segoe UI" panose="020B0502040204020203" pitchFamily="34" charset="0"/>
                          </a:rPr>
                        </m:ctrlPr>
                      </m:sSubPr>
                      <m:e>
                        <m:r>
                          <a:rPr lang="ja-JP" altLang="en-US" sz="2400" b="1" i="1" kern="1200">
                            <a:solidFill>
                              <a:srgbClr val="000000"/>
                            </a:solidFill>
                            <a:effectLst/>
                            <a:latin typeface="Cambria Math" panose="02040503050406030204" pitchFamily="18" charset="0"/>
                            <a:ea typeface="+mn-ea"/>
                            <a:cs typeface="Segoe UI" panose="020B0502040204020203" pitchFamily="34" charset="0"/>
                          </a:rPr>
                          <m:t>𝑺</m:t>
                        </m:r>
                      </m:e>
                      <m:sub>
                        <m:r>
                          <a:rPr lang="ja-JP" altLang="en-US" sz="2400" b="1" i="1" kern="1200">
                            <a:solidFill>
                              <a:srgbClr val="000000"/>
                            </a:solidFill>
                            <a:effectLst/>
                            <a:latin typeface="Cambria Math" panose="02040503050406030204" pitchFamily="18" charset="0"/>
                            <a:ea typeface="+mn-ea"/>
                            <a:cs typeface="Segoe UI" panose="020B0502040204020203" pitchFamily="34" charset="0"/>
                          </a:rPr>
                          <m:t>𝒔</m:t>
                        </m:r>
                      </m:sub>
                    </m:sSub>
                    <m:r>
                      <a:rPr lang="ja-JP" altLang="en-US" sz="2400" b="1" i="1" kern="1200">
                        <a:solidFill>
                          <a:srgbClr val="000000"/>
                        </a:solidFill>
                        <a:effectLst/>
                        <a:latin typeface="Cambria Math" panose="02040503050406030204" pitchFamily="18" charset="0"/>
                        <a:ea typeface="+mn-ea"/>
                        <a:cs typeface="Segoe UI" panose="020B0502040204020203" pitchFamily="34" charset="0"/>
                      </a:rPr>
                      <m:t>：</m:t>
                    </m:r>
                  </m:oMath>
                </a14:m>
                <a:r>
                  <a:rPr lang="ja-JP" altLang="en-US" sz="2400" b="1" dirty="0">
                    <a:solidFill>
                      <a:srgbClr val="000000"/>
                    </a:solidFill>
                    <a:latin typeface="+mn-ea"/>
                    <a:ea typeface="+mn-ea"/>
                  </a:rPr>
                  <a:t>サンプリング格子幅</a:t>
                </a:r>
                <a:endParaRPr lang="ja-JP" sz="2800" dirty="0">
                  <a:effectLst/>
                  <a:latin typeface="+mn-ea"/>
                  <a:ea typeface="+mn-ea"/>
                </a:endParaRPr>
              </a:p>
            </p:txBody>
          </p:sp>
        </mc:Choice>
        <mc:Fallback>
          <p:sp>
            <p:nvSpPr>
              <p:cNvPr id="33" name="テキスト ボックス 12">
                <a:extLst>
                  <a:ext uri="{FF2B5EF4-FFF2-40B4-BE49-F238E27FC236}">
                    <a16:creationId xmlns:a16="http://schemas.microsoft.com/office/drawing/2014/main" id="{BE43418A-75F2-BC66-378E-13377945E2F2}"/>
                  </a:ext>
                </a:extLst>
              </p:cNvPr>
              <p:cNvSpPr txBox="1">
                <a:spLocks noRot="1" noChangeAspect="1" noMove="1" noResize="1" noEditPoints="1" noAdjustHandles="1" noChangeArrowheads="1" noChangeShapeType="1" noTextEdit="1"/>
              </p:cNvSpPr>
              <p:nvPr/>
            </p:nvSpPr>
            <p:spPr>
              <a:xfrm>
                <a:off x="9044778" y="6232431"/>
                <a:ext cx="3449345" cy="1569660"/>
              </a:xfrm>
              <a:prstGeom prst="rect">
                <a:avLst/>
              </a:prstGeom>
              <a:blipFill>
                <a:blip r:embed="rId8"/>
                <a:stretch>
                  <a:fillRect l="-530" t="-4264" b="-6589"/>
                </a:stretch>
              </a:blipFill>
              <a:ln>
                <a:noFill/>
              </a:ln>
            </p:spPr>
            <p:txBody>
              <a:bodyPr/>
              <a:lstStyle/>
              <a:p>
                <a:r>
                  <a:rPr lang="ja-JP" altLang="en-US">
                    <a:noFill/>
                  </a:rPr>
                  <a:t> </a:t>
                </a:r>
              </a:p>
            </p:txBody>
          </p:sp>
        </mc:Fallback>
      </mc:AlternateContent>
      <p:sp>
        <p:nvSpPr>
          <p:cNvPr id="34" name="テキスト ボックス 33">
            <a:extLst>
              <a:ext uri="{FF2B5EF4-FFF2-40B4-BE49-F238E27FC236}">
                <a16:creationId xmlns:a16="http://schemas.microsoft.com/office/drawing/2014/main" id="{CD0FB65C-52AA-5A39-D376-5A00335EF166}"/>
              </a:ext>
            </a:extLst>
          </p:cNvPr>
          <p:cNvSpPr txBox="1"/>
          <p:nvPr/>
        </p:nvSpPr>
        <p:spPr>
          <a:xfrm>
            <a:off x="3510557" y="6963251"/>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-10_</a:t>
            </a:r>
            <a:r>
              <a:rPr lang="ja-JP" altLang="en-US" sz="1600" b="1" dirty="0">
                <a:solidFill>
                  <a:srgbClr val="000000"/>
                </a:solidFill>
                <a:latin typeface="+mn-ea"/>
                <a:ea typeface="+mn-ea"/>
                <a:cs typeface="Times New Roman" panose="02020603050405020304" pitchFamily="18" charset="0"/>
              </a:rPr>
              <a:t>聖牛模型化</a:t>
            </a:r>
          </a:p>
        </p:txBody>
      </p:sp>
    </p:spTree>
    <p:extLst>
      <p:ext uri="{BB962C8B-B14F-4D97-AF65-F5344CB8AC3E}">
        <p14:creationId xmlns:p14="http://schemas.microsoft.com/office/powerpoint/2010/main" val="1568862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F65C7-A1BA-5DC7-28B7-9FA9339A75A3}"/>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BD786714-2FA2-94A1-553D-08F8447C59AE}"/>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A3AC45E2-A8CE-DDBE-AFD6-D375F6D04C8D}"/>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聖牛を植生密生度として換算した計算</a:t>
            </a:r>
          </a:p>
        </p:txBody>
      </p:sp>
      <p:sp>
        <p:nvSpPr>
          <p:cNvPr id="36" name="Rectangle 137">
            <a:extLst>
              <a:ext uri="{FF2B5EF4-FFF2-40B4-BE49-F238E27FC236}">
                <a16:creationId xmlns:a16="http://schemas.microsoft.com/office/drawing/2014/main" id="{B76D3D71-2446-B8BC-351D-61F0910545CB}"/>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51F04AC8-A172-EC58-0E45-82C34F9BA20A}"/>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10" name="スライド番号プレースホルダー 1">
            <a:extLst>
              <a:ext uri="{FF2B5EF4-FFF2-40B4-BE49-F238E27FC236}">
                <a16:creationId xmlns:a16="http://schemas.microsoft.com/office/drawing/2014/main" id="{5AB5D775-4E73-438E-55A0-C1D7D96F355F}"/>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13</a:t>
            </a:fld>
            <a:r>
              <a:rPr lang="ja-JP" altLang="en-US" b="1" dirty="0">
                <a:latin typeface="+mn-ea"/>
                <a:ea typeface="+mn-ea"/>
              </a:rPr>
              <a:t>　</a:t>
            </a:r>
            <a:r>
              <a:rPr lang="en-US" altLang="ja-JP" b="1" dirty="0">
                <a:latin typeface="+mn-ea"/>
                <a:ea typeface="+mn-ea"/>
              </a:rPr>
              <a:t>-</a:t>
            </a:r>
          </a:p>
        </p:txBody>
      </p:sp>
      <p:pic>
        <p:nvPicPr>
          <p:cNvPr id="2" name="図 1" descr="ダイアグラム&#10;&#10;AI によって生成されたコンテンツは間違っている可能性があります。">
            <a:extLst>
              <a:ext uri="{FF2B5EF4-FFF2-40B4-BE49-F238E27FC236}">
                <a16:creationId xmlns:a16="http://schemas.microsoft.com/office/drawing/2014/main" id="{230F71EF-7DC1-E030-6E29-677E565BE487}"/>
              </a:ext>
            </a:extLst>
          </p:cNvPr>
          <p:cNvPicPr>
            <a:picLocks noChangeAspect="1"/>
          </p:cNvPicPr>
          <p:nvPr/>
        </p:nvPicPr>
        <p:blipFill>
          <a:blip r:embed="rId3"/>
          <a:stretch>
            <a:fillRect/>
          </a:stretch>
        </p:blipFill>
        <p:spPr>
          <a:xfrm>
            <a:off x="801484" y="1268454"/>
            <a:ext cx="6759500" cy="3773407"/>
          </a:xfrm>
          <a:prstGeom prst="rect">
            <a:avLst/>
          </a:prstGeom>
        </p:spPr>
      </p:pic>
      <p:pic>
        <p:nvPicPr>
          <p:cNvPr id="5" name="図 4" descr="グラフ, ダイアグラム&#10;&#10;AI によって生成されたコンテンツは間違っている可能性があります。">
            <a:extLst>
              <a:ext uri="{FF2B5EF4-FFF2-40B4-BE49-F238E27FC236}">
                <a16:creationId xmlns:a16="http://schemas.microsoft.com/office/drawing/2014/main" id="{653D6A5F-F0BA-D784-F083-FBD1522C174F}"/>
              </a:ext>
            </a:extLst>
          </p:cNvPr>
          <p:cNvPicPr>
            <a:picLocks noChangeAspect="1"/>
          </p:cNvPicPr>
          <p:nvPr/>
        </p:nvPicPr>
        <p:blipFill>
          <a:blip r:embed="rId4"/>
          <a:stretch>
            <a:fillRect/>
          </a:stretch>
        </p:blipFill>
        <p:spPr>
          <a:xfrm>
            <a:off x="7207054" y="1523990"/>
            <a:ext cx="5278456" cy="3262334"/>
          </a:xfrm>
          <a:prstGeom prst="rect">
            <a:avLst/>
          </a:prstGeom>
        </p:spPr>
      </p:pic>
      <p:pic>
        <p:nvPicPr>
          <p:cNvPr id="7" name="図 6">
            <a:extLst>
              <a:ext uri="{FF2B5EF4-FFF2-40B4-BE49-F238E27FC236}">
                <a16:creationId xmlns:a16="http://schemas.microsoft.com/office/drawing/2014/main" id="{66D9C761-603E-A4C2-2C20-9FC60D7CC6C9}"/>
              </a:ext>
            </a:extLst>
          </p:cNvPr>
          <p:cNvPicPr>
            <a:picLocks noChangeAspect="1"/>
          </p:cNvPicPr>
          <p:nvPr/>
        </p:nvPicPr>
        <p:blipFill>
          <a:blip r:embed="rId5"/>
          <a:stretch>
            <a:fillRect/>
          </a:stretch>
        </p:blipFill>
        <p:spPr>
          <a:xfrm>
            <a:off x="536384" y="5557528"/>
            <a:ext cx="2677876" cy="1100904"/>
          </a:xfrm>
          <a:prstGeom prst="rect">
            <a:avLst/>
          </a:prstGeom>
        </p:spPr>
      </p:pic>
      <p:pic>
        <p:nvPicPr>
          <p:cNvPr id="8" name="図 7" descr="クロスワードパズル が含まれている画像&#10;&#10;AI によって生成されたコンテンツは間違っている可能性があります。">
            <a:extLst>
              <a:ext uri="{FF2B5EF4-FFF2-40B4-BE49-F238E27FC236}">
                <a16:creationId xmlns:a16="http://schemas.microsoft.com/office/drawing/2014/main" id="{68B5DBAD-618B-4E77-0B25-7156DDF143EB}"/>
              </a:ext>
            </a:extLst>
          </p:cNvPr>
          <p:cNvPicPr>
            <a:picLocks noChangeAspect="1"/>
          </p:cNvPicPr>
          <p:nvPr/>
        </p:nvPicPr>
        <p:blipFill>
          <a:blip r:embed="rId6"/>
          <a:stretch>
            <a:fillRect/>
          </a:stretch>
        </p:blipFill>
        <p:spPr>
          <a:xfrm>
            <a:off x="7881427" y="5785190"/>
            <a:ext cx="3929709" cy="2587107"/>
          </a:xfrm>
          <a:prstGeom prst="rect">
            <a:avLst/>
          </a:prstGeom>
        </p:spPr>
      </p:pic>
      <p:sp>
        <p:nvSpPr>
          <p:cNvPr id="11" name="テキスト ボックス 10">
            <a:extLst>
              <a:ext uri="{FF2B5EF4-FFF2-40B4-BE49-F238E27FC236}">
                <a16:creationId xmlns:a16="http://schemas.microsoft.com/office/drawing/2014/main" id="{50A11C27-4871-539B-8E5C-E4BB10732813}"/>
              </a:ext>
            </a:extLst>
          </p:cNvPr>
          <p:cNvSpPr txBox="1"/>
          <p:nvPr/>
        </p:nvSpPr>
        <p:spPr>
          <a:xfrm>
            <a:off x="801484" y="6601811"/>
            <a:ext cx="6332183" cy="2677656"/>
          </a:xfrm>
          <a:prstGeom prst="rect">
            <a:avLst/>
          </a:prstGeom>
          <a:noFill/>
        </p:spPr>
        <p:txBody>
          <a:bodyPr wrap="none" rtlCol="0">
            <a:spAutoFit/>
          </a:bodyPr>
          <a:lstStyle/>
          <a:p>
            <a:r>
              <a:rPr kumimoji="1" lang="en-US" altLang="ja-JP" sz="2800" dirty="0"/>
              <a:t>30.22</a:t>
            </a:r>
            <a:r>
              <a:rPr kumimoji="1" lang="ja-JP" altLang="en-US" sz="2800" dirty="0"/>
              <a:t>㎝</a:t>
            </a:r>
            <a:r>
              <a:rPr kumimoji="1" lang="en-US" altLang="ja-JP" sz="2800" dirty="0"/>
              <a:t>2÷7</a:t>
            </a:r>
            <a:r>
              <a:rPr kumimoji="1" lang="ja-JP" altLang="en-US" sz="2800" dirty="0"/>
              <a:t>㎝＝</a:t>
            </a:r>
            <a:r>
              <a:rPr kumimoji="1" lang="en-US" altLang="ja-JP" sz="2800" dirty="0"/>
              <a:t>4.31</a:t>
            </a:r>
            <a:r>
              <a:rPr kumimoji="1" lang="ja-JP" altLang="en-US" sz="2800" dirty="0"/>
              <a:t>㎝（←</a:t>
            </a:r>
            <a:r>
              <a:rPr kumimoji="1" lang="en-US" altLang="ja-JP" sz="2800" dirty="0"/>
              <a:t>Ds</a:t>
            </a:r>
            <a:r>
              <a:rPr kumimoji="1" lang="ja-JP" altLang="en-US" sz="2800" dirty="0"/>
              <a:t>）</a:t>
            </a:r>
            <a:endParaRPr kumimoji="1" lang="en-US" altLang="ja-JP" sz="2800" dirty="0"/>
          </a:p>
          <a:p>
            <a:r>
              <a:rPr lang="ja-JP" altLang="en-US" sz="2800" dirty="0"/>
              <a:t>メッシュサイズ</a:t>
            </a:r>
            <a:r>
              <a:rPr lang="en-US" altLang="ja-JP" sz="2800" dirty="0"/>
              <a:t>1cm2</a:t>
            </a:r>
            <a:r>
              <a:rPr lang="ja-JP" altLang="en-US" sz="2800" dirty="0"/>
              <a:t>における</a:t>
            </a:r>
            <a:r>
              <a:rPr lang="en-US" altLang="ja-JP" sz="2800" dirty="0"/>
              <a:t>1</a:t>
            </a:r>
          </a:p>
          <a:p>
            <a:r>
              <a:rPr kumimoji="1" lang="ja-JP" altLang="en-US" sz="2800" dirty="0"/>
              <a:t>基あたりの植生密生度は</a:t>
            </a:r>
            <a:endParaRPr kumimoji="1" lang="en-US" altLang="ja-JP" sz="2800" dirty="0"/>
          </a:p>
          <a:p>
            <a:r>
              <a:rPr lang="en-US" altLang="ja-JP" sz="2800" dirty="0"/>
              <a:t>1</a:t>
            </a:r>
            <a:r>
              <a:rPr lang="ja-JP" altLang="en-US" sz="2800" dirty="0"/>
              <a:t>基</a:t>
            </a:r>
            <a:r>
              <a:rPr lang="en-US" altLang="ja-JP" sz="2800" dirty="0"/>
              <a:t>×4.31</a:t>
            </a:r>
            <a:r>
              <a:rPr lang="ja-JP" altLang="en-US" sz="2800" dirty="0"/>
              <a:t>㎝</a:t>
            </a:r>
            <a:r>
              <a:rPr lang="en-US" altLang="ja-JP" sz="2800" dirty="0"/>
              <a:t>÷1.0</a:t>
            </a:r>
            <a:r>
              <a:rPr lang="ja-JP" altLang="en-US" sz="2800" dirty="0"/>
              <a:t>㎝</a:t>
            </a:r>
            <a:r>
              <a:rPr lang="en-US" altLang="ja-JP" sz="2800" dirty="0"/>
              <a:t>×15</a:t>
            </a:r>
            <a:r>
              <a:rPr lang="ja-JP" altLang="en-US" sz="2800" dirty="0"/>
              <a:t>㎝＝</a:t>
            </a:r>
            <a:r>
              <a:rPr lang="en-US" altLang="ja-JP" sz="2800" dirty="0"/>
              <a:t>0.287</a:t>
            </a:r>
            <a:r>
              <a:rPr lang="ja-JP" altLang="en-US" sz="2800" dirty="0"/>
              <a:t>㎝</a:t>
            </a:r>
            <a:r>
              <a:rPr lang="en-US" altLang="ja-JP" sz="2800" baseline="30000" dirty="0"/>
              <a:t>-1</a:t>
            </a:r>
          </a:p>
          <a:p>
            <a:r>
              <a:rPr kumimoji="1" lang="en-US" altLang="ja-JP" sz="2800" dirty="0"/>
              <a:t>2.878m</a:t>
            </a:r>
            <a:r>
              <a:rPr lang="en-US" altLang="ja-JP" sz="2800" baseline="30000" dirty="0"/>
              <a:t>-1</a:t>
            </a:r>
          </a:p>
          <a:p>
            <a:endParaRPr kumimoji="1" lang="ja-JP" altLang="en-US" sz="2800" dirty="0"/>
          </a:p>
        </p:txBody>
      </p:sp>
      <p:sp>
        <p:nvSpPr>
          <p:cNvPr id="12" name="テキスト ボックス 11">
            <a:extLst>
              <a:ext uri="{FF2B5EF4-FFF2-40B4-BE49-F238E27FC236}">
                <a16:creationId xmlns:a16="http://schemas.microsoft.com/office/drawing/2014/main" id="{C46119E0-4F38-8200-5D00-4F35F997202A}"/>
              </a:ext>
            </a:extLst>
          </p:cNvPr>
          <p:cNvSpPr txBox="1"/>
          <p:nvPr/>
        </p:nvSpPr>
        <p:spPr>
          <a:xfrm>
            <a:off x="1412384" y="5079402"/>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-11_</a:t>
            </a:r>
            <a:r>
              <a:rPr lang="ja-JP" altLang="en-US" sz="1600" b="1" dirty="0">
                <a:solidFill>
                  <a:srgbClr val="000000"/>
                </a:solidFill>
                <a:latin typeface="+mn-ea"/>
                <a:ea typeface="+mn-ea"/>
                <a:cs typeface="Times New Roman" panose="02020603050405020304" pitchFamily="18" charset="0"/>
              </a:rPr>
              <a:t>従来聖牛モデル</a:t>
            </a:r>
          </a:p>
        </p:txBody>
      </p:sp>
      <p:sp>
        <p:nvSpPr>
          <p:cNvPr id="13" name="テキスト ボックス 12">
            <a:extLst>
              <a:ext uri="{FF2B5EF4-FFF2-40B4-BE49-F238E27FC236}">
                <a16:creationId xmlns:a16="http://schemas.microsoft.com/office/drawing/2014/main" id="{F38D798F-05DA-DCDE-904E-3947E112E219}"/>
              </a:ext>
            </a:extLst>
          </p:cNvPr>
          <p:cNvSpPr txBox="1"/>
          <p:nvPr/>
        </p:nvSpPr>
        <p:spPr>
          <a:xfrm>
            <a:off x="7411712" y="4757919"/>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-12_</a:t>
            </a:r>
            <a:r>
              <a:rPr lang="ja-JP" altLang="en-US" sz="1600" b="1" dirty="0">
                <a:solidFill>
                  <a:srgbClr val="000000"/>
                </a:solidFill>
                <a:latin typeface="+mn-ea"/>
                <a:ea typeface="+mn-ea"/>
                <a:cs typeface="Times New Roman" panose="02020603050405020304" pitchFamily="18" charset="0"/>
              </a:rPr>
              <a:t>聖牛正面モデル</a:t>
            </a:r>
          </a:p>
        </p:txBody>
      </p:sp>
      <p:sp>
        <p:nvSpPr>
          <p:cNvPr id="14" name="Rectangle 1">
            <a:extLst>
              <a:ext uri="{FF2B5EF4-FFF2-40B4-BE49-F238E27FC236}">
                <a16:creationId xmlns:a16="http://schemas.microsoft.com/office/drawing/2014/main" id="{BCCD4500-F2E8-1DB5-1A8C-900CE496D484}"/>
              </a:ext>
            </a:extLst>
          </p:cNvPr>
          <p:cNvSpPr>
            <a:spLocks noChangeArrowheads="1"/>
          </p:cNvSpPr>
          <p:nvPr/>
        </p:nvSpPr>
        <p:spPr bwMode="auto">
          <a:xfrm>
            <a:off x="8343756" y="5475041"/>
            <a:ext cx="2985961" cy="338554"/>
          </a:xfrm>
          <a:prstGeom prst="rect">
            <a:avLst/>
          </a:prstGeom>
          <a:noFill/>
        </p:spPr>
        <p:txBody>
          <a:bodyPr wrap="square" rtlCol="0">
            <a:spAutoFit/>
          </a:bodyPr>
          <a:lstStyle/>
          <a:p>
            <a:pPr algn="ctr"/>
            <a:r>
              <a:rPr lang="ja-JP" altLang="ja-JP" sz="1600" b="1" spc="100" dirty="0">
                <a:solidFill>
                  <a:srgbClr val="000000"/>
                </a:solidFill>
                <a:latin typeface="+mn-ea"/>
                <a:ea typeface="+mn-ea"/>
                <a:cs typeface="Times New Roman" panose="02020603050405020304" pitchFamily="18" charset="0"/>
              </a:rPr>
              <a:t>表</a:t>
            </a:r>
            <a:r>
              <a:rPr lang="en-US" altLang="ja-JP" sz="1600" b="1" spc="100" dirty="0">
                <a:solidFill>
                  <a:srgbClr val="000000"/>
                </a:solidFill>
                <a:latin typeface="+mn-ea"/>
                <a:ea typeface="+mn-ea"/>
                <a:cs typeface="Times New Roman" panose="02020603050405020304" pitchFamily="18" charset="0"/>
              </a:rPr>
              <a:t>-3_0</a:t>
            </a:r>
            <a:r>
              <a:rPr lang="ja-JP" altLang="en-US" sz="1600" b="1" spc="100" dirty="0">
                <a:solidFill>
                  <a:srgbClr val="000000"/>
                </a:solidFill>
                <a:latin typeface="+mn-ea"/>
                <a:ea typeface="+mn-ea"/>
                <a:cs typeface="Times New Roman" panose="02020603050405020304" pitchFamily="18" charset="0"/>
              </a:rPr>
              <a:t>～</a:t>
            </a:r>
            <a:r>
              <a:rPr lang="en-US" altLang="ja-JP" sz="1600" b="1" spc="100" dirty="0">
                <a:solidFill>
                  <a:srgbClr val="000000"/>
                </a:solidFill>
                <a:latin typeface="+mn-ea"/>
                <a:ea typeface="+mn-ea"/>
                <a:cs typeface="Times New Roman" panose="02020603050405020304" pitchFamily="18" charset="0"/>
              </a:rPr>
              <a:t>15</a:t>
            </a:r>
            <a:r>
              <a:rPr lang="ja-JP" altLang="en-US" sz="1600" b="1" spc="100" dirty="0">
                <a:solidFill>
                  <a:srgbClr val="000000"/>
                </a:solidFill>
                <a:latin typeface="+mn-ea"/>
                <a:ea typeface="+mn-ea"/>
                <a:cs typeface="Times New Roman" panose="02020603050405020304" pitchFamily="18" charset="0"/>
              </a:rPr>
              <a:t>区間の</a:t>
            </a:r>
            <a:r>
              <a:rPr lang="en-US" altLang="ja-JP" sz="1600" b="1" spc="100" dirty="0">
                <a:solidFill>
                  <a:srgbClr val="000000"/>
                </a:solidFill>
                <a:latin typeface="+mn-ea"/>
                <a:ea typeface="+mn-ea"/>
                <a:cs typeface="Times New Roman" panose="02020603050405020304" pitchFamily="18" charset="0"/>
              </a:rPr>
              <a:t>HA</a:t>
            </a:r>
            <a:r>
              <a:rPr lang="ja-JP" altLang="en-US" sz="1600" b="1" spc="100" dirty="0">
                <a:solidFill>
                  <a:srgbClr val="000000"/>
                </a:solidFill>
                <a:latin typeface="+mn-ea"/>
                <a:ea typeface="+mn-ea"/>
                <a:cs typeface="Times New Roman" panose="02020603050405020304" pitchFamily="18" charset="0"/>
              </a:rPr>
              <a:t>データ</a:t>
            </a:r>
          </a:p>
        </p:txBody>
      </p:sp>
    </p:spTree>
    <p:extLst>
      <p:ext uri="{BB962C8B-B14F-4D97-AF65-F5344CB8AC3E}">
        <p14:creationId xmlns:p14="http://schemas.microsoft.com/office/powerpoint/2010/main" val="2335520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72359-C380-F199-1B29-AE77050E8D60}"/>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C0176C59-8B6D-1ED7-F729-8E93F62DD807}"/>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785678EB-7F91-6E2C-EF5B-51AA15082F69}"/>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聖牛モデル</a:t>
            </a:r>
            <a:r>
              <a:rPr lang="en-US" altLang="ja-JP"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HA</a:t>
            </a: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データ</a:t>
            </a:r>
          </a:p>
        </p:txBody>
      </p:sp>
      <p:sp>
        <p:nvSpPr>
          <p:cNvPr id="36" name="Rectangle 137">
            <a:extLst>
              <a:ext uri="{FF2B5EF4-FFF2-40B4-BE49-F238E27FC236}">
                <a16:creationId xmlns:a16="http://schemas.microsoft.com/office/drawing/2014/main" id="{A7B120D8-F63B-24B0-8473-4296CE4C57BE}"/>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FF1154CF-BC47-9CB1-20D0-A5F02482FF30}"/>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7A9300EB-DF45-8666-2EF3-2A386A7AD62A}"/>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14</a:t>
            </a:fld>
            <a:r>
              <a:rPr lang="ja-JP" altLang="en-US" b="1" dirty="0">
                <a:latin typeface="+mn-ea"/>
                <a:ea typeface="+mn-ea"/>
              </a:rPr>
              <a:t>　</a:t>
            </a:r>
            <a:r>
              <a:rPr lang="en-US" altLang="ja-JP" b="1" dirty="0">
                <a:latin typeface="+mn-ea"/>
                <a:ea typeface="+mn-ea"/>
              </a:rPr>
              <a:t>-</a:t>
            </a:r>
          </a:p>
        </p:txBody>
      </p:sp>
      <p:pic>
        <p:nvPicPr>
          <p:cNvPr id="7" name="図 6" descr="ダイアグラム&#10;&#10;AI によって生成されたコンテンツは間違っている可能性があります。">
            <a:extLst>
              <a:ext uri="{FF2B5EF4-FFF2-40B4-BE49-F238E27FC236}">
                <a16:creationId xmlns:a16="http://schemas.microsoft.com/office/drawing/2014/main" id="{FC07401B-D3CE-ABB2-DFE2-8597D3C5167F}"/>
              </a:ext>
            </a:extLst>
          </p:cNvPr>
          <p:cNvPicPr>
            <a:picLocks noChangeAspect="1"/>
          </p:cNvPicPr>
          <p:nvPr/>
        </p:nvPicPr>
        <p:blipFill>
          <a:blip r:embed="rId3"/>
          <a:stretch>
            <a:fillRect/>
          </a:stretch>
        </p:blipFill>
        <p:spPr>
          <a:xfrm>
            <a:off x="558787" y="752787"/>
            <a:ext cx="6759500" cy="3773407"/>
          </a:xfrm>
          <a:prstGeom prst="rect">
            <a:avLst/>
          </a:prstGeom>
        </p:spPr>
      </p:pic>
      <p:grpSp>
        <p:nvGrpSpPr>
          <p:cNvPr id="8" name="グループ化 7">
            <a:extLst>
              <a:ext uri="{FF2B5EF4-FFF2-40B4-BE49-F238E27FC236}">
                <a16:creationId xmlns:a16="http://schemas.microsoft.com/office/drawing/2014/main" id="{8D344714-0F9A-ED0D-3B8F-A1AB218A01E3}"/>
              </a:ext>
            </a:extLst>
          </p:cNvPr>
          <p:cNvGrpSpPr/>
          <p:nvPr/>
        </p:nvGrpSpPr>
        <p:grpSpPr>
          <a:xfrm>
            <a:off x="435433" y="4690009"/>
            <a:ext cx="3710382" cy="2355806"/>
            <a:chOff x="19685" y="0"/>
            <a:chExt cx="2365375" cy="1153795"/>
          </a:xfrm>
        </p:grpSpPr>
        <p:pic>
          <p:nvPicPr>
            <p:cNvPr id="10" name="図 9" descr="ヒストグラム&#10;&#10;AI によって生成されたコンテンツは間違っている可能性があります。">
              <a:extLst>
                <a:ext uri="{FF2B5EF4-FFF2-40B4-BE49-F238E27FC236}">
                  <a16:creationId xmlns:a16="http://schemas.microsoft.com/office/drawing/2014/main" id="{FC15D6D1-D6D8-753D-FB0D-46676275F138}"/>
                </a:ext>
              </a:extLst>
            </p:cNvPr>
            <p:cNvPicPr>
              <a:picLocks noChangeAspect="1"/>
            </p:cNvPicPr>
            <p:nvPr/>
          </p:nvPicPr>
          <p:blipFill>
            <a:blip r:embed="rId4"/>
            <a:stretch>
              <a:fillRect/>
            </a:stretch>
          </p:blipFill>
          <p:spPr>
            <a:xfrm>
              <a:off x="129540" y="0"/>
              <a:ext cx="2255520" cy="1153795"/>
            </a:xfrm>
            <a:prstGeom prst="rect">
              <a:avLst/>
            </a:prstGeom>
          </p:spPr>
        </p:pic>
        <p:sp>
          <p:nvSpPr>
            <p:cNvPr id="11" name="矢印: 右 10">
              <a:extLst>
                <a:ext uri="{FF2B5EF4-FFF2-40B4-BE49-F238E27FC236}">
                  <a16:creationId xmlns:a16="http://schemas.microsoft.com/office/drawing/2014/main" id="{B1367662-EE8F-5134-5D31-538CC91C9E93}"/>
                </a:ext>
              </a:extLst>
            </p:cNvPr>
            <p:cNvSpPr/>
            <p:nvPr/>
          </p:nvSpPr>
          <p:spPr>
            <a:xfrm>
              <a:off x="19685" y="419100"/>
              <a:ext cx="157277" cy="19299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3" name="矢印: 右 12">
              <a:extLst>
                <a:ext uri="{FF2B5EF4-FFF2-40B4-BE49-F238E27FC236}">
                  <a16:creationId xmlns:a16="http://schemas.microsoft.com/office/drawing/2014/main" id="{BF9DCD3E-24AE-BA91-9A26-28C6C0814604}"/>
                </a:ext>
              </a:extLst>
            </p:cNvPr>
            <p:cNvSpPr/>
            <p:nvPr/>
          </p:nvSpPr>
          <p:spPr>
            <a:xfrm>
              <a:off x="1955165" y="419100"/>
              <a:ext cx="156845" cy="193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pic>
        <p:nvPicPr>
          <p:cNvPr id="15" name="図 14" descr="ダイアグラム&#10;&#10;AI によって生成されたコンテンツは間違っている可能性があります。">
            <a:extLst>
              <a:ext uri="{FF2B5EF4-FFF2-40B4-BE49-F238E27FC236}">
                <a16:creationId xmlns:a16="http://schemas.microsoft.com/office/drawing/2014/main" id="{C4B9C3F8-F373-D9E2-28E7-98128D39EE5D}"/>
              </a:ext>
            </a:extLst>
          </p:cNvPr>
          <p:cNvPicPr>
            <a:picLocks noChangeAspect="1"/>
          </p:cNvPicPr>
          <p:nvPr/>
        </p:nvPicPr>
        <p:blipFill rotWithShape="1">
          <a:blip r:embed="rId5"/>
          <a:srcRect t="2690"/>
          <a:stretch/>
        </p:blipFill>
        <p:spPr bwMode="auto">
          <a:xfrm>
            <a:off x="618959" y="6940758"/>
            <a:ext cx="3042737" cy="2161706"/>
          </a:xfrm>
          <a:prstGeom prst="rect">
            <a:avLst/>
          </a:prstGeom>
          <a:ln>
            <a:noFill/>
          </a:ln>
          <a:extLst>
            <a:ext uri="{53640926-AAD7-44D8-BBD7-CCE9431645EC}">
              <a14:shadowObscured xmlns:a14="http://schemas.microsoft.com/office/drawing/2010/main"/>
            </a:ext>
          </a:extLst>
        </p:spPr>
      </p:pic>
      <p:pic>
        <p:nvPicPr>
          <p:cNvPr id="17" name="図 16" descr="ダイアグラム&#10;&#10;AI によって生成されたコンテンツは間違っている可能性があります。">
            <a:extLst>
              <a:ext uri="{FF2B5EF4-FFF2-40B4-BE49-F238E27FC236}">
                <a16:creationId xmlns:a16="http://schemas.microsoft.com/office/drawing/2014/main" id="{C8BABF12-7D60-49E5-EFED-578EA1ED9AD9}"/>
              </a:ext>
            </a:extLst>
          </p:cNvPr>
          <p:cNvPicPr>
            <a:picLocks noChangeAspect="1"/>
          </p:cNvPicPr>
          <p:nvPr/>
        </p:nvPicPr>
        <p:blipFill>
          <a:blip r:embed="rId6"/>
          <a:stretch>
            <a:fillRect/>
          </a:stretch>
        </p:blipFill>
        <p:spPr>
          <a:xfrm>
            <a:off x="4318136" y="4757737"/>
            <a:ext cx="3161547" cy="2094000"/>
          </a:xfrm>
          <a:prstGeom prst="rect">
            <a:avLst/>
          </a:prstGeom>
        </p:spPr>
      </p:pic>
      <p:pic>
        <p:nvPicPr>
          <p:cNvPr id="19" name="図 18" descr="ダイアグラム&#10;&#10;AI によって生成されたコンテンツは間違っている可能性があります。">
            <a:extLst>
              <a:ext uri="{FF2B5EF4-FFF2-40B4-BE49-F238E27FC236}">
                <a16:creationId xmlns:a16="http://schemas.microsoft.com/office/drawing/2014/main" id="{90192296-076E-5BAC-A716-A9046CFECB3D}"/>
              </a:ext>
            </a:extLst>
          </p:cNvPr>
          <p:cNvPicPr>
            <a:picLocks noChangeAspect="1"/>
          </p:cNvPicPr>
          <p:nvPr/>
        </p:nvPicPr>
        <p:blipFill>
          <a:blip r:embed="rId7"/>
          <a:stretch>
            <a:fillRect/>
          </a:stretch>
        </p:blipFill>
        <p:spPr>
          <a:xfrm>
            <a:off x="4242337" y="6879692"/>
            <a:ext cx="3313143" cy="2161706"/>
          </a:xfrm>
          <a:prstGeom prst="rect">
            <a:avLst/>
          </a:prstGeom>
        </p:spPr>
      </p:pic>
      <p:pic>
        <p:nvPicPr>
          <p:cNvPr id="20" name="図 19" descr="テーブル が含まれている画像&#10;&#10;AI によって生成されたコンテンツは間違っている可能性があります。">
            <a:extLst>
              <a:ext uri="{FF2B5EF4-FFF2-40B4-BE49-F238E27FC236}">
                <a16:creationId xmlns:a16="http://schemas.microsoft.com/office/drawing/2014/main" id="{9783E9DC-BEB7-706A-1487-9ED4DD0DDADA}"/>
              </a:ext>
            </a:extLst>
          </p:cNvPr>
          <p:cNvPicPr>
            <a:picLocks noChangeAspect="1"/>
          </p:cNvPicPr>
          <p:nvPr/>
        </p:nvPicPr>
        <p:blipFill>
          <a:blip r:embed="rId8"/>
          <a:stretch>
            <a:fillRect/>
          </a:stretch>
        </p:blipFill>
        <p:spPr>
          <a:xfrm>
            <a:off x="7951696" y="5755528"/>
            <a:ext cx="4292007" cy="2987093"/>
          </a:xfrm>
          <a:prstGeom prst="rect">
            <a:avLst/>
          </a:prstGeom>
        </p:spPr>
      </p:pic>
      <p:pic>
        <p:nvPicPr>
          <p:cNvPr id="23" name="図 22" descr="ダイアグラム&#10;&#10;AI によって生成されたコンテンツは間違っている可能性があります。">
            <a:extLst>
              <a:ext uri="{FF2B5EF4-FFF2-40B4-BE49-F238E27FC236}">
                <a16:creationId xmlns:a16="http://schemas.microsoft.com/office/drawing/2014/main" id="{76B85637-CAB2-9D92-6E2D-3F9204792351}"/>
              </a:ext>
            </a:extLst>
          </p:cNvPr>
          <p:cNvPicPr>
            <a:picLocks noChangeAspect="1"/>
          </p:cNvPicPr>
          <p:nvPr/>
        </p:nvPicPr>
        <p:blipFill>
          <a:blip r:embed="rId9"/>
          <a:stretch>
            <a:fillRect/>
          </a:stretch>
        </p:blipFill>
        <p:spPr>
          <a:xfrm>
            <a:off x="7318287" y="1038758"/>
            <a:ext cx="4722418" cy="3537643"/>
          </a:xfrm>
          <a:prstGeom prst="rect">
            <a:avLst/>
          </a:prstGeom>
        </p:spPr>
      </p:pic>
      <p:sp>
        <p:nvSpPr>
          <p:cNvPr id="2" name="テキスト ボックス 1">
            <a:extLst>
              <a:ext uri="{FF2B5EF4-FFF2-40B4-BE49-F238E27FC236}">
                <a16:creationId xmlns:a16="http://schemas.microsoft.com/office/drawing/2014/main" id="{FB940DF2-B51A-2D3E-5573-560307A60284}"/>
              </a:ext>
            </a:extLst>
          </p:cNvPr>
          <p:cNvSpPr txBox="1"/>
          <p:nvPr/>
        </p:nvSpPr>
        <p:spPr>
          <a:xfrm>
            <a:off x="1551921" y="4419183"/>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-13_</a:t>
            </a:r>
            <a:r>
              <a:rPr lang="ja-JP" altLang="en-US" sz="1600" b="1" dirty="0">
                <a:solidFill>
                  <a:srgbClr val="000000"/>
                </a:solidFill>
                <a:latin typeface="+mn-ea"/>
                <a:ea typeface="+mn-ea"/>
                <a:cs typeface="Times New Roman" panose="02020603050405020304" pitchFamily="18" charset="0"/>
              </a:rPr>
              <a:t>聖牛三次元モデル</a:t>
            </a:r>
          </a:p>
        </p:txBody>
      </p:sp>
      <p:sp>
        <p:nvSpPr>
          <p:cNvPr id="3" name="テキスト ボックス 2">
            <a:extLst>
              <a:ext uri="{FF2B5EF4-FFF2-40B4-BE49-F238E27FC236}">
                <a16:creationId xmlns:a16="http://schemas.microsoft.com/office/drawing/2014/main" id="{3F28A270-6268-9196-C56E-7C78EF74194E}"/>
              </a:ext>
            </a:extLst>
          </p:cNvPr>
          <p:cNvSpPr txBox="1"/>
          <p:nvPr/>
        </p:nvSpPr>
        <p:spPr>
          <a:xfrm>
            <a:off x="7452301" y="4569976"/>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-14_</a:t>
            </a:r>
            <a:r>
              <a:rPr lang="ja-JP" altLang="en-US" sz="1600" b="1" dirty="0">
                <a:solidFill>
                  <a:srgbClr val="000000"/>
                </a:solidFill>
                <a:latin typeface="+mn-ea"/>
                <a:ea typeface="+mn-ea"/>
                <a:cs typeface="Times New Roman" panose="02020603050405020304" pitchFamily="18" charset="0"/>
              </a:rPr>
              <a:t>聖牛平面モデル</a:t>
            </a:r>
          </a:p>
        </p:txBody>
      </p:sp>
      <p:sp>
        <p:nvSpPr>
          <p:cNvPr id="4" name="テキスト ボックス 3">
            <a:extLst>
              <a:ext uri="{FF2B5EF4-FFF2-40B4-BE49-F238E27FC236}">
                <a16:creationId xmlns:a16="http://schemas.microsoft.com/office/drawing/2014/main" id="{59398955-66F9-21D6-26D6-FF522D8A7BBB}"/>
              </a:ext>
            </a:extLst>
          </p:cNvPr>
          <p:cNvSpPr txBox="1"/>
          <p:nvPr/>
        </p:nvSpPr>
        <p:spPr>
          <a:xfrm>
            <a:off x="1801194" y="8993927"/>
            <a:ext cx="4588404" cy="338554"/>
          </a:xfrm>
          <a:prstGeom prst="rect">
            <a:avLst/>
          </a:prstGeom>
          <a:noFill/>
        </p:spPr>
        <p:txBody>
          <a:bodyPr wrap="square" rtlCol="0">
            <a:spAutoFit/>
          </a:bodyPr>
          <a:lstStyle/>
          <a:p>
            <a:pPr algn="ctr"/>
            <a:r>
              <a:rPr lang="ja-JP" altLang="en-US" sz="1600" b="1" dirty="0">
                <a:solidFill>
                  <a:srgbClr val="000000"/>
                </a:solidFill>
                <a:effectLst/>
                <a:latin typeface="+mn-ea"/>
                <a:ea typeface="+mn-ea"/>
                <a:cs typeface="Times New Roman" panose="02020603050405020304" pitchFamily="18" charset="0"/>
              </a:rPr>
              <a:t>図</a:t>
            </a:r>
            <a:r>
              <a:rPr lang="en-US" altLang="ja-JP" sz="1600" b="1" dirty="0">
                <a:solidFill>
                  <a:srgbClr val="000000"/>
                </a:solidFill>
                <a:latin typeface="+mn-ea"/>
                <a:ea typeface="+mn-ea"/>
                <a:cs typeface="Times New Roman" panose="02020603050405020304" pitchFamily="18" charset="0"/>
              </a:rPr>
              <a:t>-15_</a:t>
            </a:r>
            <a:r>
              <a:rPr lang="zh-TW" altLang="en-US" sz="1600" b="1" dirty="0">
                <a:solidFill>
                  <a:srgbClr val="000000"/>
                </a:solidFill>
                <a:latin typeface="+mn-ea"/>
                <a:ea typeface="+mn-ea"/>
                <a:cs typeface="Times New Roman" panose="02020603050405020304" pitchFamily="18" charset="0"/>
              </a:rPr>
              <a:t>区間別投影面積</a:t>
            </a:r>
            <a:endParaRPr lang="ja-JP" altLang="en-US" sz="1600" b="1" dirty="0">
              <a:solidFill>
                <a:srgbClr val="000000"/>
              </a:solidFill>
              <a:latin typeface="+mn-ea"/>
              <a:ea typeface="+mn-ea"/>
              <a:cs typeface="Times New Roman" panose="02020603050405020304" pitchFamily="18" charset="0"/>
            </a:endParaRPr>
          </a:p>
        </p:txBody>
      </p:sp>
      <p:sp>
        <p:nvSpPr>
          <p:cNvPr id="5" name="Rectangle 1">
            <a:extLst>
              <a:ext uri="{FF2B5EF4-FFF2-40B4-BE49-F238E27FC236}">
                <a16:creationId xmlns:a16="http://schemas.microsoft.com/office/drawing/2014/main" id="{085E5D6F-7755-74D2-0C53-EBE30C00CEF3}"/>
              </a:ext>
            </a:extLst>
          </p:cNvPr>
          <p:cNvSpPr>
            <a:spLocks noChangeArrowheads="1"/>
          </p:cNvSpPr>
          <p:nvPr/>
        </p:nvSpPr>
        <p:spPr bwMode="auto">
          <a:xfrm>
            <a:off x="8489616" y="5466183"/>
            <a:ext cx="2985961" cy="338554"/>
          </a:xfrm>
          <a:prstGeom prst="rect">
            <a:avLst/>
          </a:prstGeom>
          <a:noFill/>
        </p:spPr>
        <p:txBody>
          <a:bodyPr wrap="square" rtlCol="0">
            <a:spAutoFit/>
          </a:bodyPr>
          <a:lstStyle/>
          <a:p>
            <a:pPr algn="ctr"/>
            <a:r>
              <a:rPr lang="ja-JP" altLang="ja-JP" sz="1600" b="1" kern="0" spc="100" dirty="0">
                <a:solidFill>
                  <a:srgbClr val="000000"/>
                </a:solidFill>
                <a:latin typeface="+mn-ea"/>
                <a:ea typeface="+mn-ea"/>
                <a:cs typeface="Times New Roman" panose="02020603050405020304" pitchFamily="18" charset="0"/>
              </a:rPr>
              <a:t>表</a:t>
            </a:r>
            <a:r>
              <a:rPr lang="en-US" altLang="ja-JP" sz="1600" b="1" kern="0" spc="100" dirty="0">
                <a:solidFill>
                  <a:srgbClr val="000000"/>
                </a:solidFill>
                <a:latin typeface="+mn-ea"/>
                <a:ea typeface="+mn-ea"/>
                <a:cs typeface="Times New Roman" panose="02020603050405020304" pitchFamily="18" charset="0"/>
              </a:rPr>
              <a:t>-4_0</a:t>
            </a:r>
            <a:r>
              <a:rPr lang="ja-JP" altLang="en-US" sz="1600" b="1" kern="0" spc="100" dirty="0">
                <a:solidFill>
                  <a:srgbClr val="000000"/>
                </a:solidFill>
                <a:latin typeface="+mn-ea"/>
                <a:ea typeface="+mn-ea"/>
                <a:cs typeface="Times New Roman" panose="02020603050405020304" pitchFamily="18" charset="0"/>
              </a:rPr>
              <a:t>～</a:t>
            </a:r>
            <a:r>
              <a:rPr lang="en-US" altLang="ja-JP" sz="1600" b="1" kern="0" spc="100" dirty="0">
                <a:solidFill>
                  <a:srgbClr val="000000"/>
                </a:solidFill>
                <a:latin typeface="+mn-ea"/>
                <a:ea typeface="+mn-ea"/>
                <a:cs typeface="Times New Roman" panose="02020603050405020304" pitchFamily="18" charset="0"/>
              </a:rPr>
              <a:t>1</a:t>
            </a:r>
            <a:r>
              <a:rPr lang="ja-JP" altLang="en-US" sz="1600" b="1" kern="0" spc="100" dirty="0">
                <a:solidFill>
                  <a:srgbClr val="000000"/>
                </a:solidFill>
                <a:latin typeface="+mn-ea"/>
                <a:ea typeface="+mn-ea"/>
                <a:cs typeface="Times New Roman" panose="02020603050405020304" pitchFamily="18" charset="0"/>
              </a:rPr>
              <a:t>区間の</a:t>
            </a:r>
            <a:r>
              <a:rPr lang="en-US" altLang="ja-JP" sz="1600" b="1" kern="0" spc="100" dirty="0">
                <a:solidFill>
                  <a:srgbClr val="000000"/>
                </a:solidFill>
                <a:latin typeface="+mn-ea"/>
                <a:ea typeface="+mn-ea"/>
                <a:cs typeface="Times New Roman" panose="02020603050405020304" pitchFamily="18" charset="0"/>
              </a:rPr>
              <a:t>HA</a:t>
            </a:r>
            <a:r>
              <a:rPr lang="ja-JP" altLang="en-US" sz="1600" b="1" kern="0" spc="100" dirty="0">
                <a:solidFill>
                  <a:srgbClr val="000000"/>
                </a:solidFill>
                <a:latin typeface="+mn-ea"/>
                <a:ea typeface="+mn-ea"/>
                <a:cs typeface="Times New Roman" panose="02020603050405020304" pitchFamily="18" charset="0"/>
              </a:rPr>
              <a:t>データ</a:t>
            </a:r>
          </a:p>
        </p:txBody>
      </p:sp>
    </p:spTree>
    <p:extLst>
      <p:ext uri="{BB962C8B-B14F-4D97-AF65-F5344CB8AC3E}">
        <p14:creationId xmlns:p14="http://schemas.microsoft.com/office/powerpoint/2010/main" val="1933837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60F7F-62A9-5610-3AF2-A391A636BC71}"/>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CB9F2863-0394-90D9-930A-351A7CCF76F6}"/>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0E4B029E-5BF9-4E90-E261-184002C5D1E0}"/>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メッシュへの入力</a:t>
            </a:r>
          </a:p>
        </p:txBody>
      </p:sp>
      <p:sp>
        <p:nvSpPr>
          <p:cNvPr id="36" name="Rectangle 137">
            <a:extLst>
              <a:ext uri="{FF2B5EF4-FFF2-40B4-BE49-F238E27FC236}">
                <a16:creationId xmlns:a16="http://schemas.microsoft.com/office/drawing/2014/main" id="{CFA0666B-213B-D17E-2C56-D41ADE832D7E}"/>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425DEE1F-4A5F-F648-DDDB-DD7C8BC5B875}"/>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32839F0A-E6FC-92E9-E529-00C0E1B87309}"/>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15</a:t>
            </a:fld>
            <a:r>
              <a:rPr lang="ja-JP" altLang="en-US" b="1" dirty="0">
                <a:latin typeface="+mn-ea"/>
                <a:ea typeface="+mn-ea"/>
              </a:rPr>
              <a:t>　</a:t>
            </a:r>
            <a:r>
              <a:rPr lang="en-US" altLang="ja-JP" b="1" dirty="0">
                <a:latin typeface="+mn-ea"/>
                <a:ea typeface="+mn-ea"/>
              </a:rPr>
              <a:t>-</a:t>
            </a:r>
          </a:p>
        </p:txBody>
      </p:sp>
      <p:sp>
        <p:nvSpPr>
          <p:cNvPr id="2" name="Text Box 117">
            <a:extLst>
              <a:ext uri="{FF2B5EF4-FFF2-40B4-BE49-F238E27FC236}">
                <a16:creationId xmlns:a16="http://schemas.microsoft.com/office/drawing/2014/main" id="{6C610F52-AC50-A7C0-FB89-30939D907846}"/>
              </a:ext>
            </a:extLst>
          </p:cNvPr>
          <p:cNvSpPr txBox="1">
            <a:spLocks noChangeArrowheads="1"/>
          </p:cNvSpPr>
          <p:nvPr/>
        </p:nvSpPr>
        <p:spPr bwMode="auto">
          <a:xfrm>
            <a:off x="389715" y="699459"/>
            <a:ext cx="12136656" cy="461665"/>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2400" b="1" dirty="0">
                <a:latin typeface="HG丸ｺﾞｼｯｸM-PRO" panose="020F0600000000000000" pitchFamily="50" charset="-128"/>
                <a:ea typeface="HG丸ｺﾞｼｯｸM-PRO" panose="020F0600000000000000" pitchFamily="50" charset="-128"/>
              </a:rPr>
              <a:t>作成した聖牛モデル</a:t>
            </a:r>
            <a:r>
              <a:rPr lang="en-US" altLang="ja-JP" sz="2400" b="1" dirty="0">
                <a:latin typeface="HG丸ｺﾞｼｯｸM-PRO" panose="020F0600000000000000" pitchFamily="50" charset="-128"/>
                <a:ea typeface="HG丸ｺﾞｼｯｸM-PRO" panose="020F0600000000000000" pitchFamily="50" charset="-128"/>
              </a:rPr>
              <a:t>HA</a:t>
            </a:r>
            <a:r>
              <a:rPr lang="ja-JP" altLang="en-US" sz="2400" b="1" dirty="0">
                <a:latin typeface="HG丸ｺﾞｼｯｸM-PRO" panose="020F0600000000000000" pitchFamily="50" charset="-128"/>
                <a:ea typeface="HG丸ｺﾞｼｯｸM-PRO" panose="020F0600000000000000" pitchFamily="50" charset="-128"/>
              </a:rPr>
              <a:t>データ（水深と投影面積）を各メッシュに分割して入力する。</a:t>
            </a:r>
            <a:endParaRPr lang="en-US" altLang="ja-JP" sz="2400" b="1" dirty="0">
              <a:latin typeface="HG丸ｺﾞｼｯｸM-PRO" panose="020F0600000000000000" pitchFamily="50" charset="-128"/>
              <a:ea typeface="HG丸ｺﾞｼｯｸM-PRO" panose="020F0600000000000000" pitchFamily="50" charset="-128"/>
            </a:endParaRPr>
          </a:p>
        </p:txBody>
      </p:sp>
      <p:pic>
        <p:nvPicPr>
          <p:cNvPr id="4" name="図 3">
            <a:extLst>
              <a:ext uri="{FF2B5EF4-FFF2-40B4-BE49-F238E27FC236}">
                <a16:creationId xmlns:a16="http://schemas.microsoft.com/office/drawing/2014/main" id="{EE30B027-F3DE-3E01-BE58-D14FD20EC320}"/>
              </a:ext>
            </a:extLst>
          </p:cNvPr>
          <p:cNvPicPr>
            <a:picLocks noChangeAspect="1"/>
          </p:cNvPicPr>
          <p:nvPr/>
        </p:nvPicPr>
        <p:blipFill>
          <a:blip r:embed="rId3"/>
          <a:srcRect l="792"/>
          <a:stretch>
            <a:fillRect/>
          </a:stretch>
        </p:blipFill>
        <p:spPr>
          <a:xfrm>
            <a:off x="389715" y="2063853"/>
            <a:ext cx="12034368" cy="5853720"/>
          </a:xfrm>
          <a:prstGeom prst="rect">
            <a:avLst/>
          </a:prstGeom>
        </p:spPr>
      </p:pic>
      <p:sp>
        <p:nvSpPr>
          <p:cNvPr id="3" name="テキスト ボックス 2">
            <a:extLst>
              <a:ext uri="{FF2B5EF4-FFF2-40B4-BE49-F238E27FC236}">
                <a16:creationId xmlns:a16="http://schemas.microsoft.com/office/drawing/2014/main" id="{B0EF6EB9-8B79-6133-0940-0FA2B9678E43}"/>
              </a:ext>
            </a:extLst>
          </p:cNvPr>
          <p:cNvSpPr txBox="1"/>
          <p:nvPr/>
        </p:nvSpPr>
        <p:spPr>
          <a:xfrm>
            <a:off x="4012997" y="8090689"/>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-16_</a:t>
            </a:r>
            <a:r>
              <a:rPr lang="ja-JP" altLang="en-US" sz="1600" b="1" spc="100" dirty="0">
                <a:solidFill>
                  <a:srgbClr val="000000"/>
                </a:solidFill>
                <a:latin typeface="+mn-ea"/>
                <a:ea typeface="+mn-ea"/>
                <a:cs typeface="Times New Roman" panose="02020603050405020304" pitchFamily="18" charset="0"/>
              </a:rPr>
              <a:t>聖牛モデルメッシュ</a:t>
            </a:r>
          </a:p>
        </p:txBody>
      </p:sp>
    </p:spTree>
    <p:extLst>
      <p:ext uri="{BB962C8B-B14F-4D97-AF65-F5344CB8AC3E}">
        <p14:creationId xmlns:p14="http://schemas.microsoft.com/office/powerpoint/2010/main" val="427837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E899B-80D3-B584-7B56-7F005CB4A986}"/>
            </a:ext>
          </a:extLst>
        </p:cNvPr>
        <p:cNvGrpSpPr/>
        <p:nvPr/>
      </p:nvGrpSpPr>
      <p:grpSpPr>
        <a:xfrm>
          <a:off x="0" y="0"/>
          <a:ext cx="0" cy="0"/>
          <a:chOff x="0" y="0"/>
          <a:chExt cx="0" cy="0"/>
        </a:xfrm>
      </p:grpSpPr>
      <p:sp>
        <p:nvSpPr>
          <p:cNvPr id="50" name="Rectangle 25">
            <a:extLst>
              <a:ext uri="{FF2B5EF4-FFF2-40B4-BE49-F238E27FC236}">
                <a16:creationId xmlns:a16="http://schemas.microsoft.com/office/drawing/2014/main" id="{6FA72F30-8628-A37F-855C-067284F3BC98}"/>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実験結果と解析結果（</a:t>
            </a:r>
            <a:r>
              <a:rPr lang="en-US" altLang="ja-JP"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1</a:t>
            </a: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a:t>
            </a:r>
          </a:p>
        </p:txBody>
      </p:sp>
      <p:sp>
        <p:nvSpPr>
          <p:cNvPr id="36" name="Rectangle 137">
            <a:extLst>
              <a:ext uri="{FF2B5EF4-FFF2-40B4-BE49-F238E27FC236}">
                <a16:creationId xmlns:a16="http://schemas.microsoft.com/office/drawing/2014/main" id="{D4E8A70C-E0A3-BA0D-4207-E457025FB1D9}"/>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BE3F9929-B81E-D257-C65B-FC0F00FC4AB4}"/>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16</a:t>
            </a:fld>
            <a:r>
              <a:rPr lang="ja-JP" altLang="en-US" b="1" dirty="0">
                <a:latin typeface="+mn-ea"/>
                <a:ea typeface="+mn-ea"/>
              </a:rPr>
              <a:t>　</a:t>
            </a:r>
            <a:r>
              <a:rPr lang="en-US" altLang="ja-JP" b="1" dirty="0">
                <a:latin typeface="+mn-ea"/>
                <a:ea typeface="+mn-ea"/>
              </a:rPr>
              <a:t>-</a:t>
            </a:r>
          </a:p>
        </p:txBody>
      </p:sp>
      <p:sp>
        <p:nvSpPr>
          <p:cNvPr id="2" name="Text Box 117">
            <a:extLst>
              <a:ext uri="{FF2B5EF4-FFF2-40B4-BE49-F238E27FC236}">
                <a16:creationId xmlns:a16="http://schemas.microsoft.com/office/drawing/2014/main" id="{B5CF8839-450B-D5E2-A846-D3863A05F27F}"/>
              </a:ext>
            </a:extLst>
          </p:cNvPr>
          <p:cNvSpPr txBox="1">
            <a:spLocks noChangeArrowheads="1"/>
          </p:cNvSpPr>
          <p:nvPr/>
        </p:nvSpPr>
        <p:spPr bwMode="auto">
          <a:xfrm>
            <a:off x="389715" y="699459"/>
            <a:ext cx="11631710" cy="830997"/>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2400" b="1" dirty="0">
                <a:latin typeface="HG丸ｺﾞｼｯｸM-PRO" panose="020F0600000000000000" pitchFamily="50" charset="-128"/>
                <a:ea typeface="HG丸ｺﾞｼｯｸM-PRO" panose="020F0600000000000000" pitchFamily="50" charset="-128"/>
              </a:rPr>
              <a:t>実験結果と比べて、密生度モデルの再現性は低い。一方、聖牛モデルは流れ方向</a:t>
            </a:r>
            <a:endParaRPr lang="en-US" altLang="ja-JP" sz="2400" b="1" dirty="0">
              <a:latin typeface="HG丸ｺﾞｼｯｸM-PRO" panose="020F0600000000000000" pitchFamily="50" charset="-128"/>
              <a:ea typeface="HG丸ｺﾞｼｯｸM-PRO" panose="020F0600000000000000" pitchFamily="50" charset="-128"/>
            </a:endParaRPr>
          </a:p>
          <a:p>
            <a:r>
              <a:rPr lang="ja-JP" altLang="en-US" sz="2400" b="1" dirty="0">
                <a:latin typeface="HG丸ｺﾞｼｯｸM-PRO" panose="020F0600000000000000" pitchFamily="50" charset="-128"/>
                <a:ea typeface="HG丸ｺﾞｼｯｸM-PRO" panose="020F0600000000000000" pitchFamily="50" charset="-128"/>
              </a:rPr>
              <a:t>及び横断方向について、実験モデルと類似する。</a:t>
            </a:r>
            <a:endParaRPr lang="en-US" altLang="ja-JP" sz="2400" b="1" dirty="0">
              <a:latin typeface="HG丸ｺﾞｼｯｸM-PRO" panose="020F0600000000000000" pitchFamily="50" charset="-128"/>
              <a:ea typeface="HG丸ｺﾞｼｯｸM-PRO" panose="020F0600000000000000" pitchFamily="50" charset="-128"/>
            </a:endParaRPr>
          </a:p>
        </p:txBody>
      </p:sp>
      <p:pic>
        <p:nvPicPr>
          <p:cNvPr id="18" name="図 17">
            <a:extLst>
              <a:ext uri="{FF2B5EF4-FFF2-40B4-BE49-F238E27FC236}">
                <a16:creationId xmlns:a16="http://schemas.microsoft.com/office/drawing/2014/main" id="{FD67DC78-933D-A3A5-30AC-46A2B1BC49BD}"/>
              </a:ext>
            </a:extLst>
          </p:cNvPr>
          <p:cNvPicPr>
            <a:picLocks noChangeAspect="1"/>
          </p:cNvPicPr>
          <p:nvPr/>
        </p:nvPicPr>
        <p:blipFill>
          <a:blip r:embed="rId3"/>
          <a:srcRect t="19610"/>
          <a:stretch>
            <a:fillRect/>
          </a:stretch>
        </p:blipFill>
        <p:spPr>
          <a:xfrm>
            <a:off x="341490" y="6712533"/>
            <a:ext cx="6059310" cy="1337154"/>
          </a:xfrm>
          <a:prstGeom prst="rect">
            <a:avLst/>
          </a:prstGeom>
        </p:spPr>
      </p:pic>
      <p:pic>
        <p:nvPicPr>
          <p:cNvPr id="21" name="図 20">
            <a:extLst>
              <a:ext uri="{FF2B5EF4-FFF2-40B4-BE49-F238E27FC236}">
                <a16:creationId xmlns:a16="http://schemas.microsoft.com/office/drawing/2014/main" id="{2410024F-623A-E78B-6D1D-B3F920DA80D4}"/>
              </a:ext>
            </a:extLst>
          </p:cNvPr>
          <p:cNvPicPr>
            <a:picLocks noChangeAspect="1"/>
          </p:cNvPicPr>
          <p:nvPr/>
        </p:nvPicPr>
        <p:blipFill>
          <a:blip r:embed="rId4"/>
          <a:stretch>
            <a:fillRect/>
          </a:stretch>
        </p:blipFill>
        <p:spPr>
          <a:xfrm>
            <a:off x="327248" y="2698052"/>
            <a:ext cx="5979951" cy="1583691"/>
          </a:xfrm>
          <a:prstGeom prst="rect">
            <a:avLst/>
          </a:prstGeom>
        </p:spPr>
      </p:pic>
      <p:pic>
        <p:nvPicPr>
          <p:cNvPr id="23" name="図 22">
            <a:extLst>
              <a:ext uri="{FF2B5EF4-FFF2-40B4-BE49-F238E27FC236}">
                <a16:creationId xmlns:a16="http://schemas.microsoft.com/office/drawing/2014/main" id="{19D948A9-7CC7-08D0-8A82-7BC60421DF22}"/>
              </a:ext>
            </a:extLst>
          </p:cNvPr>
          <p:cNvPicPr>
            <a:picLocks noChangeAspect="1"/>
          </p:cNvPicPr>
          <p:nvPr/>
        </p:nvPicPr>
        <p:blipFill>
          <a:blip r:embed="rId5"/>
          <a:stretch>
            <a:fillRect/>
          </a:stretch>
        </p:blipFill>
        <p:spPr>
          <a:xfrm>
            <a:off x="389715" y="4669353"/>
            <a:ext cx="6074585" cy="1396793"/>
          </a:xfrm>
          <a:prstGeom prst="rect">
            <a:avLst/>
          </a:prstGeom>
        </p:spPr>
      </p:pic>
      <p:sp>
        <p:nvSpPr>
          <p:cNvPr id="24" name="二等辺三角形 23">
            <a:extLst>
              <a:ext uri="{FF2B5EF4-FFF2-40B4-BE49-F238E27FC236}">
                <a16:creationId xmlns:a16="http://schemas.microsoft.com/office/drawing/2014/main" id="{6DAE6A5F-7112-7543-700C-924B40D00D37}"/>
              </a:ext>
            </a:extLst>
          </p:cNvPr>
          <p:cNvSpPr/>
          <p:nvPr/>
        </p:nvSpPr>
        <p:spPr>
          <a:xfrm rot="5400000">
            <a:off x="3970696" y="4677128"/>
            <a:ext cx="249475" cy="1119231"/>
          </a:xfrm>
          <a:prstGeom prst="triangle">
            <a:avLst>
              <a:gd name="adj" fmla="val 57098"/>
            </a:avLst>
          </a:pr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6012" tIns="48006" rIns="96012" bIns="48006" numCol="1" spcCol="0" rtlCol="0" fromWordArt="0" anchor="ctr" anchorCtr="0" forceAA="0" compatLnSpc="1">
            <a:prstTxWarp prst="textNoShape">
              <a:avLst/>
            </a:prstTxWarp>
            <a:noAutofit/>
          </a:bodyPr>
          <a:lstStyle/>
          <a:p>
            <a:endParaRPr lang="ja-JP" altLang="en-US" sz="1890"/>
          </a:p>
        </p:txBody>
      </p:sp>
      <p:sp>
        <p:nvSpPr>
          <p:cNvPr id="25" name="テキスト ボックス 24">
            <a:extLst>
              <a:ext uri="{FF2B5EF4-FFF2-40B4-BE49-F238E27FC236}">
                <a16:creationId xmlns:a16="http://schemas.microsoft.com/office/drawing/2014/main" id="{005ADEEE-276E-36B7-B7C9-8B29D205C78C}"/>
              </a:ext>
            </a:extLst>
          </p:cNvPr>
          <p:cNvSpPr txBox="1"/>
          <p:nvPr/>
        </p:nvSpPr>
        <p:spPr>
          <a:xfrm>
            <a:off x="4062125" y="5706156"/>
            <a:ext cx="815601" cy="338554"/>
          </a:xfrm>
          <a:prstGeom prst="rect">
            <a:avLst/>
          </a:prstGeom>
          <a:noFill/>
        </p:spPr>
        <p:txBody>
          <a:bodyPr wrap="square">
            <a:spAutoFit/>
          </a:bodyPr>
          <a:lstStyle/>
          <a:p>
            <a:r>
              <a:rPr lang="ja-JP" altLang="en-US" sz="1600" b="1" dirty="0">
                <a:ea typeface="ＭＳ ゴシック" panose="020B0609070205080204" pitchFamily="49" charset="-128"/>
                <a:cs typeface="Times New Roman" panose="02020603050405020304" pitchFamily="18" charset="0"/>
              </a:rPr>
              <a:t>聖牛</a:t>
            </a:r>
            <a:endParaRPr lang="ja-JP" altLang="en-US" sz="1600" b="1" dirty="0"/>
          </a:p>
        </p:txBody>
      </p:sp>
      <p:sp>
        <p:nvSpPr>
          <p:cNvPr id="26" name="フリーフォーム: 図形 25">
            <a:extLst>
              <a:ext uri="{FF2B5EF4-FFF2-40B4-BE49-F238E27FC236}">
                <a16:creationId xmlns:a16="http://schemas.microsoft.com/office/drawing/2014/main" id="{A270A0D1-4E4B-9017-4968-2B9A76184E6E}"/>
              </a:ext>
            </a:extLst>
          </p:cNvPr>
          <p:cNvSpPr/>
          <p:nvPr/>
        </p:nvSpPr>
        <p:spPr>
          <a:xfrm>
            <a:off x="3858111" y="5322630"/>
            <a:ext cx="697322" cy="699332"/>
          </a:xfrm>
          <a:custGeom>
            <a:avLst/>
            <a:gdLst>
              <a:gd name="connsiteX0" fmla="*/ 666750 w 666750"/>
              <a:gd name="connsiteY0" fmla="*/ 438150 h 438150"/>
              <a:gd name="connsiteX1" fmla="*/ 219075 w 666750"/>
              <a:gd name="connsiteY1" fmla="*/ 438150 h 438150"/>
              <a:gd name="connsiteX2" fmla="*/ 0 w 666750"/>
              <a:gd name="connsiteY2" fmla="*/ 0 h 438150"/>
            </a:gdLst>
            <a:ahLst/>
            <a:cxnLst>
              <a:cxn ang="0">
                <a:pos x="connsiteX0" y="connsiteY0"/>
              </a:cxn>
              <a:cxn ang="0">
                <a:pos x="connsiteX1" y="connsiteY1"/>
              </a:cxn>
              <a:cxn ang="0">
                <a:pos x="connsiteX2" y="connsiteY2"/>
              </a:cxn>
            </a:cxnLst>
            <a:rect l="l" t="t" r="r" b="b"/>
            <a:pathLst>
              <a:path w="666750" h="438150">
                <a:moveTo>
                  <a:pt x="666750" y="438150"/>
                </a:moveTo>
                <a:lnTo>
                  <a:pt x="219075" y="438150"/>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69B899EC-6DF0-94E1-11AE-1DEE4F48BB20}"/>
              </a:ext>
            </a:extLst>
          </p:cNvPr>
          <p:cNvSpPr txBox="1"/>
          <p:nvPr/>
        </p:nvSpPr>
        <p:spPr>
          <a:xfrm>
            <a:off x="1820285" y="2836162"/>
            <a:ext cx="3673188" cy="297517"/>
          </a:xfrm>
          <a:prstGeom prst="rect">
            <a:avLst/>
          </a:prstGeom>
          <a:noFill/>
        </p:spPr>
        <p:txBody>
          <a:bodyPr wrap="square" rtlCol="0">
            <a:spAutoFit/>
          </a:bodyPr>
          <a:lstStyle/>
          <a:p>
            <a:pPr marL="292735" indent="-292735" algn="ctr">
              <a:lnSpc>
                <a:spcPts val="1600"/>
              </a:lnSpc>
            </a:pPr>
            <a:r>
              <a:rPr lang="ja-JP" altLang="en-US" sz="1600" b="1" spc="-30" dirty="0">
                <a:latin typeface="ＭＳ ゴシック" panose="020B0609070205080204" pitchFamily="49" charset="-128"/>
                <a:ea typeface="ＭＳ ゴシック" panose="020B0609070205080204" pitchFamily="49" charset="-128"/>
                <a:cs typeface="Times New Roman" panose="02020603050405020304" pitchFamily="18" charset="0"/>
              </a:rPr>
              <a:t>実験結果</a:t>
            </a:r>
            <a:endParaRPr lang="en-US" altLang="ja-JP" sz="1600" b="1" spc="-3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1897C8D6-E7E1-698E-9057-F68267331698}"/>
              </a:ext>
            </a:extLst>
          </p:cNvPr>
          <p:cNvSpPr txBox="1"/>
          <p:nvPr/>
        </p:nvSpPr>
        <p:spPr>
          <a:xfrm>
            <a:off x="1856617" y="4584616"/>
            <a:ext cx="3673188" cy="297517"/>
          </a:xfrm>
          <a:prstGeom prst="rect">
            <a:avLst/>
          </a:prstGeom>
          <a:noFill/>
        </p:spPr>
        <p:txBody>
          <a:bodyPr wrap="square" rtlCol="0">
            <a:spAutoFit/>
          </a:bodyPr>
          <a:lstStyle/>
          <a:p>
            <a:pPr marL="292735" indent="-292735" algn="ctr">
              <a:lnSpc>
                <a:spcPts val="1600"/>
              </a:lnSpc>
            </a:pPr>
            <a:r>
              <a:rPr lang="ja-JP" altLang="en-US" sz="1600" b="1" spc="-30" dirty="0">
                <a:latin typeface="ＭＳ ゴシック" panose="020B0609070205080204" pitchFamily="49" charset="-128"/>
                <a:ea typeface="ＭＳ ゴシック" panose="020B0609070205080204" pitchFamily="49" charset="-128"/>
                <a:cs typeface="Times New Roman" panose="02020603050405020304" pitchFamily="18" charset="0"/>
              </a:rPr>
              <a:t>密生度モデル</a:t>
            </a:r>
            <a:endParaRPr lang="en-US" altLang="ja-JP" sz="1600" b="1" spc="-3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0" name="テキスト ボックス 29">
            <a:extLst>
              <a:ext uri="{FF2B5EF4-FFF2-40B4-BE49-F238E27FC236}">
                <a16:creationId xmlns:a16="http://schemas.microsoft.com/office/drawing/2014/main" id="{CE5EBFBE-0689-E578-0B25-E56852C90B76}"/>
              </a:ext>
            </a:extLst>
          </p:cNvPr>
          <p:cNvSpPr txBox="1"/>
          <p:nvPr/>
        </p:nvSpPr>
        <p:spPr>
          <a:xfrm>
            <a:off x="1772174" y="6564786"/>
            <a:ext cx="3673188" cy="297517"/>
          </a:xfrm>
          <a:prstGeom prst="rect">
            <a:avLst/>
          </a:prstGeom>
          <a:noFill/>
        </p:spPr>
        <p:txBody>
          <a:bodyPr wrap="square" rtlCol="0">
            <a:spAutoFit/>
          </a:bodyPr>
          <a:lstStyle/>
          <a:p>
            <a:pPr marL="292735" indent="-292735" algn="ctr">
              <a:lnSpc>
                <a:spcPts val="1600"/>
              </a:lnSpc>
            </a:pPr>
            <a:r>
              <a:rPr lang="ja-JP" altLang="en-US" sz="1600" b="1" spc="-30" dirty="0">
                <a:latin typeface="ＭＳ ゴシック" panose="020B0609070205080204" pitchFamily="49" charset="-128"/>
                <a:ea typeface="ＭＳ ゴシック" panose="020B0609070205080204" pitchFamily="49" charset="-128"/>
                <a:cs typeface="Times New Roman" panose="02020603050405020304" pitchFamily="18" charset="0"/>
              </a:rPr>
              <a:t>聖牛モデル</a:t>
            </a:r>
            <a:endParaRPr lang="en-US" altLang="ja-JP" sz="1600" b="1" spc="-3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9" name="Rectangle 137">
            <a:extLst>
              <a:ext uri="{FF2B5EF4-FFF2-40B4-BE49-F238E27FC236}">
                <a16:creationId xmlns:a16="http://schemas.microsoft.com/office/drawing/2014/main" id="{04D2DF53-DC08-551D-4499-856D90B51629}"/>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8195" name="Rectangle 26">
            <a:extLst>
              <a:ext uri="{FF2B5EF4-FFF2-40B4-BE49-F238E27FC236}">
                <a16:creationId xmlns:a16="http://schemas.microsoft.com/office/drawing/2014/main" id="{75DA0559-0480-0E35-175E-E3208B66722B}"/>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pic>
        <p:nvPicPr>
          <p:cNvPr id="32" name="図 31">
            <a:extLst>
              <a:ext uri="{FF2B5EF4-FFF2-40B4-BE49-F238E27FC236}">
                <a16:creationId xmlns:a16="http://schemas.microsoft.com/office/drawing/2014/main" id="{5E15D4B3-FA2D-4358-AB2C-E99D77B479A2}"/>
              </a:ext>
            </a:extLst>
          </p:cNvPr>
          <p:cNvPicPr>
            <a:picLocks noChangeAspect="1"/>
          </p:cNvPicPr>
          <p:nvPr/>
        </p:nvPicPr>
        <p:blipFill>
          <a:blip r:embed="rId6"/>
          <a:stretch>
            <a:fillRect/>
          </a:stretch>
        </p:blipFill>
        <p:spPr>
          <a:xfrm>
            <a:off x="6360259" y="2937890"/>
            <a:ext cx="6040573" cy="1318986"/>
          </a:xfrm>
          <a:prstGeom prst="rect">
            <a:avLst/>
          </a:prstGeom>
        </p:spPr>
      </p:pic>
      <p:pic>
        <p:nvPicPr>
          <p:cNvPr id="34" name="図 33">
            <a:extLst>
              <a:ext uri="{FF2B5EF4-FFF2-40B4-BE49-F238E27FC236}">
                <a16:creationId xmlns:a16="http://schemas.microsoft.com/office/drawing/2014/main" id="{4B7A4C06-C411-19F0-F5E7-C918486F01B5}"/>
              </a:ext>
            </a:extLst>
          </p:cNvPr>
          <p:cNvPicPr>
            <a:picLocks noChangeAspect="1"/>
          </p:cNvPicPr>
          <p:nvPr/>
        </p:nvPicPr>
        <p:blipFill>
          <a:blip r:embed="rId7"/>
          <a:stretch>
            <a:fillRect/>
          </a:stretch>
        </p:blipFill>
        <p:spPr>
          <a:xfrm>
            <a:off x="6344219" y="4733374"/>
            <a:ext cx="5832701" cy="1219790"/>
          </a:xfrm>
          <a:prstGeom prst="rect">
            <a:avLst/>
          </a:prstGeom>
        </p:spPr>
      </p:pic>
      <p:pic>
        <p:nvPicPr>
          <p:cNvPr id="37" name="図 36">
            <a:extLst>
              <a:ext uri="{FF2B5EF4-FFF2-40B4-BE49-F238E27FC236}">
                <a16:creationId xmlns:a16="http://schemas.microsoft.com/office/drawing/2014/main" id="{D275DEB5-6F6F-BE84-90C1-F406CA8F2CE0}"/>
              </a:ext>
            </a:extLst>
          </p:cNvPr>
          <p:cNvPicPr>
            <a:picLocks noChangeAspect="1"/>
          </p:cNvPicPr>
          <p:nvPr/>
        </p:nvPicPr>
        <p:blipFill>
          <a:blip r:embed="rId8"/>
          <a:stretch>
            <a:fillRect/>
          </a:stretch>
        </p:blipFill>
        <p:spPr>
          <a:xfrm>
            <a:off x="6291988" y="6759258"/>
            <a:ext cx="5884932" cy="1194314"/>
          </a:xfrm>
          <a:prstGeom prst="rect">
            <a:avLst/>
          </a:prstGeom>
        </p:spPr>
      </p:pic>
      <p:grpSp>
        <p:nvGrpSpPr>
          <p:cNvPr id="41" name="グループ化 40">
            <a:extLst>
              <a:ext uri="{FF2B5EF4-FFF2-40B4-BE49-F238E27FC236}">
                <a16:creationId xmlns:a16="http://schemas.microsoft.com/office/drawing/2014/main" id="{4FC2DF0C-EC4B-998E-019B-97C5ADB6DB32}"/>
              </a:ext>
            </a:extLst>
          </p:cNvPr>
          <p:cNvGrpSpPr/>
          <p:nvPr/>
        </p:nvGrpSpPr>
        <p:grpSpPr>
          <a:xfrm>
            <a:off x="9520245" y="3361976"/>
            <a:ext cx="1341908" cy="932704"/>
            <a:chOff x="7705785" y="1895150"/>
            <a:chExt cx="1341908" cy="932704"/>
          </a:xfrm>
        </p:grpSpPr>
        <p:sp>
          <p:nvSpPr>
            <p:cNvPr id="38" name="二等辺三角形 37">
              <a:extLst>
                <a:ext uri="{FF2B5EF4-FFF2-40B4-BE49-F238E27FC236}">
                  <a16:creationId xmlns:a16="http://schemas.microsoft.com/office/drawing/2014/main" id="{35937401-A809-7456-1A19-73239BE21222}"/>
                </a:ext>
              </a:extLst>
            </p:cNvPr>
            <p:cNvSpPr/>
            <p:nvPr/>
          </p:nvSpPr>
          <p:spPr>
            <a:xfrm rot="5400000">
              <a:off x="8140663" y="1460272"/>
              <a:ext cx="249475" cy="1119231"/>
            </a:xfrm>
            <a:prstGeom prst="triangle">
              <a:avLst>
                <a:gd name="adj" fmla="val 57098"/>
              </a:avLst>
            </a:pr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6012" tIns="48006" rIns="96012" bIns="48006" numCol="1" spcCol="0" rtlCol="0" fromWordArt="0" anchor="ctr" anchorCtr="0" forceAA="0" compatLnSpc="1">
              <a:prstTxWarp prst="textNoShape">
                <a:avLst/>
              </a:prstTxWarp>
              <a:noAutofit/>
            </a:bodyPr>
            <a:lstStyle/>
            <a:p>
              <a:endParaRPr lang="ja-JP" altLang="en-US" sz="1890"/>
            </a:p>
          </p:txBody>
        </p:sp>
        <p:sp>
          <p:nvSpPr>
            <p:cNvPr id="39" name="テキスト ボックス 38">
              <a:extLst>
                <a:ext uri="{FF2B5EF4-FFF2-40B4-BE49-F238E27FC236}">
                  <a16:creationId xmlns:a16="http://schemas.microsoft.com/office/drawing/2014/main" id="{74933C3E-9500-97AB-A7F1-BE797DF180A4}"/>
                </a:ext>
              </a:extLst>
            </p:cNvPr>
            <p:cNvSpPr txBox="1"/>
            <p:nvPr/>
          </p:nvSpPr>
          <p:spPr>
            <a:xfrm>
              <a:off x="8232092" y="2489300"/>
              <a:ext cx="815601" cy="338554"/>
            </a:xfrm>
            <a:prstGeom prst="rect">
              <a:avLst/>
            </a:prstGeom>
            <a:noFill/>
          </p:spPr>
          <p:txBody>
            <a:bodyPr wrap="square">
              <a:spAutoFit/>
            </a:bodyPr>
            <a:lstStyle/>
            <a:p>
              <a:r>
                <a:rPr lang="ja-JP" altLang="en-US" sz="1600" b="1" dirty="0">
                  <a:ea typeface="ＭＳ ゴシック" panose="020B0609070205080204" pitchFamily="49" charset="-128"/>
                  <a:cs typeface="Times New Roman" panose="02020603050405020304" pitchFamily="18" charset="0"/>
                </a:rPr>
                <a:t>聖牛</a:t>
              </a:r>
              <a:endParaRPr lang="ja-JP" altLang="en-US" sz="1600" b="1" dirty="0"/>
            </a:p>
          </p:txBody>
        </p:sp>
        <p:sp>
          <p:nvSpPr>
            <p:cNvPr id="40" name="フリーフォーム: 図形 39">
              <a:extLst>
                <a:ext uri="{FF2B5EF4-FFF2-40B4-BE49-F238E27FC236}">
                  <a16:creationId xmlns:a16="http://schemas.microsoft.com/office/drawing/2014/main" id="{AA36D171-D964-675E-7ADA-0385A90745E2}"/>
                </a:ext>
              </a:extLst>
            </p:cNvPr>
            <p:cNvSpPr/>
            <p:nvPr/>
          </p:nvSpPr>
          <p:spPr>
            <a:xfrm>
              <a:off x="8028078" y="2105774"/>
              <a:ext cx="697322" cy="699332"/>
            </a:xfrm>
            <a:custGeom>
              <a:avLst/>
              <a:gdLst>
                <a:gd name="connsiteX0" fmla="*/ 666750 w 666750"/>
                <a:gd name="connsiteY0" fmla="*/ 438150 h 438150"/>
                <a:gd name="connsiteX1" fmla="*/ 219075 w 666750"/>
                <a:gd name="connsiteY1" fmla="*/ 438150 h 438150"/>
                <a:gd name="connsiteX2" fmla="*/ 0 w 666750"/>
                <a:gd name="connsiteY2" fmla="*/ 0 h 438150"/>
              </a:gdLst>
              <a:ahLst/>
              <a:cxnLst>
                <a:cxn ang="0">
                  <a:pos x="connsiteX0" y="connsiteY0"/>
                </a:cxn>
                <a:cxn ang="0">
                  <a:pos x="connsiteX1" y="connsiteY1"/>
                </a:cxn>
                <a:cxn ang="0">
                  <a:pos x="connsiteX2" y="connsiteY2"/>
                </a:cxn>
              </a:cxnLst>
              <a:rect l="l" t="t" r="r" b="b"/>
              <a:pathLst>
                <a:path w="666750" h="438150">
                  <a:moveTo>
                    <a:pt x="666750" y="438150"/>
                  </a:moveTo>
                  <a:lnTo>
                    <a:pt x="219075" y="438150"/>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2" name="グループ化 41">
            <a:extLst>
              <a:ext uri="{FF2B5EF4-FFF2-40B4-BE49-F238E27FC236}">
                <a16:creationId xmlns:a16="http://schemas.microsoft.com/office/drawing/2014/main" id="{0C4E8227-43C7-8057-20DC-5C541A6D868B}"/>
              </a:ext>
            </a:extLst>
          </p:cNvPr>
          <p:cNvGrpSpPr/>
          <p:nvPr/>
        </p:nvGrpSpPr>
        <p:grpSpPr>
          <a:xfrm>
            <a:off x="9465756" y="5126889"/>
            <a:ext cx="1341908" cy="932704"/>
            <a:chOff x="7705785" y="1895150"/>
            <a:chExt cx="1341908" cy="932704"/>
          </a:xfrm>
        </p:grpSpPr>
        <p:sp>
          <p:nvSpPr>
            <p:cNvPr id="43" name="二等辺三角形 42">
              <a:extLst>
                <a:ext uri="{FF2B5EF4-FFF2-40B4-BE49-F238E27FC236}">
                  <a16:creationId xmlns:a16="http://schemas.microsoft.com/office/drawing/2014/main" id="{0888EAFC-4FDE-3B4F-2915-6609ED18C921}"/>
                </a:ext>
              </a:extLst>
            </p:cNvPr>
            <p:cNvSpPr/>
            <p:nvPr/>
          </p:nvSpPr>
          <p:spPr>
            <a:xfrm rot="5400000">
              <a:off x="8140663" y="1460272"/>
              <a:ext cx="249475" cy="1119231"/>
            </a:xfrm>
            <a:prstGeom prst="triangle">
              <a:avLst>
                <a:gd name="adj" fmla="val 57098"/>
              </a:avLst>
            </a:pr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6012" tIns="48006" rIns="96012" bIns="48006" numCol="1" spcCol="0" rtlCol="0" fromWordArt="0" anchor="ctr" anchorCtr="0" forceAA="0" compatLnSpc="1">
              <a:prstTxWarp prst="textNoShape">
                <a:avLst/>
              </a:prstTxWarp>
              <a:noAutofit/>
            </a:bodyPr>
            <a:lstStyle/>
            <a:p>
              <a:endParaRPr lang="ja-JP" altLang="en-US" sz="1890"/>
            </a:p>
          </p:txBody>
        </p:sp>
        <p:sp>
          <p:nvSpPr>
            <p:cNvPr id="44" name="テキスト ボックス 43">
              <a:extLst>
                <a:ext uri="{FF2B5EF4-FFF2-40B4-BE49-F238E27FC236}">
                  <a16:creationId xmlns:a16="http://schemas.microsoft.com/office/drawing/2014/main" id="{9558FFC3-C5CE-3E23-C6B0-AE1AC3DCFCB1}"/>
                </a:ext>
              </a:extLst>
            </p:cNvPr>
            <p:cNvSpPr txBox="1"/>
            <p:nvPr/>
          </p:nvSpPr>
          <p:spPr>
            <a:xfrm>
              <a:off x="8232092" y="2489300"/>
              <a:ext cx="815601" cy="338554"/>
            </a:xfrm>
            <a:prstGeom prst="rect">
              <a:avLst/>
            </a:prstGeom>
            <a:noFill/>
          </p:spPr>
          <p:txBody>
            <a:bodyPr wrap="square">
              <a:spAutoFit/>
            </a:bodyPr>
            <a:lstStyle/>
            <a:p>
              <a:r>
                <a:rPr lang="ja-JP" altLang="en-US" sz="1600" b="1" dirty="0">
                  <a:ea typeface="ＭＳ ゴシック" panose="020B0609070205080204" pitchFamily="49" charset="-128"/>
                  <a:cs typeface="Times New Roman" panose="02020603050405020304" pitchFamily="18" charset="0"/>
                </a:rPr>
                <a:t>聖牛</a:t>
              </a:r>
              <a:endParaRPr lang="ja-JP" altLang="en-US" sz="1600" b="1" dirty="0"/>
            </a:p>
          </p:txBody>
        </p:sp>
        <p:sp>
          <p:nvSpPr>
            <p:cNvPr id="45" name="フリーフォーム: 図形 44">
              <a:extLst>
                <a:ext uri="{FF2B5EF4-FFF2-40B4-BE49-F238E27FC236}">
                  <a16:creationId xmlns:a16="http://schemas.microsoft.com/office/drawing/2014/main" id="{05138D53-7017-B446-604E-AA7465411403}"/>
                </a:ext>
              </a:extLst>
            </p:cNvPr>
            <p:cNvSpPr/>
            <p:nvPr/>
          </p:nvSpPr>
          <p:spPr>
            <a:xfrm>
              <a:off x="8028078" y="2105774"/>
              <a:ext cx="697322" cy="699332"/>
            </a:xfrm>
            <a:custGeom>
              <a:avLst/>
              <a:gdLst>
                <a:gd name="connsiteX0" fmla="*/ 666750 w 666750"/>
                <a:gd name="connsiteY0" fmla="*/ 438150 h 438150"/>
                <a:gd name="connsiteX1" fmla="*/ 219075 w 666750"/>
                <a:gd name="connsiteY1" fmla="*/ 438150 h 438150"/>
                <a:gd name="connsiteX2" fmla="*/ 0 w 666750"/>
                <a:gd name="connsiteY2" fmla="*/ 0 h 438150"/>
              </a:gdLst>
              <a:ahLst/>
              <a:cxnLst>
                <a:cxn ang="0">
                  <a:pos x="connsiteX0" y="connsiteY0"/>
                </a:cxn>
                <a:cxn ang="0">
                  <a:pos x="connsiteX1" y="connsiteY1"/>
                </a:cxn>
                <a:cxn ang="0">
                  <a:pos x="connsiteX2" y="connsiteY2"/>
                </a:cxn>
              </a:cxnLst>
              <a:rect l="l" t="t" r="r" b="b"/>
              <a:pathLst>
                <a:path w="666750" h="438150">
                  <a:moveTo>
                    <a:pt x="666750" y="438150"/>
                  </a:moveTo>
                  <a:lnTo>
                    <a:pt x="219075" y="438150"/>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6" name="グループ化 45">
            <a:extLst>
              <a:ext uri="{FF2B5EF4-FFF2-40B4-BE49-F238E27FC236}">
                <a16:creationId xmlns:a16="http://schemas.microsoft.com/office/drawing/2014/main" id="{FA08753B-373E-D28D-CBA1-169280AA5C31}"/>
              </a:ext>
            </a:extLst>
          </p:cNvPr>
          <p:cNvGrpSpPr/>
          <p:nvPr/>
        </p:nvGrpSpPr>
        <p:grpSpPr>
          <a:xfrm>
            <a:off x="9465756" y="7087437"/>
            <a:ext cx="1341908" cy="932704"/>
            <a:chOff x="7705785" y="1895150"/>
            <a:chExt cx="1341908" cy="932704"/>
          </a:xfrm>
        </p:grpSpPr>
        <p:sp>
          <p:nvSpPr>
            <p:cNvPr id="47" name="二等辺三角形 46">
              <a:extLst>
                <a:ext uri="{FF2B5EF4-FFF2-40B4-BE49-F238E27FC236}">
                  <a16:creationId xmlns:a16="http://schemas.microsoft.com/office/drawing/2014/main" id="{BE1BE8B8-1BAD-3BB4-C385-706629A860AB}"/>
                </a:ext>
              </a:extLst>
            </p:cNvPr>
            <p:cNvSpPr/>
            <p:nvPr/>
          </p:nvSpPr>
          <p:spPr>
            <a:xfrm rot="5400000">
              <a:off x="8140663" y="1460272"/>
              <a:ext cx="249475" cy="1119231"/>
            </a:xfrm>
            <a:prstGeom prst="triangle">
              <a:avLst>
                <a:gd name="adj" fmla="val 57098"/>
              </a:avLst>
            </a:pr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6012" tIns="48006" rIns="96012" bIns="48006" numCol="1" spcCol="0" rtlCol="0" fromWordArt="0" anchor="ctr" anchorCtr="0" forceAA="0" compatLnSpc="1">
              <a:prstTxWarp prst="textNoShape">
                <a:avLst/>
              </a:prstTxWarp>
              <a:noAutofit/>
            </a:bodyPr>
            <a:lstStyle/>
            <a:p>
              <a:endParaRPr lang="ja-JP" altLang="en-US" sz="1890"/>
            </a:p>
          </p:txBody>
        </p:sp>
        <p:sp>
          <p:nvSpPr>
            <p:cNvPr id="48" name="テキスト ボックス 47">
              <a:extLst>
                <a:ext uri="{FF2B5EF4-FFF2-40B4-BE49-F238E27FC236}">
                  <a16:creationId xmlns:a16="http://schemas.microsoft.com/office/drawing/2014/main" id="{1FDE22D0-E220-3516-3BEE-563EF949A447}"/>
                </a:ext>
              </a:extLst>
            </p:cNvPr>
            <p:cNvSpPr txBox="1"/>
            <p:nvPr/>
          </p:nvSpPr>
          <p:spPr>
            <a:xfrm>
              <a:off x="8232092" y="2489300"/>
              <a:ext cx="815601" cy="338554"/>
            </a:xfrm>
            <a:prstGeom prst="rect">
              <a:avLst/>
            </a:prstGeom>
            <a:noFill/>
          </p:spPr>
          <p:txBody>
            <a:bodyPr wrap="square">
              <a:spAutoFit/>
            </a:bodyPr>
            <a:lstStyle/>
            <a:p>
              <a:r>
                <a:rPr lang="ja-JP" altLang="en-US" sz="1600" b="1" dirty="0">
                  <a:ea typeface="ＭＳ ゴシック" panose="020B0609070205080204" pitchFamily="49" charset="-128"/>
                  <a:cs typeface="Times New Roman" panose="02020603050405020304" pitchFamily="18" charset="0"/>
                </a:rPr>
                <a:t>聖牛</a:t>
              </a:r>
              <a:endParaRPr lang="ja-JP" altLang="en-US" sz="1600" b="1" dirty="0"/>
            </a:p>
          </p:txBody>
        </p:sp>
        <p:sp>
          <p:nvSpPr>
            <p:cNvPr id="49" name="フリーフォーム: 図形 48">
              <a:extLst>
                <a:ext uri="{FF2B5EF4-FFF2-40B4-BE49-F238E27FC236}">
                  <a16:creationId xmlns:a16="http://schemas.microsoft.com/office/drawing/2014/main" id="{50137BE0-9AEE-0B56-53D3-99D6EFF2C7EB}"/>
                </a:ext>
              </a:extLst>
            </p:cNvPr>
            <p:cNvSpPr/>
            <p:nvPr/>
          </p:nvSpPr>
          <p:spPr>
            <a:xfrm>
              <a:off x="8028078" y="2105774"/>
              <a:ext cx="697322" cy="699332"/>
            </a:xfrm>
            <a:custGeom>
              <a:avLst/>
              <a:gdLst>
                <a:gd name="connsiteX0" fmla="*/ 666750 w 666750"/>
                <a:gd name="connsiteY0" fmla="*/ 438150 h 438150"/>
                <a:gd name="connsiteX1" fmla="*/ 219075 w 666750"/>
                <a:gd name="connsiteY1" fmla="*/ 438150 h 438150"/>
                <a:gd name="connsiteX2" fmla="*/ 0 w 666750"/>
                <a:gd name="connsiteY2" fmla="*/ 0 h 438150"/>
              </a:gdLst>
              <a:ahLst/>
              <a:cxnLst>
                <a:cxn ang="0">
                  <a:pos x="connsiteX0" y="connsiteY0"/>
                </a:cxn>
                <a:cxn ang="0">
                  <a:pos x="connsiteX1" y="connsiteY1"/>
                </a:cxn>
                <a:cxn ang="0">
                  <a:pos x="connsiteX2" y="connsiteY2"/>
                </a:cxn>
              </a:cxnLst>
              <a:rect l="l" t="t" r="r" b="b"/>
              <a:pathLst>
                <a:path w="666750" h="438150">
                  <a:moveTo>
                    <a:pt x="666750" y="438150"/>
                  </a:moveTo>
                  <a:lnTo>
                    <a:pt x="219075" y="438150"/>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1" name="テキスト ボックス 50">
            <a:extLst>
              <a:ext uri="{FF2B5EF4-FFF2-40B4-BE49-F238E27FC236}">
                <a16:creationId xmlns:a16="http://schemas.microsoft.com/office/drawing/2014/main" id="{59FE9906-61AA-B2DA-F53E-6C0C47006328}"/>
              </a:ext>
            </a:extLst>
          </p:cNvPr>
          <p:cNvSpPr txBox="1"/>
          <p:nvPr/>
        </p:nvSpPr>
        <p:spPr>
          <a:xfrm>
            <a:off x="7508907" y="2822871"/>
            <a:ext cx="3673188" cy="297517"/>
          </a:xfrm>
          <a:prstGeom prst="rect">
            <a:avLst/>
          </a:prstGeom>
          <a:noFill/>
        </p:spPr>
        <p:txBody>
          <a:bodyPr wrap="square" rtlCol="0">
            <a:spAutoFit/>
          </a:bodyPr>
          <a:lstStyle/>
          <a:p>
            <a:pPr marL="292735" indent="-292735" algn="ctr">
              <a:lnSpc>
                <a:spcPts val="1600"/>
              </a:lnSpc>
            </a:pPr>
            <a:r>
              <a:rPr lang="ja-JP" altLang="en-US" sz="1600" b="1" spc="-30" dirty="0">
                <a:latin typeface="ＭＳ ゴシック" panose="020B0609070205080204" pitchFamily="49" charset="-128"/>
                <a:ea typeface="ＭＳ ゴシック" panose="020B0609070205080204" pitchFamily="49" charset="-128"/>
                <a:cs typeface="Times New Roman" panose="02020603050405020304" pitchFamily="18" charset="0"/>
              </a:rPr>
              <a:t>実験結果</a:t>
            </a:r>
            <a:endParaRPr lang="en-US" altLang="ja-JP" sz="1600" b="1" spc="-3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2" name="テキスト ボックス 51">
            <a:extLst>
              <a:ext uri="{FF2B5EF4-FFF2-40B4-BE49-F238E27FC236}">
                <a16:creationId xmlns:a16="http://schemas.microsoft.com/office/drawing/2014/main" id="{47C60245-ABDC-4E09-8720-F737BBFDA334}"/>
              </a:ext>
            </a:extLst>
          </p:cNvPr>
          <p:cNvSpPr txBox="1"/>
          <p:nvPr/>
        </p:nvSpPr>
        <p:spPr>
          <a:xfrm>
            <a:off x="7683651" y="4569586"/>
            <a:ext cx="3673188" cy="297517"/>
          </a:xfrm>
          <a:prstGeom prst="rect">
            <a:avLst/>
          </a:prstGeom>
          <a:noFill/>
        </p:spPr>
        <p:txBody>
          <a:bodyPr wrap="square" rtlCol="0">
            <a:spAutoFit/>
          </a:bodyPr>
          <a:lstStyle/>
          <a:p>
            <a:pPr marL="292735" indent="-292735" algn="ctr">
              <a:lnSpc>
                <a:spcPts val="1600"/>
              </a:lnSpc>
            </a:pPr>
            <a:r>
              <a:rPr lang="ja-JP" altLang="en-US" sz="1600" b="1" spc="-30" dirty="0">
                <a:latin typeface="ＭＳ ゴシック" panose="020B0609070205080204" pitchFamily="49" charset="-128"/>
                <a:ea typeface="ＭＳ ゴシック" panose="020B0609070205080204" pitchFamily="49" charset="-128"/>
                <a:cs typeface="Times New Roman" panose="02020603050405020304" pitchFamily="18" charset="0"/>
              </a:rPr>
              <a:t>密生度モデル</a:t>
            </a:r>
            <a:endParaRPr lang="en-US" altLang="ja-JP" sz="1600" b="1" spc="-3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3" name="テキスト ボックス 52">
            <a:extLst>
              <a:ext uri="{FF2B5EF4-FFF2-40B4-BE49-F238E27FC236}">
                <a16:creationId xmlns:a16="http://schemas.microsoft.com/office/drawing/2014/main" id="{215A7E25-E630-3540-3663-96BD13152634}"/>
              </a:ext>
            </a:extLst>
          </p:cNvPr>
          <p:cNvSpPr txBox="1"/>
          <p:nvPr/>
        </p:nvSpPr>
        <p:spPr>
          <a:xfrm>
            <a:off x="7606561" y="6588633"/>
            <a:ext cx="3673188" cy="297517"/>
          </a:xfrm>
          <a:prstGeom prst="rect">
            <a:avLst/>
          </a:prstGeom>
          <a:noFill/>
        </p:spPr>
        <p:txBody>
          <a:bodyPr wrap="square" rtlCol="0">
            <a:spAutoFit/>
          </a:bodyPr>
          <a:lstStyle/>
          <a:p>
            <a:pPr marL="292735" indent="-292735" algn="ctr">
              <a:lnSpc>
                <a:spcPts val="1600"/>
              </a:lnSpc>
            </a:pPr>
            <a:r>
              <a:rPr lang="ja-JP" altLang="en-US" sz="1600" b="1" spc="-30" dirty="0">
                <a:latin typeface="ＭＳ ゴシック" panose="020B0609070205080204" pitchFamily="49" charset="-128"/>
                <a:ea typeface="ＭＳ ゴシック" panose="020B0609070205080204" pitchFamily="49" charset="-128"/>
                <a:cs typeface="Times New Roman" panose="02020603050405020304" pitchFamily="18" charset="0"/>
              </a:rPr>
              <a:t>聖牛モデル</a:t>
            </a:r>
            <a:endParaRPr lang="en-US" altLang="ja-JP" sz="1600" b="1" spc="-3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4" name="テキスト ボックス 53">
            <a:extLst>
              <a:ext uri="{FF2B5EF4-FFF2-40B4-BE49-F238E27FC236}">
                <a16:creationId xmlns:a16="http://schemas.microsoft.com/office/drawing/2014/main" id="{3F686DA3-6D0C-3A5E-9611-47C5FF56D629}"/>
              </a:ext>
            </a:extLst>
          </p:cNvPr>
          <p:cNvSpPr txBox="1"/>
          <p:nvPr/>
        </p:nvSpPr>
        <p:spPr>
          <a:xfrm>
            <a:off x="6086350" y="8866476"/>
            <a:ext cx="6588389" cy="297517"/>
          </a:xfrm>
          <a:prstGeom prst="rect">
            <a:avLst/>
          </a:prstGeom>
          <a:noFill/>
        </p:spPr>
        <p:txBody>
          <a:bodyPr wrap="square" rtlCol="0">
            <a:spAutoFit/>
          </a:bodyPr>
          <a:lstStyle/>
          <a:p>
            <a:pPr marL="292735" indent="-292735" algn="ctr">
              <a:lnSpc>
                <a:spcPts val="1600"/>
              </a:lnSpc>
            </a:pPr>
            <a:r>
              <a:rPr lang="en-US" altLang="ja-JP" sz="1600" b="1" spc="-3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1600" b="1" spc="-30" dirty="0">
                <a:latin typeface="ＭＳ ゴシック" panose="020B0609070205080204" pitchFamily="49" charset="-128"/>
                <a:ea typeface="ＭＳ ゴシック" panose="020B0609070205080204" pitchFamily="49" charset="-128"/>
                <a:cs typeface="Times New Roman" panose="02020603050405020304" pitchFamily="18" charset="0"/>
              </a:rPr>
              <a:t>　流速分布については平均流速で除して無次元化したものを表示</a:t>
            </a:r>
            <a:endParaRPr lang="en-US" altLang="ja-JP" sz="1600" b="1" spc="-3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pic>
        <p:nvPicPr>
          <p:cNvPr id="55" name="図 54">
            <a:extLst>
              <a:ext uri="{FF2B5EF4-FFF2-40B4-BE49-F238E27FC236}">
                <a16:creationId xmlns:a16="http://schemas.microsoft.com/office/drawing/2014/main" id="{4BA06020-6AF2-1640-DFF0-29927B086FD6}"/>
              </a:ext>
            </a:extLst>
          </p:cNvPr>
          <p:cNvPicPr>
            <a:picLocks noChangeAspect="1"/>
          </p:cNvPicPr>
          <p:nvPr/>
        </p:nvPicPr>
        <p:blipFill>
          <a:blip r:embed="rId9"/>
          <a:stretch>
            <a:fillRect/>
          </a:stretch>
        </p:blipFill>
        <p:spPr>
          <a:xfrm>
            <a:off x="1280391" y="1903044"/>
            <a:ext cx="4752975" cy="639905"/>
          </a:xfrm>
          <a:prstGeom prst="rect">
            <a:avLst/>
          </a:prstGeom>
        </p:spPr>
      </p:pic>
      <p:pic>
        <p:nvPicPr>
          <p:cNvPr id="57" name="図 56">
            <a:extLst>
              <a:ext uri="{FF2B5EF4-FFF2-40B4-BE49-F238E27FC236}">
                <a16:creationId xmlns:a16="http://schemas.microsoft.com/office/drawing/2014/main" id="{5E7F48B2-00E0-3B5F-910F-4758104D73D1}"/>
              </a:ext>
            </a:extLst>
          </p:cNvPr>
          <p:cNvPicPr>
            <a:picLocks noChangeAspect="1"/>
          </p:cNvPicPr>
          <p:nvPr/>
        </p:nvPicPr>
        <p:blipFill>
          <a:blip r:embed="rId10"/>
          <a:stretch>
            <a:fillRect/>
          </a:stretch>
        </p:blipFill>
        <p:spPr>
          <a:xfrm>
            <a:off x="7059742" y="1920287"/>
            <a:ext cx="4921005" cy="711256"/>
          </a:xfrm>
          <a:prstGeom prst="rect">
            <a:avLst/>
          </a:prstGeom>
        </p:spPr>
      </p:pic>
      <p:sp>
        <p:nvSpPr>
          <p:cNvPr id="3" name="テキスト ボックス 2">
            <a:extLst>
              <a:ext uri="{FF2B5EF4-FFF2-40B4-BE49-F238E27FC236}">
                <a16:creationId xmlns:a16="http://schemas.microsoft.com/office/drawing/2014/main" id="{E85258C3-3A75-8AE1-6973-4002D02E5C9E}"/>
              </a:ext>
            </a:extLst>
          </p:cNvPr>
          <p:cNvSpPr txBox="1"/>
          <p:nvPr/>
        </p:nvSpPr>
        <p:spPr>
          <a:xfrm>
            <a:off x="1229199" y="8155334"/>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-17_</a:t>
            </a:r>
            <a:r>
              <a:rPr lang="ja-JP" altLang="en-US" sz="1600" b="1" spc="100" dirty="0">
                <a:solidFill>
                  <a:srgbClr val="000000"/>
                </a:solidFill>
                <a:latin typeface="+mn-ea"/>
                <a:ea typeface="+mn-ea"/>
                <a:cs typeface="Times New Roman" panose="02020603050405020304" pitchFamily="18" charset="0"/>
              </a:rPr>
              <a:t>流れ方向流速分布図</a:t>
            </a:r>
          </a:p>
        </p:txBody>
      </p:sp>
      <p:sp>
        <p:nvSpPr>
          <p:cNvPr id="4" name="テキスト ボックス 3">
            <a:extLst>
              <a:ext uri="{FF2B5EF4-FFF2-40B4-BE49-F238E27FC236}">
                <a16:creationId xmlns:a16="http://schemas.microsoft.com/office/drawing/2014/main" id="{681B61D5-6992-3A75-2830-CE0306E4B7DE}"/>
              </a:ext>
            </a:extLst>
          </p:cNvPr>
          <p:cNvSpPr txBox="1"/>
          <p:nvPr/>
        </p:nvSpPr>
        <p:spPr>
          <a:xfrm>
            <a:off x="7171554" y="8155334"/>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-18_</a:t>
            </a:r>
            <a:r>
              <a:rPr lang="ja-JP" altLang="en-US" sz="1600" b="1" spc="100" dirty="0">
                <a:solidFill>
                  <a:srgbClr val="000000"/>
                </a:solidFill>
                <a:latin typeface="+mn-ea"/>
                <a:ea typeface="+mn-ea"/>
                <a:cs typeface="Times New Roman" panose="02020603050405020304" pitchFamily="18" charset="0"/>
              </a:rPr>
              <a:t>横断方向の流速分布図</a:t>
            </a:r>
          </a:p>
        </p:txBody>
      </p:sp>
    </p:spTree>
    <p:extLst>
      <p:ext uri="{BB962C8B-B14F-4D97-AF65-F5344CB8AC3E}">
        <p14:creationId xmlns:p14="http://schemas.microsoft.com/office/powerpoint/2010/main" val="2589442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F15D5-9DC2-17DC-A3E5-8A34C722A560}"/>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154ACCC3-C9C0-BF7D-3EF7-26650D8E7B96}"/>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F8642325-A015-F7B3-47D3-34D796F5D4A3}"/>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実験結果と解析結果</a:t>
            </a:r>
            <a:r>
              <a:rPr lang="ja-JP" altLang="en-US" sz="28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（２）</a:t>
            </a:r>
            <a:endPar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endParaRPr>
          </a:p>
        </p:txBody>
      </p:sp>
      <p:sp>
        <p:nvSpPr>
          <p:cNvPr id="36" name="Rectangle 137">
            <a:extLst>
              <a:ext uri="{FF2B5EF4-FFF2-40B4-BE49-F238E27FC236}">
                <a16:creationId xmlns:a16="http://schemas.microsoft.com/office/drawing/2014/main" id="{34F394F3-68A8-1582-D6C4-3F38EAE27742}"/>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EA545CF4-F4B9-E066-B533-E231D8325013}"/>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D9CDD7AB-EDDC-6DBD-1DEF-6CEDD99E9B72}"/>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17</a:t>
            </a:fld>
            <a:r>
              <a:rPr lang="ja-JP" altLang="en-US" b="1" dirty="0">
                <a:latin typeface="+mn-ea"/>
                <a:ea typeface="+mn-ea"/>
              </a:rPr>
              <a:t>　</a:t>
            </a:r>
            <a:r>
              <a:rPr lang="en-US" altLang="ja-JP" b="1" dirty="0">
                <a:latin typeface="+mn-ea"/>
                <a:ea typeface="+mn-ea"/>
              </a:rPr>
              <a:t>-</a:t>
            </a:r>
          </a:p>
        </p:txBody>
      </p:sp>
      <p:sp>
        <p:nvSpPr>
          <p:cNvPr id="3" name="テキスト ボックス 2">
            <a:extLst>
              <a:ext uri="{FF2B5EF4-FFF2-40B4-BE49-F238E27FC236}">
                <a16:creationId xmlns:a16="http://schemas.microsoft.com/office/drawing/2014/main" id="{8AE94536-47EE-CED9-C326-34A181A8696E}"/>
              </a:ext>
            </a:extLst>
          </p:cNvPr>
          <p:cNvSpPr txBox="1"/>
          <p:nvPr/>
        </p:nvSpPr>
        <p:spPr>
          <a:xfrm>
            <a:off x="4239668" y="8858948"/>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-19_</a:t>
            </a:r>
            <a:r>
              <a:rPr lang="ja-JP" altLang="en-US" sz="1600" b="1" spc="100" dirty="0">
                <a:solidFill>
                  <a:srgbClr val="000000"/>
                </a:solidFill>
                <a:latin typeface="+mn-ea"/>
                <a:ea typeface="+mn-ea"/>
                <a:cs typeface="Times New Roman" panose="02020603050405020304" pitchFamily="18" charset="0"/>
              </a:rPr>
              <a:t>各位置における流れ方向流速分布</a:t>
            </a:r>
          </a:p>
        </p:txBody>
      </p:sp>
      <p:grpSp>
        <p:nvGrpSpPr>
          <p:cNvPr id="5" name="グループ化 4">
            <a:extLst>
              <a:ext uri="{FF2B5EF4-FFF2-40B4-BE49-F238E27FC236}">
                <a16:creationId xmlns:a16="http://schemas.microsoft.com/office/drawing/2014/main" id="{A5AC6140-AB87-10CA-133B-97DC72290E8E}"/>
              </a:ext>
            </a:extLst>
          </p:cNvPr>
          <p:cNvGrpSpPr/>
          <p:nvPr/>
        </p:nvGrpSpPr>
        <p:grpSpPr>
          <a:xfrm>
            <a:off x="1009753" y="873251"/>
            <a:ext cx="4955617" cy="7926736"/>
            <a:chOff x="0" y="0"/>
            <a:chExt cx="2749337" cy="4397831"/>
          </a:xfrm>
        </p:grpSpPr>
        <p:pic>
          <p:nvPicPr>
            <p:cNvPr id="7" name="図 6">
              <a:extLst>
                <a:ext uri="{FF2B5EF4-FFF2-40B4-BE49-F238E27FC236}">
                  <a16:creationId xmlns:a16="http://schemas.microsoft.com/office/drawing/2014/main" id="{22F8E9AD-9607-B3A6-AE9C-E76EE8B72FF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6137" y="3516451"/>
              <a:ext cx="2743200" cy="881380"/>
            </a:xfrm>
            <a:prstGeom prst="rect">
              <a:avLst/>
            </a:prstGeom>
            <a:noFill/>
            <a:ln>
              <a:noFill/>
            </a:ln>
          </p:spPr>
        </p:pic>
        <p:pic>
          <p:nvPicPr>
            <p:cNvPr id="13" name="図 12">
              <a:extLst>
                <a:ext uri="{FF2B5EF4-FFF2-40B4-BE49-F238E27FC236}">
                  <a16:creationId xmlns:a16="http://schemas.microsoft.com/office/drawing/2014/main" id="{FF0ADBEA-00B0-8071-C0C8-BC3BB3C9EE60}"/>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743200" cy="881380"/>
            </a:xfrm>
            <a:prstGeom prst="rect">
              <a:avLst/>
            </a:prstGeom>
            <a:noFill/>
            <a:ln>
              <a:noFill/>
            </a:ln>
          </p:spPr>
        </p:pic>
        <p:pic>
          <p:nvPicPr>
            <p:cNvPr id="14" name="図 13">
              <a:extLst>
                <a:ext uri="{FF2B5EF4-FFF2-40B4-BE49-F238E27FC236}">
                  <a16:creationId xmlns:a16="http://schemas.microsoft.com/office/drawing/2014/main" id="{723F946A-B32C-47B1-D9DB-62CF90B9BB82}"/>
                </a:ext>
              </a:extLst>
            </p:cNvPr>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0" y="871441"/>
              <a:ext cx="2743200" cy="881380"/>
            </a:xfrm>
            <a:prstGeom prst="rect">
              <a:avLst/>
            </a:prstGeom>
            <a:noFill/>
            <a:ln>
              <a:noFill/>
            </a:ln>
          </p:spPr>
        </p:pic>
        <p:pic>
          <p:nvPicPr>
            <p:cNvPr id="15" name="図 14">
              <a:extLst>
                <a:ext uri="{FF2B5EF4-FFF2-40B4-BE49-F238E27FC236}">
                  <a16:creationId xmlns:a16="http://schemas.microsoft.com/office/drawing/2014/main" id="{4CF90602-8A77-A44F-3FD0-876E7DCC56E0}"/>
                </a:ext>
              </a:extLst>
            </p:cNvPr>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0" y="1749020"/>
              <a:ext cx="2743200" cy="881380"/>
            </a:xfrm>
            <a:prstGeom prst="rect">
              <a:avLst/>
            </a:prstGeom>
            <a:noFill/>
            <a:ln>
              <a:noFill/>
            </a:ln>
          </p:spPr>
        </p:pic>
        <p:pic>
          <p:nvPicPr>
            <p:cNvPr id="16" name="図 15">
              <a:extLst>
                <a:ext uri="{FF2B5EF4-FFF2-40B4-BE49-F238E27FC236}">
                  <a16:creationId xmlns:a16="http://schemas.microsoft.com/office/drawing/2014/main" id="{27C2CF1A-EA9F-E67B-448D-27F4E57E2C81}"/>
                </a:ext>
              </a:extLst>
            </p:cNvPr>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0" y="2632735"/>
              <a:ext cx="2743200" cy="881380"/>
            </a:xfrm>
            <a:prstGeom prst="rect">
              <a:avLst/>
            </a:prstGeom>
            <a:noFill/>
            <a:ln>
              <a:noFill/>
            </a:ln>
          </p:spPr>
        </p:pic>
      </p:grpSp>
      <p:grpSp>
        <p:nvGrpSpPr>
          <p:cNvPr id="29" name="グループ化 28">
            <a:extLst>
              <a:ext uri="{FF2B5EF4-FFF2-40B4-BE49-F238E27FC236}">
                <a16:creationId xmlns:a16="http://schemas.microsoft.com/office/drawing/2014/main" id="{610B85AC-A4F9-02DF-7C7B-57B318DA0365}"/>
              </a:ext>
            </a:extLst>
          </p:cNvPr>
          <p:cNvGrpSpPr/>
          <p:nvPr/>
        </p:nvGrpSpPr>
        <p:grpSpPr>
          <a:xfrm>
            <a:off x="7136764" y="873251"/>
            <a:ext cx="4944555" cy="7908343"/>
            <a:chOff x="8558716" y="1754587"/>
            <a:chExt cx="2756113" cy="4408139"/>
          </a:xfrm>
        </p:grpSpPr>
        <p:grpSp>
          <p:nvGrpSpPr>
            <p:cNvPr id="18" name="グループ化 17">
              <a:extLst>
                <a:ext uri="{FF2B5EF4-FFF2-40B4-BE49-F238E27FC236}">
                  <a16:creationId xmlns:a16="http://schemas.microsoft.com/office/drawing/2014/main" id="{961BC937-0556-1E2D-09E6-D7F8CFCD7199}"/>
                </a:ext>
              </a:extLst>
            </p:cNvPr>
            <p:cNvGrpSpPr/>
            <p:nvPr/>
          </p:nvGrpSpPr>
          <p:grpSpPr>
            <a:xfrm>
              <a:off x="8558716" y="1754587"/>
              <a:ext cx="2743151" cy="3526214"/>
              <a:chOff x="6137" y="4400166"/>
              <a:chExt cx="2743200" cy="3526390"/>
            </a:xfrm>
          </p:grpSpPr>
          <p:pic>
            <p:nvPicPr>
              <p:cNvPr id="21" name="図 20">
                <a:extLst>
                  <a:ext uri="{FF2B5EF4-FFF2-40B4-BE49-F238E27FC236}">
                    <a16:creationId xmlns:a16="http://schemas.microsoft.com/office/drawing/2014/main" id="{35041641-E4ED-1F21-F6F3-DE0F891848BB}"/>
                  </a:ext>
                </a:extLst>
              </p:cNvPr>
              <p:cNvPicPr>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6137" y="4400166"/>
                <a:ext cx="2743200" cy="881380"/>
              </a:xfrm>
              <a:prstGeom prst="rect">
                <a:avLst/>
              </a:prstGeom>
              <a:noFill/>
              <a:ln>
                <a:noFill/>
              </a:ln>
            </p:spPr>
          </p:pic>
          <p:pic>
            <p:nvPicPr>
              <p:cNvPr id="22" name="図 21">
                <a:extLst>
                  <a:ext uri="{FF2B5EF4-FFF2-40B4-BE49-F238E27FC236}">
                    <a16:creationId xmlns:a16="http://schemas.microsoft.com/office/drawing/2014/main" id="{18EC5375-8C33-2B9C-3ED4-499B33ACBED9}"/>
                  </a:ext>
                </a:extLst>
              </p:cNvPr>
              <p:cNvPicPr>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6137" y="5277745"/>
                <a:ext cx="2743200" cy="881380"/>
              </a:xfrm>
              <a:prstGeom prst="rect">
                <a:avLst/>
              </a:prstGeom>
              <a:noFill/>
              <a:ln>
                <a:noFill/>
              </a:ln>
            </p:spPr>
          </p:pic>
          <p:pic>
            <p:nvPicPr>
              <p:cNvPr id="23" name="図 22">
                <a:extLst>
                  <a:ext uri="{FF2B5EF4-FFF2-40B4-BE49-F238E27FC236}">
                    <a16:creationId xmlns:a16="http://schemas.microsoft.com/office/drawing/2014/main" id="{287B2411-9D34-4A06-5D30-72FAD276F093}"/>
                  </a:ext>
                </a:extLst>
              </p:cNvPr>
              <p:cNvPicPr>
                <a:picLocks/>
              </p:cNvPicPr>
              <p:nvPr/>
            </p:nvPicPr>
            <p:blipFill>
              <a:blip r:embed="rId10">
                <a:extLst>
                  <a:ext uri="{28A0092B-C50C-407E-A947-70E740481C1C}">
                    <a14:useLocalDpi xmlns:a14="http://schemas.microsoft.com/office/drawing/2010/main" val="0"/>
                  </a:ext>
                </a:extLst>
              </a:blip>
              <a:srcRect/>
              <a:stretch>
                <a:fillRect/>
              </a:stretch>
            </p:blipFill>
            <p:spPr bwMode="auto">
              <a:xfrm>
                <a:off x="6137" y="6155323"/>
                <a:ext cx="2743200" cy="881380"/>
              </a:xfrm>
              <a:prstGeom prst="rect">
                <a:avLst/>
              </a:prstGeom>
              <a:noFill/>
              <a:ln>
                <a:noFill/>
              </a:ln>
            </p:spPr>
          </p:pic>
          <p:pic>
            <p:nvPicPr>
              <p:cNvPr id="24" name="図 23">
                <a:extLst>
                  <a:ext uri="{FF2B5EF4-FFF2-40B4-BE49-F238E27FC236}">
                    <a16:creationId xmlns:a16="http://schemas.microsoft.com/office/drawing/2014/main" id="{5CEA3995-B889-67E0-C8E3-173CFC80A9FE}"/>
                  </a:ext>
                </a:extLst>
              </p:cNvPr>
              <p:cNvPicPr>
                <a:picLocks/>
              </p:cNvPicPr>
              <p:nvPr/>
            </p:nvPicPr>
            <p:blipFill>
              <a:blip r:embed="rId11">
                <a:extLst>
                  <a:ext uri="{28A0092B-C50C-407E-A947-70E740481C1C}">
                    <a14:useLocalDpi xmlns:a14="http://schemas.microsoft.com/office/drawing/2010/main" val="0"/>
                  </a:ext>
                </a:extLst>
              </a:blip>
              <a:srcRect/>
              <a:stretch>
                <a:fillRect/>
              </a:stretch>
            </p:blipFill>
            <p:spPr bwMode="auto">
              <a:xfrm>
                <a:off x="6137" y="7045176"/>
                <a:ext cx="2743200" cy="881380"/>
              </a:xfrm>
              <a:prstGeom prst="rect">
                <a:avLst/>
              </a:prstGeom>
              <a:noFill/>
              <a:ln>
                <a:noFill/>
              </a:ln>
            </p:spPr>
          </p:pic>
        </p:grpSp>
        <p:pic>
          <p:nvPicPr>
            <p:cNvPr id="19" name="図 18">
              <a:extLst>
                <a:ext uri="{FF2B5EF4-FFF2-40B4-BE49-F238E27FC236}">
                  <a16:creationId xmlns:a16="http://schemas.microsoft.com/office/drawing/2014/main" id="{4F609716-E11C-0157-E003-6322DE0B420E}"/>
                </a:ext>
              </a:extLst>
            </p:cNvPr>
            <p:cNvPicPr>
              <a:picLocks/>
            </p:cNvPicPr>
            <p:nvPr/>
          </p:nvPicPr>
          <p:blipFill>
            <a:blip r:embed="rId12">
              <a:extLst>
                <a:ext uri="{28A0092B-C50C-407E-A947-70E740481C1C}">
                  <a14:useLocalDpi xmlns:a14="http://schemas.microsoft.com/office/drawing/2010/main" val="0"/>
                </a:ext>
              </a:extLst>
            </a:blip>
            <a:srcRect/>
            <a:stretch>
              <a:fillRect/>
            </a:stretch>
          </p:blipFill>
          <p:spPr bwMode="auto">
            <a:xfrm>
              <a:off x="8559613" y="5281390"/>
              <a:ext cx="2755216" cy="881336"/>
            </a:xfrm>
            <a:prstGeom prst="rect">
              <a:avLst/>
            </a:prstGeom>
            <a:noFill/>
            <a:ln>
              <a:noFill/>
            </a:ln>
          </p:spPr>
        </p:pic>
      </p:grpSp>
    </p:spTree>
    <p:extLst>
      <p:ext uri="{BB962C8B-B14F-4D97-AF65-F5344CB8AC3E}">
        <p14:creationId xmlns:p14="http://schemas.microsoft.com/office/powerpoint/2010/main" val="1621438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94C00-7F69-DBAC-618A-148D61BD1996}"/>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9CBE0F0A-EEC4-D00D-4018-23DC14EB7809}"/>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E3FD9D0B-4DD2-3DDE-02DF-1B49CE3EFE89}"/>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実験結果と解析結果</a:t>
            </a:r>
            <a:r>
              <a:rPr lang="ja-JP" altLang="en-US" sz="28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（３）</a:t>
            </a:r>
            <a:endPar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endParaRPr>
          </a:p>
        </p:txBody>
      </p:sp>
      <p:sp>
        <p:nvSpPr>
          <p:cNvPr id="36" name="Rectangle 137">
            <a:extLst>
              <a:ext uri="{FF2B5EF4-FFF2-40B4-BE49-F238E27FC236}">
                <a16:creationId xmlns:a16="http://schemas.microsoft.com/office/drawing/2014/main" id="{442270A4-B844-8B8B-E995-21EB4286B0B5}"/>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69FEF61E-623E-0A12-95EB-10BE7C5381D0}"/>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76ABF962-EB71-F2DA-E5B3-AF10D086D6D4}"/>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18</a:t>
            </a:fld>
            <a:r>
              <a:rPr lang="ja-JP" altLang="en-US" b="1" dirty="0">
                <a:latin typeface="+mn-ea"/>
                <a:ea typeface="+mn-ea"/>
              </a:rPr>
              <a:t>　</a:t>
            </a:r>
            <a:r>
              <a:rPr lang="en-US" altLang="ja-JP" b="1" dirty="0">
                <a:latin typeface="+mn-ea"/>
                <a:ea typeface="+mn-ea"/>
              </a:rPr>
              <a:t>-</a:t>
            </a:r>
          </a:p>
        </p:txBody>
      </p:sp>
      <p:sp>
        <p:nvSpPr>
          <p:cNvPr id="3" name="テキスト ボックス 2">
            <a:extLst>
              <a:ext uri="{FF2B5EF4-FFF2-40B4-BE49-F238E27FC236}">
                <a16:creationId xmlns:a16="http://schemas.microsoft.com/office/drawing/2014/main" id="{9DDD11E2-FC9B-2341-B913-5EEE1114BF72}"/>
              </a:ext>
            </a:extLst>
          </p:cNvPr>
          <p:cNvSpPr txBox="1"/>
          <p:nvPr/>
        </p:nvSpPr>
        <p:spPr>
          <a:xfrm>
            <a:off x="4268697" y="8942812"/>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-20_</a:t>
            </a:r>
            <a:r>
              <a:rPr lang="ja-JP" altLang="en-US" sz="1600" b="1" spc="100" dirty="0">
                <a:solidFill>
                  <a:srgbClr val="000000"/>
                </a:solidFill>
                <a:latin typeface="+mn-ea"/>
                <a:ea typeface="+mn-ea"/>
                <a:cs typeface="Times New Roman" panose="02020603050405020304" pitchFamily="18" charset="0"/>
              </a:rPr>
              <a:t>各位置における横断方向流速分布</a:t>
            </a:r>
          </a:p>
        </p:txBody>
      </p:sp>
      <p:grpSp>
        <p:nvGrpSpPr>
          <p:cNvPr id="21" name="グループ化 20">
            <a:extLst>
              <a:ext uri="{FF2B5EF4-FFF2-40B4-BE49-F238E27FC236}">
                <a16:creationId xmlns:a16="http://schemas.microsoft.com/office/drawing/2014/main" id="{AB06154E-7216-1164-D12C-22B6AD215632}"/>
              </a:ext>
            </a:extLst>
          </p:cNvPr>
          <p:cNvGrpSpPr/>
          <p:nvPr/>
        </p:nvGrpSpPr>
        <p:grpSpPr>
          <a:xfrm>
            <a:off x="1129163" y="722171"/>
            <a:ext cx="5053067" cy="8156857"/>
            <a:chOff x="1430545" y="902289"/>
            <a:chExt cx="2944623" cy="5631828"/>
          </a:xfrm>
        </p:grpSpPr>
        <p:pic>
          <p:nvPicPr>
            <p:cNvPr id="11" name="図 10">
              <a:extLst>
                <a:ext uri="{FF2B5EF4-FFF2-40B4-BE49-F238E27FC236}">
                  <a16:creationId xmlns:a16="http://schemas.microsoft.com/office/drawing/2014/main" id="{80A41954-8AD8-C630-91F7-534BD485C4C6}"/>
                </a:ext>
              </a:extLst>
            </p:cNvPr>
            <p:cNvPicPr>
              <a:picLocks noChangeAspect="1"/>
            </p:cNvPicPr>
            <p:nvPr/>
          </p:nvPicPr>
          <p:blipFill>
            <a:blip r:embed="rId3"/>
            <a:stretch>
              <a:fillRect/>
            </a:stretch>
          </p:blipFill>
          <p:spPr>
            <a:xfrm>
              <a:off x="1430545" y="902289"/>
              <a:ext cx="2944623" cy="1133954"/>
            </a:xfrm>
            <a:prstGeom prst="rect">
              <a:avLst/>
            </a:prstGeom>
          </p:spPr>
        </p:pic>
        <p:pic>
          <p:nvPicPr>
            <p:cNvPr id="13" name="図 12">
              <a:extLst>
                <a:ext uri="{FF2B5EF4-FFF2-40B4-BE49-F238E27FC236}">
                  <a16:creationId xmlns:a16="http://schemas.microsoft.com/office/drawing/2014/main" id="{BF57C768-B125-56AC-C39B-B9D3A82FDE1A}"/>
                </a:ext>
              </a:extLst>
            </p:cNvPr>
            <p:cNvPicPr>
              <a:picLocks noChangeAspect="1"/>
            </p:cNvPicPr>
            <p:nvPr/>
          </p:nvPicPr>
          <p:blipFill>
            <a:blip r:embed="rId4"/>
            <a:stretch>
              <a:fillRect/>
            </a:stretch>
          </p:blipFill>
          <p:spPr>
            <a:xfrm>
              <a:off x="1436641" y="2036243"/>
              <a:ext cx="2938527" cy="1140051"/>
            </a:xfrm>
            <a:prstGeom prst="rect">
              <a:avLst/>
            </a:prstGeom>
          </p:spPr>
        </p:pic>
        <p:pic>
          <p:nvPicPr>
            <p:cNvPr id="15" name="図 14">
              <a:extLst>
                <a:ext uri="{FF2B5EF4-FFF2-40B4-BE49-F238E27FC236}">
                  <a16:creationId xmlns:a16="http://schemas.microsoft.com/office/drawing/2014/main" id="{FE5C5C10-A3D7-8E91-3774-B214838E7072}"/>
                </a:ext>
              </a:extLst>
            </p:cNvPr>
            <p:cNvPicPr>
              <a:picLocks noChangeAspect="1"/>
            </p:cNvPicPr>
            <p:nvPr/>
          </p:nvPicPr>
          <p:blipFill>
            <a:blip r:embed="rId5"/>
            <a:stretch>
              <a:fillRect/>
            </a:stretch>
          </p:blipFill>
          <p:spPr>
            <a:xfrm>
              <a:off x="1430545" y="3170197"/>
              <a:ext cx="2944623" cy="1140051"/>
            </a:xfrm>
            <a:prstGeom prst="rect">
              <a:avLst/>
            </a:prstGeom>
          </p:spPr>
        </p:pic>
        <p:pic>
          <p:nvPicPr>
            <p:cNvPr id="17" name="図 16">
              <a:extLst>
                <a:ext uri="{FF2B5EF4-FFF2-40B4-BE49-F238E27FC236}">
                  <a16:creationId xmlns:a16="http://schemas.microsoft.com/office/drawing/2014/main" id="{110707B5-B0D1-EAF6-DF62-23E132AADFF7}"/>
                </a:ext>
              </a:extLst>
            </p:cNvPr>
            <p:cNvPicPr>
              <a:picLocks noChangeAspect="1"/>
            </p:cNvPicPr>
            <p:nvPr/>
          </p:nvPicPr>
          <p:blipFill>
            <a:blip r:embed="rId6"/>
            <a:stretch>
              <a:fillRect/>
            </a:stretch>
          </p:blipFill>
          <p:spPr>
            <a:xfrm>
              <a:off x="1439003" y="4304151"/>
              <a:ext cx="2932430" cy="1140051"/>
            </a:xfrm>
            <a:prstGeom prst="rect">
              <a:avLst/>
            </a:prstGeom>
          </p:spPr>
        </p:pic>
        <p:pic>
          <p:nvPicPr>
            <p:cNvPr id="20" name="図 19">
              <a:extLst>
                <a:ext uri="{FF2B5EF4-FFF2-40B4-BE49-F238E27FC236}">
                  <a16:creationId xmlns:a16="http://schemas.microsoft.com/office/drawing/2014/main" id="{FFAD0677-2E91-8CE9-1388-635762BED50F}"/>
                </a:ext>
              </a:extLst>
            </p:cNvPr>
            <p:cNvPicPr>
              <a:picLocks noChangeAspect="1"/>
            </p:cNvPicPr>
            <p:nvPr/>
          </p:nvPicPr>
          <p:blipFill>
            <a:blip r:embed="rId7"/>
            <a:stretch>
              <a:fillRect/>
            </a:stretch>
          </p:blipFill>
          <p:spPr>
            <a:xfrm>
              <a:off x="1442737" y="5387970"/>
              <a:ext cx="2926334" cy="1146147"/>
            </a:xfrm>
            <a:prstGeom prst="rect">
              <a:avLst/>
            </a:prstGeom>
          </p:spPr>
        </p:pic>
      </p:grpSp>
      <p:grpSp>
        <p:nvGrpSpPr>
          <p:cNvPr id="31" name="グループ化 30">
            <a:extLst>
              <a:ext uri="{FF2B5EF4-FFF2-40B4-BE49-F238E27FC236}">
                <a16:creationId xmlns:a16="http://schemas.microsoft.com/office/drawing/2014/main" id="{C239D1A3-E6E0-78A6-00B2-663859BD66E7}"/>
              </a:ext>
            </a:extLst>
          </p:cNvPr>
          <p:cNvGrpSpPr/>
          <p:nvPr/>
        </p:nvGrpSpPr>
        <p:grpSpPr>
          <a:xfrm>
            <a:off x="7028165" y="722171"/>
            <a:ext cx="5032143" cy="6594243"/>
            <a:chOff x="4807266" y="942883"/>
            <a:chExt cx="2932430" cy="4552935"/>
          </a:xfrm>
        </p:grpSpPr>
        <p:pic>
          <p:nvPicPr>
            <p:cNvPr id="27" name="図 26">
              <a:extLst>
                <a:ext uri="{FF2B5EF4-FFF2-40B4-BE49-F238E27FC236}">
                  <a16:creationId xmlns:a16="http://schemas.microsoft.com/office/drawing/2014/main" id="{3080AEC5-528D-A299-680A-1EF6F63E51E1}"/>
                </a:ext>
              </a:extLst>
            </p:cNvPr>
            <p:cNvPicPr>
              <a:picLocks noChangeAspect="1"/>
            </p:cNvPicPr>
            <p:nvPr/>
          </p:nvPicPr>
          <p:blipFill>
            <a:blip r:embed="rId8"/>
            <a:stretch>
              <a:fillRect/>
            </a:stretch>
          </p:blipFill>
          <p:spPr>
            <a:xfrm>
              <a:off x="4813362" y="3209620"/>
              <a:ext cx="2926334" cy="1140051"/>
            </a:xfrm>
            <a:prstGeom prst="rect">
              <a:avLst/>
            </a:prstGeom>
          </p:spPr>
        </p:pic>
        <p:grpSp>
          <p:nvGrpSpPr>
            <p:cNvPr id="30" name="グループ化 29">
              <a:extLst>
                <a:ext uri="{FF2B5EF4-FFF2-40B4-BE49-F238E27FC236}">
                  <a16:creationId xmlns:a16="http://schemas.microsoft.com/office/drawing/2014/main" id="{51EF6362-88C3-8EA4-91BB-4A4183060EB7}"/>
                </a:ext>
              </a:extLst>
            </p:cNvPr>
            <p:cNvGrpSpPr/>
            <p:nvPr/>
          </p:nvGrpSpPr>
          <p:grpSpPr>
            <a:xfrm>
              <a:off x="4807266" y="942883"/>
              <a:ext cx="2932430" cy="4552935"/>
              <a:chOff x="4813362" y="942883"/>
              <a:chExt cx="2932430" cy="4552935"/>
            </a:xfrm>
          </p:grpSpPr>
          <p:pic>
            <p:nvPicPr>
              <p:cNvPr id="23" name="図 22">
                <a:extLst>
                  <a:ext uri="{FF2B5EF4-FFF2-40B4-BE49-F238E27FC236}">
                    <a16:creationId xmlns:a16="http://schemas.microsoft.com/office/drawing/2014/main" id="{24BDA670-C47D-52C3-4C6D-083EE79F66BE}"/>
                  </a:ext>
                </a:extLst>
              </p:cNvPr>
              <p:cNvPicPr>
                <a:picLocks noChangeAspect="1"/>
              </p:cNvPicPr>
              <p:nvPr/>
            </p:nvPicPr>
            <p:blipFill>
              <a:blip r:embed="rId9"/>
              <a:stretch>
                <a:fillRect/>
              </a:stretch>
            </p:blipFill>
            <p:spPr>
              <a:xfrm>
                <a:off x="4813362" y="942883"/>
                <a:ext cx="2932430" cy="1146147"/>
              </a:xfrm>
              <a:prstGeom prst="rect">
                <a:avLst/>
              </a:prstGeom>
            </p:spPr>
          </p:pic>
          <p:pic>
            <p:nvPicPr>
              <p:cNvPr id="25" name="図 24">
                <a:extLst>
                  <a:ext uri="{FF2B5EF4-FFF2-40B4-BE49-F238E27FC236}">
                    <a16:creationId xmlns:a16="http://schemas.microsoft.com/office/drawing/2014/main" id="{BA74A191-D15E-8039-5669-B66D1A0ACB26}"/>
                  </a:ext>
                </a:extLst>
              </p:cNvPr>
              <p:cNvPicPr>
                <a:picLocks noChangeAspect="1"/>
              </p:cNvPicPr>
              <p:nvPr/>
            </p:nvPicPr>
            <p:blipFill>
              <a:blip r:embed="rId10"/>
              <a:stretch>
                <a:fillRect/>
              </a:stretch>
            </p:blipFill>
            <p:spPr>
              <a:xfrm>
                <a:off x="4813362" y="2089030"/>
                <a:ext cx="2926334" cy="1146147"/>
              </a:xfrm>
              <a:prstGeom prst="rect">
                <a:avLst/>
              </a:prstGeom>
            </p:spPr>
          </p:pic>
          <p:pic>
            <p:nvPicPr>
              <p:cNvPr id="29" name="図 28">
                <a:extLst>
                  <a:ext uri="{FF2B5EF4-FFF2-40B4-BE49-F238E27FC236}">
                    <a16:creationId xmlns:a16="http://schemas.microsoft.com/office/drawing/2014/main" id="{824DB39E-6C98-DCCC-86A1-1865F813E4A7}"/>
                  </a:ext>
                </a:extLst>
              </p:cNvPr>
              <p:cNvPicPr>
                <a:picLocks noChangeAspect="1"/>
              </p:cNvPicPr>
              <p:nvPr/>
            </p:nvPicPr>
            <p:blipFill>
              <a:blip r:embed="rId11"/>
              <a:stretch>
                <a:fillRect/>
              </a:stretch>
            </p:blipFill>
            <p:spPr>
              <a:xfrm>
                <a:off x="4816410" y="4349671"/>
                <a:ext cx="2920237" cy="1146147"/>
              </a:xfrm>
              <a:prstGeom prst="rect">
                <a:avLst/>
              </a:prstGeom>
            </p:spPr>
          </p:pic>
        </p:grpSp>
      </p:grpSp>
    </p:spTree>
    <p:extLst>
      <p:ext uri="{BB962C8B-B14F-4D97-AF65-F5344CB8AC3E}">
        <p14:creationId xmlns:p14="http://schemas.microsoft.com/office/powerpoint/2010/main" val="1425044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7D9EF-D553-2F68-BA3E-3DEF0494C6B6}"/>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74095B81-11EB-2C6F-F686-5D643BC7B614}"/>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F08FA252-CB36-381F-0AFF-3905915B7946}"/>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既往実験</a:t>
            </a:r>
          </a:p>
        </p:txBody>
      </p:sp>
      <p:sp>
        <p:nvSpPr>
          <p:cNvPr id="36" name="Rectangle 137">
            <a:extLst>
              <a:ext uri="{FF2B5EF4-FFF2-40B4-BE49-F238E27FC236}">
                <a16:creationId xmlns:a16="http://schemas.microsoft.com/office/drawing/2014/main" id="{D232EEBE-4149-998C-44E2-172D9904125C}"/>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09E0DD1B-3FA7-7721-7F1A-9F78C27A5D72}"/>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DAA2D9BE-1B79-037E-D0A2-055F189EC235}"/>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19</a:t>
            </a:fld>
            <a:r>
              <a:rPr lang="ja-JP" altLang="en-US" b="1" dirty="0">
                <a:latin typeface="+mn-ea"/>
                <a:ea typeface="+mn-ea"/>
              </a:rPr>
              <a:t>　</a:t>
            </a:r>
            <a:r>
              <a:rPr lang="en-US" altLang="ja-JP" b="1" dirty="0">
                <a:latin typeface="+mn-ea"/>
                <a:ea typeface="+mn-ea"/>
              </a:rPr>
              <a:t>-</a:t>
            </a:r>
          </a:p>
        </p:txBody>
      </p:sp>
      <p:pic>
        <p:nvPicPr>
          <p:cNvPr id="5" name="図 4">
            <a:extLst>
              <a:ext uri="{FF2B5EF4-FFF2-40B4-BE49-F238E27FC236}">
                <a16:creationId xmlns:a16="http://schemas.microsoft.com/office/drawing/2014/main" id="{95CCCE6F-EDDE-2FD5-C014-8EFBCC9DC22D}"/>
              </a:ext>
            </a:extLst>
          </p:cNvPr>
          <p:cNvPicPr>
            <a:picLocks noChangeAspect="1"/>
          </p:cNvPicPr>
          <p:nvPr/>
        </p:nvPicPr>
        <p:blipFill>
          <a:blip r:embed="rId3"/>
          <a:stretch>
            <a:fillRect/>
          </a:stretch>
        </p:blipFill>
        <p:spPr>
          <a:xfrm>
            <a:off x="316090" y="3961202"/>
            <a:ext cx="5521039" cy="2254734"/>
          </a:xfrm>
          <a:prstGeom prst="rect">
            <a:avLst/>
          </a:prstGeom>
        </p:spPr>
      </p:pic>
      <p:pic>
        <p:nvPicPr>
          <p:cNvPr id="14" name="図 13">
            <a:extLst>
              <a:ext uri="{FF2B5EF4-FFF2-40B4-BE49-F238E27FC236}">
                <a16:creationId xmlns:a16="http://schemas.microsoft.com/office/drawing/2014/main" id="{6052606B-F9DD-133B-5FE3-B2AD50F62E70}"/>
              </a:ext>
            </a:extLst>
          </p:cNvPr>
          <p:cNvPicPr>
            <a:picLocks noChangeAspect="1"/>
          </p:cNvPicPr>
          <p:nvPr/>
        </p:nvPicPr>
        <p:blipFill>
          <a:blip r:embed="rId4"/>
          <a:srcRect l="8651"/>
          <a:stretch>
            <a:fillRect/>
          </a:stretch>
        </p:blipFill>
        <p:spPr>
          <a:xfrm>
            <a:off x="603664" y="894420"/>
            <a:ext cx="4507003" cy="3561345"/>
          </a:xfrm>
          <a:prstGeom prst="rect">
            <a:avLst/>
          </a:prstGeom>
        </p:spPr>
      </p:pic>
      <p:graphicFrame>
        <p:nvGraphicFramePr>
          <p:cNvPr id="15" name="表 14">
            <a:extLst>
              <a:ext uri="{FF2B5EF4-FFF2-40B4-BE49-F238E27FC236}">
                <a16:creationId xmlns:a16="http://schemas.microsoft.com/office/drawing/2014/main" id="{C72959D6-DC92-2AC5-9B1F-9D14F26CFE5A}"/>
              </a:ext>
            </a:extLst>
          </p:cNvPr>
          <p:cNvGraphicFramePr>
            <a:graphicFrameLocks noGrp="1"/>
          </p:cNvGraphicFramePr>
          <p:nvPr/>
        </p:nvGraphicFramePr>
        <p:xfrm>
          <a:off x="1211299" y="7050888"/>
          <a:ext cx="3802381" cy="1854200"/>
        </p:xfrm>
        <a:graphic>
          <a:graphicData uri="http://schemas.openxmlformats.org/drawingml/2006/table">
            <a:tbl>
              <a:tblPr firstRow="1" bandRow="1">
                <a:tableStyleId>{5940675A-B579-460E-94D1-54222C63F5DA}</a:tableStyleId>
              </a:tblPr>
              <a:tblGrid>
                <a:gridCol w="2250776">
                  <a:extLst>
                    <a:ext uri="{9D8B030D-6E8A-4147-A177-3AD203B41FA5}">
                      <a16:colId xmlns:a16="http://schemas.microsoft.com/office/drawing/2014/main" val="850618740"/>
                    </a:ext>
                  </a:extLst>
                </a:gridCol>
                <a:gridCol w="1551605">
                  <a:extLst>
                    <a:ext uri="{9D8B030D-6E8A-4147-A177-3AD203B41FA5}">
                      <a16:colId xmlns:a16="http://schemas.microsoft.com/office/drawing/2014/main" val="2531763031"/>
                    </a:ext>
                  </a:extLst>
                </a:gridCol>
              </a:tblGrid>
              <a:tr h="370840">
                <a:tc>
                  <a:txBody>
                    <a:bodyPr/>
                    <a:lstStyle/>
                    <a:p>
                      <a:pPr algn="l"/>
                      <a:r>
                        <a:rPr kumimoji="1" lang="ja-JP" altLang="en-US" dirty="0">
                          <a:latin typeface="ＭＳ 明朝" panose="02020609040205080304" pitchFamily="17" charset="-128"/>
                          <a:ea typeface="ＭＳ 明朝" panose="02020609040205080304" pitchFamily="17" charset="-128"/>
                        </a:rPr>
                        <a:t>水路勾配　</a:t>
                      </a:r>
                      <a:r>
                        <a:rPr kumimoji="1" lang="en-US" altLang="ja-JP" i="1" dirty="0">
                          <a:latin typeface="Times New Roman" panose="02020603050405020304" pitchFamily="18" charset="0"/>
                          <a:cs typeface="Times New Roman" panose="02020603050405020304" pitchFamily="18" charset="0"/>
                        </a:rPr>
                        <a:t>I</a:t>
                      </a:r>
                      <a:endParaRPr kumimoji="1" lang="ja-JP" altLang="en-US" i="1" dirty="0">
                        <a:latin typeface="Times New Roman" panose="02020603050405020304" pitchFamily="18" charset="0"/>
                        <a:cs typeface="Times New Roman" panose="02020603050405020304" pitchFamily="18" charset="0"/>
                      </a:endParaRPr>
                    </a:p>
                  </a:txBody>
                  <a:tcPr/>
                </a:tc>
                <a:tc>
                  <a:txBody>
                    <a:bodyPr/>
                    <a:lstStyle/>
                    <a:p>
                      <a:pPr algn="ctr"/>
                      <a:r>
                        <a:rPr kumimoji="1" lang="en-US" altLang="ja-JP" dirty="0">
                          <a:latin typeface="Times New Roman" panose="02020603050405020304" pitchFamily="18" charset="0"/>
                          <a:cs typeface="Times New Roman" panose="02020603050405020304" pitchFamily="18" charset="0"/>
                        </a:rPr>
                        <a:t>1/1000</a:t>
                      </a:r>
                      <a:endParaRPr kumimoji="1" lang="ja-JP"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39407951"/>
                  </a:ext>
                </a:extLst>
              </a:tr>
              <a:tr h="370840">
                <a:tc>
                  <a:txBody>
                    <a:bodyPr/>
                    <a:lstStyle/>
                    <a:p>
                      <a:pPr algn="l"/>
                      <a:r>
                        <a:rPr kumimoji="1" lang="ja-JP" altLang="en-US" sz="1800" kern="1200" dirty="0">
                          <a:solidFill>
                            <a:schemeClr val="tx1"/>
                          </a:solidFill>
                          <a:latin typeface="ＭＳ 明朝" panose="02020609040205080304" pitchFamily="17" charset="-128"/>
                          <a:ea typeface="ＭＳ 明朝" panose="02020609040205080304" pitchFamily="17" charset="-128"/>
                          <a:cs typeface="+mn-cs"/>
                        </a:rPr>
                        <a:t>流量</a:t>
                      </a:r>
                      <a:r>
                        <a:rPr kumimoji="1" lang="ja-JP" altLang="en-US" dirty="0"/>
                        <a:t> </a:t>
                      </a:r>
                      <a:r>
                        <a:rPr kumimoji="1" lang="en-US" altLang="ja-JP" sz="1800" i="1" kern="1200" dirty="0">
                          <a:solidFill>
                            <a:schemeClr val="tx1"/>
                          </a:solidFill>
                          <a:latin typeface="Times New Roman" panose="02020603050405020304" pitchFamily="18" charset="0"/>
                          <a:ea typeface="+mn-ea"/>
                          <a:cs typeface="Times New Roman" panose="02020603050405020304" pitchFamily="18" charset="0"/>
                        </a:rPr>
                        <a:t>Q (l/s)</a:t>
                      </a:r>
                      <a:endParaRPr kumimoji="1" lang="ja-JP" altLang="en-US" sz="1800" i="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algn="ctr"/>
                      <a:r>
                        <a:rPr kumimoji="1" lang="en-US" altLang="ja-JP" dirty="0">
                          <a:latin typeface="Times New Roman" panose="02020603050405020304" pitchFamily="18" charset="0"/>
                          <a:cs typeface="Times New Roman" panose="02020603050405020304" pitchFamily="18" charset="0"/>
                        </a:rPr>
                        <a:t>15 </a:t>
                      </a:r>
                      <a:endParaRPr kumimoji="1" lang="ja-JP"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05300028"/>
                  </a:ext>
                </a:extLst>
              </a:tr>
              <a:tr h="370840">
                <a:tc>
                  <a:txBody>
                    <a:bodyPr/>
                    <a:lstStyle/>
                    <a:p>
                      <a:pPr algn="l"/>
                      <a:r>
                        <a:rPr kumimoji="1" lang="ja-JP" altLang="en-US" sz="1800" kern="1200" dirty="0">
                          <a:solidFill>
                            <a:schemeClr val="tx1"/>
                          </a:solidFill>
                          <a:latin typeface="ＭＳ 明朝" panose="02020609040205080304" pitchFamily="17" charset="-128"/>
                          <a:ea typeface="ＭＳ 明朝" panose="02020609040205080304" pitchFamily="17" charset="-128"/>
                          <a:cs typeface="+mn-cs"/>
                        </a:rPr>
                        <a:t>フルード数</a:t>
                      </a:r>
                      <a:r>
                        <a:rPr kumimoji="1" lang="ja-JP" altLang="en-US" dirty="0"/>
                        <a:t> </a:t>
                      </a:r>
                      <a:r>
                        <a:rPr kumimoji="1" lang="en-US" altLang="ja-JP" sz="1800" i="1" kern="1200" dirty="0">
                          <a:solidFill>
                            <a:schemeClr val="tx1"/>
                          </a:solidFill>
                          <a:latin typeface="Times New Roman" panose="02020603050405020304" pitchFamily="18" charset="0"/>
                          <a:ea typeface="+mn-ea"/>
                          <a:cs typeface="Times New Roman" panose="02020603050405020304" pitchFamily="18" charset="0"/>
                        </a:rPr>
                        <a:t>Fr</a:t>
                      </a:r>
                      <a:endParaRPr kumimoji="1" lang="ja-JP" altLang="en-US" sz="1800" i="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algn="ctr"/>
                      <a:r>
                        <a:rPr kumimoji="1" lang="en-US" altLang="ja-JP" dirty="0">
                          <a:latin typeface="Times New Roman" panose="02020603050405020304" pitchFamily="18" charset="0"/>
                          <a:cs typeface="Times New Roman" panose="02020603050405020304" pitchFamily="18" charset="0"/>
                        </a:rPr>
                        <a:t>0.480</a:t>
                      </a:r>
                      <a:endParaRPr kumimoji="1" lang="ja-JP"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87719657"/>
                  </a:ext>
                </a:extLst>
              </a:tr>
              <a:tr h="370840">
                <a:tc>
                  <a:txBody>
                    <a:bodyPr/>
                    <a:lstStyle/>
                    <a:p>
                      <a:pPr algn="l"/>
                      <a:r>
                        <a:rPr kumimoji="1" lang="ja-JP" altLang="en-US" sz="1800" kern="1200" dirty="0">
                          <a:solidFill>
                            <a:schemeClr val="tx1"/>
                          </a:solidFill>
                          <a:latin typeface="ＭＳ 明朝" panose="02020609040205080304" pitchFamily="17" charset="-128"/>
                          <a:ea typeface="ＭＳ 明朝" panose="02020609040205080304" pitchFamily="17" charset="-128"/>
                          <a:cs typeface="+mn-cs"/>
                        </a:rPr>
                        <a:t>平均流速 </a:t>
                      </a:r>
                      <a:r>
                        <a:rPr kumimoji="1" lang="en-US" altLang="ja-JP" sz="1800" i="1" kern="1200" dirty="0" err="1">
                          <a:solidFill>
                            <a:schemeClr val="tx1"/>
                          </a:solidFill>
                          <a:latin typeface="Times New Roman" panose="02020603050405020304" pitchFamily="18" charset="0"/>
                          <a:ea typeface="+mn-ea"/>
                          <a:cs typeface="Times New Roman" panose="02020603050405020304" pitchFamily="18" charset="0"/>
                        </a:rPr>
                        <a:t>Uo</a:t>
                      </a:r>
                      <a:r>
                        <a:rPr kumimoji="1" lang="en-US" altLang="ja-JP" sz="1800" i="1" kern="1200" dirty="0">
                          <a:solidFill>
                            <a:schemeClr val="tx1"/>
                          </a:solidFill>
                          <a:latin typeface="Times New Roman" panose="02020603050405020304" pitchFamily="18" charset="0"/>
                          <a:ea typeface="+mn-ea"/>
                          <a:cs typeface="Times New Roman" panose="02020603050405020304" pitchFamily="18" charset="0"/>
                        </a:rPr>
                        <a:t>(m/s)</a:t>
                      </a:r>
                      <a:endParaRPr kumimoji="1" lang="ja-JP" altLang="en-US" sz="1800" i="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algn="ctr"/>
                      <a:r>
                        <a:rPr kumimoji="1" lang="en-US" altLang="ja-JP" dirty="0">
                          <a:latin typeface="Times New Roman" panose="02020603050405020304" pitchFamily="18" charset="0"/>
                          <a:cs typeface="Times New Roman" panose="02020603050405020304" pitchFamily="18" charset="0"/>
                        </a:rPr>
                        <a:t>0.385</a:t>
                      </a:r>
                      <a:endParaRPr kumimoji="1" lang="ja-JP"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18857939"/>
                  </a:ext>
                </a:extLst>
              </a:tr>
              <a:tr h="370840">
                <a:tc>
                  <a:txBody>
                    <a:bodyPr/>
                    <a:lstStyle/>
                    <a:p>
                      <a:pPr algn="l"/>
                      <a:r>
                        <a:rPr kumimoji="1" lang="ja-JP" altLang="en-US" sz="1800" kern="1200" dirty="0">
                          <a:solidFill>
                            <a:schemeClr val="tx1"/>
                          </a:solidFill>
                          <a:latin typeface="ＭＳ 明朝" panose="02020609040205080304" pitchFamily="17" charset="-128"/>
                          <a:ea typeface="ＭＳ 明朝" panose="02020609040205080304" pitchFamily="17" charset="-128"/>
                          <a:cs typeface="+mn-cs"/>
                        </a:rPr>
                        <a:t>水深</a:t>
                      </a:r>
                      <a:r>
                        <a:rPr kumimoji="1" lang="ja-JP" altLang="en-US" dirty="0"/>
                        <a:t> </a:t>
                      </a:r>
                      <a:r>
                        <a:rPr kumimoji="1" lang="en-US" altLang="ja-JP" sz="1800" i="1" kern="1200" dirty="0">
                          <a:solidFill>
                            <a:schemeClr val="tx1"/>
                          </a:solidFill>
                          <a:latin typeface="Times New Roman" panose="02020603050405020304" pitchFamily="18" charset="0"/>
                          <a:ea typeface="+mn-ea"/>
                          <a:cs typeface="Times New Roman" panose="02020603050405020304" pitchFamily="18" charset="0"/>
                        </a:rPr>
                        <a:t>h(m)</a:t>
                      </a:r>
                      <a:endParaRPr kumimoji="1" lang="ja-JP" altLang="en-US" sz="1800" i="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algn="ctr"/>
                      <a:r>
                        <a:rPr kumimoji="1" lang="en-US" altLang="ja-JP" dirty="0">
                          <a:latin typeface="Times New Roman" panose="02020603050405020304" pitchFamily="18" charset="0"/>
                          <a:cs typeface="Times New Roman" panose="02020603050405020304" pitchFamily="18" charset="0"/>
                        </a:rPr>
                        <a:t>0.0657</a:t>
                      </a:r>
                      <a:endParaRPr kumimoji="1" lang="ja-JP"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90162234"/>
                  </a:ext>
                </a:extLst>
              </a:tr>
            </a:tbl>
          </a:graphicData>
        </a:graphic>
      </p:graphicFrame>
      <p:pic>
        <p:nvPicPr>
          <p:cNvPr id="17" name="図 16">
            <a:extLst>
              <a:ext uri="{FF2B5EF4-FFF2-40B4-BE49-F238E27FC236}">
                <a16:creationId xmlns:a16="http://schemas.microsoft.com/office/drawing/2014/main" id="{5E5F19D7-05AB-A15F-6A3F-59B459669B2E}"/>
              </a:ext>
            </a:extLst>
          </p:cNvPr>
          <p:cNvPicPr>
            <a:picLocks noChangeAspect="1"/>
          </p:cNvPicPr>
          <p:nvPr/>
        </p:nvPicPr>
        <p:blipFill>
          <a:blip r:embed="rId5"/>
          <a:srcRect l="3570"/>
          <a:stretch>
            <a:fillRect/>
          </a:stretch>
        </p:blipFill>
        <p:spPr>
          <a:xfrm>
            <a:off x="5859532" y="4688289"/>
            <a:ext cx="6392825" cy="4058877"/>
          </a:xfrm>
          <a:prstGeom prst="rect">
            <a:avLst/>
          </a:prstGeom>
        </p:spPr>
      </p:pic>
      <p:pic>
        <p:nvPicPr>
          <p:cNvPr id="19" name="図 18">
            <a:extLst>
              <a:ext uri="{FF2B5EF4-FFF2-40B4-BE49-F238E27FC236}">
                <a16:creationId xmlns:a16="http://schemas.microsoft.com/office/drawing/2014/main" id="{51E6FECB-012D-5402-D13E-8514CCD32F77}"/>
              </a:ext>
            </a:extLst>
          </p:cNvPr>
          <p:cNvPicPr>
            <a:picLocks noChangeAspect="1"/>
          </p:cNvPicPr>
          <p:nvPr/>
        </p:nvPicPr>
        <p:blipFill>
          <a:blip r:embed="rId6"/>
          <a:stretch>
            <a:fillRect/>
          </a:stretch>
        </p:blipFill>
        <p:spPr>
          <a:xfrm>
            <a:off x="5423770" y="1111707"/>
            <a:ext cx="6967593" cy="2873343"/>
          </a:xfrm>
          <a:prstGeom prst="rect">
            <a:avLst/>
          </a:prstGeom>
        </p:spPr>
      </p:pic>
      <p:sp>
        <p:nvSpPr>
          <p:cNvPr id="20" name="楕円 19">
            <a:extLst>
              <a:ext uri="{FF2B5EF4-FFF2-40B4-BE49-F238E27FC236}">
                <a16:creationId xmlns:a16="http://schemas.microsoft.com/office/drawing/2014/main" id="{C101C8AA-70DA-4A93-D0B5-A135708CCF8E}"/>
              </a:ext>
            </a:extLst>
          </p:cNvPr>
          <p:cNvSpPr/>
          <p:nvPr/>
        </p:nvSpPr>
        <p:spPr bwMode="auto">
          <a:xfrm>
            <a:off x="10154463" y="3349060"/>
            <a:ext cx="274314" cy="256032"/>
          </a:xfrm>
          <a:prstGeom prst="ellipse">
            <a:avLst/>
          </a:prstGeom>
          <a:noFill/>
          <a:ln w="63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cxnSp>
        <p:nvCxnSpPr>
          <p:cNvPr id="21" name="直線矢印コネクタ 20">
            <a:extLst>
              <a:ext uri="{FF2B5EF4-FFF2-40B4-BE49-F238E27FC236}">
                <a16:creationId xmlns:a16="http://schemas.microsoft.com/office/drawing/2014/main" id="{529E9B1D-D2EE-8ECA-8551-B03156BCD2AB}"/>
              </a:ext>
            </a:extLst>
          </p:cNvPr>
          <p:cNvCxnSpPr>
            <a:endCxn id="20" idx="0"/>
          </p:cNvCxnSpPr>
          <p:nvPr/>
        </p:nvCxnSpPr>
        <p:spPr bwMode="auto">
          <a:xfrm flipH="1">
            <a:off x="10291620" y="2373573"/>
            <a:ext cx="614683" cy="975487"/>
          </a:xfrm>
          <a:prstGeom prst="straightConnector1">
            <a:avLst/>
          </a:prstGeom>
          <a:solidFill>
            <a:srgbClr val="FFFF00"/>
          </a:solidFill>
          <a:ln w="6350" cap="flat" cmpd="sng" algn="ctr">
            <a:solidFill>
              <a:srgbClr val="FF66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テキスト ボックス 21">
            <a:extLst>
              <a:ext uri="{FF2B5EF4-FFF2-40B4-BE49-F238E27FC236}">
                <a16:creationId xmlns:a16="http://schemas.microsoft.com/office/drawing/2014/main" id="{91DF991D-A508-32D1-37DC-57EB95CF4AE1}"/>
              </a:ext>
            </a:extLst>
          </p:cNvPr>
          <p:cNvSpPr txBox="1"/>
          <p:nvPr/>
        </p:nvSpPr>
        <p:spPr>
          <a:xfrm>
            <a:off x="10810937" y="2117541"/>
            <a:ext cx="1441420" cy="523220"/>
          </a:xfrm>
          <a:prstGeom prst="rect">
            <a:avLst/>
          </a:prstGeom>
          <a:solidFill>
            <a:schemeClr val="bg1"/>
          </a:solidFill>
          <a:ln>
            <a:solidFill>
              <a:srgbClr val="FF0000"/>
            </a:solidFill>
          </a:ln>
        </p:spPr>
        <p:txBody>
          <a:bodyPr wrap="none" rtlCol="0">
            <a:spAutoFit/>
          </a:bodyPr>
          <a:lstStyle/>
          <a:p>
            <a:r>
              <a:rPr lang="ja-JP" altLang="en-US" dirty="0">
                <a:solidFill>
                  <a:srgbClr val="FF0000"/>
                </a:solidFill>
              </a:rPr>
              <a:t>最流速低下地点</a:t>
            </a:r>
            <a:endParaRPr lang="en-US" altLang="ja-JP" dirty="0">
              <a:solidFill>
                <a:srgbClr val="FF0000"/>
              </a:solidFill>
            </a:endParaRPr>
          </a:p>
          <a:p>
            <a:r>
              <a:rPr kumimoji="1" lang="en-US" altLang="ja-JP" dirty="0">
                <a:solidFill>
                  <a:srgbClr val="FF0000"/>
                </a:solidFill>
              </a:rPr>
              <a:t>X=80</a:t>
            </a:r>
            <a:r>
              <a:rPr kumimoji="1" lang="ja-JP" altLang="en-US" dirty="0">
                <a:solidFill>
                  <a:srgbClr val="FF0000"/>
                </a:solidFill>
              </a:rPr>
              <a:t>㎝</a:t>
            </a:r>
          </a:p>
        </p:txBody>
      </p:sp>
      <p:sp>
        <p:nvSpPr>
          <p:cNvPr id="23" name="楕円 22">
            <a:extLst>
              <a:ext uri="{FF2B5EF4-FFF2-40B4-BE49-F238E27FC236}">
                <a16:creationId xmlns:a16="http://schemas.microsoft.com/office/drawing/2014/main" id="{90009693-0845-4D9C-65D9-72C47858C148}"/>
              </a:ext>
            </a:extLst>
          </p:cNvPr>
          <p:cNvSpPr/>
          <p:nvPr/>
        </p:nvSpPr>
        <p:spPr bwMode="auto">
          <a:xfrm>
            <a:off x="7809596" y="2935662"/>
            <a:ext cx="274314" cy="256032"/>
          </a:xfrm>
          <a:prstGeom prst="ellipse">
            <a:avLst/>
          </a:prstGeom>
          <a:noFill/>
          <a:ln w="63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cxnSp>
        <p:nvCxnSpPr>
          <p:cNvPr id="24" name="直線矢印コネクタ 23">
            <a:extLst>
              <a:ext uri="{FF2B5EF4-FFF2-40B4-BE49-F238E27FC236}">
                <a16:creationId xmlns:a16="http://schemas.microsoft.com/office/drawing/2014/main" id="{613EEB68-A162-4234-6BA8-8814C50271F5}"/>
              </a:ext>
            </a:extLst>
          </p:cNvPr>
          <p:cNvCxnSpPr>
            <a:endCxn id="23" idx="0"/>
          </p:cNvCxnSpPr>
          <p:nvPr/>
        </p:nvCxnSpPr>
        <p:spPr bwMode="auto">
          <a:xfrm flipH="1">
            <a:off x="7946753" y="1960175"/>
            <a:ext cx="614683" cy="975487"/>
          </a:xfrm>
          <a:prstGeom prst="straightConnector1">
            <a:avLst/>
          </a:prstGeom>
          <a:solidFill>
            <a:srgbClr val="FFFF00"/>
          </a:solidFill>
          <a:ln w="6350" cap="flat" cmpd="sng" algn="ctr">
            <a:solidFill>
              <a:srgbClr val="FF66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テキスト ボックス 24">
            <a:extLst>
              <a:ext uri="{FF2B5EF4-FFF2-40B4-BE49-F238E27FC236}">
                <a16:creationId xmlns:a16="http://schemas.microsoft.com/office/drawing/2014/main" id="{F6854A82-40B8-AE85-E9D3-92733D9D16D6}"/>
              </a:ext>
            </a:extLst>
          </p:cNvPr>
          <p:cNvSpPr txBox="1"/>
          <p:nvPr/>
        </p:nvSpPr>
        <p:spPr>
          <a:xfrm>
            <a:off x="8492256" y="1806286"/>
            <a:ext cx="1800493" cy="307777"/>
          </a:xfrm>
          <a:prstGeom prst="rect">
            <a:avLst/>
          </a:prstGeom>
          <a:solidFill>
            <a:schemeClr val="bg1"/>
          </a:solidFill>
          <a:ln>
            <a:solidFill>
              <a:srgbClr val="FF0000"/>
            </a:solidFill>
          </a:ln>
        </p:spPr>
        <p:txBody>
          <a:bodyPr wrap="none" rtlCol="0">
            <a:spAutoFit/>
          </a:bodyPr>
          <a:lstStyle/>
          <a:p>
            <a:r>
              <a:rPr kumimoji="1" lang="ja-JP" altLang="en-US" dirty="0">
                <a:solidFill>
                  <a:srgbClr val="FF0000"/>
                </a:solidFill>
              </a:rPr>
              <a:t>主流路へ向かう流れ</a:t>
            </a:r>
          </a:p>
        </p:txBody>
      </p:sp>
      <p:cxnSp>
        <p:nvCxnSpPr>
          <p:cNvPr id="26" name="直線矢印コネクタ 25">
            <a:extLst>
              <a:ext uri="{FF2B5EF4-FFF2-40B4-BE49-F238E27FC236}">
                <a16:creationId xmlns:a16="http://schemas.microsoft.com/office/drawing/2014/main" id="{A8235356-9A09-14DD-5454-F5C0A39EA6E0}"/>
              </a:ext>
            </a:extLst>
          </p:cNvPr>
          <p:cNvCxnSpPr/>
          <p:nvPr/>
        </p:nvCxnSpPr>
        <p:spPr bwMode="auto">
          <a:xfrm flipH="1" flipV="1">
            <a:off x="8412232" y="5809005"/>
            <a:ext cx="366008" cy="449781"/>
          </a:xfrm>
          <a:prstGeom prst="straightConnector1">
            <a:avLst/>
          </a:prstGeom>
          <a:solidFill>
            <a:srgbClr val="FFFF00"/>
          </a:solidFill>
          <a:ln w="6350" cap="flat" cmpd="sng" algn="ctr">
            <a:solidFill>
              <a:srgbClr val="FF66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楕円 26">
            <a:extLst>
              <a:ext uri="{FF2B5EF4-FFF2-40B4-BE49-F238E27FC236}">
                <a16:creationId xmlns:a16="http://schemas.microsoft.com/office/drawing/2014/main" id="{7A7CECFB-B860-65FA-C499-8DF967F10EE0}"/>
              </a:ext>
            </a:extLst>
          </p:cNvPr>
          <p:cNvSpPr/>
          <p:nvPr/>
        </p:nvSpPr>
        <p:spPr bwMode="auto">
          <a:xfrm>
            <a:off x="8116937" y="5437646"/>
            <a:ext cx="375319" cy="396716"/>
          </a:xfrm>
          <a:prstGeom prst="ellipse">
            <a:avLst/>
          </a:prstGeom>
          <a:noFill/>
          <a:ln w="63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sp>
        <p:nvSpPr>
          <p:cNvPr id="29" name="テキスト ボックス 28">
            <a:extLst>
              <a:ext uri="{FF2B5EF4-FFF2-40B4-BE49-F238E27FC236}">
                <a16:creationId xmlns:a16="http://schemas.microsoft.com/office/drawing/2014/main" id="{9957A6FD-4E8B-379D-D7BF-F8E4EE3ED3AE}"/>
              </a:ext>
            </a:extLst>
          </p:cNvPr>
          <p:cNvSpPr txBox="1"/>
          <p:nvPr/>
        </p:nvSpPr>
        <p:spPr>
          <a:xfrm>
            <a:off x="8778240" y="6176418"/>
            <a:ext cx="3121367" cy="307777"/>
          </a:xfrm>
          <a:prstGeom prst="rect">
            <a:avLst/>
          </a:prstGeom>
          <a:solidFill>
            <a:schemeClr val="bg1"/>
          </a:solidFill>
          <a:ln>
            <a:solidFill>
              <a:srgbClr val="FF0000"/>
            </a:solidFill>
          </a:ln>
        </p:spPr>
        <p:txBody>
          <a:bodyPr wrap="none" rtlCol="0">
            <a:spAutoFit/>
          </a:bodyPr>
          <a:lstStyle/>
          <a:p>
            <a:r>
              <a:rPr kumimoji="1" lang="ja-JP" altLang="en-US" dirty="0">
                <a:solidFill>
                  <a:srgbClr val="FF0000"/>
                </a:solidFill>
              </a:rPr>
              <a:t>聖牛効果による流速の収束は</a:t>
            </a:r>
            <a:r>
              <a:rPr kumimoji="1" lang="en-US" altLang="ja-JP" dirty="0">
                <a:solidFill>
                  <a:srgbClr val="FF0000"/>
                </a:solidFill>
              </a:rPr>
              <a:t>Y=20</a:t>
            </a:r>
            <a:r>
              <a:rPr kumimoji="1" lang="ja-JP" altLang="en-US" dirty="0">
                <a:solidFill>
                  <a:srgbClr val="FF0000"/>
                </a:solidFill>
              </a:rPr>
              <a:t>㎝</a:t>
            </a:r>
          </a:p>
        </p:txBody>
      </p:sp>
      <p:sp>
        <p:nvSpPr>
          <p:cNvPr id="2" name="テキスト ボックス 1">
            <a:extLst>
              <a:ext uri="{FF2B5EF4-FFF2-40B4-BE49-F238E27FC236}">
                <a16:creationId xmlns:a16="http://schemas.microsoft.com/office/drawing/2014/main" id="{FDC4B618-F9FE-619D-A1DE-5417C4F0E2B1}"/>
              </a:ext>
            </a:extLst>
          </p:cNvPr>
          <p:cNvSpPr txBox="1"/>
          <p:nvPr/>
        </p:nvSpPr>
        <p:spPr>
          <a:xfrm>
            <a:off x="691582" y="6082160"/>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-21_</a:t>
            </a:r>
            <a:r>
              <a:rPr lang="ja-JP" altLang="en-US" sz="1600" b="1" spc="100" dirty="0">
                <a:solidFill>
                  <a:srgbClr val="000000"/>
                </a:solidFill>
                <a:latin typeface="+mn-ea"/>
                <a:ea typeface="+mn-ea"/>
                <a:cs typeface="Times New Roman" panose="02020603050405020304" pitchFamily="18" charset="0"/>
              </a:rPr>
              <a:t>実験概要図</a:t>
            </a:r>
          </a:p>
        </p:txBody>
      </p:sp>
      <p:sp>
        <p:nvSpPr>
          <p:cNvPr id="3" name="テキスト ボックス 2">
            <a:extLst>
              <a:ext uri="{FF2B5EF4-FFF2-40B4-BE49-F238E27FC236}">
                <a16:creationId xmlns:a16="http://schemas.microsoft.com/office/drawing/2014/main" id="{08D1A5F2-E965-1936-079E-BC7164FF4FDD}"/>
              </a:ext>
            </a:extLst>
          </p:cNvPr>
          <p:cNvSpPr txBox="1"/>
          <p:nvPr/>
        </p:nvSpPr>
        <p:spPr>
          <a:xfrm>
            <a:off x="6613364" y="3971512"/>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-22_</a:t>
            </a:r>
            <a:r>
              <a:rPr lang="ja-JP" altLang="en-US" sz="1600" b="1" spc="100" dirty="0">
                <a:solidFill>
                  <a:srgbClr val="000000"/>
                </a:solidFill>
                <a:latin typeface="+mn-ea"/>
                <a:ea typeface="+mn-ea"/>
                <a:cs typeface="Times New Roman" panose="02020603050405020304" pitchFamily="18" charset="0"/>
              </a:rPr>
              <a:t>平均流速ベクトル</a:t>
            </a:r>
          </a:p>
        </p:txBody>
      </p:sp>
      <p:sp>
        <p:nvSpPr>
          <p:cNvPr id="6" name="テキスト ボックス 5">
            <a:extLst>
              <a:ext uri="{FF2B5EF4-FFF2-40B4-BE49-F238E27FC236}">
                <a16:creationId xmlns:a16="http://schemas.microsoft.com/office/drawing/2014/main" id="{AB6B755E-0BBF-D4A6-9608-D02ABFFF8FB1}"/>
              </a:ext>
            </a:extLst>
          </p:cNvPr>
          <p:cNvSpPr txBox="1"/>
          <p:nvPr/>
        </p:nvSpPr>
        <p:spPr>
          <a:xfrm>
            <a:off x="6783206" y="8621281"/>
            <a:ext cx="5454637"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-23_</a:t>
            </a:r>
            <a:r>
              <a:rPr lang="ja-JP" altLang="en-US" sz="1600" b="1" spc="100" dirty="0">
                <a:solidFill>
                  <a:srgbClr val="000000"/>
                </a:solidFill>
                <a:latin typeface="+mn-ea"/>
                <a:ea typeface="+mn-ea"/>
                <a:cs typeface="Times New Roman" panose="02020603050405020304" pitchFamily="18" charset="0"/>
              </a:rPr>
              <a:t>主流速の横断方向分布（</a:t>
            </a:r>
            <a:r>
              <a:rPr lang="en-US" altLang="ja-JP" sz="1600" b="1" spc="100" dirty="0">
                <a:solidFill>
                  <a:srgbClr val="000000"/>
                </a:solidFill>
                <a:latin typeface="+mn-ea"/>
                <a:ea typeface="+mn-ea"/>
                <a:cs typeface="Times New Roman" panose="02020603050405020304" pitchFamily="18" charset="0"/>
              </a:rPr>
              <a:t>x</a:t>
            </a:r>
            <a:r>
              <a:rPr lang="ja-JP" altLang="en-US" sz="1600" b="1" spc="100" dirty="0">
                <a:solidFill>
                  <a:srgbClr val="000000"/>
                </a:solidFill>
                <a:latin typeface="+mn-ea"/>
                <a:ea typeface="+mn-ea"/>
                <a:cs typeface="Times New Roman" panose="02020603050405020304" pitchFamily="18" charset="0"/>
              </a:rPr>
              <a:t>位置に応じた分布）</a:t>
            </a:r>
          </a:p>
        </p:txBody>
      </p:sp>
      <p:sp>
        <p:nvSpPr>
          <p:cNvPr id="7" name="Rectangle 1">
            <a:extLst>
              <a:ext uri="{FF2B5EF4-FFF2-40B4-BE49-F238E27FC236}">
                <a16:creationId xmlns:a16="http://schemas.microsoft.com/office/drawing/2014/main" id="{E142C2F1-102D-4BBF-9D47-4FE0FA0FD63A}"/>
              </a:ext>
            </a:extLst>
          </p:cNvPr>
          <p:cNvSpPr>
            <a:spLocks noChangeArrowheads="1"/>
          </p:cNvSpPr>
          <p:nvPr/>
        </p:nvSpPr>
        <p:spPr bwMode="auto">
          <a:xfrm>
            <a:off x="1827401" y="6697438"/>
            <a:ext cx="2985961" cy="338554"/>
          </a:xfrm>
          <a:prstGeom prst="rect">
            <a:avLst/>
          </a:prstGeom>
          <a:noFill/>
        </p:spPr>
        <p:txBody>
          <a:bodyPr wrap="square" rtlCol="0">
            <a:spAutoFit/>
          </a:bodyPr>
          <a:lstStyle/>
          <a:p>
            <a:pPr algn="ctr"/>
            <a:r>
              <a:rPr lang="ja-JP" altLang="ja-JP" sz="1600" b="1" kern="0" spc="100" dirty="0">
                <a:solidFill>
                  <a:srgbClr val="000000"/>
                </a:solidFill>
                <a:latin typeface="+mn-ea"/>
                <a:ea typeface="+mn-ea"/>
                <a:cs typeface="Times New Roman" panose="02020603050405020304" pitchFamily="18" charset="0"/>
              </a:rPr>
              <a:t>表</a:t>
            </a:r>
            <a:r>
              <a:rPr lang="en-US" altLang="ja-JP" sz="1600" b="1" kern="0" spc="100" dirty="0">
                <a:solidFill>
                  <a:srgbClr val="000000"/>
                </a:solidFill>
                <a:latin typeface="+mn-ea"/>
                <a:ea typeface="+mn-ea"/>
                <a:cs typeface="Times New Roman" panose="02020603050405020304" pitchFamily="18" charset="0"/>
              </a:rPr>
              <a:t>-5_</a:t>
            </a:r>
            <a:r>
              <a:rPr lang="ja-JP" altLang="en-US" sz="1600" b="1" kern="0" spc="100" dirty="0">
                <a:solidFill>
                  <a:srgbClr val="000000"/>
                </a:solidFill>
                <a:latin typeface="+mn-ea"/>
                <a:ea typeface="+mn-ea"/>
                <a:cs typeface="Times New Roman" panose="02020603050405020304" pitchFamily="18" charset="0"/>
              </a:rPr>
              <a:t>水理諸元</a:t>
            </a:r>
          </a:p>
        </p:txBody>
      </p:sp>
    </p:spTree>
    <p:extLst>
      <p:ext uri="{BB962C8B-B14F-4D97-AF65-F5344CB8AC3E}">
        <p14:creationId xmlns:p14="http://schemas.microsoft.com/office/powerpoint/2010/main" val="4042335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40FA-5F46-57F8-0857-9429550EC1F6}"/>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46233544-F8CA-E616-F981-289724FBC3F7}"/>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1188F6ED-3628-C601-5D6A-586C4672C730}"/>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30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解析結果（１）</a:t>
            </a:r>
          </a:p>
        </p:txBody>
      </p:sp>
      <p:sp>
        <p:nvSpPr>
          <p:cNvPr id="36" name="Rectangle 137">
            <a:extLst>
              <a:ext uri="{FF2B5EF4-FFF2-40B4-BE49-F238E27FC236}">
                <a16:creationId xmlns:a16="http://schemas.microsoft.com/office/drawing/2014/main" id="{ADD64B66-2379-B2FE-DB94-6BA6CBC6FA7C}"/>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057618F5-7903-F192-31C7-98EE7CE9CC27}"/>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80798EA7-101F-C794-433C-EA03379AD2B1}"/>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20</a:t>
            </a:fld>
            <a:r>
              <a:rPr lang="ja-JP" altLang="en-US" b="1" dirty="0">
                <a:latin typeface="+mn-ea"/>
                <a:ea typeface="+mn-ea"/>
              </a:rPr>
              <a:t>　</a:t>
            </a:r>
            <a:r>
              <a:rPr lang="en-US" altLang="ja-JP" b="1" dirty="0">
                <a:latin typeface="+mn-ea"/>
                <a:ea typeface="+mn-ea"/>
              </a:rPr>
              <a:t>-</a:t>
            </a:r>
          </a:p>
        </p:txBody>
      </p:sp>
      <p:pic>
        <p:nvPicPr>
          <p:cNvPr id="3" name="図 2">
            <a:extLst>
              <a:ext uri="{FF2B5EF4-FFF2-40B4-BE49-F238E27FC236}">
                <a16:creationId xmlns:a16="http://schemas.microsoft.com/office/drawing/2014/main" id="{9D01174B-C6C8-8C23-5485-1A7BFC79C508}"/>
              </a:ext>
            </a:extLst>
          </p:cNvPr>
          <p:cNvPicPr>
            <a:picLocks noChangeAspect="1"/>
          </p:cNvPicPr>
          <p:nvPr/>
        </p:nvPicPr>
        <p:blipFill>
          <a:blip r:embed="rId3"/>
          <a:srcRect r="4445"/>
          <a:stretch>
            <a:fillRect/>
          </a:stretch>
        </p:blipFill>
        <p:spPr>
          <a:xfrm>
            <a:off x="762124" y="742599"/>
            <a:ext cx="11631115" cy="3839111"/>
          </a:xfrm>
          <a:prstGeom prst="rect">
            <a:avLst/>
          </a:prstGeom>
        </p:spPr>
      </p:pic>
      <p:pic>
        <p:nvPicPr>
          <p:cNvPr id="6" name="図 5">
            <a:extLst>
              <a:ext uri="{FF2B5EF4-FFF2-40B4-BE49-F238E27FC236}">
                <a16:creationId xmlns:a16="http://schemas.microsoft.com/office/drawing/2014/main" id="{06F72012-A197-91B9-AE20-5792D285504F}"/>
              </a:ext>
            </a:extLst>
          </p:cNvPr>
          <p:cNvPicPr>
            <a:picLocks noChangeAspect="1"/>
          </p:cNvPicPr>
          <p:nvPr/>
        </p:nvPicPr>
        <p:blipFill>
          <a:blip r:embed="rId4"/>
          <a:stretch>
            <a:fillRect/>
          </a:stretch>
        </p:blipFill>
        <p:spPr>
          <a:xfrm>
            <a:off x="624018" y="4886093"/>
            <a:ext cx="5765580" cy="4162135"/>
          </a:xfrm>
          <a:prstGeom prst="rect">
            <a:avLst/>
          </a:prstGeom>
        </p:spPr>
      </p:pic>
      <p:pic>
        <p:nvPicPr>
          <p:cNvPr id="8" name="図 7">
            <a:extLst>
              <a:ext uri="{FF2B5EF4-FFF2-40B4-BE49-F238E27FC236}">
                <a16:creationId xmlns:a16="http://schemas.microsoft.com/office/drawing/2014/main" id="{4AF7F7C5-CDE4-AD00-65D4-BEC016850E56}"/>
              </a:ext>
            </a:extLst>
          </p:cNvPr>
          <p:cNvPicPr>
            <a:picLocks noChangeAspect="1"/>
          </p:cNvPicPr>
          <p:nvPr/>
        </p:nvPicPr>
        <p:blipFill>
          <a:blip r:embed="rId5"/>
          <a:stretch>
            <a:fillRect/>
          </a:stretch>
        </p:blipFill>
        <p:spPr>
          <a:xfrm>
            <a:off x="6577682" y="4990713"/>
            <a:ext cx="5719744" cy="4162135"/>
          </a:xfrm>
          <a:prstGeom prst="rect">
            <a:avLst/>
          </a:prstGeom>
        </p:spPr>
      </p:pic>
      <p:sp>
        <p:nvSpPr>
          <p:cNvPr id="10" name="テキスト ボックス 9">
            <a:extLst>
              <a:ext uri="{FF2B5EF4-FFF2-40B4-BE49-F238E27FC236}">
                <a16:creationId xmlns:a16="http://schemas.microsoft.com/office/drawing/2014/main" id="{71093F59-001A-50F6-959E-0842D247241C}"/>
              </a:ext>
            </a:extLst>
          </p:cNvPr>
          <p:cNvSpPr txBox="1"/>
          <p:nvPr/>
        </p:nvSpPr>
        <p:spPr>
          <a:xfrm>
            <a:off x="5704791" y="8796740"/>
            <a:ext cx="800219" cy="338554"/>
          </a:xfrm>
          <a:prstGeom prst="rect">
            <a:avLst/>
          </a:prstGeom>
          <a:noFill/>
        </p:spPr>
        <p:txBody>
          <a:bodyPr wrap="none" rtlCol="0">
            <a:spAutoFit/>
          </a:bodyPr>
          <a:lstStyle/>
          <a:p>
            <a:r>
              <a:rPr kumimoji="1" lang="ja-JP" altLang="en-US" sz="1600" dirty="0"/>
              <a:t>（㎝）</a:t>
            </a:r>
          </a:p>
        </p:txBody>
      </p:sp>
      <p:sp>
        <p:nvSpPr>
          <p:cNvPr id="16" name="テキスト ボックス 15">
            <a:extLst>
              <a:ext uri="{FF2B5EF4-FFF2-40B4-BE49-F238E27FC236}">
                <a16:creationId xmlns:a16="http://schemas.microsoft.com/office/drawing/2014/main" id="{A4DDD5D2-A9D5-1319-0424-3C23F9EAC284}"/>
              </a:ext>
            </a:extLst>
          </p:cNvPr>
          <p:cNvSpPr txBox="1"/>
          <p:nvPr/>
        </p:nvSpPr>
        <p:spPr>
          <a:xfrm>
            <a:off x="316090" y="5191332"/>
            <a:ext cx="960519" cy="338554"/>
          </a:xfrm>
          <a:prstGeom prst="rect">
            <a:avLst/>
          </a:prstGeom>
          <a:noFill/>
        </p:spPr>
        <p:txBody>
          <a:bodyPr wrap="none" rtlCol="0">
            <a:spAutoFit/>
          </a:bodyPr>
          <a:lstStyle/>
          <a:p>
            <a:r>
              <a:rPr kumimoji="1" lang="ja-JP" altLang="en-US" sz="1600" dirty="0"/>
              <a:t>（㎝</a:t>
            </a:r>
            <a:r>
              <a:rPr kumimoji="1" lang="en-US" altLang="ja-JP" sz="1600" dirty="0"/>
              <a:t>/s</a:t>
            </a:r>
            <a:r>
              <a:rPr kumimoji="1" lang="ja-JP" altLang="en-US" sz="1600" dirty="0"/>
              <a:t>）</a:t>
            </a:r>
          </a:p>
        </p:txBody>
      </p:sp>
      <p:sp>
        <p:nvSpPr>
          <p:cNvPr id="18" name="テキスト ボックス 17">
            <a:extLst>
              <a:ext uri="{FF2B5EF4-FFF2-40B4-BE49-F238E27FC236}">
                <a16:creationId xmlns:a16="http://schemas.microsoft.com/office/drawing/2014/main" id="{20FA717D-076C-210A-3562-3CCD1787EE21}"/>
              </a:ext>
            </a:extLst>
          </p:cNvPr>
          <p:cNvSpPr txBox="1"/>
          <p:nvPr/>
        </p:nvSpPr>
        <p:spPr>
          <a:xfrm>
            <a:off x="6239669" y="5228379"/>
            <a:ext cx="960519" cy="338554"/>
          </a:xfrm>
          <a:prstGeom prst="rect">
            <a:avLst/>
          </a:prstGeom>
          <a:noFill/>
        </p:spPr>
        <p:txBody>
          <a:bodyPr wrap="none" rtlCol="0">
            <a:spAutoFit/>
          </a:bodyPr>
          <a:lstStyle/>
          <a:p>
            <a:r>
              <a:rPr kumimoji="1" lang="ja-JP" altLang="en-US" sz="1600" dirty="0"/>
              <a:t>（㎝</a:t>
            </a:r>
            <a:r>
              <a:rPr kumimoji="1" lang="en-US" altLang="ja-JP" sz="1600" dirty="0"/>
              <a:t>/s</a:t>
            </a:r>
            <a:r>
              <a:rPr kumimoji="1" lang="ja-JP" altLang="en-US" sz="1600" dirty="0"/>
              <a:t>）</a:t>
            </a:r>
          </a:p>
        </p:txBody>
      </p:sp>
      <p:sp>
        <p:nvSpPr>
          <p:cNvPr id="20" name="テキスト ボックス 19">
            <a:extLst>
              <a:ext uri="{FF2B5EF4-FFF2-40B4-BE49-F238E27FC236}">
                <a16:creationId xmlns:a16="http://schemas.microsoft.com/office/drawing/2014/main" id="{E4423B00-6916-12E5-1DC3-C6D1968F5478}"/>
              </a:ext>
            </a:extLst>
          </p:cNvPr>
          <p:cNvSpPr txBox="1"/>
          <p:nvPr/>
        </p:nvSpPr>
        <p:spPr>
          <a:xfrm>
            <a:off x="11768786" y="8983571"/>
            <a:ext cx="800219" cy="338554"/>
          </a:xfrm>
          <a:prstGeom prst="rect">
            <a:avLst/>
          </a:prstGeom>
          <a:noFill/>
        </p:spPr>
        <p:txBody>
          <a:bodyPr wrap="none" rtlCol="0">
            <a:spAutoFit/>
          </a:bodyPr>
          <a:lstStyle/>
          <a:p>
            <a:r>
              <a:rPr kumimoji="1" lang="ja-JP" altLang="en-US" sz="1600" dirty="0"/>
              <a:t>（㎝）</a:t>
            </a:r>
          </a:p>
        </p:txBody>
      </p:sp>
      <p:sp>
        <p:nvSpPr>
          <p:cNvPr id="21" name="テキスト ボックス 20">
            <a:extLst>
              <a:ext uri="{FF2B5EF4-FFF2-40B4-BE49-F238E27FC236}">
                <a16:creationId xmlns:a16="http://schemas.microsoft.com/office/drawing/2014/main" id="{9A3B2189-26EF-EF4B-88DC-8F9FE3E45893}"/>
              </a:ext>
            </a:extLst>
          </p:cNvPr>
          <p:cNvSpPr txBox="1"/>
          <p:nvPr/>
        </p:nvSpPr>
        <p:spPr>
          <a:xfrm>
            <a:off x="1895383" y="4286548"/>
            <a:ext cx="298480" cy="338554"/>
          </a:xfrm>
          <a:prstGeom prst="rect">
            <a:avLst/>
          </a:prstGeom>
          <a:noFill/>
        </p:spPr>
        <p:txBody>
          <a:bodyPr wrap="none" rtlCol="0">
            <a:spAutoFit/>
          </a:bodyPr>
          <a:lstStyle/>
          <a:p>
            <a:r>
              <a:rPr kumimoji="1" lang="en-US" altLang="ja-JP" sz="1600" dirty="0"/>
              <a:t>0</a:t>
            </a:r>
            <a:endParaRPr kumimoji="1" lang="ja-JP" altLang="en-US" sz="1600" dirty="0"/>
          </a:p>
        </p:txBody>
      </p:sp>
      <p:sp>
        <p:nvSpPr>
          <p:cNvPr id="22" name="テキスト ボックス 21">
            <a:extLst>
              <a:ext uri="{FF2B5EF4-FFF2-40B4-BE49-F238E27FC236}">
                <a16:creationId xmlns:a16="http://schemas.microsoft.com/office/drawing/2014/main" id="{28D5B7F7-A03B-53D9-C3BD-5C9F735D0917}"/>
              </a:ext>
            </a:extLst>
          </p:cNvPr>
          <p:cNvSpPr txBox="1"/>
          <p:nvPr/>
        </p:nvSpPr>
        <p:spPr>
          <a:xfrm>
            <a:off x="3850009" y="4248970"/>
            <a:ext cx="412292" cy="338554"/>
          </a:xfrm>
          <a:prstGeom prst="rect">
            <a:avLst/>
          </a:prstGeom>
          <a:noFill/>
        </p:spPr>
        <p:txBody>
          <a:bodyPr wrap="none" rtlCol="0">
            <a:spAutoFit/>
          </a:bodyPr>
          <a:lstStyle/>
          <a:p>
            <a:r>
              <a:rPr kumimoji="1" lang="en-US" altLang="ja-JP" sz="1600" dirty="0"/>
              <a:t>50</a:t>
            </a:r>
            <a:endParaRPr kumimoji="1" lang="ja-JP" altLang="en-US" sz="1600" dirty="0"/>
          </a:p>
        </p:txBody>
      </p:sp>
      <p:sp>
        <p:nvSpPr>
          <p:cNvPr id="23" name="テキスト ボックス 22">
            <a:extLst>
              <a:ext uri="{FF2B5EF4-FFF2-40B4-BE49-F238E27FC236}">
                <a16:creationId xmlns:a16="http://schemas.microsoft.com/office/drawing/2014/main" id="{D0B28E25-02ED-B33F-777B-E49069539680}"/>
              </a:ext>
            </a:extLst>
          </p:cNvPr>
          <p:cNvSpPr txBox="1"/>
          <p:nvPr/>
        </p:nvSpPr>
        <p:spPr>
          <a:xfrm>
            <a:off x="5836015" y="4280015"/>
            <a:ext cx="526106" cy="338554"/>
          </a:xfrm>
          <a:prstGeom prst="rect">
            <a:avLst/>
          </a:prstGeom>
          <a:noFill/>
        </p:spPr>
        <p:txBody>
          <a:bodyPr wrap="none" rtlCol="0">
            <a:spAutoFit/>
          </a:bodyPr>
          <a:lstStyle/>
          <a:p>
            <a:r>
              <a:rPr lang="en-US" altLang="ja-JP" sz="1600" dirty="0"/>
              <a:t>10</a:t>
            </a:r>
            <a:r>
              <a:rPr kumimoji="1" lang="en-US" altLang="ja-JP" sz="1600" dirty="0"/>
              <a:t>0</a:t>
            </a:r>
            <a:endParaRPr kumimoji="1" lang="ja-JP" altLang="en-US" sz="1600" dirty="0"/>
          </a:p>
        </p:txBody>
      </p:sp>
      <p:sp>
        <p:nvSpPr>
          <p:cNvPr id="25" name="テキスト ボックス 24">
            <a:extLst>
              <a:ext uri="{FF2B5EF4-FFF2-40B4-BE49-F238E27FC236}">
                <a16:creationId xmlns:a16="http://schemas.microsoft.com/office/drawing/2014/main" id="{159268B8-123C-5A9E-6444-CEF445DA8D91}"/>
              </a:ext>
            </a:extLst>
          </p:cNvPr>
          <p:cNvSpPr txBox="1"/>
          <p:nvPr/>
        </p:nvSpPr>
        <p:spPr>
          <a:xfrm>
            <a:off x="7935835" y="4267030"/>
            <a:ext cx="526106" cy="338554"/>
          </a:xfrm>
          <a:prstGeom prst="rect">
            <a:avLst/>
          </a:prstGeom>
          <a:noFill/>
        </p:spPr>
        <p:txBody>
          <a:bodyPr wrap="none" rtlCol="0">
            <a:spAutoFit/>
          </a:bodyPr>
          <a:lstStyle/>
          <a:p>
            <a:r>
              <a:rPr kumimoji="1" lang="en-US" altLang="ja-JP" sz="1600" dirty="0"/>
              <a:t>150</a:t>
            </a:r>
            <a:endParaRPr kumimoji="1" lang="ja-JP" altLang="en-US" sz="1600" dirty="0"/>
          </a:p>
        </p:txBody>
      </p:sp>
      <p:sp>
        <p:nvSpPr>
          <p:cNvPr id="26" name="テキスト ボックス 25">
            <a:extLst>
              <a:ext uri="{FF2B5EF4-FFF2-40B4-BE49-F238E27FC236}">
                <a16:creationId xmlns:a16="http://schemas.microsoft.com/office/drawing/2014/main" id="{3CE1B622-5B2E-AA3D-E726-1D0596BCD465}"/>
              </a:ext>
            </a:extLst>
          </p:cNvPr>
          <p:cNvSpPr txBox="1"/>
          <p:nvPr/>
        </p:nvSpPr>
        <p:spPr>
          <a:xfrm rot="16200000">
            <a:off x="417872" y="1797963"/>
            <a:ext cx="412292" cy="338554"/>
          </a:xfrm>
          <a:prstGeom prst="rect">
            <a:avLst/>
          </a:prstGeom>
          <a:noFill/>
        </p:spPr>
        <p:txBody>
          <a:bodyPr wrap="none" rtlCol="0">
            <a:spAutoFit/>
          </a:bodyPr>
          <a:lstStyle/>
          <a:p>
            <a:r>
              <a:rPr lang="en-US" altLang="ja-JP" sz="1600" dirty="0"/>
              <a:t>60</a:t>
            </a:r>
            <a:endParaRPr kumimoji="1" lang="ja-JP" altLang="en-US" sz="1600" dirty="0"/>
          </a:p>
        </p:txBody>
      </p:sp>
      <p:sp>
        <p:nvSpPr>
          <p:cNvPr id="28" name="テキスト ボックス 27">
            <a:extLst>
              <a:ext uri="{FF2B5EF4-FFF2-40B4-BE49-F238E27FC236}">
                <a16:creationId xmlns:a16="http://schemas.microsoft.com/office/drawing/2014/main" id="{0A31944E-F8CC-3174-B51B-8AD35E11C42F}"/>
              </a:ext>
            </a:extLst>
          </p:cNvPr>
          <p:cNvSpPr txBox="1"/>
          <p:nvPr/>
        </p:nvSpPr>
        <p:spPr>
          <a:xfrm>
            <a:off x="11616571" y="4268260"/>
            <a:ext cx="936475" cy="338554"/>
          </a:xfrm>
          <a:prstGeom prst="rect">
            <a:avLst/>
          </a:prstGeom>
          <a:noFill/>
        </p:spPr>
        <p:txBody>
          <a:bodyPr wrap="none" rtlCol="0">
            <a:spAutoFit/>
          </a:bodyPr>
          <a:lstStyle/>
          <a:p>
            <a:r>
              <a:rPr kumimoji="1" lang="en-US" altLang="ja-JP" sz="1600" dirty="0"/>
              <a:t>X</a:t>
            </a:r>
            <a:r>
              <a:rPr kumimoji="1" lang="ja-JP" altLang="en-US" sz="1600" dirty="0"/>
              <a:t>（㎝）</a:t>
            </a:r>
          </a:p>
        </p:txBody>
      </p:sp>
      <p:sp>
        <p:nvSpPr>
          <p:cNvPr id="29" name="テキスト ボックス 28">
            <a:extLst>
              <a:ext uri="{FF2B5EF4-FFF2-40B4-BE49-F238E27FC236}">
                <a16:creationId xmlns:a16="http://schemas.microsoft.com/office/drawing/2014/main" id="{6D69DA04-8F87-9EE6-6D24-53C4D3E62F52}"/>
              </a:ext>
            </a:extLst>
          </p:cNvPr>
          <p:cNvSpPr txBox="1"/>
          <p:nvPr/>
        </p:nvSpPr>
        <p:spPr>
          <a:xfrm>
            <a:off x="302462" y="1558023"/>
            <a:ext cx="936475" cy="338554"/>
          </a:xfrm>
          <a:prstGeom prst="rect">
            <a:avLst/>
          </a:prstGeom>
          <a:noFill/>
        </p:spPr>
        <p:txBody>
          <a:bodyPr wrap="none" rtlCol="0">
            <a:spAutoFit/>
          </a:bodyPr>
          <a:lstStyle/>
          <a:p>
            <a:r>
              <a:rPr kumimoji="1" lang="en-US" altLang="ja-JP" sz="1600" dirty="0"/>
              <a:t>Y</a:t>
            </a:r>
            <a:r>
              <a:rPr kumimoji="1" lang="ja-JP" altLang="en-US" sz="1600" dirty="0"/>
              <a:t>（㎝）</a:t>
            </a:r>
          </a:p>
        </p:txBody>
      </p:sp>
      <p:sp>
        <p:nvSpPr>
          <p:cNvPr id="30" name="テキスト ボックス 29">
            <a:extLst>
              <a:ext uri="{FF2B5EF4-FFF2-40B4-BE49-F238E27FC236}">
                <a16:creationId xmlns:a16="http://schemas.microsoft.com/office/drawing/2014/main" id="{8A52BD42-ACA2-3228-B2F3-3E1440E9B313}"/>
              </a:ext>
            </a:extLst>
          </p:cNvPr>
          <p:cNvSpPr txBox="1"/>
          <p:nvPr/>
        </p:nvSpPr>
        <p:spPr>
          <a:xfrm rot="16200000">
            <a:off x="442283" y="4097753"/>
            <a:ext cx="298480" cy="338554"/>
          </a:xfrm>
          <a:prstGeom prst="rect">
            <a:avLst/>
          </a:prstGeom>
          <a:noFill/>
        </p:spPr>
        <p:txBody>
          <a:bodyPr wrap="none" rtlCol="0">
            <a:spAutoFit/>
          </a:bodyPr>
          <a:lstStyle/>
          <a:p>
            <a:r>
              <a:rPr kumimoji="1" lang="en-US" altLang="ja-JP" sz="1600" dirty="0"/>
              <a:t>0</a:t>
            </a:r>
            <a:endParaRPr kumimoji="1" lang="ja-JP" altLang="en-US" sz="1600" dirty="0"/>
          </a:p>
        </p:txBody>
      </p:sp>
      <p:sp>
        <p:nvSpPr>
          <p:cNvPr id="31" name="テキスト ボックス 30">
            <a:extLst>
              <a:ext uri="{FF2B5EF4-FFF2-40B4-BE49-F238E27FC236}">
                <a16:creationId xmlns:a16="http://schemas.microsoft.com/office/drawing/2014/main" id="{62A5A4CF-252A-9751-C388-3E952B25E67A}"/>
              </a:ext>
            </a:extLst>
          </p:cNvPr>
          <p:cNvSpPr txBox="1"/>
          <p:nvPr/>
        </p:nvSpPr>
        <p:spPr>
          <a:xfrm rot="16200000">
            <a:off x="417871" y="2934413"/>
            <a:ext cx="412292" cy="338554"/>
          </a:xfrm>
          <a:prstGeom prst="rect">
            <a:avLst/>
          </a:prstGeom>
          <a:noFill/>
        </p:spPr>
        <p:txBody>
          <a:bodyPr wrap="none" rtlCol="0">
            <a:spAutoFit/>
          </a:bodyPr>
          <a:lstStyle/>
          <a:p>
            <a:r>
              <a:rPr kumimoji="1" lang="en-US" altLang="ja-JP" sz="1600" dirty="0"/>
              <a:t>30</a:t>
            </a:r>
            <a:endParaRPr kumimoji="1" lang="ja-JP" altLang="en-US" sz="1600" dirty="0"/>
          </a:p>
        </p:txBody>
      </p:sp>
      <p:cxnSp>
        <p:nvCxnSpPr>
          <p:cNvPr id="33" name="直線コネクタ 32">
            <a:extLst>
              <a:ext uri="{FF2B5EF4-FFF2-40B4-BE49-F238E27FC236}">
                <a16:creationId xmlns:a16="http://schemas.microsoft.com/office/drawing/2014/main" id="{227F6942-1F51-8650-1A4F-492A59A5867C}"/>
              </a:ext>
            </a:extLst>
          </p:cNvPr>
          <p:cNvCxnSpPr/>
          <p:nvPr/>
        </p:nvCxnSpPr>
        <p:spPr bwMode="auto">
          <a:xfrm flipV="1">
            <a:off x="950976" y="8241792"/>
            <a:ext cx="325633" cy="493776"/>
          </a:xfrm>
          <a:prstGeom prst="line">
            <a:avLst/>
          </a:pr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線コネクタ 33">
            <a:extLst>
              <a:ext uri="{FF2B5EF4-FFF2-40B4-BE49-F238E27FC236}">
                <a16:creationId xmlns:a16="http://schemas.microsoft.com/office/drawing/2014/main" id="{393D8ECA-3F0A-76F9-D6FD-6EBF2DC17EC7}"/>
              </a:ext>
            </a:extLst>
          </p:cNvPr>
          <p:cNvCxnSpPr/>
          <p:nvPr/>
        </p:nvCxnSpPr>
        <p:spPr bwMode="auto">
          <a:xfrm flipH="1" flipV="1">
            <a:off x="1276609" y="8241792"/>
            <a:ext cx="338831" cy="493776"/>
          </a:xfrm>
          <a:prstGeom prst="line">
            <a:avLst/>
          </a:pr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線コネクタ 38">
            <a:extLst>
              <a:ext uri="{FF2B5EF4-FFF2-40B4-BE49-F238E27FC236}">
                <a16:creationId xmlns:a16="http://schemas.microsoft.com/office/drawing/2014/main" id="{BBA79383-E023-44A5-D8F2-91A1711F506D}"/>
              </a:ext>
            </a:extLst>
          </p:cNvPr>
          <p:cNvCxnSpPr/>
          <p:nvPr/>
        </p:nvCxnSpPr>
        <p:spPr bwMode="auto">
          <a:xfrm flipV="1">
            <a:off x="1615440" y="8241792"/>
            <a:ext cx="325633" cy="493776"/>
          </a:xfrm>
          <a:prstGeom prst="line">
            <a:avLst/>
          </a:pr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線コネクタ 39">
            <a:extLst>
              <a:ext uri="{FF2B5EF4-FFF2-40B4-BE49-F238E27FC236}">
                <a16:creationId xmlns:a16="http://schemas.microsoft.com/office/drawing/2014/main" id="{7DDEFBE7-40CE-2717-91AD-D1B9484EA14F}"/>
              </a:ext>
            </a:extLst>
          </p:cNvPr>
          <p:cNvCxnSpPr/>
          <p:nvPr/>
        </p:nvCxnSpPr>
        <p:spPr bwMode="auto">
          <a:xfrm flipH="1" flipV="1">
            <a:off x="1941073" y="8241792"/>
            <a:ext cx="338831" cy="493776"/>
          </a:xfrm>
          <a:prstGeom prst="line">
            <a:avLst/>
          </a:pr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線コネクタ 40">
            <a:extLst>
              <a:ext uri="{FF2B5EF4-FFF2-40B4-BE49-F238E27FC236}">
                <a16:creationId xmlns:a16="http://schemas.microsoft.com/office/drawing/2014/main" id="{25DDB426-4CB9-3A6F-D6E3-825D537C3EC3}"/>
              </a:ext>
            </a:extLst>
          </p:cNvPr>
          <p:cNvCxnSpPr/>
          <p:nvPr/>
        </p:nvCxnSpPr>
        <p:spPr bwMode="auto">
          <a:xfrm flipV="1">
            <a:off x="1258904" y="8241792"/>
            <a:ext cx="325633" cy="493776"/>
          </a:xfrm>
          <a:prstGeom prst="line">
            <a:avLst/>
          </a:prstGeom>
          <a:solidFill>
            <a:srgbClr val="FFFF00"/>
          </a:solidFill>
          <a:ln w="6350" cap="flat" cmpd="sng" algn="ctr">
            <a:solidFill>
              <a:srgbClr val="FF66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線コネクタ 41">
            <a:extLst>
              <a:ext uri="{FF2B5EF4-FFF2-40B4-BE49-F238E27FC236}">
                <a16:creationId xmlns:a16="http://schemas.microsoft.com/office/drawing/2014/main" id="{6B9B3755-B16D-1AA7-7879-E6C9C05FEFA8}"/>
              </a:ext>
            </a:extLst>
          </p:cNvPr>
          <p:cNvCxnSpPr/>
          <p:nvPr/>
        </p:nvCxnSpPr>
        <p:spPr bwMode="auto">
          <a:xfrm flipH="1" flipV="1">
            <a:off x="1584537" y="8241792"/>
            <a:ext cx="338831" cy="493776"/>
          </a:xfrm>
          <a:prstGeom prst="line">
            <a:avLst/>
          </a:prstGeom>
          <a:solidFill>
            <a:srgbClr val="FFFF00"/>
          </a:solidFill>
          <a:ln w="6350" cap="flat" cmpd="sng" algn="ctr">
            <a:solidFill>
              <a:srgbClr val="FF66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テキスト ボックス 42">
            <a:extLst>
              <a:ext uri="{FF2B5EF4-FFF2-40B4-BE49-F238E27FC236}">
                <a16:creationId xmlns:a16="http://schemas.microsoft.com/office/drawing/2014/main" id="{9852A3B0-9117-927A-CA08-1DC0453A200E}"/>
              </a:ext>
            </a:extLst>
          </p:cNvPr>
          <p:cNvSpPr txBox="1"/>
          <p:nvPr/>
        </p:nvSpPr>
        <p:spPr>
          <a:xfrm>
            <a:off x="1708049" y="8458569"/>
            <a:ext cx="492443" cy="276999"/>
          </a:xfrm>
          <a:prstGeom prst="rect">
            <a:avLst/>
          </a:prstGeom>
          <a:noFill/>
        </p:spPr>
        <p:txBody>
          <a:bodyPr wrap="none" rtlCol="0">
            <a:spAutoFit/>
          </a:bodyPr>
          <a:lstStyle/>
          <a:p>
            <a:r>
              <a:rPr lang="ja-JP" altLang="en-US" sz="1200" dirty="0"/>
              <a:t>聖牛</a:t>
            </a:r>
            <a:endParaRPr kumimoji="1" lang="ja-JP" altLang="en-US" sz="1200" dirty="0"/>
          </a:p>
        </p:txBody>
      </p:sp>
      <p:sp>
        <p:nvSpPr>
          <p:cNvPr id="44" name="テキスト ボックス 43">
            <a:extLst>
              <a:ext uri="{FF2B5EF4-FFF2-40B4-BE49-F238E27FC236}">
                <a16:creationId xmlns:a16="http://schemas.microsoft.com/office/drawing/2014/main" id="{9C8FB998-FFF0-2D23-2277-045A145EACBF}"/>
              </a:ext>
            </a:extLst>
          </p:cNvPr>
          <p:cNvSpPr txBox="1"/>
          <p:nvPr/>
        </p:nvSpPr>
        <p:spPr>
          <a:xfrm>
            <a:off x="1037243" y="8458569"/>
            <a:ext cx="492443" cy="276999"/>
          </a:xfrm>
          <a:prstGeom prst="rect">
            <a:avLst/>
          </a:prstGeom>
          <a:noFill/>
        </p:spPr>
        <p:txBody>
          <a:bodyPr wrap="none" rtlCol="0">
            <a:spAutoFit/>
          </a:bodyPr>
          <a:lstStyle/>
          <a:p>
            <a:r>
              <a:rPr lang="ja-JP" altLang="en-US" sz="1200" dirty="0"/>
              <a:t>聖牛</a:t>
            </a:r>
            <a:endParaRPr kumimoji="1" lang="ja-JP" altLang="en-US" sz="1200" dirty="0"/>
          </a:p>
        </p:txBody>
      </p:sp>
      <p:sp>
        <p:nvSpPr>
          <p:cNvPr id="45" name="テキスト ボックス 44">
            <a:extLst>
              <a:ext uri="{FF2B5EF4-FFF2-40B4-BE49-F238E27FC236}">
                <a16:creationId xmlns:a16="http://schemas.microsoft.com/office/drawing/2014/main" id="{87A98D52-984D-D2E4-667D-D1F4E1AC0559}"/>
              </a:ext>
            </a:extLst>
          </p:cNvPr>
          <p:cNvSpPr txBox="1"/>
          <p:nvPr/>
        </p:nvSpPr>
        <p:spPr>
          <a:xfrm>
            <a:off x="6824991" y="8440535"/>
            <a:ext cx="492443" cy="276999"/>
          </a:xfrm>
          <a:prstGeom prst="rect">
            <a:avLst/>
          </a:prstGeom>
          <a:noFill/>
        </p:spPr>
        <p:txBody>
          <a:bodyPr wrap="none" rtlCol="0">
            <a:spAutoFit/>
          </a:bodyPr>
          <a:lstStyle/>
          <a:p>
            <a:r>
              <a:rPr lang="ja-JP" altLang="en-US" sz="1200" dirty="0"/>
              <a:t>聖牛</a:t>
            </a:r>
            <a:endParaRPr kumimoji="1" lang="ja-JP" altLang="en-US" sz="1200" dirty="0"/>
          </a:p>
        </p:txBody>
      </p:sp>
      <p:cxnSp>
        <p:nvCxnSpPr>
          <p:cNvPr id="46" name="直線コネクタ 45">
            <a:extLst>
              <a:ext uri="{FF2B5EF4-FFF2-40B4-BE49-F238E27FC236}">
                <a16:creationId xmlns:a16="http://schemas.microsoft.com/office/drawing/2014/main" id="{2C277362-1C7A-DFE4-741A-F71999EFF512}"/>
              </a:ext>
            </a:extLst>
          </p:cNvPr>
          <p:cNvCxnSpPr/>
          <p:nvPr/>
        </p:nvCxnSpPr>
        <p:spPr bwMode="auto">
          <a:xfrm flipV="1">
            <a:off x="6889210" y="8241792"/>
            <a:ext cx="0" cy="457708"/>
          </a:xfrm>
          <a:prstGeom prst="line">
            <a:avLst/>
          </a:pr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線コネクタ 48">
            <a:extLst>
              <a:ext uri="{FF2B5EF4-FFF2-40B4-BE49-F238E27FC236}">
                <a16:creationId xmlns:a16="http://schemas.microsoft.com/office/drawing/2014/main" id="{748F86E3-49E9-AA4F-FB95-50789BAA32C9}"/>
              </a:ext>
            </a:extLst>
          </p:cNvPr>
          <p:cNvCxnSpPr/>
          <p:nvPr/>
        </p:nvCxnSpPr>
        <p:spPr bwMode="auto">
          <a:xfrm flipH="1" flipV="1">
            <a:off x="6889940" y="8259826"/>
            <a:ext cx="516700" cy="439674"/>
          </a:xfrm>
          <a:prstGeom prst="line">
            <a:avLst/>
          </a:pr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線コネクタ 53">
            <a:extLst>
              <a:ext uri="{FF2B5EF4-FFF2-40B4-BE49-F238E27FC236}">
                <a16:creationId xmlns:a16="http://schemas.microsoft.com/office/drawing/2014/main" id="{52DAE2FE-9BD9-6192-7249-8D6165710DA5}"/>
              </a:ext>
            </a:extLst>
          </p:cNvPr>
          <p:cNvCxnSpPr/>
          <p:nvPr/>
        </p:nvCxnSpPr>
        <p:spPr bwMode="auto">
          <a:xfrm flipV="1">
            <a:off x="7400929" y="8223758"/>
            <a:ext cx="0" cy="457708"/>
          </a:xfrm>
          <a:prstGeom prst="line">
            <a:avLst/>
          </a:pr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線コネクタ 54">
            <a:extLst>
              <a:ext uri="{FF2B5EF4-FFF2-40B4-BE49-F238E27FC236}">
                <a16:creationId xmlns:a16="http://schemas.microsoft.com/office/drawing/2014/main" id="{48F23022-A74D-23DB-CCEB-2D90CE3B7819}"/>
              </a:ext>
            </a:extLst>
          </p:cNvPr>
          <p:cNvCxnSpPr/>
          <p:nvPr/>
        </p:nvCxnSpPr>
        <p:spPr bwMode="auto">
          <a:xfrm flipH="1" flipV="1">
            <a:off x="7401659" y="8241792"/>
            <a:ext cx="620686" cy="439674"/>
          </a:xfrm>
          <a:prstGeom prst="line">
            <a:avLst/>
          </a:pr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テキスト ボックス 57">
            <a:extLst>
              <a:ext uri="{FF2B5EF4-FFF2-40B4-BE49-F238E27FC236}">
                <a16:creationId xmlns:a16="http://schemas.microsoft.com/office/drawing/2014/main" id="{C17F1118-39B0-FBD3-DFA5-D0C93AF095C7}"/>
              </a:ext>
            </a:extLst>
          </p:cNvPr>
          <p:cNvSpPr txBox="1"/>
          <p:nvPr/>
        </p:nvSpPr>
        <p:spPr>
          <a:xfrm>
            <a:off x="7341818" y="8430305"/>
            <a:ext cx="492443" cy="276999"/>
          </a:xfrm>
          <a:prstGeom prst="rect">
            <a:avLst/>
          </a:prstGeom>
          <a:noFill/>
        </p:spPr>
        <p:txBody>
          <a:bodyPr wrap="none" rtlCol="0">
            <a:spAutoFit/>
          </a:bodyPr>
          <a:lstStyle/>
          <a:p>
            <a:r>
              <a:rPr lang="ja-JP" altLang="en-US" sz="1200" dirty="0"/>
              <a:t>聖牛</a:t>
            </a:r>
            <a:endParaRPr kumimoji="1" lang="ja-JP" altLang="en-US" sz="1200" dirty="0"/>
          </a:p>
        </p:txBody>
      </p:sp>
      <p:cxnSp>
        <p:nvCxnSpPr>
          <p:cNvPr id="59" name="直線コネクタ 58">
            <a:extLst>
              <a:ext uri="{FF2B5EF4-FFF2-40B4-BE49-F238E27FC236}">
                <a16:creationId xmlns:a16="http://schemas.microsoft.com/office/drawing/2014/main" id="{EDD78938-9B1F-70C0-D7FF-930AD66DCC1E}"/>
              </a:ext>
            </a:extLst>
          </p:cNvPr>
          <p:cNvCxnSpPr/>
          <p:nvPr/>
        </p:nvCxnSpPr>
        <p:spPr bwMode="auto">
          <a:xfrm flipV="1">
            <a:off x="2012302" y="4047632"/>
            <a:ext cx="0" cy="186388"/>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直線コネクタ 65">
            <a:extLst>
              <a:ext uri="{FF2B5EF4-FFF2-40B4-BE49-F238E27FC236}">
                <a16:creationId xmlns:a16="http://schemas.microsoft.com/office/drawing/2014/main" id="{A9F76677-0C92-3C17-EA2C-40D54F4D0637}"/>
              </a:ext>
            </a:extLst>
          </p:cNvPr>
          <p:cNvCxnSpPr/>
          <p:nvPr/>
        </p:nvCxnSpPr>
        <p:spPr bwMode="auto">
          <a:xfrm flipV="1">
            <a:off x="1999726" y="4198939"/>
            <a:ext cx="470733" cy="57282"/>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直線コネクタ 67">
            <a:extLst>
              <a:ext uri="{FF2B5EF4-FFF2-40B4-BE49-F238E27FC236}">
                <a16:creationId xmlns:a16="http://schemas.microsoft.com/office/drawing/2014/main" id="{1A0C6D5E-A7EB-AEE5-EBB9-596E2271C6CC}"/>
              </a:ext>
            </a:extLst>
          </p:cNvPr>
          <p:cNvCxnSpPr/>
          <p:nvPr/>
        </p:nvCxnSpPr>
        <p:spPr bwMode="auto">
          <a:xfrm flipH="1" flipV="1">
            <a:off x="2024879" y="4047632"/>
            <a:ext cx="466533" cy="37431"/>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直線コネクタ 71">
            <a:extLst>
              <a:ext uri="{FF2B5EF4-FFF2-40B4-BE49-F238E27FC236}">
                <a16:creationId xmlns:a16="http://schemas.microsoft.com/office/drawing/2014/main" id="{B06B8D10-B090-13DF-6976-71581203F47E}"/>
              </a:ext>
            </a:extLst>
          </p:cNvPr>
          <p:cNvCxnSpPr/>
          <p:nvPr/>
        </p:nvCxnSpPr>
        <p:spPr bwMode="auto">
          <a:xfrm flipV="1">
            <a:off x="2470459" y="4090810"/>
            <a:ext cx="0" cy="113063"/>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 name="直線コネクタ 78">
            <a:extLst>
              <a:ext uri="{FF2B5EF4-FFF2-40B4-BE49-F238E27FC236}">
                <a16:creationId xmlns:a16="http://schemas.microsoft.com/office/drawing/2014/main" id="{265B9CC2-5BEB-ED46-F970-F4B26E0FDBC1}"/>
              </a:ext>
            </a:extLst>
          </p:cNvPr>
          <p:cNvCxnSpPr/>
          <p:nvPr/>
        </p:nvCxnSpPr>
        <p:spPr bwMode="auto">
          <a:xfrm flipV="1">
            <a:off x="2010796" y="3830294"/>
            <a:ext cx="0" cy="186388"/>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0" name="直線コネクタ 79">
            <a:extLst>
              <a:ext uri="{FF2B5EF4-FFF2-40B4-BE49-F238E27FC236}">
                <a16:creationId xmlns:a16="http://schemas.microsoft.com/office/drawing/2014/main" id="{07346900-DF8D-65E8-407A-3079760B36D3}"/>
              </a:ext>
            </a:extLst>
          </p:cNvPr>
          <p:cNvCxnSpPr/>
          <p:nvPr/>
        </p:nvCxnSpPr>
        <p:spPr bwMode="auto">
          <a:xfrm flipV="1">
            <a:off x="1998220" y="3995266"/>
            <a:ext cx="472239" cy="43617"/>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1" name="直線コネクタ 80">
            <a:extLst>
              <a:ext uri="{FF2B5EF4-FFF2-40B4-BE49-F238E27FC236}">
                <a16:creationId xmlns:a16="http://schemas.microsoft.com/office/drawing/2014/main" id="{F0797EE2-7246-425F-7053-E4BF3CB1526C}"/>
              </a:ext>
            </a:extLst>
          </p:cNvPr>
          <p:cNvCxnSpPr/>
          <p:nvPr/>
        </p:nvCxnSpPr>
        <p:spPr bwMode="auto">
          <a:xfrm flipH="1" flipV="1">
            <a:off x="2024879" y="3828497"/>
            <a:ext cx="445580" cy="59079"/>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直線コネクタ 81">
            <a:extLst>
              <a:ext uri="{FF2B5EF4-FFF2-40B4-BE49-F238E27FC236}">
                <a16:creationId xmlns:a16="http://schemas.microsoft.com/office/drawing/2014/main" id="{6E309E38-FB89-F256-4B37-346F693BB808}"/>
              </a:ext>
            </a:extLst>
          </p:cNvPr>
          <p:cNvCxnSpPr/>
          <p:nvPr/>
        </p:nvCxnSpPr>
        <p:spPr bwMode="auto">
          <a:xfrm flipV="1">
            <a:off x="2471965" y="3875720"/>
            <a:ext cx="0" cy="113063"/>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直線コネクタ 82">
            <a:extLst>
              <a:ext uri="{FF2B5EF4-FFF2-40B4-BE49-F238E27FC236}">
                <a16:creationId xmlns:a16="http://schemas.microsoft.com/office/drawing/2014/main" id="{B95867E0-9D9E-FAD6-B8D2-D8ABAE6389FF}"/>
              </a:ext>
            </a:extLst>
          </p:cNvPr>
          <p:cNvCxnSpPr/>
          <p:nvPr/>
        </p:nvCxnSpPr>
        <p:spPr bwMode="auto">
          <a:xfrm flipV="1">
            <a:off x="2492736" y="3923488"/>
            <a:ext cx="0" cy="208589"/>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直線コネクタ 83">
            <a:extLst>
              <a:ext uri="{FF2B5EF4-FFF2-40B4-BE49-F238E27FC236}">
                <a16:creationId xmlns:a16="http://schemas.microsoft.com/office/drawing/2014/main" id="{4D60F98D-6B8A-4D55-CD53-58B62F784995}"/>
              </a:ext>
            </a:extLst>
          </p:cNvPr>
          <p:cNvCxnSpPr/>
          <p:nvPr/>
        </p:nvCxnSpPr>
        <p:spPr bwMode="auto">
          <a:xfrm flipV="1">
            <a:off x="2471965" y="4095953"/>
            <a:ext cx="488712" cy="51389"/>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 name="直線コネクタ 84">
            <a:extLst>
              <a:ext uri="{FF2B5EF4-FFF2-40B4-BE49-F238E27FC236}">
                <a16:creationId xmlns:a16="http://schemas.microsoft.com/office/drawing/2014/main" id="{6E70B5BE-FC49-CB25-91B3-491DF8D0E6A8}"/>
              </a:ext>
            </a:extLst>
          </p:cNvPr>
          <p:cNvCxnSpPr/>
          <p:nvPr/>
        </p:nvCxnSpPr>
        <p:spPr bwMode="auto">
          <a:xfrm flipH="1" flipV="1">
            <a:off x="2479234" y="3938753"/>
            <a:ext cx="500186" cy="46507"/>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直線コネクタ 85">
            <a:extLst>
              <a:ext uri="{FF2B5EF4-FFF2-40B4-BE49-F238E27FC236}">
                <a16:creationId xmlns:a16="http://schemas.microsoft.com/office/drawing/2014/main" id="{BE2F7ADF-A4BC-F0E3-E721-B3529B86C07A}"/>
              </a:ext>
            </a:extLst>
          </p:cNvPr>
          <p:cNvCxnSpPr/>
          <p:nvPr/>
        </p:nvCxnSpPr>
        <p:spPr bwMode="auto">
          <a:xfrm flipV="1">
            <a:off x="2962001" y="3998791"/>
            <a:ext cx="0" cy="113063"/>
          </a:xfrm>
          <a:prstGeom prst="line">
            <a:avLst/>
          </a:prstGeom>
          <a:solidFill>
            <a:srgbClr val="FFFF00"/>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テキスト ボックス 95">
            <a:extLst>
              <a:ext uri="{FF2B5EF4-FFF2-40B4-BE49-F238E27FC236}">
                <a16:creationId xmlns:a16="http://schemas.microsoft.com/office/drawing/2014/main" id="{1A62A1FA-69E9-59A0-1555-ECBC9E2ED1F2}"/>
              </a:ext>
            </a:extLst>
          </p:cNvPr>
          <p:cNvSpPr txBox="1"/>
          <p:nvPr/>
        </p:nvSpPr>
        <p:spPr>
          <a:xfrm>
            <a:off x="2192382" y="4252784"/>
            <a:ext cx="492443" cy="276999"/>
          </a:xfrm>
          <a:prstGeom prst="rect">
            <a:avLst/>
          </a:prstGeom>
          <a:noFill/>
        </p:spPr>
        <p:txBody>
          <a:bodyPr wrap="none" rtlCol="0">
            <a:spAutoFit/>
          </a:bodyPr>
          <a:lstStyle/>
          <a:p>
            <a:r>
              <a:rPr lang="ja-JP" altLang="en-US" sz="1200" dirty="0"/>
              <a:t>聖牛</a:t>
            </a:r>
            <a:endParaRPr kumimoji="1" lang="ja-JP" altLang="en-US" sz="1200" dirty="0"/>
          </a:p>
        </p:txBody>
      </p:sp>
      <p:sp>
        <p:nvSpPr>
          <p:cNvPr id="97" name="テキスト ボックス 96">
            <a:extLst>
              <a:ext uri="{FF2B5EF4-FFF2-40B4-BE49-F238E27FC236}">
                <a16:creationId xmlns:a16="http://schemas.microsoft.com/office/drawing/2014/main" id="{7E3440EB-853D-E69B-9D41-8CA48CB62808}"/>
              </a:ext>
            </a:extLst>
          </p:cNvPr>
          <p:cNvSpPr txBox="1"/>
          <p:nvPr/>
        </p:nvSpPr>
        <p:spPr>
          <a:xfrm>
            <a:off x="5258895" y="5259156"/>
            <a:ext cx="877163" cy="307777"/>
          </a:xfrm>
          <a:prstGeom prst="rect">
            <a:avLst/>
          </a:prstGeom>
          <a:noFill/>
        </p:spPr>
        <p:txBody>
          <a:bodyPr wrap="none" rtlCol="0">
            <a:spAutoFit/>
          </a:bodyPr>
          <a:lstStyle/>
          <a:p>
            <a:r>
              <a:rPr lang="en-US" altLang="ja-JP" dirty="0"/>
              <a:t>X=10cm</a:t>
            </a:r>
            <a:endParaRPr kumimoji="1" lang="ja-JP" altLang="en-US" dirty="0"/>
          </a:p>
        </p:txBody>
      </p:sp>
      <p:sp>
        <p:nvSpPr>
          <p:cNvPr id="98" name="テキスト ボックス 97">
            <a:extLst>
              <a:ext uri="{FF2B5EF4-FFF2-40B4-BE49-F238E27FC236}">
                <a16:creationId xmlns:a16="http://schemas.microsoft.com/office/drawing/2014/main" id="{93D0157E-4A4D-A219-53C7-512096C4FE81}"/>
              </a:ext>
            </a:extLst>
          </p:cNvPr>
          <p:cNvSpPr txBox="1"/>
          <p:nvPr/>
        </p:nvSpPr>
        <p:spPr>
          <a:xfrm>
            <a:off x="11263808" y="5259156"/>
            <a:ext cx="747320" cy="307777"/>
          </a:xfrm>
          <a:prstGeom prst="rect">
            <a:avLst/>
          </a:prstGeom>
          <a:noFill/>
        </p:spPr>
        <p:txBody>
          <a:bodyPr wrap="none" rtlCol="0">
            <a:spAutoFit/>
          </a:bodyPr>
          <a:lstStyle/>
          <a:p>
            <a:r>
              <a:rPr lang="en-US" altLang="ja-JP" dirty="0"/>
              <a:t>Y=1cm</a:t>
            </a:r>
            <a:endParaRPr kumimoji="1" lang="ja-JP" altLang="en-US" dirty="0"/>
          </a:p>
        </p:txBody>
      </p:sp>
      <p:sp>
        <p:nvSpPr>
          <p:cNvPr id="99" name="楕円 98">
            <a:extLst>
              <a:ext uri="{FF2B5EF4-FFF2-40B4-BE49-F238E27FC236}">
                <a16:creationId xmlns:a16="http://schemas.microsoft.com/office/drawing/2014/main" id="{02A7C64C-F085-4A3D-DFBF-86DBB8CA5390}"/>
              </a:ext>
            </a:extLst>
          </p:cNvPr>
          <p:cNvSpPr/>
          <p:nvPr/>
        </p:nvSpPr>
        <p:spPr bwMode="auto">
          <a:xfrm>
            <a:off x="10241280" y="8300847"/>
            <a:ext cx="274314" cy="256032"/>
          </a:xfrm>
          <a:prstGeom prst="ellipse">
            <a:avLst/>
          </a:prstGeom>
          <a:noFill/>
          <a:ln w="63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cxnSp>
        <p:nvCxnSpPr>
          <p:cNvPr id="101" name="直線矢印コネクタ 100">
            <a:extLst>
              <a:ext uri="{FF2B5EF4-FFF2-40B4-BE49-F238E27FC236}">
                <a16:creationId xmlns:a16="http://schemas.microsoft.com/office/drawing/2014/main" id="{7B246E8D-8660-FB7D-BF88-40187DD6BF73}"/>
              </a:ext>
            </a:extLst>
          </p:cNvPr>
          <p:cNvCxnSpPr>
            <a:endCxn id="99" idx="0"/>
          </p:cNvCxnSpPr>
          <p:nvPr/>
        </p:nvCxnSpPr>
        <p:spPr bwMode="auto">
          <a:xfrm flipH="1">
            <a:off x="10378437" y="7325360"/>
            <a:ext cx="614683" cy="975487"/>
          </a:xfrm>
          <a:prstGeom prst="straightConnector1">
            <a:avLst/>
          </a:prstGeom>
          <a:solidFill>
            <a:srgbClr val="FFFF00"/>
          </a:solidFill>
          <a:ln w="6350" cap="flat" cmpd="sng" algn="ctr">
            <a:solidFill>
              <a:srgbClr val="FF66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 name="テキスト ボックス 101">
            <a:extLst>
              <a:ext uri="{FF2B5EF4-FFF2-40B4-BE49-F238E27FC236}">
                <a16:creationId xmlns:a16="http://schemas.microsoft.com/office/drawing/2014/main" id="{CB7C6C95-B267-5EB4-42A1-07850D24F932}"/>
              </a:ext>
            </a:extLst>
          </p:cNvPr>
          <p:cNvSpPr txBox="1"/>
          <p:nvPr/>
        </p:nvSpPr>
        <p:spPr>
          <a:xfrm>
            <a:off x="10897754" y="7069328"/>
            <a:ext cx="1441420" cy="523220"/>
          </a:xfrm>
          <a:prstGeom prst="rect">
            <a:avLst/>
          </a:prstGeom>
          <a:noFill/>
          <a:ln>
            <a:solidFill>
              <a:srgbClr val="FF0000"/>
            </a:solidFill>
          </a:ln>
        </p:spPr>
        <p:txBody>
          <a:bodyPr wrap="none" rtlCol="0">
            <a:spAutoFit/>
          </a:bodyPr>
          <a:lstStyle/>
          <a:p>
            <a:r>
              <a:rPr lang="ja-JP" altLang="en-US" dirty="0">
                <a:solidFill>
                  <a:srgbClr val="FF0000"/>
                </a:solidFill>
              </a:rPr>
              <a:t>最流速低下地点</a:t>
            </a:r>
            <a:endParaRPr lang="en-US" altLang="ja-JP" dirty="0">
              <a:solidFill>
                <a:srgbClr val="FF0000"/>
              </a:solidFill>
            </a:endParaRPr>
          </a:p>
          <a:p>
            <a:r>
              <a:rPr kumimoji="1" lang="en-US" altLang="ja-JP" dirty="0">
                <a:solidFill>
                  <a:srgbClr val="FF0000"/>
                </a:solidFill>
              </a:rPr>
              <a:t>X=66</a:t>
            </a:r>
            <a:r>
              <a:rPr kumimoji="1" lang="ja-JP" altLang="en-US" dirty="0">
                <a:solidFill>
                  <a:srgbClr val="FF0000"/>
                </a:solidFill>
              </a:rPr>
              <a:t>㎝</a:t>
            </a:r>
          </a:p>
        </p:txBody>
      </p:sp>
      <p:cxnSp>
        <p:nvCxnSpPr>
          <p:cNvPr id="103" name="直線矢印コネクタ 102">
            <a:extLst>
              <a:ext uri="{FF2B5EF4-FFF2-40B4-BE49-F238E27FC236}">
                <a16:creationId xmlns:a16="http://schemas.microsoft.com/office/drawing/2014/main" id="{AE488360-B005-8B05-FA00-7941F1B25769}"/>
              </a:ext>
            </a:extLst>
          </p:cNvPr>
          <p:cNvCxnSpPr/>
          <p:nvPr/>
        </p:nvCxnSpPr>
        <p:spPr bwMode="auto">
          <a:xfrm flipH="1" flipV="1">
            <a:off x="2874746" y="6855803"/>
            <a:ext cx="366008" cy="449781"/>
          </a:xfrm>
          <a:prstGeom prst="straightConnector1">
            <a:avLst/>
          </a:prstGeom>
          <a:solidFill>
            <a:srgbClr val="FFFF00"/>
          </a:solidFill>
          <a:ln w="6350" cap="flat" cmpd="sng" algn="ctr">
            <a:solidFill>
              <a:srgbClr val="FF66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 name="楕円 103">
            <a:extLst>
              <a:ext uri="{FF2B5EF4-FFF2-40B4-BE49-F238E27FC236}">
                <a16:creationId xmlns:a16="http://schemas.microsoft.com/office/drawing/2014/main" id="{6EE47453-FC81-8D66-8FE4-0C6A7807E7FB}"/>
              </a:ext>
            </a:extLst>
          </p:cNvPr>
          <p:cNvSpPr/>
          <p:nvPr/>
        </p:nvSpPr>
        <p:spPr bwMode="auto">
          <a:xfrm>
            <a:off x="2579451" y="6484444"/>
            <a:ext cx="375319" cy="396716"/>
          </a:xfrm>
          <a:prstGeom prst="ellipse">
            <a:avLst/>
          </a:prstGeom>
          <a:noFill/>
          <a:ln w="63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sp>
        <p:nvSpPr>
          <p:cNvPr id="105" name="テキスト ボックス 104">
            <a:extLst>
              <a:ext uri="{FF2B5EF4-FFF2-40B4-BE49-F238E27FC236}">
                <a16:creationId xmlns:a16="http://schemas.microsoft.com/office/drawing/2014/main" id="{76C8538B-4067-912A-D0A9-BEAE2DAF5C3D}"/>
              </a:ext>
            </a:extLst>
          </p:cNvPr>
          <p:cNvSpPr txBox="1"/>
          <p:nvPr/>
        </p:nvSpPr>
        <p:spPr>
          <a:xfrm>
            <a:off x="3240754" y="7223216"/>
            <a:ext cx="3121367" cy="523220"/>
          </a:xfrm>
          <a:prstGeom prst="rect">
            <a:avLst/>
          </a:prstGeom>
          <a:solidFill>
            <a:schemeClr val="bg1"/>
          </a:solidFill>
          <a:ln>
            <a:solidFill>
              <a:srgbClr val="FF0000"/>
            </a:solidFill>
          </a:ln>
        </p:spPr>
        <p:txBody>
          <a:bodyPr wrap="none" rtlCol="0">
            <a:spAutoFit/>
          </a:bodyPr>
          <a:lstStyle/>
          <a:p>
            <a:r>
              <a:rPr kumimoji="1" lang="ja-JP" altLang="en-US" dirty="0">
                <a:solidFill>
                  <a:srgbClr val="FF0000"/>
                </a:solidFill>
              </a:rPr>
              <a:t>聖牛効果による流速の収束は</a:t>
            </a:r>
            <a:r>
              <a:rPr kumimoji="1" lang="en-US" altLang="ja-JP" dirty="0">
                <a:solidFill>
                  <a:srgbClr val="FF0000"/>
                </a:solidFill>
              </a:rPr>
              <a:t>Y=20</a:t>
            </a:r>
            <a:r>
              <a:rPr kumimoji="1" lang="ja-JP" altLang="en-US" dirty="0">
                <a:solidFill>
                  <a:srgbClr val="FF0000"/>
                </a:solidFill>
              </a:rPr>
              <a:t>㎝</a:t>
            </a:r>
            <a:endParaRPr kumimoji="1" lang="en-US" altLang="ja-JP" dirty="0">
              <a:solidFill>
                <a:srgbClr val="FF0000"/>
              </a:solidFill>
            </a:endParaRPr>
          </a:p>
          <a:p>
            <a:r>
              <a:rPr lang="ja-JP" altLang="en-US" dirty="0">
                <a:solidFill>
                  <a:srgbClr val="FF0000"/>
                </a:solidFill>
              </a:rPr>
              <a:t>実験と同じ位置</a:t>
            </a:r>
            <a:endParaRPr kumimoji="1" lang="ja-JP" altLang="en-US" dirty="0">
              <a:solidFill>
                <a:srgbClr val="FF0000"/>
              </a:solidFill>
            </a:endParaRPr>
          </a:p>
        </p:txBody>
      </p:sp>
      <p:sp>
        <p:nvSpPr>
          <p:cNvPr id="106" name="楕円 105">
            <a:extLst>
              <a:ext uri="{FF2B5EF4-FFF2-40B4-BE49-F238E27FC236}">
                <a16:creationId xmlns:a16="http://schemas.microsoft.com/office/drawing/2014/main" id="{5F10AF20-A1E6-2469-6082-30E908588348}"/>
              </a:ext>
            </a:extLst>
          </p:cNvPr>
          <p:cNvSpPr/>
          <p:nvPr/>
        </p:nvSpPr>
        <p:spPr bwMode="auto">
          <a:xfrm>
            <a:off x="2078332" y="3574417"/>
            <a:ext cx="500185" cy="300159"/>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cxnSp>
        <p:nvCxnSpPr>
          <p:cNvPr id="107" name="直線矢印コネクタ 106">
            <a:extLst>
              <a:ext uri="{FF2B5EF4-FFF2-40B4-BE49-F238E27FC236}">
                <a16:creationId xmlns:a16="http://schemas.microsoft.com/office/drawing/2014/main" id="{59B66955-0B0E-4E85-54BE-4FB677CFA783}"/>
              </a:ext>
            </a:extLst>
          </p:cNvPr>
          <p:cNvCxnSpPr>
            <a:cxnSpLocks/>
            <a:endCxn id="106" idx="0"/>
          </p:cNvCxnSpPr>
          <p:nvPr/>
        </p:nvCxnSpPr>
        <p:spPr bwMode="auto">
          <a:xfrm flipH="1">
            <a:off x="2328425" y="2598931"/>
            <a:ext cx="501748" cy="975486"/>
          </a:xfrm>
          <a:prstGeom prst="straightConnector1">
            <a:avLst/>
          </a:prstGeom>
          <a:solidFill>
            <a:srgbClr val="FFFF00"/>
          </a:solidFill>
          <a:ln w="127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テキスト ボックス 107">
            <a:extLst>
              <a:ext uri="{FF2B5EF4-FFF2-40B4-BE49-F238E27FC236}">
                <a16:creationId xmlns:a16="http://schemas.microsoft.com/office/drawing/2014/main" id="{F5F59A4F-4177-58B6-642C-F2C46F1C3E24}"/>
              </a:ext>
            </a:extLst>
          </p:cNvPr>
          <p:cNvSpPr txBox="1"/>
          <p:nvPr/>
        </p:nvSpPr>
        <p:spPr>
          <a:xfrm>
            <a:off x="2760993" y="2445042"/>
            <a:ext cx="1800493" cy="307777"/>
          </a:xfrm>
          <a:prstGeom prst="rect">
            <a:avLst/>
          </a:prstGeom>
          <a:solidFill>
            <a:schemeClr val="bg1"/>
          </a:solidFill>
          <a:ln>
            <a:solidFill>
              <a:srgbClr val="FF0000"/>
            </a:solidFill>
          </a:ln>
        </p:spPr>
        <p:txBody>
          <a:bodyPr wrap="none" rtlCol="0">
            <a:spAutoFit/>
          </a:bodyPr>
          <a:lstStyle/>
          <a:p>
            <a:r>
              <a:rPr kumimoji="1" lang="ja-JP" altLang="en-US" dirty="0">
                <a:solidFill>
                  <a:srgbClr val="FF0000"/>
                </a:solidFill>
              </a:rPr>
              <a:t>主流路へ向かう流れ</a:t>
            </a:r>
          </a:p>
        </p:txBody>
      </p:sp>
      <p:sp>
        <p:nvSpPr>
          <p:cNvPr id="110" name="楕円 109">
            <a:extLst>
              <a:ext uri="{FF2B5EF4-FFF2-40B4-BE49-F238E27FC236}">
                <a16:creationId xmlns:a16="http://schemas.microsoft.com/office/drawing/2014/main" id="{B05B26A2-F58B-D4B8-C45C-095430C729C3}"/>
              </a:ext>
            </a:extLst>
          </p:cNvPr>
          <p:cNvSpPr/>
          <p:nvPr/>
        </p:nvSpPr>
        <p:spPr bwMode="auto">
          <a:xfrm>
            <a:off x="7858071" y="7223216"/>
            <a:ext cx="274314" cy="256032"/>
          </a:xfrm>
          <a:prstGeom prst="ellipse">
            <a:avLst/>
          </a:prstGeom>
          <a:noFill/>
          <a:ln w="63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cxnSp>
        <p:nvCxnSpPr>
          <p:cNvPr id="111" name="直線矢印コネクタ 110">
            <a:extLst>
              <a:ext uri="{FF2B5EF4-FFF2-40B4-BE49-F238E27FC236}">
                <a16:creationId xmlns:a16="http://schemas.microsoft.com/office/drawing/2014/main" id="{F5FA029C-881B-62D6-F18D-B961E857C6E7}"/>
              </a:ext>
            </a:extLst>
          </p:cNvPr>
          <p:cNvCxnSpPr>
            <a:endCxn id="110" idx="0"/>
          </p:cNvCxnSpPr>
          <p:nvPr/>
        </p:nvCxnSpPr>
        <p:spPr bwMode="auto">
          <a:xfrm flipH="1">
            <a:off x="7995228" y="6247729"/>
            <a:ext cx="614683" cy="975487"/>
          </a:xfrm>
          <a:prstGeom prst="straightConnector1">
            <a:avLst/>
          </a:prstGeom>
          <a:solidFill>
            <a:srgbClr val="FFFF00"/>
          </a:solidFill>
          <a:ln w="6350" cap="flat" cmpd="sng" algn="ctr">
            <a:solidFill>
              <a:srgbClr val="FF66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 name="テキスト ボックス 111">
            <a:extLst>
              <a:ext uri="{FF2B5EF4-FFF2-40B4-BE49-F238E27FC236}">
                <a16:creationId xmlns:a16="http://schemas.microsoft.com/office/drawing/2014/main" id="{FE2A90AC-D0BC-9781-36F8-3F5BC282A29A}"/>
              </a:ext>
            </a:extLst>
          </p:cNvPr>
          <p:cNvSpPr txBox="1"/>
          <p:nvPr/>
        </p:nvSpPr>
        <p:spPr>
          <a:xfrm>
            <a:off x="8514545" y="5991697"/>
            <a:ext cx="902811" cy="307777"/>
          </a:xfrm>
          <a:prstGeom prst="rect">
            <a:avLst/>
          </a:prstGeom>
          <a:noFill/>
          <a:ln>
            <a:solidFill>
              <a:srgbClr val="FF0000"/>
            </a:solidFill>
          </a:ln>
        </p:spPr>
        <p:txBody>
          <a:bodyPr wrap="none" rtlCol="0">
            <a:spAutoFit/>
          </a:bodyPr>
          <a:lstStyle/>
          <a:p>
            <a:r>
              <a:rPr kumimoji="1" lang="ja-JP" altLang="en-US" dirty="0">
                <a:solidFill>
                  <a:srgbClr val="FF0000"/>
                </a:solidFill>
              </a:rPr>
              <a:t>流速上昇</a:t>
            </a:r>
          </a:p>
        </p:txBody>
      </p:sp>
      <p:cxnSp>
        <p:nvCxnSpPr>
          <p:cNvPr id="11" name="直線コネクタ 10">
            <a:extLst>
              <a:ext uri="{FF2B5EF4-FFF2-40B4-BE49-F238E27FC236}">
                <a16:creationId xmlns:a16="http://schemas.microsoft.com/office/drawing/2014/main" id="{A0B6AD49-BA23-D64A-E4C5-A341A01A3E3F}"/>
              </a:ext>
            </a:extLst>
          </p:cNvPr>
          <p:cNvCxnSpPr/>
          <p:nvPr/>
        </p:nvCxnSpPr>
        <p:spPr bwMode="auto">
          <a:xfrm>
            <a:off x="9787944" y="927279"/>
            <a:ext cx="0" cy="969298"/>
          </a:xfrm>
          <a:prstGeom prst="line">
            <a:avLst/>
          </a:prstGeom>
          <a:solidFill>
            <a:srgbClr val="FFFF00"/>
          </a:solidFill>
          <a:ln w="6350" cap="flat" cmpd="sng" algn="ctr">
            <a:solidFill>
              <a:srgbClr val="FF6600"/>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線コネクタ 11">
            <a:extLst>
              <a:ext uri="{FF2B5EF4-FFF2-40B4-BE49-F238E27FC236}">
                <a16:creationId xmlns:a16="http://schemas.microsoft.com/office/drawing/2014/main" id="{C86B6414-F6B9-04B2-ADC2-DA8379C675C2}"/>
              </a:ext>
            </a:extLst>
          </p:cNvPr>
          <p:cNvCxnSpPr/>
          <p:nvPr/>
        </p:nvCxnSpPr>
        <p:spPr bwMode="auto">
          <a:xfrm flipH="1">
            <a:off x="9787944" y="1896577"/>
            <a:ext cx="1233312" cy="0"/>
          </a:xfrm>
          <a:prstGeom prst="line">
            <a:avLst/>
          </a:prstGeom>
          <a:solidFill>
            <a:srgbClr val="FFFF00"/>
          </a:solidFill>
          <a:ln w="6350" cap="flat" cmpd="sng" algn="ctr">
            <a:solidFill>
              <a:srgbClr val="FF6600"/>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線コネクタ 13">
            <a:extLst>
              <a:ext uri="{FF2B5EF4-FFF2-40B4-BE49-F238E27FC236}">
                <a16:creationId xmlns:a16="http://schemas.microsoft.com/office/drawing/2014/main" id="{F13B3867-9F9A-5BF2-5090-468B73603776}"/>
              </a:ext>
            </a:extLst>
          </p:cNvPr>
          <p:cNvCxnSpPr/>
          <p:nvPr/>
        </p:nvCxnSpPr>
        <p:spPr bwMode="auto">
          <a:xfrm flipH="1">
            <a:off x="9787944" y="1044321"/>
            <a:ext cx="1205176" cy="852256"/>
          </a:xfrm>
          <a:prstGeom prst="line">
            <a:avLst/>
          </a:prstGeom>
          <a:solidFill>
            <a:srgbClr val="FFFF00"/>
          </a:solidFill>
          <a:ln w="6350" cap="flat" cmpd="sng" algn="ctr">
            <a:solidFill>
              <a:srgbClr val="FF6600"/>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テキスト ボックス 18">
            <a:extLst>
              <a:ext uri="{FF2B5EF4-FFF2-40B4-BE49-F238E27FC236}">
                <a16:creationId xmlns:a16="http://schemas.microsoft.com/office/drawing/2014/main" id="{127DC9EE-91DA-C86C-9F38-70527D498A54}"/>
              </a:ext>
            </a:extLst>
          </p:cNvPr>
          <p:cNvSpPr txBox="1"/>
          <p:nvPr/>
        </p:nvSpPr>
        <p:spPr>
          <a:xfrm>
            <a:off x="10979696" y="1742313"/>
            <a:ext cx="269626" cy="276999"/>
          </a:xfrm>
          <a:prstGeom prst="rect">
            <a:avLst/>
          </a:prstGeom>
          <a:noFill/>
        </p:spPr>
        <p:txBody>
          <a:bodyPr wrap="none" rtlCol="0">
            <a:spAutoFit/>
          </a:bodyPr>
          <a:lstStyle/>
          <a:p>
            <a:r>
              <a:rPr lang="en-US" altLang="ja-JP" sz="1200" dirty="0"/>
              <a:t>u</a:t>
            </a:r>
            <a:endParaRPr kumimoji="1" lang="ja-JP" altLang="en-US" sz="1200" dirty="0"/>
          </a:p>
        </p:txBody>
      </p:sp>
      <p:sp>
        <p:nvSpPr>
          <p:cNvPr id="24" name="テキスト ボックス 23">
            <a:extLst>
              <a:ext uri="{FF2B5EF4-FFF2-40B4-BE49-F238E27FC236}">
                <a16:creationId xmlns:a16="http://schemas.microsoft.com/office/drawing/2014/main" id="{5B2B179B-8432-95D9-6814-03E1D02A55CA}"/>
              </a:ext>
            </a:extLst>
          </p:cNvPr>
          <p:cNvSpPr txBox="1"/>
          <p:nvPr/>
        </p:nvSpPr>
        <p:spPr>
          <a:xfrm>
            <a:off x="9653131" y="686121"/>
            <a:ext cx="261610" cy="276999"/>
          </a:xfrm>
          <a:prstGeom prst="rect">
            <a:avLst/>
          </a:prstGeom>
          <a:noFill/>
        </p:spPr>
        <p:txBody>
          <a:bodyPr wrap="none" rtlCol="0">
            <a:spAutoFit/>
          </a:bodyPr>
          <a:lstStyle/>
          <a:p>
            <a:r>
              <a:rPr lang="en-US" altLang="ja-JP" sz="1200" dirty="0"/>
              <a:t>v</a:t>
            </a:r>
            <a:endParaRPr kumimoji="1" lang="ja-JP" altLang="en-US" sz="1200" dirty="0"/>
          </a:p>
        </p:txBody>
      </p:sp>
      <p:sp>
        <p:nvSpPr>
          <p:cNvPr id="27" name="テキスト ボックス 26">
            <a:extLst>
              <a:ext uri="{FF2B5EF4-FFF2-40B4-BE49-F238E27FC236}">
                <a16:creationId xmlns:a16="http://schemas.microsoft.com/office/drawing/2014/main" id="{11740F1F-07FB-996B-FAA5-0CD0A081B333}"/>
              </a:ext>
            </a:extLst>
          </p:cNvPr>
          <p:cNvSpPr txBox="1"/>
          <p:nvPr/>
        </p:nvSpPr>
        <p:spPr>
          <a:xfrm>
            <a:off x="10919061" y="865221"/>
            <a:ext cx="1335622" cy="276999"/>
          </a:xfrm>
          <a:prstGeom prst="rect">
            <a:avLst/>
          </a:prstGeom>
          <a:noFill/>
        </p:spPr>
        <p:txBody>
          <a:bodyPr wrap="none" rtlCol="0">
            <a:spAutoFit/>
          </a:bodyPr>
          <a:lstStyle/>
          <a:p>
            <a:r>
              <a:rPr kumimoji="1" lang="en-US" altLang="ja-JP" sz="1200" dirty="0"/>
              <a:t>V=</a:t>
            </a:r>
            <a:r>
              <a:rPr lang="ja-JP" altLang="en-US" sz="1200" dirty="0"/>
              <a:t>√（</a:t>
            </a:r>
            <a:r>
              <a:rPr lang="en-US" altLang="ja-JP" sz="1200" dirty="0"/>
              <a:t>u^2+v^2</a:t>
            </a:r>
            <a:r>
              <a:rPr lang="ja-JP" altLang="en-US" sz="1200" dirty="0"/>
              <a:t>）</a:t>
            </a:r>
            <a:endParaRPr kumimoji="1" lang="ja-JP" altLang="en-US" sz="1200" dirty="0"/>
          </a:p>
        </p:txBody>
      </p:sp>
      <p:sp>
        <p:nvSpPr>
          <p:cNvPr id="4" name="テキスト ボックス 3">
            <a:extLst>
              <a:ext uri="{FF2B5EF4-FFF2-40B4-BE49-F238E27FC236}">
                <a16:creationId xmlns:a16="http://schemas.microsoft.com/office/drawing/2014/main" id="{E25ED117-0D69-094C-A807-AE4ADC8F9A89}"/>
              </a:ext>
            </a:extLst>
          </p:cNvPr>
          <p:cNvSpPr txBox="1"/>
          <p:nvPr/>
        </p:nvSpPr>
        <p:spPr>
          <a:xfrm>
            <a:off x="3900838" y="4484678"/>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-24_</a:t>
            </a:r>
            <a:r>
              <a:rPr lang="ja-JP" altLang="en-US" sz="1600" b="1" spc="100" dirty="0">
                <a:solidFill>
                  <a:srgbClr val="000000"/>
                </a:solidFill>
                <a:latin typeface="+mn-ea"/>
                <a:ea typeface="+mn-ea"/>
                <a:cs typeface="Times New Roman" panose="02020603050405020304" pitchFamily="18" charset="0"/>
              </a:rPr>
              <a:t>平面流速分布図</a:t>
            </a:r>
          </a:p>
        </p:txBody>
      </p:sp>
      <p:sp>
        <p:nvSpPr>
          <p:cNvPr id="13" name="テキスト ボックス 12">
            <a:extLst>
              <a:ext uri="{FF2B5EF4-FFF2-40B4-BE49-F238E27FC236}">
                <a16:creationId xmlns:a16="http://schemas.microsoft.com/office/drawing/2014/main" id="{14FA4399-19DC-BAFC-FFBF-15C22E4EA4C9}"/>
              </a:ext>
            </a:extLst>
          </p:cNvPr>
          <p:cNvSpPr txBox="1"/>
          <p:nvPr/>
        </p:nvSpPr>
        <p:spPr>
          <a:xfrm>
            <a:off x="1141483" y="8998486"/>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-25_</a:t>
            </a:r>
            <a:r>
              <a:rPr lang="zh-CN" altLang="en-US" sz="1600" b="1" spc="100" dirty="0">
                <a:solidFill>
                  <a:srgbClr val="000000"/>
                </a:solidFill>
                <a:latin typeface="+mn-ea"/>
                <a:ea typeface="+mn-ea"/>
                <a:cs typeface="Times New Roman" panose="02020603050405020304" pitchFamily="18" charset="0"/>
              </a:rPr>
              <a:t>横断方向流速分布</a:t>
            </a:r>
            <a:endParaRPr lang="ja-JP" altLang="en-US" sz="1600" b="1" spc="100" dirty="0">
              <a:solidFill>
                <a:srgbClr val="000000"/>
              </a:solidFill>
              <a:latin typeface="+mn-ea"/>
              <a:ea typeface="+mn-ea"/>
              <a:cs typeface="Times New Roman" panose="02020603050405020304" pitchFamily="18" charset="0"/>
            </a:endParaRPr>
          </a:p>
        </p:txBody>
      </p:sp>
      <p:sp>
        <p:nvSpPr>
          <p:cNvPr id="15" name="テキスト ボックス 14">
            <a:extLst>
              <a:ext uri="{FF2B5EF4-FFF2-40B4-BE49-F238E27FC236}">
                <a16:creationId xmlns:a16="http://schemas.microsoft.com/office/drawing/2014/main" id="{380F7ECB-E939-F921-87F4-EAF7771AB5BD}"/>
              </a:ext>
            </a:extLst>
          </p:cNvPr>
          <p:cNvSpPr txBox="1"/>
          <p:nvPr/>
        </p:nvSpPr>
        <p:spPr>
          <a:xfrm>
            <a:off x="7180382" y="8970316"/>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-26_</a:t>
            </a:r>
            <a:r>
              <a:rPr lang="ja-JP" altLang="en-US" sz="1600" b="1" spc="100" dirty="0">
                <a:solidFill>
                  <a:srgbClr val="000000"/>
                </a:solidFill>
                <a:latin typeface="+mn-ea"/>
                <a:ea typeface="+mn-ea"/>
                <a:cs typeface="Times New Roman" panose="02020603050405020304" pitchFamily="18" charset="0"/>
              </a:rPr>
              <a:t>流れ方向流速分布</a:t>
            </a:r>
          </a:p>
        </p:txBody>
      </p:sp>
    </p:spTree>
    <p:extLst>
      <p:ext uri="{BB962C8B-B14F-4D97-AF65-F5344CB8AC3E}">
        <p14:creationId xmlns:p14="http://schemas.microsoft.com/office/powerpoint/2010/main" val="3428537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B882E-2550-72F3-6CD2-53F805D43029}"/>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7634D159-F9D5-B3AA-1E84-00AA61269DA7}"/>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01B6454C-8A74-24C0-47E7-B1F94E95B756}"/>
              </a:ext>
            </a:extLst>
          </p:cNvPr>
          <p:cNvSpPr>
            <a:spLocks noChangeArrowheads="1"/>
          </p:cNvSpPr>
          <p:nvPr/>
        </p:nvSpPr>
        <p:spPr bwMode="auto">
          <a:xfrm>
            <a:off x="220662" y="149225"/>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解析結果（２）</a:t>
            </a:r>
          </a:p>
        </p:txBody>
      </p:sp>
      <p:sp>
        <p:nvSpPr>
          <p:cNvPr id="36" name="Rectangle 137">
            <a:extLst>
              <a:ext uri="{FF2B5EF4-FFF2-40B4-BE49-F238E27FC236}">
                <a16:creationId xmlns:a16="http://schemas.microsoft.com/office/drawing/2014/main" id="{4312F107-3826-5B42-738E-83B449FC7F04}"/>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6B82C61F-60EB-0BFE-9C65-964B99559B86}"/>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C6F886CC-C075-4AA8-1A65-2D834D972AE9}"/>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21</a:t>
            </a:fld>
            <a:r>
              <a:rPr lang="ja-JP" altLang="en-US" b="1" dirty="0">
                <a:latin typeface="+mn-ea"/>
                <a:ea typeface="+mn-ea"/>
              </a:rPr>
              <a:t>　</a:t>
            </a:r>
            <a:r>
              <a:rPr lang="en-US" altLang="ja-JP" b="1" dirty="0">
                <a:latin typeface="+mn-ea"/>
                <a:ea typeface="+mn-ea"/>
              </a:rPr>
              <a:t>-</a:t>
            </a:r>
          </a:p>
        </p:txBody>
      </p:sp>
      <p:sp>
        <p:nvSpPr>
          <p:cNvPr id="2" name="Text Box 117">
            <a:extLst>
              <a:ext uri="{FF2B5EF4-FFF2-40B4-BE49-F238E27FC236}">
                <a16:creationId xmlns:a16="http://schemas.microsoft.com/office/drawing/2014/main" id="{7D096D07-6046-E998-9A5A-F825B08C8718}"/>
              </a:ext>
            </a:extLst>
          </p:cNvPr>
          <p:cNvSpPr txBox="1">
            <a:spLocks noChangeArrowheads="1"/>
          </p:cNvSpPr>
          <p:nvPr/>
        </p:nvSpPr>
        <p:spPr bwMode="auto">
          <a:xfrm>
            <a:off x="429312" y="742667"/>
            <a:ext cx="6991016" cy="461665"/>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r>
              <a:rPr lang="ja-JP" altLang="en-US" sz="2400" b="1" dirty="0">
                <a:latin typeface="Times New Roman" panose="02020603050405020304" pitchFamily="18" charset="0"/>
                <a:ea typeface="HG丸ｺﾞｼｯｸM-PRO" panose="020F0600000000000000" pitchFamily="50" charset="-128"/>
                <a:cs typeface="Times New Roman" panose="02020603050405020304" pitchFamily="18" charset="0"/>
              </a:rPr>
              <a:t>この図は河床変動の結果を再現したものである。</a:t>
            </a:r>
            <a:endParaRPr lang="en-US" altLang="ja-JP" sz="2400" b="1" dirty="0">
              <a:latin typeface="Times New Roman" panose="02020603050405020304" pitchFamily="18" charset="0"/>
              <a:ea typeface="HG丸ｺﾞｼｯｸM-PRO" panose="020F0600000000000000" pitchFamily="50" charset="-128"/>
              <a:cs typeface="Times New Roman" panose="02020603050405020304" pitchFamily="18" charset="0"/>
            </a:endParaRPr>
          </a:p>
        </p:txBody>
      </p:sp>
      <p:pic>
        <p:nvPicPr>
          <p:cNvPr id="5" name="図 4" descr="ダイアグラム&#10;&#10;AI 生成コンテンツは誤りを含む可能性があります。">
            <a:extLst>
              <a:ext uri="{FF2B5EF4-FFF2-40B4-BE49-F238E27FC236}">
                <a16:creationId xmlns:a16="http://schemas.microsoft.com/office/drawing/2014/main" id="{FD677BD6-C417-DDD1-E3E4-70DF38D207B9}"/>
              </a:ext>
            </a:extLst>
          </p:cNvPr>
          <p:cNvPicPr>
            <a:picLocks noChangeAspect="1"/>
          </p:cNvPicPr>
          <p:nvPr/>
        </p:nvPicPr>
        <p:blipFill rotWithShape="1">
          <a:blip r:embed="rId3"/>
          <a:srcRect t="51915"/>
          <a:stretch>
            <a:fillRect/>
          </a:stretch>
        </p:blipFill>
        <p:spPr bwMode="auto">
          <a:xfrm>
            <a:off x="658463" y="1991116"/>
            <a:ext cx="10966822" cy="2809484"/>
          </a:xfrm>
          <a:prstGeom prst="rect">
            <a:avLst/>
          </a:prstGeom>
          <a:ln>
            <a:noFill/>
          </a:ln>
          <a:extLst>
            <a:ext uri="{53640926-AAD7-44D8-BBD7-CCE9431645EC}">
              <a14:shadowObscured xmlns:a14="http://schemas.microsoft.com/office/drawing/2010/main"/>
            </a:ext>
          </a:extLst>
        </p:spPr>
      </p:pic>
      <p:grpSp>
        <p:nvGrpSpPr>
          <p:cNvPr id="7" name="グループ化 6">
            <a:extLst>
              <a:ext uri="{FF2B5EF4-FFF2-40B4-BE49-F238E27FC236}">
                <a16:creationId xmlns:a16="http://schemas.microsoft.com/office/drawing/2014/main" id="{9FBF9599-7842-C618-2CED-75375843481B}"/>
              </a:ext>
            </a:extLst>
          </p:cNvPr>
          <p:cNvGrpSpPr/>
          <p:nvPr/>
        </p:nvGrpSpPr>
        <p:grpSpPr>
          <a:xfrm>
            <a:off x="853659" y="5559792"/>
            <a:ext cx="10771626" cy="3298740"/>
            <a:chOff x="0" y="15857"/>
            <a:chExt cx="5579745" cy="1333335"/>
          </a:xfrm>
        </p:grpSpPr>
        <p:pic>
          <p:nvPicPr>
            <p:cNvPr id="8" name="図 7">
              <a:extLst>
                <a:ext uri="{FF2B5EF4-FFF2-40B4-BE49-F238E27FC236}">
                  <a16:creationId xmlns:a16="http://schemas.microsoft.com/office/drawing/2014/main" id="{514E6309-0D8B-7C02-B81D-3CA0ACA075D6}"/>
                </a:ext>
              </a:extLst>
            </p:cNvPr>
            <p:cNvPicPr>
              <a:picLocks noChangeAspect="1"/>
            </p:cNvPicPr>
            <p:nvPr/>
          </p:nvPicPr>
          <p:blipFill>
            <a:blip r:embed="rId4"/>
            <a:stretch>
              <a:fillRect/>
            </a:stretch>
          </p:blipFill>
          <p:spPr>
            <a:xfrm>
              <a:off x="0" y="158567"/>
              <a:ext cx="5579745" cy="1190625"/>
            </a:xfrm>
            <a:prstGeom prst="rect">
              <a:avLst/>
            </a:prstGeom>
          </p:spPr>
        </p:pic>
        <p:grpSp>
          <p:nvGrpSpPr>
            <p:cNvPr id="10" name="グループ化 9">
              <a:extLst>
                <a:ext uri="{FF2B5EF4-FFF2-40B4-BE49-F238E27FC236}">
                  <a16:creationId xmlns:a16="http://schemas.microsoft.com/office/drawing/2014/main" id="{04E99673-30F3-D973-708E-85C710A7F398}"/>
                </a:ext>
              </a:extLst>
            </p:cNvPr>
            <p:cNvGrpSpPr/>
            <p:nvPr/>
          </p:nvGrpSpPr>
          <p:grpSpPr>
            <a:xfrm>
              <a:off x="467012" y="98557"/>
              <a:ext cx="3966396" cy="1234798"/>
              <a:chOff x="-458379" y="-383142"/>
              <a:chExt cx="5480235" cy="1706505"/>
            </a:xfrm>
          </p:grpSpPr>
          <p:sp>
            <p:nvSpPr>
              <p:cNvPr id="15" name="楕円 14">
                <a:extLst>
                  <a:ext uri="{FF2B5EF4-FFF2-40B4-BE49-F238E27FC236}">
                    <a16:creationId xmlns:a16="http://schemas.microsoft.com/office/drawing/2014/main" id="{9449140A-C0B4-C628-DB47-5B24FE2F790A}"/>
                  </a:ext>
                </a:extLst>
              </p:cNvPr>
              <p:cNvSpPr/>
              <p:nvPr/>
            </p:nvSpPr>
            <p:spPr>
              <a:xfrm>
                <a:off x="34973" y="621091"/>
                <a:ext cx="1244082" cy="169393"/>
              </a:xfrm>
              <a:prstGeom prst="ellipse">
                <a:avLst/>
              </a:prstGeom>
              <a:noFill/>
              <a:ln>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16" name="直線矢印コネクタ 15">
                <a:extLst>
                  <a:ext uri="{FF2B5EF4-FFF2-40B4-BE49-F238E27FC236}">
                    <a16:creationId xmlns:a16="http://schemas.microsoft.com/office/drawing/2014/main" id="{3D5FC1A0-86D4-921E-55E5-E0774F22EE89}"/>
                  </a:ext>
                </a:extLst>
              </p:cNvPr>
              <p:cNvCxnSpPr>
                <a:endCxn id="15" idx="1"/>
              </p:cNvCxnSpPr>
              <p:nvPr/>
            </p:nvCxnSpPr>
            <p:spPr>
              <a:xfrm>
                <a:off x="-205259" y="315617"/>
                <a:ext cx="422406" cy="3298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1">
                <a:extLst>
                  <a:ext uri="{FF2B5EF4-FFF2-40B4-BE49-F238E27FC236}">
                    <a16:creationId xmlns:a16="http://schemas.microsoft.com/office/drawing/2014/main" id="{020D1F29-4089-82D7-810C-289AF3882AFB}"/>
                  </a:ext>
                </a:extLst>
              </p:cNvPr>
              <p:cNvSpPr txBox="1"/>
              <p:nvPr/>
            </p:nvSpPr>
            <p:spPr>
              <a:xfrm>
                <a:off x="-458379" y="160039"/>
                <a:ext cx="916164" cy="169393"/>
              </a:xfrm>
              <a:prstGeom prst="rect">
                <a:avLst/>
              </a:prstGeom>
              <a:solidFill>
                <a:schemeClr val="lt1"/>
              </a:solidFill>
              <a:ln w="6350">
                <a:solidFill>
                  <a:srgbClr val="FF0000"/>
                </a:solidFill>
              </a:ln>
            </p:spPr>
            <p:txBody>
              <a:bodyPr rot="0" spcFirstLastPara="0" vert="horz" wrap="square" lIns="0" tIns="72000" rIns="0" bIns="0" numCol="1" spcCol="0" rtlCol="0" fromWordArt="0" anchor="t" anchorCtr="0" forceAA="0" compatLnSpc="1">
                <a:prstTxWarp prst="textNoShape">
                  <a:avLst/>
                </a:prstTxWarp>
                <a:noAutofit/>
              </a:bodyPr>
              <a:lstStyle/>
              <a:p>
                <a:pPr algn="ctr">
                  <a:lnSpc>
                    <a:spcPts val="1400"/>
                  </a:lnSpc>
                  <a:buNone/>
                </a:pPr>
                <a:r>
                  <a:rPr lang="ja-JP" altLang="en-US" sz="1600" kern="100" spc="-60" dirty="0">
                    <a:solidFill>
                      <a:srgbClr val="FF0000"/>
                    </a:solidFill>
                    <a:latin typeface="Times New Roman" panose="02020603050405020304" pitchFamily="18" charset="0"/>
                    <a:ea typeface="ＭＳ ゴシック" panose="020B0609070205080204" pitchFamily="49" charset="-128"/>
                    <a:cs typeface="Times New Roman" panose="02020603050405020304" pitchFamily="18" charset="0"/>
                  </a:rPr>
                  <a:t>土砂の堆積</a:t>
                </a:r>
                <a:endParaRPr lang="ja-JP" sz="1800" kern="100" dirty="0">
                  <a:effectLst/>
                  <a:latin typeface="Times New Roman" panose="02020603050405020304" pitchFamily="18" charset="0"/>
                  <a:cs typeface="Times New Roman" panose="02020603050405020304" pitchFamily="18" charset="0"/>
                </a:endParaRPr>
              </a:p>
            </p:txBody>
          </p:sp>
          <p:sp>
            <p:nvSpPr>
              <p:cNvPr id="22" name="テキスト ボックス 1">
                <a:extLst>
                  <a:ext uri="{FF2B5EF4-FFF2-40B4-BE49-F238E27FC236}">
                    <a16:creationId xmlns:a16="http://schemas.microsoft.com/office/drawing/2014/main" id="{E51C1BFB-EF3A-02C5-41AD-ABB861A623CF}"/>
                  </a:ext>
                </a:extLst>
              </p:cNvPr>
              <p:cNvSpPr txBox="1"/>
              <p:nvPr/>
            </p:nvSpPr>
            <p:spPr>
              <a:xfrm>
                <a:off x="34973" y="1095958"/>
                <a:ext cx="895466" cy="22740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r>
                  <a:rPr lang="ja-JP" altLang="en-US" sz="1600" dirty="0">
                    <a:solidFill>
                      <a:srgbClr val="FF0000"/>
                    </a:solidFill>
                    <a:latin typeface="Times New Roman" panose="02020603050405020304" pitchFamily="18" charset="0"/>
                    <a:ea typeface="ＭＳ ゴシック" panose="020B0609070205080204" pitchFamily="49" charset="-128"/>
                    <a:cs typeface="Times New Roman" panose="02020603050405020304" pitchFamily="18" charset="0"/>
                  </a:rPr>
                  <a:t>聖牛</a:t>
                </a:r>
              </a:p>
            </p:txBody>
          </p:sp>
          <p:sp>
            <p:nvSpPr>
              <p:cNvPr id="23" name="テキスト ボックス 1">
                <a:extLst>
                  <a:ext uri="{FF2B5EF4-FFF2-40B4-BE49-F238E27FC236}">
                    <a16:creationId xmlns:a16="http://schemas.microsoft.com/office/drawing/2014/main" id="{0F987C8C-A756-4963-69A6-CC5072E1A1FA}"/>
                  </a:ext>
                </a:extLst>
              </p:cNvPr>
              <p:cNvSpPr txBox="1"/>
              <p:nvPr/>
            </p:nvSpPr>
            <p:spPr>
              <a:xfrm>
                <a:off x="4146974" y="-383142"/>
                <a:ext cx="874882" cy="22003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buNone/>
                </a:pPr>
                <a:r>
                  <a:rPr lang="ja-JP" altLang="en-US" sz="1200" kern="100" spc="-60" dirty="0">
                    <a:solidFill>
                      <a:srgbClr val="000000"/>
                    </a:solidFill>
                    <a:latin typeface="Times New Roman" panose="02020603050405020304" pitchFamily="18" charset="0"/>
                    <a:ea typeface="ＭＳ ゴシック" panose="020B0609070205080204" pitchFamily="49" charset="-128"/>
                    <a:cs typeface="Segoe UI" panose="020B0502040204020203" pitchFamily="34" charset="0"/>
                  </a:rPr>
                  <a:t>水深</a:t>
                </a:r>
                <a:r>
                  <a:rPr lang="en-US" altLang="ja-JP" sz="1200" kern="100" spc="-60" dirty="0">
                    <a:solidFill>
                      <a:srgbClr val="000000"/>
                    </a:solidFill>
                    <a:latin typeface="Times New Roman" panose="02020603050405020304" pitchFamily="18" charset="0"/>
                    <a:ea typeface="ＭＳ ゴシック" panose="020B0609070205080204" pitchFamily="49" charset="-128"/>
                    <a:cs typeface="Segoe UI" panose="020B0502040204020203" pitchFamily="34" charset="0"/>
                  </a:rPr>
                  <a:t> (m)</a:t>
                </a:r>
                <a:endParaRPr lang="ja-JP" sz="1600"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grpSp>
        <p:pic>
          <p:nvPicPr>
            <p:cNvPr id="13" name="図 12">
              <a:extLst>
                <a:ext uri="{FF2B5EF4-FFF2-40B4-BE49-F238E27FC236}">
                  <a16:creationId xmlns:a16="http://schemas.microsoft.com/office/drawing/2014/main" id="{0DD19745-F77F-7FAC-A3A5-8D946C2ABE8C}"/>
                </a:ext>
              </a:extLst>
            </p:cNvPr>
            <p:cNvPicPr>
              <a:picLocks noChangeAspect="1"/>
            </p:cNvPicPr>
            <p:nvPr/>
          </p:nvPicPr>
          <p:blipFill>
            <a:blip r:embed="rId5"/>
            <a:stretch>
              <a:fillRect/>
            </a:stretch>
          </p:blipFill>
          <p:spPr>
            <a:xfrm>
              <a:off x="4286581" y="15857"/>
              <a:ext cx="1276350" cy="148590"/>
            </a:xfrm>
            <a:prstGeom prst="rect">
              <a:avLst/>
            </a:prstGeom>
          </p:spPr>
        </p:pic>
      </p:grpSp>
      <p:sp>
        <p:nvSpPr>
          <p:cNvPr id="24" name="テキスト ボックス 23">
            <a:extLst>
              <a:ext uri="{FF2B5EF4-FFF2-40B4-BE49-F238E27FC236}">
                <a16:creationId xmlns:a16="http://schemas.microsoft.com/office/drawing/2014/main" id="{9000D6F1-7896-C319-DAF7-4F82BB4CB14E}"/>
              </a:ext>
            </a:extLst>
          </p:cNvPr>
          <p:cNvSpPr txBox="1"/>
          <p:nvPr/>
        </p:nvSpPr>
        <p:spPr>
          <a:xfrm>
            <a:off x="-4016918" y="6058987"/>
            <a:ext cx="3848016" cy="338554"/>
          </a:xfrm>
          <a:prstGeom prst="rect">
            <a:avLst/>
          </a:prstGeom>
          <a:noFill/>
        </p:spPr>
        <p:txBody>
          <a:bodyPr wrap="square" rtlCol="0">
            <a:spAutoFit/>
          </a:bodyPr>
          <a:lstStyle/>
          <a:p>
            <a:r>
              <a:rPr lang="en-US" altLang="ja-JP" sz="1600" dirty="0">
                <a:solidFill>
                  <a:srgbClr val="000000"/>
                </a:solidFill>
                <a:effectLst/>
                <a:latin typeface="Times New Roman" panose="02020603050405020304" pitchFamily="18" charset="0"/>
                <a:cs typeface="Times New Roman" panose="02020603050405020304" pitchFamily="18" charset="0"/>
              </a:rPr>
              <a:t>Fi</a:t>
            </a:r>
            <a:r>
              <a:rPr lang="en-US" altLang="ja-JP" sz="1600" dirty="0">
                <a:solidFill>
                  <a:srgbClr val="000000"/>
                </a:solidFill>
                <a:latin typeface="Times New Roman" panose="02020603050405020304" pitchFamily="18" charset="0"/>
                <a:cs typeface="Times New Roman" panose="02020603050405020304" pitchFamily="18" charset="0"/>
              </a:rPr>
              <a:t>g. 18 </a:t>
            </a:r>
            <a:r>
              <a:rPr lang="ja-JP" altLang="ja-JP" dirty="0">
                <a:latin typeface="Times New Roman" panose="02020603050405020304" pitchFamily="18" charset="0"/>
                <a:cs typeface="Times New Roman" panose="02020603050405020304" pitchFamily="18" charset="0"/>
              </a:rPr>
              <a:t>Riverbed Elevation Contour </a:t>
            </a:r>
            <a:r>
              <a:rPr lang="en-GB" altLang="ja-JP" dirty="0">
                <a:latin typeface="Times New Roman" panose="02020603050405020304" pitchFamily="18" charset="0"/>
                <a:cs typeface="Times New Roman" panose="02020603050405020304" pitchFamily="18" charset="0"/>
              </a:rPr>
              <a:t>diagram</a:t>
            </a:r>
            <a:endParaRPr lang="ja-JP" altLang="en-US" sz="1600" dirty="0">
              <a:solidFill>
                <a:srgbClr val="000000"/>
              </a:solidFill>
              <a:latin typeface="Times New Roman" panose="02020603050405020304" pitchFamily="18" charset="0"/>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D9DA1DC6-7B41-7CC5-1B6F-78B1F497A137}"/>
              </a:ext>
            </a:extLst>
          </p:cNvPr>
          <p:cNvSpPr txBox="1"/>
          <p:nvPr/>
        </p:nvSpPr>
        <p:spPr>
          <a:xfrm>
            <a:off x="-3534495" y="6461304"/>
            <a:ext cx="2883169" cy="553998"/>
          </a:xfrm>
          <a:prstGeom prst="rect">
            <a:avLst/>
          </a:prstGeom>
          <a:noFill/>
        </p:spPr>
        <p:txBody>
          <a:bodyPr wrap="square" rtlCol="0">
            <a:spAutoFit/>
          </a:bodyPr>
          <a:lstStyle/>
          <a:p>
            <a:r>
              <a:rPr lang="en-US" altLang="ja-JP" sz="1600" dirty="0">
                <a:solidFill>
                  <a:srgbClr val="000000"/>
                </a:solidFill>
                <a:effectLst/>
                <a:latin typeface="Times New Roman" panose="02020603050405020304" pitchFamily="18" charset="0"/>
                <a:cs typeface="Times New Roman" panose="02020603050405020304" pitchFamily="18" charset="0"/>
              </a:rPr>
              <a:t>Fi</a:t>
            </a:r>
            <a:r>
              <a:rPr lang="en-US" altLang="ja-JP" sz="1600" dirty="0">
                <a:solidFill>
                  <a:srgbClr val="000000"/>
                </a:solidFill>
                <a:latin typeface="Times New Roman" panose="02020603050405020304" pitchFamily="18" charset="0"/>
                <a:cs typeface="Times New Roman" panose="02020603050405020304" pitchFamily="18" charset="0"/>
              </a:rPr>
              <a:t>g. 19 </a:t>
            </a:r>
            <a:r>
              <a:rPr lang="en-GB" altLang="ja-JP" dirty="0">
                <a:latin typeface="Times New Roman" panose="02020603050405020304" pitchFamily="18" charset="0"/>
                <a:cs typeface="Times New Roman" panose="02020603050405020304" pitchFamily="18" charset="0"/>
              </a:rPr>
              <a:t>Elevation change diagram by numerical simulation.</a:t>
            </a:r>
            <a:endParaRPr lang="ja-JP" altLang="en-US" sz="1600" dirty="0">
              <a:solidFill>
                <a:srgbClr val="000000"/>
              </a:solidFill>
              <a:latin typeface="Times New Roman" panose="02020603050405020304" pitchFamily="18" charset="0"/>
              <a:cs typeface="Times New Roman" panose="02020603050405020304" pitchFamily="18" charset="0"/>
            </a:endParaRPr>
          </a:p>
        </p:txBody>
      </p:sp>
      <p:sp>
        <p:nvSpPr>
          <p:cNvPr id="4" name="テキスト ボックス 1">
            <a:extLst>
              <a:ext uri="{FF2B5EF4-FFF2-40B4-BE49-F238E27FC236}">
                <a16:creationId xmlns:a16="http://schemas.microsoft.com/office/drawing/2014/main" id="{9F3A6F91-0FD6-25F6-79FE-DFD68EF53491}"/>
              </a:ext>
            </a:extLst>
          </p:cNvPr>
          <p:cNvSpPr txBox="1"/>
          <p:nvPr/>
        </p:nvSpPr>
        <p:spPr>
          <a:xfrm>
            <a:off x="4262686" y="4537686"/>
            <a:ext cx="614260" cy="204204"/>
          </a:xfrm>
          <a:prstGeom prst="rect">
            <a:avLst/>
          </a:prstGeom>
          <a:solidFill>
            <a:schemeClr val="lt1"/>
          </a:solidFill>
          <a:ln w="6350">
            <a:noFill/>
          </a:ln>
        </p:spPr>
        <p:txBody>
          <a:bodyPr rot="0" spcFirstLastPara="0" vert="horz" wrap="square" lIns="0" tIns="0" rIns="0" bIns="0" numCol="1" spcCol="0" rtlCol="0" fromWordArt="0" anchor="t" anchorCtr="0" forceAA="0" compatLnSpc="1">
            <a:prstTxWarp prst="textNoShape">
              <a:avLst/>
            </a:prstTxWarp>
            <a:noAutofit/>
          </a:bodyPr>
          <a:lstStyle/>
          <a:p>
            <a:pPr algn="l">
              <a:lnSpc>
                <a:spcPts val="1000"/>
              </a:lnSpc>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ja-JP" altLang="en-US" sz="1600" dirty="0">
                <a:solidFill>
                  <a:srgbClr val="FF0000"/>
                </a:solidFill>
                <a:effectLst/>
                <a:latin typeface="Times New Roman" panose="02020603050405020304" pitchFamily="18" charset="0"/>
                <a:ea typeface="ＭＳ ゴシック" panose="020B0609070205080204" pitchFamily="49" charset="-128"/>
                <a:cs typeface="Times New Roman" panose="02020603050405020304" pitchFamily="18" charset="0"/>
              </a:rPr>
              <a:t>聖牛</a:t>
            </a:r>
            <a:endParaRPr lang="ja-JP" sz="1600" dirty="0">
              <a:effectLst/>
              <a:latin typeface="Times New Roman" panose="02020603050405020304" pitchFamily="18" charset="0"/>
              <a:cs typeface="Times New Roman" panose="02020603050405020304" pitchFamily="18" charset="0"/>
            </a:endParaRPr>
          </a:p>
        </p:txBody>
      </p:sp>
      <p:sp>
        <p:nvSpPr>
          <p:cNvPr id="6" name="フリーフォーム: 図形 5">
            <a:extLst>
              <a:ext uri="{FF2B5EF4-FFF2-40B4-BE49-F238E27FC236}">
                <a16:creationId xmlns:a16="http://schemas.microsoft.com/office/drawing/2014/main" id="{9D5FAB09-C292-A9BB-0241-0DE1295CFCA2}"/>
              </a:ext>
            </a:extLst>
          </p:cNvPr>
          <p:cNvSpPr/>
          <p:nvPr/>
        </p:nvSpPr>
        <p:spPr bwMode="auto">
          <a:xfrm>
            <a:off x="3953021" y="3985638"/>
            <a:ext cx="923925" cy="670509"/>
          </a:xfrm>
          <a:custGeom>
            <a:avLst/>
            <a:gdLst>
              <a:gd name="csX0" fmla="*/ 0 w 923925"/>
              <a:gd name="csY0" fmla="*/ 0 h 452437"/>
              <a:gd name="csX1" fmla="*/ 238125 w 923925"/>
              <a:gd name="csY1" fmla="*/ 452437 h 452437"/>
              <a:gd name="csX2" fmla="*/ 923925 w 923925"/>
              <a:gd name="csY2" fmla="*/ 452437 h 452437"/>
            </a:gdLst>
            <a:ahLst/>
            <a:cxnLst>
              <a:cxn ang="0">
                <a:pos x="csX0" y="csY0"/>
              </a:cxn>
              <a:cxn ang="0">
                <a:pos x="csX1" y="csY1"/>
              </a:cxn>
              <a:cxn ang="0">
                <a:pos x="csX2" y="csY2"/>
              </a:cxn>
            </a:cxnLst>
            <a:rect l="l" t="t" r="r" b="b"/>
            <a:pathLst>
              <a:path w="923925" h="452437">
                <a:moveTo>
                  <a:pt x="0" y="0"/>
                </a:moveTo>
                <a:lnTo>
                  <a:pt x="238125" y="452437"/>
                </a:lnTo>
                <a:lnTo>
                  <a:pt x="923925" y="452437"/>
                </a:lnTo>
              </a:path>
            </a:pathLst>
          </a:custGeom>
          <a:ln>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txBody>
          <a:bodyPr vert="horz" wrap="none" lIns="91440" tIns="45720" rIns="91440" bIns="45720" numCol="1" rtlCol="0" anchor="ctr" anchorCtr="0" compatLnSpc="1">
            <a:prstTxWarp prst="textNoShape">
              <a:avLst/>
            </a:prstTxWarp>
          </a:bodyPr>
          <a:lstStyle/>
          <a:p>
            <a:pPr marL="0" marR="0" indent="0" algn="ctr" defTabSz="1279525"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p:txBody>
      </p:sp>
      <p:sp>
        <p:nvSpPr>
          <p:cNvPr id="3" name="テキスト ボックス 2">
            <a:extLst>
              <a:ext uri="{FF2B5EF4-FFF2-40B4-BE49-F238E27FC236}">
                <a16:creationId xmlns:a16="http://schemas.microsoft.com/office/drawing/2014/main" id="{249B07FA-C71C-A86D-D7B2-050BD30BDC12}"/>
              </a:ext>
            </a:extLst>
          </p:cNvPr>
          <p:cNvSpPr txBox="1"/>
          <p:nvPr/>
        </p:nvSpPr>
        <p:spPr>
          <a:xfrm>
            <a:off x="3924820" y="4800600"/>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-27_</a:t>
            </a:r>
            <a:r>
              <a:rPr lang="ja-JP" altLang="en-US" sz="1600" b="1" spc="100" dirty="0">
                <a:solidFill>
                  <a:srgbClr val="000000"/>
                </a:solidFill>
                <a:latin typeface="+mn-ea"/>
                <a:ea typeface="+mn-ea"/>
                <a:cs typeface="Times New Roman" panose="02020603050405020304" pitchFamily="18" charset="0"/>
              </a:rPr>
              <a:t>河床高コンター図</a:t>
            </a:r>
          </a:p>
        </p:txBody>
      </p:sp>
      <p:sp>
        <p:nvSpPr>
          <p:cNvPr id="11" name="テキスト ボックス 10">
            <a:extLst>
              <a:ext uri="{FF2B5EF4-FFF2-40B4-BE49-F238E27FC236}">
                <a16:creationId xmlns:a16="http://schemas.microsoft.com/office/drawing/2014/main" id="{28EB7DEE-8C82-47A3-26A3-B4E798FC15E1}"/>
              </a:ext>
            </a:extLst>
          </p:cNvPr>
          <p:cNvSpPr txBox="1"/>
          <p:nvPr/>
        </p:nvSpPr>
        <p:spPr>
          <a:xfrm>
            <a:off x="4517498" y="8792394"/>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-28_</a:t>
            </a:r>
            <a:r>
              <a:rPr lang="ja-JP" altLang="en-US" sz="1600" b="1" spc="100" dirty="0">
                <a:solidFill>
                  <a:srgbClr val="000000"/>
                </a:solidFill>
                <a:latin typeface="+mn-ea"/>
                <a:ea typeface="+mn-ea"/>
                <a:cs typeface="Times New Roman" panose="02020603050405020304" pitchFamily="18" charset="0"/>
              </a:rPr>
              <a:t>数値シミュレーションによる標高変化図</a:t>
            </a:r>
          </a:p>
        </p:txBody>
      </p:sp>
    </p:spTree>
    <p:extLst>
      <p:ext uri="{BB962C8B-B14F-4D97-AF65-F5344CB8AC3E}">
        <p14:creationId xmlns:p14="http://schemas.microsoft.com/office/powerpoint/2010/main" val="4063210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DD6C-CB89-09D9-F747-6DE9A11DC1E7}"/>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648A7BB3-3CA2-E138-5813-B28F57734AC6}"/>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18DE72A4-0F66-54EF-7D46-064D7A962723}"/>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defRPr/>
            </a:pPr>
            <a:r>
              <a:rPr lang="ja-JP" altLang="en-US" sz="2800" b="1" dirty="0">
                <a:solidFill>
                  <a:schemeClr val="bg1"/>
                </a:solidFill>
                <a:effectLst>
                  <a:outerShdw blurRad="38100" dist="38100" dir="2700000" algn="tl">
                    <a:srgbClr val="000000"/>
                  </a:outerShdw>
                </a:effectLst>
                <a:latin typeface="HG丸ｺﾞｼｯｸM-PRO" panose="020F0600000000000000" pitchFamily="50" charset="-128"/>
                <a:ea typeface="HG丸ｺﾞｼｯｸM-PRO" panose="020F0600000000000000" pitchFamily="50" charset="-128"/>
              </a:rPr>
              <a:t>解析結果（３）</a:t>
            </a:r>
          </a:p>
        </p:txBody>
      </p:sp>
      <p:sp>
        <p:nvSpPr>
          <p:cNvPr id="36" name="Rectangle 137">
            <a:extLst>
              <a:ext uri="{FF2B5EF4-FFF2-40B4-BE49-F238E27FC236}">
                <a16:creationId xmlns:a16="http://schemas.microsoft.com/office/drawing/2014/main" id="{D40AB4F6-F3DC-2B29-AA93-4D072C670745}"/>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35C23911-E10A-0344-59AB-28E83805F870}"/>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61B34BB7-2859-6279-BB29-285D69AE2CB8}"/>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22</a:t>
            </a:fld>
            <a:r>
              <a:rPr lang="ja-JP" altLang="en-US" b="1" dirty="0">
                <a:latin typeface="+mn-ea"/>
                <a:ea typeface="+mn-ea"/>
              </a:rPr>
              <a:t>　</a:t>
            </a:r>
            <a:r>
              <a:rPr lang="en-US" altLang="ja-JP" b="1" dirty="0">
                <a:latin typeface="+mn-ea"/>
                <a:ea typeface="+mn-ea"/>
              </a:rPr>
              <a:t>-</a:t>
            </a:r>
          </a:p>
        </p:txBody>
      </p:sp>
      <p:sp>
        <p:nvSpPr>
          <p:cNvPr id="3" name="テキスト ボックス 2">
            <a:extLst>
              <a:ext uri="{FF2B5EF4-FFF2-40B4-BE49-F238E27FC236}">
                <a16:creationId xmlns:a16="http://schemas.microsoft.com/office/drawing/2014/main" id="{4F195A65-D0F1-5459-1889-D871DAB46193}"/>
              </a:ext>
            </a:extLst>
          </p:cNvPr>
          <p:cNvSpPr txBox="1"/>
          <p:nvPr/>
        </p:nvSpPr>
        <p:spPr>
          <a:xfrm>
            <a:off x="4186666" y="4710071"/>
            <a:ext cx="5131505"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-29_</a:t>
            </a:r>
            <a:r>
              <a:rPr lang="ja-JP" altLang="en-US" sz="1600" b="1" spc="100" dirty="0">
                <a:solidFill>
                  <a:srgbClr val="000000"/>
                </a:solidFill>
                <a:latin typeface="+mn-ea"/>
                <a:ea typeface="+mn-ea"/>
                <a:cs typeface="Times New Roman" panose="02020603050405020304" pitchFamily="18" charset="0"/>
              </a:rPr>
              <a:t>水路実験による通水後の河床高コンター図</a:t>
            </a:r>
          </a:p>
        </p:txBody>
      </p:sp>
      <p:sp>
        <p:nvSpPr>
          <p:cNvPr id="5" name="テキスト ボックス 4">
            <a:extLst>
              <a:ext uri="{FF2B5EF4-FFF2-40B4-BE49-F238E27FC236}">
                <a16:creationId xmlns:a16="http://schemas.microsoft.com/office/drawing/2014/main" id="{A2BED0DB-29B2-CFFC-A8AC-B67C565C80C9}"/>
              </a:ext>
            </a:extLst>
          </p:cNvPr>
          <p:cNvSpPr txBox="1"/>
          <p:nvPr/>
        </p:nvSpPr>
        <p:spPr>
          <a:xfrm>
            <a:off x="4232260" y="8858420"/>
            <a:ext cx="4588404"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-30_</a:t>
            </a:r>
            <a:r>
              <a:rPr lang="ja-JP" altLang="en-US" sz="1600" b="1" spc="100" dirty="0">
                <a:solidFill>
                  <a:srgbClr val="000000"/>
                </a:solidFill>
                <a:latin typeface="+mn-ea"/>
                <a:ea typeface="+mn-ea"/>
                <a:cs typeface="Times New Roman" panose="02020603050405020304" pitchFamily="18" charset="0"/>
              </a:rPr>
              <a:t>数値解析通水後の河床高コンター図</a:t>
            </a:r>
          </a:p>
        </p:txBody>
      </p:sp>
      <p:grpSp>
        <p:nvGrpSpPr>
          <p:cNvPr id="6" name="グループ化 5">
            <a:extLst>
              <a:ext uri="{FF2B5EF4-FFF2-40B4-BE49-F238E27FC236}">
                <a16:creationId xmlns:a16="http://schemas.microsoft.com/office/drawing/2014/main" id="{53442F62-8E42-F2A3-094B-E21AC92DC973}"/>
              </a:ext>
            </a:extLst>
          </p:cNvPr>
          <p:cNvGrpSpPr/>
          <p:nvPr/>
        </p:nvGrpSpPr>
        <p:grpSpPr>
          <a:xfrm>
            <a:off x="1655062" y="1031906"/>
            <a:ext cx="10330894" cy="3834648"/>
            <a:chOff x="0" y="0"/>
            <a:chExt cx="3116205" cy="1156606"/>
          </a:xfrm>
        </p:grpSpPr>
        <p:grpSp>
          <p:nvGrpSpPr>
            <p:cNvPr id="7" name="グループ化 6">
              <a:extLst>
                <a:ext uri="{FF2B5EF4-FFF2-40B4-BE49-F238E27FC236}">
                  <a16:creationId xmlns:a16="http://schemas.microsoft.com/office/drawing/2014/main" id="{FBCD533C-1F00-013E-345B-A05A9F9862E8}"/>
                </a:ext>
              </a:extLst>
            </p:cNvPr>
            <p:cNvGrpSpPr/>
            <p:nvPr/>
          </p:nvGrpSpPr>
          <p:grpSpPr>
            <a:xfrm>
              <a:off x="0" y="0"/>
              <a:ext cx="3116205" cy="1156606"/>
              <a:chOff x="0" y="0"/>
              <a:chExt cx="3116205" cy="1156788"/>
            </a:xfrm>
          </p:grpSpPr>
          <p:pic>
            <p:nvPicPr>
              <p:cNvPr id="10" name="図 9">
                <a:extLst>
                  <a:ext uri="{FF2B5EF4-FFF2-40B4-BE49-F238E27FC236}">
                    <a16:creationId xmlns:a16="http://schemas.microsoft.com/office/drawing/2014/main" id="{63C36AD8-5D74-9CD5-DA71-707C4F2DF6EA}"/>
                  </a:ext>
                </a:extLst>
              </p:cNvPr>
              <p:cNvPicPr>
                <a:picLocks noChangeAspect="1"/>
              </p:cNvPicPr>
              <p:nvPr/>
            </p:nvPicPr>
            <p:blipFill>
              <a:blip r:embed="rId3"/>
              <a:stretch>
                <a:fillRect/>
              </a:stretch>
            </p:blipFill>
            <p:spPr>
              <a:xfrm>
                <a:off x="0" y="0"/>
                <a:ext cx="2952115" cy="1043940"/>
              </a:xfrm>
              <a:prstGeom prst="rect">
                <a:avLst/>
              </a:prstGeom>
            </p:spPr>
          </p:pic>
          <p:grpSp>
            <p:nvGrpSpPr>
              <p:cNvPr id="11" name="グループ化 10">
                <a:extLst>
                  <a:ext uri="{FF2B5EF4-FFF2-40B4-BE49-F238E27FC236}">
                    <a16:creationId xmlns:a16="http://schemas.microsoft.com/office/drawing/2014/main" id="{B2D29069-CBD7-2EC9-3946-13C8343914FD}"/>
                  </a:ext>
                </a:extLst>
              </p:cNvPr>
              <p:cNvGrpSpPr/>
              <p:nvPr/>
            </p:nvGrpSpPr>
            <p:grpSpPr>
              <a:xfrm>
                <a:off x="216119" y="404818"/>
                <a:ext cx="2900086" cy="751970"/>
                <a:chOff x="233179" y="422399"/>
                <a:chExt cx="2900114" cy="752174"/>
              </a:xfrm>
            </p:grpSpPr>
            <p:grpSp>
              <p:nvGrpSpPr>
                <p:cNvPr id="12" name="グループ化 11">
                  <a:extLst>
                    <a:ext uri="{FF2B5EF4-FFF2-40B4-BE49-F238E27FC236}">
                      <a16:creationId xmlns:a16="http://schemas.microsoft.com/office/drawing/2014/main" id="{643C23A2-560B-98A4-1B35-0E4CF86D6BE5}"/>
                    </a:ext>
                  </a:extLst>
                </p:cNvPr>
                <p:cNvGrpSpPr/>
                <p:nvPr/>
              </p:nvGrpSpPr>
              <p:grpSpPr>
                <a:xfrm>
                  <a:off x="678766" y="710066"/>
                  <a:ext cx="2454527" cy="464507"/>
                  <a:chOff x="0" y="486053"/>
                  <a:chExt cx="2454527" cy="533764"/>
                </a:xfrm>
              </p:grpSpPr>
              <p:sp>
                <p:nvSpPr>
                  <p:cNvPr id="16" name="テキスト ボックス 2">
                    <a:extLst>
                      <a:ext uri="{FF2B5EF4-FFF2-40B4-BE49-F238E27FC236}">
                        <a16:creationId xmlns:a16="http://schemas.microsoft.com/office/drawing/2014/main" id="{566E8581-F1E0-DD9A-3B62-D1103293ABA2}"/>
                      </a:ext>
                    </a:extLst>
                  </p:cNvPr>
                  <p:cNvSpPr txBox="1"/>
                  <p:nvPr/>
                </p:nvSpPr>
                <p:spPr>
                  <a:xfrm>
                    <a:off x="191654" y="898892"/>
                    <a:ext cx="420624" cy="1209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200"/>
                      </a:lnSpc>
                      <a:buNone/>
                    </a:pPr>
                    <a:r>
                      <a:rPr lang="ja-JP" sz="1800" dirty="0">
                        <a:solidFill>
                          <a:srgbClr val="FF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a:t>
                    </a:r>
                    <a:endParaRPr lang="ja-JP" sz="20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17" name="直線コネクタ 16">
                    <a:extLst>
                      <a:ext uri="{FF2B5EF4-FFF2-40B4-BE49-F238E27FC236}">
                        <a16:creationId xmlns:a16="http://schemas.microsoft.com/office/drawing/2014/main" id="{165834AD-87CF-0846-7956-B1E9C9C8116D}"/>
                      </a:ext>
                    </a:extLst>
                  </p:cNvPr>
                  <p:cNvCxnSpPr/>
                  <p:nvPr/>
                </p:nvCxnSpPr>
                <p:spPr>
                  <a:xfrm flipV="1">
                    <a:off x="294261" y="623855"/>
                    <a:ext cx="527491" cy="241617"/>
                  </a:xfrm>
                  <a:prstGeom prst="lin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18" name="直線コネクタ 17">
                    <a:extLst>
                      <a:ext uri="{FF2B5EF4-FFF2-40B4-BE49-F238E27FC236}">
                        <a16:creationId xmlns:a16="http://schemas.microsoft.com/office/drawing/2014/main" id="{0FAB459F-0541-59A5-E3DA-4A6AA708C441}"/>
                      </a:ext>
                    </a:extLst>
                  </p:cNvPr>
                  <p:cNvCxnSpPr/>
                  <p:nvPr/>
                </p:nvCxnSpPr>
                <p:spPr>
                  <a:xfrm flipH="1" flipV="1">
                    <a:off x="0" y="639194"/>
                    <a:ext cx="294261" cy="226242"/>
                  </a:xfrm>
                  <a:prstGeom prst="lin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19" name="直線コネクタ 18">
                    <a:extLst>
                      <a:ext uri="{FF2B5EF4-FFF2-40B4-BE49-F238E27FC236}">
                        <a16:creationId xmlns:a16="http://schemas.microsoft.com/office/drawing/2014/main" id="{50C68D33-9FF8-3E27-DAEB-B18B83471745}"/>
                      </a:ext>
                    </a:extLst>
                  </p:cNvPr>
                  <p:cNvCxnSpPr/>
                  <p:nvPr/>
                </p:nvCxnSpPr>
                <p:spPr>
                  <a:xfrm flipV="1">
                    <a:off x="294261" y="486053"/>
                    <a:ext cx="1543705" cy="379707"/>
                  </a:xfrm>
                  <a:prstGeom prst="lin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sp>
                <p:nvSpPr>
                  <p:cNvPr id="20" name="テキスト ボックス 2">
                    <a:extLst>
                      <a:ext uri="{FF2B5EF4-FFF2-40B4-BE49-F238E27FC236}">
                        <a16:creationId xmlns:a16="http://schemas.microsoft.com/office/drawing/2014/main" id="{75F654E8-96D0-5B20-6B3E-7C6E73C482E9}"/>
                      </a:ext>
                    </a:extLst>
                  </p:cNvPr>
                  <p:cNvSpPr txBox="1"/>
                  <p:nvPr/>
                </p:nvSpPr>
                <p:spPr>
                  <a:xfrm>
                    <a:off x="1633046" y="885085"/>
                    <a:ext cx="821481" cy="13167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800"/>
                      </a:lnSpc>
                      <a:buNone/>
                    </a:pPr>
                    <a:r>
                      <a:rPr lang="ja-JP" sz="1700" b="1" spc="20" dirty="0">
                        <a:effectLst/>
                        <a:latin typeface="ＭＳ 明朝" panose="02020609040205080304" pitchFamily="17" charset="-128"/>
                        <a:ea typeface="ＭＳ ゴシック" panose="020B0609070205080204" pitchFamily="49" charset="-128"/>
                        <a:cs typeface="Times New Roman" panose="02020603050405020304" pitchFamily="18" charset="0"/>
                      </a:rPr>
                      <a:t>堆積と洗掘の境界</a:t>
                    </a:r>
                    <a:endParaRPr lang="ja-JP" sz="17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13" name="グループ化 12">
                  <a:extLst>
                    <a:ext uri="{FF2B5EF4-FFF2-40B4-BE49-F238E27FC236}">
                      <a16:creationId xmlns:a16="http://schemas.microsoft.com/office/drawing/2014/main" id="{F4251585-562C-E1E2-FF95-0999B3D49F2F}"/>
                    </a:ext>
                  </a:extLst>
                </p:cNvPr>
                <p:cNvGrpSpPr/>
                <p:nvPr/>
              </p:nvGrpSpPr>
              <p:grpSpPr>
                <a:xfrm>
                  <a:off x="233179" y="422399"/>
                  <a:ext cx="261620" cy="98749"/>
                  <a:chOff x="-32480" y="-49374"/>
                  <a:chExt cx="261815" cy="98749"/>
                </a:xfrm>
              </p:grpSpPr>
              <p:cxnSp>
                <p:nvCxnSpPr>
                  <p:cNvPr id="14" name="直線矢印コネクタ 13">
                    <a:extLst>
                      <a:ext uri="{FF2B5EF4-FFF2-40B4-BE49-F238E27FC236}">
                        <a16:creationId xmlns:a16="http://schemas.microsoft.com/office/drawing/2014/main" id="{19C3DD14-3018-B55C-A84D-8F039D7500A3}"/>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15" name="テキスト ボックス 1">
                    <a:extLst>
                      <a:ext uri="{FF2B5EF4-FFF2-40B4-BE49-F238E27FC236}">
                        <a16:creationId xmlns:a16="http://schemas.microsoft.com/office/drawing/2014/main" id="{E465A263-119E-2A9A-474C-8F3F29C087BD}"/>
                      </a:ext>
                    </a:extLst>
                  </p:cNvPr>
                  <p:cNvSpPr txBox="1"/>
                  <p:nvPr/>
                </p:nvSpPr>
                <p:spPr>
                  <a:xfrm>
                    <a:off x="-32480" y="-49374"/>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600" b="1" dirty="0">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2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sp>
          <p:nvSpPr>
            <p:cNvPr id="8" name="フリーフォーム: 図形 7">
              <a:extLst>
                <a:ext uri="{FF2B5EF4-FFF2-40B4-BE49-F238E27FC236}">
                  <a16:creationId xmlns:a16="http://schemas.microsoft.com/office/drawing/2014/main" id="{5A107AC1-A86C-4975-0D53-1C0E4FFA7426}"/>
                </a:ext>
              </a:extLst>
            </p:cNvPr>
            <p:cNvSpPr/>
            <p:nvPr/>
          </p:nvSpPr>
          <p:spPr>
            <a:xfrm>
              <a:off x="2269880" y="766689"/>
              <a:ext cx="634753" cy="337352"/>
            </a:xfrm>
            <a:custGeom>
              <a:avLst/>
              <a:gdLst>
                <a:gd name="csX0" fmla="*/ 634753 w 634753"/>
                <a:gd name="csY0" fmla="*/ 337352 h 337352"/>
                <a:gd name="csX1" fmla="*/ 0 w 634753"/>
                <a:gd name="csY1" fmla="*/ 337352 h 337352"/>
                <a:gd name="csX2" fmla="*/ 44388 w 634753"/>
                <a:gd name="csY2" fmla="*/ 0 h 337352"/>
              </a:gdLst>
              <a:ahLst/>
              <a:cxnLst>
                <a:cxn ang="0">
                  <a:pos x="csX0" y="csY0"/>
                </a:cxn>
                <a:cxn ang="0">
                  <a:pos x="csX1" y="csY1"/>
                </a:cxn>
                <a:cxn ang="0">
                  <a:pos x="csX2" y="csY2"/>
                </a:cxn>
              </a:cxnLst>
              <a:rect l="l" t="t" r="r" b="b"/>
              <a:pathLst>
                <a:path w="634753" h="337352">
                  <a:moveTo>
                    <a:pt x="634753" y="337352"/>
                  </a:moveTo>
                  <a:lnTo>
                    <a:pt x="0" y="337352"/>
                  </a:lnTo>
                  <a:lnTo>
                    <a:pt x="44388" y="0"/>
                  </a:lnTo>
                </a:path>
              </a:pathLst>
            </a:custGeom>
            <a:no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grpSp>
        <p:nvGrpSpPr>
          <p:cNvPr id="21" name="グループ化 20">
            <a:extLst>
              <a:ext uri="{FF2B5EF4-FFF2-40B4-BE49-F238E27FC236}">
                <a16:creationId xmlns:a16="http://schemas.microsoft.com/office/drawing/2014/main" id="{E6D4F65E-9B58-2E1E-7FCF-6473F65BB7B2}"/>
              </a:ext>
            </a:extLst>
          </p:cNvPr>
          <p:cNvGrpSpPr/>
          <p:nvPr/>
        </p:nvGrpSpPr>
        <p:grpSpPr>
          <a:xfrm>
            <a:off x="1906075" y="5364663"/>
            <a:ext cx="9692685" cy="3654385"/>
            <a:chOff x="0" y="0"/>
            <a:chExt cx="2952115" cy="1113274"/>
          </a:xfrm>
        </p:grpSpPr>
        <p:pic>
          <p:nvPicPr>
            <p:cNvPr id="22" name="図 21">
              <a:extLst>
                <a:ext uri="{FF2B5EF4-FFF2-40B4-BE49-F238E27FC236}">
                  <a16:creationId xmlns:a16="http://schemas.microsoft.com/office/drawing/2014/main" id="{F78C39B1-8528-0BA6-19B1-C14149BD59F9}"/>
                </a:ext>
              </a:extLst>
            </p:cNvPr>
            <p:cNvPicPr>
              <a:picLocks noChangeAspect="1"/>
            </p:cNvPicPr>
            <p:nvPr/>
          </p:nvPicPr>
          <p:blipFill>
            <a:blip r:embed="rId4"/>
            <a:stretch>
              <a:fillRect/>
            </a:stretch>
          </p:blipFill>
          <p:spPr>
            <a:xfrm>
              <a:off x="0" y="0"/>
              <a:ext cx="2952115" cy="1013460"/>
            </a:xfrm>
            <a:prstGeom prst="rect">
              <a:avLst/>
            </a:prstGeom>
          </p:spPr>
        </p:pic>
        <p:grpSp>
          <p:nvGrpSpPr>
            <p:cNvPr id="23" name="グループ化 22">
              <a:extLst>
                <a:ext uri="{FF2B5EF4-FFF2-40B4-BE49-F238E27FC236}">
                  <a16:creationId xmlns:a16="http://schemas.microsoft.com/office/drawing/2014/main" id="{89BF65FA-9D0E-C4FD-B8A7-B838FF16BA30}"/>
                </a:ext>
              </a:extLst>
            </p:cNvPr>
            <p:cNvGrpSpPr/>
            <p:nvPr/>
          </p:nvGrpSpPr>
          <p:grpSpPr>
            <a:xfrm>
              <a:off x="168931" y="351565"/>
              <a:ext cx="2281929" cy="761709"/>
              <a:chOff x="165534" y="341554"/>
              <a:chExt cx="2282463" cy="761807"/>
            </a:xfrm>
          </p:grpSpPr>
          <p:grpSp>
            <p:nvGrpSpPr>
              <p:cNvPr id="24" name="グループ化 23">
                <a:extLst>
                  <a:ext uri="{FF2B5EF4-FFF2-40B4-BE49-F238E27FC236}">
                    <a16:creationId xmlns:a16="http://schemas.microsoft.com/office/drawing/2014/main" id="{8EF73492-62D6-5EBA-912B-D87DA0859640}"/>
                  </a:ext>
                </a:extLst>
              </p:cNvPr>
              <p:cNvGrpSpPr/>
              <p:nvPr/>
            </p:nvGrpSpPr>
            <p:grpSpPr>
              <a:xfrm>
                <a:off x="639182" y="775853"/>
                <a:ext cx="1808815" cy="327508"/>
                <a:chOff x="39975" y="136634"/>
                <a:chExt cx="1808905" cy="327884"/>
              </a:xfrm>
            </p:grpSpPr>
            <p:sp>
              <p:nvSpPr>
                <p:cNvPr id="28" name="テキスト ボックス 2">
                  <a:extLst>
                    <a:ext uri="{FF2B5EF4-FFF2-40B4-BE49-F238E27FC236}">
                      <a16:creationId xmlns:a16="http://schemas.microsoft.com/office/drawing/2014/main" id="{93486A8D-7F14-5A4F-7DC0-E1CC58B7A361}"/>
                    </a:ext>
                  </a:extLst>
                </p:cNvPr>
                <p:cNvSpPr txBox="1"/>
                <p:nvPr/>
              </p:nvSpPr>
              <p:spPr>
                <a:xfrm>
                  <a:off x="216971" y="368479"/>
                  <a:ext cx="420370" cy="9603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200"/>
                    </a:lnSpc>
                    <a:buNone/>
                  </a:pPr>
                  <a:r>
                    <a:rPr lang="ja-JP" sz="1800" dirty="0">
                      <a:solidFill>
                        <a:srgbClr val="FF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a:t>
                  </a:r>
                  <a:endParaRPr lang="ja-JP" sz="20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29" name="直線コネクタ 28">
                  <a:extLst>
                    <a:ext uri="{FF2B5EF4-FFF2-40B4-BE49-F238E27FC236}">
                      <a16:creationId xmlns:a16="http://schemas.microsoft.com/office/drawing/2014/main" id="{EA44B2BC-5AF9-E354-A73E-685C4A42D4D3}"/>
                    </a:ext>
                  </a:extLst>
                </p:cNvPr>
                <p:cNvCxnSpPr/>
                <p:nvPr/>
              </p:nvCxnSpPr>
              <p:spPr>
                <a:xfrm flipV="1">
                  <a:off x="336332" y="136634"/>
                  <a:ext cx="468630" cy="196215"/>
                </a:xfrm>
                <a:prstGeom prst="lin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0" name="直線コネクタ 29">
                  <a:extLst>
                    <a:ext uri="{FF2B5EF4-FFF2-40B4-BE49-F238E27FC236}">
                      <a16:creationId xmlns:a16="http://schemas.microsoft.com/office/drawing/2014/main" id="{5D21A250-0D36-2F80-E287-86CFBE1B190F}"/>
                    </a:ext>
                  </a:extLst>
                </p:cNvPr>
                <p:cNvCxnSpPr/>
                <p:nvPr/>
              </p:nvCxnSpPr>
              <p:spPr>
                <a:xfrm flipH="1" flipV="1">
                  <a:off x="39975" y="136634"/>
                  <a:ext cx="296273" cy="196819"/>
                </a:xfrm>
                <a:prstGeom prst="lin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1" name="直線コネクタ 30">
                  <a:extLst>
                    <a:ext uri="{FF2B5EF4-FFF2-40B4-BE49-F238E27FC236}">
                      <a16:creationId xmlns:a16="http://schemas.microsoft.com/office/drawing/2014/main" id="{33A569D6-3C81-D62C-950E-E08119C8236C}"/>
                    </a:ext>
                  </a:extLst>
                </p:cNvPr>
                <p:cNvCxnSpPr/>
                <p:nvPr/>
              </p:nvCxnSpPr>
              <p:spPr>
                <a:xfrm flipV="1">
                  <a:off x="336257" y="136634"/>
                  <a:ext cx="1512623" cy="193219"/>
                </a:xfrm>
                <a:prstGeom prst="lin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25" name="グループ化 24">
                <a:extLst>
                  <a:ext uri="{FF2B5EF4-FFF2-40B4-BE49-F238E27FC236}">
                    <a16:creationId xmlns:a16="http://schemas.microsoft.com/office/drawing/2014/main" id="{5CCA6B90-60B5-8F14-3FC6-AE053795A090}"/>
                  </a:ext>
                </a:extLst>
              </p:cNvPr>
              <p:cNvGrpSpPr/>
              <p:nvPr/>
            </p:nvGrpSpPr>
            <p:grpSpPr>
              <a:xfrm>
                <a:off x="165534" y="341554"/>
                <a:ext cx="261620" cy="98749"/>
                <a:chOff x="-4187" y="-49375"/>
                <a:chExt cx="261815" cy="98749"/>
              </a:xfrm>
            </p:grpSpPr>
            <p:cxnSp>
              <p:nvCxnSpPr>
                <p:cNvPr id="26" name="直線矢印コネクタ 25">
                  <a:extLst>
                    <a:ext uri="{FF2B5EF4-FFF2-40B4-BE49-F238E27FC236}">
                      <a16:creationId xmlns:a16="http://schemas.microsoft.com/office/drawing/2014/main" id="{3841C7F0-0F85-3A6E-822A-5F1B9B8DF8AE}"/>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27" name="テキスト ボックス 1">
                  <a:extLst>
                    <a:ext uri="{FF2B5EF4-FFF2-40B4-BE49-F238E27FC236}">
                      <a16:creationId xmlns:a16="http://schemas.microsoft.com/office/drawing/2014/main" id="{75F11E63-8211-BAA5-A2E5-8EA7F448B50C}"/>
                    </a:ext>
                  </a:extLst>
                </p:cNvPr>
                <p:cNvSpPr txBox="1"/>
                <p:nvPr/>
              </p:nvSpPr>
              <p:spPr>
                <a:xfrm>
                  <a:off x="-4187" y="-49375"/>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600" b="1" dirty="0">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2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spTree>
    <p:extLst>
      <p:ext uri="{BB962C8B-B14F-4D97-AF65-F5344CB8AC3E}">
        <p14:creationId xmlns:p14="http://schemas.microsoft.com/office/powerpoint/2010/main" val="753320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A9889-2601-9487-AFC3-FA9CD8A47A7B}"/>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81A087A3-4D81-E820-E75E-14E126558A84}"/>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CF04822F-E088-D28F-8955-8E48D5BE0CB5}"/>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数値実験水路による検証（１）</a:t>
            </a:r>
          </a:p>
        </p:txBody>
      </p:sp>
      <p:sp>
        <p:nvSpPr>
          <p:cNvPr id="36" name="Rectangle 137">
            <a:extLst>
              <a:ext uri="{FF2B5EF4-FFF2-40B4-BE49-F238E27FC236}">
                <a16:creationId xmlns:a16="http://schemas.microsoft.com/office/drawing/2014/main" id="{0109BAAB-6836-2E15-267F-26423388AC18}"/>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974C4989-980A-5B51-0C8C-8EC03057675C}"/>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885059A6-79E5-2813-AD4A-6FD936FB43E6}"/>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23</a:t>
            </a:fld>
            <a:r>
              <a:rPr lang="ja-JP" altLang="en-US" b="1" dirty="0">
                <a:latin typeface="+mn-ea"/>
                <a:ea typeface="+mn-ea"/>
              </a:rPr>
              <a:t>　</a:t>
            </a:r>
            <a:r>
              <a:rPr lang="en-US" altLang="ja-JP" b="1" dirty="0">
                <a:latin typeface="+mn-ea"/>
                <a:ea typeface="+mn-ea"/>
              </a:rPr>
              <a:t>-</a:t>
            </a:r>
          </a:p>
        </p:txBody>
      </p:sp>
      <p:sp>
        <p:nvSpPr>
          <p:cNvPr id="3" name="テキスト ボックス 2">
            <a:extLst>
              <a:ext uri="{FF2B5EF4-FFF2-40B4-BE49-F238E27FC236}">
                <a16:creationId xmlns:a16="http://schemas.microsoft.com/office/drawing/2014/main" id="{4C84635E-21E4-80C5-AEA5-9F509F3530A1}"/>
              </a:ext>
            </a:extLst>
          </p:cNvPr>
          <p:cNvSpPr txBox="1"/>
          <p:nvPr/>
        </p:nvSpPr>
        <p:spPr>
          <a:xfrm>
            <a:off x="1189724" y="8688808"/>
            <a:ext cx="4899760"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-31_</a:t>
            </a:r>
            <a:r>
              <a:rPr lang="ja-JP" altLang="en-US" sz="1600" b="1" spc="100" dirty="0">
                <a:solidFill>
                  <a:srgbClr val="000000"/>
                </a:solidFill>
                <a:latin typeface="+mn-ea"/>
                <a:ea typeface="+mn-ea"/>
                <a:cs typeface="Times New Roman" panose="02020603050405020304" pitchFamily="18" charset="0"/>
              </a:rPr>
              <a:t>聖牛付近を拡大した通水後河床高コンター</a:t>
            </a:r>
          </a:p>
        </p:txBody>
      </p:sp>
      <p:grpSp>
        <p:nvGrpSpPr>
          <p:cNvPr id="5" name="グループ化 4">
            <a:extLst>
              <a:ext uri="{FF2B5EF4-FFF2-40B4-BE49-F238E27FC236}">
                <a16:creationId xmlns:a16="http://schemas.microsoft.com/office/drawing/2014/main" id="{F31ED80C-9452-31D2-0AD4-7E29361EA95B}"/>
              </a:ext>
            </a:extLst>
          </p:cNvPr>
          <p:cNvGrpSpPr/>
          <p:nvPr/>
        </p:nvGrpSpPr>
        <p:grpSpPr>
          <a:xfrm>
            <a:off x="515800" y="1239352"/>
            <a:ext cx="6302455" cy="7436223"/>
            <a:chOff x="0" y="0"/>
            <a:chExt cx="2974342" cy="3323476"/>
          </a:xfrm>
        </p:grpSpPr>
        <p:grpSp>
          <p:nvGrpSpPr>
            <p:cNvPr id="6" name="グループ化 5">
              <a:extLst>
                <a:ext uri="{FF2B5EF4-FFF2-40B4-BE49-F238E27FC236}">
                  <a16:creationId xmlns:a16="http://schemas.microsoft.com/office/drawing/2014/main" id="{2C539794-80A6-9065-F771-9BFD8B512182}"/>
                </a:ext>
              </a:extLst>
            </p:cNvPr>
            <p:cNvGrpSpPr/>
            <p:nvPr/>
          </p:nvGrpSpPr>
          <p:grpSpPr>
            <a:xfrm>
              <a:off x="0" y="0"/>
              <a:ext cx="2960344" cy="842607"/>
              <a:chOff x="0" y="0"/>
              <a:chExt cx="2960344" cy="842607"/>
            </a:xfrm>
          </p:grpSpPr>
          <p:grpSp>
            <p:nvGrpSpPr>
              <p:cNvPr id="89" name="グループ化 88">
                <a:extLst>
                  <a:ext uri="{FF2B5EF4-FFF2-40B4-BE49-F238E27FC236}">
                    <a16:creationId xmlns:a16="http://schemas.microsoft.com/office/drawing/2014/main" id="{56377140-7885-9442-0902-5E4247232B1D}"/>
                  </a:ext>
                </a:extLst>
              </p:cNvPr>
              <p:cNvGrpSpPr/>
              <p:nvPr/>
            </p:nvGrpSpPr>
            <p:grpSpPr>
              <a:xfrm>
                <a:off x="0" y="0"/>
                <a:ext cx="2960344" cy="842607"/>
                <a:chOff x="0" y="0"/>
                <a:chExt cx="2960344" cy="842607"/>
              </a:xfrm>
            </p:grpSpPr>
            <p:pic>
              <p:nvPicPr>
                <p:cNvPr id="93" name="図 92">
                  <a:extLst>
                    <a:ext uri="{FF2B5EF4-FFF2-40B4-BE49-F238E27FC236}">
                      <a16:creationId xmlns:a16="http://schemas.microsoft.com/office/drawing/2014/main" id="{AD24C008-18C7-8FEE-5A2F-931BBBA7EDE2}"/>
                    </a:ext>
                  </a:extLst>
                </p:cNvPr>
                <p:cNvPicPr>
                  <a:picLocks noChangeAspect="1"/>
                </p:cNvPicPr>
                <p:nvPr/>
              </p:nvPicPr>
              <p:blipFill>
                <a:blip r:embed="rId3"/>
                <a:stretch>
                  <a:fillRect/>
                </a:stretch>
              </p:blipFill>
              <p:spPr>
                <a:xfrm>
                  <a:off x="0" y="0"/>
                  <a:ext cx="2952115" cy="793115"/>
                </a:xfrm>
                <a:prstGeom prst="rect">
                  <a:avLst/>
                </a:prstGeom>
              </p:spPr>
            </p:pic>
            <p:grpSp>
              <p:nvGrpSpPr>
                <p:cNvPr id="94" name="グループ化 93">
                  <a:extLst>
                    <a:ext uri="{FF2B5EF4-FFF2-40B4-BE49-F238E27FC236}">
                      <a16:creationId xmlns:a16="http://schemas.microsoft.com/office/drawing/2014/main" id="{4F67AA6C-BE2B-84FE-0A21-01520E0D2182}"/>
                    </a:ext>
                  </a:extLst>
                </p:cNvPr>
                <p:cNvGrpSpPr/>
                <p:nvPr/>
              </p:nvGrpSpPr>
              <p:grpSpPr>
                <a:xfrm>
                  <a:off x="0" y="19076"/>
                  <a:ext cx="2960344" cy="823531"/>
                  <a:chOff x="-21217" y="77920"/>
                  <a:chExt cx="2961636" cy="824452"/>
                </a:xfrm>
              </p:grpSpPr>
              <p:grpSp>
                <p:nvGrpSpPr>
                  <p:cNvPr id="95" name="グループ化 94">
                    <a:extLst>
                      <a:ext uri="{FF2B5EF4-FFF2-40B4-BE49-F238E27FC236}">
                        <a16:creationId xmlns:a16="http://schemas.microsoft.com/office/drawing/2014/main" id="{5FA1CEFC-D9FC-F1F3-5BFE-16100BD93196}"/>
                      </a:ext>
                    </a:extLst>
                  </p:cNvPr>
                  <p:cNvGrpSpPr/>
                  <p:nvPr/>
                </p:nvGrpSpPr>
                <p:grpSpPr>
                  <a:xfrm>
                    <a:off x="428533" y="79284"/>
                    <a:ext cx="790612" cy="823086"/>
                    <a:chOff x="-533630" y="0"/>
                    <a:chExt cx="790901" cy="823710"/>
                  </a:xfrm>
                </p:grpSpPr>
                <p:sp>
                  <p:nvSpPr>
                    <p:cNvPr id="102" name="テキスト ボックス 1">
                      <a:extLst>
                        <a:ext uri="{FF2B5EF4-FFF2-40B4-BE49-F238E27FC236}">
                          <a16:creationId xmlns:a16="http://schemas.microsoft.com/office/drawing/2014/main" id="{256B4FEA-2E51-3D9E-7E52-E8D12147B646}"/>
                        </a:ext>
                      </a:extLst>
                    </p:cNvPr>
                    <p:cNvSpPr txBox="1"/>
                    <p:nvPr/>
                  </p:nvSpPr>
                  <p:spPr>
                    <a:xfrm>
                      <a:off x="0" y="724858"/>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0.5k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103" name="直線矢印コネクタ 102">
                      <a:extLst>
                        <a:ext uri="{FF2B5EF4-FFF2-40B4-BE49-F238E27FC236}">
                          <a16:creationId xmlns:a16="http://schemas.microsoft.com/office/drawing/2014/main" id="{FFBAEC69-97C1-6188-24AC-F548BDE3264D}"/>
                        </a:ext>
                      </a:extLst>
                    </p:cNvPr>
                    <p:cNvCxnSpPr/>
                    <p:nvPr/>
                  </p:nvCxnSpPr>
                  <p:spPr>
                    <a:xfrm>
                      <a:off x="-19062" y="0"/>
                      <a:ext cx="0" cy="740330"/>
                    </a:xfrm>
                    <a:prstGeom prst="straightConnector1">
                      <a:avLst/>
                    </a:prstGeom>
                    <a:ln>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直線矢印コネクタ 103">
                      <a:extLst>
                        <a:ext uri="{FF2B5EF4-FFF2-40B4-BE49-F238E27FC236}">
                          <a16:creationId xmlns:a16="http://schemas.microsoft.com/office/drawing/2014/main" id="{46846EC1-76C6-8F9E-9DB7-B98CF12FD015}"/>
                        </a:ext>
                      </a:extLst>
                    </p:cNvPr>
                    <p:cNvCxnSpPr/>
                    <p:nvPr/>
                  </p:nvCxnSpPr>
                  <p:spPr>
                    <a:xfrm>
                      <a:off x="-348228" y="644832"/>
                      <a:ext cx="0" cy="90168"/>
                    </a:xfrm>
                    <a:prstGeom prst="straightConnector1">
                      <a:avLst/>
                    </a:prstGeom>
                    <a:ln>
                      <a:solidFill>
                        <a:srgbClr val="0000CC"/>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5" name="テキスト ボックス 1">
                      <a:extLst>
                        <a:ext uri="{FF2B5EF4-FFF2-40B4-BE49-F238E27FC236}">
                          <a16:creationId xmlns:a16="http://schemas.microsoft.com/office/drawing/2014/main" id="{D671A4A8-E967-FC59-4977-0261F9E5AE9B}"/>
                        </a:ext>
                      </a:extLst>
                    </p:cNvPr>
                    <p:cNvSpPr txBox="1"/>
                    <p:nvPr/>
                  </p:nvSpPr>
                  <p:spPr>
                    <a:xfrm>
                      <a:off x="-533630" y="724863"/>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dirty="0">
                          <a:solidFill>
                            <a:srgbClr val="0000CC"/>
                          </a:solidFill>
                          <a:effectLst/>
                          <a:latin typeface="ＭＳ ゴシック" panose="020B0609070205080204" pitchFamily="49" charset="-128"/>
                          <a:ea typeface="ＭＳ 明朝" panose="02020609040205080304" pitchFamily="17" charset="-128"/>
                          <a:cs typeface="Times New Roman" panose="02020603050405020304" pitchFamily="18" charset="0"/>
                        </a:rPr>
                        <a:t>0.4k</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96" name="グループ化 95">
                    <a:extLst>
                      <a:ext uri="{FF2B5EF4-FFF2-40B4-BE49-F238E27FC236}">
                        <a16:creationId xmlns:a16="http://schemas.microsoft.com/office/drawing/2014/main" id="{6AA90A16-2FED-C3C1-2A85-2774D6F3B845}"/>
                      </a:ext>
                    </a:extLst>
                  </p:cNvPr>
                  <p:cNvGrpSpPr/>
                  <p:nvPr/>
                </p:nvGrpSpPr>
                <p:grpSpPr>
                  <a:xfrm>
                    <a:off x="-21217" y="77920"/>
                    <a:ext cx="2961636" cy="824452"/>
                    <a:chOff x="-2510711" y="-1364"/>
                    <a:chExt cx="2961636" cy="824452"/>
                  </a:xfrm>
                </p:grpSpPr>
                <p:sp>
                  <p:nvSpPr>
                    <p:cNvPr id="97" name="テキスト ボックス 1">
                      <a:extLst>
                        <a:ext uri="{FF2B5EF4-FFF2-40B4-BE49-F238E27FC236}">
                          <a16:creationId xmlns:a16="http://schemas.microsoft.com/office/drawing/2014/main" id="{342E6652-A0DB-8203-21AD-8E0FC403F134}"/>
                        </a:ext>
                      </a:extLst>
                    </p:cNvPr>
                    <p:cNvSpPr txBox="1"/>
                    <p:nvPr/>
                  </p:nvSpPr>
                  <p:spPr>
                    <a:xfrm>
                      <a:off x="-156263" y="724241"/>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1.0k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98" name="直線矢印コネクタ 97">
                      <a:extLst>
                        <a:ext uri="{FF2B5EF4-FFF2-40B4-BE49-F238E27FC236}">
                          <a16:creationId xmlns:a16="http://schemas.microsoft.com/office/drawing/2014/main" id="{BF36F342-5D74-4007-A568-8E0D4914D892}"/>
                        </a:ext>
                      </a:extLst>
                    </p:cNvPr>
                    <p:cNvCxnSpPr/>
                    <p:nvPr/>
                  </p:nvCxnSpPr>
                  <p:spPr>
                    <a:xfrm>
                      <a:off x="34439" y="16927"/>
                      <a:ext cx="0" cy="740330"/>
                    </a:xfrm>
                    <a:prstGeom prst="straightConnector1">
                      <a:avLst/>
                    </a:prstGeom>
                    <a:ln>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9" name="テキスト ボックス 1">
                      <a:extLst>
                        <a:ext uri="{FF2B5EF4-FFF2-40B4-BE49-F238E27FC236}">
                          <a16:creationId xmlns:a16="http://schemas.microsoft.com/office/drawing/2014/main" id="{E64FF8EE-B609-5A25-646B-452035CACDDB}"/>
                        </a:ext>
                      </a:extLst>
                    </p:cNvPr>
                    <p:cNvSpPr txBox="1"/>
                    <p:nvPr/>
                  </p:nvSpPr>
                  <p:spPr>
                    <a:xfrm>
                      <a:off x="100940" y="679914"/>
                      <a:ext cx="349985" cy="97230"/>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200"/>
                        </a:lnSpc>
                        <a:buNone/>
                      </a:pPr>
                      <a:r>
                        <a:rPr lang="ja-JP" sz="1200" b="1"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聖牛なし</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00" name="テキスト ボックス 1">
                      <a:extLst>
                        <a:ext uri="{FF2B5EF4-FFF2-40B4-BE49-F238E27FC236}">
                          <a16:creationId xmlns:a16="http://schemas.microsoft.com/office/drawing/2014/main" id="{21639B3D-CE37-EE31-1179-9DCBF5A3AE37}"/>
                        </a:ext>
                      </a:extLst>
                    </p:cNvPr>
                    <p:cNvSpPr txBox="1"/>
                    <p:nvPr/>
                  </p:nvSpPr>
                  <p:spPr>
                    <a:xfrm>
                      <a:off x="-2510711" y="-1364"/>
                      <a:ext cx="216094" cy="101713"/>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100" b="1"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01" name="テキスト ボックス 1">
                      <a:extLst>
                        <a:ext uri="{FF2B5EF4-FFF2-40B4-BE49-F238E27FC236}">
                          <a16:creationId xmlns:a16="http://schemas.microsoft.com/office/drawing/2014/main" id="{C87AB856-055E-2CDF-70EF-45F663A072A9}"/>
                        </a:ext>
                      </a:extLst>
                    </p:cNvPr>
                    <p:cNvSpPr txBox="1"/>
                    <p:nvPr/>
                  </p:nvSpPr>
                  <p:spPr>
                    <a:xfrm>
                      <a:off x="-2510711" y="660027"/>
                      <a:ext cx="216094" cy="101713"/>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grpSp>
            <p:nvGrpSpPr>
              <p:cNvPr id="90" name="グループ化 89">
                <a:extLst>
                  <a:ext uri="{FF2B5EF4-FFF2-40B4-BE49-F238E27FC236}">
                    <a16:creationId xmlns:a16="http://schemas.microsoft.com/office/drawing/2014/main" id="{A82074FA-AEE8-E6C9-325A-4C94E96DD419}"/>
                  </a:ext>
                </a:extLst>
              </p:cNvPr>
              <p:cNvGrpSpPr/>
              <p:nvPr/>
            </p:nvGrpSpPr>
            <p:grpSpPr>
              <a:xfrm>
                <a:off x="40549" y="368766"/>
                <a:ext cx="261620" cy="98749"/>
                <a:chOff x="-12800" y="-70654"/>
                <a:chExt cx="261815" cy="98749"/>
              </a:xfrm>
            </p:grpSpPr>
            <p:cxnSp>
              <p:nvCxnSpPr>
                <p:cNvPr id="91" name="直線矢印コネクタ 90">
                  <a:extLst>
                    <a:ext uri="{FF2B5EF4-FFF2-40B4-BE49-F238E27FC236}">
                      <a16:creationId xmlns:a16="http://schemas.microsoft.com/office/drawing/2014/main" id="{0EEFE984-AA68-835B-A17D-93E8EEDE9DE7}"/>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92" name="テキスト ボックス 1">
                  <a:extLst>
                    <a:ext uri="{FF2B5EF4-FFF2-40B4-BE49-F238E27FC236}">
                      <a16:creationId xmlns:a16="http://schemas.microsoft.com/office/drawing/2014/main" id="{0713BD39-236B-733E-6513-F5E0A508D5E8}"/>
                    </a:ext>
                  </a:extLst>
                </p:cNvPr>
                <p:cNvSpPr txBox="1"/>
                <p:nvPr/>
              </p:nvSpPr>
              <p:spPr>
                <a:xfrm>
                  <a:off x="-12800" y="-70654"/>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dirty="0">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7" name="グループ化 6">
              <a:extLst>
                <a:ext uri="{FF2B5EF4-FFF2-40B4-BE49-F238E27FC236}">
                  <a16:creationId xmlns:a16="http://schemas.microsoft.com/office/drawing/2014/main" id="{55CD7E07-19D8-10A1-E268-D3852F1D24FE}"/>
                </a:ext>
              </a:extLst>
            </p:cNvPr>
            <p:cNvGrpSpPr/>
            <p:nvPr/>
          </p:nvGrpSpPr>
          <p:grpSpPr>
            <a:xfrm>
              <a:off x="0" y="807720"/>
              <a:ext cx="2969264" cy="876901"/>
              <a:chOff x="0" y="0"/>
              <a:chExt cx="2969264" cy="876901"/>
            </a:xfrm>
          </p:grpSpPr>
          <p:grpSp>
            <p:nvGrpSpPr>
              <p:cNvPr id="63" name="グループ化 62">
                <a:extLst>
                  <a:ext uri="{FF2B5EF4-FFF2-40B4-BE49-F238E27FC236}">
                    <a16:creationId xmlns:a16="http://schemas.microsoft.com/office/drawing/2014/main" id="{295412B6-DDE4-5716-8F12-A91B79018F21}"/>
                  </a:ext>
                </a:extLst>
              </p:cNvPr>
              <p:cNvGrpSpPr/>
              <p:nvPr/>
            </p:nvGrpSpPr>
            <p:grpSpPr>
              <a:xfrm>
                <a:off x="0" y="0"/>
                <a:ext cx="2969264" cy="876901"/>
                <a:chOff x="0" y="0"/>
                <a:chExt cx="2969264" cy="876901"/>
              </a:xfrm>
            </p:grpSpPr>
            <p:grpSp>
              <p:nvGrpSpPr>
                <p:cNvPr id="67" name="グループ化 66">
                  <a:extLst>
                    <a:ext uri="{FF2B5EF4-FFF2-40B4-BE49-F238E27FC236}">
                      <a16:creationId xmlns:a16="http://schemas.microsoft.com/office/drawing/2014/main" id="{42868E19-CB0E-53B6-43FE-92425393BA9C}"/>
                    </a:ext>
                  </a:extLst>
                </p:cNvPr>
                <p:cNvGrpSpPr/>
                <p:nvPr/>
              </p:nvGrpSpPr>
              <p:grpSpPr>
                <a:xfrm>
                  <a:off x="0" y="0"/>
                  <a:ext cx="2969264" cy="876901"/>
                  <a:chOff x="0" y="0"/>
                  <a:chExt cx="2969473" cy="876901"/>
                </a:xfrm>
              </p:grpSpPr>
              <p:grpSp>
                <p:nvGrpSpPr>
                  <p:cNvPr id="70" name="グループ化 69">
                    <a:extLst>
                      <a:ext uri="{FF2B5EF4-FFF2-40B4-BE49-F238E27FC236}">
                        <a16:creationId xmlns:a16="http://schemas.microsoft.com/office/drawing/2014/main" id="{79DEBF66-766E-4E8C-0300-E20D1723F320}"/>
                      </a:ext>
                    </a:extLst>
                  </p:cNvPr>
                  <p:cNvGrpSpPr/>
                  <p:nvPr/>
                </p:nvGrpSpPr>
                <p:grpSpPr>
                  <a:xfrm>
                    <a:off x="0" y="0"/>
                    <a:ext cx="2969473" cy="876901"/>
                    <a:chOff x="0" y="0"/>
                    <a:chExt cx="2969473" cy="876901"/>
                  </a:xfrm>
                </p:grpSpPr>
                <p:grpSp>
                  <p:nvGrpSpPr>
                    <p:cNvPr id="74" name="グループ化 73">
                      <a:extLst>
                        <a:ext uri="{FF2B5EF4-FFF2-40B4-BE49-F238E27FC236}">
                          <a16:creationId xmlns:a16="http://schemas.microsoft.com/office/drawing/2014/main" id="{ADB64B65-9BEC-E0D3-66C1-C6ECAD291745}"/>
                        </a:ext>
                      </a:extLst>
                    </p:cNvPr>
                    <p:cNvGrpSpPr/>
                    <p:nvPr/>
                  </p:nvGrpSpPr>
                  <p:grpSpPr>
                    <a:xfrm>
                      <a:off x="0" y="0"/>
                      <a:ext cx="2969473" cy="876901"/>
                      <a:chOff x="0" y="0"/>
                      <a:chExt cx="2969473" cy="876901"/>
                    </a:xfrm>
                  </p:grpSpPr>
                  <p:pic>
                    <p:nvPicPr>
                      <p:cNvPr id="79" name="図 78">
                        <a:extLst>
                          <a:ext uri="{FF2B5EF4-FFF2-40B4-BE49-F238E27FC236}">
                            <a16:creationId xmlns:a16="http://schemas.microsoft.com/office/drawing/2014/main" id="{278EA60D-5F83-51FF-86E1-6A687056CFA9}"/>
                          </a:ext>
                        </a:extLst>
                      </p:cNvPr>
                      <p:cNvPicPr>
                        <a:picLocks noChangeAspect="1"/>
                      </p:cNvPicPr>
                      <p:nvPr/>
                    </p:nvPicPr>
                    <p:blipFill>
                      <a:blip r:embed="rId4"/>
                      <a:stretch>
                        <a:fillRect/>
                      </a:stretch>
                    </p:blipFill>
                    <p:spPr>
                      <a:xfrm>
                        <a:off x="0" y="0"/>
                        <a:ext cx="2952115" cy="816610"/>
                      </a:xfrm>
                      <a:prstGeom prst="rect">
                        <a:avLst/>
                      </a:prstGeom>
                    </p:spPr>
                  </p:pic>
                  <p:grpSp>
                    <p:nvGrpSpPr>
                      <p:cNvPr id="80" name="グループ化 79">
                        <a:extLst>
                          <a:ext uri="{FF2B5EF4-FFF2-40B4-BE49-F238E27FC236}">
                            <a16:creationId xmlns:a16="http://schemas.microsoft.com/office/drawing/2014/main" id="{85107F9E-098E-3D3D-FB4A-612EE679FCD1}"/>
                          </a:ext>
                        </a:extLst>
                      </p:cNvPr>
                      <p:cNvGrpSpPr/>
                      <p:nvPr/>
                    </p:nvGrpSpPr>
                    <p:grpSpPr>
                      <a:xfrm>
                        <a:off x="460915" y="47570"/>
                        <a:ext cx="2508558" cy="829331"/>
                        <a:chOff x="-501253" y="0"/>
                        <a:chExt cx="2509552" cy="829960"/>
                      </a:xfrm>
                    </p:grpSpPr>
                    <p:sp>
                      <p:nvSpPr>
                        <p:cNvPr id="81" name="テキスト ボックス 1">
                          <a:extLst>
                            <a:ext uri="{FF2B5EF4-FFF2-40B4-BE49-F238E27FC236}">
                              <a16:creationId xmlns:a16="http://schemas.microsoft.com/office/drawing/2014/main" id="{FE43A070-B9F2-E517-C52C-D1D049F483F5}"/>
                            </a:ext>
                          </a:extLst>
                        </p:cNvPr>
                        <p:cNvSpPr txBox="1"/>
                        <p:nvPr/>
                      </p:nvSpPr>
                      <p:spPr>
                        <a:xfrm>
                          <a:off x="0" y="725372"/>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0.5k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82" name="直線矢印コネクタ 81">
                          <a:extLst>
                            <a:ext uri="{FF2B5EF4-FFF2-40B4-BE49-F238E27FC236}">
                              <a16:creationId xmlns:a16="http://schemas.microsoft.com/office/drawing/2014/main" id="{C7741F0E-3BD7-A37C-815F-0F1A2DCD7F1B}"/>
                            </a:ext>
                          </a:extLst>
                        </p:cNvPr>
                        <p:cNvCxnSpPr/>
                        <p:nvPr/>
                      </p:nvCxnSpPr>
                      <p:spPr>
                        <a:xfrm>
                          <a:off x="0" y="0"/>
                          <a:ext cx="0" cy="739775"/>
                        </a:xfrm>
                        <a:prstGeom prst="straightConnector1">
                          <a:avLst/>
                        </a:prstGeom>
                        <a:ln>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3" name="テキスト ボックス 1">
                          <a:extLst>
                            <a:ext uri="{FF2B5EF4-FFF2-40B4-BE49-F238E27FC236}">
                              <a16:creationId xmlns:a16="http://schemas.microsoft.com/office/drawing/2014/main" id="{A7AE0E9F-A7A2-71A1-BE7B-7C08A9EB0ABD}"/>
                            </a:ext>
                          </a:extLst>
                        </p:cNvPr>
                        <p:cNvSpPr txBox="1"/>
                        <p:nvPr/>
                      </p:nvSpPr>
                      <p:spPr>
                        <a:xfrm>
                          <a:off x="1427976" y="725298"/>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1.0k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84" name="直線矢印コネクタ 83">
                          <a:extLst>
                            <a:ext uri="{FF2B5EF4-FFF2-40B4-BE49-F238E27FC236}">
                              <a16:creationId xmlns:a16="http://schemas.microsoft.com/office/drawing/2014/main" id="{09D962EE-56B5-A1C0-9BC7-625236687CD8}"/>
                            </a:ext>
                          </a:extLst>
                        </p:cNvPr>
                        <p:cNvCxnSpPr/>
                        <p:nvPr/>
                      </p:nvCxnSpPr>
                      <p:spPr>
                        <a:xfrm>
                          <a:off x="1591361" y="0"/>
                          <a:ext cx="0" cy="740330"/>
                        </a:xfrm>
                        <a:prstGeom prst="straightConnector1">
                          <a:avLst/>
                        </a:prstGeom>
                        <a:ln>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テキスト ボックス 1">
                          <a:extLst>
                            <a:ext uri="{FF2B5EF4-FFF2-40B4-BE49-F238E27FC236}">
                              <a16:creationId xmlns:a16="http://schemas.microsoft.com/office/drawing/2014/main" id="{0211C0E1-8936-AB9B-086F-356149892775}"/>
                            </a:ext>
                          </a:extLst>
                        </p:cNvPr>
                        <p:cNvSpPr txBox="1"/>
                        <p:nvPr/>
                      </p:nvSpPr>
                      <p:spPr>
                        <a:xfrm>
                          <a:off x="-253486" y="574870"/>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dirty="0">
                              <a:solidFill>
                                <a:srgbClr val="FF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6" name="テキスト ボックス 1">
                          <a:extLst>
                            <a:ext uri="{FF2B5EF4-FFF2-40B4-BE49-F238E27FC236}">
                              <a16:creationId xmlns:a16="http://schemas.microsoft.com/office/drawing/2014/main" id="{68A7B1E1-A318-DBD1-9554-48483570E77E}"/>
                            </a:ext>
                          </a:extLst>
                        </p:cNvPr>
                        <p:cNvSpPr txBox="1"/>
                        <p:nvPr/>
                      </p:nvSpPr>
                      <p:spPr>
                        <a:xfrm>
                          <a:off x="1720172" y="690481"/>
                          <a:ext cx="288127" cy="98847"/>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200"/>
                            </a:lnSpc>
                            <a:buNone/>
                          </a:pPr>
                          <a:r>
                            <a:rPr lang="en-US" sz="1200" b="1">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Case1</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87" name="直線矢印コネクタ 86">
                          <a:extLst>
                            <a:ext uri="{FF2B5EF4-FFF2-40B4-BE49-F238E27FC236}">
                              <a16:creationId xmlns:a16="http://schemas.microsoft.com/office/drawing/2014/main" id="{324B3340-73C0-41E7-BF8B-8A27C71D8599}"/>
                            </a:ext>
                          </a:extLst>
                        </p:cNvPr>
                        <p:cNvCxnSpPr/>
                        <p:nvPr/>
                      </p:nvCxnSpPr>
                      <p:spPr>
                        <a:xfrm>
                          <a:off x="-313640" y="665556"/>
                          <a:ext cx="0" cy="90068"/>
                        </a:xfrm>
                        <a:prstGeom prst="straightConnector1">
                          <a:avLst/>
                        </a:prstGeom>
                        <a:ln>
                          <a:solidFill>
                            <a:srgbClr val="0000CC"/>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テキスト ボックス 1">
                          <a:extLst>
                            <a:ext uri="{FF2B5EF4-FFF2-40B4-BE49-F238E27FC236}">
                              <a16:creationId xmlns:a16="http://schemas.microsoft.com/office/drawing/2014/main" id="{3F04A82B-42E4-8C13-B462-D1439EA578A2}"/>
                            </a:ext>
                          </a:extLst>
                        </p:cNvPr>
                        <p:cNvSpPr txBox="1"/>
                        <p:nvPr/>
                      </p:nvSpPr>
                      <p:spPr>
                        <a:xfrm>
                          <a:off x="-501253" y="731187"/>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0000CC"/>
                              </a:solidFill>
                              <a:effectLst/>
                              <a:latin typeface="ＭＳ ゴシック" panose="020B0609070205080204" pitchFamily="49" charset="-128"/>
                              <a:ea typeface="ＭＳ 明朝" panose="02020609040205080304" pitchFamily="17" charset="-128"/>
                              <a:cs typeface="Times New Roman" panose="02020603050405020304" pitchFamily="18" charset="0"/>
                            </a:rPr>
                            <a:t>0.4k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75" name="グループ化 74">
                      <a:extLst>
                        <a:ext uri="{FF2B5EF4-FFF2-40B4-BE49-F238E27FC236}">
                          <a16:creationId xmlns:a16="http://schemas.microsoft.com/office/drawing/2014/main" id="{7CED3903-CE12-27ED-CEFD-CB1B31B1222D}"/>
                        </a:ext>
                      </a:extLst>
                    </p:cNvPr>
                    <p:cNvGrpSpPr/>
                    <p:nvPr/>
                  </p:nvGrpSpPr>
                  <p:grpSpPr>
                    <a:xfrm flipV="1">
                      <a:off x="640080" y="460347"/>
                      <a:ext cx="366315" cy="45719"/>
                      <a:chOff x="0" y="0"/>
                      <a:chExt cx="2008469" cy="253651"/>
                    </a:xfrm>
                  </p:grpSpPr>
                  <p:sp>
                    <p:nvSpPr>
                      <p:cNvPr id="76" name="台形 75">
                        <a:extLst>
                          <a:ext uri="{FF2B5EF4-FFF2-40B4-BE49-F238E27FC236}">
                            <a16:creationId xmlns:a16="http://schemas.microsoft.com/office/drawing/2014/main" id="{E9CCB8BF-B180-7B2C-AB0F-AE3348176E17}"/>
                          </a:ext>
                        </a:extLst>
                      </p:cNvPr>
                      <p:cNvSpPr/>
                      <p:nvPr/>
                    </p:nvSpPr>
                    <p:spPr>
                      <a:xfrm rot="5400000">
                        <a:off x="15864" y="-15864"/>
                        <a:ext cx="253651" cy="285380"/>
                      </a:xfrm>
                      <a:prstGeom prst="trapezoid">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77" name="台形 76">
                        <a:extLst>
                          <a:ext uri="{FF2B5EF4-FFF2-40B4-BE49-F238E27FC236}">
                            <a16:creationId xmlns:a16="http://schemas.microsoft.com/office/drawing/2014/main" id="{4DFACD0A-2639-4434-BCDB-3BFC31E912D5}"/>
                          </a:ext>
                        </a:extLst>
                      </p:cNvPr>
                      <p:cNvSpPr/>
                      <p:nvPr/>
                    </p:nvSpPr>
                    <p:spPr>
                      <a:xfrm rot="5400000">
                        <a:off x="872123" y="-15864"/>
                        <a:ext cx="253651" cy="285380"/>
                      </a:xfrm>
                      <a:prstGeom prst="trapezoid">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78" name="台形 77">
                        <a:extLst>
                          <a:ext uri="{FF2B5EF4-FFF2-40B4-BE49-F238E27FC236}">
                            <a16:creationId xmlns:a16="http://schemas.microsoft.com/office/drawing/2014/main" id="{FD793AA9-65AB-FFBD-9B85-0FCF99A9CDB7}"/>
                          </a:ext>
                        </a:extLst>
                      </p:cNvPr>
                      <p:cNvSpPr/>
                      <p:nvPr/>
                    </p:nvSpPr>
                    <p:spPr>
                      <a:xfrm rot="5400000">
                        <a:off x="1738953" y="-15864"/>
                        <a:ext cx="253651" cy="285380"/>
                      </a:xfrm>
                      <a:prstGeom prst="trapezoid">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grpSp>
              </p:grpSp>
              <p:sp>
                <p:nvSpPr>
                  <p:cNvPr id="72" name="フリーフォーム: 図形 71">
                    <a:extLst>
                      <a:ext uri="{FF2B5EF4-FFF2-40B4-BE49-F238E27FC236}">
                        <a16:creationId xmlns:a16="http://schemas.microsoft.com/office/drawing/2014/main" id="{D2BB9C4D-41C0-F96D-809C-3BD0C7FDC08B}"/>
                      </a:ext>
                    </a:extLst>
                  </p:cNvPr>
                  <p:cNvSpPr/>
                  <p:nvPr/>
                </p:nvSpPr>
                <p:spPr>
                  <a:xfrm>
                    <a:off x="676275" y="512445"/>
                    <a:ext cx="144725" cy="72362"/>
                  </a:xfrm>
                  <a:custGeom>
                    <a:avLst/>
                    <a:gdLst>
                      <a:gd name="csX0" fmla="*/ 0 w 144725"/>
                      <a:gd name="csY0" fmla="*/ 0 h 72362"/>
                      <a:gd name="csX1" fmla="*/ 138146 w 144725"/>
                      <a:gd name="csY1" fmla="*/ 72362 h 72362"/>
                      <a:gd name="csX2" fmla="*/ 144725 w 144725"/>
                      <a:gd name="csY2" fmla="*/ 9867 h 72362"/>
                    </a:gdLst>
                    <a:ahLst/>
                    <a:cxnLst>
                      <a:cxn ang="0">
                        <a:pos x="csX0" y="csY0"/>
                      </a:cxn>
                      <a:cxn ang="0">
                        <a:pos x="csX1" y="csY1"/>
                      </a:cxn>
                      <a:cxn ang="0">
                        <a:pos x="csX2" y="csY2"/>
                      </a:cxn>
                    </a:cxnLst>
                    <a:rect l="l" t="t" r="r" b="b"/>
                    <a:pathLst>
                      <a:path w="144725" h="72362">
                        <a:moveTo>
                          <a:pt x="0" y="0"/>
                        </a:moveTo>
                        <a:lnTo>
                          <a:pt x="138146" y="72362"/>
                        </a:lnTo>
                        <a:lnTo>
                          <a:pt x="144725" y="9867"/>
                        </a:lnTo>
                      </a:path>
                    </a:pathLst>
                  </a:cu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buNone/>
                    </a:pPr>
                    <a:r>
                      <a:rPr lang="ja-JP" sz="1800">
                        <a:effectLst/>
                        <a:latin typeface="ＭＳ 明朝" panose="02020609040205080304" pitchFamily="17" charset="-128"/>
                        <a:ea typeface="ＭＳ 明朝" panose="02020609040205080304" pitchFamily="17" charset="-128"/>
                        <a:cs typeface="Times New Roman" panose="02020603050405020304" pitchFamily="18" charset="0"/>
                      </a:rPr>
                      <a:t>　</a:t>
                    </a:r>
                  </a:p>
                </p:txBody>
              </p:sp>
              <p:cxnSp>
                <p:nvCxnSpPr>
                  <p:cNvPr id="73" name="直線コネクタ 72">
                    <a:extLst>
                      <a:ext uri="{FF2B5EF4-FFF2-40B4-BE49-F238E27FC236}">
                        <a16:creationId xmlns:a16="http://schemas.microsoft.com/office/drawing/2014/main" id="{7FFDAA7B-0BD7-E37C-79C7-A0E7FB19784E}"/>
                      </a:ext>
                    </a:extLst>
                  </p:cNvPr>
                  <p:cNvCxnSpPr/>
                  <p:nvPr/>
                </p:nvCxnSpPr>
                <p:spPr>
                  <a:xfrm flipH="1">
                    <a:off x="817245" y="512445"/>
                    <a:ext cx="156795" cy="71755"/>
                  </a:xfrm>
                  <a:prstGeom prst="line">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68" name="テキスト ボックス 1">
                  <a:extLst>
                    <a:ext uri="{FF2B5EF4-FFF2-40B4-BE49-F238E27FC236}">
                      <a16:creationId xmlns:a16="http://schemas.microsoft.com/office/drawing/2014/main" id="{38E047A7-1CCE-D469-00D3-964DD14F1770}"/>
                    </a:ext>
                  </a:extLst>
                </p:cNvPr>
                <p:cNvSpPr txBox="1"/>
                <p:nvPr/>
              </p:nvSpPr>
              <p:spPr>
                <a:xfrm>
                  <a:off x="0" y="24021"/>
                  <a:ext cx="216000" cy="100965"/>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69" name="テキスト ボックス 1">
                  <a:extLst>
                    <a:ext uri="{FF2B5EF4-FFF2-40B4-BE49-F238E27FC236}">
                      <a16:creationId xmlns:a16="http://schemas.microsoft.com/office/drawing/2014/main" id="{06A03943-3707-1DF1-DEC9-F0AAC9AAB931}"/>
                    </a:ext>
                  </a:extLst>
                </p:cNvPr>
                <p:cNvSpPr txBox="1"/>
                <p:nvPr/>
              </p:nvSpPr>
              <p:spPr>
                <a:xfrm>
                  <a:off x="0" y="703772"/>
                  <a:ext cx="216000" cy="100965"/>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64" name="グループ化 63">
                <a:extLst>
                  <a:ext uri="{FF2B5EF4-FFF2-40B4-BE49-F238E27FC236}">
                    <a16:creationId xmlns:a16="http://schemas.microsoft.com/office/drawing/2014/main" id="{17CF3605-0F89-0290-079A-076B4FACDEAB}"/>
                  </a:ext>
                </a:extLst>
              </p:cNvPr>
              <p:cNvGrpSpPr/>
              <p:nvPr/>
            </p:nvGrpSpPr>
            <p:grpSpPr>
              <a:xfrm>
                <a:off x="40549" y="376386"/>
                <a:ext cx="261620" cy="98749"/>
                <a:chOff x="-12800" y="-70654"/>
                <a:chExt cx="261815" cy="98749"/>
              </a:xfrm>
            </p:grpSpPr>
            <p:cxnSp>
              <p:nvCxnSpPr>
                <p:cNvPr id="65" name="直線矢印コネクタ 64">
                  <a:extLst>
                    <a:ext uri="{FF2B5EF4-FFF2-40B4-BE49-F238E27FC236}">
                      <a16:creationId xmlns:a16="http://schemas.microsoft.com/office/drawing/2014/main" id="{FF2E9E2E-0A22-234B-ED10-D1F38C8BC1E3}"/>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66" name="テキスト ボックス 1">
                  <a:extLst>
                    <a:ext uri="{FF2B5EF4-FFF2-40B4-BE49-F238E27FC236}">
                      <a16:creationId xmlns:a16="http://schemas.microsoft.com/office/drawing/2014/main" id="{7AB3D546-1B4F-7699-BB87-5EB41C012E35}"/>
                    </a:ext>
                  </a:extLst>
                </p:cNvPr>
                <p:cNvSpPr txBox="1"/>
                <p:nvPr/>
              </p:nvSpPr>
              <p:spPr>
                <a:xfrm>
                  <a:off x="-12800" y="-70654"/>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8" name="グループ化 7">
              <a:extLst>
                <a:ext uri="{FF2B5EF4-FFF2-40B4-BE49-F238E27FC236}">
                  <a16:creationId xmlns:a16="http://schemas.microsoft.com/office/drawing/2014/main" id="{65172910-4F03-8D88-E98C-7CDE4641969C}"/>
                </a:ext>
              </a:extLst>
            </p:cNvPr>
            <p:cNvGrpSpPr/>
            <p:nvPr/>
          </p:nvGrpSpPr>
          <p:grpSpPr>
            <a:xfrm>
              <a:off x="0" y="1645920"/>
              <a:ext cx="2974342" cy="851416"/>
              <a:chOff x="0" y="0"/>
              <a:chExt cx="2974342" cy="851416"/>
            </a:xfrm>
          </p:grpSpPr>
          <p:grpSp>
            <p:nvGrpSpPr>
              <p:cNvPr id="37" name="グループ化 36">
                <a:extLst>
                  <a:ext uri="{FF2B5EF4-FFF2-40B4-BE49-F238E27FC236}">
                    <a16:creationId xmlns:a16="http://schemas.microsoft.com/office/drawing/2014/main" id="{8DC690DB-8A47-CEE1-FB43-F3076B735A93}"/>
                  </a:ext>
                </a:extLst>
              </p:cNvPr>
              <p:cNvGrpSpPr/>
              <p:nvPr/>
            </p:nvGrpSpPr>
            <p:grpSpPr>
              <a:xfrm>
                <a:off x="0" y="0"/>
                <a:ext cx="2974342" cy="851416"/>
                <a:chOff x="0" y="0"/>
                <a:chExt cx="2974342" cy="851416"/>
              </a:xfrm>
            </p:grpSpPr>
            <p:grpSp>
              <p:nvGrpSpPr>
                <p:cNvPr id="41" name="グループ化 40">
                  <a:extLst>
                    <a:ext uri="{FF2B5EF4-FFF2-40B4-BE49-F238E27FC236}">
                      <a16:creationId xmlns:a16="http://schemas.microsoft.com/office/drawing/2014/main" id="{E25B1EEF-A171-D4F5-5282-B2CE4DCF8CD9}"/>
                    </a:ext>
                  </a:extLst>
                </p:cNvPr>
                <p:cNvGrpSpPr/>
                <p:nvPr/>
              </p:nvGrpSpPr>
              <p:grpSpPr>
                <a:xfrm>
                  <a:off x="0" y="0"/>
                  <a:ext cx="2974342" cy="851416"/>
                  <a:chOff x="0" y="0"/>
                  <a:chExt cx="2974342" cy="851416"/>
                </a:xfrm>
              </p:grpSpPr>
              <p:grpSp>
                <p:nvGrpSpPr>
                  <p:cNvPr id="44" name="グループ化 43">
                    <a:extLst>
                      <a:ext uri="{FF2B5EF4-FFF2-40B4-BE49-F238E27FC236}">
                        <a16:creationId xmlns:a16="http://schemas.microsoft.com/office/drawing/2014/main" id="{B930B588-8308-09FB-CDE7-DA6976489E2B}"/>
                      </a:ext>
                    </a:extLst>
                  </p:cNvPr>
                  <p:cNvGrpSpPr/>
                  <p:nvPr/>
                </p:nvGrpSpPr>
                <p:grpSpPr>
                  <a:xfrm>
                    <a:off x="0" y="0"/>
                    <a:ext cx="2974342" cy="851416"/>
                    <a:chOff x="0" y="0"/>
                    <a:chExt cx="2974342" cy="851416"/>
                  </a:xfrm>
                </p:grpSpPr>
                <p:grpSp>
                  <p:nvGrpSpPr>
                    <p:cNvPr id="47" name="グループ化 46">
                      <a:extLst>
                        <a:ext uri="{FF2B5EF4-FFF2-40B4-BE49-F238E27FC236}">
                          <a16:creationId xmlns:a16="http://schemas.microsoft.com/office/drawing/2014/main" id="{2A764D5A-453D-BC95-06AB-AA09A668A006}"/>
                        </a:ext>
                      </a:extLst>
                    </p:cNvPr>
                    <p:cNvGrpSpPr/>
                    <p:nvPr/>
                  </p:nvGrpSpPr>
                  <p:grpSpPr>
                    <a:xfrm>
                      <a:off x="0" y="0"/>
                      <a:ext cx="2974342" cy="851416"/>
                      <a:chOff x="0" y="0"/>
                      <a:chExt cx="2974342" cy="851416"/>
                    </a:xfrm>
                  </p:grpSpPr>
                  <p:pic>
                    <p:nvPicPr>
                      <p:cNvPr id="53" name="図 52">
                        <a:extLst>
                          <a:ext uri="{FF2B5EF4-FFF2-40B4-BE49-F238E27FC236}">
                            <a16:creationId xmlns:a16="http://schemas.microsoft.com/office/drawing/2014/main" id="{D55EFB91-75DF-F733-FE04-F87F5107EBD7}"/>
                          </a:ext>
                        </a:extLst>
                      </p:cNvPr>
                      <p:cNvPicPr>
                        <a:picLocks noChangeAspect="1"/>
                      </p:cNvPicPr>
                      <p:nvPr/>
                    </p:nvPicPr>
                    <p:blipFill rotWithShape="1">
                      <a:blip r:embed="rId5"/>
                      <a:srcRect r="2041"/>
                      <a:stretch>
                        <a:fillRect/>
                      </a:stretch>
                    </p:blipFill>
                    <p:spPr>
                      <a:xfrm>
                        <a:off x="0" y="0"/>
                        <a:ext cx="2948458" cy="796925"/>
                      </a:xfrm>
                      <a:prstGeom prst="rect">
                        <a:avLst/>
                      </a:prstGeom>
                    </p:spPr>
                  </p:pic>
                  <p:grpSp>
                    <p:nvGrpSpPr>
                      <p:cNvPr id="54" name="グループ化 53">
                        <a:extLst>
                          <a:ext uri="{FF2B5EF4-FFF2-40B4-BE49-F238E27FC236}">
                            <a16:creationId xmlns:a16="http://schemas.microsoft.com/office/drawing/2014/main" id="{EDD40CBC-4569-E21B-8C22-719C4E29BEFF}"/>
                          </a:ext>
                        </a:extLst>
                      </p:cNvPr>
                      <p:cNvGrpSpPr/>
                      <p:nvPr/>
                    </p:nvGrpSpPr>
                    <p:grpSpPr>
                      <a:xfrm>
                        <a:off x="457478" y="25849"/>
                        <a:ext cx="2516864" cy="825567"/>
                        <a:chOff x="-499403" y="10001"/>
                        <a:chExt cx="2517862" cy="826193"/>
                      </a:xfrm>
                    </p:grpSpPr>
                    <p:sp>
                      <p:nvSpPr>
                        <p:cNvPr id="55" name="テキスト ボックス 1">
                          <a:extLst>
                            <a:ext uri="{FF2B5EF4-FFF2-40B4-BE49-F238E27FC236}">
                              <a16:creationId xmlns:a16="http://schemas.microsoft.com/office/drawing/2014/main" id="{6EFF2B09-2D10-F5E6-0FB3-D3887CF5DFA9}"/>
                            </a:ext>
                          </a:extLst>
                        </p:cNvPr>
                        <p:cNvSpPr txBox="1"/>
                        <p:nvPr/>
                      </p:nvSpPr>
                      <p:spPr>
                        <a:xfrm>
                          <a:off x="0" y="737410"/>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0.5k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56" name="直線矢印コネクタ 55">
                          <a:extLst>
                            <a:ext uri="{FF2B5EF4-FFF2-40B4-BE49-F238E27FC236}">
                              <a16:creationId xmlns:a16="http://schemas.microsoft.com/office/drawing/2014/main" id="{E7229E39-E606-1741-5BEE-241FF26E84E8}"/>
                            </a:ext>
                          </a:extLst>
                        </p:cNvPr>
                        <p:cNvCxnSpPr/>
                        <p:nvPr/>
                      </p:nvCxnSpPr>
                      <p:spPr>
                        <a:xfrm>
                          <a:off x="0" y="10002"/>
                          <a:ext cx="0" cy="739775"/>
                        </a:xfrm>
                        <a:prstGeom prst="straightConnector1">
                          <a:avLst/>
                        </a:prstGeom>
                        <a:ln>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テキスト ボックス 1">
                          <a:extLst>
                            <a:ext uri="{FF2B5EF4-FFF2-40B4-BE49-F238E27FC236}">
                              <a16:creationId xmlns:a16="http://schemas.microsoft.com/office/drawing/2014/main" id="{A5E8308F-0EE5-9FFE-CFD0-64E104F2E9B1}"/>
                            </a:ext>
                          </a:extLst>
                        </p:cNvPr>
                        <p:cNvSpPr txBox="1"/>
                        <p:nvPr/>
                      </p:nvSpPr>
                      <p:spPr>
                        <a:xfrm>
                          <a:off x="1429916" y="726364"/>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1.0k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58" name="直線矢印コネクタ 57">
                          <a:extLst>
                            <a:ext uri="{FF2B5EF4-FFF2-40B4-BE49-F238E27FC236}">
                              <a16:creationId xmlns:a16="http://schemas.microsoft.com/office/drawing/2014/main" id="{5E4F8F7A-58F3-89B9-6F94-6E0211ED19AC}"/>
                            </a:ext>
                          </a:extLst>
                        </p:cNvPr>
                        <p:cNvCxnSpPr/>
                        <p:nvPr/>
                      </p:nvCxnSpPr>
                      <p:spPr>
                        <a:xfrm>
                          <a:off x="1591361" y="10001"/>
                          <a:ext cx="0" cy="740330"/>
                        </a:xfrm>
                        <a:prstGeom prst="straightConnector1">
                          <a:avLst/>
                        </a:prstGeom>
                        <a:ln>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9" name="テキスト ボックス 1">
                          <a:extLst>
                            <a:ext uri="{FF2B5EF4-FFF2-40B4-BE49-F238E27FC236}">
                              <a16:creationId xmlns:a16="http://schemas.microsoft.com/office/drawing/2014/main" id="{D1345E85-948D-6773-8EAC-C0BDAD18DEC8}"/>
                            </a:ext>
                          </a:extLst>
                        </p:cNvPr>
                        <p:cNvSpPr txBox="1"/>
                        <p:nvPr/>
                      </p:nvSpPr>
                      <p:spPr>
                        <a:xfrm>
                          <a:off x="-247390" y="552231"/>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FF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60" name="テキスト ボックス 1">
                          <a:extLst>
                            <a:ext uri="{FF2B5EF4-FFF2-40B4-BE49-F238E27FC236}">
                              <a16:creationId xmlns:a16="http://schemas.microsoft.com/office/drawing/2014/main" id="{3EB96129-21F9-AA02-04DC-0C35584B2A60}"/>
                            </a:ext>
                          </a:extLst>
                        </p:cNvPr>
                        <p:cNvSpPr txBox="1"/>
                        <p:nvPr/>
                      </p:nvSpPr>
                      <p:spPr>
                        <a:xfrm>
                          <a:off x="1721626" y="702688"/>
                          <a:ext cx="296833" cy="98847"/>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1200"/>
                            </a:lnSpc>
                            <a:buNone/>
                          </a:pPr>
                          <a:r>
                            <a:rPr lang="en-US" sz="1200" b="1">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Case2</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61" name="直線矢印コネクタ 60">
                          <a:extLst>
                            <a:ext uri="{FF2B5EF4-FFF2-40B4-BE49-F238E27FC236}">
                              <a16:creationId xmlns:a16="http://schemas.microsoft.com/office/drawing/2014/main" id="{E97E7A33-1D17-108A-172D-4B71B98430FE}"/>
                            </a:ext>
                          </a:extLst>
                        </p:cNvPr>
                        <p:cNvCxnSpPr/>
                        <p:nvPr/>
                      </p:nvCxnSpPr>
                      <p:spPr>
                        <a:xfrm>
                          <a:off x="-319949" y="664905"/>
                          <a:ext cx="0" cy="93867"/>
                        </a:xfrm>
                        <a:prstGeom prst="straightConnector1">
                          <a:avLst/>
                        </a:prstGeom>
                        <a:ln>
                          <a:solidFill>
                            <a:srgbClr val="0000CC"/>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テキスト ボックス 1">
                          <a:extLst>
                            <a:ext uri="{FF2B5EF4-FFF2-40B4-BE49-F238E27FC236}">
                              <a16:creationId xmlns:a16="http://schemas.microsoft.com/office/drawing/2014/main" id="{77516254-08D1-E386-4EF2-AC7626119C7D}"/>
                            </a:ext>
                          </a:extLst>
                        </p:cNvPr>
                        <p:cNvSpPr txBox="1"/>
                        <p:nvPr/>
                      </p:nvSpPr>
                      <p:spPr>
                        <a:xfrm>
                          <a:off x="-499403" y="737421"/>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0000CC"/>
                              </a:solidFill>
                              <a:effectLst/>
                              <a:latin typeface="ＭＳ ゴシック" panose="020B0609070205080204" pitchFamily="49" charset="-128"/>
                              <a:ea typeface="ＭＳ 明朝" panose="02020609040205080304" pitchFamily="17" charset="-128"/>
                              <a:cs typeface="Times New Roman" panose="02020603050405020304" pitchFamily="18" charset="0"/>
                            </a:rPr>
                            <a:t>0.4k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48" name="グループ化 47">
                      <a:extLst>
                        <a:ext uri="{FF2B5EF4-FFF2-40B4-BE49-F238E27FC236}">
                          <a16:creationId xmlns:a16="http://schemas.microsoft.com/office/drawing/2014/main" id="{EC0DBBC3-3411-CB47-6324-A6F3963A652D}"/>
                        </a:ext>
                      </a:extLst>
                    </p:cNvPr>
                    <p:cNvGrpSpPr/>
                    <p:nvPr/>
                  </p:nvGrpSpPr>
                  <p:grpSpPr>
                    <a:xfrm>
                      <a:off x="610623" y="319759"/>
                      <a:ext cx="393340" cy="174542"/>
                      <a:chOff x="0" y="0"/>
                      <a:chExt cx="393340" cy="174542"/>
                    </a:xfrm>
                  </p:grpSpPr>
                  <p:sp>
                    <p:nvSpPr>
                      <p:cNvPr id="49" name="台形 48">
                        <a:extLst>
                          <a:ext uri="{FF2B5EF4-FFF2-40B4-BE49-F238E27FC236}">
                            <a16:creationId xmlns:a16="http://schemas.microsoft.com/office/drawing/2014/main" id="{EA4AAC69-F8A3-AF11-5287-DBB4E4CA2AA2}"/>
                          </a:ext>
                        </a:extLst>
                      </p:cNvPr>
                      <p:cNvSpPr/>
                      <p:nvPr/>
                    </p:nvSpPr>
                    <p:spPr>
                      <a:xfrm rot="16200000" flipV="1">
                        <a:off x="3165" y="125658"/>
                        <a:ext cx="45719" cy="52049"/>
                      </a:xfrm>
                      <a:prstGeom prst="trapezoid">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51" name="台形 50">
                        <a:extLst>
                          <a:ext uri="{FF2B5EF4-FFF2-40B4-BE49-F238E27FC236}">
                            <a16:creationId xmlns:a16="http://schemas.microsoft.com/office/drawing/2014/main" id="{2EB52996-EC16-1234-C0B5-62858FDFD6BD}"/>
                          </a:ext>
                        </a:extLst>
                      </p:cNvPr>
                      <p:cNvSpPr/>
                      <p:nvPr/>
                    </p:nvSpPr>
                    <p:spPr>
                      <a:xfrm rot="16200000" flipV="1">
                        <a:off x="172623" y="48999"/>
                        <a:ext cx="45719" cy="52049"/>
                      </a:xfrm>
                      <a:prstGeom prst="trapezoid">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52" name="台形 51">
                        <a:extLst>
                          <a:ext uri="{FF2B5EF4-FFF2-40B4-BE49-F238E27FC236}">
                            <a16:creationId xmlns:a16="http://schemas.microsoft.com/office/drawing/2014/main" id="{4C050A4B-ACD8-7EC4-70D1-DC20607CCDA6}"/>
                          </a:ext>
                        </a:extLst>
                      </p:cNvPr>
                      <p:cNvSpPr/>
                      <p:nvPr/>
                    </p:nvSpPr>
                    <p:spPr>
                      <a:xfrm rot="16200000" flipV="1">
                        <a:off x="344456" y="-3165"/>
                        <a:ext cx="45719" cy="52049"/>
                      </a:xfrm>
                      <a:prstGeom prst="trapezoid">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grpSp>
              </p:grpSp>
              <p:sp>
                <p:nvSpPr>
                  <p:cNvPr id="45" name="フリーフォーム: 図形 44">
                    <a:extLst>
                      <a:ext uri="{FF2B5EF4-FFF2-40B4-BE49-F238E27FC236}">
                        <a16:creationId xmlns:a16="http://schemas.microsoft.com/office/drawing/2014/main" id="{E3F2BC98-F65C-D473-785B-09E097D7AB6D}"/>
                      </a:ext>
                    </a:extLst>
                  </p:cNvPr>
                  <p:cNvSpPr/>
                  <p:nvPr/>
                </p:nvSpPr>
                <p:spPr>
                  <a:xfrm>
                    <a:off x="680085" y="417195"/>
                    <a:ext cx="137105" cy="101789"/>
                  </a:xfrm>
                  <a:custGeom>
                    <a:avLst/>
                    <a:gdLst>
                      <a:gd name="csX0" fmla="*/ 0 w 144725"/>
                      <a:gd name="csY0" fmla="*/ 0 h 72362"/>
                      <a:gd name="csX1" fmla="*/ 138146 w 144725"/>
                      <a:gd name="csY1" fmla="*/ 72362 h 72362"/>
                      <a:gd name="csX2" fmla="*/ 144725 w 144725"/>
                      <a:gd name="csY2" fmla="*/ 9867 h 72362"/>
                      <a:gd name="csX0" fmla="*/ 0 w 144725"/>
                      <a:gd name="csY0" fmla="*/ 30288 h 102650"/>
                      <a:gd name="csX1" fmla="*/ 138146 w 144725"/>
                      <a:gd name="csY1" fmla="*/ 102650 h 102650"/>
                      <a:gd name="csX2" fmla="*/ 144725 w 144725"/>
                      <a:gd name="csY2" fmla="*/ 0 h 102650"/>
                      <a:gd name="csX0" fmla="*/ 0 w 128807"/>
                      <a:gd name="csY0" fmla="*/ 77418 h 102650"/>
                      <a:gd name="csX1" fmla="*/ 122228 w 128807"/>
                      <a:gd name="csY1" fmla="*/ 102650 h 102650"/>
                      <a:gd name="csX2" fmla="*/ 128807 w 128807"/>
                      <a:gd name="csY2" fmla="*/ 0 h 102650"/>
                      <a:gd name="csX0" fmla="*/ 0 w 136459"/>
                      <a:gd name="csY0" fmla="*/ 77418 h 102650"/>
                      <a:gd name="csX1" fmla="*/ 129880 w 136459"/>
                      <a:gd name="csY1" fmla="*/ 102650 h 102650"/>
                      <a:gd name="csX2" fmla="*/ 136459 w 136459"/>
                      <a:gd name="csY2" fmla="*/ 0 h 102650"/>
                    </a:gdLst>
                    <a:ahLst/>
                    <a:cxnLst>
                      <a:cxn ang="0">
                        <a:pos x="csX0" y="csY0"/>
                      </a:cxn>
                      <a:cxn ang="0">
                        <a:pos x="csX1" y="csY1"/>
                      </a:cxn>
                      <a:cxn ang="0">
                        <a:pos x="csX2" y="csY2"/>
                      </a:cxn>
                    </a:cxnLst>
                    <a:rect l="l" t="t" r="r" b="b"/>
                    <a:pathLst>
                      <a:path w="136459" h="102650">
                        <a:moveTo>
                          <a:pt x="0" y="77418"/>
                        </a:moveTo>
                        <a:lnTo>
                          <a:pt x="129880" y="102650"/>
                        </a:lnTo>
                        <a:lnTo>
                          <a:pt x="136459" y="0"/>
                        </a:lnTo>
                      </a:path>
                    </a:pathLst>
                  </a:cu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buNone/>
                    </a:pPr>
                    <a:r>
                      <a:rPr lang="ja-JP" sz="1800">
                        <a:effectLst/>
                        <a:latin typeface="ＭＳ 明朝" panose="02020609040205080304" pitchFamily="17" charset="-128"/>
                        <a:ea typeface="ＭＳ 明朝" panose="02020609040205080304" pitchFamily="17" charset="-128"/>
                        <a:cs typeface="Times New Roman" panose="02020603050405020304" pitchFamily="18" charset="0"/>
                      </a:rPr>
                      <a:t>　</a:t>
                    </a:r>
                  </a:p>
                </p:txBody>
              </p:sp>
              <p:cxnSp>
                <p:nvCxnSpPr>
                  <p:cNvPr id="46" name="直線コネクタ 45">
                    <a:extLst>
                      <a:ext uri="{FF2B5EF4-FFF2-40B4-BE49-F238E27FC236}">
                        <a16:creationId xmlns:a16="http://schemas.microsoft.com/office/drawing/2014/main" id="{2AD2CB0A-56FF-FF01-4E54-A5509BA6FF96}"/>
                      </a:ext>
                    </a:extLst>
                  </p:cNvPr>
                  <p:cNvCxnSpPr/>
                  <p:nvPr/>
                </p:nvCxnSpPr>
                <p:spPr>
                  <a:xfrm flipH="1">
                    <a:off x="813435" y="365760"/>
                    <a:ext cx="137102" cy="153953"/>
                  </a:xfrm>
                  <a:prstGeom prst="line">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42" name="テキスト ボックス 1">
                  <a:extLst>
                    <a:ext uri="{FF2B5EF4-FFF2-40B4-BE49-F238E27FC236}">
                      <a16:creationId xmlns:a16="http://schemas.microsoft.com/office/drawing/2014/main" id="{2CFEC22C-746C-806E-F8C7-C534601864EE}"/>
                    </a:ext>
                  </a:extLst>
                </p:cNvPr>
                <p:cNvSpPr txBox="1"/>
                <p:nvPr/>
              </p:nvSpPr>
              <p:spPr>
                <a:xfrm>
                  <a:off x="0" y="12084"/>
                  <a:ext cx="215956" cy="101600"/>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43" name="テキスト ボックス 1">
                  <a:extLst>
                    <a:ext uri="{FF2B5EF4-FFF2-40B4-BE49-F238E27FC236}">
                      <a16:creationId xmlns:a16="http://schemas.microsoft.com/office/drawing/2014/main" id="{0300B896-A6CF-249D-10EB-87F84674A50E}"/>
                    </a:ext>
                  </a:extLst>
                </p:cNvPr>
                <p:cNvSpPr txBox="1"/>
                <p:nvPr/>
              </p:nvSpPr>
              <p:spPr>
                <a:xfrm>
                  <a:off x="0" y="684793"/>
                  <a:ext cx="215956" cy="101600"/>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100" b="1"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38" name="グループ化 37">
                <a:extLst>
                  <a:ext uri="{FF2B5EF4-FFF2-40B4-BE49-F238E27FC236}">
                    <a16:creationId xmlns:a16="http://schemas.microsoft.com/office/drawing/2014/main" id="{3AAD68F6-9C16-B709-4576-C3531F1325B6}"/>
                  </a:ext>
                </a:extLst>
              </p:cNvPr>
              <p:cNvGrpSpPr/>
              <p:nvPr/>
            </p:nvGrpSpPr>
            <p:grpSpPr>
              <a:xfrm>
                <a:off x="40549" y="353526"/>
                <a:ext cx="261620" cy="98749"/>
                <a:chOff x="-12800" y="-70654"/>
                <a:chExt cx="261815" cy="98749"/>
              </a:xfrm>
            </p:grpSpPr>
            <p:cxnSp>
              <p:nvCxnSpPr>
                <p:cNvPr id="39" name="直線矢印コネクタ 38">
                  <a:extLst>
                    <a:ext uri="{FF2B5EF4-FFF2-40B4-BE49-F238E27FC236}">
                      <a16:creationId xmlns:a16="http://schemas.microsoft.com/office/drawing/2014/main" id="{7C0E4488-8E76-FECE-B3B3-8AD7C57E9187}"/>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40" name="テキスト ボックス 1">
                  <a:extLst>
                    <a:ext uri="{FF2B5EF4-FFF2-40B4-BE49-F238E27FC236}">
                      <a16:creationId xmlns:a16="http://schemas.microsoft.com/office/drawing/2014/main" id="{1FDB0F9A-6D52-4B2E-F99E-7EF987530280}"/>
                    </a:ext>
                  </a:extLst>
                </p:cNvPr>
                <p:cNvSpPr txBox="1"/>
                <p:nvPr/>
              </p:nvSpPr>
              <p:spPr>
                <a:xfrm>
                  <a:off x="-12800" y="-70654"/>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10" name="グループ化 9">
              <a:extLst>
                <a:ext uri="{FF2B5EF4-FFF2-40B4-BE49-F238E27FC236}">
                  <a16:creationId xmlns:a16="http://schemas.microsoft.com/office/drawing/2014/main" id="{40310D76-DA49-6032-4F0C-3D3802324679}"/>
                </a:ext>
              </a:extLst>
            </p:cNvPr>
            <p:cNvGrpSpPr/>
            <p:nvPr/>
          </p:nvGrpSpPr>
          <p:grpSpPr>
            <a:xfrm>
              <a:off x="0" y="2468879"/>
              <a:ext cx="2962910" cy="854597"/>
              <a:chOff x="0" y="-1"/>
              <a:chExt cx="2962910" cy="855204"/>
            </a:xfrm>
          </p:grpSpPr>
          <p:grpSp>
            <p:nvGrpSpPr>
              <p:cNvPr id="11" name="グループ化 10">
                <a:extLst>
                  <a:ext uri="{FF2B5EF4-FFF2-40B4-BE49-F238E27FC236}">
                    <a16:creationId xmlns:a16="http://schemas.microsoft.com/office/drawing/2014/main" id="{2A19D23C-2A2C-B12D-618B-B86DD42691AD}"/>
                  </a:ext>
                </a:extLst>
              </p:cNvPr>
              <p:cNvGrpSpPr/>
              <p:nvPr/>
            </p:nvGrpSpPr>
            <p:grpSpPr>
              <a:xfrm>
                <a:off x="0" y="-1"/>
                <a:ext cx="2962910" cy="855204"/>
                <a:chOff x="0" y="-1"/>
                <a:chExt cx="2962910" cy="855204"/>
              </a:xfrm>
            </p:grpSpPr>
            <p:grpSp>
              <p:nvGrpSpPr>
                <p:cNvPr id="15" name="グループ化 14">
                  <a:extLst>
                    <a:ext uri="{FF2B5EF4-FFF2-40B4-BE49-F238E27FC236}">
                      <a16:creationId xmlns:a16="http://schemas.microsoft.com/office/drawing/2014/main" id="{DDB41D0B-85C8-202F-B890-FEF4814BB5F6}"/>
                    </a:ext>
                  </a:extLst>
                </p:cNvPr>
                <p:cNvGrpSpPr/>
                <p:nvPr/>
              </p:nvGrpSpPr>
              <p:grpSpPr>
                <a:xfrm>
                  <a:off x="0" y="-1"/>
                  <a:ext cx="2962910" cy="855204"/>
                  <a:chOff x="0" y="-1"/>
                  <a:chExt cx="2962910" cy="855204"/>
                </a:xfrm>
              </p:grpSpPr>
              <p:grpSp>
                <p:nvGrpSpPr>
                  <p:cNvPr id="18" name="グループ化 17">
                    <a:extLst>
                      <a:ext uri="{FF2B5EF4-FFF2-40B4-BE49-F238E27FC236}">
                        <a16:creationId xmlns:a16="http://schemas.microsoft.com/office/drawing/2014/main" id="{7C566DB6-DE47-4DA5-D53D-41F741EA04C6}"/>
                      </a:ext>
                    </a:extLst>
                  </p:cNvPr>
                  <p:cNvGrpSpPr/>
                  <p:nvPr/>
                </p:nvGrpSpPr>
                <p:grpSpPr>
                  <a:xfrm>
                    <a:off x="0" y="-1"/>
                    <a:ext cx="2962910" cy="855204"/>
                    <a:chOff x="0" y="-1"/>
                    <a:chExt cx="2962910" cy="855204"/>
                  </a:xfrm>
                </p:grpSpPr>
                <p:grpSp>
                  <p:nvGrpSpPr>
                    <p:cNvPr id="21" name="グループ化 20">
                      <a:extLst>
                        <a:ext uri="{FF2B5EF4-FFF2-40B4-BE49-F238E27FC236}">
                          <a16:creationId xmlns:a16="http://schemas.microsoft.com/office/drawing/2014/main" id="{B4C89A37-BB53-FE30-3D21-5DA93E04A762}"/>
                        </a:ext>
                      </a:extLst>
                    </p:cNvPr>
                    <p:cNvGrpSpPr/>
                    <p:nvPr/>
                  </p:nvGrpSpPr>
                  <p:grpSpPr>
                    <a:xfrm>
                      <a:off x="0" y="-1"/>
                      <a:ext cx="2962910" cy="855204"/>
                      <a:chOff x="0" y="-1"/>
                      <a:chExt cx="2962910" cy="855204"/>
                    </a:xfrm>
                  </p:grpSpPr>
                  <p:pic>
                    <p:nvPicPr>
                      <p:cNvPr id="26" name="図 25">
                        <a:extLst>
                          <a:ext uri="{FF2B5EF4-FFF2-40B4-BE49-F238E27FC236}">
                            <a16:creationId xmlns:a16="http://schemas.microsoft.com/office/drawing/2014/main" id="{DBC42604-E730-5228-8723-BEDF3F5C959B}"/>
                          </a:ext>
                        </a:extLst>
                      </p:cNvPr>
                      <p:cNvPicPr>
                        <a:picLocks noChangeAspect="1"/>
                      </p:cNvPicPr>
                      <p:nvPr/>
                    </p:nvPicPr>
                    <p:blipFill rotWithShape="1">
                      <a:blip r:embed="rId6"/>
                      <a:srcRect r="2616"/>
                      <a:stretch>
                        <a:fillRect/>
                      </a:stretch>
                    </p:blipFill>
                    <p:spPr>
                      <a:xfrm>
                        <a:off x="0" y="-1"/>
                        <a:ext cx="2948458" cy="796925"/>
                      </a:xfrm>
                      <a:prstGeom prst="rect">
                        <a:avLst/>
                      </a:prstGeom>
                    </p:spPr>
                  </p:pic>
                  <p:grpSp>
                    <p:nvGrpSpPr>
                      <p:cNvPr id="27" name="グループ化 26">
                        <a:extLst>
                          <a:ext uri="{FF2B5EF4-FFF2-40B4-BE49-F238E27FC236}">
                            <a16:creationId xmlns:a16="http://schemas.microsoft.com/office/drawing/2014/main" id="{77641418-C187-8F4D-C7F5-47AB4C6711F5}"/>
                          </a:ext>
                        </a:extLst>
                      </p:cNvPr>
                      <p:cNvGrpSpPr/>
                      <p:nvPr/>
                    </p:nvGrpSpPr>
                    <p:grpSpPr>
                      <a:xfrm>
                        <a:off x="312217" y="35305"/>
                        <a:ext cx="2650693" cy="819898"/>
                        <a:chOff x="-651610" y="0"/>
                        <a:chExt cx="2650693" cy="819898"/>
                      </a:xfrm>
                    </p:grpSpPr>
                    <p:sp>
                      <p:nvSpPr>
                        <p:cNvPr id="28" name="テキスト ボックス 1">
                          <a:extLst>
                            <a:ext uri="{FF2B5EF4-FFF2-40B4-BE49-F238E27FC236}">
                              <a16:creationId xmlns:a16="http://schemas.microsoft.com/office/drawing/2014/main" id="{B572755C-B79C-A47C-F8FF-3BC8AA5665C1}"/>
                            </a:ext>
                          </a:extLst>
                        </p:cNvPr>
                        <p:cNvSpPr txBox="1"/>
                        <p:nvPr/>
                      </p:nvSpPr>
                      <p:spPr>
                        <a:xfrm>
                          <a:off x="0" y="717449"/>
                          <a:ext cx="257073" cy="9869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0.5k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29" name="直線矢印コネクタ 28">
                          <a:extLst>
                            <a:ext uri="{FF2B5EF4-FFF2-40B4-BE49-F238E27FC236}">
                              <a16:creationId xmlns:a16="http://schemas.microsoft.com/office/drawing/2014/main" id="{981F1D0A-D83F-DB2D-70B0-9EE24694D41C}"/>
                            </a:ext>
                          </a:extLst>
                        </p:cNvPr>
                        <p:cNvCxnSpPr/>
                        <p:nvPr/>
                      </p:nvCxnSpPr>
                      <p:spPr>
                        <a:xfrm>
                          <a:off x="-4997" y="0"/>
                          <a:ext cx="0" cy="739220"/>
                        </a:xfrm>
                        <a:prstGeom prst="straightConnector1">
                          <a:avLst/>
                        </a:prstGeom>
                        <a:ln>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テキスト ボックス 1">
                          <a:extLst>
                            <a:ext uri="{FF2B5EF4-FFF2-40B4-BE49-F238E27FC236}">
                              <a16:creationId xmlns:a16="http://schemas.microsoft.com/office/drawing/2014/main" id="{F88A52EE-2871-DDF4-409F-FFEBA25BC3C7}"/>
                            </a:ext>
                          </a:extLst>
                        </p:cNvPr>
                        <p:cNvSpPr txBox="1"/>
                        <p:nvPr/>
                      </p:nvSpPr>
                      <p:spPr>
                        <a:xfrm>
                          <a:off x="1422107" y="717375"/>
                          <a:ext cx="257169"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1.0k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31" name="直線矢印コネクタ 30">
                          <a:extLst>
                            <a:ext uri="{FF2B5EF4-FFF2-40B4-BE49-F238E27FC236}">
                              <a16:creationId xmlns:a16="http://schemas.microsoft.com/office/drawing/2014/main" id="{1C5FEE1E-9922-90F1-3C18-0CA338221402}"/>
                            </a:ext>
                          </a:extLst>
                        </p:cNvPr>
                        <p:cNvCxnSpPr/>
                        <p:nvPr/>
                      </p:nvCxnSpPr>
                      <p:spPr>
                        <a:xfrm>
                          <a:off x="1592257" y="0"/>
                          <a:ext cx="0" cy="739775"/>
                        </a:xfrm>
                        <a:prstGeom prst="straightConnector1">
                          <a:avLst/>
                        </a:prstGeom>
                        <a:ln>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テキスト ボックス 1">
                          <a:extLst>
                            <a:ext uri="{FF2B5EF4-FFF2-40B4-BE49-F238E27FC236}">
                              <a16:creationId xmlns:a16="http://schemas.microsoft.com/office/drawing/2014/main" id="{17D3F06E-3180-2C41-191D-DF6634A0668D}"/>
                            </a:ext>
                          </a:extLst>
                        </p:cNvPr>
                        <p:cNvSpPr txBox="1"/>
                        <p:nvPr/>
                      </p:nvSpPr>
                      <p:spPr>
                        <a:xfrm>
                          <a:off x="-651610" y="622221"/>
                          <a:ext cx="257073" cy="9869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FF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33" name="テキスト ボックス 1">
                          <a:extLst>
                            <a:ext uri="{FF2B5EF4-FFF2-40B4-BE49-F238E27FC236}">
                              <a16:creationId xmlns:a16="http://schemas.microsoft.com/office/drawing/2014/main" id="{1B4D34EE-5183-9DBD-31FC-EB6C9A61C13B}"/>
                            </a:ext>
                          </a:extLst>
                        </p:cNvPr>
                        <p:cNvSpPr txBox="1"/>
                        <p:nvPr/>
                      </p:nvSpPr>
                      <p:spPr>
                        <a:xfrm>
                          <a:off x="1713798" y="682226"/>
                          <a:ext cx="285285" cy="98773"/>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1200"/>
                            </a:lnSpc>
                            <a:buNone/>
                          </a:pPr>
                          <a:r>
                            <a:rPr lang="en-US" sz="1200" b="1">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Case3</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cxnSp>
                      <p:nvCxnSpPr>
                        <p:cNvPr id="34" name="直線矢印コネクタ 33">
                          <a:extLst>
                            <a:ext uri="{FF2B5EF4-FFF2-40B4-BE49-F238E27FC236}">
                              <a16:creationId xmlns:a16="http://schemas.microsoft.com/office/drawing/2014/main" id="{42846370-261A-7A41-6E2F-6A6EC0CD24D5}"/>
                            </a:ext>
                          </a:extLst>
                        </p:cNvPr>
                        <p:cNvCxnSpPr/>
                        <p:nvPr/>
                      </p:nvCxnSpPr>
                      <p:spPr>
                        <a:xfrm>
                          <a:off x="-306118" y="662846"/>
                          <a:ext cx="0" cy="90000"/>
                        </a:xfrm>
                        <a:prstGeom prst="straightConnector1">
                          <a:avLst/>
                        </a:prstGeom>
                        <a:ln>
                          <a:solidFill>
                            <a:srgbClr val="0000CC"/>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テキスト ボックス 1">
                          <a:extLst>
                            <a:ext uri="{FF2B5EF4-FFF2-40B4-BE49-F238E27FC236}">
                              <a16:creationId xmlns:a16="http://schemas.microsoft.com/office/drawing/2014/main" id="{04C610AD-CE55-52CD-6D69-7E35731B398A}"/>
                            </a:ext>
                          </a:extLst>
                        </p:cNvPr>
                        <p:cNvSpPr txBox="1"/>
                        <p:nvPr/>
                      </p:nvSpPr>
                      <p:spPr>
                        <a:xfrm>
                          <a:off x="-474028" y="721199"/>
                          <a:ext cx="257073" cy="9869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0000CC"/>
                              </a:solidFill>
                              <a:effectLst/>
                              <a:latin typeface="ＭＳ ゴシック" panose="020B0609070205080204" pitchFamily="49" charset="-128"/>
                              <a:ea typeface="ＭＳ 明朝" panose="02020609040205080304" pitchFamily="17" charset="-128"/>
                              <a:cs typeface="Times New Roman" panose="02020603050405020304" pitchFamily="18" charset="0"/>
                            </a:rPr>
                            <a:t>0.4k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22" name="グループ化 21">
                      <a:extLst>
                        <a:ext uri="{FF2B5EF4-FFF2-40B4-BE49-F238E27FC236}">
                          <a16:creationId xmlns:a16="http://schemas.microsoft.com/office/drawing/2014/main" id="{32AFAAEB-B101-5ABB-0578-18706F62AB56}"/>
                        </a:ext>
                      </a:extLst>
                    </p:cNvPr>
                    <p:cNvGrpSpPr/>
                    <p:nvPr/>
                  </p:nvGrpSpPr>
                  <p:grpSpPr>
                    <a:xfrm>
                      <a:off x="646654" y="316230"/>
                      <a:ext cx="52049" cy="285749"/>
                      <a:chOff x="-20096" y="0"/>
                      <a:chExt cx="52049" cy="285749"/>
                    </a:xfrm>
                  </p:grpSpPr>
                  <p:sp>
                    <p:nvSpPr>
                      <p:cNvPr id="23" name="台形 22">
                        <a:extLst>
                          <a:ext uri="{FF2B5EF4-FFF2-40B4-BE49-F238E27FC236}">
                            <a16:creationId xmlns:a16="http://schemas.microsoft.com/office/drawing/2014/main" id="{CB087AD6-91F5-187D-9EE0-5E4778FE11E8}"/>
                          </a:ext>
                        </a:extLst>
                      </p:cNvPr>
                      <p:cNvSpPr/>
                      <p:nvPr/>
                    </p:nvSpPr>
                    <p:spPr>
                      <a:xfrm rot="16200000" flipV="1">
                        <a:off x="-16931" y="-3165"/>
                        <a:ext cx="45719" cy="52049"/>
                      </a:xfrm>
                      <a:prstGeom prst="trapezoid">
                        <a:avLst/>
                      </a:prstGeom>
                      <a:solidFill>
                        <a:srgbClr val="FF00FF"/>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24" name="台形 23">
                        <a:extLst>
                          <a:ext uri="{FF2B5EF4-FFF2-40B4-BE49-F238E27FC236}">
                            <a16:creationId xmlns:a16="http://schemas.microsoft.com/office/drawing/2014/main" id="{F71F5AC9-D09D-52E3-629C-1C6C0062DA7B}"/>
                          </a:ext>
                        </a:extLst>
                      </p:cNvPr>
                      <p:cNvSpPr/>
                      <p:nvPr/>
                    </p:nvSpPr>
                    <p:spPr>
                      <a:xfrm rot="16200000" flipV="1">
                        <a:off x="-16931" y="114945"/>
                        <a:ext cx="45719" cy="52049"/>
                      </a:xfrm>
                      <a:prstGeom prst="trapezoid">
                        <a:avLst/>
                      </a:prstGeom>
                      <a:solidFill>
                        <a:srgbClr val="FF00FF"/>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25" name="台形 24">
                        <a:extLst>
                          <a:ext uri="{FF2B5EF4-FFF2-40B4-BE49-F238E27FC236}">
                            <a16:creationId xmlns:a16="http://schemas.microsoft.com/office/drawing/2014/main" id="{BD5558E7-CCA8-9684-AD54-F2519D4C5FB2}"/>
                          </a:ext>
                        </a:extLst>
                      </p:cNvPr>
                      <p:cNvSpPr/>
                      <p:nvPr/>
                    </p:nvSpPr>
                    <p:spPr>
                      <a:xfrm rot="16200000" flipV="1">
                        <a:off x="-16931" y="236865"/>
                        <a:ext cx="45719" cy="52049"/>
                      </a:xfrm>
                      <a:prstGeom prst="trapezoid">
                        <a:avLst/>
                      </a:prstGeom>
                      <a:solidFill>
                        <a:srgbClr val="FF00FF"/>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grpSp>
              </p:grpSp>
              <p:sp>
                <p:nvSpPr>
                  <p:cNvPr id="19" name="フリーフォーム: 図形 18">
                    <a:extLst>
                      <a:ext uri="{FF2B5EF4-FFF2-40B4-BE49-F238E27FC236}">
                        <a16:creationId xmlns:a16="http://schemas.microsoft.com/office/drawing/2014/main" id="{4E6269AD-A52F-D7B3-5F7E-5B8D5117F0E8}"/>
                      </a:ext>
                    </a:extLst>
                  </p:cNvPr>
                  <p:cNvSpPr/>
                  <p:nvPr/>
                </p:nvSpPr>
                <p:spPr>
                  <a:xfrm>
                    <a:off x="522671" y="346701"/>
                    <a:ext cx="127732" cy="300069"/>
                  </a:xfrm>
                  <a:custGeom>
                    <a:avLst/>
                    <a:gdLst>
                      <a:gd name="csX0" fmla="*/ 127732 w 127732"/>
                      <a:gd name="csY0" fmla="*/ 0 h 300069"/>
                      <a:gd name="csX1" fmla="*/ 0 w 127732"/>
                      <a:gd name="csY1" fmla="*/ 300069 h 300069"/>
                      <a:gd name="csX2" fmla="*/ 127732 w 127732"/>
                      <a:gd name="csY2" fmla="*/ 127732 h 300069"/>
                    </a:gdLst>
                    <a:ahLst/>
                    <a:cxnLst>
                      <a:cxn ang="0">
                        <a:pos x="csX0" y="csY0"/>
                      </a:cxn>
                      <a:cxn ang="0">
                        <a:pos x="csX1" y="csY1"/>
                      </a:cxn>
                      <a:cxn ang="0">
                        <a:pos x="csX2" y="csY2"/>
                      </a:cxn>
                    </a:cxnLst>
                    <a:rect l="l" t="t" r="r" b="b"/>
                    <a:pathLst>
                      <a:path w="127732" h="300069">
                        <a:moveTo>
                          <a:pt x="127732" y="0"/>
                        </a:moveTo>
                        <a:lnTo>
                          <a:pt x="0" y="300069"/>
                        </a:lnTo>
                        <a:lnTo>
                          <a:pt x="127732" y="127732"/>
                        </a:lnTo>
                      </a:path>
                    </a:pathLst>
                  </a:cu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cxnSp>
                <p:nvCxnSpPr>
                  <p:cNvPr id="20" name="直線コネクタ 19">
                    <a:extLst>
                      <a:ext uri="{FF2B5EF4-FFF2-40B4-BE49-F238E27FC236}">
                        <a16:creationId xmlns:a16="http://schemas.microsoft.com/office/drawing/2014/main" id="{14DEA589-F610-4108-4125-D85F49E34FA2}"/>
                      </a:ext>
                    </a:extLst>
                  </p:cNvPr>
                  <p:cNvCxnSpPr/>
                  <p:nvPr/>
                </p:nvCxnSpPr>
                <p:spPr>
                  <a:xfrm flipV="1">
                    <a:off x="523094" y="581891"/>
                    <a:ext cx="115381" cy="645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テキスト ボックス 1">
                  <a:extLst>
                    <a:ext uri="{FF2B5EF4-FFF2-40B4-BE49-F238E27FC236}">
                      <a16:creationId xmlns:a16="http://schemas.microsoft.com/office/drawing/2014/main" id="{3344131F-4D9A-81DD-EE80-D234B5DF2AC5}"/>
                    </a:ext>
                  </a:extLst>
                </p:cNvPr>
                <p:cNvSpPr txBox="1"/>
                <p:nvPr/>
              </p:nvSpPr>
              <p:spPr>
                <a:xfrm>
                  <a:off x="0" y="20141"/>
                  <a:ext cx="215956" cy="101600"/>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7" name="テキスト ボックス 1">
                  <a:extLst>
                    <a:ext uri="{FF2B5EF4-FFF2-40B4-BE49-F238E27FC236}">
                      <a16:creationId xmlns:a16="http://schemas.microsoft.com/office/drawing/2014/main" id="{0FDCA696-2546-903C-61AE-38DA6F25A427}"/>
                    </a:ext>
                  </a:extLst>
                </p:cNvPr>
                <p:cNvSpPr txBox="1"/>
                <p:nvPr/>
              </p:nvSpPr>
              <p:spPr>
                <a:xfrm>
                  <a:off x="0" y="684793"/>
                  <a:ext cx="215956" cy="101600"/>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12" name="グループ化 11">
                <a:extLst>
                  <a:ext uri="{FF2B5EF4-FFF2-40B4-BE49-F238E27FC236}">
                    <a16:creationId xmlns:a16="http://schemas.microsoft.com/office/drawing/2014/main" id="{BA03E11E-FEB4-07D7-4446-1C98E7C66EB6}"/>
                  </a:ext>
                </a:extLst>
              </p:cNvPr>
              <p:cNvGrpSpPr/>
              <p:nvPr/>
            </p:nvGrpSpPr>
            <p:grpSpPr>
              <a:xfrm>
                <a:off x="40549" y="353571"/>
                <a:ext cx="261620" cy="98749"/>
                <a:chOff x="-12800" y="-70609"/>
                <a:chExt cx="261815" cy="98749"/>
              </a:xfrm>
            </p:grpSpPr>
            <p:cxnSp>
              <p:nvCxnSpPr>
                <p:cNvPr id="13" name="直線矢印コネクタ 12">
                  <a:extLst>
                    <a:ext uri="{FF2B5EF4-FFF2-40B4-BE49-F238E27FC236}">
                      <a16:creationId xmlns:a16="http://schemas.microsoft.com/office/drawing/2014/main" id="{8065D4CA-6158-AA07-6250-9F79581A9971}"/>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14" name="テキスト ボックス 1">
                  <a:extLst>
                    <a:ext uri="{FF2B5EF4-FFF2-40B4-BE49-F238E27FC236}">
                      <a16:creationId xmlns:a16="http://schemas.microsoft.com/office/drawing/2014/main" id="{75142E84-37DD-48A5-9C0D-D84332FA2942}"/>
                    </a:ext>
                  </a:extLst>
                </p:cNvPr>
                <p:cNvSpPr txBox="1"/>
                <p:nvPr/>
              </p:nvSpPr>
              <p:spPr>
                <a:xfrm>
                  <a:off x="-12800" y="-70609"/>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sp>
        <p:nvSpPr>
          <p:cNvPr id="106" name="テキスト ボックス 105">
            <a:extLst>
              <a:ext uri="{FF2B5EF4-FFF2-40B4-BE49-F238E27FC236}">
                <a16:creationId xmlns:a16="http://schemas.microsoft.com/office/drawing/2014/main" id="{B4651FBD-972D-F064-6204-CFC5A25F3FA0}"/>
              </a:ext>
            </a:extLst>
          </p:cNvPr>
          <p:cNvSpPr txBox="1"/>
          <p:nvPr/>
        </p:nvSpPr>
        <p:spPr>
          <a:xfrm>
            <a:off x="7219890" y="2890709"/>
            <a:ext cx="4899760"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-32_0.4k</a:t>
            </a:r>
            <a:r>
              <a:rPr lang="ja-JP" altLang="en-US" sz="1600" b="1" spc="100" dirty="0">
                <a:solidFill>
                  <a:srgbClr val="000000"/>
                </a:solidFill>
                <a:latin typeface="+mn-ea"/>
                <a:ea typeface="+mn-ea"/>
                <a:cs typeface="Times New Roman" panose="02020603050405020304" pitchFamily="18" charset="0"/>
              </a:rPr>
              <a:t>地点　各ケースの河床高横断図</a:t>
            </a:r>
          </a:p>
        </p:txBody>
      </p:sp>
      <p:sp>
        <p:nvSpPr>
          <p:cNvPr id="107" name="テキスト ボックス 106">
            <a:extLst>
              <a:ext uri="{FF2B5EF4-FFF2-40B4-BE49-F238E27FC236}">
                <a16:creationId xmlns:a16="http://schemas.microsoft.com/office/drawing/2014/main" id="{068776F8-9EA7-7BFA-20DC-147DA09F280C}"/>
              </a:ext>
            </a:extLst>
          </p:cNvPr>
          <p:cNvSpPr txBox="1"/>
          <p:nvPr/>
        </p:nvSpPr>
        <p:spPr>
          <a:xfrm>
            <a:off x="7287663" y="5243364"/>
            <a:ext cx="4899760"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-33_0.5k</a:t>
            </a:r>
            <a:r>
              <a:rPr lang="ja-JP" altLang="en-US" sz="1600" b="1" spc="100" dirty="0">
                <a:solidFill>
                  <a:srgbClr val="000000"/>
                </a:solidFill>
                <a:latin typeface="+mn-ea"/>
                <a:ea typeface="+mn-ea"/>
                <a:cs typeface="Times New Roman" panose="02020603050405020304" pitchFamily="18" charset="0"/>
              </a:rPr>
              <a:t>地点　各ケースの河床高横断図</a:t>
            </a:r>
          </a:p>
        </p:txBody>
      </p:sp>
      <p:grpSp>
        <p:nvGrpSpPr>
          <p:cNvPr id="108" name="グループ化 107">
            <a:extLst>
              <a:ext uri="{FF2B5EF4-FFF2-40B4-BE49-F238E27FC236}">
                <a16:creationId xmlns:a16="http://schemas.microsoft.com/office/drawing/2014/main" id="{CFFA3860-806C-8024-0FAB-F444928C8AEA}"/>
              </a:ext>
            </a:extLst>
          </p:cNvPr>
          <p:cNvGrpSpPr/>
          <p:nvPr/>
        </p:nvGrpSpPr>
        <p:grpSpPr>
          <a:xfrm>
            <a:off x="7163698" y="1239352"/>
            <a:ext cx="5070923" cy="1619772"/>
            <a:chOff x="0" y="-10048"/>
            <a:chExt cx="2952115" cy="942975"/>
          </a:xfrm>
        </p:grpSpPr>
        <p:pic>
          <p:nvPicPr>
            <p:cNvPr id="109" name="図 108">
              <a:extLst>
                <a:ext uri="{FF2B5EF4-FFF2-40B4-BE49-F238E27FC236}">
                  <a16:creationId xmlns:a16="http://schemas.microsoft.com/office/drawing/2014/main" id="{5D3EDA45-8781-321C-0E40-F4FA300DF062}"/>
                </a:ext>
              </a:extLst>
            </p:cNvPr>
            <p:cNvPicPr>
              <a:picLocks noChangeAspect="1"/>
            </p:cNvPicPr>
            <p:nvPr/>
          </p:nvPicPr>
          <p:blipFill>
            <a:blip r:embed="rId7"/>
            <a:stretch>
              <a:fillRect/>
            </a:stretch>
          </p:blipFill>
          <p:spPr>
            <a:xfrm>
              <a:off x="0" y="-10048"/>
              <a:ext cx="2952115" cy="942975"/>
            </a:xfrm>
            <a:prstGeom prst="rect">
              <a:avLst/>
            </a:prstGeom>
          </p:spPr>
        </p:pic>
        <p:grpSp>
          <p:nvGrpSpPr>
            <p:cNvPr id="110" name="グループ化 109">
              <a:extLst>
                <a:ext uri="{FF2B5EF4-FFF2-40B4-BE49-F238E27FC236}">
                  <a16:creationId xmlns:a16="http://schemas.microsoft.com/office/drawing/2014/main" id="{84CDEA1C-36A1-09F8-AB57-6C241F094259}"/>
                </a:ext>
              </a:extLst>
            </p:cNvPr>
            <p:cNvGrpSpPr/>
            <p:nvPr/>
          </p:nvGrpSpPr>
          <p:grpSpPr>
            <a:xfrm>
              <a:off x="114300" y="22860"/>
              <a:ext cx="2828084" cy="668861"/>
              <a:chOff x="0" y="-12183"/>
              <a:chExt cx="2828084" cy="668861"/>
            </a:xfrm>
          </p:grpSpPr>
          <p:grpSp>
            <p:nvGrpSpPr>
              <p:cNvPr id="111" name="グループ化 110">
                <a:extLst>
                  <a:ext uri="{FF2B5EF4-FFF2-40B4-BE49-F238E27FC236}">
                    <a16:creationId xmlns:a16="http://schemas.microsoft.com/office/drawing/2014/main" id="{0AF751A2-A086-55BA-EEEB-4CEBF6FB6C69}"/>
                  </a:ext>
                </a:extLst>
              </p:cNvPr>
              <p:cNvGrpSpPr/>
              <p:nvPr/>
            </p:nvGrpSpPr>
            <p:grpSpPr>
              <a:xfrm>
                <a:off x="0" y="-12183"/>
                <a:ext cx="2828084" cy="668861"/>
                <a:chOff x="117987" y="-12204"/>
                <a:chExt cx="2828580" cy="670013"/>
              </a:xfrm>
            </p:grpSpPr>
            <p:grpSp>
              <p:nvGrpSpPr>
                <p:cNvPr id="114" name="グループ化 113">
                  <a:extLst>
                    <a:ext uri="{FF2B5EF4-FFF2-40B4-BE49-F238E27FC236}">
                      <a16:creationId xmlns:a16="http://schemas.microsoft.com/office/drawing/2014/main" id="{0A357529-0CFB-D21B-877A-50DA2766E3E7}"/>
                    </a:ext>
                  </a:extLst>
                </p:cNvPr>
                <p:cNvGrpSpPr/>
                <p:nvPr/>
              </p:nvGrpSpPr>
              <p:grpSpPr>
                <a:xfrm>
                  <a:off x="667310" y="66043"/>
                  <a:ext cx="2137439" cy="591766"/>
                  <a:chOff x="493253" y="-124848"/>
                  <a:chExt cx="2137439" cy="591766"/>
                </a:xfrm>
              </p:grpSpPr>
              <p:grpSp>
                <p:nvGrpSpPr>
                  <p:cNvPr id="117" name="グループ化 116">
                    <a:extLst>
                      <a:ext uri="{FF2B5EF4-FFF2-40B4-BE49-F238E27FC236}">
                        <a16:creationId xmlns:a16="http://schemas.microsoft.com/office/drawing/2014/main" id="{F56D23C9-88DA-AF85-E7EB-761AD66EB887}"/>
                      </a:ext>
                    </a:extLst>
                  </p:cNvPr>
                  <p:cNvGrpSpPr/>
                  <p:nvPr/>
                </p:nvGrpSpPr>
                <p:grpSpPr>
                  <a:xfrm>
                    <a:off x="493253" y="-124848"/>
                    <a:ext cx="2137439" cy="591766"/>
                    <a:chOff x="493344" y="-128355"/>
                    <a:chExt cx="2137830" cy="592265"/>
                  </a:xfrm>
                </p:grpSpPr>
                <p:sp>
                  <p:nvSpPr>
                    <p:cNvPr id="121" name="テキスト ボックス 1">
                      <a:extLst>
                        <a:ext uri="{FF2B5EF4-FFF2-40B4-BE49-F238E27FC236}">
                          <a16:creationId xmlns:a16="http://schemas.microsoft.com/office/drawing/2014/main" id="{EA23A17F-5E27-7A61-75AD-0B31F56469F2}"/>
                        </a:ext>
                      </a:extLst>
                    </p:cNvPr>
                    <p:cNvSpPr txBox="1"/>
                    <p:nvPr/>
                  </p:nvSpPr>
                  <p:spPr>
                    <a:xfrm>
                      <a:off x="493344" y="342008"/>
                      <a:ext cx="518122" cy="121902"/>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Case3</a:t>
                      </a:r>
                      <a:endParaRPr lang="ja-JP"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22" name="テキスト ボックス 1">
                      <a:extLst>
                        <a:ext uri="{FF2B5EF4-FFF2-40B4-BE49-F238E27FC236}">
                          <a16:creationId xmlns:a16="http://schemas.microsoft.com/office/drawing/2014/main" id="{A449A351-BE63-A303-A37A-2FE045796739}"/>
                        </a:ext>
                      </a:extLst>
                    </p:cNvPr>
                    <p:cNvSpPr txBox="1"/>
                    <p:nvPr/>
                  </p:nvSpPr>
                  <p:spPr>
                    <a:xfrm>
                      <a:off x="1575779" y="319806"/>
                      <a:ext cx="334391" cy="131235"/>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dirty="0">
                          <a:effectLst/>
                          <a:latin typeface="ＭＳ ゴシック" panose="020B0609070205080204" pitchFamily="49" charset="-128"/>
                          <a:ea typeface="ＭＳ 明朝" panose="02020609040205080304" pitchFamily="17" charset="-128"/>
                          <a:cs typeface="Times New Roman" panose="02020603050405020304" pitchFamily="18" charset="0"/>
                        </a:rPr>
                        <a:t>Case1</a:t>
                      </a:r>
                      <a:endParaRPr lang="ja-JP"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23" name="フリーフォーム: 図形 122">
                      <a:extLst>
                        <a:ext uri="{FF2B5EF4-FFF2-40B4-BE49-F238E27FC236}">
                          <a16:creationId xmlns:a16="http://schemas.microsoft.com/office/drawing/2014/main" id="{AE362CDC-4DC7-B437-D4FA-A2F8A9B013F1}"/>
                        </a:ext>
                      </a:extLst>
                    </p:cNvPr>
                    <p:cNvSpPr/>
                    <p:nvPr/>
                  </p:nvSpPr>
                  <p:spPr>
                    <a:xfrm>
                      <a:off x="1535331" y="78587"/>
                      <a:ext cx="328601" cy="290477"/>
                    </a:xfrm>
                    <a:custGeom>
                      <a:avLst/>
                      <a:gdLst>
                        <a:gd name="csX0" fmla="*/ 707667 w 707667"/>
                        <a:gd name="csY0" fmla="*/ 469127 h 469127"/>
                        <a:gd name="csX1" fmla="*/ 151075 w 707667"/>
                        <a:gd name="csY1" fmla="*/ 469127 h 469127"/>
                        <a:gd name="csX2" fmla="*/ 127221 w 707667"/>
                        <a:gd name="csY2" fmla="*/ 413468 h 469127"/>
                        <a:gd name="csX3" fmla="*/ 0 w 707667"/>
                        <a:gd name="csY3" fmla="*/ 0 h 469127"/>
                        <a:gd name="csX0" fmla="*/ 707667 w 707667"/>
                        <a:gd name="csY0" fmla="*/ 469127 h 469127"/>
                        <a:gd name="csX1" fmla="*/ 151075 w 707667"/>
                        <a:gd name="csY1" fmla="*/ 469127 h 469127"/>
                        <a:gd name="csX2" fmla="*/ 0 w 707667"/>
                        <a:gd name="csY2" fmla="*/ 0 h 469127"/>
                      </a:gdLst>
                      <a:ahLst/>
                      <a:cxnLst>
                        <a:cxn ang="0">
                          <a:pos x="csX0" y="csY0"/>
                        </a:cxn>
                        <a:cxn ang="0">
                          <a:pos x="csX1" y="csY1"/>
                        </a:cxn>
                        <a:cxn ang="0">
                          <a:pos x="csX2" y="csY2"/>
                        </a:cxn>
                      </a:cxnLst>
                      <a:rect l="l" t="t" r="r" b="b"/>
                      <a:pathLst>
                        <a:path w="707667" h="469127">
                          <a:moveTo>
                            <a:pt x="707667" y="469127"/>
                          </a:moveTo>
                          <a:lnTo>
                            <a:pt x="151075" y="469127"/>
                          </a:lnTo>
                          <a:lnTo>
                            <a:pt x="0"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sp>
                  <p:nvSpPr>
                    <p:cNvPr id="124" name="フリーフォーム: 図形 123">
                      <a:extLst>
                        <a:ext uri="{FF2B5EF4-FFF2-40B4-BE49-F238E27FC236}">
                          <a16:creationId xmlns:a16="http://schemas.microsoft.com/office/drawing/2014/main" id="{17D3DB5E-0F65-A390-5B61-55B0B60E17F1}"/>
                        </a:ext>
                      </a:extLst>
                    </p:cNvPr>
                    <p:cNvSpPr/>
                    <p:nvPr/>
                  </p:nvSpPr>
                  <p:spPr>
                    <a:xfrm>
                      <a:off x="561958" y="115931"/>
                      <a:ext cx="339606" cy="281434"/>
                    </a:xfrm>
                    <a:custGeom>
                      <a:avLst/>
                      <a:gdLst>
                        <a:gd name="csX0" fmla="*/ 0 w 644056"/>
                        <a:gd name="csY0" fmla="*/ 405517 h 405517"/>
                        <a:gd name="csX1" fmla="*/ 572494 w 644056"/>
                        <a:gd name="csY1" fmla="*/ 405517 h 405517"/>
                        <a:gd name="csX2" fmla="*/ 644056 w 644056"/>
                        <a:gd name="csY2" fmla="*/ 0 h 405517"/>
                      </a:gdLst>
                      <a:ahLst/>
                      <a:cxnLst>
                        <a:cxn ang="0">
                          <a:pos x="csX0" y="csY0"/>
                        </a:cxn>
                        <a:cxn ang="0">
                          <a:pos x="csX1" y="csY1"/>
                        </a:cxn>
                        <a:cxn ang="0">
                          <a:pos x="csX2" y="csY2"/>
                        </a:cxn>
                      </a:cxnLst>
                      <a:rect l="l" t="t" r="r" b="b"/>
                      <a:pathLst>
                        <a:path w="644056" h="405517">
                          <a:moveTo>
                            <a:pt x="0" y="405517"/>
                          </a:moveTo>
                          <a:lnTo>
                            <a:pt x="572494" y="405517"/>
                          </a:lnTo>
                          <a:lnTo>
                            <a:pt x="644056"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cxnSp>
                  <p:nvCxnSpPr>
                    <p:cNvPr id="125" name="直線コネクタ 124">
                      <a:extLst>
                        <a:ext uri="{FF2B5EF4-FFF2-40B4-BE49-F238E27FC236}">
                          <a16:creationId xmlns:a16="http://schemas.microsoft.com/office/drawing/2014/main" id="{AE85793D-72E4-4155-81E0-F96A5035E67D}"/>
                        </a:ext>
                      </a:extLst>
                    </p:cNvPr>
                    <p:cNvCxnSpPr>
                      <a:stCxn id="124" idx="1"/>
                    </p:cNvCxnSpPr>
                    <p:nvPr/>
                  </p:nvCxnSpPr>
                  <p:spPr>
                    <a:xfrm flipV="1">
                      <a:off x="863784" y="67172"/>
                      <a:ext cx="671073" cy="330193"/>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26" name="直線コネクタ 125">
                      <a:extLst>
                        <a:ext uri="{FF2B5EF4-FFF2-40B4-BE49-F238E27FC236}">
                          <a16:creationId xmlns:a16="http://schemas.microsoft.com/office/drawing/2014/main" id="{1D73FF40-AD45-A88C-A226-ED15395F7BA5}"/>
                        </a:ext>
                      </a:extLst>
                    </p:cNvPr>
                    <p:cNvCxnSpPr>
                      <a:endCxn id="124" idx="1"/>
                    </p:cNvCxnSpPr>
                    <p:nvPr/>
                  </p:nvCxnSpPr>
                  <p:spPr>
                    <a:xfrm flipH="1">
                      <a:off x="863784" y="8670"/>
                      <a:ext cx="1248218" cy="388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テキスト ボックス 1">
                      <a:extLst>
                        <a:ext uri="{FF2B5EF4-FFF2-40B4-BE49-F238E27FC236}">
                          <a16:creationId xmlns:a16="http://schemas.microsoft.com/office/drawing/2014/main" id="{FD288FC6-2346-AAAD-AB1E-16C12BD702D5}"/>
                        </a:ext>
                      </a:extLst>
                    </p:cNvPr>
                    <p:cNvSpPr txBox="1"/>
                    <p:nvPr/>
                  </p:nvSpPr>
                  <p:spPr>
                    <a:xfrm>
                      <a:off x="1942199" y="309465"/>
                      <a:ext cx="688975" cy="11970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a:effectLst/>
                          <a:latin typeface="ＭＳ ゴシック" panose="020B0609070205080204" pitchFamily="49" charset="-128"/>
                          <a:ea typeface="ＭＳ 明朝" panose="02020609040205080304" pitchFamily="17" charset="-128"/>
                          <a:cs typeface="Times New Roman" panose="02020603050405020304" pitchFamily="18" charset="0"/>
                        </a:rPr>
                        <a:t>Case2</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a:p>
                      <a:pPr algn="ctr">
                        <a:lnSpc>
                          <a:spcPts val="700"/>
                        </a:lnSpc>
                        <a:buNone/>
                      </a:pPr>
                      <a:r>
                        <a:rPr lang="en-US" sz="1000">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192" name="テキスト ボックス 1">
                      <a:extLst>
                        <a:ext uri="{FF2B5EF4-FFF2-40B4-BE49-F238E27FC236}">
                          <a16:creationId xmlns:a16="http://schemas.microsoft.com/office/drawing/2014/main" id="{15C90CEB-B21F-7892-E0A3-7B7B8B7E6534}"/>
                        </a:ext>
                      </a:extLst>
                    </p:cNvPr>
                    <p:cNvSpPr txBox="1"/>
                    <p:nvPr/>
                  </p:nvSpPr>
                  <p:spPr>
                    <a:xfrm>
                      <a:off x="2144791" y="-128355"/>
                      <a:ext cx="302908" cy="11970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a:effectLst/>
                          <a:latin typeface="ＭＳ ゴシック" panose="020B0609070205080204" pitchFamily="49" charset="-128"/>
                          <a:ea typeface="ＭＳ 明朝" panose="02020609040205080304" pitchFamily="17" charset="-128"/>
                          <a:cs typeface="Times New Roman" panose="02020603050405020304" pitchFamily="18" charset="0"/>
                        </a:rPr>
                        <a:t>1.23</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193" name="テキスト ボックス 1">
                      <a:extLst>
                        <a:ext uri="{FF2B5EF4-FFF2-40B4-BE49-F238E27FC236}">
                          <a16:creationId xmlns:a16="http://schemas.microsoft.com/office/drawing/2014/main" id="{3140FED7-CCE8-AB58-FD93-00B796572D0B}"/>
                        </a:ext>
                      </a:extLst>
                    </p:cNvPr>
                    <p:cNvSpPr txBox="1"/>
                    <p:nvPr/>
                  </p:nvSpPr>
                  <p:spPr>
                    <a:xfrm>
                      <a:off x="1105241" y="-31754"/>
                      <a:ext cx="331605" cy="89708"/>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dirty="0">
                          <a:effectLst/>
                          <a:latin typeface="ＭＳ ゴシック" panose="020B0609070205080204" pitchFamily="49" charset="-128"/>
                          <a:ea typeface="ＭＳ 明朝" panose="02020609040205080304" pitchFamily="17" charset="-128"/>
                          <a:cs typeface="Times New Roman" panose="02020603050405020304" pitchFamily="18" charset="0"/>
                        </a:rPr>
                        <a:t>0.37</a:t>
                      </a:r>
                      <a:endParaRPr lang="ja-JP"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sp>
                <p:nvSpPr>
                  <p:cNvPr id="118" name="フリーフォーム: 図形 117">
                    <a:extLst>
                      <a:ext uri="{FF2B5EF4-FFF2-40B4-BE49-F238E27FC236}">
                        <a16:creationId xmlns:a16="http://schemas.microsoft.com/office/drawing/2014/main" id="{ED635492-A970-CF7D-A277-8AFBCD3B753B}"/>
                      </a:ext>
                    </a:extLst>
                  </p:cNvPr>
                  <p:cNvSpPr/>
                  <p:nvPr/>
                </p:nvSpPr>
                <p:spPr>
                  <a:xfrm>
                    <a:off x="2140437" y="-18410"/>
                    <a:ext cx="271145" cy="393634"/>
                  </a:xfrm>
                  <a:custGeom>
                    <a:avLst/>
                    <a:gdLst>
                      <a:gd name="csX0" fmla="*/ 365146 w 365146"/>
                      <a:gd name="csY0" fmla="*/ 316051 h 316051"/>
                      <a:gd name="csX1" fmla="*/ 0 w 365146"/>
                      <a:gd name="csY1" fmla="*/ 316051 h 316051"/>
                      <a:gd name="csX2" fmla="*/ 12273 w 365146"/>
                      <a:gd name="csY2" fmla="*/ 0 h 316051"/>
                    </a:gdLst>
                    <a:ahLst/>
                    <a:cxnLst>
                      <a:cxn ang="0">
                        <a:pos x="csX0" y="csY0"/>
                      </a:cxn>
                      <a:cxn ang="0">
                        <a:pos x="csX1" y="csY1"/>
                      </a:cxn>
                      <a:cxn ang="0">
                        <a:pos x="csX2" y="csY2"/>
                      </a:cxn>
                    </a:cxnLst>
                    <a:rect l="l" t="t" r="r" b="b"/>
                    <a:pathLst>
                      <a:path w="365146" h="316051">
                        <a:moveTo>
                          <a:pt x="365146" y="316051"/>
                        </a:moveTo>
                        <a:lnTo>
                          <a:pt x="0" y="316051"/>
                        </a:lnTo>
                        <a:lnTo>
                          <a:pt x="12273"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cxnSp>
                <p:nvCxnSpPr>
                  <p:cNvPr id="119" name="直線コネクタ 118">
                    <a:extLst>
                      <a:ext uri="{FF2B5EF4-FFF2-40B4-BE49-F238E27FC236}">
                        <a16:creationId xmlns:a16="http://schemas.microsoft.com/office/drawing/2014/main" id="{24A93495-0154-C2C3-95BD-1350F88FD590}"/>
                      </a:ext>
                    </a:extLst>
                  </p:cNvPr>
                  <p:cNvCxnSpPr>
                    <a:stCxn id="118" idx="1"/>
                  </p:cNvCxnSpPr>
                  <p:nvPr/>
                </p:nvCxnSpPr>
                <p:spPr>
                  <a:xfrm flipH="1" flipV="1">
                    <a:off x="1832628" y="50858"/>
                    <a:ext cx="307476" cy="3241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256F2E1C-820C-B58E-094D-A23188E5EACC}"/>
                      </a:ext>
                    </a:extLst>
                  </p:cNvPr>
                  <p:cNvCxnSpPr>
                    <a:stCxn id="118" idx="1"/>
                  </p:cNvCxnSpPr>
                  <p:nvPr/>
                </p:nvCxnSpPr>
                <p:spPr>
                  <a:xfrm flipH="1" flipV="1">
                    <a:off x="1535057" y="81816"/>
                    <a:ext cx="605046" cy="293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5" name="テキスト ボックス 1">
                  <a:extLst>
                    <a:ext uri="{FF2B5EF4-FFF2-40B4-BE49-F238E27FC236}">
                      <a16:creationId xmlns:a16="http://schemas.microsoft.com/office/drawing/2014/main" id="{89655600-3F08-E5B8-7950-5E9A96629633}"/>
                    </a:ext>
                  </a:extLst>
                </p:cNvPr>
                <p:cNvSpPr txBox="1"/>
                <p:nvPr/>
              </p:nvSpPr>
              <p:spPr>
                <a:xfrm>
                  <a:off x="2730667" y="-12204"/>
                  <a:ext cx="215900" cy="59828"/>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750"/>
                    </a:lnSpc>
                    <a:buNone/>
                  </a:pPr>
                  <a:r>
                    <a:rPr lang="ja-JP" sz="10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16" name="テキスト ボックス 1">
                  <a:extLst>
                    <a:ext uri="{FF2B5EF4-FFF2-40B4-BE49-F238E27FC236}">
                      <a16:creationId xmlns:a16="http://schemas.microsoft.com/office/drawing/2014/main" id="{47FD45AA-40B5-8F33-9FCF-10A417237FD5}"/>
                    </a:ext>
                  </a:extLst>
                </p:cNvPr>
                <p:cNvSpPr txBox="1"/>
                <p:nvPr/>
              </p:nvSpPr>
              <p:spPr>
                <a:xfrm>
                  <a:off x="117987" y="-7110"/>
                  <a:ext cx="215900" cy="59828"/>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750"/>
                    </a:lnSpc>
                    <a:buNone/>
                  </a:pPr>
                  <a:r>
                    <a:rPr lang="ja-JP" sz="10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sp>
            <p:nvSpPr>
              <p:cNvPr id="112" name="フリーフォーム: 図形 111">
                <a:extLst>
                  <a:ext uri="{FF2B5EF4-FFF2-40B4-BE49-F238E27FC236}">
                    <a16:creationId xmlns:a16="http://schemas.microsoft.com/office/drawing/2014/main" id="{53C11484-F531-1C60-0A88-ECE6BC8F2A8D}"/>
                  </a:ext>
                </a:extLst>
              </p:cNvPr>
              <p:cNvSpPr/>
              <p:nvPr/>
            </p:nvSpPr>
            <p:spPr>
              <a:xfrm>
                <a:off x="1214888" y="202868"/>
                <a:ext cx="301423" cy="58258"/>
              </a:xfrm>
              <a:custGeom>
                <a:avLst/>
                <a:gdLst>
                  <a:gd name="csX0" fmla="*/ 0 w 301423"/>
                  <a:gd name="csY0" fmla="*/ 0 h 58258"/>
                  <a:gd name="csX1" fmla="*/ 189973 w 301423"/>
                  <a:gd name="csY1" fmla="*/ 0 h 58258"/>
                  <a:gd name="csX2" fmla="*/ 301423 w 301423"/>
                  <a:gd name="csY2" fmla="*/ 58258 h 58258"/>
                </a:gdLst>
                <a:ahLst/>
                <a:cxnLst>
                  <a:cxn ang="0">
                    <a:pos x="csX0" y="csY0"/>
                  </a:cxn>
                  <a:cxn ang="0">
                    <a:pos x="csX1" y="csY1"/>
                  </a:cxn>
                  <a:cxn ang="0">
                    <a:pos x="csX2" y="csY2"/>
                  </a:cxn>
                </a:cxnLst>
                <a:rect l="l" t="t" r="r" b="b"/>
                <a:pathLst>
                  <a:path w="301423" h="58258">
                    <a:moveTo>
                      <a:pt x="0" y="0"/>
                    </a:moveTo>
                    <a:lnTo>
                      <a:pt x="189973" y="0"/>
                    </a:lnTo>
                    <a:lnTo>
                      <a:pt x="301423" y="58258"/>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sp>
            <p:nvSpPr>
              <p:cNvPr id="113" name="フリーフォーム: 図形 112">
                <a:extLst>
                  <a:ext uri="{FF2B5EF4-FFF2-40B4-BE49-F238E27FC236}">
                    <a16:creationId xmlns:a16="http://schemas.microsoft.com/office/drawing/2014/main" id="{9044A860-0BC0-B3C3-4EF1-177AB286D4C2}"/>
                  </a:ext>
                </a:extLst>
              </p:cNvPr>
              <p:cNvSpPr/>
              <p:nvPr/>
            </p:nvSpPr>
            <p:spPr>
              <a:xfrm>
                <a:off x="2219780" y="119290"/>
                <a:ext cx="301423" cy="83588"/>
              </a:xfrm>
              <a:custGeom>
                <a:avLst/>
                <a:gdLst>
                  <a:gd name="csX0" fmla="*/ 0 w 301423"/>
                  <a:gd name="csY0" fmla="*/ 0 h 58258"/>
                  <a:gd name="csX1" fmla="*/ 189973 w 301423"/>
                  <a:gd name="csY1" fmla="*/ 0 h 58258"/>
                  <a:gd name="csX2" fmla="*/ 301423 w 301423"/>
                  <a:gd name="csY2" fmla="*/ 58258 h 58258"/>
                </a:gdLst>
                <a:ahLst/>
                <a:cxnLst>
                  <a:cxn ang="0">
                    <a:pos x="csX0" y="csY0"/>
                  </a:cxn>
                  <a:cxn ang="0">
                    <a:pos x="csX1" y="csY1"/>
                  </a:cxn>
                  <a:cxn ang="0">
                    <a:pos x="csX2" y="csY2"/>
                  </a:cxn>
                </a:cxnLst>
                <a:rect l="l" t="t" r="r" b="b"/>
                <a:pathLst>
                  <a:path w="301423" h="58258">
                    <a:moveTo>
                      <a:pt x="0" y="0"/>
                    </a:moveTo>
                    <a:lnTo>
                      <a:pt x="189973" y="0"/>
                    </a:lnTo>
                    <a:lnTo>
                      <a:pt x="301423" y="58258"/>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grpSp>
      </p:grpSp>
      <p:grpSp>
        <p:nvGrpSpPr>
          <p:cNvPr id="8194" name="グループ化 8193">
            <a:extLst>
              <a:ext uri="{FF2B5EF4-FFF2-40B4-BE49-F238E27FC236}">
                <a16:creationId xmlns:a16="http://schemas.microsoft.com/office/drawing/2014/main" id="{FB6EFE2A-630D-B4B7-A995-FC0D8A9BB997}"/>
              </a:ext>
            </a:extLst>
          </p:cNvPr>
          <p:cNvGrpSpPr/>
          <p:nvPr/>
        </p:nvGrpSpPr>
        <p:grpSpPr>
          <a:xfrm>
            <a:off x="7069403" y="3672529"/>
            <a:ext cx="5150695" cy="1619771"/>
            <a:chOff x="0" y="0"/>
            <a:chExt cx="2952115" cy="928370"/>
          </a:xfrm>
        </p:grpSpPr>
        <p:pic>
          <p:nvPicPr>
            <p:cNvPr id="8196" name="図 8195">
              <a:extLst>
                <a:ext uri="{FF2B5EF4-FFF2-40B4-BE49-F238E27FC236}">
                  <a16:creationId xmlns:a16="http://schemas.microsoft.com/office/drawing/2014/main" id="{3910B183-9565-8CEC-C0BD-FF1DCDEF0390}"/>
                </a:ext>
              </a:extLst>
            </p:cNvPr>
            <p:cNvPicPr>
              <a:picLocks noChangeAspect="1"/>
            </p:cNvPicPr>
            <p:nvPr/>
          </p:nvPicPr>
          <p:blipFill>
            <a:blip r:embed="rId8"/>
            <a:stretch>
              <a:fillRect/>
            </a:stretch>
          </p:blipFill>
          <p:spPr>
            <a:xfrm>
              <a:off x="0" y="0"/>
              <a:ext cx="2952115" cy="928370"/>
            </a:xfrm>
            <a:prstGeom prst="rect">
              <a:avLst/>
            </a:prstGeom>
          </p:spPr>
        </p:pic>
        <p:grpSp>
          <p:nvGrpSpPr>
            <p:cNvPr id="8197" name="グループ化 8196">
              <a:extLst>
                <a:ext uri="{FF2B5EF4-FFF2-40B4-BE49-F238E27FC236}">
                  <a16:creationId xmlns:a16="http://schemas.microsoft.com/office/drawing/2014/main" id="{61E1B714-CA49-75C2-CABF-3FD922D1E758}"/>
                </a:ext>
              </a:extLst>
            </p:cNvPr>
            <p:cNvGrpSpPr/>
            <p:nvPr/>
          </p:nvGrpSpPr>
          <p:grpSpPr>
            <a:xfrm>
              <a:off x="114300" y="32754"/>
              <a:ext cx="2827654" cy="618950"/>
              <a:chOff x="0" y="32754"/>
              <a:chExt cx="2828179" cy="618950"/>
            </a:xfrm>
          </p:grpSpPr>
          <p:grpSp>
            <p:nvGrpSpPr>
              <p:cNvPr id="8198" name="グループ化 8197">
                <a:extLst>
                  <a:ext uri="{FF2B5EF4-FFF2-40B4-BE49-F238E27FC236}">
                    <a16:creationId xmlns:a16="http://schemas.microsoft.com/office/drawing/2014/main" id="{214DB50F-CB93-9726-774B-8D8B54EBEEC9}"/>
                  </a:ext>
                </a:extLst>
              </p:cNvPr>
              <p:cNvGrpSpPr/>
              <p:nvPr/>
            </p:nvGrpSpPr>
            <p:grpSpPr>
              <a:xfrm>
                <a:off x="0" y="32754"/>
                <a:ext cx="2828179" cy="618950"/>
                <a:chOff x="117987" y="32796"/>
                <a:chExt cx="2828675" cy="619766"/>
              </a:xfrm>
            </p:grpSpPr>
            <p:grpSp>
              <p:nvGrpSpPr>
                <p:cNvPr id="8201" name="グループ化 8200">
                  <a:extLst>
                    <a:ext uri="{FF2B5EF4-FFF2-40B4-BE49-F238E27FC236}">
                      <a16:creationId xmlns:a16="http://schemas.microsoft.com/office/drawing/2014/main" id="{7676B53D-05D3-E802-6500-EA8A4AF74E43}"/>
                    </a:ext>
                  </a:extLst>
                </p:cNvPr>
                <p:cNvGrpSpPr/>
                <p:nvPr/>
              </p:nvGrpSpPr>
              <p:grpSpPr>
                <a:xfrm>
                  <a:off x="757230" y="46959"/>
                  <a:ext cx="2162126" cy="605603"/>
                  <a:chOff x="583311" y="-134780"/>
                  <a:chExt cx="2162847" cy="606227"/>
                </a:xfrm>
              </p:grpSpPr>
              <p:grpSp>
                <p:nvGrpSpPr>
                  <p:cNvPr id="8204" name="グループ化 8203">
                    <a:extLst>
                      <a:ext uri="{FF2B5EF4-FFF2-40B4-BE49-F238E27FC236}">
                        <a16:creationId xmlns:a16="http://schemas.microsoft.com/office/drawing/2014/main" id="{C1A00FA8-23F4-A59C-E0D4-B7B9C3E4F842}"/>
                      </a:ext>
                    </a:extLst>
                  </p:cNvPr>
                  <p:cNvGrpSpPr/>
                  <p:nvPr/>
                </p:nvGrpSpPr>
                <p:grpSpPr>
                  <a:xfrm>
                    <a:off x="583311" y="-134780"/>
                    <a:ext cx="2162847" cy="606227"/>
                    <a:chOff x="583417" y="-138292"/>
                    <a:chExt cx="2163241" cy="606740"/>
                  </a:xfrm>
                </p:grpSpPr>
                <p:sp>
                  <p:nvSpPr>
                    <p:cNvPr id="8208" name="テキスト ボックス 1">
                      <a:extLst>
                        <a:ext uri="{FF2B5EF4-FFF2-40B4-BE49-F238E27FC236}">
                          <a16:creationId xmlns:a16="http://schemas.microsoft.com/office/drawing/2014/main" id="{4B57346A-EDEC-5F22-A341-A0C72D6D73AC}"/>
                        </a:ext>
                      </a:extLst>
                    </p:cNvPr>
                    <p:cNvSpPr txBox="1"/>
                    <p:nvPr/>
                  </p:nvSpPr>
                  <p:spPr>
                    <a:xfrm>
                      <a:off x="609029" y="342696"/>
                      <a:ext cx="345663" cy="95004"/>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Case3</a:t>
                      </a:r>
                      <a:endParaRPr lang="ja-JP"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09" name="テキスト ボックス 1">
                      <a:extLst>
                        <a:ext uri="{FF2B5EF4-FFF2-40B4-BE49-F238E27FC236}">
                          <a16:creationId xmlns:a16="http://schemas.microsoft.com/office/drawing/2014/main" id="{78FA1125-88DC-039A-9C13-4EC469F98287}"/>
                        </a:ext>
                      </a:extLst>
                    </p:cNvPr>
                    <p:cNvSpPr txBox="1"/>
                    <p:nvPr/>
                  </p:nvSpPr>
                  <p:spPr>
                    <a:xfrm>
                      <a:off x="1648160" y="337213"/>
                      <a:ext cx="334391" cy="131235"/>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a:effectLst/>
                          <a:latin typeface="ＭＳ ゴシック" panose="020B0609070205080204" pitchFamily="49" charset="-128"/>
                          <a:ea typeface="ＭＳ 明朝" panose="02020609040205080304" pitchFamily="17" charset="-128"/>
                          <a:cs typeface="Times New Roman" panose="02020603050405020304" pitchFamily="18" charset="0"/>
                        </a:rPr>
                        <a:t>Case1</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10" name="フリーフォーム: 図形 8209">
                      <a:extLst>
                        <a:ext uri="{FF2B5EF4-FFF2-40B4-BE49-F238E27FC236}">
                          <a16:creationId xmlns:a16="http://schemas.microsoft.com/office/drawing/2014/main" id="{8AF45C24-A6A8-D689-AAD0-22945CBBCCD2}"/>
                        </a:ext>
                      </a:extLst>
                    </p:cNvPr>
                    <p:cNvSpPr/>
                    <p:nvPr/>
                  </p:nvSpPr>
                  <p:spPr>
                    <a:xfrm>
                      <a:off x="1552059" y="64837"/>
                      <a:ext cx="382571" cy="318616"/>
                    </a:xfrm>
                    <a:custGeom>
                      <a:avLst/>
                      <a:gdLst>
                        <a:gd name="csX0" fmla="*/ 707667 w 707667"/>
                        <a:gd name="csY0" fmla="*/ 469127 h 469127"/>
                        <a:gd name="csX1" fmla="*/ 151075 w 707667"/>
                        <a:gd name="csY1" fmla="*/ 469127 h 469127"/>
                        <a:gd name="csX2" fmla="*/ 127221 w 707667"/>
                        <a:gd name="csY2" fmla="*/ 413468 h 469127"/>
                        <a:gd name="csX3" fmla="*/ 0 w 707667"/>
                        <a:gd name="csY3" fmla="*/ 0 h 469127"/>
                        <a:gd name="csX0" fmla="*/ 707667 w 707667"/>
                        <a:gd name="csY0" fmla="*/ 469127 h 469127"/>
                        <a:gd name="csX1" fmla="*/ 151075 w 707667"/>
                        <a:gd name="csY1" fmla="*/ 469127 h 469127"/>
                        <a:gd name="csX2" fmla="*/ 0 w 707667"/>
                        <a:gd name="csY2" fmla="*/ 0 h 469127"/>
                      </a:gdLst>
                      <a:ahLst/>
                      <a:cxnLst>
                        <a:cxn ang="0">
                          <a:pos x="csX0" y="csY0"/>
                        </a:cxn>
                        <a:cxn ang="0">
                          <a:pos x="csX1" y="csY1"/>
                        </a:cxn>
                        <a:cxn ang="0">
                          <a:pos x="csX2" y="csY2"/>
                        </a:cxn>
                      </a:cxnLst>
                      <a:rect l="l" t="t" r="r" b="b"/>
                      <a:pathLst>
                        <a:path w="707667" h="469127">
                          <a:moveTo>
                            <a:pt x="707667" y="469127"/>
                          </a:moveTo>
                          <a:lnTo>
                            <a:pt x="151075" y="469127"/>
                          </a:lnTo>
                          <a:lnTo>
                            <a:pt x="0"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sp>
                  <p:nvSpPr>
                    <p:cNvPr id="8211" name="フリーフォーム: 図形 8210">
                      <a:extLst>
                        <a:ext uri="{FF2B5EF4-FFF2-40B4-BE49-F238E27FC236}">
                          <a16:creationId xmlns:a16="http://schemas.microsoft.com/office/drawing/2014/main" id="{BE20E7EE-B26B-2E32-8A6E-BCB22A5E68B0}"/>
                        </a:ext>
                      </a:extLst>
                    </p:cNvPr>
                    <p:cNvSpPr/>
                    <p:nvPr/>
                  </p:nvSpPr>
                  <p:spPr>
                    <a:xfrm>
                      <a:off x="583417" y="113098"/>
                      <a:ext cx="363142" cy="281911"/>
                    </a:xfrm>
                    <a:custGeom>
                      <a:avLst/>
                      <a:gdLst>
                        <a:gd name="csX0" fmla="*/ 0 w 644056"/>
                        <a:gd name="csY0" fmla="*/ 405517 h 405517"/>
                        <a:gd name="csX1" fmla="*/ 572494 w 644056"/>
                        <a:gd name="csY1" fmla="*/ 405517 h 405517"/>
                        <a:gd name="csX2" fmla="*/ 644056 w 644056"/>
                        <a:gd name="csY2" fmla="*/ 0 h 405517"/>
                      </a:gdLst>
                      <a:ahLst/>
                      <a:cxnLst>
                        <a:cxn ang="0">
                          <a:pos x="csX0" y="csY0"/>
                        </a:cxn>
                        <a:cxn ang="0">
                          <a:pos x="csX1" y="csY1"/>
                        </a:cxn>
                        <a:cxn ang="0">
                          <a:pos x="csX2" y="csY2"/>
                        </a:cxn>
                      </a:cxnLst>
                      <a:rect l="l" t="t" r="r" b="b"/>
                      <a:pathLst>
                        <a:path w="644056" h="405517">
                          <a:moveTo>
                            <a:pt x="0" y="405517"/>
                          </a:moveTo>
                          <a:lnTo>
                            <a:pt x="572494" y="405517"/>
                          </a:lnTo>
                          <a:lnTo>
                            <a:pt x="644056"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cxnSp>
                  <p:nvCxnSpPr>
                    <p:cNvPr id="8212" name="直線コネクタ 8211">
                      <a:extLst>
                        <a:ext uri="{FF2B5EF4-FFF2-40B4-BE49-F238E27FC236}">
                          <a16:creationId xmlns:a16="http://schemas.microsoft.com/office/drawing/2014/main" id="{A3B93F5F-D128-CE1B-70C4-3B0B7A2847B9}"/>
                        </a:ext>
                      </a:extLst>
                    </p:cNvPr>
                    <p:cNvCxnSpPr/>
                    <p:nvPr/>
                  </p:nvCxnSpPr>
                  <p:spPr>
                    <a:xfrm flipV="1">
                      <a:off x="900885" y="64649"/>
                      <a:ext cx="931884" cy="329518"/>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213" name="直線コネクタ 8212">
                      <a:extLst>
                        <a:ext uri="{FF2B5EF4-FFF2-40B4-BE49-F238E27FC236}">
                          <a16:creationId xmlns:a16="http://schemas.microsoft.com/office/drawing/2014/main" id="{90D961E9-366C-9153-8F7B-11FE1ECEE0E0}"/>
                        </a:ext>
                      </a:extLst>
                    </p:cNvPr>
                    <p:cNvCxnSpPr/>
                    <p:nvPr/>
                  </p:nvCxnSpPr>
                  <p:spPr>
                    <a:xfrm flipH="1">
                      <a:off x="900885" y="22089"/>
                      <a:ext cx="1191813" cy="3720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14" name="テキスト ボックス 1">
                      <a:extLst>
                        <a:ext uri="{FF2B5EF4-FFF2-40B4-BE49-F238E27FC236}">
                          <a16:creationId xmlns:a16="http://schemas.microsoft.com/office/drawing/2014/main" id="{86DDB7A9-2DAC-5C9D-7CD2-6B3968342D39}"/>
                        </a:ext>
                      </a:extLst>
                    </p:cNvPr>
                    <p:cNvSpPr txBox="1"/>
                    <p:nvPr/>
                  </p:nvSpPr>
                  <p:spPr>
                    <a:xfrm>
                      <a:off x="2170568" y="293245"/>
                      <a:ext cx="425829" cy="11970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a:effectLst/>
                          <a:latin typeface="ＭＳ ゴシック" panose="020B0609070205080204" pitchFamily="49" charset="-128"/>
                          <a:ea typeface="ＭＳ 明朝" panose="02020609040205080304" pitchFamily="17" charset="-128"/>
                          <a:cs typeface="Times New Roman" panose="02020603050405020304" pitchFamily="18" charset="0"/>
                        </a:rPr>
                        <a:t>Case2</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a:p>
                      <a:pPr algn="ctr">
                        <a:lnSpc>
                          <a:spcPts val="700"/>
                        </a:lnSpc>
                        <a:buNone/>
                      </a:pPr>
                      <a:r>
                        <a:rPr lang="en-US" sz="1000">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15" name="テキスト ボックス 1">
                      <a:extLst>
                        <a:ext uri="{FF2B5EF4-FFF2-40B4-BE49-F238E27FC236}">
                          <a16:creationId xmlns:a16="http://schemas.microsoft.com/office/drawing/2014/main" id="{91A224E5-C8E7-9874-6426-141F57F53103}"/>
                        </a:ext>
                      </a:extLst>
                    </p:cNvPr>
                    <p:cNvSpPr txBox="1"/>
                    <p:nvPr/>
                  </p:nvSpPr>
                  <p:spPr>
                    <a:xfrm>
                      <a:off x="2394673" y="-67216"/>
                      <a:ext cx="351985" cy="11970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a:effectLst/>
                          <a:latin typeface="ＭＳ ゴシック" panose="020B0609070205080204" pitchFamily="49" charset="-128"/>
                          <a:ea typeface="ＭＳ 明朝" panose="02020609040205080304" pitchFamily="17" charset="-128"/>
                          <a:cs typeface="Times New Roman" panose="02020603050405020304" pitchFamily="18" charset="0"/>
                        </a:rPr>
                        <a:t>1.37</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16" name="テキスト ボックス 1">
                      <a:extLst>
                        <a:ext uri="{FF2B5EF4-FFF2-40B4-BE49-F238E27FC236}">
                          <a16:creationId xmlns:a16="http://schemas.microsoft.com/office/drawing/2014/main" id="{034EA8CD-D801-47A4-D1DB-7693771EB4DF}"/>
                        </a:ext>
                      </a:extLst>
                    </p:cNvPr>
                    <p:cNvSpPr txBox="1"/>
                    <p:nvPr/>
                  </p:nvSpPr>
                  <p:spPr>
                    <a:xfrm>
                      <a:off x="1434907" y="-138292"/>
                      <a:ext cx="345584" cy="11970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a:effectLst/>
                          <a:latin typeface="ＭＳ ゴシック" panose="020B0609070205080204" pitchFamily="49" charset="-128"/>
                          <a:ea typeface="ＭＳ 明朝" panose="02020609040205080304" pitchFamily="17" charset="-128"/>
                          <a:cs typeface="Times New Roman" panose="02020603050405020304" pitchFamily="18" charset="0"/>
                        </a:rPr>
                        <a:t>0.28</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sp>
                <p:nvSpPr>
                  <p:cNvPr id="8205" name="フリーフォーム: 図形 8204">
                    <a:extLst>
                      <a:ext uri="{FF2B5EF4-FFF2-40B4-BE49-F238E27FC236}">
                        <a16:creationId xmlns:a16="http://schemas.microsoft.com/office/drawing/2014/main" id="{FF86F9FB-EC7C-AA3C-C371-BB2082BCE7F2}"/>
                      </a:ext>
                    </a:extLst>
                  </p:cNvPr>
                  <p:cNvSpPr/>
                  <p:nvPr/>
                </p:nvSpPr>
                <p:spPr>
                  <a:xfrm>
                    <a:off x="2141262" y="-16157"/>
                    <a:ext cx="313453" cy="368829"/>
                  </a:xfrm>
                  <a:custGeom>
                    <a:avLst/>
                    <a:gdLst>
                      <a:gd name="csX0" fmla="*/ 365146 w 365146"/>
                      <a:gd name="csY0" fmla="*/ 316051 h 316051"/>
                      <a:gd name="csX1" fmla="*/ 0 w 365146"/>
                      <a:gd name="csY1" fmla="*/ 316051 h 316051"/>
                      <a:gd name="csX2" fmla="*/ 12273 w 365146"/>
                      <a:gd name="csY2" fmla="*/ 0 h 316051"/>
                    </a:gdLst>
                    <a:ahLst/>
                    <a:cxnLst>
                      <a:cxn ang="0">
                        <a:pos x="csX0" y="csY0"/>
                      </a:cxn>
                      <a:cxn ang="0">
                        <a:pos x="csX1" y="csY1"/>
                      </a:cxn>
                      <a:cxn ang="0">
                        <a:pos x="csX2" y="csY2"/>
                      </a:cxn>
                    </a:cxnLst>
                    <a:rect l="l" t="t" r="r" b="b"/>
                    <a:pathLst>
                      <a:path w="365146" h="316051">
                        <a:moveTo>
                          <a:pt x="365146" y="316051"/>
                        </a:moveTo>
                        <a:lnTo>
                          <a:pt x="0" y="316051"/>
                        </a:lnTo>
                        <a:lnTo>
                          <a:pt x="12273"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cxnSp>
                <p:nvCxnSpPr>
                  <p:cNvPr id="8206" name="直線コネクタ 8205">
                    <a:extLst>
                      <a:ext uri="{FF2B5EF4-FFF2-40B4-BE49-F238E27FC236}">
                        <a16:creationId xmlns:a16="http://schemas.microsoft.com/office/drawing/2014/main" id="{C16C2CDE-7C8F-6AD2-FCFE-F35A63BB67FF}"/>
                      </a:ext>
                    </a:extLst>
                  </p:cNvPr>
                  <p:cNvCxnSpPr>
                    <a:stCxn id="8205" idx="1"/>
                  </p:cNvCxnSpPr>
                  <p:nvPr/>
                </p:nvCxnSpPr>
                <p:spPr>
                  <a:xfrm flipH="1" flipV="1">
                    <a:off x="1864605" y="31652"/>
                    <a:ext cx="276657" cy="321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07" name="直線コネクタ 8206">
                    <a:extLst>
                      <a:ext uri="{FF2B5EF4-FFF2-40B4-BE49-F238E27FC236}">
                        <a16:creationId xmlns:a16="http://schemas.microsoft.com/office/drawing/2014/main" id="{0EACE2AE-B81F-2A4D-B146-751CCF61B576}"/>
                      </a:ext>
                    </a:extLst>
                  </p:cNvPr>
                  <p:cNvCxnSpPr>
                    <a:stCxn id="8205" idx="1"/>
                  </p:cNvCxnSpPr>
                  <p:nvPr/>
                </p:nvCxnSpPr>
                <p:spPr>
                  <a:xfrm flipH="1" flipV="1">
                    <a:off x="1575934" y="68181"/>
                    <a:ext cx="565327" cy="2841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202" name="テキスト ボックス 1">
                  <a:extLst>
                    <a:ext uri="{FF2B5EF4-FFF2-40B4-BE49-F238E27FC236}">
                      <a16:creationId xmlns:a16="http://schemas.microsoft.com/office/drawing/2014/main" id="{D9949F70-9DD2-98AC-1383-8B05C5801EA2}"/>
                    </a:ext>
                  </a:extLst>
                </p:cNvPr>
                <p:cNvSpPr txBox="1"/>
                <p:nvPr/>
              </p:nvSpPr>
              <p:spPr>
                <a:xfrm>
                  <a:off x="2730762" y="32796"/>
                  <a:ext cx="215900" cy="58878"/>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750"/>
                    </a:lnSpc>
                    <a:buNone/>
                  </a:pPr>
                  <a:r>
                    <a:rPr lang="ja-JP" sz="10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03" name="テキスト ボックス 1">
                  <a:extLst>
                    <a:ext uri="{FF2B5EF4-FFF2-40B4-BE49-F238E27FC236}">
                      <a16:creationId xmlns:a16="http://schemas.microsoft.com/office/drawing/2014/main" id="{9BBEAA06-7D83-B31E-8855-11CABA405D52}"/>
                    </a:ext>
                  </a:extLst>
                </p:cNvPr>
                <p:cNvSpPr txBox="1"/>
                <p:nvPr/>
              </p:nvSpPr>
              <p:spPr>
                <a:xfrm>
                  <a:off x="117987" y="32796"/>
                  <a:ext cx="215900" cy="58878"/>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750"/>
                    </a:lnSpc>
                    <a:buNone/>
                  </a:pPr>
                  <a:r>
                    <a:rPr lang="ja-JP" sz="1000" b="1"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sp>
            <p:nvSpPr>
              <p:cNvPr id="8199" name="フリーフォーム: 図形 8198">
                <a:extLst>
                  <a:ext uri="{FF2B5EF4-FFF2-40B4-BE49-F238E27FC236}">
                    <a16:creationId xmlns:a16="http://schemas.microsoft.com/office/drawing/2014/main" id="{0CBCE3B0-1BA5-EB06-B800-E5F9E18CAC43}"/>
                  </a:ext>
                </a:extLst>
              </p:cNvPr>
              <p:cNvSpPr/>
              <p:nvPr/>
            </p:nvSpPr>
            <p:spPr>
              <a:xfrm>
                <a:off x="1516687" y="100832"/>
                <a:ext cx="270457" cy="106251"/>
              </a:xfrm>
              <a:custGeom>
                <a:avLst/>
                <a:gdLst>
                  <a:gd name="csX0" fmla="*/ 0 w 270457"/>
                  <a:gd name="csY0" fmla="*/ 0 h 106251"/>
                  <a:gd name="csX1" fmla="*/ 189964 w 270457"/>
                  <a:gd name="csY1" fmla="*/ 0 h 106251"/>
                  <a:gd name="csX2" fmla="*/ 270457 w 270457"/>
                  <a:gd name="csY2" fmla="*/ 106251 h 106251"/>
                </a:gdLst>
                <a:ahLst/>
                <a:cxnLst>
                  <a:cxn ang="0">
                    <a:pos x="csX0" y="csY0"/>
                  </a:cxn>
                  <a:cxn ang="0">
                    <a:pos x="csX1" y="csY1"/>
                  </a:cxn>
                  <a:cxn ang="0">
                    <a:pos x="csX2" y="csY2"/>
                  </a:cxn>
                </a:cxnLst>
                <a:rect l="l" t="t" r="r" b="b"/>
                <a:pathLst>
                  <a:path w="270457" h="106251">
                    <a:moveTo>
                      <a:pt x="0" y="0"/>
                    </a:moveTo>
                    <a:lnTo>
                      <a:pt x="189964" y="0"/>
                    </a:lnTo>
                    <a:lnTo>
                      <a:pt x="270457" y="106251"/>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sp>
            <p:nvSpPr>
              <p:cNvPr id="8200" name="フリーフォーム: 図形 8199">
                <a:extLst>
                  <a:ext uri="{FF2B5EF4-FFF2-40B4-BE49-F238E27FC236}">
                    <a16:creationId xmlns:a16="http://schemas.microsoft.com/office/drawing/2014/main" id="{09E84701-6B08-292F-BE1C-472FEA8E489A}"/>
                  </a:ext>
                </a:extLst>
              </p:cNvPr>
              <p:cNvSpPr/>
              <p:nvPr/>
            </p:nvSpPr>
            <p:spPr>
              <a:xfrm>
                <a:off x="2417726" y="165244"/>
                <a:ext cx="276896" cy="84686"/>
              </a:xfrm>
              <a:custGeom>
                <a:avLst/>
                <a:gdLst>
                  <a:gd name="csX0" fmla="*/ 276896 w 276896"/>
                  <a:gd name="csY0" fmla="*/ 0 h 125569"/>
                  <a:gd name="csX1" fmla="*/ 276896 w 276896"/>
                  <a:gd name="csY1" fmla="*/ 0 h 125569"/>
                  <a:gd name="csX2" fmla="*/ 74053 w 276896"/>
                  <a:gd name="csY2" fmla="*/ 0 h 125569"/>
                  <a:gd name="csX3" fmla="*/ 0 w 276896"/>
                  <a:gd name="csY3" fmla="*/ 125569 h 125569"/>
                </a:gdLst>
                <a:ahLst/>
                <a:cxnLst>
                  <a:cxn ang="0">
                    <a:pos x="csX0" y="csY0"/>
                  </a:cxn>
                  <a:cxn ang="0">
                    <a:pos x="csX1" y="csY1"/>
                  </a:cxn>
                  <a:cxn ang="0">
                    <a:pos x="csX2" y="csY2"/>
                  </a:cxn>
                  <a:cxn ang="0">
                    <a:pos x="csX3" y="csY3"/>
                  </a:cxn>
                </a:cxnLst>
                <a:rect l="l" t="t" r="r" b="b"/>
                <a:pathLst>
                  <a:path w="276896" h="125569">
                    <a:moveTo>
                      <a:pt x="276896" y="0"/>
                    </a:moveTo>
                    <a:lnTo>
                      <a:pt x="276896" y="0"/>
                    </a:lnTo>
                    <a:lnTo>
                      <a:pt x="74053" y="0"/>
                    </a:lnTo>
                    <a:lnTo>
                      <a:pt x="0" y="125569"/>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grpSp>
      </p:grpSp>
      <p:sp>
        <p:nvSpPr>
          <p:cNvPr id="8217" name="テキスト ボックス 8216">
            <a:extLst>
              <a:ext uri="{FF2B5EF4-FFF2-40B4-BE49-F238E27FC236}">
                <a16:creationId xmlns:a16="http://schemas.microsoft.com/office/drawing/2014/main" id="{DE6A3DB0-AE4D-8457-7DD2-07BA68629793}"/>
              </a:ext>
            </a:extLst>
          </p:cNvPr>
          <p:cNvSpPr txBox="1"/>
          <p:nvPr/>
        </p:nvSpPr>
        <p:spPr>
          <a:xfrm>
            <a:off x="7278816" y="8095342"/>
            <a:ext cx="4899760"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-34_</a:t>
            </a:r>
            <a:r>
              <a:rPr lang="zh-TW" altLang="en-US" sz="1600" b="1" spc="100" dirty="0">
                <a:solidFill>
                  <a:srgbClr val="000000"/>
                </a:solidFill>
                <a:latin typeface="+mn-ea"/>
                <a:ea typeface="+mn-ea"/>
                <a:cs typeface="Times New Roman" panose="02020603050405020304" pitchFamily="18" charset="0"/>
              </a:rPr>
              <a:t>区間別投影面積</a:t>
            </a:r>
            <a:endParaRPr lang="ja-JP" altLang="en-US" sz="1600" b="1" spc="100" dirty="0">
              <a:solidFill>
                <a:srgbClr val="000000"/>
              </a:solidFill>
              <a:latin typeface="+mn-ea"/>
              <a:ea typeface="+mn-ea"/>
              <a:cs typeface="Times New Roman" panose="02020603050405020304" pitchFamily="18" charset="0"/>
            </a:endParaRPr>
          </a:p>
        </p:txBody>
      </p:sp>
      <p:grpSp>
        <p:nvGrpSpPr>
          <p:cNvPr id="8229" name="グループ化 8228">
            <a:extLst>
              <a:ext uri="{FF2B5EF4-FFF2-40B4-BE49-F238E27FC236}">
                <a16:creationId xmlns:a16="http://schemas.microsoft.com/office/drawing/2014/main" id="{1F243828-C059-554B-184B-B73CDA38B225}"/>
              </a:ext>
            </a:extLst>
          </p:cNvPr>
          <p:cNvGrpSpPr/>
          <p:nvPr/>
        </p:nvGrpSpPr>
        <p:grpSpPr>
          <a:xfrm>
            <a:off x="5117948" y="893013"/>
            <a:ext cx="1849480" cy="353401"/>
            <a:chOff x="31697" y="0"/>
            <a:chExt cx="861452" cy="235734"/>
          </a:xfrm>
        </p:grpSpPr>
        <p:pic>
          <p:nvPicPr>
            <p:cNvPr id="8230" name="図 8229" descr="テーブル が含まれている画像&#10;&#10;AI 生成コンテンツは誤りを含む可能性があります。">
              <a:extLst>
                <a:ext uri="{FF2B5EF4-FFF2-40B4-BE49-F238E27FC236}">
                  <a16:creationId xmlns:a16="http://schemas.microsoft.com/office/drawing/2014/main" id="{52AE6F34-78CE-0618-BEF0-AB4BBC786AD1}"/>
                </a:ext>
              </a:extLst>
            </p:cNvPr>
            <p:cNvPicPr>
              <a:picLocks noChangeAspect="1"/>
            </p:cNvPicPr>
            <p:nvPr/>
          </p:nvPicPr>
          <p:blipFill rotWithShape="1">
            <a:blip r:embed="rId9"/>
            <a:srcRect t="24665"/>
            <a:stretch>
              <a:fillRect/>
            </a:stretch>
          </p:blipFill>
          <p:spPr bwMode="auto">
            <a:xfrm>
              <a:off x="46616" y="78889"/>
              <a:ext cx="758190" cy="156845"/>
            </a:xfrm>
            <a:prstGeom prst="rect">
              <a:avLst/>
            </a:prstGeom>
            <a:ln>
              <a:noFill/>
            </a:ln>
            <a:extLst>
              <a:ext uri="{53640926-AAD7-44D8-BBD7-CCE9431645EC}">
                <a14:shadowObscured xmlns:a14="http://schemas.microsoft.com/office/drawing/2010/main"/>
              </a:ext>
            </a:extLst>
          </p:spPr>
        </p:pic>
        <p:sp>
          <p:nvSpPr>
            <p:cNvPr id="8231" name="正方形/長方形 8230">
              <a:extLst>
                <a:ext uri="{FF2B5EF4-FFF2-40B4-BE49-F238E27FC236}">
                  <a16:creationId xmlns:a16="http://schemas.microsoft.com/office/drawing/2014/main" id="{2A9733DF-8919-032B-5AFF-67AC6650FCBC}"/>
                </a:ext>
              </a:extLst>
            </p:cNvPr>
            <p:cNvSpPr/>
            <p:nvPr/>
          </p:nvSpPr>
          <p:spPr>
            <a:xfrm>
              <a:off x="46616" y="0"/>
              <a:ext cx="758625" cy="1425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800"/>
            </a:p>
          </p:txBody>
        </p:sp>
        <p:sp>
          <p:nvSpPr>
            <p:cNvPr id="8232" name="テキスト ボックス 1">
              <a:extLst>
                <a:ext uri="{FF2B5EF4-FFF2-40B4-BE49-F238E27FC236}">
                  <a16:creationId xmlns:a16="http://schemas.microsoft.com/office/drawing/2014/main" id="{8E010A5A-A3E6-3B4D-A894-1C42FF7377E7}"/>
                </a:ext>
              </a:extLst>
            </p:cNvPr>
            <p:cNvSpPr txBox="1"/>
            <p:nvPr/>
          </p:nvSpPr>
          <p:spPr>
            <a:xfrm>
              <a:off x="31697" y="109046"/>
              <a:ext cx="230486" cy="99024"/>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b="1">
                  <a:effectLst/>
                  <a:latin typeface="ＭＳ ゴシック" panose="020B0609070205080204" pitchFamily="49" charset="-128"/>
                  <a:ea typeface="ＭＳ 明朝" panose="02020609040205080304" pitchFamily="17" charset="-128"/>
                  <a:cs typeface="Times New Roman" panose="02020603050405020304" pitchFamily="18" charset="0"/>
                </a:rPr>
                <a:t>0</a:t>
              </a:r>
              <a:endParaRPr lang="ja-JP" sz="16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33" name="テキスト ボックス 1">
              <a:extLst>
                <a:ext uri="{FF2B5EF4-FFF2-40B4-BE49-F238E27FC236}">
                  <a16:creationId xmlns:a16="http://schemas.microsoft.com/office/drawing/2014/main" id="{FC164201-AC97-4420-7FD6-0B754D4835F4}"/>
                </a:ext>
              </a:extLst>
            </p:cNvPr>
            <p:cNvSpPr txBox="1"/>
            <p:nvPr/>
          </p:nvSpPr>
          <p:spPr>
            <a:xfrm>
              <a:off x="147021" y="109046"/>
              <a:ext cx="306360" cy="9869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b="1">
                  <a:effectLst/>
                  <a:latin typeface="ＭＳ ゴシック" panose="020B0609070205080204" pitchFamily="49" charset="-128"/>
                  <a:ea typeface="ＭＳ 明朝" panose="02020609040205080304" pitchFamily="17" charset="-128"/>
                  <a:cs typeface="Times New Roman" panose="02020603050405020304" pitchFamily="18" charset="0"/>
                </a:rPr>
                <a:t>-2.0</a:t>
              </a:r>
              <a:endParaRPr lang="ja-JP" sz="16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34" name="テキスト ボックス 1">
              <a:extLst>
                <a:ext uri="{FF2B5EF4-FFF2-40B4-BE49-F238E27FC236}">
                  <a16:creationId xmlns:a16="http://schemas.microsoft.com/office/drawing/2014/main" id="{862369E8-1ED7-E880-55DA-6A26F713ECC4}"/>
                </a:ext>
              </a:extLst>
            </p:cNvPr>
            <p:cNvSpPr txBox="1"/>
            <p:nvPr/>
          </p:nvSpPr>
          <p:spPr>
            <a:xfrm>
              <a:off x="415962" y="109046"/>
              <a:ext cx="279009" cy="9869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b="1">
                  <a:effectLst/>
                  <a:latin typeface="ＭＳ ゴシック" panose="020B0609070205080204" pitchFamily="49" charset="-128"/>
                  <a:ea typeface="ＭＳ 明朝" panose="02020609040205080304" pitchFamily="17" charset="-128"/>
                  <a:cs typeface="Times New Roman" panose="02020603050405020304" pitchFamily="18" charset="0"/>
                </a:rPr>
                <a:t>-4.5</a:t>
              </a:r>
              <a:endParaRPr lang="ja-JP" sz="16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35" name="テキスト ボックス 1">
              <a:extLst>
                <a:ext uri="{FF2B5EF4-FFF2-40B4-BE49-F238E27FC236}">
                  <a16:creationId xmlns:a16="http://schemas.microsoft.com/office/drawing/2014/main" id="{DF52D9FB-E95B-5BEE-FAE1-199452366F9D}"/>
                </a:ext>
              </a:extLst>
            </p:cNvPr>
            <p:cNvSpPr txBox="1"/>
            <p:nvPr/>
          </p:nvSpPr>
          <p:spPr>
            <a:xfrm>
              <a:off x="634358" y="109046"/>
              <a:ext cx="258791" cy="9869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b="1" dirty="0">
                  <a:effectLst/>
                  <a:latin typeface="ＭＳ ゴシック" panose="020B0609070205080204" pitchFamily="49" charset="-128"/>
                  <a:ea typeface="ＭＳ 明朝" panose="02020609040205080304" pitchFamily="17" charset="-128"/>
                  <a:cs typeface="Times New Roman" panose="02020603050405020304" pitchFamily="18" charset="0"/>
                </a:rPr>
                <a:t>-8.0</a:t>
              </a:r>
              <a:endParaRPr lang="ja-JP" sz="16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36" name="テキスト ボックス 1">
              <a:extLst>
                <a:ext uri="{FF2B5EF4-FFF2-40B4-BE49-F238E27FC236}">
                  <a16:creationId xmlns:a16="http://schemas.microsoft.com/office/drawing/2014/main" id="{128F3BBC-16D2-B743-1F25-596DB7C05958}"/>
                </a:ext>
              </a:extLst>
            </p:cNvPr>
            <p:cNvSpPr txBox="1"/>
            <p:nvPr/>
          </p:nvSpPr>
          <p:spPr>
            <a:xfrm>
              <a:off x="265355" y="0"/>
              <a:ext cx="469301" cy="99024"/>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050" b="1">
                  <a:effectLst/>
                  <a:latin typeface="ＭＳ 明朝" panose="02020609040205080304" pitchFamily="17" charset="-128"/>
                  <a:ea typeface="ＭＳ ゴシック" panose="020B0609070205080204" pitchFamily="49" charset="-128"/>
                  <a:cs typeface="Times New Roman" panose="02020603050405020304" pitchFamily="18" charset="0"/>
                </a:rPr>
                <a:t>地形高</a:t>
              </a:r>
              <a:r>
                <a:rPr lang="en-US" sz="1050" b="1">
                  <a:effectLst/>
                  <a:latin typeface="ＭＳ 明朝" panose="02020609040205080304" pitchFamily="17" charset="-128"/>
                  <a:ea typeface="ＭＳ ゴシック" panose="020B0609070205080204" pitchFamily="49" charset="-128"/>
                  <a:cs typeface="Times New Roman" panose="02020603050405020304" pitchFamily="18" charset="0"/>
                </a:rPr>
                <a:t>(m)</a:t>
              </a:r>
              <a:endParaRPr lang="ja-JP" sz="16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pic>
        <p:nvPicPr>
          <p:cNvPr id="8237" name="図 8236" descr="ダイアグラム, 概略図&#10;&#10;AI 生成コンテンツは誤りを含む可能性があります。">
            <a:extLst>
              <a:ext uri="{FF2B5EF4-FFF2-40B4-BE49-F238E27FC236}">
                <a16:creationId xmlns:a16="http://schemas.microsoft.com/office/drawing/2014/main" id="{A0EAB19E-12B9-35C8-2B80-D8106B51626E}"/>
              </a:ext>
            </a:extLst>
          </p:cNvPr>
          <p:cNvPicPr>
            <a:picLocks noChangeAspect="1"/>
          </p:cNvPicPr>
          <p:nvPr/>
        </p:nvPicPr>
        <p:blipFill>
          <a:blip r:embed="rId10"/>
          <a:stretch>
            <a:fillRect/>
          </a:stretch>
        </p:blipFill>
        <p:spPr>
          <a:xfrm>
            <a:off x="6818130" y="6252107"/>
            <a:ext cx="3018884" cy="1641015"/>
          </a:xfrm>
          <a:prstGeom prst="rect">
            <a:avLst/>
          </a:prstGeom>
        </p:spPr>
      </p:pic>
      <p:pic>
        <p:nvPicPr>
          <p:cNvPr id="8238" name="図 8237" descr="建物, 障子 が含まれている画像&#10;&#10;AI 生成コンテンツは誤りを含む可能性があります。">
            <a:extLst>
              <a:ext uri="{FF2B5EF4-FFF2-40B4-BE49-F238E27FC236}">
                <a16:creationId xmlns:a16="http://schemas.microsoft.com/office/drawing/2014/main" id="{D11CBA16-8F67-FB55-57A6-1CDD135AAB46}"/>
              </a:ext>
            </a:extLst>
          </p:cNvPr>
          <p:cNvPicPr>
            <a:picLocks noChangeAspect="1"/>
          </p:cNvPicPr>
          <p:nvPr/>
        </p:nvPicPr>
        <p:blipFill>
          <a:blip r:embed="rId11"/>
          <a:stretch>
            <a:fillRect/>
          </a:stretch>
        </p:blipFill>
        <p:spPr>
          <a:xfrm>
            <a:off x="9870782" y="5975299"/>
            <a:ext cx="2541410" cy="2035430"/>
          </a:xfrm>
          <a:prstGeom prst="rect">
            <a:avLst/>
          </a:prstGeom>
        </p:spPr>
      </p:pic>
    </p:spTree>
    <p:extLst>
      <p:ext uri="{BB962C8B-B14F-4D97-AF65-F5344CB8AC3E}">
        <p14:creationId xmlns:p14="http://schemas.microsoft.com/office/powerpoint/2010/main" val="3831942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F6A24-B177-4052-4405-230017317120}"/>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F87D7E13-3595-B90D-3C36-8E981DDB5310}"/>
              </a:ext>
            </a:extLst>
          </p:cNvPr>
          <p:cNvSpPr>
            <a:spLocks noChangeArrowheads="1"/>
          </p:cNvSpPr>
          <p:nvPr/>
        </p:nvSpPr>
        <p:spPr bwMode="auto">
          <a:xfrm>
            <a:off x="226151" y="149225"/>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eaLnBrk="1" hangingPunct="1"/>
            <a:endParaRPr lang="ja-JP" altLang="en-US" b="1">
              <a:ea typeface="ＭＳ Ｐゴシック" panose="020B0600070205080204" pitchFamily="50" charset="-128"/>
            </a:endParaRPr>
          </a:p>
        </p:txBody>
      </p:sp>
      <p:sp>
        <p:nvSpPr>
          <p:cNvPr id="50" name="Rectangle 25">
            <a:extLst>
              <a:ext uri="{FF2B5EF4-FFF2-40B4-BE49-F238E27FC236}">
                <a16:creationId xmlns:a16="http://schemas.microsoft.com/office/drawing/2014/main" id="{B7BFD8A7-74A2-7979-E204-0E80CDB75C83}"/>
              </a:ext>
            </a:extLst>
          </p:cNvPr>
          <p:cNvSpPr>
            <a:spLocks noChangeArrowheads="1"/>
          </p:cNvSpPr>
          <p:nvPr/>
        </p:nvSpPr>
        <p:spPr bwMode="auto">
          <a:xfrm>
            <a:off x="230823" y="157762"/>
            <a:ext cx="12360275" cy="439141"/>
          </a:xfrm>
          <a:prstGeom prst="rect">
            <a:avLst/>
          </a:prstGeom>
          <a:solidFill>
            <a:srgbClr val="3366FF"/>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1279525">
              <a:spcBef>
                <a:spcPct val="20000"/>
              </a:spcBef>
              <a:buChar char="•"/>
              <a:defRPr kumimoji="1" sz="4500">
                <a:solidFill>
                  <a:schemeClr val="tx1"/>
                </a:solidFill>
                <a:latin typeface="Arial" panose="020B0604020202020204" pitchFamily="34" charset="0"/>
                <a:ea typeface="ＭＳ Ｐゴシック" panose="020B0600070205080204" pitchFamily="50" charset="-128"/>
              </a:defRPr>
            </a:lvl1pPr>
            <a:lvl2pPr marL="1039813" indent="-400050" defTabSz="1279525">
              <a:spcBef>
                <a:spcPct val="20000"/>
              </a:spcBef>
              <a:buChar char="–"/>
              <a:defRPr kumimoji="1" sz="3900">
                <a:solidFill>
                  <a:schemeClr val="tx1"/>
                </a:solidFill>
                <a:latin typeface="Arial" panose="020B0604020202020204" pitchFamily="34" charset="0"/>
                <a:ea typeface="ＭＳ Ｐゴシック" panose="020B0600070205080204" pitchFamily="50" charset="-128"/>
              </a:defRPr>
            </a:lvl2pPr>
            <a:lvl3pPr marL="1600200" indent="-320675" defTabSz="1279525">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3pPr>
            <a:lvl4pPr marL="2239963"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4pPr>
            <a:lvl5pPr marL="2879725" indent="-319088"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5pPr>
            <a:lvl6pPr marL="33369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6pPr>
            <a:lvl7pPr marL="37941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7pPr>
            <a:lvl8pPr marL="42513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8pPr>
            <a:lvl9pPr marL="4708525" indent="-319088" defTabSz="1279525" eaLnBrk="0" fontAlgn="base" hangingPunct="0">
              <a:spcBef>
                <a:spcPct val="20000"/>
              </a:spcBef>
              <a:spcAft>
                <a:spcPct val="0"/>
              </a:spcAft>
              <a:buChar char="»"/>
              <a:defRPr kumimoji="1" sz="28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defRPr/>
            </a:pPr>
            <a:r>
              <a:rPr lang="ja-JP" altLang="en-US" sz="2800" b="1" dirty="0">
                <a:solidFill>
                  <a:schemeClr val="bg1"/>
                </a:solidFill>
                <a:effectLst>
                  <a:outerShdw blurRad="38100" dist="38100" dir="2700000" algn="tl">
                    <a:srgbClr val="000000"/>
                  </a:outerShdw>
                </a:effectLst>
                <a:latin typeface="Times New Roman" panose="02020603050405020304" pitchFamily="18" charset="0"/>
                <a:ea typeface="HG丸ｺﾞｼｯｸM-PRO" panose="020F0600000000000000" pitchFamily="50" charset="-128"/>
                <a:cs typeface="Times New Roman" panose="02020603050405020304" pitchFamily="18" charset="0"/>
              </a:rPr>
              <a:t>数値実験水路による検証（２）</a:t>
            </a:r>
          </a:p>
        </p:txBody>
      </p:sp>
      <p:sp>
        <p:nvSpPr>
          <p:cNvPr id="36" name="Rectangle 137">
            <a:extLst>
              <a:ext uri="{FF2B5EF4-FFF2-40B4-BE49-F238E27FC236}">
                <a16:creationId xmlns:a16="http://schemas.microsoft.com/office/drawing/2014/main" id="{65F52455-F6F5-95ED-0E18-595F081F7472}"/>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9" name="Rectangle 137">
            <a:extLst>
              <a:ext uri="{FF2B5EF4-FFF2-40B4-BE49-F238E27FC236}">
                <a16:creationId xmlns:a16="http://schemas.microsoft.com/office/drawing/2014/main" id="{0D133EB8-B713-A900-CF2C-58592D23E606}"/>
              </a:ext>
            </a:extLst>
          </p:cNvPr>
          <p:cNvSpPr>
            <a:spLocks noChangeArrowheads="1"/>
          </p:cNvSpPr>
          <p:nvPr/>
        </p:nvSpPr>
        <p:spPr bwMode="auto">
          <a:xfrm>
            <a:off x="293687" y="701960"/>
            <a:ext cx="12191823" cy="8577507"/>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endParaRPr lang="ja-JP" altLang="en-US"/>
          </a:p>
        </p:txBody>
      </p:sp>
      <p:sp>
        <p:nvSpPr>
          <p:cNvPr id="71" name="スライド番号プレースホルダー 1">
            <a:extLst>
              <a:ext uri="{FF2B5EF4-FFF2-40B4-BE49-F238E27FC236}">
                <a16:creationId xmlns:a16="http://schemas.microsoft.com/office/drawing/2014/main" id="{9A57923B-0E17-EBC0-2CE7-ED21434455F8}"/>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24</a:t>
            </a:fld>
            <a:r>
              <a:rPr lang="ja-JP" altLang="en-US" b="1" dirty="0">
                <a:latin typeface="+mn-ea"/>
                <a:ea typeface="+mn-ea"/>
              </a:rPr>
              <a:t>　</a:t>
            </a:r>
            <a:r>
              <a:rPr lang="en-US" altLang="ja-JP" b="1" dirty="0">
                <a:latin typeface="+mn-ea"/>
                <a:ea typeface="+mn-ea"/>
              </a:rPr>
              <a:t>-</a:t>
            </a:r>
          </a:p>
        </p:txBody>
      </p:sp>
      <p:sp>
        <p:nvSpPr>
          <p:cNvPr id="3" name="テキスト ボックス 2">
            <a:extLst>
              <a:ext uri="{FF2B5EF4-FFF2-40B4-BE49-F238E27FC236}">
                <a16:creationId xmlns:a16="http://schemas.microsoft.com/office/drawing/2014/main" id="{623CADD7-A4C6-0037-E894-095F366F9A71}"/>
              </a:ext>
            </a:extLst>
          </p:cNvPr>
          <p:cNvSpPr txBox="1"/>
          <p:nvPr/>
        </p:nvSpPr>
        <p:spPr>
          <a:xfrm>
            <a:off x="1189724" y="8688808"/>
            <a:ext cx="4899760"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-35_0.3k</a:t>
            </a:r>
            <a:r>
              <a:rPr lang="ja-JP" altLang="en-US" sz="1600" b="1" spc="100" dirty="0">
                <a:solidFill>
                  <a:srgbClr val="000000"/>
                </a:solidFill>
                <a:latin typeface="+mn-ea"/>
                <a:ea typeface="+mn-ea"/>
                <a:cs typeface="Times New Roman" panose="02020603050405020304" pitchFamily="18" charset="0"/>
              </a:rPr>
              <a:t>付近から</a:t>
            </a:r>
            <a:r>
              <a:rPr lang="en-US" altLang="ja-JP" sz="1600" b="1" spc="100" dirty="0">
                <a:solidFill>
                  <a:srgbClr val="000000"/>
                </a:solidFill>
                <a:latin typeface="+mn-ea"/>
                <a:ea typeface="+mn-ea"/>
                <a:cs typeface="Times New Roman" panose="02020603050405020304" pitchFamily="18" charset="0"/>
              </a:rPr>
              <a:t>1.1k</a:t>
            </a:r>
            <a:r>
              <a:rPr lang="ja-JP" altLang="en-US" sz="1600" b="1" spc="100" dirty="0">
                <a:solidFill>
                  <a:srgbClr val="000000"/>
                </a:solidFill>
                <a:latin typeface="+mn-ea"/>
                <a:ea typeface="+mn-ea"/>
                <a:cs typeface="Times New Roman" panose="02020603050405020304" pitchFamily="18" charset="0"/>
              </a:rPr>
              <a:t>通水後河床高コンター</a:t>
            </a:r>
          </a:p>
        </p:txBody>
      </p:sp>
      <p:sp>
        <p:nvSpPr>
          <p:cNvPr id="5" name="テキスト ボックス 4">
            <a:extLst>
              <a:ext uri="{FF2B5EF4-FFF2-40B4-BE49-F238E27FC236}">
                <a16:creationId xmlns:a16="http://schemas.microsoft.com/office/drawing/2014/main" id="{5347F49D-3104-E9F7-FD70-84EAE814CAED}"/>
              </a:ext>
            </a:extLst>
          </p:cNvPr>
          <p:cNvSpPr txBox="1"/>
          <p:nvPr/>
        </p:nvSpPr>
        <p:spPr>
          <a:xfrm>
            <a:off x="7219890" y="4046521"/>
            <a:ext cx="4899760"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-36_0.4k</a:t>
            </a:r>
            <a:r>
              <a:rPr lang="ja-JP" altLang="en-US" sz="1600" b="1" spc="100" dirty="0">
                <a:solidFill>
                  <a:srgbClr val="000000"/>
                </a:solidFill>
                <a:latin typeface="+mn-ea"/>
                <a:ea typeface="+mn-ea"/>
                <a:cs typeface="Times New Roman" panose="02020603050405020304" pitchFamily="18" charset="0"/>
              </a:rPr>
              <a:t>地点　各ケースの河床高横断図</a:t>
            </a:r>
          </a:p>
        </p:txBody>
      </p:sp>
      <p:sp>
        <p:nvSpPr>
          <p:cNvPr id="6" name="テキスト ボックス 5">
            <a:extLst>
              <a:ext uri="{FF2B5EF4-FFF2-40B4-BE49-F238E27FC236}">
                <a16:creationId xmlns:a16="http://schemas.microsoft.com/office/drawing/2014/main" id="{5C867BA0-5AC1-27F5-CE11-A1F79BCEE9A9}"/>
              </a:ext>
            </a:extLst>
          </p:cNvPr>
          <p:cNvSpPr txBox="1"/>
          <p:nvPr/>
        </p:nvSpPr>
        <p:spPr>
          <a:xfrm>
            <a:off x="7287663" y="6399176"/>
            <a:ext cx="4899760" cy="338554"/>
          </a:xfrm>
          <a:prstGeom prst="rect">
            <a:avLst/>
          </a:prstGeom>
          <a:noFill/>
        </p:spPr>
        <p:txBody>
          <a:bodyPr wrap="square" rtlCol="0">
            <a:spAutoFit/>
          </a:bodyPr>
          <a:lstStyle/>
          <a:p>
            <a:pPr algn="ctr"/>
            <a:r>
              <a:rPr lang="ja-JP" altLang="en-US" sz="1600" b="1" spc="100" dirty="0">
                <a:solidFill>
                  <a:srgbClr val="000000"/>
                </a:solidFill>
                <a:effectLst/>
                <a:latin typeface="+mn-ea"/>
                <a:ea typeface="+mn-ea"/>
                <a:cs typeface="Times New Roman" panose="02020603050405020304" pitchFamily="18" charset="0"/>
              </a:rPr>
              <a:t>図</a:t>
            </a:r>
            <a:r>
              <a:rPr lang="en-US" altLang="ja-JP" sz="1600" b="1" spc="100" dirty="0">
                <a:solidFill>
                  <a:srgbClr val="000000"/>
                </a:solidFill>
                <a:latin typeface="+mn-ea"/>
                <a:ea typeface="+mn-ea"/>
                <a:cs typeface="Times New Roman" panose="02020603050405020304" pitchFamily="18" charset="0"/>
              </a:rPr>
              <a:t>-37_0.5k</a:t>
            </a:r>
            <a:r>
              <a:rPr lang="ja-JP" altLang="en-US" sz="1600" b="1" spc="100" dirty="0">
                <a:solidFill>
                  <a:srgbClr val="000000"/>
                </a:solidFill>
                <a:latin typeface="+mn-ea"/>
                <a:ea typeface="+mn-ea"/>
                <a:cs typeface="Times New Roman" panose="02020603050405020304" pitchFamily="18" charset="0"/>
              </a:rPr>
              <a:t>地点　各ケースの河床高横断図</a:t>
            </a:r>
          </a:p>
        </p:txBody>
      </p:sp>
      <p:grpSp>
        <p:nvGrpSpPr>
          <p:cNvPr id="7" name="グループ化 6">
            <a:extLst>
              <a:ext uri="{FF2B5EF4-FFF2-40B4-BE49-F238E27FC236}">
                <a16:creationId xmlns:a16="http://schemas.microsoft.com/office/drawing/2014/main" id="{FC060DD0-9147-6EA8-5C63-4E0E3BDA4108}"/>
              </a:ext>
            </a:extLst>
          </p:cNvPr>
          <p:cNvGrpSpPr/>
          <p:nvPr/>
        </p:nvGrpSpPr>
        <p:grpSpPr>
          <a:xfrm>
            <a:off x="5117948" y="893013"/>
            <a:ext cx="1849480" cy="353401"/>
            <a:chOff x="31697" y="0"/>
            <a:chExt cx="861452" cy="235734"/>
          </a:xfrm>
        </p:grpSpPr>
        <p:pic>
          <p:nvPicPr>
            <p:cNvPr id="8" name="図 7" descr="テーブル が含まれている画像&#10;&#10;AI 生成コンテンツは誤りを含む可能性があります。">
              <a:extLst>
                <a:ext uri="{FF2B5EF4-FFF2-40B4-BE49-F238E27FC236}">
                  <a16:creationId xmlns:a16="http://schemas.microsoft.com/office/drawing/2014/main" id="{5CAB2AC8-5560-9978-D7E8-78C894A9A1DE}"/>
                </a:ext>
              </a:extLst>
            </p:cNvPr>
            <p:cNvPicPr>
              <a:picLocks noChangeAspect="1"/>
            </p:cNvPicPr>
            <p:nvPr/>
          </p:nvPicPr>
          <p:blipFill rotWithShape="1">
            <a:blip r:embed="rId3"/>
            <a:srcRect t="24665"/>
            <a:stretch>
              <a:fillRect/>
            </a:stretch>
          </p:blipFill>
          <p:spPr bwMode="auto">
            <a:xfrm>
              <a:off x="46616" y="78889"/>
              <a:ext cx="758190" cy="156845"/>
            </a:xfrm>
            <a:prstGeom prst="rect">
              <a:avLst/>
            </a:prstGeom>
            <a:ln>
              <a:noFill/>
            </a:ln>
            <a:extLst>
              <a:ext uri="{53640926-AAD7-44D8-BBD7-CCE9431645EC}">
                <a14:shadowObscured xmlns:a14="http://schemas.microsoft.com/office/drawing/2010/main"/>
              </a:ext>
            </a:extLst>
          </p:spPr>
        </p:pic>
        <p:sp>
          <p:nvSpPr>
            <p:cNvPr id="10" name="正方形/長方形 9">
              <a:extLst>
                <a:ext uri="{FF2B5EF4-FFF2-40B4-BE49-F238E27FC236}">
                  <a16:creationId xmlns:a16="http://schemas.microsoft.com/office/drawing/2014/main" id="{7B05D3E2-291B-1C9F-65D7-47CDB557E313}"/>
                </a:ext>
              </a:extLst>
            </p:cNvPr>
            <p:cNvSpPr/>
            <p:nvPr/>
          </p:nvSpPr>
          <p:spPr>
            <a:xfrm>
              <a:off x="46616" y="0"/>
              <a:ext cx="758625" cy="1425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800"/>
            </a:p>
          </p:txBody>
        </p:sp>
        <p:sp>
          <p:nvSpPr>
            <p:cNvPr id="11" name="テキスト ボックス 1">
              <a:extLst>
                <a:ext uri="{FF2B5EF4-FFF2-40B4-BE49-F238E27FC236}">
                  <a16:creationId xmlns:a16="http://schemas.microsoft.com/office/drawing/2014/main" id="{64D617FD-DDA4-2608-6D9C-29970DE4AE78}"/>
                </a:ext>
              </a:extLst>
            </p:cNvPr>
            <p:cNvSpPr txBox="1"/>
            <p:nvPr/>
          </p:nvSpPr>
          <p:spPr>
            <a:xfrm>
              <a:off x="31697" y="109046"/>
              <a:ext cx="230486" cy="99024"/>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b="1">
                  <a:effectLst/>
                  <a:latin typeface="ＭＳ ゴシック" panose="020B0609070205080204" pitchFamily="49" charset="-128"/>
                  <a:ea typeface="ＭＳ 明朝" panose="02020609040205080304" pitchFamily="17" charset="-128"/>
                  <a:cs typeface="Times New Roman" panose="02020603050405020304" pitchFamily="18" charset="0"/>
                </a:rPr>
                <a:t>0</a:t>
              </a:r>
              <a:endParaRPr lang="ja-JP" sz="16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2" name="テキスト ボックス 1">
              <a:extLst>
                <a:ext uri="{FF2B5EF4-FFF2-40B4-BE49-F238E27FC236}">
                  <a16:creationId xmlns:a16="http://schemas.microsoft.com/office/drawing/2014/main" id="{6C2F56C0-E420-7F8A-3A17-A624B9A03F3F}"/>
                </a:ext>
              </a:extLst>
            </p:cNvPr>
            <p:cNvSpPr txBox="1"/>
            <p:nvPr/>
          </p:nvSpPr>
          <p:spPr>
            <a:xfrm>
              <a:off x="147021" y="109046"/>
              <a:ext cx="306360" cy="9869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b="1">
                  <a:effectLst/>
                  <a:latin typeface="ＭＳ ゴシック" panose="020B0609070205080204" pitchFamily="49" charset="-128"/>
                  <a:ea typeface="ＭＳ 明朝" panose="02020609040205080304" pitchFamily="17" charset="-128"/>
                  <a:cs typeface="Times New Roman" panose="02020603050405020304" pitchFamily="18" charset="0"/>
                </a:rPr>
                <a:t>-2.0</a:t>
              </a:r>
              <a:endParaRPr lang="ja-JP" sz="16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3" name="テキスト ボックス 1">
              <a:extLst>
                <a:ext uri="{FF2B5EF4-FFF2-40B4-BE49-F238E27FC236}">
                  <a16:creationId xmlns:a16="http://schemas.microsoft.com/office/drawing/2014/main" id="{A6CB0496-304B-18E9-835B-58D0758CB38B}"/>
                </a:ext>
              </a:extLst>
            </p:cNvPr>
            <p:cNvSpPr txBox="1"/>
            <p:nvPr/>
          </p:nvSpPr>
          <p:spPr>
            <a:xfrm>
              <a:off x="415962" y="109046"/>
              <a:ext cx="279009" cy="9869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b="1">
                  <a:effectLst/>
                  <a:latin typeface="ＭＳ ゴシック" panose="020B0609070205080204" pitchFamily="49" charset="-128"/>
                  <a:ea typeface="ＭＳ 明朝" panose="02020609040205080304" pitchFamily="17" charset="-128"/>
                  <a:cs typeface="Times New Roman" panose="02020603050405020304" pitchFamily="18" charset="0"/>
                </a:rPr>
                <a:t>-4.5</a:t>
              </a:r>
              <a:endParaRPr lang="ja-JP" sz="16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4" name="テキスト ボックス 1">
              <a:extLst>
                <a:ext uri="{FF2B5EF4-FFF2-40B4-BE49-F238E27FC236}">
                  <a16:creationId xmlns:a16="http://schemas.microsoft.com/office/drawing/2014/main" id="{62EBAD62-9461-76B7-02C7-F71F180772E0}"/>
                </a:ext>
              </a:extLst>
            </p:cNvPr>
            <p:cNvSpPr txBox="1"/>
            <p:nvPr/>
          </p:nvSpPr>
          <p:spPr>
            <a:xfrm>
              <a:off x="634358" y="109046"/>
              <a:ext cx="258791" cy="9869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50" b="1" dirty="0">
                  <a:effectLst/>
                  <a:latin typeface="ＭＳ ゴシック" panose="020B0609070205080204" pitchFamily="49" charset="-128"/>
                  <a:ea typeface="ＭＳ 明朝" panose="02020609040205080304" pitchFamily="17" charset="-128"/>
                  <a:cs typeface="Times New Roman" panose="02020603050405020304" pitchFamily="18" charset="0"/>
                </a:rPr>
                <a:t>-8.0</a:t>
              </a:r>
              <a:endParaRPr lang="ja-JP" sz="16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5" name="テキスト ボックス 1">
              <a:extLst>
                <a:ext uri="{FF2B5EF4-FFF2-40B4-BE49-F238E27FC236}">
                  <a16:creationId xmlns:a16="http://schemas.microsoft.com/office/drawing/2014/main" id="{EE338D2B-5254-B396-55F9-A2A9FF7B5E20}"/>
                </a:ext>
              </a:extLst>
            </p:cNvPr>
            <p:cNvSpPr txBox="1"/>
            <p:nvPr/>
          </p:nvSpPr>
          <p:spPr>
            <a:xfrm>
              <a:off x="265355" y="0"/>
              <a:ext cx="469301" cy="99024"/>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050" b="1">
                  <a:effectLst/>
                  <a:latin typeface="ＭＳ 明朝" panose="02020609040205080304" pitchFamily="17" charset="-128"/>
                  <a:ea typeface="ＭＳ ゴシック" panose="020B0609070205080204" pitchFamily="49" charset="-128"/>
                  <a:cs typeface="Times New Roman" panose="02020603050405020304" pitchFamily="18" charset="0"/>
                </a:rPr>
                <a:t>地形高</a:t>
              </a:r>
              <a:r>
                <a:rPr lang="en-US" sz="1050" b="1">
                  <a:effectLst/>
                  <a:latin typeface="ＭＳ 明朝" panose="02020609040205080304" pitchFamily="17" charset="-128"/>
                  <a:ea typeface="ＭＳ ゴシック" panose="020B0609070205080204" pitchFamily="49" charset="-128"/>
                  <a:cs typeface="Times New Roman" panose="02020603050405020304" pitchFamily="18" charset="0"/>
                </a:rPr>
                <a:t>(m)</a:t>
              </a:r>
              <a:endParaRPr lang="ja-JP" sz="16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16" name="グループ化 15">
            <a:extLst>
              <a:ext uri="{FF2B5EF4-FFF2-40B4-BE49-F238E27FC236}">
                <a16:creationId xmlns:a16="http://schemas.microsoft.com/office/drawing/2014/main" id="{77859DEB-EC15-2649-B452-206D8D0C86A4}"/>
              </a:ext>
            </a:extLst>
          </p:cNvPr>
          <p:cNvGrpSpPr/>
          <p:nvPr/>
        </p:nvGrpSpPr>
        <p:grpSpPr>
          <a:xfrm>
            <a:off x="614177" y="1403016"/>
            <a:ext cx="6212100" cy="7079720"/>
            <a:chOff x="0" y="0"/>
            <a:chExt cx="2997559" cy="3415948"/>
          </a:xfrm>
        </p:grpSpPr>
        <p:grpSp>
          <p:nvGrpSpPr>
            <p:cNvPr id="17" name="グループ化 16">
              <a:extLst>
                <a:ext uri="{FF2B5EF4-FFF2-40B4-BE49-F238E27FC236}">
                  <a16:creationId xmlns:a16="http://schemas.microsoft.com/office/drawing/2014/main" id="{DE9C7C17-69B7-F981-C721-860142501C82}"/>
                </a:ext>
              </a:extLst>
            </p:cNvPr>
            <p:cNvGrpSpPr/>
            <p:nvPr/>
          </p:nvGrpSpPr>
          <p:grpSpPr>
            <a:xfrm>
              <a:off x="8626" y="0"/>
              <a:ext cx="2988933" cy="857811"/>
              <a:chOff x="0" y="0"/>
              <a:chExt cx="2988933" cy="857811"/>
            </a:xfrm>
          </p:grpSpPr>
          <p:pic>
            <p:nvPicPr>
              <p:cNvPr id="90" name="図 89" descr="ダイアグラム&#10;&#10;AI 生成コンテンツは誤りを含む可能性があります。">
                <a:extLst>
                  <a:ext uri="{FF2B5EF4-FFF2-40B4-BE49-F238E27FC236}">
                    <a16:creationId xmlns:a16="http://schemas.microsoft.com/office/drawing/2014/main" id="{28DB8179-4B59-04BC-0DF0-8B15CA38A5CE}"/>
                  </a:ext>
                </a:extLst>
              </p:cNvPr>
              <p:cNvPicPr>
                <a:picLocks noChangeAspect="1"/>
              </p:cNvPicPr>
              <p:nvPr/>
            </p:nvPicPr>
            <p:blipFill rotWithShape="1">
              <a:blip r:embed="rId4"/>
              <a:srcRect l="4762" r="8105"/>
              <a:stretch>
                <a:fillRect/>
              </a:stretch>
            </p:blipFill>
            <p:spPr bwMode="auto">
              <a:xfrm>
                <a:off x="0" y="0"/>
                <a:ext cx="2947670" cy="811530"/>
              </a:xfrm>
              <a:prstGeom prst="rect">
                <a:avLst/>
              </a:prstGeom>
              <a:ln>
                <a:noFill/>
              </a:ln>
              <a:extLst>
                <a:ext uri="{53640926-AAD7-44D8-BBD7-CCE9431645EC}">
                  <a14:shadowObscured xmlns:a14="http://schemas.microsoft.com/office/drawing/2010/main"/>
                </a:ext>
              </a:extLst>
            </p:spPr>
          </p:pic>
          <p:grpSp>
            <p:nvGrpSpPr>
              <p:cNvPr id="91" name="グループ化 90">
                <a:extLst>
                  <a:ext uri="{FF2B5EF4-FFF2-40B4-BE49-F238E27FC236}">
                    <a16:creationId xmlns:a16="http://schemas.microsoft.com/office/drawing/2014/main" id="{91336E1B-DBBA-AC60-E3A2-DB1DA828F628}"/>
                  </a:ext>
                </a:extLst>
              </p:cNvPr>
              <p:cNvGrpSpPr/>
              <p:nvPr/>
            </p:nvGrpSpPr>
            <p:grpSpPr>
              <a:xfrm>
                <a:off x="480292" y="724979"/>
                <a:ext cx="2508641" cy="132832"/>
                <a:chOff x="430224" y="762404"/>
                <a:chExt cx="2510195" cy="133754"/>
              </a:xfrm>
            </p:grpSpPr>
            <p:grpSp>
              <p:nvGrpSpPr>
                <p:cNvPr id="95" name="グループ化 94">
                  <a:extLst>
                    <a:ext uri="{FF2B5EF4-FFF2-40B4-BE49-F238E27FC236}">
                      <a16:creationId xmlns:a16="http://schemas.microsoft.com/office/drawing/2014/main" id="{C34C51ED-3B78-E1B9-196A-54DE064DE280}"/>
                    </a:ext>
                  </a:extLst>
                </p:cNvPr>
                <p:cNvGrpSpPr/>
                <p:nvPr/>
              </p:nvGrpSpPr>
              <p:grpSpPr>
                <a:xfrm>
                  <a:off x="430224" y="788835"/>
                  <a:ext cx="788921" cy="107323"/>
                  <a:chOff x="-531941" y="710093"/>
                  <a:chExt cx="789212" cy="107405"/>
                </a:xfrm>
              </p:grpSpPr>
              <p:sp>
                <p:nvSpPr>
                  <p:cNvPr id="99" name="テキスト ボックス 1">
                    <a:extLst>
                      <a:ext uri="{FF2B5EF4-FFF2-40B4-BE49-F238E27FC236}">
                        <a16:creationId xmlns:a16="http://schemas.microsoft.com/office/drawing/2014/main" id="{8C89EDF7-E287-E72C-4535-F8CF9F4385B8}"/>
                      </a:ext>
                    </a:extLst>
                  </p:cNvPr>
                  <p:cNvSpPr txBox="1"/>
                  <p:nvPr/>
                </p:nvSpPr>
                <p:spPr>
                  <a:xfrm>
                    <a:off x="0" y="710093"/>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0.5k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00" name="テキスト ボックス 1">
                    <a:extLst>
                      <a:ext uri="{FF2B5EF4-FFF2-40B4-BE49-F238E27FC236}">
                        <a16:creationId xmlns:a16="http://schemas.microsoft.com/office/drawing/2014/main" id="{59E5DBD5-A686-11DE-3AF7-15AA3A3EC6CE}"/>
                      </a:ext>
                    </a:extLst>
                  </p:cNvPr>
                  <p:cNvSpPr txBox="1"/>
                  <p:nvPr/>
                </p:nvSpPr>
                <p:spPr>
                  <a:xfrm>
                    <a:off x="-531941" y="718651"/>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dirty="0">
                        <a:solidFill>
                          <a:srgbClr val="0000CC"/>
                        </a:solidFill>
                        <a:effectLst/>
                        <a:latin typeface="ＭＳ ゴシック" panose="020B0609070205080204" pitchFamily="49" charset="-128"/>
                        <a:ea typeface="ＭＳ 明朝" panose="02020609040205080304" pitchFamily="17" charset="-128"/>
                        <a:cs typeface="Times New Roman" panose="02020603050405020304" pitchFamily="18" charset="0"/>
                      </a:rPr>
                      <a:t>0.4k</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96" name="グループ化 95">
                  <a:extLst>
                    <a:ext uri="{FF2B5EF4-FFF2-40B4-BE49-F238E27FC236}">
                      <a16:creationId xmlns:a16="http://schemas.microsoft.com/office/drawing/2014/main" id="{71F589AF-A192-7928-7CF8-2B4908849CEC}"/>
                    </a:ext>
                  </a:extLst>
                </p:cNvPr>
                <p:cNvGrpSpPr/>
                <p:nvPr/>
              </p:nvGrpSpPr>
              <p:grpSpPr>
                <a:xfrm>
                  <a:off x="2333231" y="762404"/>
                  <a:ext cx="607188" cy="125213"/>
                  <a:chOff x="-156263" y="683120"/>
                  <a:chExt cx="607188" cy="125213"/>
                </a:xfrm>
              </p:grpSpPr>
              <p:sp>
                <p:nvSpPr>
                  <p:cNvPr id="97" name="テキスト ボックス 1">
                    <a:extLst>
                      <a:ext uri="{FF2B5EF4-FFF2-40B4-BE49-F238E27FC236}">
                        <a16:creationId xmlns:a16="http://schemas.microsoft.com/office/drawing/2014/main" id="{8A4884D2-1535-DE9B-98BE-A71CBC154411}"/>
                      </a:ext>
                    </a:extLst>
                  </p:cNvPr>
                  <p:cNvSpPr txBox="1"/>
                  <p:nvPr/>
                </p:nvSpPr>
                <p:spPr>
                  <a:xfrm>
                    <a:off x="-156263" y="709486"/>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1.0k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98" name="テキスト ボックス 1">
                    <a:extLst>
                      <a:ext uri="{FF2B5EF4-FFF2-40B4-BE49-F238E27FC236}">
                        <a16:creationId xmlns:a16="http://schemas.microsoft.com/office/drawing/2014/main" id="{53E0A95C-5E91-7778-7DC5-D33ABB364DC1}"/>
                      </a:ext>
                    </a:extLst>
                  </p:cNvPr>
                  <p:cNvSpPr txBox="1"/>
                  <p:nvPr/>
                </p:nvSpPr>
                <p:spPr>
                  <a:xfrm>
                    <a:off x="90569" y="683120"/>
                    <a:ext cx="360356" cy="89136"/>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ja-JP" sz="1200" b="1"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聖牛なし</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92" name="グループ化 91">
                <a:extLst>
                  <a:ext uri="{FF2B5EF4-FFF2-40B4-BE49-F238E27FC236}">
                    <a16:creationId xmlns:a16="http://schemas.microsoft.com/office/drawing/2014/main" id="{38D93834-B65D-B3EE-3484-0B832756F1BD}"/>
                  </a:ext>
                </a:extLst>
              </p:cNvPr>
              <p:cNvGrpSpPr/>
              <p:nvPr/>
            </p:nvGrpSpPr>
            <p:grpSpPr>
              <a:xfrm>
                <a:off x="0" y="18473"/>
                <a:ext cx="216000" cy="773447"/>
                <a:chOff x="0" y="11641"/>
                <a:chExt cx="216000" cy="773447"/>
              </a:xfrm>
            </p:grpSpPr>
            <p:sp>
              <p:nvSpPr>
                <p:cNvPr id="93" name="テキスト ボックス 1">
                  <a:extLst>
                    <a:ext uri="{FF2B5EF4-FFF2-40B4-BE49-F238E27FC236}">
                      <a16:creationId xmlns:a16="http://schemas.microsoft.com/office/drawing/2014/main" id="{B968E748-D0ED-31C4-B0E8-92554B240FDE}"/>
                    </a:ext>
                  </a:extLst>
                </p:cNvPr>
                <p:cNvSpPr txBox="1"/>
                <p:nvPr/>
              </p:nvSpPr>
              <p:spPr>
                <a:xfrm>
                  <a:off x="0" y="11641"/>
                  <a:ext cx="216000" cy="80438"/>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1300"/>
                    </a:lnSpc>
                    <a:buNone/>
                  </a:pPr>
                  <a:r>
                    <a:rPr lang="ja-JP" sz="1100" b="1"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94" name="テキスト ボックス 1">
                  <a:extLst>
                    <a:ext uri="{FF2B5EF4-FFF2-40B4-BE49-F238E27FC236}">
                      <a16:creationId xmlns:a16="http://schemas.microsoft.com/office/drawing/2014/main" id="{322BD1F1-4904-8E2F-B70B-7190834B5057}"/>
                    </a:ext>
                  </a:extLst>
                </p:cNvPr>
                <p:cNvSpPr txBox="1"/>
                <p:nvPr/>
              </p:nvSpPr>
              <p:spPr>
                <a:xfrm>
                  <a:off x="0" y="704650"/>
                  <a:ext cx="216000" cy="80438"/>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18" name="グループ化 17">
              <a:extLst>
                <a:ext uri="{FF2B5EF4-FFF2-40B4-BE49-F238E27FC236}">
                  <a16:creationId xmlns:a16="http://schemas.microsoft.com/office/drawing/2014/main" id="{FEA20207-5C57-03D9-C987-A4CB55FB8365}"/>
                </a:ext>
              </a:extLst>
            </p:cNvPr>
            <p:cNvGrpSpPr/>
            <p:nvPr/>
          </p:nvGrpSpPr>
          <p:grpSpPr>
            <a:xfrm>
              <a:off x="0" y="845389"/>
              <a:ext cx="2978614" cy="856064"/>
              <a:chOff x="0" y="0"/>
              <a:chExt cx="2978614" cy="856064"/>
            </a:xfrm>
          </p:grpSpPr>
          <p:pic>
            <p:nvPicPr>
              <p:cNvPr id="72" name="図 71" descr="ダイアグラム&#10;&#10;AI 生成コンテンツは誤りを含む可能性があります。">
                <a:extLst>
                  <a:ext uri="{FF2B5EF4-FFF2-40B4-BE49-F238E27FC236}">
                    <a16:creationId xmlns:a16="http://schemas.microsoft.com/office/drawing/2014/main" id="{27D62F7D-B87B-E8BD-A689-B78A8266FD61}"/>
                  </a:ext>
                </a:extLst>
              </p:cNvPr>
              <p:cNvPicPr>
                <a:picLocks noChangeAspect="1"/>
              </p:cNvPicPr>
              <p:nvPr/>
            </p:nvPicPr>
            <p:blipFill rotWithShape="1">
              <a:blip r:embed="rId5"/>
              <a:srcRect l="4419" r="8172"/>
              <a:stretch>
                <a:fillRect/>
              </a:stretch>
            </p:blipFill>
            <p:spPr bwMode="auto">
              <a:xfrm>
                <a:off x="0" y="0"/>
                <a:ext cx="2957830" cy="813435"/>
              </a:xfrm>
              <a:prstGeom prst="rect">
                <a:avLst/>
              </a:prstGeom>
              <a:ln>
                <a:noFill/>
              </a:ln>
              <a:extLst>
                <a:ext uri="{53640926-AAD7-44D8-BBD7-CCE9431645EC}">
                  <a14:shadowObscured xmlns:a14="http://schemas.microsoft.com/office/drawing/2010/main"/>
                </a:ext>
              </a:extLst>
            </p:spPr>
          </p:pic>
          <p:grpSp>
            <p:nvGrpSpPr>
              <p:cNvPr id="73" name="グループ化 72">
                <a:extLst>
                  <a:ext uri="{FF2B5EF4-FFF2-40B4-BE49-F238E27FC236}">
                    <a16:creationId xmlns:a16="http://schemas.microsoft.com/office/drawing/2014/main" id="{25D16916-D0AE-C219-4F9F-CAD1B26106EA}"/>
                  </a:ext>
                </a:extLst>
              </p:cNvPr>
              <p:cNvGrpSpPr/>
              <p:nvPr/>
            </p:nvGrpSpPr>
            <p:grpSpPr>
              <a:xfrm>
                <a:off x="503382" y="457776"/>
                <a:ext cx="2475232" cy="398288"/>
                <a:chOff x="542226" y="387049"/>
                <a:chExt cx="2476422" cy="399138"/>
              </a:xfrm>
            </p:grpSpPr>
            <p:grpSp>
              <p:nvGrpSpPr>
                <p:cNvPr id="77" name="グループ化 76">
                  <a:extLst>
                    <a:ext uri="{FF2B5EF4-FFF2-40B4-BE49-F238E27FC236}">
                      <a16:creationId xmlns:a16="http://schemas.microsoft.com/office/drawing/2014/main" id="{A1335EA9-BE4A-7819-F92C-F75223BDE995}"/>
                    </a:ext>
                  </a:extLst>
                </p:cNvPr>
                <p:cNvGrpSpPr/>
                <p:nvPr/>
              </p:nvGrpSpPr>
              <p:grpSpPr>
                <a:xfrm>
                  <a:off x="542226" y="387049"/>
                  <a:ext cx="2476422" cy="399138"/>
                  <a:chOff x="542226" y="387049"/>
                  <a:chExt cx="2476422" cy="399138"/>
                </a:xfrm>
              </p:grpSpPr>
              <p:grpSp>
                <p:nvGrpSpPr>
                  <p:cNvPr id="80" name="グループ化 79">
                    <a:extLst>
                      <a:ext uri="{FF2B5EF4-FFF2-40B4-BE49-F238E27FC236}">
                        <a16:creationId xmlns:a16="http://schemas.microsoft.com/office/drawing/2014/main" id="{167BAACF-0C5A-A147-D744-B7A03923AE22}"/>
                      </a:ext>
                    </a:extLst>
                  </p:cNvPr>
                  <p:cNvGrpSpPr/>
                  <p:nvPr/>
                </p:nvGrpSpPr>
                <p:grpSpPr>
                  <a:xfrm>
                    <a:off x="542226" y="512591"/>
                    <a:ext cx="2476422" cy="273596"/>
                    <a:chOff x="-419911" y="465369"/>
                    <a:chExt cx="2477406" cy="273801"/>
                  </a:xfrm>
                </p:grpSpPr>
                <p:sp>
                  <p:nvSpPr>
                    <p:cNvPr id="85" name="テキスト ボックス 1">
                      <a:extLst>
                        <a:ext uri="{FF2B5EF4-FFF2-40B4-BE49-F238E27FC236}">
                          <a16:creationId xmlns:a16="http://schemas.microsoft.com/office/drawing/2014/main" id="{FD37C14D-977B-BF17-625D-A2CC895719C5}"/>
                        </a:ext>
                      </a:extLst>
                    </p:cNvPr>
                    <p:cNvSpPr txBox="1"/>
                    <p:nvPr/>
                  </p:nvSpPr>
                  <p:spPr>
                    <a:xfrm>
                      <a:off x="72580" y="633788"/>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0.5k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6" name="テキスト ボックス 1">
                      <a:extLst>
                        <a:ext uri="{FF2B5EF4-FFF2-40B4-BE49-F238E27FC236}">
                          <a16:creationId xmlns:a16="http://schemas.microsoft.com/office/drawing/2014/main" id="{D2CB0658-CE76-7E65-96DF-CF2E6AB66C8B}"/>
                        </a:ext>
                      </a:extLst>
                    </p:cNvPr>
                    <p:cNvSpPr txBox="1"/>
                    <p:nvPr/>
                  </p:nvSpPr>
                  <p:spPr>
                    <a:xfrm>
                      <a:off x="1427976" y="640323"/>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1.0k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7" name="テキスト ボックス 1">
                      <a:extLst>
                        <a:ext uri="{FF2B5EF4-FFF2-40B4-BE49-F238E27FC236}">
                          <a16:creationId xmlns:a16="http://schemas.microsoft.com/office/drawing/2014/main" id="{835E7B35-5531-B040-B59E-71A29B3F8700}"/>
                        </a:ext>
                      </a:extLst>
                    </p:cNvPr>
                    <p:cNvSpPr txBox="1"/>
                    <p:nvPr/>
                  </p:nvSpPr>
                  <p:spPr>
                    <a:xfrm>
                      <a:off x="-183639" y="465369"/>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FF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8" name="テキスト ボックス 1">
                      <a:extLst>
                        <a:ext uri="{FF2B5EF4-FFF2-40B4-BE49-F238E27FC236}">
                          <a16:creationId xmlns:a16="http://schemas.microsoft.com/office/drawing/2014/main" id="{48EC099F-20E2-4DF6-B0E9-FEA93FB0C9F9}"/>
                        </a:ext>
                      </a:extLst>
                    </p:cNvPr>
                    <p:cNvSpPr txBox="1"/>
                    <p:nvPr/>
                  </p:nvSpPr>
                  <p:spPr>
                    <a:xfrm>
                      <a:off x="1769368" y="611562"/>
                      <a:ext cx="288127" cy="98847"/>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r">
                        <a:lnSpc>
                          <a:spcPts val="1300"/>
                        </a:lnSpc>
                        <a:buNone/>
                      </a:pPr>
                      <a:r>
                        <a:rPr lang="en-US" sz="1200" b="1">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Case1</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9" name="テキスト ボックス 1">
                      <a:extLst>
                        <a:ext uri="{FF2B5EF4-FFF2-40B4-BE49-F238E27FC236}">
                          <a16:creationId xmlns:a16="http://schemas.microsoft.com/office/drawing/2014/main" id="{7845310E-AE5A-1395-46CB-17A8D778DCF6}"/>
                        </a:ext>
                      </a:extLst>
                    </p:cNvPr>
                    <p:cNvSpPr txBox="1"/>
                    <p:nvPr/>
                  </p:nvSpPr>
                  <p:spPr>
                    <a:xfrm>
                      <a:off x="-419911" y="640291"/>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0000CC"/>
                          </a:solidFill>
                          <a:effectLst/>
                          <a:latin typeface="ＭＳ ゴシック" panose="020B0609070205080204" pitchFamily="49" charset="-128"/>
                          <a:ea typeface="ＭＳ 明朝" panose="02020609040205080304" pitchFamily="17" charset="-128"/>
                          <a:cs typeface="Times New Roman" panose="02020603050405020304" pitchFamily="18" charset="0"/>
                        </a:rPr>
                        <a:t>0.4k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81" name="グループ化 80">
                    <a:extLst>
                      <a:ext uri="{FF2B5EF4-FFF2-40B4-BE49-F238E27FC236}">
                        <a16:creationId xmlns:a16="http://schemas.microsoft.com/office/drawing/2014/main" id="{D5381054-9B11-8428-D1B9-97541C259B14}"/>
                      </a:ext>
                    </a:extLst>
                  </p:cNvPr>
                  <p:cNvGrpSpPr/>
                  <p:nvPr/>
                </p:nvGrpSpPr>
                <p:grpSpPr>
                  <a:xfrm flipV="1">
                    <a:off x="648747" y="387049"/>
                    <a:ext cx="463131" cy="50218"/>
                    <a:chOff x="47521" y="381708"/>
                    <a:chExt cx="2539275" cy="278615"/>
                  </a:xfrm>
                </p:grpSpPr>
                <p:sp>
                  <p:nvSpPr>
                    <p:cNvPr id="82" name="台形 81">
                      <a:extLst>
                        <a:ext uri="{FF2B5EF4-FFF2-40B4-BE49-F238E27FC236}">
                          <a16:creationId xmlns:a16="http://schemas.microsoft.com/office/drawing/2014/main" id="{3A9B07AA-45E8-6324-1EF2-F0266A55D7C7}"/>
                        </a:ext>
                      </a:extLst>
                    </p:cNvPr>
                    <p:cNvSpPr/>
                    <p:nvPr/>
                  </p:nvSpPr>
                  <p:spPr>
                    <a:xfrm rot="5400000">
                      <a:off x="63387" y="365842"/>
                      <a:ext cx="253650" cy="285382"/>
                    </a:xfrm>
                    <a:prstGeom prst="trapezoid">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83" name="台形 82">
                      <a:extLst>
                        <a:ext uri="{FF2B5EF4-FFF2-40B4-BE49-F238E27FC236}">
                          <a16:creationId xmlns:a16="http://schemas.microsoft.com/office/drawing/2014/main" id="{1129A492-DE87-DDFD-298D-6C06E630CF72}"/>
                        </a:ext>
                      </a:extLst>
                    </p:cNvPr>
                    <p:cNvSpPr/>
                    <p:nvPr/>
                  </p:nvSpPr>
                  <p:spPr>
                    <a:xfrm rot="5400000">
                      <a:off x="1135415" y="390807"/>
                      <a:ext cx="253651" cy="285382"/>
                    </a:xfrm>
                    <a:prstGeom prst="trapezoid">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84" name="台形 83">
                      <a:extLst>
                        <a:ext uri="{FF2B5EF4-FFF2-40B4-BE49-F238E27FC236}">
                          <a16:creationId xmlns:a16="http://schemas.microsoft.com/office/drawing/2014/main" id="{509295EC-68DF-89D6-89B0-505C8B1E0ECF}"/>
                        </a:ext>
                      </a:extLst>
                    </p:cNvPr>
                    <p:cNvSpPr/>
                    <p:nvPr/>
                  </p:nvSpPr>
                  <p:spPr>
                    <a:xfrm rot="5400000">
                      <a:off x="2317279" y="390351"/>
                      <a:ext cx="253651" cy="285382"/>
                    </a:xfrm>
                    <a:prstGeom prst="trapezoid">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grpSp>
            </p:grpSp>
            <p:sp>
              <p:nvSpPr>
                <p:cNvPr id="78" name="フリーフォーム: 図形 77">
                  <a:extLst>
                    <a:ext uri="{FF2B5EF4-FFF2-40B4-BE49-F238E27FC236}">
                      <a16:creationId xmlns:a16="http://schemas.microsoft.com/office/drawing/2014/main" id="{D3271344-136E-4448-E6CA-442B902A28A5}"/>
                    </a:ext>
                  </a:extLst>
                </p:cNvPr>
                <p:cNvSpPr/>
                <p:nvPr/>
              </p:nvSpPr>
              <p:spPr>
                <a:xfrm>
                  <a:off x="736762" y="440770"/>
                  <a:ext cx="144725" cy="72362"/>
                </a:xfrm>
                <a:custGeom>
                  <a:avLst/>
                  <a:gdLst>
                    <a:gd name="csX0" fmla="*/ 0 w 144725"/>
                    <a:gd name="csY0" fmla="*/ 0 h 72362"/>
                    <a:gd name="csX1" fmla="*/ 138146 w 144725"/>
                    <a:gd name="csY1" fmla="*/ 72362 h 72362"/>
                    <a:gd name="csX2" fmla="*/ 144725 w 144725"/>
                    <a:gd name="csY2" fmla="*/ 9867 h 72362"/>
                  </a:gdLst>
                  <a:ahLst/>
                  <a:cxnLst>
                    <a:cxn ang="0">
                      <a:pos x="csX0" y="csY0"/>
                    </a:cxn>
                    <a:cxn ang="0">
                      <a:pos x="csX1" y="csY1"/>
                    </a:cxn>
                    <a:cxn ang="0">
                      <a:pos x="csX2" y="csY2"/>
                    </a:cxn>
                  </a:cxnLst>
                  <a:rect l="l" t="t" r="r" b="b"/>
                  <a:pathLst>
                    <a:path w="144725" h="72362">
                      <a:moveTo>
                        <a:pt x="0" y="0"/>
                      </a:moveTo>
                      <a:lnTo>
                        <a:pt x="138146" y="72362"/>
                      </a:lnTo>
                      <a:lnTo>
                        <a:pt x="144725" y="9867"/>
                      </a:lnTo>
                    </a:path>
                  </a:pathLst>
                </a:cu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buNone/>
                  </a:pPr>
                  <a:r>
                    <a:rPr lang="ja-JP" sz="1800">
                      <a:effectLst/>
                      <a:latin typeface="ＭＳ 明朝" panose="02020609040205080304" pitchFamily="17" charset="-128"/>
                      <a:ea typeface="ＭＳ 明朝" panose="02020609040205080304" pitchFamily="17" charset="-128"/>
                      <a:cs typeface="Times New Roman" panose="02020603050405020304" pitchFamily="18" charset="0"/>
                    </a:rPr>
                    <a:t>　</a:t>
                  </a:r>
                </a:p>
              </p:txBody>
            </p:sp>
            <p:cxnSp>
              <p:nvCxnSpPr>
                <p:cNvPr id="79" name="直線コネクタ 78">
                  <a:extLst>
                    <a:ext uri="{FF2B5EF4-FFF2-40B4-BE49-F238E27FC236}">
                      <a16:creationId xmlns:a16="http://schemas.microsoft.com/office/drawing/2014/main" id="{14947663-036E-A929-F8AA-B1B64ED56EC4}"/>
                    </a:ext>
                  </a:extLst>
                </p:cNvPr>
                <p:cNvCxnSpPr/>
                <p:nvPr/>
              </p:nvCxnSpPr>
              <p:spPr>
                <a:xfrm flipH="1">
                  <a:off x="877732" y="440770"/>
                  <a:ext cx="156795" cy="71755"/>
                </a:xfrm>
                <a:prstGeom prst="line">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74" name="グループ化 73">
                <a:extLst>
                  <a:ext uri="{FF2B5EF4-FFF2-40B4-BE49-F238E27FC236}">
                    <a16:creationId xmlns:a16="http://schemas.microsoft.com/office/drawing/2014/main" id="{01AB1490-F2F9-F261-76F1-B51B8C7A294F}"/>
                  </a:ext>
                </a:extLst>
              </p:cNvPr>
              <p:cNvGrpSpPr/>
              <p:nvPr/>
            </p:nvGrpSpPr>
            <p:grpSpPr>
              <a:xfrm>
                <a:off x="0" y="13854"/>
                <a:ext cx="216000" cy="773447"/>
                <a:chOff x="0" y="11641"/>
                <a:chExt cx="216000" cy="773447"/>
              </a:xfrm>
            </p:grpSpPr>
            <p:sp>
              <p:nvSpPr>
                <p:cNvPr id="75" name="テキスト ボックス 1">
                  <a:extLst>
                    <a:ext uri="{FF2B5EF4-FFF2-40B4-BE49-F238E27FC236}">
                      <a16:creationId xmlns:a16="http://schemas.microsoft.com/office/drawing/2014/main" id="{58CC65AA-0F99-85DE-E79C-5DB20ADADD57}"/>
                    </a:ext>
                  </a:extLst>
                </p:cNvPr>
                <p:cNvSpPr txBox="1"/>
                <p:nvPr/>
              </p:nvSpPr>
              <p:spPr>
                <a:xfrm>
                  <a:off x="0" y="11641"/>
                  <a:ext cx="216000" cy="80438"/>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76" name="テキスト ボックス 1">
                  <a:extLst>
                    <a:ext uri="{FF2B5EF4-FFF2-40B4-BE49-F238E27FC236}">
                      <a16:creationId xmlns:a16="http://schemas.microsoft.com/office/drawing/2014/main" id="{9A42324B-40E1-10D0-7575-940645C3151C}"/>
                    </a:ext>
                  </a:extLst>
                </p:cNvPr>
                <p:cNvSpPr txBox="1"/>
                <p:nvPr/>
              </p:nvSpPr>
              <p:spPr>
                <a:xfrm>
                  <a:off x="0" y="704650"/>
                  <a:ext cx="216000" cy="80438"/>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19" name="グループ化 18">
              <a:extLst>
                <a:ext uri="{FF2B5EF4-FFF2-40B4-BE49-F238E27FC236}">
                  <a16:creationId xmlns:a16="http://schemas.microsoft.com/office/drawing/2014/main" id="{791C041C-054A-DAB2-E557-2042AA202F4F}"/>
                </a:ext>
              </a:extLst>
            </p:cNvPr>
            <p:cNvGrpSpPr/>
            <p:nvPr/>
          </p:nvGrpSpPr>
          <p:grpSpPr>
            <a:xfrm>
              <a:off x="8626" y="1699404"/>
              <a:ext cx="2985658" cy="858836"/>
              <a:chOff x="0" y="0"/>
              <a:chExt cx="2985658" cy="858836"/>
            </a:xfrm>
          </p:grpSpPr>
          <p:pic>
            <p:nvPicPr>
              <p:cNvPr id="53" name="図 52" descr="ダイアグラム&#10;&#10;AI 生成コンテンツは誤りを含む可能性があります。">
                <a:extLst>
                  <a:ext uri="{FF2B5EF4-FFF2-40B4-BE49-F238E27FC236}">
                    <a16:creationId xmlns:a16="http://schemas.microsoft.com/office/drawing/2014/main" id="{CFDDB87A-5E20-1432-472D-1A39F76727CA}"/>
                  </a:ext>
                </a:extLst>
              </p:cNvPr>
              <p:cNvPicPr>
                <a:picLocks noChangeAspect="1"/>
              </p:cNvPicPr>
              <p:nvPr/>
            </p:nvPicPr>
            <p:blipFill rotWithShape="1">
              <a:blip r:embed="rId6"/>
              <a:srcRect l="4653" r="8032"/>
              <a:stretch>
                <a:fillRect/>
              </a:stretch>
            </p:blipFill>
            <p:spPr bwMode="auto">
              <a:xfrm>
                <a:off x="0" y="0"/>
                <a:ext cx="2944495" cy="807085"/>
              </a:xfrm>
              <a:prstGeom prst="rect">
                <a:avLst/>
              </a:prstGeom>
              <a:ln>
                <a:noFill/>
              </a:ln>
              <a:extLst>
                <a:ext uri="{53640926-AAD7-44D8-BBD7-CCE9431645EC}">
                  <a14:shadowObscured xmlns:a14="http://schemas.microsoft.com/office/drawing/2010/main"/>
                </a:ext>
              </a:extLst>
            </p:spPr>
          </p:pic>
          <p:grpSp>
            <p:nvGrpSpPr>
              <p:cNvPr id="54" name="グループ化 53">
                <a:extLst>
                  <a:ext uri="{FF2B5EF4-FFF2-40B4-BE49-F238E27FC236}">
                    <a16:creationId xmlns:a16="http://schemas.microsoft.com/office/drawing/2014/main" id="{9BF2CDB9-250F-75D5-FFE9-505E8A56F85B}"/>
                  </a:ext>
                </a:extLst>
              </p:cNvPr>
              <p:cNvGrpSpPr/>
              <p:nvPr/>
            </p:nvGrpSpPr>
            <p:grpSpPr>
              <a:xfrm>
                <a:off x="471054" y="328468"/>
                <a:ext cx="2514604" cy="530368"/>
                <a:chOff x="430011" y="319759"/>
                <a:chExt cx="2515582" cy="531254"/>
              </a:xfrm>
            </p:grpSpPr>
            <p:grpSp>
              <p:nvGrpSpPr>
                <p:cNvPr id="58" name="グループ化 57">
                  <a:extLst>
                    <a:ext uri="{FF2B5EF4-FFF2-40B4-BE49-F238E27FC236}">
                      <a16:creationId xmlns:a16="http://schemas.microsoft.com/office/drawing/2014/main" id="{91A0CB58-E14A-E610-FD3D-F218182DE3F4}"/>
                    </a:ext>
                  </a:extLst>
                </p:cNvPr>
                <p:cNvGrpSpPr/>
                <p:nvPr/>
              </p:nvGrpSpPr>
              <p:grpSpPr>
                <a:xfrm>
                  <a:off x="430011" y="319759"/>
                  <a:ext cx="2515582" cy="531254"/>
                  <a:chOff x="430011" y="319759"/>
                  <a:chExt cx="2515582" cy="531254"/>
                </a:xfrm>
              </p:grpSpPr>
              <p:grpSp>
                <p:nvGrpSpPr>
                  <p:cNvPr id="61" name="グループ化 60">
                    <a:extLst>
                      <a:ext uri="{FF2B5EF4-FFF2-40B4-BE49-F238E27FC236}">
                        <a16:creationId xmlns:a16="http://schemas.microsoft.com/office/drawing/2014/main" id="{BE299488-D9A6-220F-2358-A6E92CF787D1}"/>
                      </a:ext>
                    </a:extLst>
                  </p:cNvPr>
                  <p:cNvGrpSpPr/>
                  <p:nvPr/>
                </p:nvGrpSpPr>
                <p:grpSpPr>
                  <a:xfrm>
                    <a:off x="430011" y="516948"/>
                    <a:ext cx="2515582" cy="334065"/>
                    <a:chOff x="-526881" y="501467"/>
                    <a:chExt cx="2516580" cy="334316"/>
                  </a:xfrm>
                </p:grpSpPr>
                <p:sp>
                  <p:nvSpPr>
                    <p:cNvPr id="66" name="テキスト ボックス 1">
                      <a:extLst>
                        <a:ext uri="{FF2B5EF4-FFF2-40B4-BE49-F238E27FC236}">
                          <a16:creationId xmlns:a16="http://schemas.microsoft.com/office/drawing/2014/main" id="{38E93FC3-4043-308B-6AA6-9144ABCD85B3}"/>
                        </a:ext>
                      </a:extLst>
                    </p:cNvPr>
                    <p:cNvSpPr txBox="1"/>
                    <p:nvPr/>
                  </p:nvSpPr>
                  <p:spPr>
                    <a:xfrm>
                      <a:off x="-21910" y="736884"/>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0.5k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67" name="テキスト ボックス 1">
                      <a:extLst>
                        <a:ext uri="{FF2B5EF4-FFF2-40B4-BE49-F238E27FC236}">
                          <a16:creationId xmlns:a16="http://schemas.microsoft.com/office/drawing/2014/main" id="{D6985FEE-8A1A-739C-9DB8-392074B82310}"/>
                        </a:ext>
                      </a:extLst>
                    </p:cNvPr>
                    <p:cNvSpPr txBox="1"/>
                    <p:nvPr/>
                  </p:nvSpPr>
                  <p:spPr>
                    <a:xfrm>
                      <a:off x="1375290" y="736936"/>
                      <a:ext cx="257271" cy="98847"/>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1.0k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68" name="テキスト ボックス 1">
                      <a:extLst>
                        <a:ext uri="{FF2B5EF4-FFF2-40B4-BE49-F238E27FC236}">
                          <a16:creationId xmlns:a16="http://schemas.microsoft.com/office/drawing/2014/main" id="{3E10748D-5162-5DC1-CD4B-DE77F12B2E70}"/>
                        </a:ext>
                      </a:extLst>
                    </p:cNvPr>
                    <p:cNvSpPr txBox="1"/>
                    <p:nvPr/>
                  </p:nvSpPr>
                  <p:spPr>
                    <a:xfrm>
                      <a:off x="-233550" y="501467"/>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FF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69" name="テキスト ボックス 1">
                      <a:extLst>
                        <a:ext uri="{FF2B5EF4-FFF2-40B4-BE49-F238E27FC236}">
                          <a16:creationId xmlns:a16="http://schemas.microsoft.com/office/drawing/2014/main" id="{235FD7EC-4629-D34E-6945-CF29F99D6682}"/>
                        </a:ext>
                      </a:extLst>
                    </p:cNvPr>
                    <p:cNvSpPr txBox="1"/>
                    <p:nvPr/>
                  </p:nvSpPr>
                  <p:spPr>
                    <a:xfrm>
                      <a:off x="1692866" y="696629"/>
                      <a:ext cx="296833" cy="98847"/>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1300"/>
                        </a:lnSpc>
                        <a:buNone/>
                      </a:pPr>
                      <a:r>
                        <a:rPr lang="en-US" sz="1200" b="1">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Case2</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70" name="テキスト ボックス 1">
                      <a:extLst>
                        <a:ext uri="{FF2B5EF4-FFF2-40B4-BE49-F238E27FC236}">
                          <a16:creationId xmlns:a16="http://schemas.microsoft.com/office/drawing/2014/main" id="{91C017C2-D09D-40E4-6BCD-F210513C0352}"/>
                        </a:ext>
                      </a:extLst>
                    </p:cNvPr>
                    <p:cNvSpPr txBox="1"/>
                    <p:nvPr/>
                  </p:nvSpPr>
                  <p:spPr>
                    <a:xfrm>
                      <a:off x="-526881" y="736896"/>
                      <a:ext cx="257175"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0000CC"/>
                          </a:solidFill>
                          <a:effectLst/>
                          <a:latin typeface="ＭＳ ゴシック" panose="020B0609070205080204" pitchFamily="49" charset="-128"/>
                          <a:ea typeface="ＭＳ 明朝" panose="02020609040205080304" pitchFamily="17" charset="-128"/>
                          <a:cs typeface="Times New Roman" panose="02020603050405020304" pitchFamily="18" charset="0"/>
                        </a:rPr>
                        <a:t>0.4k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62" name="グループ化 61">
                    <a:extLst>
                      <a:ext uri="{FF2B5EF4-FFF2-40B4-BE49-F238E27FC236}">
                        <a16:creationId xmlns:a16="http://schemas.microsoft.com/office/drawing/2014/main" id="{5CE3348B-8DC7-9D56-65A7-F731B7069EC3}"/>
                      </a:ext>
                    </a:extLst>
                  </p:cNvPr>
                  <p:cNvGrpSpPr/>
                  <p:nvPr/>
                </p:nvGrpSpPr>
                <p:grpSpPr>
                  <a:xfrm>
                    <a:off x="610623" y="319759"/>
                    <a:ext cx="393340" cy="174542"/>
                    <a:chOff x="0" y="0"/>
                    <a:chExt cx="393340" cy="174542"/>
                  </a:xfrm>
                </p:grpSpPr>
                <p:sp>
                  <p:nvSpPr>
                    <p:cNvPr id="63" name="台形 62">
                      <a:extLst>
                        <a:ext uri="{FF2B5EF4-FFF2-40B4-BE49-F238E27FC236}">
                          <a16:creationId xmlns:a16="http://schemas.microsoft.com/office/drawing/2014/main" id="{5189BE76-BDFA-57C4-52D4-60A4C0AD7D9B}"/>
                        </a:ext>
                      </a:extLst>
                    </p:cNvPr>
                    <p:cNvSpPr/>
                    <p:nvPr/>
                  </p:nvSpPr>
                  <p:spPr>
                    <a:xfrm rot="16200000" flipV="1">
                      <a:off x="3165" y="125658"/>
                      <a:ext cx="45719" cy="52049"/>
                    </a:xfrm>
                    <a:prstGeom prst="trapezoid">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64" name="台形 63">
                      <a:extLst>
                        <a:ext uri="{FF2B5EF4-FFF2-40B4-BE49-F238E27FC236}">
                          <a16:creationId xmlns:a16="http://schemas.microsoft.com/office/drawing/2014/main" id="{4E54EB39-54F1-DF23-7816-6A7BB04CC929}"/>
                        </a:ext>
                      </a:extLst>
                    </p:cNvPr>
                    <p:cNvSpPr/>
                    <p:nvPr/>
                  </p:nvSpPr>
                  <p:spPr>
                    <a:xfrm rot="16200000" flipV="1">
                      <a:off x="172623" y="48999"/>
                      <a:ext cx="45719" cy="52049"/>
                    </a:xfrm>
                    <a:prstGeom prst="trapezoid">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65" name="台形 64">
                      <a:extLst>
                        <a:ext uri="{FF2B5EF4-FFF2-40B4-BE49-F238E27FC236}">
                          <a16:creationId xmlns:a16="http://schemas.microsoft.com/office/drawing/2014/main" id="{F0ED80AE-C846-2118-90E6-3E64F844A5F2}"/>
                        </a:ext>
                      </a:extLst>
                    </p:cNvPr>
                    <p:cNvSpPr/>
                    <p:nvPr/>
                  </p:nvSpPr>
                  <p:spPr>
                    <a:xfrm rot="16200000" flipV="1">
                      <a:off x="344456" y="-3165"/>
                      <a:ext cx="45719" cy="52049"/>
                    </a:xfrm>
                    <a:prstGeom prst="trapezoid">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grpSp>
            </p:grpSp>
            <p:sp>
              <p:nvSpPr>
                <p:cNvPr id="59" name="フリーフォーム: 図形 58">
                  <a:extLst>
                    <a:ext uri="{FF2B5EF4-FFF2-40B4-BE49-F238E27FC236}">
                      <a16:creationId xmlns:a16="http://schemas.microsoft.com/office/drawing/2014/main" id="{83012661-9DC3-CFBE-3615-B5E62AE52CC1}"/>
                    </a:ext>
                  </a:extLst>
                </p:cNvPr>
                <p:cNvSpPr/>
                <p:nvPr/>
              </p:nvSpPr>
              <p:spPr>
                <a:xfrm>
                  <a:off x="680085" y="417195"/>
                  <a:ext cx="137105" cy="101789"/>
                </a:xfrm>
                <a:custGeom>
                  <a:avLst/>
                  <a:gdLst>
                    <a:gd name="csX0" fmla="*/ 0 w 144725"/>
                    <a:gd name="csY0" fmla="*/ 0 h 72362"/>
                    <a:gd name="csX1" fmla="*/ 138146 w 144725"/>
                    <a:gd name="csY1" fmla="*/ 72362 h 72362"/>
                    <a:gd name="csX2" fmla="*/ 144725 w 144725"/>
                    <a:gd name="csY2" fmla="*/ 9867 h 72362"/>
                    <a:gd name="csX0" fmla="*/ 0 w 144725"/>
                    <a:gd name="csY0" fmla="*/ 30288 h 102650"/>
                    <a:gd name="csX1" fmla="*/ 138146 w 144725"/>
                    <a:gd name="csY1" fmla="*/ 102650 h 102650"/>
                    <a:gd name="csX2" fmla="*/ 144725 w 144725"/>
                    <a:gd name="csY2" fmla="*/ 0 h 102650"/>
                    <a:gd name="csX0" fmla="*/ 0 w 128807"/>
                    <a:gd name="csY0" fmla="*/ 77418 h 102650"/>
                    <a:gd name="csX1" fmla="*/ 122228 w 128807"/>
                    <a:gd name="csY1" fmla="*/ 102650 h 102650"/>
                    <a:gd name="csX2" fmla="*/ 128807 w 128807"/>
                    <a:gd name="csY2" fmla="*/ 0 h 102650"/>
                    <a:gd name="csX0" fmla="*/ 0 w 136459"/>
                    <a:gd name="csY0" fmla="*/ 77418 h 102650"/>
                    <a:gd name="csX1" fmla="*/ 129880 w 136459"/>
                    <a:gd name="csY1" fmla="*/ 102650 h 102650"/>
                    <a:gd name="csX2" fmla="*/ 136459 w 136459"/>
                    <a:gd name="csY2" fmla="*/ 0 h 102650"/>
                  </a:gdLst>
                  <a:ahLst/>
                  <a:cxnLst>
                    <a:cxn ang="0">
                      <a:pos x="csX0" y="csY0"/>
                    </a:cxn>
                    <a:cxn ang="0">
                      <a:pos x="csX1" y="csY1"/>
                    </a:cxn>
                    <a:cxn ang="0">
                      <a:pos x="csX2" y="csY2"/>
                    </a:cxn>
                  </a:cxnLst>
                  <a:rect l="l" t="t" r="r" b="b"/>
                  <a:pathLst>
                    <a:path w="136459" h="102650">
                      <a:moveTo>
                        <a:pt x="0" y="77418"/>
                      </a:moveTo>
                      <a:lnTo>
                        <a:pt x="129880" y="102650"/>
                      </a:lnTo>
                      <a:lnTo>
                        <a:pt x="136459" y="0"/>
                      </a:lnTo>
                    </a:path>
                  </a:pathLst>
                </a:cu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buNone/>
                  </a:pPr>
                  <a:r>
                    <a:rPr lang="ja-JP" sz="1800">
                      <a:effectLst/>
                      <a:latin typeface="ＭＳ 明朝" panose="02020609040205080304" pitchFamily="17" charset="-128"/>
                      <a:ea typeface="ＭＳ 明朝" panose="02020609040205080304" pitchFamily="17" charset="-128"/>
                      <a:cs typeface="Times New Roman" panose="02020603050405020304" pitchFamily="18" charset="0"/>
                    </a:rPr>
                    <a:t>　</a:t>
                  </a:r>
                </a:p>
              </p:txBody>
            </p:sp>
            <p:cxnSp>
              <p:nvCxnSpPr>
                <p:cNvPr id="60" name="直線コネクタ 59">
                  <a:extLst>
                    <a:ext uri="{FF2B5EF4-FFF2-40B4-BE49-F238E27FC236}">
                      <a16:creationId xmlns:a16="http://schemas.microsoft.com/office/drawing/2014/main" id="{62EE05CE-414F-1C4C-B5A5-85A87D54E905}"/>
                    </a:ext>
                  </a:extLst>
                </p:cNvPr>
                <p:cNvCxnSpPr/>
                <p:nvPr/>
              </p:nvCxnSpPr>
              <p:spPr>
                <a:xfrm flipH="1">
                  <a:off x="813435" y="365760"/>
                  <a:ext cx="137102" cy="153953"/>
                </a:xfrm>
                <a:prstGeom prst="line">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55" name="グループ化 54">
                <a:extLst>
                  <a:ext uri="{FF2B5EF4-FFF2-40B4-BE49-F238E27FC236}">
                    <a16:creationId xmlns:a16="http://schemas.microsoft.com/office/drawing/2014/main" id="{6A36EE73-E736-DECF-EB6A-7D49E60D4C75}"/>
                  </a:ext>
                </a:extLst>
              </p:cNvPr>
              <p:cNvGrpSpPr/>
              <p:nvPr/>
            </p:nvGrpSpPr>
            <p:grpSpPr>
              <a:xfrm>
                <a:off x="0" y="13854"/>
                <a:ext cx="216000" cy="773447"/>
                <a:chOff x="0" y="11641"/>
                <a:chExt cx="216000" cy="773447"/>
              </a:xfrm>
            </p:grpSpPr>
            <p:sp>
              <p:nvSpPr>
                <p:cNvPr id="56" name="テキスト ボックス 1">
                  <a:extLst>
                    <a:ext uri="{FF2B5EF4-FFF2-40B4-BE49-F238E27FC236}">
                      <a16:creationId xmlns:a16="http://schemas.microsoft.com/office/drawing/2014/main" id="{F3092BA5-A778-90DC-E360-7F8C04D9D594}"/>
                    </a:ext>
                  </a:extLst>
                </p:cNvPr>
                <p:cNvSpPr txBox="1"/>
                <p:nvPr/>
              </p:nvSpPr>
              <p:spPr>
                <a:xfrm>
                  <a:off x="0" y="11641"/>
                  <a:ext cx="216000" cy="80438"/>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57" name="テキスト ボックス 1">
                  <a:extLst>
                    <a:ext uri="{FF2B5EF4-FFF2-40B4-BE49-F238E27FC236}">
                      <a16:creationId xmlns:a16="http://schemas.microsoft.com/office/drawing/2014/main" id="{5CF27456-F4F9-DB41-B48A-30D73BCD59C2}"/>
                    </a:ext>
                  </a:extLst>
                </p:cNvPr>
                <p:cNvSpPr txBox="1"/>
                <p:nvPr/>
              </p:nvSpPr>
              <p:spPr>
                <a:xfrm>
                  <a:off x="0" y="704650"/>
                  <a:ext cx="216000" cy="80438"/>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20" name="グループ化 19">
              <a:extLst>
                <a:ext uri="{FF2B5EF4-FFF2-40B4-BE49-F238E27FC236}">
                  <a16:creationId xmlns:a16="http://schemas.microsoft.com/office/drawing/2014/main" id="{F5BB35D7-3E1C-D839-4408-10B7B060A43C}"/>
                </a:ext>
              </a:extLst>
            </p:cNvPr>
            <p:cNvGrpSpPr/>
            <p:nvPr/>
          </p:nvGrpSpPr>
          <p:grpSpPr>
            <a:xfrm>
              <a:off x="8626" y="2553419"/>
              <a:ext cx="2966721" cy="862529"/>
              <a:chOff x="0" y="0"/>
              <a:chExt cx="2966721" cy="862529"/>
            </a:xfrm>
          </p:grpSpPr>
          <p:pic>
            <p:nvPicPr>
              <p:cNvPr id="33" name="図 32">
                <a:extLst>
                  <a:ext uri="{FF2B5EF4-FFF2-40B4-BE49-F238E27FC236}">
                    <a16:creationId xmlns:a16="http://schemas.microsoft.com/office/drawing/2014/main" id="{7B7A5F34-4BC5-AA20-CBBB-D509E250A343}"/>
                  </a:ext>
                </a:extLst>
              </p:cNvPr>
              <p:cNvPicPr>
                <a:picLocks noChangeAspect="1"/>
              </p:cNvPicPr>
              <p:nvPr/>
            </p:nvPicPr>
            <p:blipFill rotWithShape="1">
              <a:blip r:embed="rId7"/>
              <a:srcRect l="5007" r="7778"/>
              <a:stretch>
                <a:fillRect/>
              </a:stretch>
            </p:blipFill>
            <p:spPr bwMode="auto">
              <a:xfrm>
                <a:off x="0" y="0"/>
                <a:ext cx="2947670" cy="807085"/>
              </a:xfrm>
              <a:prstGeom prst="rect">
                <a:avLst/>
              </a:prstGeom>
              <a:ln>
                <a:noFill/>
              </a:ln>
              <a:extLst>
                <a:ext uri="{53640926-AAD7-44D8-BBD7-CCE9431645EC}">
                  <a14:shadowObscured xmlns:a14="http://schemas.microsoft.com/office/drawing/2010/main"/>
                </a:ext>
              </a:extLst>
            </p:spPr>
          </p:pic>
          <p:grpSp>
            <p:nvGrpSpPr>
              <p:cNvPr id="34" name="グループ化 33">
                <a:extLst>
                  <a:ext uri="{FF2B5EF4-FFF2-40B4-BE49-F238E27FC236}">
                    <a16:creationId xmlns:a16="http://schemas.microsoft.com/office/drawing/2014/main" id="{31941FAA-4F1D-6F97-E22B-7A7BD8EE375C}"/>
                  </a:ext>
                </a:extLst>
              </p:cNvPr>
              <p:cNvGrpSpPr/>
              <p:nvPr/>
            </p:nvGrpSpPr>
            <p:grpSpPr>
              <a:xfrm>
                <a:off x="355600" y="342323"/>
                <a:ext cx="2611121" cy="520206"/>
                <a:chOff x="345684" y="300977"/>
                <a:chExt cx="2611634" cy="521238"/>
              </a:xfrm>
            </p:grpSpPr>
            <p:grpSp>
              <p:nvGrpSpPr>
                <p:cNvPr id="39" name="グループ化 38">
                  <a:extLst>
                    <a:ext uri="{FF2B5EF4-FFF2-40B4-BE49-F238E27FC236}">
                      <a16:creationId xmlns:a16="http://schemas.microsoft.com/office/drawing/2014/main" id="{9B96E438-ADA6-81D2-F08F-EA2BB407CB87}"/>
                    </a:ext>
                  </a:extLst>
                </p:cNvPr>
                <p:cNvGrpSpPr/>
                <p:nvPr/>
              </p:nvGrpSpPr>
              <p:grpSpPr>
                <a:xfrm>
                  <a:off x="345684" y="300977"/>
                  <a:ext cx="2611634" cy="521238"/>
                  <a:chOff x="345684" y="300977"/>
                  <a:chExt cx="2611634" cy="521238"/>
                </a:xfrm>
              </p:grpSpPr>
              <p:grpSp>
                <p:nvGrpSpPr>
                  <p:cNvPr id="42" name="グループ化 41">
                    <a:extLst>
                      <a:ext uri="{FF2B5EF4-FFF2-40B4-BE49-F238E27FC236}">
                        <a16:creationId xmlns:a16="http://schemas.microsoft.com/office/drawing/2014/main" id="{F0D5BCA0-1B55-09E2-2EA3-F8DC44F328C6}"/>
                      </a:ext>
                    </a:extLst>
                  </p:cNvPr>
                  <p:cNvGrpSpPr/>
                  <p:nvPr/>
                </p:nvGrpSpPr>
                <p:grpSpPr>
                  <a:xfrm>
                    <a:off x="345684" y="581864"/>
                    <a:ext cx="2611634" cy="240351"/>
                    <a:chOff x="-618143" y="546559"/>
                    <a:chExt cx="2611634" cy="240351"/>
                  </a:xfrm>
                </p:grpSpPr>
                <p:sp>
                  <p:nvSpPr>
                    <p:cNvPr id="47" name="テキスト ボックス 1">
                      <a:extLst>
                        <a:ext uri="{FF2B5EF4-FFF2-40B4-BE49-F238E27FC236}">
                          <a16:creationId xmlns:a16="http://schemas.microsoft.com/office/drawing/2014/main" id="{8C484E75-659C-F9E3-0E94-A0322FCE0BE1}"/>
                        </a:ext>
                      </a:extLst>
                    </p:cNvPr>
                    <p:cNvSpPr txBox="1"/>
                    <p:nvPr/>
                  </p:nvSpPr>
                  <p:spPr>
                    <a:xfrm>
                      <a:off x="0" y="688211"/>
                      <a:ext cx="257073" cy="9869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0.5k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48" name="テキスト ボックス 1">
                      <a:extLst>
                        <a:ext uri="{FF2B5EF4-FFF2-40B4-BE49-F238E27FC236}">
                          <a16:creationId xmlns:a16="http://schemas.microsoft.com/office/drawing/2014/main" id="{78DD1847-51DF-C3E7-F369-3B7FA5662B1D}"/>
                        </a:ext>
                      </a:extLst>
                    </p:cNvPr>
                    <p:cNvSpPr txBox="1"/>
                    <p:nvPr/>
                  </p:nvSpPr>
                  <p:spPr>
                    <a:xfrm>
                      <a:off x="1406090" y="685281"/>
                      <a:ext cx="257169" cy="9877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FF0000"/>
                          </a:solidFill>
                          <a:effectLst/>
                          <a:latin typeface="ＭＳ ゴシック" panose="020B0609070205080204" pitchFamily="49" charset="-128"/>
                          <a:ea typeface="ＭＳ 明朝" panose="02020609040205080304" pitchFamily="17" charset="-128"/>
                          <a:cs typeface="Times New Roman" panose="02020603050405020304" pitchFamily="18" charset="0"/>
                        </a:rPr>
                        <a:t>1.0k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49" name="テキスト ボックス 1">
                      <a:extLst>
                        <a:ext uri="{FF2B5EF4-FFF2-40B4-BE49-F238E27FC236}">
                          <a16:creationId xmlns:a16="http://schemas.microsoft.com/office/drawing/2014/main" id="{99667B69-E3B0-489B-B109-042ED474E596}"/>
                        </a:ext>
                      </a:extLst>
                    </p:cNvPr>
                    <p:cNvSpPr txBox="1"/>
                    <p:nvPr/>
                  </p:nvSpPr>
                  <p:spPr>
                    <a:xfrm>
                      <a:off x="-618143" y="546559"/>
                      <a:ext cx="257073" cy="9869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FF0000"/>
                          </a:solidFill>
                          <a:effectLst/>
                          <a:latin typeface="ＭＳ 明朝" panose="02020609040205080304" pitchFamily="17" charset="-128"/>
                          <a:ea typeface="ＭＳ ゴシック" panose="020B0609070205080204" pitchFamily="49" charset="-128"/>
                          <a:cs typeface="Times New Roman" panose="02020603050405020304" pitchFamily="18" charset="0"/>
                        </a:rPr>
                        <a:t>聖牛</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51" name="テキスト ボックス 1">
                      <a:extLst>
                        <a:ext uri="{FF2B5EF4-FFF2-40B4-BE49-F238E27FC236}">
                          <a16:creationId xmlns:a16="http://schemas.microsoft.com/office/drawing/2014/main" id="{2D85AF5C-6B3A-FED9-C65F-7956A1FBC35C}"/>
                        </a:ext>
                      </a:extLst>
                    </p:cNvPr>
                    <p:cNvSpPr txBox="1"/>
                    <p:nvPr/>
                  </p:nvSpPr>
                  <p:spPr>
                    <a:xfrm>
                      <a:off x="1708206" y="659515"/>
                      <a:ext cx="285285" cy="98773"/>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1300"/>
                        </a:lnSpc>
                        <a:buNone/>
                      </a:pPr>
                      <a:r>
                        <a:rPr lang="en-US" sz="1200" b="1">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Case3</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52" name="テキスト ボックス 1">
                      <a:extLst>
                        <a:ext uri="{FF2B5EF4-FFF2-40B4-BE49-F238E27FC236}">
                          <a16:creationId xmlns:a16="http://schemas.microsoft.com/office/drawing/2014/main" id="{63115687-815D-7E36-D36B-E9DC4A377DDF}"/>
                        </a:ext>
                      </a:extLst>
                    </p:cNvPr>
                    <p:cNvSpPr txBox="1"/>
                    <p:nvPr/>
                  </p:nvSpPr>
                  <p:spPr>
                    <a:xfrm>
                      <a:off x="-495443" y="688209"/>
                      <a:ext cx="257073" cy="9869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100" b="1">
                          <a:solidFill>
                            <a:srgbClr val="0000CC"/>
                          </a:solidFill>
                          <a:effectLst/>
                          <a:latin typeface="ＭＳ ゴシック" panose="020B0609070205080204" pitchFamily="49" charset="-128"/>
                          <a:ea typeface="ＭＳ 明朝" panose="02020609040205080304" pitchFamily="17" charset="-128"/>
                          <a:cs typeface="Times New Roman" panose="02020603050405020304" pitchFamily="18" charset="0"/>
                        </a:rPr>
                        <a:t>0.4k</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43" name="グループ化 42">
                    <a:extLst>
                      <a:ext uri="{FF2B5EF4-FFF2-40B4-BE49-F238E27FC236}">
                        <a16:creationId xmlns:a16="http://schemas.microsoft.com/office/drawing/2014/main" id="{EE6A667E-E933-E417-8460-C0EF5F7148FB}"/>
                      </a:ext>
                    </a:extLst>
                  </p:cNvPr>
                  <p:cNvGrpSpPr/>
                  <p:nvPr/>
                </p:nvGrpSpPr>
                <p:grpSpPr>
                  <a:xfrm>
                    <a:off x="646654" y="300977"/>
                    <a:ext cx="52049" cy="275050"/>
                    <a:chOff x="-20096" y="-15253"/>
                    <a:chExt cx="52049" cy="275050"/>
                  </a:xfrm>
                </p:grpSpPr>
                <p:sp>
                  <p:nvSpPr>
                    <p:cNvPr id="44" name="台形 43">
                      <a:extLst>
                        <a:ext uri="{FF2B5EF4-FFF2-40B4-BE49-F238E27FC236}">
                          <a16:creationId xmlns:a16="http://schemas.microsoft.com/office/drawing/2014/main" id="{1A11A023-15A0-B816-E15B-55D61094D12E}"/>
                        </a:ext>
                      </a:extLst>
                    </p:cNvPr>
                    <p:cNvSpPr/>
                    <p:nvPr/>
                  </p:nvSpPr>
                  <p:spPr>
                    <a:xfrm rot="16200000" flipV="1">
                      <a:off x="-16931" y="-18418"/>
                      <a:ext cx="45719" cy="52049"/>
                    </a:xfrm>
                    <a:prstGeom prst="trapezoid">
                      <a:avLst/>
                    </a:prstGeom>
                    <a:solidFill>
                      <a:srgbClr val="FF00FF"/>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45" name="台形 44">
                      <a:extLst>
                        <a:ext uri="{FF2B5EF4-FFF2-40B4-BE49-F238E27FC236}">
                          <a16:creationId xmlns:a16="http://schemas.microsoft.com/office/drawing/2014/main" id="{D8894B08-C0D0-8407-6689-CC439AECF3A5}"/>
                        </a:ext>
                      </a:extLst>
                    </p:cNvPr>
                    <p:cNvSpPr/>
                    <p:nvPr/>
                  </p:nvSpPr>
                  <p:spPr>
                    <a:xfrm rot="16200000" flipV="1">
                      <a:off x="-16931" y="106880"/>
                      <a:ext cx="45719" cy="52049"/>
                    </a:xfrm>
                    <a:prstGeom prst="trapezoid">
                      <a:avLst/>
                    </a:prstGeom>
                    <a:solidFill>
                      <a:srgbClr val="FF00FF"/>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sp>
                  <p:nvSpPr>
                    <p:cNvPr id="46" name="台形 45">
                      <a:extLst>
                        <a:ext uri="{FF2B5EF4-FFF2-40B4-BE49-F238E27FC236}">
                          <a16:creationId xmlns:a16="http://schemas.microsoft.com/office/drawing/2014/main" id="{DBE20E62-842E-DAC9-404C-F940DF9CA950}"/>
                        </a:ext>
                      </a:extLst>
                    </p:cNvPr>
                    <p:cNvSpPr/>
                    <p:nvPr/>
                  </p:nvSpPr>
                  <p:spPr>
                    <a:xfrm rot="16200000" flipV="1">
                      <a:off x="-16931" y="210913"/>
                      <a:ext cx="45719" cy="52049"/>
                    </a:xfrm>
                    <a:prstGeom prst="trapezoid">
                      <a:avLst/>
                    </a:prstGeom>
                    <a:solidFill>
                      <a:srgbClr val="FF00FF"/>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grpSp>
            </p:grpSp>
            <p:sp>
              <p:nvSpPr>
                <p:cNvPr id="40" name="フリーフォーム: 図形 39">
                  <a:extLst>
                    <a:ext uri="{FF2B5EF4-FFF2-40B4-BE49-F238E27FC236}">
                      <a16:creationId xmlns:a16="http://schemas.microsoft.com/office/drawing/2014/main" id="{50E203CE-2ACD-B60A-4053-6E9686EB4C15}"/>
                    </a:ext>
                  </a:extLst>
                </p:cNvPr>
                <p:cNvSpPr/>
                <p:nvPr/>
              </p:nvSpPr>
              <p:spPr>
                <a:xfrm>
                  <a:off x="522671" y="346701"/>
                  <a:ext cx="127732" cy="300069"/>
                </a:xfrm>
                <a:custGeom>
                  <a:avLst/>
                  <a:gdLst>
                    <a:gd name="csX0" fmla="*/ 127732 w 127732"/>
                    <a:gd name="csY0" fmla="*/ 0 h 300069"/>
                    <a:gd name="csX1" fmla="*/ 0 w 127732"/>
                    <a:gd name="csY1" fmla="*/ 300069 h 300069"/>
                    <a:gd name="csX2" fmla="*/ 127732 w 127732"/>
                    <a:gd name="csY2" fmla="*/ 127732 h 300069"/>
                  </a:gdLst>
                  <a:ahLst/>
                  <a:cxnLst>
                    <a:cxn ang="0">
                      <a:pos x="csX0" y="csY0"/>
                    </a:cxn>
                    <a:cxn ang="0">
                      <a:pos x="csX1" y="csY1"/>
                    </a:cxn>
                    <a:cxn ang="0">
                      <a:pos x="csX2" y="csY2"/>
                    </a:cxn>
                  </a:cxnLst>
                  <a:rect l="l" t="t" r="r" b="b"/>
                  <a:pathLst>
                    <a:path w="127732" h="300069">
                      <a:moveTo>
                        <a:pt x="127732" y="0"/>
                      </a:moveTo>
                      <a:lnTo>
                        <a:pt x="0" y="300069"/>
                      </a:lnTo>
                      <a:lnTo>
                        <a:pt x="127732" y="127732"/>
                      </a:lnTo>
                    </a:path>
                  </a:pathLst>
                </a:cu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3200"/>
                </a:p>
              </p:txBody>
            </p:sp>
            <p:cxnSp>
              <p:nvCxnSpPr>
                <p:cNvPr id="41" name="直線コネクタ 40">
                  <a:extLst>
                    <a:ext uri="{FF2B5EF4-FFF2-40B4-BE49-F238E27FC236}">
                      <a16:creationId xmlns:a16="http://schemas.microsoft.com/office/drawing/2014/main" id="{033B1879-A28B-0A7D-C0BA-EA64EF0BE198}"/>
                    </a:ext>
                  </a:extLst>
                </p:cNvPr>
                <p:cNvCxnSpPr/>
                <p:nvPr/>
              </p:nvCxnSpPr>
              <p:spPr>
                <a:xfrm flipV="1">
                  <a:off x="523094" y="581891"/>
                  <a:ext cx="115381" cy="645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5" name="グループ化 34">
                <a:extLst>
                  <a:ext uri="{FF2B5EF4-FFF2-40B4-BE49-F238E27FC236}">
                    <a16:creationId xmlns:a16="http://schemas.microsoft.com/office/drawing/2014/main" id="{7C03174C-3552-509B-6B67-4CE5F7B36CAD}"/>
                  </a:ext>
                </a:extLst>
              </p:cNvPr>
              <p:cNvGrpSpPr/>
              <p:nvPr/>
            </p:nvGrpSpPr>
            <p:grpSpPr>
              <a:xfrm>
                <a:off x="0" y="9237"/>
                <a:ext cx="216000" cy="773447"/>
                <a:chOff x="0" y="11641"/>
                <a:chExt cx="216000" cy="773447"/>
              </a:xfrm>
            </p:grpSpPr>
            <p:sp>
              <p:nvSpPr>
                <p:cNvPr id="37" name="テキスト ボックス 1">
                  <a:extLst>
                    <a:ext uri="{FF2B5EF4-FFF2-40B4-BE49-F238E27FC236}">
                      <a16:creationId xmlns:a16="http://schemas.microsoft.com/office/drawing/2014/main" id="{A9C91CED-0DF5-D347-8631-A438B18F34FB}"/>
                    </a:ext>
                  </a:extLst>
                </p:cNvPr>
                <p:cNvSpPr txBox="1"/>
                <p:nvPr/>
              </p:nvSpPr>
              <p:spPr>
                <a:xfrm>
                  <a:off x="0" y="11641"/>
                  <a:ext cx="216000" cy="80438"/>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38" name="テキスト ボックス 1">
                  <a:extLst>
                    <a:ext uri="{FF2B5EF4-FFF2-40B4-BE49-F238E27FC236}">
                      <a16:creationId xmlns:a16="http://schemas.microsoft.com/office/drawing/2014/main" id="{1C7855CD-4D68-CD7A-C84D-D66FD656E948}"/>
                    </a:ext>
                  </a:extLst>
                </p:cNvPr>
                <p:cNvSpPr txBox="1"/>
                <p:nvPr/>
              </p:nvSpPr>
              <p:spPr>
                <a:xfrm>
                  <a:off x="0" y="704650"/>
                  <a:ext cx="216000" cy="80438"/>
                </a:xfrm>
                <a:prstGeom prst="rect">
                  <a:avLst/>
                </a:prstGeom>
                <a:solidFill>
                  <a:schemeClr val="bg1"/>
                </a:solid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1300"/>
                    </a:lnSpc>
                    <a:buNone/>
                  </a:pPr>
                  <a:r>
                    <a:rPr lang="ja-JP" sz="1100" b="1">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21" name="グループ化 20">
              <a:extLst>
                <a:ext uri="{FF2B5EF4-FFF2-40B4-BE49-F238E27FC236}">
                  <a16:creationId xmlns:a16="http://schemas.microsoft.com/office/drawing/2014/main" id="{A462145E-7416-36AC-74EF-72AF701F6AB5}"/>
                </a:ext>
              </a:extLst>
            </p:cNvPr>
            <p:cNvGrpSpPr/>
            <p:nvPr/>
          </p:nvGrpSpPr>
          <p:grpSpPr>
            <a:xfrm>
              <a:off x="57879" y="360969"/>
              <a:ext cx="261620" cy="98749"/>
              <a:chOff x="-19773" y="-75576"/>
              <a:chExt cx="261815" cy="98749"/>
            </a:xfrm>
          </p:grpSpPr>
          <p:cxnSp>
            <p:nvCxnSpPr>
              <p:cNvPr id="31" name="直線矢印コネクタ 30">
                <a:extLst>
                  <a:ext uri="{FF2B5EF4-FFF2-40B4-BE49-F238E27FC236}">
                    <a16:creationId xmlns:a16="http://schemas.microsoft.com/office/drawing/2014/main" id="{4FCA59CA-055D-2165-77C2-5201269D1D94}"/>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32" name="テキスト ボックス 1">
                <a:extLst>
                  <a:ext uri="{FF2B5EF4-FFF2-40B4-BE49-F238E27FC236}">
                    <a16:creationId xmlns:a16="http://schemas.microsoft.com/office/drawing/2014/main" id="{59785653-C98F-B052-DA73-FD2A8D369558}"/>
                  </a:ext>
                </a:extLst>
              </p:cNvPr>
              <p:cNvSpPr txBox="1"/>
              <p:nvPr/>
            </p:nvSpPr>
            <p:spPr>
              <a:xfrm>
                <a:off x="-19773" y="-75576"/>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dirty="0">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18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22" name="グループ化 21">
              <a:extLst>
                <a:ext uri="{FF2B5EF4-FFF2-40B4-BE49-F238E27FC236}">
                  <a16:creationId xmlns:a16="http://schemas.microsoft.com/office/drawing/2014/main" id="{31E4B0A1-903F-C218-8C2B-1DD3E01C08A8}"/>
                </a:ext>
              </a:extLst>
            </p:cNvPr>
            <p:cNvGrpSpPr/>
            <p:nvPr/>
          </p:nvGrpSpPr>
          <p:grpSpPr>
            <a:xfrm>
              <a:off x="57879" y="1163225"/>
              <a:ext cx="261620" cy="98749"/>
              <a:chOff x="-19773" y="-75576"/>
              <a:chExt cx="261815" cy="98749"/>
            </a:xfrm>
          </p:grpSpPr>
          <p:cxnSp>
            <p:nvCxnSpPr>
              <p:cNvPr id="29" name="直線矢印コネクタ 28">
                <a:extLst>
                  <a:ext uri="{FF2B5EF4-FFF2-40B4-BE49-F238E27FC236}">
                    <a16:creationId xmlns:a16="http://schemas.microsoft.com/office/drawing/2014/main" id="{A49933C7-C710-3AF0-8ADF-13193928BE61}"/>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30" name="テキスト ボックス 1">
                <a:extLst>
                  <a:ext uri="{FF2B5EF4-FFF2-40B4-BE49-F238E27FC236}">
                    <a16:creationId xmlns:a16="http://schemas.microsoft.com/office/drawing/2014/main" id="{DD60D5FB-AB99-835C-BD07-E4451387033B}"/>
                  </a:ext>
                </a:extLst>
              </p:cNvPr>
              <p:cNvSpPr txBox="1"/>
              <p:nvPr/>
            </p:nvSpPr>
            <p:spPr>
              <a:xfrm>
                <a:off x="-19773" y="-75576"/>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23" name="グループ化 22">
              <a:extLst>
                <a:ext uri="{FF2B5EF4-FFF2-40B4-BE49-F238E27FC236}">
                  <a16:creationId xmlns:a16="http://schemas.microsoft.com/office/drawing/2014/main" id="{24FD04F7-7976-38F5-ADC6-1E348487B08F}"/>
                </a:ext>
              </a:extLst>
            </p:cNvPr>
            <p:cNvGrpSpPr/>
            <p:nvPr/>
          </p:nvGrpSpPr>
          <p:grpSpPr>
            <a:xfrm>
              <a:off x="57879" y="2043120"/>
              <a:ext cx="261620" cy="98749"/>
              <a:chOff x="-19773" y="-75576"/>
              <a:chExt cx="261815" cy="98749"/>
            </a:xfrm>
          </p:grpSpPr>
          <p:cxnSp>
            <p:nvCxnSpPr>
              <p:cNvPr id="27" name="直線矢印コネクタ 26">
                <a:extLst>
                  <a:ext uri="{FF2B5EF4-FFF2-40B4-BE49-F238E27FC236}">
                    <a16:creationId xmlns:a16="http://schemas.microsoft.com/office/drawing/2014/main" id="{1668B13D-18C0-D1A7-63C6-1AA94FD9FFD4}"/>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28" name="テキスト ボックス 1">
                <a:extLst>
                  <a:ext uri="{FF2B5EF4-FFF2-40B4-BE49-F238E27FC236}">
                    <a16:creationId xmlns:a16="http://schemas.microsoft.com/office/drawing/2014/main" id="{EC0CDCCA-D04A-004E-AF61-DF9FC321F5E0}"/>
                  </a:ext>
                </a:extLst>
              </p:cNvPr>
              <p:cNvSpPr txBox="1"/>
              <p:nvPr/>
            </p:nvSpPr>
            <p:spPr>
              <a:xfrm>
                <a:off x="-19773" y="-75576"/>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nvGrpSpPr>
            <p:cNvPr id="24" name="グループ化 23">
              <a:extLst>
                <a:ext uri="{FF2B5EF4-FFF2-40B4-BE49-F238E27FC236}">
                  <a16:creationId xmlns:a16="http://schemas.microsoft.com/office/drawing/2014/main" id="{E29DEDD2-F882-535B-EB13-A407CE3FB219}"/>
                </a:ext>
              </a:extLst>
            </p:cNvPr>
            <p:cNvGrpSpPr/>
            <p:nvPr/>
          </p:nvGrpSpPr>
          <p:grpSpPr>
            <a:xfrm>
              <a:off x="57879" y="2836750"/>
              <a:ext cx="261620" cy="98749"/>
              <a:chOff x="-19773" y="-75576"/>
              <a:chExt cx="261815" cy="98749"/>
            </a:xfrm>
          </p:grpSpPr>
          <p:cxnSp>
            <p:nvCxnSpPr>
              <p:cNvPr id="25" name="直線矢印コネクタ 24">
                <a:extLst>
                  <a:ext uri="{FF2B5EF4-FFF2-40B4-BE49-F238E27FC236}">
                    <a16:creationId xmlns:a16="http://schemas.microsoft.com/office/drawing/2014/main" id="{4A8E2BB1-477D-BD25-D2D9-38F1DB9EFF52}"/>
                  </a:ext>
                </a:extLst>
              </p:cNvPr>
              <p:cNvCxnSpPr/>
              <p:nvPr/>
            </p:nvCxnSpPr>
            <p:spPr>
              <a:xfrm flipV="1">
                <a:off x="8428" y="0"/>
                <a:ext cx="180000" cy="0"/>
              </a:xfrm>
              <a:prstGeom prst="straightConnector1">
                <a:avLst/>
              </a:prstGeom>
              <a:ln w="25400">
                <a:solidFill>
                  <a:srgbClr val="0066FF"/>
                </a:solidFill>
                <a:headEnd type="none" w="sm" len="sm"/>
                <a:tailEnd type="arrow" w="sm" len="sm"/>
              </a:ln>
            </p:spPr>
            <p:style>
              <a:lnRef idx="1">
                <a:schemeClr val="accent1"/>
              </a:lnRef>
              <a:fillRef idx="0">
                <a:schemeClr val="accent1"/>
              </a:fillRef>
              <a:effectRef idx="0">
                <a:schemeClr val="accent1"/>
              </a:effectRef>
              <a:fontRef idx="minor">
                <a:schemeClr val="tx1"/>
              </a:fontRef>
            </p:style>
          </p:cxnSp>
          <p:sp>
            <p:nvSpPr>
              <p:cNvPr id="26" name="テキスト ボックス 1">
                <a:extLst>
                  <a:ext uri="{FF2B5EF4-FFF2-40B4-BE49-F238E27FC236}">
                    <a16:creationId xmlns:a16="http://schemas.microsoft.com/office/drawing/2014/main" id="{64DB08A1-EB8A-7D23-C0A4-4930193A7222}"/>
                  </a:ext>
                </a:extLst>
              </p:cNvPr>
              <p:cNvSpPr txBox="1"/>
              <p:nvPr/>
            </p:nvSpPr>
            <p:spPr>
              <a:xfrm>
                <a:off x="-19773" y="-75576"/>
                <a:ext cx="261815" cy="98749"/>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100" b="1">
                    <a:solidFill>
                      <a:srgbClr val="0000FF"/>
                    </a:solidFill>
                    <a:effectLst/>
                    <a:latin typeface="ＭＳ 明朝" panose="02020609040205080304" pitchFamily="17" charset="-128"/>
                    <a:ea typeface="ＭＳ ゴシック" panose="020B0609070205080204" pitchFamily="49" charset="-128"/>
                    <a:cs typeface="Times New Roman" panose="02020603050405020304" pitchFamily="18" charset="0"/>
                  </a:rPr>
                  <a:t>流向</a:t>
                </a:r>
                <a:endParaRPr lang="ja-JP" sz="18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grpSp>
        <p:nvGrpSpPr>
          <p:cNvPr id="101" name="グループ化 100">
            <a:extLst>
              <a:ext uri="{FF2B5EF4-FFF2-40B4-BE49-F238E27FC236}">
                <a16:creationId xmlns:a16="http://schemas.microsoft.com/office/drawing/2014/main" id="{C52D7D8C-FBC3-3FDD-80E1-7711B088D97A}"/>
              </a:ext>
            </a:extLst>
          </p:cNvPr>
          <p:cNvGrpSpPr/>
          <p:nvPr/>
        </p:nvGrpSpPr>
        <p:grpSpPr>
          <a:xfrm>
            <a:off x="7004991" y="2421722"/>
            <a:ext cx="5329557" cy="1548770"/>
            <a:chOff x="0" y="0"/>
            <a:chExt cx="2952115" cy="857885"/>
          </a:xfrm>
        </p:grpSpPr>
        <p:pic>
          <p:nvPicPr>
            <p:cNvPr id="102" name="図 101">
              <a:extLst>
                <a:ext uri="{FF2B5EF4-FFF2-40B4-BE49-F238E27FC236}">
                  <a16:creationId xmlns:a16="http://schemas.microsoft.com/office/drawing/2014/main" id="{3B8B0CC4-969E-5D0B-5EF4-7A653D15410C}"/>
                </a:ext>
              </a:extLst>
            </p:cNvPr>
            <p:cNvPicPr>
              <a:picLocks noChangeAspect="1"/>
            </p:cNvPicPr>
            <p:nvPr/>
          </p:nvPicPr>
          <p:blipFill>
            <a:blip r:embed="rId8"/>
            <a:stretch>
              <a:fillRect/>
            </a:stretch>
          </p:blipFill>
          <p:spPr>
            <a:xfrm>
              <a:off x="0" y="0"/>
              <a:ext cx="2952115" cy="857885"/>
            </a:xfrm>
            <a:prstGeom prst="rect">
              <a:avLst/>
            </a:prstGeom>
          </p:spPr>
        </p:pic>
        <p:grpSp>
          <p:nvGrpSpPr>
            <p:cNvPr id="103" name="グループ化 102">
              <a:extLst>
                <a:ext uri="{FF2B5EF4-FFF2-40B4-BE49-F238E27FC236}">
                  <a16:creationId xmlns:a16="http://schemas.microsoft.com/office/drawing/2014/main" id="{682CCE25-FD1F-BA71-8C0F-2D83691280F7}"/>
                </a:ext>
              </a:extLst>
            </p:cNvPr>
            <p:cNvGrpSpPr/>
            <p:nvPr/>
          </p:nvGrpSpPr>
          <p:grpSpPr>
            <a:xfrm>
              <a:off x="116006" y="46656"/>
              <a:ext cx="2807336" cy="619124"/>
              <a:chOff x="100361" y="33067"/>
              <a:chExt cx="2808082" cy="620206"/>
            </a:xfrm>
          </p:grpSpPr>
          <p:grpSp>
            <p:nvGrpSpPr>
              <p:cNvPr id="104" name="グループ化 103">
                <a:extLst>
                  <a:ext uri="{FF2B5EF4-FFF2-40B4-BE49-F238E27FC236}">
                    <a16:creationId xmlns:a16="http://schemas.microsoft.com/office/drawing/2014/main" id="{C1B5C244-B567-2396-2A09-F290C82C62D3}"/>
                  </a:ext>
                </a:extLst>
              </p:cNvPr>
              <p:cNvGrpSpPr/>
              <p:nvPr/>
            </p:nvGrpSpPr>
            <p:grpSpPr>
              <a:xfrm>
                <a:off x="100361" y="33067"/>
                <a:ext cx="2808082" cy="620206"/>
                <a:chOff x="0" y="33067"/>
                <a:chExt cx="2808082" cy="620206"/>
              </a:xfrm>
            </p:grpSpPr>
            <p:grpSp>
              <p:nvGrpSpPr>
                <p:cNvPr id="106" name="グループ化 105">
                  <a:extLst>
                    <a:ext uri="{FF2B5EF4-FFF2-40B4-BE49-F238E27FC236}">
                      <a16:creationId xmlns:a16="http://schemas.microsoft.com/office/drawing/2014/main" id="{2C3E0E44-C1F6-B194-752C-CEDDDBD55C69}"/>
                    </a:ext>
                  </a:extLst>
                </p:cNvPr>
                <p:cNvGrpSpPr/>
                <p:nvPr/>
              </p:nvGrpSpPr>
              <p:grpSpPr>
                <a:xfrm>
                  <a:off x="0" y="33067"/>
                  <a:ext cx="2808082" cy="620206"/>
                  <a:chOff x="96918" y="33093"/>
                  <a:chExt cx="2808158" cy="620686"/>
                </a:xfrm>
              </p:grpSpPr>
              <p:grpSp>
                <p:nvGrpSpPr>
                  <p:cNvPr id="108" name="グループ化 107">
                    <a:extLst>
                      <a:ext uri="{FF2B5EF4-FFF2-40B4-BE49-F238E27FC236}">
                        <a16:creationId xmlns:a16="http://schemas.microsoft.com/office/drawing/2014/main" id="{A7A9CF76-5DB5-AB83-4527-D29DA5C759CC}"/>
                      </a:ext>
                    </a:extLst>
                  </p:cNvPr>
                  <p:cNvGrpSpPr/>
                  <p:nvPr/>
                </p:nvGrpSpPr>
                <p:grpSpPr>
                  <a:xfrm>
                    <a:off x="697890" y="65351"/>
                    <a:ext cx="1962504" cy="588428"/>
                    <a:chOff x="523655" y="-134395"/>
                    <a:chExt cx="1962504" cy="588428"/>
                  </a:xfrm>
                </p:grpSpPr>
                <p:grpSp>
                  <p:nvGrpSpPr>
                    <p:cNvPr id="111" name="グループ化 110">
                      <a:extLst>
                        <a:ext uri="{FF2B5EF4-FFF2-40B4-BE49-F238E27FC236}">
                          <a16:creationId xmlns:a16="http://schemas.microsoft.com/office/drawing/2014/main" id="{9C628D1A-579C-7843-3899-AC6F1B1EFFE7}"/>
                        </a:ext>
                      </a:extLst>
                    </p:cNvPr>
                    <p:cNvGrpSpPr/>
                    <p:nvPr/>
                  </p:nvGrpSpPr>
                  <p:grpSpPr>
                    <a:xfrm>
                      <a:off x="523655" y="-134395"/>
                      <a:ext cx="1962504" cy="588428"/>
                      <a:chOff x="523752" y="-137911"/>
                      <a:chExt cx="1962863" cy="588926"/>
                    </a:xfrm>
                  </p:grpSpPr>
                  <p:sp>
                    <p:nvSpPr>
                      <p:cNvPr id="115" name="テキスト ボックス 1">
                        <a:extLst>
                          <a:ext uri="{FF2B5EF4-FFF2-40B4-BE49-F238E27FC236}">
                            <a16:creationId xmlns:a16="http://schemas.microsoft.com/office/drawing/2014/main" id="{D0C39C5A-50E8-8E47-051D-716FB6B4C5D3}"/>
                          </a:ext>
                        </a:extLst>
                      </p:cNvPr>
                      <p:cNvSpPr txBox="1"/>
                      <p:nvPr/>
                    </p:nvSpPr>
                    <p:spPr>
                      <a:xfrm>
                        <a:off x="595782" y="353932"/>
                        <a:ext cx="349881" cy="9708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Case3</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16" name="テキスト ボックス 1">
                        <a:extLst>
                          <a:ext uri="{FF2B5EF4-FFF2-40B4-BE49-F238E27FC236}">
                            <a16:creationId xmlns:a16="http://schemas.microsoft.com/office/drawing/2014/main" id="{8E841480-C79A-36F0-887A-1C7F054F6DF6}"/>
                          </a:ext>
                        </a:extLst>
                      </p:cNvPr>
                      <p:cNvSpPr txBox="1"/>
                      <p:nvPr/>
                    </p:nvSpPr>
                    <p:spPr>
                      <a:xfrm>
                        <a:off x="1557114" y="271590"/>
                        <a:ext cx="310322" cy="11321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00">
                            <a:effectLst/>
                            <a:latin typeface="ＭＳ ゴシック" panose="020B0609070205080204" pitchFamily="49" charset="-128"/>
                            <a:ea typeface="ＭＳ 明朝" panose="02020609040205080304" pitchFamily="17" charset="-128"/>
                            <a:cs typeface="Times New Roman" panose="02020603050405020304" pitchFamily="18" charset="0"/>
                          </a:rPr>
                          <a:t>Case1</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17" name="フリーフォーム: 図形 116">
                        <a:extLst>
                          <a:ext uri="{FF2B5EF4-FFF2-40B4-BE49-F238E27FC236}">
                            <a16:creationId xmlns:a16="http://schemas.microsoft.com/office/drawing/2014/main" id="{0BB85216-462D-C069-6B56-60CD67348241}"/>
                          </a:ext>
                        </a:extLst>
                      </p:cNvPr>
                      <p:cNvSpPr/>
                      <p:nvPr/>
                    </p:nvSpPr>
                    <p:spPr>
                      <a:xfrm>
                        <a:off x="1531068" y="77792"/>
                        <a:ext cx="258327" cy="250727"/>
                      </a:xfrm>
                      <a:custGeom>
                        <a:avLst/>
                        <a:gdLst>
                          <a:gd name="csX0" fmla="*/ 707667 w 707667"/>
                          <a:gd name="csY0" fmla="*/ 469127 h 469127"/>
                          <a:gd name="csX1" fmla="*/ 151075 w 707667"/>
                          <a:gd name="csY1" fmla="*/ 469127 h 469127"/>
                          <a:gd name="csX2" fmla="*/ 127221 w 707667"/>
                          <a:gd name="csY2" fmla="*/ 413468 h 469127"/>
                          <a:gd name="csX3" fmla="*/ 0 w 707667"/>
                          <a:gd name="csY3" fmla="*/ 0 h 469127"/>
                          <a:gd name="csX0" fmla="*/ 707667 w 707667"/>
                          <a:gd name="csY0" fmla="*/ 469127 h 469127"/>
                          <a:gd name="csX1" fmla="*/ 151075 w 707667"/>
                          <a:gd name="csY1" fmla="*/ 469127 h 469127"/>
                          <a:gd name="csX2" fmla="*/ 0 w 707667"/>
                          <a:gd name="csY2" fmla="*/ 0 h 469127"/>
                        </a:gdLst>
                        <a:ahLst/>
                        <a:cxnLst>
                          <a:cxn ang="0">
                            <a:pos x="csX0" y="csY0"/>
                          </a:cxn>
                          <a:cxn ang="0">
                            <a:pos x="csX1" y="csY1"/>
                          </a:cxn>
                          <a:cxn ang="0">
                            <a:pos x="csX2" y="csY2"/>
                          </a:cxn>
                        </a:cxnLst>
                        <a:rect l="l" t="t" r="r" b="b"/>
                        <a:pathLst>
                          <a:path w="707667" h="469127">
                            <a:moveTo>
                              <a:pt x="707667" y="469127"/>
                            </a:moveTo>
                            <a:lnTo>
                              <a:pt x="151075" y="469127"/>
                            </a:lnTo>
                            <a:lnTo>
                              <a:pt x="0"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000"/>
                      </a:p>
                    </p:txBody>
                  </p:sp>
                  <p:sp>
                    <p:nvSpPr>
                      <p:cNvPr id="118" name="フリーフォーム: 図形 117">
                        <a:extLst>
                          <a:ext uri="{FF2B5EF4-FFF2-40B4-BE49-F238E27FC236}">
                            <a16:creationId xmlns:a16="http://schemas.microsoft.com/office/drawing/2014/main" id="{9FF93E29-6EBB-F6AA-BE69-35289E564343}"/>
                          </a:ext>
                        </a:extLst>
                      </p:cNvPr>
                      <p:cNvSpPr/>
                      <p:nvPr/>
                    </p:nvSpPr>
                    <p:spPr>
                      <a:xfrm>
                        <a:off x="655048" y="112144"/>
                        <a:ext cx="273284" cy="292523"/>
                      </a:xfrm>
                      <a:custGeom>
                        <a:avLst/>
                        <a:gdLst>
                          <a:gd name="csX0" fmla="*/ 0 w 644056"/>
                          <a:gd name="csY0" fmla="*/ 405517 h 405517"/>
                          <a:gd name="csX1" fmla="*/ 572494 w 644056"/>
                          <a:gd name="csY1" fmla="*/ 405517 h 405517"/>
                          <a:gd name="csX2" fmla="*/ 644056 w 644056"/>
                          <a:gd name="csY2" fmla="*/ 0 h 405517"/>
                        </a:gdLst>
                        <a:ahLst/>
                        <a:cxnLst>
                          <a:cxn ang="0">
                            <a:pos x="csX0" y="csY0"/>
                          </a:cxn>
                          <a:cxn ang="0">
                            <a:pos x="csX1" y="csY1"/>
                          </a:cxn>
                          <a:cxn ang="0">
                            <a:pos x="csX2" y="csY2"/>
                          </a:cxn>
                        </a:cxnLst>
                        <a:rect l="l" t="t" r="r" b="b"/>
                        <a:pathLst>
                          <a:path w="644056" h="405517">
                            <a:moveTo>
                              <a:pt x="0" y="405517"/>
                            </a:moveTo>
                            <a:lnTo>
                              <a:pt x="572494" y="405517"/>
                            </a:lnTo>
                            <a:lnTo>
                              <a:pt x="644056"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000"/>
                      </a:p>
                    </p:txBody>
                  </p:sp>
                  <p:cxnSp>
                    <p:nvCxnSpPr>
                      <p:cNvPr id="119" name="直線コネクタ 118">
                        <a:extLst>
                          <a:ext uri="{FF2B5EF4-FFF2-40B4-BE49-F238E27FC236}">
                            <a16:creationId xmlns:a16="http://schemas.microsoft.com/office/drawing/2014/main" id="{58938234-F591-27FD-8A04-F1BFB8CE2595}"/>
                          </a:ext>
                        </a:extLst>
                      </p:cNvPr>
                      <p:cNvCxnSpPr>
                        <a:stCxn id="118" idx="1"/>
                      </p:cNvCxnSpPr>
                      <p:nvPr/>
                    </p:nvCxnSpPr>
                    <p:spPr>
                      <a:xfrm flipV="1">
                        <a:off x="897747" y="48855"/>
                        <a:ext cx="910407" cy="355345"/>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20" name="直線コネクタ 119">
                        <a:extLst>
                          <a:ext uri="{FF2B5EF4-FFF2-40B4-BE49-F238E27FC236}">
                            <a16:creationId xmlns:a16="http://schemas.microsoft.com/office/drawing/2014/main" id="{3CF10F1F-EF20-C9AA-F441-354F1C0588C9}"/>
                          </a:ext>
                        </a:extLst>
                      </p:cNvPr>
                      <p:cNvCxnSpPr>
                        <a:endCxn id="118" idx="1"/>
                      </p:cNvCxnSpPr>
                      <p:nvPr/>
                    </p:nvCxnSpPr>
                    <p:spPr>
                      <a:xfrm flipH="1">
                        <a:off x="897747" y="2014"/>
                        <a:ext cx="1222309" cy="4021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1" name="テキスト ボックス 1">
                        <a:extLst>
                          <a:ext uri="{FF2B5EF4-FFF2-40B4-BE49-F238E27FC236}">
                            <a16:creationId xmlns:a16="http://schemas.microsoft.com/office/drawing/2014/main" id="{6403A5F7-81BD-C2EA-08D1-C8936B943791}"/>
                          </a:ext>
                        </a:extLst>
                      </p:cNvPr>
                      <p:cNvSpPr txBox="1"/>
                      <p:nvPr/>
                    </p:nvSpPr>
                    <p:spPr>
                      <a:xfrm>
                        <a:off x="2112561" y="270513"/>
                        <a:ext cx="374054" cy="11970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00">
                            <a:effectLst/>
                            <a:latin typeface="ＭＳ ゴシック" panose="020B0609070205080204" pitchFamily="49" charset="-128"/>
                            <a:ea typeface="ＭＳ 明朝" panose="02020609040205080304" pitchFamily="17" charset="-128"/>
                            <a:cs typeface="Times New Roman" panose="02020603050405020304" pitchFamily="18" charset="0"/>
                          </a:rPr>
                          <a:t>Case2</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a:p>
                        <a:pPr algn="ctr">
                          <a:lnSpc>
                            <a:spcPts val="700"/>
                          </a:lnSpc>
                          <a:buNone/>
                        </a:pPr>
                        <a:r>
                          <a:rPr lang="en-US" sz="900">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22" name="テキスト ボックス 1">
                        <a:extLst>
                          <a:ext uri="{FF2B5EF4-FFF2-40B4-BE49-F238E27FC236}">
                            <a16:creationId xmlns:a16="http://schemas.microsoft.com/office/drawing/2014/main" id="{04F9E45E-1479-7EFF-5FCA-2ABF3E136709}"/>
                          </a:ext>
                        </a:extLst>
                      </p:cNvPr>
                      <p:cNvSpPr txBox="1"/>
                      <p:nvPr/>
                    </p:nvSpPr>
                    <p:spPr>
                      <a:xfrm>
                        <a:off x="523752" y="24400"/>
                        <a:ext cx="375751" cy="86468"/>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1.26</a:t>
                        </a:r>
                        <a:endParaRPr lang="ja-JP" sz="12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23" name="テキスト ボックス 1">
                        <a:extLst>
                          <a:ext uri="{FF2B5EF4-FFF2-40B4-BE49-F238E27FC236}">
                            <a16:creationId xmlns:a16="http://schemas.microsoft.com/office/drawing/2014/main" id="{A3F1FF3B-BC9F-C2C1-25D1-B01191D41BB4}"/>
                          </a:ext>
                        </a:extLst>
                      </p:cNvPr>
                      <p:cNvSpPr txBox="1"/>
                      <p:nvPr/>
                    </p:nvSpPr>
                    <p:spPr>
                      <a:xfrm>
                        <a:off x="1397800" y="-137911"/>
                        <a:ext cx="273292" cy="86468"/>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1.46</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24" name="テキスト ボックス 1">
                        <a:extLst>
                          <a:ext uri="{FF2B5EF4-FFF2-40B4-BE49-F238E27FC236}">
                            <a16:creationId xmlns:a16="http://schemas.microsoft.com/office/drawing/2014/main" id="{6341889F-CFBA-8A5B-AE82-AF0445DA7F0F}"/>
                          </a:ext>
                        </a:extLst>
                      </p:cNvPr>
                      <p:cNvSpPr txBox="1"/>
                      <p:nvPr/>
                    </p:nvSpPr>
                    <p:spPr>
                      <a:xfrm>
                        <a:off x="907617" y="215187"/>
                        <a:ext cx="375751" cy="86468"/>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ja-JP" sz="10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約</a:t>
                        </a:r>
                        <a:r>
                          <a:rPr lang="en-US" sz="10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60m</a:t>
                        </a:r>
                        <a:endParaRPr lang="ja-JP" sz="12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sp>
                  <p:nvSpPr>
                    <p:cNvPr id="112" name="フリーフォーム: 図形 111">
                      <a:extLst>
                        <a:ext uri="{FF2B5EF4-FFF2-40B4-BE49-F238E27FC236}">
                          <a16:creationId xmlns:a16="http://schemas.microsoft.com/office/drawing/2014/main" id="{80A3D083-997D-DC40-EA10-B4CC37F709D1}"/>
                        </a:ext>
                      </a:extLst>
                    </p:cNvPr>
                    <p:cNvSpPr/>
                    <p:nvPr/>
                  </p:nvSpPr>
                  <p:spPr>
                    <a:xfrm>
                      <a:off x="2140989" y="3398"/>
                      <a:ext cx="280346" cy="315595"/>
                    </a:xfrm>
                    <a:custGeom>
                      <a:avLst/>
                      <a:gdLst>
                        <a:gd name="csX0" fmla="*/ 365146 w 365146"/>
                        <a:gd name="csY0" fmla="*/ 316051 h 316051"/>
                        <a:gd name="csX1" fmla="*/ 0 w 365146"/>
                        <a:gd name="csY1" fmla="*/ 316051 h 316051"/>
                        <a:gd name="csX2" fmla="*/ 12273 w 365146"/>
                        <a:gd name="csY2" fmla="*/ 0 h 316051"/>
                      </a:gdLst>
                      <a:ahLst/>
                      <a:cxnLst>
                        <a:cxn ang="0">
                          <a:pos x="csX0" y="csY0"/>
                        </a:cxn>
                        <a:cxn ang="0">
                          <a:pos x="csX1" y="csY1"/>
                        </a:cxn>
                        <a:cxn ang="0">
                          <a:pos x="csX2" y="csY2"/>
                        </a:cxn>
                      </a:cxnLst>
                      <a:rect l="l" t="t" r="r" b="b"/>
                      <a:pathLst>
                        <a:path w="365146" h="316051">
                          <a:moveTo>
                            <a:pt x="365146" y="316051"/>
                          </a:moveTo>
                          <a:lnTo>
                            <a:pt x="0" y="316051"/>
                          </a:lnTo>
                          <a:lnTo>
                            <a:pt x="12273"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000"/>
                    </a:p>
                  </p:txBody>
                </p:sp>
                <p:cxnSp>
                  <p:nvCxnSpPr>
                    <p:cNvPr id="113" name="直線コネクタ 112">
                      <a:extLst>
                        <a:ext uri="{FF2B5EF4-FFF2-40B4-BE49-F238E27FC236}">
                          <a16:creationId xmlns:a16="http://schemas.microsoft.com/office/drawing/2014/main" id="{5C069E22-52A0-E1D7-810D-5171CED2357E}"/>
                        </a:ext>
                      </a:extLst>
                    </p:cNvPr>
                    <p:cNvCxnSpPr/>
                    <p:nvPr/>
                  </p:nvCxnSpPr>
                  <p:spPr>
                    <a:xfrm flipH="1" flipV="1">
                      <a:off x="1853105" y="52052"/>
                      <a:ext cx="287133" cy="2626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a:extLst>
                        <a:ext uri="{FF2B5EF4-FFF2-40B4-BE49-F238E27FC236}">
                          <a16:creationId xmlns:a16="http://schemas.microsoft.com/office/drawing/2014/main" id="{093061C0-A4D8-E7DB-78C2-F05AC7CDCB56}"/>
                        </a:ext>
                      </a:extLst>
                    </p:cNvPr>
                    <p:cNvCxnSpPr>
                      <a:stCxn id="112" idx="1"/>
                    </p:cNvCxnSpPr>
                    <p:nvPr/>
                  </p:nvCxnSpPr>
                  <p:spPr>
                    <a:xfrm flipH="1" flipV="1">
                      <a:off x="1548009" y="82087"/>
                      <a:ext cx="592981" cy="236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9" name="テキスト ボックス 1">
                    <a:extLst>
                      <a:ext uri="{FF2B5EF4-FFF2-40B4-BE49-F238E27FC236}">
                        <a16:creationId xmlns:a16="http://schemas.microsoft.com/office/drawing/2014/main" id="{B59CB67E-F721-C921-7B5C-14ECC7368B03}"/>
                      </a:ext>
                    </a:extLst>
                  </p:cNvPr>
                  <p:cNvSpPr txBox="1"/>
                  <p:nvPr/>
                </p:nvSpPr>
                <p:spPr>
                  <a:xfrm>
                    <a:off x="2689176" y="33093"/>
                    <a:ext cx="215900" cy="56971"/>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750"/>
                      </a:lnSpc>
                      <a:buNone/>
                    </a:pPr>
                    <a:r>
                      <a:rPr lang="ja-JP" sz="90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110" name="テキスト ボックス 1">
                    <a:extLst>
                      <a:ext uri="{FF2B5EF4-FFF2-40B4-BE49-F238E27FC236}">
                        <a16:creationId xmlns:a16="http://schemas.microsoft.com/office/drawing/2014/main" id="{02F876A1-89CC-DF74-B175-8F2CB82BBBCD}"/>
                      </a:ext>
                    </a:extLst>
                  </p:cNvPr>
                  <p:cNvSpPr txBox="1"/>
                  <p:nvPr/>
                </p:nvSpPr>
                <p:spPr>
                  <a:xfrm>
                    <a:off x="96918" y="33093"/>
                    <a:ext cx="215900" cy="56971"/>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750"/>
                      </a:lnSpc>
                      <a:buNone/>
                    </a:pPr>
                    <a:r>
                      <a:rPr lang="ja-JP" sz="9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2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sp>
              <p:nvSpPr>
                <p:cNvPr id="107" name="フリーフォーム: 図形 106">
                  <a:extLst>
                    <a:ext uri="{FF2B5EF4-FFF2-40B4-BE49-F238E27FC236}">
                      <a16:creationId xmlns:a16="http://schemas.microsoft.com/office/drawing/2014/main" id="{3AA354FA-D68C-873A-9A2F-FE8DC2C73240}"/>
                    </a:ext>
                  </a:extLst>
                </p:cNvPr>
                <p:cNvSpPr/>
                <p:nvPr/>
              </p:nvSpPr>
              <p:spPr>
                <a:xfrm>
                  <a:off x="624521" y="280788"/>
                  <a:ext cx="252090" cy="155837"/>
                </a:xfrm>
                <a:custGeom>
                  <a:avLst/>
                  <a:gdLst>
                    <a:gd name="csX0" fmla="*/ 300217 w 300217"/>
                    <a:gd name="csY0" fmla="*/ 0 h 155837"/>
                    <a:gd name="csX1" fmla="*/ 91669 w 300217"/>
                    <a:gd name="csY1" fmla="*/ 0 h 155837"/>
                    <a:gd name="csX2" fmla="*/ 0 w 300217"/>
                    <a:gd name="csY2" fmla="*/ 155837 h 155837"/>
                  </a:gdLst>
                  <a:ahLst/>
                  <a:cxnLst>
                    <a:cxn ang="0">
                      <a:pos x="csX0" y="csY0"/>
                    </a:cxn>
                    <a:cxn ang="0">
                      <a:pos x="csX1" y="csY1"/>
                    </a:cxn>
                    <a:cxn ang="0">
                      <a:pos x="csX2" y="csY2"/>
                    </a:cxn>
                  </a:cxnLst>
                  <a:rect l="l" t="t" r="r" b="b"/>
                  <a:pathLst>
                    <a:path w="300217" h="155837">
                      <a:moveTo>
                        <a:pt x="300217" y="0"/>
                      </a:moveTo>
                      <a:lnTo>
                        <a:pt x="91669" y="0"/>
                      </a:lnTo>
                      <a:lnTo>
                        <a:pt x="0" y="155837"/>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000"/>
                </a:p>
              </p:txBody>
            </p:sp>
          </p:grpSp>
          <p:sp>
            <p:nvSpPr>
              <p:cNvPr id="105" name="フリーフォーム: 図形 104">
                <a:extLst>
                  <a:ext uri="{FF2B5EF4-FFF2-40B4-BE49-F238E27FC236}">
                    <a16:creationId xmlns:a16="http://schemas.microsoft.com/office/drawing/2014/main" id="{7B41DB93-B0A6-8806-448D-6BC3EFE8CF3C}"/>
                  </a:ext>
                </a:extLst>
              </p:cNvPr>
              <p:cNvSpPr/>
              <p:nvPr/>
            </p:nvSpPr>
            <p:spPr>
              <a:xfrm flipH="1">
                <a:off x="1603964" y="119826"/>
                <a:ext cx="262103" cy="193101"/>
              </a:xfrm>
              <a:custGeom>
                <a:avLst/>
                <a:gdLst>
                  <a:gd name="csX0" fmla="*/ 300217 w 300217"/>
                  <a:gd name="csY0" fmla="*/ 0 h 155837"/>
                  <a:gd name="csX1" fmla="*/ 91669 w 300217"/>
                  <a:gd name="csY1" fmla="*/ 0 h 155837"/>
                  <a:gd name="csX2" fmla="*/ 0 w 300217"/>
                  <a:gd name="csY2" fmla="*/ 155837 h 155837"/>
                </a:gdLst>
                <a:ahLst/>
                <a:cxnLst>
                  <a:cxn ang="0">
                    <a:pos x="csX0" y="csY0"/>
                  </a:cxn>
                  <a:cxn ang="0">
                    <a:pos x="csX1" y="csY1"/>
                  </a:cxn>
                  <a:cxn ang="0">
                    <a:pos x="csX2" y="csY2"/>
                  </a:cxn>
                </a:cxnLst>
                <a:rect l="l" t="t" r="r" b="b"/>
                <a:pathLst>
                  <a:path w="300217" h="155837">
                    <a:moveTo>
                      <a:pt x="300217" y="0"/>
                    </a:moveTo>
                    <a:lnTo>
                      <a:pt x="91669" y="0"/>
                    </a:lnTo>
                    <a:lnTo>
                      <a:pt x="0" y="155837"/>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000"/>
              </a:p>
            </p:txBody>
          </p:sp>
        </p:grpSp>
      </p:grpSp>
      <p:grpSp>
        <p:nvGrpSpPr>
          <p:cNvPr id="125" name="グループ化 124">
            <a:extLst>
              <a:ext uri="{FF2B5EF4-FFF2-40B4-BE49-F238E27FC236}">
                <a16:creationId xmlns:a16="http://schemas.microsoft.com/office/drawing/2014/main" id="{4D087288-AFEF-DA9F-082A-ED1A5CBEFB91}"/>
              </a:ext>
            </a:extLst>
          </p:cNvPr>
          <p:cNvGrpSpPr/>
          <p:nvPr/>
        </p:nvGrpSpPr>
        <p:grpSpPr>
          <a:xfrm>
            <a:off x="7008663" y="4809617"/>
            <a:ext cx="5341415" cy="1548769"/>
            <a:chOff x="0" y="0"/>
            <a:chExt cx="2952115" cy="855980"/>
          </a:xfrm>
        </p:grpSpPr>
        <p:pic>
          <p:nvPicPr>
            <p:cNvPr id="126" name="図 125">
              <a:extLst>
                <a:ext uri="{FF2B5EF4-FFF2-40B4-BE49-F238E27FC236}">
                  <a16:creationId xmlns:a16="http://schemas.microsoft.com/office/drawing/2014/main" id="{3A782E99-271D-2CEA-736E-EE6DB4DA1FCC}"/>
                </a:ext>
              </a:extLst>
            </p:cNvPr>
            <p:cNvPicPr>
              <a:picLocks noChangeAspect="1"/>
            </p:cNvPicPr>
            <p:nvPr/>
          </p:nvPicPr>
          <p:blipFill>
            <a:blip r:embed="rId9"/>
            <a:stretch>
              <a:fillRect/>
            </a:stretch>
          </p:blipFill>
          <p:spPr>
            <a:xfrm>
              <a:off x="0" y="0"/>
              <a:ext cx="2952115" cy="855980"/>
            </a:xfrm>
            <a:prstGeom prst="rect">
              <a:avLst/>
            </a:prstGeom>
          </p:spPr>
        </p:pic>
        <p:grpSp>
          <p:nvGrpSpPr>
            <p:cNvPr id="127" name="グループ化 126">
              <a:extLst>
                <a:ext uri="{FF2B5EF4-FFF2-40B4-BE49-F238E27FC236}">
                  <a16:creationId xmlns:a16="http://schemas.microsoft.com/office/drawing/2014/main" id="{9722B59A-C007-3714-536C-E3A6FA223A9F}"/>
                </a:ext>
              </a:extLst>
            </p:cNvPr>
            <p:cNvGrpSpPr/>
            <p:nvPr/>
          </p:nvGrpSpPr>
          <p:grpSpPr>
            <a:xfrm>
              <a:off x="99060" y="37087"/>
              <a:ext cx="2807335" cy="555671"/>
              <a:chOff x="96918" y="95270"/>
              <a:chExt cx="2808158" cy="557034"/>
            </a:xfrm>
          </p:grpSpPr>
          <p:grpSp>
            <p:nvGrpSpPr>
              <p:cNvPr id="8192" name="グループ化 8191">
                <a:extLst>
                  <a:ext uri="{FF2B5EF4-FFF2-40B4-BE49-F238E27FC236}">
                    <a16:creationId xmlns:a16="http://schemas.microsoft.com/office/drawing/2014/main" id="{0A30235A-0E53-A4EC-6F3B-2F031BAE0C34}"/>
                  </a:ext>
                </a:extLst>
              </p:cNvPr>
              <p:cNvGrpSpPr/>
              <p:nvPr/>
            </p:nvGrpSpPr>
            <p:grpSpPr>
              <a:xfrm>
                <a:off x="788156" y="203144"/>
                <a:ext cx="1890490" cy="449160"/>
                <a:chOff x="613921" y="3398"/>
                <a:chExt cx="1890490" cy="449160"/>
              </a:xfrm>
            </p:grpSpPr>
            <p:grpSp>
              <p:nvGrpSpPr>
                <p:cNvPr id="8196" name="グループ化 8195">
                  <a:extLst>
                    <a:ext uri="{FF2B5EF4-FFF2-40B4-BE49-F238E27FC236}">
                      <a16:creationId xmlns:a16="http://schemas.microsoft.com/office/drawing/2014/main" id="{7BAB6B18-2739-003C-A6BB-91554767B33A}"/>
                    </a:ext>
                  </a:extLst>
                </p:cNvPr>
                <p:cNvGrpSpPr/>
                <p:nvPr/>
              </p:nvGrpSpPr>
              <p:grpSpPr>
                <a:xfrm>
                  <a:off x="613921" y="5412"/>
                  <a:ext cx="1890490" cy="447146"/>
                  <a:chOff x="614035" y="2014"/>
                  <a:chExt cx="1890836" cy="447523"/>
                </a:xfrm>
              </p:grpSpPr>
              <p:sp>
                <p:nvSpPr>
                  <p:cNvPr id="8200" name="テキスト ボックス 1">
                    <a:extLst>
                      <a:ext uri="{FF2B5EF4-FFF2-40B4-BE49-F238E27FC236}">
                        <a16:creationId xmlns:a16="http://schemas.microsoft.com/office/drawing/2014/main" id="{059C0A58-A5AD-21F6-C026-B5AF13521AAB}"/>
                      </a:ext>
                    </a:extLst>
                  </p:cNvPr>
                  <p:cNvSpPr txBox="1"/>
                  <p:nvPr/>
                </p:nvSpPr>
                <p:spPr>
                  <a:xfrm>
                    <a:off x="614035" y="352454"/>
                    <a:ext cx="349881" cy="9708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Case3</a:t>
                    </a:r>
                    <a:endParaRPr lang="ja-JP" sz="12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01" name="テキスト ボックス 1">
                    <a:extLst>
                      <a:ext uri="{FF2B5EF4-FFF2-40B4-BE49-F238E27FC236}">
                        <a16:creationId xmlns:a16="http://schemas.microsoft.com/office/drawing/2014/main" id="{12539D97-750D-C1C2-BAAA-C36FB9A4C623}"/>
                      </a:ext>
                    </a:extLst>
                  </p:cNvPr>
                  <p:cNvSpPr txBox="1"/>
                  <p:nvPr/>
                </p:nvSpPr>
                <p:spPr>
                  <a:xfrm>
                    <a:off x="1575369" y="276998"/>
                    <a:ext cx="310322" cy="11321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00">
                        <a:effectLst/>
                        <a:latin typeface="ＭＳ ゴシック" panose="020B0609070205080204" pitchFamily="49" charset="-128"/>
                        <a:ea typeface="ＭＳ 明朝" panose="02020609040205080304" pitchFamily="17" charset="-128"/>
                        <a:cs typeface="Times New Roman" panose="02020603050405020304" pitchFamily="18" charset="0"/>
                      </a:rPr>
                      <a:t>Case1</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202" name="フリーフォーム: 図形 8201">
                    <a:extLst>
                      <a:ext uri="{FF2B5EF4-FFF2-40B4-BE49-F238E27FC236}">
                        <a16:creationId xmlns:a16="http://schemas.microsoft.com/office/drawing/2014/main" id="{98F6A172-3111-9A71-EC34-A68CAAE1E483}"/>
                      </a:ext>
                    </a:extLst>
                  </p:cNvPr>
                  <p:cNvSpPr/>
                  <p:nvPr/>
                </p:nvSpPr>
                <p:spPr>
                  <a:xfrm>
                    <a:off x="1531068" y="77792"/>
                    <a:ext cx="258327" cy="250727"/>
                  </a:xfrm>
                  <a:custGeom>
                    <a:avLst/>
                    <a:gdLst>
                      <a:gd name="csX0" fmla="*/ 707667 w 707667"/>
                      <a:gd name="csY0" fmla="*/ 469127 h 469127"/>
                      <a:gd name="csX1" fmla="*/ 151075 w 707667"/>
                      <a:gd name="csY1" fmla="*/ 469127 h 469127"/>
                      <a:gd name="csX2" fmla="*/ 127221 w 707667"/>
                      <a:gd name="csY2" fmla="*/ 413468 h 469127"/>
                      <a:gd name="csX3" fmla="*/ 0 w 707667"/>
                      <a:gd name="csY3" fmla="*/ 0 h 469127"/>
                      <a:gd name="csX0" fmla="*/ 707667 w 707667"/>
                      <a:gd name="csY0" fmla="*/ 469127 h 469127"/>
                      <a:gd name="csX1" fmla="*/ 151075 w 707667"/>
                      <a:gd name="csY1" fmla="*/ 469127 h 469127"/>
                      <a:gd name="csX2" fmla="*/ 0 w 707667"/>
                      <a:gd name="csY2" fmla="*/ 0 h 469127"/>
                    </a:gdLst>
                    <a:ahLst/>
                    <a:cxnLst>
                      <a:cxn ang="0">
                        <a:pos x="csX0" y="csY0"/>
                      </a:cxn>
                      <a:cxn ang="0">
                        <a:pos x="csX1" y="csY1"/>
                      </a:cxn>
                      <a:cxn ang="0">
                        <a:pos x="csX2" y="csY2"/>
                      </a:cxn>
                    </a:cxnLst>
                    <a:rect l="l" t="t" r="r" b="b"/>
                    <a:pathLst>
                      <a:path w="707667" h="469127">
                        <a:moveTo>
                          <a:pt x="707667" y="469127"/>
                        </a:moveTo>
                        <a:lnTo>
                          <a:pt x="151075" y="469127"/>
                        </a:lnTo>
                        <a:lnTo>
                          <a:pt x="0"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000"/>
                  </a:p>
                </p:txBody>
              </p:sp>
              <p:sp>
                <p:nvSpPr>
                  <p:cNvPr id="8203" name="フリーフォーム: 図形 8202">
                    <a:extLst>
                      <a:ext uri="{FF2B5EF4-FFF2-40B4-BE49-F238E27FC236}">
                        <a16:creationId xmlns:a16="http://schemas.microsoft.com/office/drawing/2014/main" id="{CC592BA7-D4C8-61DF-A313-9E5151D59C20}"/>
                      </a:ext>
                    </a:extLst>
                  </p:cNvPr>
                  <p:cNvSpPr/>
                  <p:nvPr/>
                </p:nvSpPr>
                <p:spPr>
                  <a:xfrm>
                    <a:off x="655048" y="112144"/>
                    <a:ext cx="273284" cy="292523"/>
                  </a:xfrm>
                  <a:custGeom>
                    <a:avLst/>
                    <a:gdLst>
                      <a:gd name="csX0" fmla="*/ 0 w 644056"/>
                      <a:gd name="csY0" fmla="*/ 405517 h 405517"/>
                      <a:gd name="csX1" fmla="*/ 572494 w 644056"/>
                      <a:gd name="csY1" fmla="*/ 405517 h 405517"/>
                      <a:gd name="csX2" fmla="*/ 644056 w 644056"/>
                      <a:gd name="csY2" fmla="*/ 0 h 405517"/>
                    </a:gdLst>
                    <a:ahLst/>
                    <a:cxnLst>
                      <a:cxn ang="0">
                        <a:pos x="csX0" y="csY0"/>
                      </a:cxn>
                      <a:cxn ang="0">
                        <a:pos x="csX1" y="csY1"/>
                      </a:cxn>
                      <a:cxn ang="0">
                        <a:pos x="csX2" y="csY2"/>
                      </a:cxn>
                    </a:cxnLst>
                    <a:rect l="l" t="t" r="r" b="b"/>
                    <a:pathLst>
                      <a:path w="644056" h="405517">
                        <a:moveTo>
                          <a:pt x="0" y="405517"/>
                        </a:moveTo>
                        <a:lnTo>
                          <a:pt x="572494" y="405517"/>
                        </a:lnTo>
                        <a:lnTo>
                          <a:pt x="644056"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000"/>
                  </a:p>
                </p:txBody>
              </p:sp>
              <p:cxnSp>
                <p:nvCxnSpPr>
                  <p:cNvPr id="8204" name="直線コネクタ 8203">
                    <a:extLst>
                      <a:ext uri="{FF2B5EF4-FFF2-40B4-BE49-F238E27FC236}">
                        <a16:creationId xmlns:a16="http://schemas.microsoft.com/office/drawing/2014/main" id="{01D64F8C-EC35-6C01-7989-76AD5CDD9D0B}"/>
                      </a:ext>
                    </a:extLst>
                  </p:cNvPr>
                  <p:cNvCxnSpPr/>
                  <p:nvPr/>
                </p:nvCxnSpPr>
                <p:spPr>
                  <a:xfrm flipV="1">
                    <a:off x="897747" y="48855"/>
                    <a:ext cx="910407" cy="355345"/>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205" name="直線コネクタ 8204">
                    <a:extLst>
                      <a:ext uri="{FF2B5EF4-FFF2-40B4-BE49-F238E27FC236}">
                        <a16:creationId xmlns:a16="http://schemas.microsoft.com/office/drawing/2014/main" id="{A2EB739E-ACD2-7346-95CD-2C85881780FC}"/>
                      </a:ext>
                    </a:extLst>
                  </p:cNvPr>
                  <p:cNvCxnSpPr/>
                  <p:nvPr/>
                </p:nvCxnSpPr>
                <p:spPr>
                  <a:xfrm flipH="1">
                    <a:off x="897747" y="2014"/>
                    <a:ext cx="1222309" cy="4021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06" name="テキスト ボックス 1">
                    <a:extLst>
                      <a:ext uri="{FF2B5EF4-FFF2-40B4-BE49-F238E27FC236}">
                        <a16:creationId xmlns:a16="http://schemas.microsoft.com/office/drawing/2014/main" id="{5C42BD1D-FBCF-3887-9D48-696DF279167E}"/>
                      </a:ext>
                    </a:extLst>
                  </p:cNvPr>
                  <p:cNvSpPr txBox="1"/>
                  <p:nvPr/>
                </p:nvSpPr>
                <p:spPr>
                  <a:xfrm>
                    <a:off x="2130817" y="275921"/>
                    <a:ext cx="374054" cy="119703"/>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noAutofit/>
                  </a:bodyPr>
                  <a:lstStyle/>
                  <a:p>
                    <a:pPr algn="ctr">
                      <a:lnSpc>
                        <a:spcPts val="700"/>
                      </a:lnSpc>
                      <a:buNone/>
                    </a:pPr>
                    <a:r>
                      <a:rPr lang="en-US" sz="1000">
                        <a:effectLst/>
                        <a:latin typeface="ＭＳ ゴシック" panose="020B0609070205080204" pitchFamily="49" charset="-128"/>
                        <a:ea typeface="ＭＳ 明朝" panose="02020609040205080304" pitchFamily="17" charset="-128"/>
                        <a:cs typeface="Times New Roman" panose="02020603050405020304" pitchFamily="18" charset="0"/>
                      </a:rPr>
                      <a:t>Case2</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a:p>
                    <a:pPr algn="ctr">
                      <a:lnSpc>
                        <a:spcPts val="700"/>
                      </a:lnSpc>
                      <a:buNone/>
                    </a:pPr>
                    <a:r>
                      <a:rPr lang="en-US" sz="900">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sp>
              <p:nvSpPr>
                <p:cNvPr id="8197" name="フリーフォーム: 図形 8196">
                  <a:extLst>
                    <a:ext uri="{FF2B5EF4-FFF2-40B4-BE49-F238E27FC236}">
                      <a16:creationId xmlns:a16="http://schemas.microsoft.com/office/drawing/2014/main" id="{B21FA206-0982-55F7-A718-3318A47B5E4C}"/>
                    </a:ext>
                  </a:extLst>
                </p:cNvPr>
                <p:cNvSpPr/>
                <p:nvPr/>
              </p:nvSpPr>
              <p:spPr>
                <a:xfrm>
                  <a:off x="2140989" y="3398"/>
                  <a:ext cx="280346" cy="315595"/>
                </a:xfrm>
                <a:custGeom>
                  <a:avLst/>
                  <a:gdLst>
                    <a:gd name="csX0" fmla="*/ 365146 w 365146"/>
                    <a:gd name="csY0" fmla="*/ 316051 h 316051"/>
                    <a:gd name="csX1" fmla="*/ 0 w 365146"/>
                    <a:gd name="csY1" fmla="*/ 316051 h 316051"/>
                    <a:gd name="csX2" fmla="*/ 12273 w 365146"/>
                    <a:gd name="csY2" fmla="*/ 0 h 316051"/>
                  </a:gdLst>
                  <a:ahLst/>
                  <a:cxnLst>
                    <a:cxn ang="0">
                      <a:pos x="csX0" y="csY0"/>
                    </a:cxn>
                    <a:cxn ang="0">
                      <a:pos x="csX1" y="csY1"/>
                    </a:cxn>
                    <a:cxn ang="0">
                      <a:pos x="csX2" y="csY2"/>
                    </a:cxn>
                  </a:cxnLst>
                  <a:rect l="l" t="t" r="r" b="b"/>
                  <a:pathLst>
                    <a:path w="365146" h="316051">
                      <a:moveTo>
                        <a:pt x="365146" y="316051"/>
                      </a:moveTo>
                      <a:lnTo>
                        <a:pt x="0" y="316051"/>
                      </a:lnTo>
                      <a:lnTo>
                        <a:pt x="12273" y="0"/>
                      </a:lnTo>
                    </a:path>
                  </a:pathLst>
                </a:cu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000"/>
                </a:p>
              </p:txBody>
            </p:sp>
            <p:cxnSp>
              <p:nvCxnSpPr>
                <p:cNvPr id="8198" name="直線コネクタ 8197">
                  <a:extLst>
                    <a:ext uri="{FF2B5EF4-FFF2-40B4-BE49-F238E27FC236}">
                      <a16:creationId xmlns:a16="http://schemas.microsoft.com/office/drawing/2014/main" id="{AE3598E0-CF51-117C-8D0B-8FD0773A45D0}"/>
                    </a:ext>
                  </a:extLst>
                </p:cNvPr>
                <p:cNvCxnSpPr/>
                <p:nvPr/>
              </p:nvCxnSpPr>
              <p:spPr>
                <a:xfrm flipH="1" flipV="1">
                  <a:off x="1853105" y="52052"/>
                  <a:ext cx="287133" cy="2626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99" name="直線コネクタ 8198">
                  <a:extLst>
                    <a:ext uri="{FF2B5EF4-FFF2-40B4-BE49-F238E27FC236}">
                      <a16:creationId xmlns:a16="http://schemas.microsoft.com/office/drawing/2014/main" id="{AB1E2177-87EA-FD60-6DF6-746188BE2B1F}"/>
                    </a:ext>
                  </a:extLst>
                </p:cNvPr>
                <p:cNvCxnSpPr>
                  <a:stCxn id="8197" idx="1"/>
                </p:cNvCxnSpPr>
                <p:nvPr/>
              </p:nvCxnSpPr>
              <p:spPr>
                <a:xfrm flipH="1" flipV="1">
                  <a:off x="1548061" y="82373"/>
                  <a:ext cx="592929" cy="2366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193" name="テキスト ボックス 1">
                <a:extLst>
                  <a:ext uri="{FF2B5EF4-FFF2-40B4-BE49-F238E27FC236}">
                    <a16:creationId xmlns:a16="http://schemas.microsoft.com/office/drawing/2014/main" id="{637BF992-6334-AE1B-394F-840C5ED2C102}"/>
                  </a:ext>
                </a:extLst>
              </p:cNvPr>
              <p:cNvSpPr txBox="1"/>
              <p:nvPr/>
            </p:nvSpPr>
            <p:spPr>
              <a:xfrm>
                <a:off x="2689176" y="95270"/>
                <a:ext cx="215900" cy="56840"/>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750"/>
                  </a:lnSpc>
                  <a:buNone/>
                </a:pPr>
                <a:r>
                  <a:rPr lang="ja-JP" sz="90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左岸</a:t>
                </a:r>
                <a:endParaRPr lang="ja-JP" sz="120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8194" name="テキスト ボックス 1">
                <a:extLst>
                  <a:ext uri="{FF2B5EF4-FFF2-40B4-BE49-F238E27FC236}">
                    <a16:creationId xmlns:a16="http://schemas.microsoft.com/office/drawing/2014/main" id="{73802AC4-2F22-E1EC-D686-174A7431BF6B}"/>
                  </a:ext>
                </a:extLst>
              </p:cNvPr>
              <p:cNvSpPr txBox="1"/>
              <p:nvPr/>
            </p:nvSpPr>
            <p:spPr>
              <a:xfrm>
                <a:off x="96918" y="96088"/>
                <a:ext cx="215900" cy="56840"/>
              </a:xfrm>
              <a:prstGeom prst="rect">
                <a:avLst/>
              </a:prstGeom>
              <a:noFill/>
              <a:ln w="6350">
                <a:noFill/>
              </a:ln>
            </p:spPr>
            <p:txBody>
              <a:bodyPr rot="0" spcFirstLastPara="0" vert="horz" wrap="square" lIns="0" tIns="0" rIns="91440" bIns="0" numCol="1" spcCol="0" rtlCol="0" fromWordArt="0" anchor="t" anchorCtr="0" forceAA="0" compatLnSpc="1">
                <a:prstTxWarp prst="textNoShape">
                  <a:avLst/>
                </a:prstTxWarp>
                <a:spAutoFit/>
              </a:bodyPr>
              <a:lstStyle/>
              <a:p>
                <a:pPr algn="r">
                  <a:lnSpc>
                    <a:spcPts val="750"/>
                  </a:lnSpc>
                  <a:buNone/>
                </a:pPr>
                <a:r>
                  <a:rPr lang="ja-JP" sz="9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右岸</a:t>
                </a:r>
                <a:endParaRPr lang="ja-JP" sz="12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grpSp>
      </p:grpSp>
    </p:spTree>
    <p:extLst>
      <p:ext uri="{BB962C8B-B14F-4D97-AF65-F5344CB8AC3E}">
        <p14:creationId xmlns:p14="http://schemas.microsoft.com/office/powerpoint/2010/main" val="1552105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830C6-FD00-8AAC-7E16-3DB99BE80919}"/>
            </a:ext>
          </a:extLst>
        </p:cNvPr>
        <p:cNvGrpSpPr/>
        <p:nvPr/>
      </p:nvGrpSpPr>
      <p:grpSpPr>
        <a:xfrm>
          <a:off x="0" y="0"/>
          <a:ext cx="0" cy="0"/>
          <a:chOff x="0" y="0"/>
          <a:chExt cx="0" cy="0"/>
        </a:xfrm>
      </p:grpSpPr>
      <p:sp>
        <p:nvSpPr>
          <p:cNvPr id="8195" name="Rectangle 26">
            <a:extLst>
              <a:ext uri="{FF2B5EF4-FFF2-40B4-BE49-F238E27FC236}">
                <a16:creationId xmlns:a16="http://schemas.microsoft.com/office/drawing/2014/main" id="{9777F762-1A7F-2957-F4D7-8C8B83225B29}"/>
              </a:ext>
            </a:extLst>
          </p:cNvPr>
          <p:cNvSpPr>
            <a:spLocks noChangeArrowheads="1"/>
          </p:cNvSpPr>
          <p:nvPr/>
        </p:nvSpPr>
        <p:spPr bwMode="auto">
          <a:xfrm>
            <a:off x="192645" y="189266"/>
            <a:ext cx="12385675" cy="9217025"/>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 name="スライド番号プレースホルダー 1">
            <a:extLst>
              <a:ext uri="{FF2B5EF4-FFF2-40B4-BE49-F238E27FC236}">
                <a16:creationId xmlns:a16="http://schemas.microsoft.com/office/drawing/2014/main" id="{492BA824-5266-668E-CB2E-DE83ED0849B9}"/>
              </a:ext>
            </a:extLst>
          </p:cNvPr>
          <p:cNvSpPr>
            <a:spLocks noGrp="1"/>
          </p:cNvSpPr>
          <p:nvPr>
            <p:ph type="sldNum" sz="quarter" idx="11"/>
          </p:nvPr>
        </p:nvSpPr>
        <p:spPr>
          <a:xfrm>
            <a:off x="4813362" y="9329674"/>
            <a:ext cx="2987675" cy="666750"/>
          </a:xfrm>
        </p:spPr>
        <p:txBody>
          <a:bodyPr/>
          <a:lstStyle/>
          <a:p>
            <a:pPr>
              <a:defRPr/>
            </a:pPr>
            <a:r>
              <a:rPr lang="en-US" altLang="ja-JP" b="1" dirty="0">
                <a:latin typeface="+mn-ea"/>
                <a:ea typeface="+mn-ea"/>
              </a:rPr>
              <a:t>-</a:t>
            </a:r>
            <a:r>
              <a:rPr lang="ja-JP" altLang="en-US" b="1" dirty="0">
                <a:latin typeface="+mn-ea"/>
                <a:ea typeface="+mn-ea"/>
              </a:rPr>
              <a:t>　</a:t>
            </a:r>
            <a:fld id="{2916C5BE-BAF3-4836-AB15-CDFC4E592D46}" type="slidenum">
              <a:rPr lang="en-US" altLang="ja-JP" b="1" smtClean="0">
                <a:latin typeface="+mn-ea"/>
                <a:ea typeface="+mn-ea"/>
              </a:rPr>
              <a:pPr>
                <a:defRPr/>
              </a:pPr>
              <a:t>25</a:t>
            </a:fld>
            <a:r>
              <a:rPr lang="ja-JP" altLang="en-US" b="1" dirty="0">
                <a:latin typeface="+mn-ea"/>
                <a:ea typeface="+mn-ea"/>
              </a:rPr>
              <a:t>　</a:t>
            </a:r>
            <a:r>
              <a:rPr lang="en-US" altLang="ja-JP" b="1" dirty="0">
                <a:latin typeface="+mn-ea"/>
                <a:ea typeface="+mn-ea"/>
              </a:rPr>
              <a:t>-</a:t>
            </a:r>
          </a:p>
        </p:txBody>
      </p:sp>
      <p:sp>
        <p:nvSpPr>
          <p:cNvPr id="6" name="Text Box 117">
            <a:extLst>
              <a:ext uri="{FF2B5EF4-FFF2-40B4-BE49-F238E27FC236}">
                <a16:creationId xmlns:a16="http://schemas.microsoft.com/office/drawing/2014/main" id="{A8D23126-AE60-F2EB-A216-3DF2C92EC2B3}"/>
              </a:ext>
            </a:extLst>
          </p:cNvPr>
          <p:cNvSpPr txBox="1">
            <a:spLocks noChangeArrowheads="1"/>
          </p:cNvSpPr>
          <p:nvPr/>
        </p:nvSpPr>
        <p:spPr bwMode="auto">
          <a:xfrm>
            <a:off x="3701357" y="3743807"/>
            <a:ext cx="5211684" cy="523220"/>
          </a:xfrm>
          <a:prstGeom prst="rect">
            <a:avLst/>
          </a:prstGeom>
          <a:noFill/>
          <a:ln w="9525">
            <a:noFill/>
            <a:miter lim="800000"/>
            <a:headEnd/>
            <a:tailEnd/>
          </a:ln>
        </p:spPr>
        <p:txBody>
          <a:bodyPr wrap="none">
            <a:spAutoFit/>
          </a:bodyPr>
          <a:lstStyle>
            <a:lvl1pPr>
              <a:defRPr kumimoji="1" sz="1400">
                <a:solidFill>
                  <a:schemeClr val="tx1"/>
                </a:solidFill>
                <a:latin typeface="Arial" panose="020B0604020202020204" pitchFamily="34" charset="0"/>
                <a:ea typeface="ＭＳ 明朝" panose="02020609040205080304" pitchFamily="17" charset="-128"/>
              </a:defRPr>
            </a:lvl1pPr>
            <a:lvl2pPr marL="742950" indent="-285750">
              <a:defRPr kumimoji="1" sz="1400">
                <a:solidFill>
                  <a:schemeClr val="tx1"/>
                </a:solidFill>
                <a:latin typeface="Arial" panose="020B0604020202020204" pitchFamily="34" charset="0"/>
                <a:ea typeface="ＭＳ 明朝" panose="02020609040205080304" pitchFamily="17" charset="-128"/>
              </a:defRPr>
            </a:lvl2pPr>
            <a:lvl3pPr marL="1143000" indent="-228600">
              <a:defRPr kumimoji="1" sz="1400">
                <a:solidFill>
                  <a:schemeClr val="tx1"/>
                </a:solidFill>
                <a:latin typeface="Arial" panose="020B0604020202020204" pitchFamily="34" charset="0"/>
                <a:ea typeface="ＭＳ 明朝" panose="02020609040205080304" pitchFamily="17" charset="-128"/>
              </a:defRPr>
            </a:lvl3pPr>
            <a:lvl4pPr marL="1600200" indent="-228600">
              <a:defRPr kumimoji="1" sz="1400">
                <a:solidFill>
                  <a:schemeClr val="tx1"/>
                </a:solidFill>
                <a:latin typeface="Arial" panose="020B0604020202020204" pitchFamily="34" charset="0"/>
                <a:ea typeface="ＭＳ 明朝" panose="02020609040205080304" pitchFamily="17" charset="-128"/>
              </a:defRPr>
            </a:lvl4pPr>
            <a:lvl5pPr marL="2057400" indent="-228600">
              <a:defRPr kumimoji="1" sz="1400">
                <a:solidFill>
                  <a:schemeClr val="tx1"/>
                </a:solidFill>
                <a:latin typeface="Arial" panose="020B0604020202020204" pitchFamily="34" charset="0"/>
                <a:ea typeface="ＭＳ 明朝" panose="02020609040205080304" pitchFamily="17" charset="-128"/>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ＭＳ 明朝" panose="02020609040205080304" pitchFamily="17" charset="-128"/>
              </a:defRPr>
            </a:lvl9pPr>
          </a:lstStyle>
          <a:p>
            <a:pPr algn="ctr"/>
            <a:r>
              <a:rPr lang="ja-JP" altLang="en-US" sz="2800" b="1" i="0" dirty="0">
                <a:effectLst/>
                <a:latin typeface="Times New Roman" panose="02020603050405020304" pitchFamily="18" charset="0"/>
                <a:cs typeface="Times New Roman" panose="02020603050405020304" pitchFamily="18" charset="0"/>
              </a:rPr>
              <a:t>ご清聴ありがとうございました</a:t>
            </a:r>
            <a:endParaRPr lang="en-US" altLang="ja-JP" sz="2000" b="1" dirty="0">
              <a:latin typeface="Times New Roman" panose="02020603050405020304" pitchFamily="18" charset="0"/>
              <a:ea typeface="メイリオ" panose="020B0604030504040204" pitchFamily="50" charset="-128"/>
              <a:cs typeface="Times New Roman" panose="02020603050405020304" pitchFamily="18" charset="0"/>
            </a:endParaRPr>
          </a:p>
        </p:txBody>
      </p:sp>
      <p:sp>
        <p:nvSpPr>
          <p:cNvPr id="4" name="Text Box 117">
            <a:extLst>
              <a:ext uri="{FF2B5EF4-FFF2-40B4-BE49-F238E27FC236}">
                <a16:creationId xmlns:a16="http://schemas.microsoft.com/office/drawing/2014/main" id="{D9AB8ABA-7788-64DB-E0E6-3456585AC596}"/>
              </a:ext>
            </a:extLst>
          </p:cNvPr>
          <p:cNvSpPr txBox="1">
            <a:spLocks noChangeArrowheads="1"/>
          </p:cNvSpPr>
          <p:nvPr/>
        </p:nvSpPr>
        <p:spPr bwMode="auto">
          <a:xfrm>
            <a:off x="10252912" y="8621932"/>
            <a:ext cx="1691489" cy="461665"/>
          </a:xfrm>
          <a:prstGeom prst="rect">
            <a:avLst/>
          </a:prstGeom>
          <a:noFill/>
          <a:ln w="9525">
            <a:noFill/>
            <a:miter lim="800000"/>
            <a:headEnd/>
            <a:tailEnd/>
          </a:ln>
        </p:spPr>
        <p:txBody>
          <a:bodyPr wrap="none">
            <a:spAutoFit/>
          </a:bodyPr>
          <a:lstStyle>
            <a:defPPr>
              <a:defRPr lang="ja-JP"/>
            </a:defPPr>
            <a:lvl1pPr algn="ctr">
              <a:defRPr sz="2400" b="1">
                <a:latin typeface="Yu Gothic UI Semilight" panose="020B0400000000000000" pitchFamily="50" charset="-128"/>
                <a:ea typeface="Yu Gothic UI Semilight" panose="020B0400000000000000" pitchFamily="50" charset="-128"/>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ja-JP" altLang="en-US" dirty="0">
                <a:latin typeface="Times New Roman" panose="02020603050405020304" pitchFamily="18" charset="0"/>
                <a:cs typeface="Times New Roman" panose="02020603050405020304" pitchFamily="18" charset="0"/>
              </a:rPr>
              <a:t>高野　和成</a:t>
            </a:r>
            <a:endParaRPr lang="en-US" altLang="ja-JP"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2948568"/>
      </p:ext>
    </p:extLst>
  </p:cSld>
  <p:clrMapOvr>
    <a:masterClrMapping/>
  </p:clrMapOvr>
</p:sld>
</file>

<file path=ppt/theme/theme1.xml><?xml version="1.0" encoding="utf-8"?>
<a:theme xmlns:a="http://schemas.openxmlformats.org/drawingml/2006/main" name="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1279525" rtl="0" eaLnBrk="1" fontAlgn="base" latinLnBrk="0" hangingPunct="1">
          <a:lnSpc>
            <a:spcPct val="100000"/>
          </a:lnSpc>
          <a:spcBef>
            <a:spcPct val="0"/>
          </a:spcBef>
          <a:spcAft>
            <a:spcPct val="0"/>
          </a:spcAft>
          <a:buClrTx/>
          <a:buSzTx/>
          <a:buFontTx/>
          <a:buNone/>
          <a:tabLst/>
          <a:defRPr kumimoji="1" lang="ja-JP" altLang="en-US" sz="14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rgbClr val="FFFF00"/>
        </a:solidFill>
        <a:ln w="6350" cap="flat" cmpd="sng" algn="ctr">
          <a:solidFill>
            <a:srgbClr val="FF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1279525" rtl="0" eaLnBrk="1" fontAlgn="base" latinLnBrk="0" hangingPunct="1">
          <a:lnSpc>
            <a:spcPct val="100000"/>
          </a:lnSpc>
          <a:spcBef>
            <a:spcPct val="0"/>
          </a:spcBef>
          <a:spcAft>
            <a:spcPct val="0"/>
          </a:spcAft>
          <a:buClrTx/>
          <a:buSzTx/>
          <a:buFontTx/>
          <a:buNone/>
          <a:tabLst/>
          <a:defRPr kumimoji="1" lang="ja-JP" altLang="en-US" sz="14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37576</TotalTime>
  <Words>2323</Words>
  <Application>Microsoft Office PowerPoint</Application>
  <PresentationFormat>A3 297x420 mm</PresentationFormat>
  <Paragraphs>424</Paragraphs>
  <Slides>25</Slides>
  <Notes>25</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25</vt:i4>
      </vt:variant>
    </vt:vector>
  </HeadingPairs>
  <TitlesOfParts>
    <vt:vector size="35" baseType="lpstr">
      <vt:lpstr>HG丸ｺﾞｼｯｸM-PRO</vt:lpstr>
      <vt:lpstr>ＭＳ Ｐゴシック</vt:lpstr>
      <vt:lpstr>ＭＳ ゴシック</vt:lpstr>
      <vt:lpstr>ＭＳ 明朝</vt:lpstr>
      <vt:lpstr>Yu Gothic UI Semilight</vt:lpstr>
      <vt:lpstr>Arial</vt:lpstr>
      <vt:lpstr>Cambria Math</vt:lpstr>
      <vt:lpstr>Segoe UI</vt:lpstr>
      <vt:lpstr>Times New Roman</vt:lpstr>
      <vt:lpstr>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パシフィックコンサルタンツ株式会社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小河健一郎</dc:creator>
  <cp:lastModifiedBy>高野 和成</cp:lastModifiedBy>
  <cp:revision>1361</cp:revision>
  <cp:lastPrinted>2026-06-13T23:47:52Z</cp:lastPrinted>
  <dcterms:created xsi:type="dcterms:W3CDTF">2012-03-20T04:18:33Z</dcterms:created>
  <dcterms:modified xsi:type="dcterms:W3CDTF">2026-06-15T00:24:06Z</dcterms:modified>
</cp:coreProperties>
</file>