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Lst>
  <p:notesMasterIdLst>
    <p:notesMasterId r:id="rId3"/>
  </p:notesMasterIdLst>
  <p:sldIdLst>
    <p:sldId id="256" r:id="rId2"/>
  </p:sldIdLst>
  <p:sldSz cx="42803763" cy="302752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36" userDrawn="1">
          <p15:clr>
            <a:srgbClr val="A4A3A4"/>
          </p15:clr>
        </p15:guide>
        <p15:guide id="2" pos="1348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5B3CE"/>
    <a:srgbClr val="00FF00"/>
    <a:srgbClr val="00FFCC"/>
    <a:srgbClr val="93CCDE"/>
    <a:srgbClr val="FF7C80"/>
    <a:srgbClr val="CC99FF"/>
    <a:srgbClr val="00FFFF"/>
    <a:srgbClr val="66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060" autoAdjust="0"/>
    <p:restoredTop sz="94658"/>
  </p:normalViewPr>
  <p:slideViewPr>
    <p:cSldViewPr snapToGrid="0" showGuides="1">
      <p:cViewPr varScale="1">
        <p:scale>
          <a:sx n="23" d="100"/>
          <a:sy n="23" d="100"/>
        </p:scale>
        <p:origin x="2118" y="78"/>
      </p:cViewPr>
      <p:guideLst>
        <p:guide orient="horz" pos="9536"/>
        <p:guide pos="1348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田中 孝幸" userId="e9c3de85-bac8-4fe1-a20e-40e20beb4e0f" providerId="ADAL" clId="{4E060F5B-96E5-5DE5-B468-9BE8455631FE}"/>
    <pc:docChg chg="modSld">
      <pc:chgData name="田中 孝幸" userId="e9c3de85-bac8-4fe1-a20e-40e20beb4e0f" providerId="ADAL" clId="{4E060F5B-96E5-5DE5-B468-9BE8455631FE}" dt="2026-02-20T05:30:19.612" v="38" actId="1076"/>
      <pc:docMkLst>
        <pc:docMk/>
      </pc:docMkLst>
      <pc:sldChg chg="modSp mod">
        <pc:chgData name="田中 孝幸" userId="e9c3de85-bac8-4fe1-a20e-40e20beb4e0f" providerId="ADAL" clId="{4E060F5B-96E5-5DE5-B468-9BE8455631FE}" dt="2026-02-20T05:30:19.612" v="38" actId="1076"/>
        <pc:sldMkLst>
          <pc:docMk/>
          <pc:sldMk cId="1145267595" sldId="256"/>
        </pc:sldMkLst>
        <pc:spChg chg="mod">
          <ac:chgData name="田中 孝幸" userId="e9c3de85-bac8-4fe1-a20e-40e20beb4e0f" providerId="ADAL" clId="{4E060F5B-96E5-5DE5-B468-9BE8455631FE}" dt="2026-02-20T05:30:19.612" v="38" actId="1076"/>
          <ac:spMkLst>
            <pc:docMk/>
            <pc:sldMk cId="1145267595" sldId="256"/>
            <ac:spMk id="4" creationId="{9A6CB10E-1E10-99BA-1F74-8DC75909D72C}"/>
          </ac:spMkLst>
        </pc:spChg>
        <pc:spChg chg="mod">
          <ac:chgData name="田中 孝幸" userId="e9c3de85-bac8-4fe1-a20e-40e20beb4e0f" providerId="ADAL" clId="{4E060F5B-96E5-5DE5-B468-9BE8455631FE}" dt="2026-02-20T05:30:06.513" v="37" actId="20577"/>
          <ac:spMkLst>
            <pc:docMk/>
            <pc:sldMk cId="1145267595" sldId="256"/>
            <ac:spMk id="24" creationId="{1245EE35-6CF5-F8B2-205A-6C3DA0023A8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2681D2-8B01-904E-87BC-99210C37FC51}" type="datetimeFigureOut">
              <a:rPr kumimoji="1" lang="ja-JP" altLang="en-US" smtClean="0"/>
              <a:t>2026/6/15</a:t>
            </a:fld>
            <a:endParaRPr kumimoji="1" lang="ja-JP" altLang="en-US"/>
          </a:p>
        </p:txBody>
      </p:sp>
      <p:sp>
        <p:nvSpPr>
          <p:cNvPr id="4" name="スライド イメージ プレースホルダー 3"/>
          <p:cNvSpPr>
            <a:spLocks noGrp="1" noRot="1" noChangeAspect="1"/>
          </p:cNvSpPr>
          <p:nvPr>
            <p:ph type="sldImg" idx="2"/>
          </p:nvPr>
        </p:nvSpPr>
        <p:spPr>
          <a:xfrm>
            <a:off x="1247775" y="1143000"/>
            <a:ext cx="436245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1A0353-8EE1-8147-9A22-5A3B44BCBDE7}" type="slidenum">
              <a:rPr kumimoji="1" lang="ja-JP" altLang="en-US" smtClean="0"/>
              <a:t>‹#›</a:t>
            </a:fld>
            <a:endParaRPr kumimoji="1" lang="ja-JP" altLang="en-US"/>
          </a:p>
        </p:txBody>
      </p:sp>
    </p:spTree>
    <p:extLst>
      <p:ext uri="{BB962C8B-B14F-4D97-AF65-F5344CB8AC3E}">
        <p14:creationId xmlns:p14="http://schemas.microsoft.com/office/powerpoint/2010/main" val="3023651495"/>
      </p:ext>
    </p:extLst>
  </p:cSld>
  <p:clrMap bg1="lt1" tx1="dk1" bg2="lt2" tx2="dk2" accent1="accent1" accent2="accent2" accent3="accent3" accent4="accent4" accent5="accent5" accent6="accent6" hlink="hlink" folHlink="folHlink"/>
  <p:notesStyle>
    <a:lvl1pPr marL="0" algn="l" defTabSz="3727164" rtl="0" eaLnBrk="1" latinLnBrk="0" hangingPunct="1">
      <a:defRPr kumimoji="1" sz="4892" kern="1200">
        <a:solidFill>
          <a:schemeClr val="tx1"/>
        </a:solidFill>
        <a:latin typeface="+mn-lt"/>
        <a:ea typeface="+mn-ea"/>
        <a:cs typeface="+mn-cs"/>
      </a:defRPr>
    </a:lvl1pPr>
    <a:lvl2pPr marL="1863582" algn="l" defTabSz="3727164" rtl="0" eaLnBrk="1" latinLnBrk="0" hangingPunct="1">
      <a:defRPr kumimoji="1" sz="4892" kern="1200">
        <a:solidFill>
          <a:schemeClr val="tx1"/>
        </a:solidFill>
        <a:latin typeface="+mn-lt"/>
        <a:ea typeface="+mn-ea"/>
        <a:cs typeface="+mn-cs"/>
      </a:defRPr>
    </a:lvl2pPr>
    <a:lvl3pPr marL="3727164" algn="l" defTabSz="3727164" rtl="0" eaLnBrk="1" latinLnBrk="0" hangingPunct="1">
      <a:defRPr kumimoji="1" sz="4892" kern="1200">
        <a:solidFill>
          <a:schemeClr val="tx1"/>
        </a:solidFill>
        <a:latin typeface="+mn-lt"/>
        <a:ea typeface="+mn-ea"/>
        <a:cs typeface="+mn-cs"/>
      </a:defRPr>
    </a:lvl3pPr>
    <a:lvl4pPr marL="5590746" algn="l" defTabSz="3727164" rtl="0" eaLnBrk="1" latinLnBrk="0" hangingPunct="1">
      <a:defRPr kumimoji="1" sz="4892" kern="1200">
        <a:solidFill>
          <a:schemeClr val="tx1"/>
        </a:solidFill>
        <a:latin typeface="+mn-lt"/>
        <a:ea typeface="+mn-ea"/>
        <a:cs typeface="+mn-cs"/>
      </a:defRPr>
    </a:lvl4pPr>
    <a:lvl5pPr marL="7454328" algn="l" defTabSz="3727164" rtl="0" eaLnBrk="1" latinLnBrk="0" hangingPunct="1">
      <a:defRPr kumimoji="1" sz="4892" kern="1200">
        <a:solidFill>
          <a:schemeClr val="tx1"/>
        </a:solidFill>
        <a:latin typeface="+mn-lt"/>
        <a:ea typeface="+mn-ea"/>
        <a:cs typeface="+mn-cs"/>
      </a:defRPr>
    </a:lvl5pPr>
    <a:lvl6pPr marL="9317910" algn="l" defTabSz="3727164" rtl="0" eaLnBrk="1" latinLnBrk="0" hangingPunct="1">
      <a:defRPr kumimoji="1" sz="4892" kern="1200">
        <a:solidFill>
          <a:schemeClr val="tx1"/>
        </a:solidFill>
        <a:latin typeface="+mn-lt"/>
        <a:ea typeface="+mn-ea"/>
        <a:cs typeface="+mn-cs"/>
      </a:defRPr>
    </a:lvl6pPr>
    <a:lvl7pPr marL="11181492" algn="l" defTabSz="3727164" rtl="0" eaLnBrk="1" latinLnBrk="0" hangingPunct="1">
      <a:defRPr kumimoji="1" sz="4892" kern="1200">
        <a:solidFill>
          <a:schemeClr val="tx1"/>
        </a:solidFill>
        <a:latin typeface="+mn-lt"/>
        <a:ea typeface="+mn-ea"/>
        <a:cs typeface="+mn-cs"/>
      </a:defRPr>
    </a:lvl7pPr>
    <a:lvl8pPr marL="13045074" algn="l" defTabSz="3727164" rtl="0" eaLnBrk="1" latinLnBrk="0" hangingPunct="1">
      <a:defRPr kumimoji="1" sz="4892" kern="1200">
        <a:solidFill>
          <a:schemeClr val="tx1"/>
        </a:solidFill>
        <a:latin typeface="+mn-lt"/>
        <a:ea typeface="+mn-ea"/>
        <a:cs typeface="+mn-cs"/>
      </a:defRPr>
    </a:lvl8pPr>
    <a:lvl9pPr marL="14908656" algn="l" defTabSz="3727164" rtl="0" eaLnBrk="1" latinLnBrk="0" hangingPunct="1">
      <a:defRPr kumimoji="1" sz="4892"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247775" y="1143000"/>
            <a:ext cx="4362450" cy="3086100"/>
          </a:xfrm>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8B1A0353-8EE1-8147-9A22-5A3B44BCBDE7}" type="slidenum">
              <a:rPr kumimoji="1" lang="ja-JP" altLang="en-US" smtClean="0"/>
              <a:t>1</a:t>
            </a:fld>
            <a:endParaRPr kumimoji="1" lang="ja-JP" altLang="en-US"/>
          </a:p>
        </p:txBody>
      </p:sp>
    </p:spTree>
    <p:extLst>
      <p:ext uri="{BB962C8B-B14F-4D97-AF65-F5344CB8AC3E}">
        <p14:creationId xmlns:p14="http://schemas.microsoft.com/office/powerpoint/2010/main" val="36194491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3210282" y="4954765"/>
            <a:ext cx="36383199" cy="10540259"/>
          </a:xfrm>
        </p:spPr>
        <p:txBody>
          <a:bodyPr anchor="b"/>
          <a:lstStyle>
            <a:lvl1pPr algn="ctr">
              <a:defRPr sz="26488"/>
            </a:lvl1pPr>
          </a:lstStyle>
          <a:p>
            <a:r>
              <a:rPr lang="ja-JP" altLang="en-US"/>
              <a:t>マスター タイトルの書式設定</a:t>
            </a:r>
            <a:endParaRPr lang="en-US" dirty="0"/>
          </a:p>
        </p:txBody>
      </p:sp>
      <p:sp>
        <p:nvSpPr>
          <p:cNvPr id="3" name="Subtitle 2"/>
          <p:cNvSpPr>
            <a:spLocks noGrp="1"/>
          </p:cNvSpPr>
          <p:nvPr>
            <p:ph type="subTitle" idx="1"/>
          </p:nvPr>
        </p:nvSpPr>
        <p:spPr>
          <a:xfrm>
            <a:off x="5350471" y="15901497"/>
            <a:ext cx="32102822" cy="7309499"/>
          </a:xfrm>
        </p:spPr>
        <p:txBody>
          <a:bodyPr/>
          <a:lstStyle>
            <a:lvl1pPr marL="0" indent="0" algn="ctr">
              <a:buNone/>
              <a:defRPr sz="10595"/>
            </a:lvl1pPr>
            <a:lvl2pPr marL="2018355" indent="0" algn="ctr">
              <a:buNone/>
              <a:defRPr sz="8829"/>
            </a:lvl2pPr>
            <a:lvl3pPr marL="4036710" indent="0" algn="ctr">
              <a:buNone/>
              <a:defRPr sz="7946"/>
            </a:lvl3pPr>
            <a:lvl4pPr marL="6055065" indent="0" algn="ctr">
              <a:buNone/>
              <a:defRPr sz="7063"/>
            </a:lvl4pPr>
            <a:lvl5pPr marL="8073420" indent="0" algn="ctr">
              <a:buNone/>
              <a:defRPr sz="7063"/>
            </a:lvl5pPr>
            <a:lvl6pPr marL="10091776" indent="0" algn="ctr">
              <a:buNone/>
              <a:defRPr sz="7063"/>
            </a:lvl6pPr>
            <a:lvl7pPr marL="12110131" indent="0" algn="ctr">
              <a:buNone/>
              <a:defRPr sz="7063"/>
            </a:lvl7pPr>
            <a:lvl8pPr marL="14128486" indent="0" algn="ctr">
              <a:buNone/>
              <a:defRPr sz="7063"/>
            </a:lvl8pPr>
            <a:lvl9pPr marL="16146841" indent="0" algn="ctr">
              <a:buNone/>
              <a:defRPr sz="706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D9382F59-AF66-AD41-B705-7FE23B5E3E2D}" type="datetimeFigureOut">
              <a:rPr kumimoji="1" lang="ja-JP" altLang="en-US" smtClean="0"/>
              <a:t>2026/6/15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036441B-518C-EB45-945B-B6C5D291EB3E}" type="slidenum">
              <a:rPr kumimoji="1" lang="ja-JP" altLang="en-US" smtClean="0"/>
              <a:t>‹#›</a:t>
            </a:fld>
            <a:endParaRPr kumimoji="1" lang="ja-JP" altLang="en-US"/>
          </a:p>
        </p:txBody>
      </p:sp>
    </p:spTree>
    <p:extLst>
      <p:ext uri="{BB962C8B-B14F-4D97-AF65-F5344CB8AC3E}">
        <p14:creationId xmlns:p14="http://schemas.microsoft.com/office/powerpoint/2010/main" val="1401315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9382F59-AF66-AD41-B705-7FE23B5E3E2D}" type="datetimeFigureOut">
              <a:rPr kumimoji="1" lang="ja-JP" altLang="en-US" smtClean="0"/>
              <a:t>2026/6/15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036441B-518C-EB45-945B-B6C5D291EB3E}" type="slidenum">
              <a:rPr kumimoji="1" lang="ja-JP" altLang="en-US" smtClean="0"/>
              <a:t>‹#›</a:t>
            </a:fld>
            <a:endParaRPr kumimoji="1" lang="ja-JP" altLang="en-US"/>
          </a:p>
        </p:txBody>
      </p:sp>
    </p:spTree>
    <p:extLst>
      <p:ext uri="{BB962C8B-B14F-4D97-AF65-F5344CB8AC3E}">
        <p14:creationId xmlns:p14="http://schemas.microsoft.com/office/powerpoint/2010/main" val="195449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2920467" y="7547788"/>
            <a:ext cx="36918246" cy="12593645"/>
          </a:xfrm>
        </p:spPr>
        <p:txBody>
          <a:bodyPr anchor="b"/>
          <a:lstStyle>
            <a:lvl1pPr>
              <a:defRPr sz="26488"/>
            </a:lvl1pPr>
          </a:lstStyle>
          <a:p>
            <a:r>
              <a:rPr lang="ja-JP" altLang="en-US"/>
              <a:t>マスター タイトルの書式設定</a:t>
            </a:r>
            <a:endParaRPr lang="en-US" dirty="0"/>
          </a:p>
        </p:txBody>
      </p:sp>
      <p:sp>
        <p:nvSpPr>
          <p:cNvPr id="3" name="Text Placeholder 2"/>
          <p:cNvSpPr>
            <a:spLocks noGrp="1"/>
          </p:cNvSpPr>
          <p:nvPr>
            <p:ph type="body" idx="1"/>
          </p:nvPr>
        </p:nvSpPr>
        <p:spPr>
          <a:xfrm>
            <a:off x="2920467" y="20260574"/>
            <a:ext cx="36918246" cy="6622701"/>
          </a:xfrm>
        </p:spPr>
        <p:txBody>
          <a:bodyPr/>
          <a:lstStyle>
            <a:lvl1pPr marL="0" indent="0">
              <a:buNone/>
              <a:defRPr sz="10595">
                <a:solidFill>
                  <a:schemeClr val="tx1">
                    <a:tint val="82000"/>
                  </a:schemeClr>
                </a:solidFill>
              </a:defRPr>
            </a:lvl1pPr>
            <a:lvl2pPr marL="2018355" indent="0">
              <a:buNone/>
              <a:defRPr sz="8829">
                <a:solidFill>
                  <a:schemeClr val="tx1">
                    <a:tint val="82000"/>
                  </a:schemeClr>
                </a:solidFill>
              </a:defRPr>
            </a:lvl2pPr>
            <a:lvl3pPr marL="4036710" indent="0">
              <a:buNone/>
              <a:defRPr sz="7946">
                <a:solidFill>
                  <a:schemeClr val="tx1">
                    <a:tint val="82000"/>
                  </a:schemeClr>
                </a:solidFill>
              </a:defRPr>
            </a:lvl3pPr>
            <a:lvl4pPr marL="6055065" indent="0">
              <a:buNone/>
              <a:defRPr sz="7063">
                <a:solidFill>
                  <a:schemeClr val="tx1">
                    <a:tint val="82000"/>
                  </a:schemeClr>
                </a:solidFill>
              </a:defRPr>
            </a:lvl4pPr>
            <a:lvl5pPr marL="8073420" indent="0">
              <a:buNone/>
              <a:defRPr sz="7063">
                <a:solidFill>
                  <a:schemeClr val="tx1">
                    <a:tint val="82000"/>
                  </a:schemeClr>
                </a:solidFill>
              </a:defRPr>
            </a:lvl5pPr>
            <a:lvl6pPr marL="10091776" indent="0">
              <a:buNone/>
              <a:defRPr sz="7063">
                <a:solidFill>
                  <a:schemeClr val="tx1">
                    <a:tint val="82000"/>
                  </a:schemeClr>
                </a:solidFill>
              </a:defRPr>
            </a:lvl6pPr>
            <a:lvl7pPr marL="12110131" indent="0">
              <a:buNone/>
              <a:defRPr sz="7063">
                <a:solidFill>
                  <a:schemeClr val="tx1">
                    <a:tint val="82000"/>
                  </a:schemeClr>
                </a:solidFill>
              </a:defRPr>
            </a:lvl7pPr>
            <a:lvl8pPr marL="14128486" indent="0">
              <a:buNone/>
              <a:defRPr sz="7063">
                <a:solidFill>
                  <a:schemeClr val="tx1">
                    <a:tint val="82000"/>
                  </a:schemeClr>
                </a:solidFill>
              </a:defRPr>
            </a:lvl8pPr>
            <a:lvl9pPr marL="16146841" indent="0">
              <a:buNone/>
              <a:defRPr sz="7063">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D9382F59-AF66-AD41-B705-7FE23B5E3E2D}" type="datetimeFigureOut">
              <a:rPr kumimoji="1" lang="ja-JP" altLang="en-US" smtClean="0"/>
              <a:t>2026/6/15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036441B-518C-EB45-945B-B6C5D291EB3E}" type="slidenum">
              <a:rPr kumimoji="1" lang="ja-JP" altLang="en-US" smtClean="0"/>
              <a:t>‹#›</a:t>
            </a:fld>
            <a:endParaRPr kumimoji="1" lang="ja-JP" altLang="en-US"/>
          </a:p>
        </p:txBody>
      </p:sp>
    </p:spTree>
    <p:extLst>
      <p:ext uri="{BB962C8B-B14F-4D97-AF65-F5344CB8AC3E}">
        <p14:creationId xmlns:p14="http://schemas.microsoft.com/office/powerpoint/2010/main" val="3942454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2942759" y="8059374"/>
            <a:ext cx="18191599" cy="1920934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21669405" y="8059374"/>
            <a:ext cx="18191599" cy="1920934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D9382F59-AF66-AD41-B705-7FE23B5E3E2D}" type="datetimeFigureOut">
              <a:rPr kumimoji="1" lang="ja-JP" altLang="en-US" smtClean="0"/>
              <a:t>2026/6/15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036441B-518C-EB45-945B-B6C5D291EB3E}" type="slidenum">
              <a:rPr kumimoji="1" lang="ja-JP" altLang="en-US" smtClean="0"/>
              <a:t>‹#›</a:t>
            </a:fld>
            <a:endParaRPr kumimoji="1" lang="ja-JP" altLang="en-US"/>
          </a:p>
        </p:txBody>
      </p:sp>
    </p:spTree>
    <p:extLst>
      <p:ext uri="{BB962C8B-B14F-4D97-AF65-F5344CB8AC3E}">
        <p14:creationId xmlns:p14="http://schemas.microsoft.com/office/powerpoint/2010/main" val="978045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2948334" y="1611882"/>
            <a:ext cx="36918246" cy="585180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2948339" y="7421634"/>
            <a:ext cx="18107995" cy="3637228"/>
          </a:xfrm>
        </p:spPr>
        <p:txBody>
          <a:bodyPr anchor="b"/>
          <a:lstStyle>
            <a:lvl1pPr marL="0" indent="0">
              <a:buNone/>
              <a:defRPr sz="10595" b="1"/>
            </a:lvl1pPr>
            <a:lvl2pPr marL="2018355" indent="0">
              <a:buNone/>
              <a:defRPr sz="8829" b="1"/>
            </a:lvl2pPr>
            <a:lvl3pPr marL="4036710" indent="0">
              <a:buNone/>
              <a:defRPr sz="7946" b="1"/>
            </a:lvl3pPr>
            <a:lvl4pPr marL="6055065" indent="0">
              <a:buNone/>
              <a:defRPr sz="7063" b="1"/>
            </a:lvl4pPr>
            <a:lvl5pPr marL="8073420" indent="0">
              <a:buNone/>
              <a:defRPr sz="7063" b="1"/>
            </a:lvl5pPr>
            <a:lvl6pPr marL="10091776" indent="0">
              <a:buNone/>
              <a:defRPr sz="7063" b="1"/>
            </a:lvl6pPr>
            <a:lvl7pPr marL="12110131" indent="0">
              <a:buNone/>
              <a:defRPr sz="7063" b="1"/>
            </a:lvl7pPr>
            <a:lvl8pPr marL="14128486" indent="0">
              <a:buNone/>
              <a:defRPr sz="7063" b="1"/>
            </a:lvl8pPr>
            <a:lvl9pPr marL="16146841" indent="0">
              <a:buNone/>
              <a:defRPr sz="7063" b="1"/>
            </a:lvl9pPr>
          </a:lstStyle>
          <a:p>
            <a:pPr lvl="0"/>
            <a:r>
              <a:rPr lang="ja-JP" altLang="en-US"/>
              <a:t>マスター テキストの書式設定</a:t>
            </a:r>
          </a:p>
        </p:txBody>
      </p:sp>
      <p:sp>
        <p:nvSpPr>
          <p:cNvPr id="4" name="Content Placeholder 3"/>
          <p:cNvSpPr>
            <a:spLocks noGrp="1"/>
          </p:cNvSpPr>
          <p:nvPr>
            <p:ph sz="half" idx="2"/>
          </p:nvPr>
        </p:nvSpPr>
        <p:spPr>
          <a:xfrm>
            <a:off x="2948339" y="11058863"/>
            <a:ext cx="18107995" cy="1626592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21669408" y="7421634"/>
            <a:ext cx="18197174" cy="3637228"/>
          </a:xfrm>
        </p:spPr>
        <p:txBody>
          <a:bodyPr anchor="b"/>
          <a:lstStyle>
            <a:lvl1pPr marL="0" indent="0">
              <a:buNone/>
              <a:defRPr sz="10595" b="1"/>
            </a:lvl1pPr>
            <a:lvl2pPr marL="2018355" indent="0">
              <a:buNone/>
              <a:defRPr sz="8829" b="1"/>
            </a:lvl2pPr>
            <a:lvl3pPr marL="4036710" indent="0">
              <a:buNone/>
              <a:defRPr sz="7946" b="1"/>
            </a:lvl3pPr>
            <a:lvl4pPr marL="6055065" indent="0">
              <a:buNone/>
              <a:defRPr sz="7063" b="1"/>
            </a:lvl4pPr>
            <a:lvl5pPr marL="8073420" indent="0">
              <a:buNone/>
              <a:defRPr sz="7063" b="1"/>
            </a:lvl5pPr>
            <a:lvl6pPr marL="10091776" indent="0">
              <a:buNone/>
              <a:defRPr sz="7063" b="1"/>
            </a:lvl6pPr>
            <a:lvl7pPr marL="12110131" indent="0">
              <a:buNone/>
              <a:defRPr sz="7063" b="1"/>
            </a:lvl7pPr>
            <a:lvl8pPr marL="14128486" indent="0">
              <a:buNone/>
              <a:defRPr sz="7063" b="1"/>
            </a:lvl8pPr>
            <a:lvl9pPr marL="16146841" indent="0">
              <a:buNone/>
              <a:defRPr sz="7063" b="1"/>
            </a:lvl9pPr>
          </a:lstStyle>
          <a:p>
            <a:pPr lvl="0"/>
            <a:r>
              <a:rPr lang="ja-JP" altLang="en-US"/>
              <a:t>マスター テキストの書式設定</a:t>
            </a:r>
          </a:p>
        </p:txBody>
      </p:sp>
      <p:sp>
        <p:nvSpPr>
          <p:cNvPr id="6" name="Content Placeholder 5"/>
          <p:cNvSpPr>
            <a:spLocks noGrp="1"/>
          </p:cNvSpPr>
          <p:nvPr>
            <p:ph sz="quarter" idx="4"/>
          </p:nvPr>
        </p:nvSpPr>
        <p:spPr>
          <a:xfrm>
            <a:off x="21669408" y="11058863"/>
            <a:ext cx="18197174" cy="16265921"/>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D9382F59-AF66-AD41-B705-7FE23B5E3E2D}" type="datetimeFigureOut">
              <a:rPr kumimoji="1" lang="ja-JP" altLang="en-US" smtClean="0"/>
              <a:t>2026/6/15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036441B-518C-EB45-945B-B6C5D291EB3E}" type="slidenum">
              <a:rPr kumimoji="1" lang="ja-JP" altLang="en-US" smtClean="0"/>
              <a:t>‹#›</a:t>
            </a:fld>
            <a:endParaRPr kumimoji="1" lang="ja-JP" altLang="en-US"/>
          </a:p>
        </p:txBody>
      </p:sp>
    </p:spTree>
    <p:extLst>
      <p:ext uri="{BB962C8B-B14F-4D97-AF65-F5344CB8AC3E}">
        <p14:creationId xmlns:p14="http://schemas.microsoft.com/office/powerpoint/2010/main" val="851425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D9382F59-AF66-AD41-B705-7FE23B5E3E2D}" type="datetimeFigureOut">
              <a:rPr kumimoji="1" lang="ja-JP" altLang="en-US" smtClean="0"/>
              <a:t>2026/6/15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036441B-518C-EB45-945B-B6C5D291EB3E}" type="slidenum">
              <a:rPr kumimoji="1" lang="ja-JP" altLang="en-US" smtClean="0"/>
              <a:t>‹#›</a:t>
            </a:fld>
            <a:endParaRPr kumimoji="1" lang="ja-JP" altLang="en-US"/>
          </a:p>
        </p:txBody>
      </p:sp>
    </p:spTree>
    <p:extLst>
      <p:ext uri="{BB962C8B-B14F-4D97-AF65-F5344CB8AC3E}">
        <p14:creationId xmlns:p14="http://schemas.microsoft.com/office/powerpoint/2010/main" val="3622255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382F59-AF66-AD41-B705-7FE23B5E3E2D}" type="datetimeFigureOut">
              <a:rPr kumimoji="1" lang="ja-JP" altLang="en-US" smtClean="0"/>
              <a:t>2026/6/15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036441B-518C-EB45-945B-B6C5D291EB3E}" type="slidenum">
              <a:rPr kumimoji="1" lang="ja-JP" altLang="en-US" smtClean="0"/>
              <a:t>‹#›</a:t>
            </a:fld>
            <a:endParaRPr kumimoji="1" lang="ja-JP" altLang="en-US"/>
          </a:p>
        </p:txBody>
      </p:sp>
    </p:spTree>
    <p:extLst>
      <p:ext uri="{BB962C8B-B14F-4D97-AF65-F5344CB8AC3E}">
        <p14:creationId xmlns:p14="http://schemas.microsoft.com/office/powerpoint/2010/main" val="1519895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2948334" y="2018348"/>
            <a:ext cx="13805328" cy="7064216"/>
          </a:xfrm>
        </p:spPr>
        <p:txBody>
          <a:bodyPr anchor="b"/>
          <a:lstStyle>
            <a:lvl1pPr>
              <a:defRPr sz="14127"/>
            </a:lvl1pPr>
          </a:lstStyle>
          <a:p>
            <a:r>
              <a:rPr lang="ja-JP" altLang="en-US"/>
              <a:t>マスター タイトルの書式設定</a:t>
            </a:r>
            <a:endParaRPr lang="en-US" dirty="0"/>
          </a:p>
        </p:txBody>
      </p:sp>
      <p:sp>
        <p:nvSpPr>
          <p:cNvPr id="3" name="Content Placeholder 2"/>
          <p:cNvSpPr>
            <a:spLocks noGrp="1"/>
          </p:cNvSpPr>
          <p:nvPr>
            <p:ph idx="1"/>
          </p:nvPr>
        </p:nvSpPr>
        <p:spPr>
          <a:xfrm>
            <a:off x="18197174" y="4359077"/>
            <a:ext cx="21669405" cy="21515024"/>
          </a:xfrm>
        </p:spPr>
        <p:txBody>
          <a:bodyPr/>
          <a:lstStyle>
            <a:lvl1pPr>
              <a:defRPr sz="14127"/>
            </a:lvl1pPr>
            <a:lvl2pPr>
              <a:defRPr sz="12361"/>
            </a:lvl2pPr>
            <a:lvl3pPr>
              <a:defRPr sz="10595"/>
            </a:lvl3pPr>
            <a:lvl4pPr>
              <a:defRPr sz="8829"/>
            </a:lvl4pPr>
            <a:lvl5pPr>
              <a:defRPr sz="8829"/>
            </a:lvl5pPr>
            <a:lvl6pPr>
              <a:defRPr sz="8829"/>
            </a:lvl6pPr>
            <a:lvl7pPr>
              <a:defRPr sz="8829"/>
            </a:lvl7pPr>
            <a:lvl8pPr>
              <a:defRPr sz="8829"/>
            </a:lvl8pPr>
            <a:lvl9pPr>
              <a:defRPr sz="8829"/>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2948334" y="9082564"/>
            <a:ext cx="13805328" cy="16826573"/>
          </a:xfrm>
        </p:spPr>
        <p:txBody>
          <a:bodyPr/>
          <a:lstStyle>
            <a:lvl1pPr marL="0" indent="0">
              <a:buNone/>
              <a:defRPr sz="7063"/>
            </a:lvl1pPr>
            <a:lvl2pPr marL="2018355" indent="0">
              <a:buNone/>
              <a:defRPr sz="6180"/>
            </a:lvl2pPr>
            <a:lvl3pPr marL="4036710" indent="0">
              <a:buNone/>
              <a:defRPr sz="5298"/>
            </a:lvl3pPr>
            <a:lvl4pPr marL="6055065" indent="0">
              <a:buNone/>
              <a:defRPr sz="4415"/>
            </a:lvl4pPr>
            <a:lvl5pPr marL="8073420" indent="0">
              <a:buNone/>
              <a:defRPr sz="4415"/>
            </a:lvl5pPr>
            <a:lvl6pPr marL="10091776" indent="0">
              <a:buNone/>
              <a:defRPr sz="4415"/>
            </a:lvl6pPr>
            <a:lvl7pPr marL="12110131" indent="0">
              <a:buNone/>
              <a:defRPr sz="4415"/>
            </a:lvl7pPr>
            <a:lvl8pPr marL="14128486" indent="0">
              <a:buNone/>
              <a:defRPr sz="4415"/>
            </a:lvl8pPr>
            <a:lvl9pPr marL="16146841" indent="0">
              <a:buNone/>
              <a:defRPr sz="441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9382F59-AF66-AD41-B705-7FE23B5E3E2D}" type="datetimeFigureOut">
              <a:rPr kumimoji="1" lang="ja-JP" altLang="en-US" smtClean="0"/>
              <a:t>2026/6/15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036441B-518C-EB45-945B-B6C5D291EB3E}" type="slidenum">
              <a:rPr kumimoji="1" lang="ja-JP" altLang="en-US" smtClean="0"/>
              <a:t>‹#›</a:t>
            </a:fld>
            <a:endParaRPr kumimoji="1" lang="ja-JP" altLang="en-US"/>
          </a:p>
        </p:txBody>
      </p:sp>
    </p:spTree>
    <p:extLst>
      <p:ext uri="{BB962C8B-B14F-4D97-AF65-F5344CB8AC3E}">
        <p14:creationId xmlns:p14="http://schemas.microsoft.com/office/powerpoint/2010/main" val="40383560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2948334" y="2018348"/>
            <a:ext cx="13805328" cy="7064216"/>
          </a:xfrm>
        </p:spPr>
        <p:txBody>
          <a:bodyPr anchor="b"/>
          <a:lstStyle>
            <a:lvl1pPr>
              <a:defRPr sz="14127"/>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8197174" y="4359077"/>
            <a:ext cx="21669405" cy="21515024"/>
          </a:xfrm>
        </p:spPr>
        <p:txBody>
          <a:bodyPr anchor="t"/>
          <a:lstStyle>
            <a:lvl1pPr marL="0" indent="0">
              <a:buNone/>
              <a:defRPr sz="14127"/>
            </a:lvl1pPr>
            <a:lvl2pPr marL="2018355" indent="0">
              <a:buNone/>
              <a:defRPr sz="12361"/>
            </a:lvl2pPr>
            <a:lvl3pPr marL="4036710" indent="0">
              <a:buNone/>
              <a:defRPr sz="10595"/>
            </a:lvl3pPr>
            <a:lvl4pPr marL="6055065" indent="0">
              <a:buNone/>
              <a:defRPr sz="8829"/>
            </a:lvl4pPr>
            <a:lvl5pPr marL="8073420" indent="0">
              <a:buNone/>
              <a:defRPr sz="8829"/>
            </a:lvl5pPr>
            <a:lvl6pPr marL="10091776" indent="0">
              <a:buNone/>
              <a:defRPr sz="8829"/>
            </a:lvl6pPr>
            <a:lvl7pPr marL="12110131" indent="0">
              <a:buNone/>
              <a:defRPr sz="8829"/>
            </a:lvl7pPr>
            <a:lvl8pPr marL="14128486" indent="0">
              <a:buNone/>
              <a:defRPr sz="8829"/>
            </a:lvl8pPr>
            <a:lvl9pPr marL="16146841" indent="0">
              <a:buNone/>
              <a:defRPr sz="8829"/>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2948334" y="9082564"/>
            <a:ext cx="13805328" cy="16826573"/>
          </a:xfrm>
        </p:spPr>
        <p:txBody>
          <a:bodyPr/>
          <a:lstStyle>
            <a:lvl1pPr marL="0" indent="0">
              <a:buNone/>
              <a:defRPr sz="7063"/>
            </a:lvl1pPr>
            <a:lvl2pPr marL="2018355" indent="0">
              <a:buNone/>
              <a:defRPr sz="6180"/>
            </a:lvl2pPr>
            <a:lvl3pPr marL="4036710" indent="0">
              <a:buNone/>
              <a:defRPr sz="5298"/>
            </a:lvl3pPr>
            <a:lvl4pPr marL="6055065" indent="0">
              <a:buNone/>
              <a:defRPr sz="4415"/>
            </a:lvl4pPr>
            <a:lvl5pPr marL="8073420" indent="0">
              <a:buNone/>
              <a:defRPr sz="4415"/>
            </a:lvl5pPr>
            <a:lvl6pPr marL="10091776" indent="0">
              <a:buNone/>
              <a:defRPr sz="4415"/>
            </a:lvl6pPr>
            <a:lvl7pPr marL="12110131" indent="0">
              <a:buNone/>
              <a:defRPr sz="4415"/>
            </a:lvl7pPr>
            <a:lvl8pPr marL="14128486" indent="0">
              <a:buNone/>
              <a:defRPr sz="4415"/>
            </a:lvl8pPr>
            <a:lvl9pPr marL="16146841" indent="0">
              <a:buNone/>
              <a:defRPr sz="4415"/>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9382F59-AF66-AD41-B705-7FE23B5E3E2D}" type="datetimeFigureOut">
              <a:rPr kumimoji="1" lang="ja-JP" altLang="en-US" smtClean="0"/>
              <a:t>2026/6/15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036441B-518C-EB45-945B-B6C5D291EB3E}" type="slidenum">
              <a:rPr kumimoji="1" lang="ja-JP" altLang="en-US" smtClean="0"/>
              <a:t>‹#›</a:t>
            </a:fld>
            <a:endParaRPr kumimoji="1" lang="ja-JP" altLang="en-US"/>
          </a:p>
        </p:txBody>
      </p:sp>
    </p:spTree>
    <p:extLst>
      <p:ext uri="{BB962C8B-B14F-4D97-AF65-F5344CB8AC3E}">
        <p14:creationId xmlns:p14="http://schemas.microsoft.com/office/powerpoint/2010/main" val="1861325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9382F59-AF66-AD41-B705-7FE23B5E3E2D}" type="datetimeFigureOut">
              <a:rPr kumimoji="1" lang="ja-JP" altLang="en-US" smtClean="0"/>
              <a:t>2026/6/15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036441B-518C-EB45-945B-B6C5D291EB3E}" type="slidenum">
              <a:rPr kumimoji="1" lang="ja-JP" altLang="en-US" smtClean="0"/>
              <a:t>‹#›</a:t>
            </a:fld>
            <a:endParaRPr kumimoji="1" lang="ja-JP" altLang="en-US"/>
          </a:p>
        </p:txBody>
      </p:sp>
    </p:spTree>
    <p:extLst>
      <p:ext uri="{BB962C8B-B14F-4D97-AF65-F5344CB8AC3E}">
        <p14:creationId xmlns:p14="http://schemas.microsoft.com/office/powerpoint/2010/main" val="2536601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0631445" y="1611875"/>
            <a:ext cx="9229561" cy="25656844"/>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2942761" y="1611875"/>
            <a:ext cx="27153637" cy="25656844"/>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9382F59-AF66-AD41-B705-7FE23B5E3E2D}" type="datetimeFigureOut">
              <a:rPr kumimoji="1" lang="ja-JP" altLang="en-US" smtClean="0"/>
              <a:t>2026/6/15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036441B-518C-EB45-945B-B6C5D291EB3E}" type="slidenum">
              <a:rPr kumimoji="1" lang="ja-JP" altLang="en-US" smtClean="0"/>
              <a:t>‹#›</a:t>
            </a:fld>
            <a:endParaRPr kumimoji="1" lang="ja-JP" altLang="en-US"/>
          </a:p>
        </p:txBody>
      </p:sp>
    </p:spTree>
    <p:extLst>
      <p:ext uri="{BB962C8B-B14F-4D97-AF65-F5344CB8AC3E}">
        <p14:creationId xmlns:p14="http://schemas.microsoft.com/office/powerpoint/2010/main" val="3922680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2759" y="1611882"/>
            <a:ext cx="36918246" cy="585180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2942759" y="8059374"/>
            <a:ext cx="36918246" cy="19209345"/>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2942759" y="28060644"/>
            <a:ext cx="9630847" cy="1611875"/>
          </a:xfrm>
          <a:prstGeom prst="rect">
            <a:avLst/>
          </a:prstGeom>
        </p:spPr>
        <p:txBody>
          <a:bodyPr vert="horz" lIns="91440" tIns="45720" rIns="91440" bIns="45720" rtlCol="0" anchor="ctr"/>
          <a:lstStyle>
            <a:lvl1pPr algn="l">
              <a:defRPr sz="5298">
                <a:solidFill>
                  <a:schemeClr val="tx1">
                    <a:tint val="82000"/>
                  </a:schemeClr>
                </a:solidFill>
              </a:defRPr>
            </a:lvl1pPr>
          </a:lstStyle>
          <a:p>
            <a:fld id="{D9382F59-AF66-AD41-B705-7FE23B5E3E2D}" type="datetimeFigureOut">
              <a:rPr kumimoji="1" lang="ja-JP" altLang="en-US" smtClean="0"/>
              <a:t>2026/6/15</a:t>
            </a:fld>
            <a:endParaRPr kumimoji="1" lang="ja-JP" altLang="en-US"/>
          </a:p>
        </p:txBody>
      </p:sp>
      <p:sp>
        <p:nvSpPr>
          <p:cNvPr id="5" name="Footer Placeholder 4"/>
          <p:cNvSpPr>
            <a:spLocks noGrp="1"/>
          </p:cNvSpPr>
          <p:nvPr>
            <p:ph type="ftr" sz="quarter" idx="3"/>
          </p:nvPr>
        </p:nvSpPr>
        <p:spPr>
          <a:xfrm>
            <a:off x="14178747" y="28060644"/>
            <a:ext cx="14446270" cy="1611875"/>
          </a:xfrm>
          <a:prstGeom prst="rect">
            <a:avLst/>
          </a:prstGeom>
        </p:spPr>
        <p:txBody>
          <a:bodyPr vert="horz" lIns="91440" tIns="45720" rIns="91440" bIns="45720" rtlCol="0" anchor="ctr"/>
          <a:lstStyle>
            <a:lvl1pPr algn="ctr">
              <a:defRPr sz="5298">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30230157" y="28060644"/>
            <a:ext cx="9630847" cy="1611875"/>
          </a:xfrm>
          <a:prstGeom prst="rect">
            <a:avLst/>
          </a:prstGeom>
        </p:spPr>
        <p:txBody>
          <a:bodyPr vert="horz" lIns="91440" tIns="45720" rIns="91440" bIns="45720" rtlCol="0" anchor="ctr"/>
          <a:lstStyle>
            <a:lvl1pPr algn="r">
              <a:defRPr sz="5298">
                <a:solidFill>
                  <a:schemeClr val="tx1">
                    <a:tint val="82000"/>
                  </a:schemeClr>
                </a:solidFill>
              </a:defRPr>
            </a:lvl1pPr>
          </a:lstStyle>
          <a:p>
            <a:fld id="{6036441B-518C-EB45-945B-B6C5D291EB3E}" type="slidenum">
              <a:rPr kumimoji="1" lang="ja-JP" altLang="en-US" smtClean="0"/>
              <a:t>‹#›</a:t>
            </a:fld>
            <a:endParaRPr kumimoji="1" lang="ja-JP" altLang="en-US"/>
          </a:p>
        </p:txBody>
      </p:sp>
    </p:spTree>
    <p:extLst>
      <p:ext uri="{BB962C8B-B14F-4D97-AF65-F5344CB8AC3E}">
        <p14:creationId xmlns:p14="http://schemas.microsoft.com/office/powerpoint/2010/main" val="43462092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4036710" rtl="0" eaLnBrk="1" latinLnBrk="0" hangingPunct="1">
        <a:lnSpc>
          <a:spcPct val="90000"/>
        </a:lnSpc>
        <a:spcBef>
          <a:spcPct val="0"/>
        </a:spcBef>
        <a:buNone/>
        <a:defRPr kumimoji="1" sz="19424" kern="1200">
          <a:solidFill>
            <a:schemeClr val="tx1"/>
          </a:solidFill>
          <a:latin typeface="+mj-lt"/>
          <a:ea typeface="+mj-ea"/>
          <a:cs typeface="+mj-cs"/>
        </a:defRPr>
      </a:lvl1pPr>
    </p:titleStyle>
    <p:bodyStyle>
      <a:lvl1pPr marL="1009178" indent="-1009178" algn="l" defTabSz="4036710" rtl="0" eaLnBrk="1" latinLnBrk="0" hangingPunct="1">
        <a:lnSpc>
          <a:spcPct val="90000"/>
        </a:lnSpc>
        <a:spcBef>
          <a:spcPts val="4415"/>
        </a:spcBef>
        <a:buFont typeface="Arial" panose="020B0604020202020204" pitchFamily="34" charset="0"/>
        <a:buChar char="•"/>
        <a:defRPr kumimoji="1" sz="12361" kern="1200">
          <a:solidFill>
            <a:schemeClr val="tx1"/>
          </a:solidFill>
          <a:latin typeface="+mn-lt"/>
          <a:ea typeface="+mn-ea"/>
          <a:cs typeface="+mn-cs"/>
        </a:defRPr>
      </a:lvl1pPr>
      <a:lvl2pPr marL="3027533" indent="-1009178" algn="l" defTabSz="4036710" rtl="0" eaLnBrk="1" latinLnBrk="0" hangingPunct="1">
        <a:lnSpc>
          <a:spcPct val="90000"/>
        </a:lnSpc>
        <a:spcBef>
          <a:spcPts val="2207"/>
        </a:spcBef>
        <a:buFont typeface="Arial" panose="020B0604020202020204" pitchFamily="34" charset="0"/>
        <a:buChar char="•"/>
        <a:defRPr kumimoji="1" sz="10595" kern="1200">
          <a:solidFill>
            <a:schemeClr val="tx1"/>
          </a:solidFill>
          <a:latin typeface="+mn-lt"/>
          <a:ea typeface="+mn-ea"/>
          <a:cs typeface="+mn-cs"/>
        </a:defRPr>
      </a:lvl2pPr>
      <a:lvl3pPr marL="5045888" indent="-1009178" algn="l" defTabSz="4036710" rtl="0" eaLnBrk="1" latinLnBrk="0" hangingPunct="1">
        <a:lnSpc>
          <a:spcPct val="90000"/>
        </a:lnSpc>
        <a:spcBef>
          <a:spcPts val="2207"/>
        </a:spcBef>
        <a:buFont typeface="Arial" panose="020B0604020202020204" pitchFamily="34" charset="0"/>
        <a:buChar char="•"/>
        <a:defRPr kumimoji="1" sz="8829" kern="1200">
          <a:solidFill>
            <a:schemeClr val="tx1"/>
          </a:solidFill>
          <a:latin typeface="+mn-lt"/>
          <a:ea typeface="+mn-ea"/>
          <a:cs typeface="+mn-cs"/>
        </a:defRPr>
      </a:lvl3pPr>
      <a:lvl4pPr marL="7064243"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4pPr>
      <a:lvl5pPr marL="9082598"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5pPr>
      <a:lvl6pPr marL="11100953"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6pPr>
      <a:lvl7pPr marL="13119308"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7pPr>
      <a:lvl8pPr marL="15137663"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8pPr>
      <a:lvl9pPr marL="17156019" indent="-1009178" algn="l" defTabSz="4036710" rtl="0" eaLnBrk="1" latinLnBrk="0" hangingPunct="1">
        <a:lnSpc>
          <a:spcPct val="90000"/>
        </a:lnSpc>
        <a:spcBef>
          <a:spcPts val="2207"/>
        </a:spcBef>
        <a:buFont typeface="Arial" panose="020B0604020202020204" pitchFamily="34" charset="0"/>
        <a:buChar char="•"/>
        <a:defRPr kumimoji="1" sz="7946" kern="1200">
          <a:solidFill>
            <a:schemeClr val="tx1"/>
          </a:solidFill>
          <a:latin typeface="+mn-lt"/>
          <a:ea typeface="+mn-ea"/>
          <a:cs typeface="+mn-cs"/>
        </a:defRPr>
      </a:lvl9pPr>
    </p:bodyStyle>
    <p:otherStyle>
      <a:defPPr>
        <a:defRPr lang="en-US"/>
      </a:defPPr>
      <a:lvl1pPr marL="0" algn="l" defTabSz="4036710" rtl="0" eaLnBrk="1" latinLnBrk="0" hangingPunct="1">
        <a:defRPr kumimoji="1" sz="7946" kern="1200">
          <a:solidFill>
            <a:schemeClr val="tx1"/>
          </a:solidFill>
          <a:latin typeface="+mn-lt"/>
          <a:ea typeface="+mn-ea"/>
          <a:cs typeface="+mn-cs"/>
        </a:defRPr>
      </a:lvl1pPr>
      <a:lvl2pPr marL="2018355" algn="l" defTabSz="4036710" rtl="0" eaLnBrk="1" latinLnBrk="0" hangingPunct="1">
        <a:defRPr kumimoji="1" sz="7946" kern="1200">
          <a:solidFill>
            <a:schemeClr val="tx1"/>
          </a:solidFill>
          <a:latin typeface="+mn-lt"/>
          <a:ea typeface="+mn-ea"/>
          <a:cs typeface="+mn-cs"/>
        </a:defRPr>
      </a:lvl2pPr>
      <a:lvl3pPr marL="4036710" algn="l" defTabSz="4036710" rtl="0" eaLnBrk="1" latinLnBrk="0" hangingPunct="1">
        <a:defRPr kumimoji="1" sz="7946" kern="1200">
          <a:solidFill>
            <a:schemeClr val="tx1"/>
          </a:solidFill>
          <a:latin typeface="+mn-lt"/>
          <a:ea typeface="+mn-ea"/>
          <a:cs typeface="+mn-cs"/>
        </a:defRPr>
      </a:lvl3pPr>
      <a:lvl4pPr marL="6055065" algn="l" defTabSz="4036710" rtl="0" eaLnBrk="1" latinLnBrk="0" hangingPunct="1">
        <a:defRPr kumimoji="1" sz="7946" kern="1200">
          <a:solidFill>
            <a:schemeClr val="tx1"/>
          </a:solidFill>
          <a:latin typeface="+mn-lt"/>
          <a:ea typeface="+mn-ea"/>
          <a:cs typeface="+mn-cs"/>
        </a:defRPr>
      </a:lvl4pPr>
      <a:lvl5pPr marL="8073420" algn="l" defTabSz="4036710" rtl="0" eaLnBrk="1" latinLnBrk="0" hangingPunct="1">
        <a:defRPr kumimoji="1" sz="7946" kern="1200">
          <a:solidFill>
            <a:schemeClr val="tx1"/>
          </a:solidFill>
          <a:latin typeface="+mn-lt"/>
          <a:ea typeface="+mn-ea"/>
          <a:cs typeface="+mn-cs"/>
        </a:defRPr>
      </a:lvl5pPr>
      <a:lvl6pPr marL="10091776" algn="l" defTabSz="4036710" rtl="0" eaLnBrk="1" latinLnBrk="0" hangingPunct="1">
        <a:defRPr kumimoji="1" sz="7946" kern="1200">
          <a:solidFill>
            <a:schemeClr val="tx1"/>
          </a:solidFill>
          <a:latin typeface="+mn-lt"/>
          <a:ea typeface="+mn-ea"/>
          <a:cs typeface="+mn-cs"/>
        </a:defRPr>
      </a:lvl6pPr>
      <a:lvl7pPr marL="12110131" algn="l" defTabSz="4036710" rtl="0" eaLnBrk="1" latinLnBrk="0" hangingPunct="1">
        <a:defRPr kumimoji="1" sz="7946" kern="1200">
          <a:solidFill>
            <a:schemeClr val="tx1"/>
          </a:solidFill>
          <a:latin typeface="+mn-lt"/>
          <a:ea typeface="+mn-ea"/>
          <a:cs typeface="+mn-cs"/>
        </a:defRPr>
      </a:lvl7pPr>
      <a:lvl8pPr marL="14128486" algn="l" defTabSz="4036710" rtl="0" eaLnBrk="1" latinLnBrk="0" hangingPunct="1">
        <a:defRPr kumimoji="1" sz="7946" kern="1200">
          <a:solidFill>
            <a:schemeClr val="tx1"/>
          </a:solidFill>
          <a:latin typeface="+mn-lt"/>
          <a:ea typeface="+mn-ea"/>
          <a:cs typeface="+mn-cs"/>
        </a:defRPr>
      </a:lvl8pPr>
      <a:lvl9pPr marL="16146841" algn="l" defTabSz="4036710" rtl="0" eaLnBrk="1" latinLnBrk="0" hangingPunct="1">
        <a:defRPr kumimoji="1" sz="794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image" Target="../media/image1.png"/><Relationship Id="rId7" Type="http://schemas.openxmlformats.org/officeDocument/2006/relationships/image" Target="../media/image5.emf"/><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emf"/><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FFFF">
            <a:alpha val="50000"/>
          </a:srgbClr>
        </a:solidFill>
        <a:effectLst/>
      </p:bgPr>
    </p:bg>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79E783C2-73A7-1847-D98D-484592AA1212}"/>
              </a:ext>
            </a:extLst>
          </p:cNvPr>
          <p:cNvSpPr/>
          <p:nvPr/>
        </p:nvSpPr>
        <p:spPr>
          <a:xfrm>
            <a:off x="312192" y="4086670"/>
            <a:ext cx="15885751" cy="10641701"/>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747"/>
          </a:p>
        </p:txBody>
      </p:sp>
      <p:sp>
        <p:nvSpPr>
          <p:cNvPr id="6" name="正方形/長方形 5">
            <a:extLst>
              <a:ext uri="{FF2B5EF4-FFF2-40B4-BE49-F238E27FC236}">
                <a16:creationId xmlns:a16="http://schemas.microsoft.com/office/drawing/2014/main" id="{6C635D1C-2BB3-FB69-7AB4-DC85EB63BC5D}"/>
              </a:ext>
            </a:extLst>
          </p:cNvPr>
          <p:cNvSpPr/>
          <p:nvPr/>
        </p:nvSpPr>
        <p:spPr>
          <a:xfrm>
            <a:off x="377507" y="14938498"/>
            <a:ext cx="15815789" cy="15008102"/>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747"/>
          </a:p>
        </p:txBody>
      </p:sp>
      <p:sp>
        <p:nvSpPr>
          <p:cNvPr id="7" name="正方形/長方形 6">
            <a:extLst>
              <a:ext uri="{FF2B5EF4-FFF2-40B4-BE49-F238E27FC236}">
                <a16:creationId xmlns:a16="http://schemas.microsoft.com/office/drawing/2014/main" id="{233399DA-AAC8-FCDC-8BAD-621299862D8A}"/>
              </a:ext>
            </a:extLst>
          </p:cNvPr>
          <p:cNvSpPr/>
          <p:nvPr/>
        </p:nvSpPr>
        <p:spPr>
          <a:xfrm>
            <a:off x="16525094" y="4089253"/>
            <a:ext cx="9901073" cy="20972249"/>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747"/>
          </a:p>
        </p:txBody>
      </p:sp>
      <p:sp>
        <p:nvSpPr>
          <p:cNvPr id="9" name="テキスト ボックス 8">
            <a:extLst>
              <a:ext uri="{FF2B5EF4-FFF2-40B4-BE49-F238E27FC236}">
                <a16:creationId xmlns:a16="http://schemas.microsoft.com/office/drawing/2014/main" id="{C1E4ACD4-2725-E636-902F-0B5D45425E6E}"/>
              </a:ext>
            </a:extLst>
          </p:cNvPr>
          <p:cNvSpPr txBox="1"/>
          <p:nvPr/>
        </p:nvSpPr>
        <p:spPr>
          <a:xfrm>
            <a:off x="4442065" y="311848"/>
            <a:ext cx="34790293" cy="1569660"/>
          </a:xfrm>
          <a:prstGeom prst="rect">
            <a:avLst/>
          </a:prstGeom>
          <a:noFill/>
        </p:spPr>
        <p:txBody>
          <a:bodyPr wrap="none" rtlCol="0">
            <a:spAutoFit/>
          </a:bodyPr>
          <a:lstStyle/>
          <a:p>
            <a:r>
              <a:rPr kumimoji="1" lang="ja-JP" altLang="en-US" sz="9600" b="1" dirty="0">
                <a:latin typeface="HG創英角ﾎﾟｯﾌﾟ体" panose="040B0A09000000000000" pitchFamily="49" charset="-128"/>
                <a:ea typeface="HG創英角ﾎﾟｯﾌﾟ体" panose="040B0A09000000000000" pitchFamily="49" charset="-128"/>
              </a:rPr>
              <a:t>機械学習を用いた河川空間利用者数に影響する要因の定量評価</a:t>
            </a:r>
          </a:p>
        </p:txBody>
      </p:sp>
      <p:pic>
        <p:nvPicPr>
          <p:cNvPr id="1026" name="Picture 2" descr="土木研究所 - Wikipedia">
            <a:extLst>
              <a:ext uri="{FF2B5EF4-FFF2-40B4-BE49-F238E27FC236}">
                <a16:creationId xmlns:a16="http://schemas.microsoft.com/office/drawing/2014/main" id="{03F015FA-0DAB-6115-6CDB-370CCB369F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72855" y="1477725"/>
            <a:ext cx="3162026" cy="1968859"/>
          </a:xfrm>
          <a:prstGeom prst="rect">
            <a:avLst/>
          </a:prstGeom>
          <a:noFill/>
          <a:extLst>
            <a:ext uri="{909E8E84-426E-40DD-AFC4-6F175D3DCCD1}">
              <a14:hiddenFill xmlns:a14="http://schemas.microsoft.com/office/drawing/2010/main">
                <a:solidFill>
                  <a:srgbClr val="FFFFFF"/>
                </a:solidFill>
              </a14:hiddenFill>
            </a:ext>
          </a:extLst>
        </p:spPr>
      </p:pic>
      <p:sp>
        <p:nvSpPr>
          <p:cNvPr id="11" name="テキスト ボックス 10">
            <a:extLst>
              <a:ext uri="{FF2B5EF4-FFF2-40B4-BE49-F238E27FC236}">
                <a16:creationId xmlns:a16="http://schemas.microsoft.com/office/drawing/2014/main" id="{E7562C7D-4C39-F5B5-62CB-9F351DDB6AF8}"/>
              </a:ext>
            </a:extLst>
          </p:cNvPr>
          <p:cNvSpPr txBox="1"/>
          <p:nvPr/>
        </p:nvSpPr>
        <p:spPr>
          <a:xfrm>
            <a:off x="6928338" y="2573399"/>
            <a:ext cx="30049597" cy="830997"/>
          </a:xfrm>
          <a:prstGeom prst="rect">
            <a:avLst/>
          </a:prstGeom>
          <a:noFill/>
        </p:spPr>
        <p:txBody>
          <a:bodyPr wrap="square" rtlCol="0">
            <a:spAutoFit/>
          </a:bodyPr>
          <a:lstStyle/>
          <a:p>
            <a:r>
              <a:rPr kumimoji="1" lang="ja-JP" altLang="en-US" sz="4800" b="1" dirty="0">
                <a:latin typeface="ＭＳ ゴシック" panose="020B0609070205080204" pitchFamily="49" charset="-128"/>
                <a:ea typeface="ＭＳ ゴシック" panose="020B0609070205080204" pitchFamily="49" charset="-128"/>
              </a:rPr>
              <a:t>国立研究開発法人土木研究所　流域水環境研究グループ 流域生態チーム</a:t>
            </a:r>
            <a:r>
              <a:rPr kumimoji="1" lang="en-US" altLang="ja-JP" sz="4800" b="1" dirty="0">
                <a:latin typeface="ＭＳ ゴシック" panose="020B0609070205080204" pitchFamily="49" charset="-128"/>
                <a:ea typeface="ＭＳ ゴシック" panose="020B0609070205080204" pitchFamily="49" charset="-128"/>
              </a:rPr>
              <a:t>  </a:t>
            </a:r>
            <a:r>
              <a:rPr kumimoji="1" lang="ja-JP" altLang="en-US" sz="4800" b="1" dirty="0">
                <a:latin typeface="ＭＳ ゴシック" panose="020B0609070205080204" pitchFamily="49" charset="-128"/>
                <a:ea typeface="ＭＳ ゴシック" panose="020B0609070205080204" pitchFamily="49" charset="-128"/>
              </a:rPr>
              <a:t>田中孝幸・鈴木宏幸・○柞磨佑紀</a:t>
            </a:r>
          </a:p>
        </p:txBody>
      </p:sp>
      <p:sp>
        <p:nvSpPr>
          <p:cNvPr id="12" name="テキスト ボックス 11">
            <a:extLst>
              <a:ext uri="{FF2B5EF4-FFF2-40B4-BE49-F238E27FC236}">
                <a16:creationId xmlns:a16="http://schemas.microsoft.com/office/drawing/2014/main" id="{0EFFD7F4-4795-891A-457D-FFF4F00DB2E5}"/>
              </a:ext>
            </a:extLst>
          </p:cNvPr>
          <p:cNvSpPr txBox="1"/>
          <p:nvPr/>
        </p:nvSpPr>
        <p:spPr>
          <a:xfrm>
            <a:off x="312191" y="4086667"/>
            <a:ext cx="3993401" cy="923330"/>
          </a:xfrm>
          <a:prstGeom prst="rect">
            <a:avLst/>
          </a:prstGeom>
          <a:noFill/>
          <a:effectLst>
            <a:outerShdw blurRad="50800" dist="38100" dir="2700000" algn="tl" rotWithShape="0">
              <a:prstClr val="black">
                <a:alpha val="40000"/>
              </a:prstClr>
            </a:outerShdw>
          </a:effectLst>
        </p:spPr>
        <p:txBody>
          <a:bodyPr wrap="none" rtlCol="0">
            <a:spAutoFit/>
          </a:bodyPr>
          <a:lstStyle/>
          <a:p>
            <a:r>
              <a:rPr kumimoji="1" lang="en-US" altLang="ja-JP" sz="5400" dirty="0">
                <a:solidFill>
                  <a:srgbClr val="002060"/>
                </a:solidFill>
                <a:latin typeface="ＭＳ ゴシック" panose="020B0609070205080204" pitchFamily="49" charset="-128"/>
                <a:ea typeface="ＭＳ ゴシック" panose="020B0609070205080204" pitchFamily="49" charset="-128"/>
              </a:rPr>
              <a:t>1. </a:t>
            </a:r>
            <a:r>
              <a:rPr kumimoji="1" lang="ja-JP" altLang="en-US" sz="5400" dirty="0">
                <a:solidFill>
                  <a:srgbClr val="002060"/>
                </a:solidFill>
                <a:latin typeface="ＭＳ ゴシック" panose="020B0609070205080204" pitchFamily="49" charset="-128"/>
                <a:ea typeface="ＭＳ ゴシック" panose="020B0609070205080204" pitchFamily="49" charset="-128"/>
              </a:rPr>
              <a:t>はじめに</a:t>
            </a:r>
          </a:p>
        </p:txBody>
      </p:sp>
      <p:sp>
        <p:nvSpPr>
          <p:cNvPr id="14" name="テキスト ボックス 13">
            <a:extLst>
              <a:ext uri="{FF2B5EF4-FFF2-40B4-BE49-F238E27FC236}">
                <a16:creationId xmlns:a16="http://schemas.microsoft.com/office/drawing/2014/main" id="{295BFFBE-AAA9-1101-E33A-9BEE0060A2D9}"/>
              </a:ext>
            </a:extLst>
          </p:cNvPr>
          <p:cNvSpPr txBox="1"/>
          <p:nvPr/>
        </p:nvSpPr>
        <p:spPr>
          <a:xfrm>
            <a:off x="1371600" y="5142435"/>
            <a:ext cx="13596730" cy="646331"/>
          </a:xfrm>
          <a:prstGeom prst="rect">
            <a:avLst/>
          </a:prstGeom>
          <a:noFill/>
        </p:spPr>
        <p:txBody>
          <a:bodyPr wrap="square" rtlCol="0">
            <a:spAutoFit/>
          </a:bodyPr>
          <a:lstStyle/>
          <a:p>
            <a:r>
              <a:rPr kumimoji="1" lang="ja-JP" altLang="en-US" sz="3600" b="1" u="sng" dirty="0">
                <a:latin typeface="ＭＳ Ｐ明朝" panose="02020600040205080304" pitchFamily="18" charset="-128"/>
                <a:ea typeface="ＭＳ Ｐ明朝" panose="02020600040205080304" pitchFamily="18" charset="-128"/>
              </a:rPr>
              <a:t>水辺空間は地域のオープンスペースとして高いポテンシャルを有する</a:t>
            </a:r>
            <a:endParaRPr kumimoji="1" lang="en-US" altLang="ja-JP" sz="3600" b="1" u="sng" dirty="0">
              <a:latin typeface="ＭＳ Ｐ明朝" panose="02020600040205080304" pitchFamily="18" charset="-128"/>
              <a:ea typeface="ＭＳ Ｐ明朝" panose="02020600040205080304" pitchFamily="18" charset="-128"/>
            </a:endParaRPr>
          </a:p>
        </p:txBody>
      </p:sp>
      <p:sp>
        <p:nvSpPr>
          <p:cNvPr id="15" name="テキスト ボックス 14">
            <a:extLst>
              <a:ext uri="{FF2B5EF4-FFF2-40B4-BE49-F238E27FC236}">
                <a16:creationId xmlns:a16="http://schemas.microsoft.com/office/drawing/2014/main" id="{F1DE799E-4CC3-396B-DEB8-AE73401F6E0D}"/>
              </a:ext>
            </a:extLst>
          </p:cNvPr>
          <p:cNvSpPr txBox="1"/>
          <p:nvPr/>
        </p:nvSpPr>
        <p:spPr>
          <a:xfrm>
            <a:off x="1852148" y="10120479"/>
            <a:ext cx="13383370" cy="1200329"/>
          </a:xfrm>
          <a:prstGeom prst="rect">
            <a:avLst/>
          </a:prstGeom>
          <a:noFill/>
        </p:spPr>
        <p:txBody>
          <a:bodyPr wrap="square" rtlCol="0">
            <a:spAutoFit/>
          </a:bodyPr>
          <a:lstStyle/>
          <a:p>
            <a:r>
              <a:rPr kumimoji="1" lang="ja-JP" altLang="en-US" sz="3600" b="1" dirty="0">
                <a:latin typeface="ＭＳ ゴシック" panose="020B0609070205080204" pitchFamily="49" charset="-128"/>
                <a:ea typeface="ＭＳ ゴシック" panose="020B0609070205080204" pitchFamily="49" charset="-128"/>
              </a:rPr>
              <a:t>水辺空間の整備に係る、利用効果の定量的な評価手法の確立と、</a:t>
            </a:r>
            <a:endParaRPr kumimoji="1" lang="en-US" altLang="ja-JP" sz="3600" b="1" dirty="0">
              <a:latin typeface="ＭＳ ゴシック" panose="020B0609070205080204" pitchFamily="49" charset="-128"/>
              <a:ea typeface="ＭＳ ゴシック" panose="020B0609070205080204" pitchFamily="49" charset="-128"/>
            </a:endParaRPr>
          </a:p>
          <a:p>
            <a:r>
              <a:rPr kumimoji="1" lang="ja-JP" altLang="en-US" sz="3600" b="1" dirty="0">
                <a:latin typeface="ＭＳ ゴシック" panose="020B0609070205080204" pitchFamily="49" charset="-128"/>
                <a:ea typeface="ＭＳ ゴシック" panose="020B0609070205080204" pitchFamily="49" charset="-128"/>
              </a:rPr>
              <a:t>利用者数を予測・評価する枠組みが十分に整理されていない。</a:t>
            </a:r>
            <a:endParaRPr kumimoji="1" lang="en-US" altLang="ja-JP" sz="3600" b="1" dirty="0">
              <a:latin typeface="ＭＳ ゴシック" panose="020B0609070205080204" pitchFamily="49" charset="-128"/>
              <a:ea typeface="ＭＳ ゴシック" panose="020B0609070205080204" pitchFamily="49" charset="-128"/>
            </a:endParaRPr>
          </a:p>
        </p:txBody>
      </p:sp>
      <p:sp>
        <p:nvSpPr>
          <p:cNvPr id="16" name="右矢印 15">
            <a:extLst>
              <a:ext uri="{FF2B5EF4-FFF2-40B4-BE49-F238E27FC236}">
                <a16:creationId xmlns:a16="http://schemas.microsoft.com/office/drawing/2014/main" id="{817C336C-8C94-8E7B-36E5-3E4D87B13588}"/>
              </a:ext>
            </a:extLst>
          </p:cNvPr>
          <p:cNvSpPr/>
          <p:nvPr/>
        </p:nvSpPr>
        <p:spPr>
          <a:xfrm rot="5400000">
            <a:off x="8019544" y="10206043"/>
            <a:ext cx="569130" cy="2941740"/>
          </a:xfrm>
          <a:prstGeom prst="rightArrow">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747"/>
          </a:p>
        </p:txBody>
      </p:sp>
      <p:sp>
        <p:nvSpPr>
          <p:cNvPr id="17" name="正方形/長方形 16">
            <a:extLst>
              <a:ext uri="{FF2B5EF4-FFF2-40B4-BE49-F238E27FC236}">
                <a16:creationId xmlns:a16="http://schemas.microsoft.com/office/drawing/2014/main" id="{28B478E1-EF3A-1FEA-9265-79CC85BAA54A}"/>
              </a:ext>
            </a:extLst>
          </p:cNvPr>
          <p:cNvSpPr/>
          <p:nvPr/>
        </p:nvSpPr>
        <p:spPr>
          <a:xfrm>
            <a:off x="525910" y="12017937"/>
            <a:ext cx="15423216" cy="2594715"/>
          </a:xfrm>
          <a:prstGeom prst="rect">
            <a:avLst/>
          </a:prstGeom>
          <a:solidFill>
            <a:schemeClr val="bg1"/>
          </a:solidFill>
          <a:ln w="25400">
            <a:solidFill>
              <a:schemeClr val="accent4">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747"/>
          </a:p>
        </p:txBody>
      </p:sp>
      <p:sp>
        <p:nvSpPr>
          <p:cNvPr id="18" name="テキスト ボックス 17">
            <a:extLst>
              <a:ext uri="{FF2B5EF4-FFF2-40B4-BE49-F238E27FC236}">
                <a16:creationId xmlns:a16="http://schemas.microsoft.com/office/drawing/2014/main" id="{D2FCBC75-3F2E-6221-4A14-5E3F1BC83A8B}"/>
              </a:ext>
            </a:extLst>
          </p:cNvPr>
          <p:cNvSpPr txBox="1"/>
          <p:nvPr/>
        </p:nvSpPr>
        <p:spPr>
          <a:xfrm>
            <a:off x="814378" y="12142504"/>
            <a:ext cx="14918829" cy="2431435"/>
          </a:xfrm>
          <a:prstGeom prst="rect">
            <a:avLst/>
          </a:prstGeom>
          <a:noFill/>
          <a:ln>
            <a:noFill/>
          </a:ln>
        </p:spPr>
        <p:txBody>
          <a:bodyPr wrap="square" rtlCol="0">
            <a:spAutoFit/>
          </a:bodyPr>
          <a:lstStyle/>
          <a:p>
            <a:r>
              <a:rPr kumimoji="1" lang="ja-JP" altLang="en-US" sz="3600" b="1" dirty="0">
                <a:solidFill>
                  <a:schemeClr val="accent6">
                    <a:lumMod val="75000"/>
                  </a:schemeClr>
                </a:solidFill>
              </a:rPr>
              <a:t>　　　　　　</a:t>
            </a:r>
            <a:r>
              <a:rPr kumimoji="1" lang="ja-JP" altLang="en-US" sz="3800" dirty="0">
                <a:solidFill>
                  <a:schemeClr val="accent4">
                    <a:lumMod val="75000"/>
                  </a:schemeClr>
                </a:solidFill>
                <a:latin typeface="ＭＳ 明朝" panose="02020609040205080304" pitchFamily="17" charset="-128"/>
                <a:ea typeface="ＭＳ 明朝" panose="02020609040205080304" pitchFamily="17" charset="-128"/>
              </a:rPr>
              <a:t>水辺空間の最も基本的かつ重要な指標である</a:t>
            </a:r>
            <a:r>
              <a:rPr kumimoji="1" lang="ja-JP" altLang="en-US" sz="3800" b="1" dirty="0">
                <a:solidFill>
                  <a:srgbClr val="C00000"/>
                </a:solidFill>
                <a:latin typeface="ＭＳ 明朝" panose="02020609040205080304" pitchFamily="17" charset="-128"/>
                <a:ea typeface="ＭＳ 明朝" panose="02020609040205080304" pitchFamily="17" charset="-128"/>
              </a:rPr>
              <a:t>河川水辺の利用者数</a:t>
            </a:r>
            <a:r>
              <a:rPr kumimoji="1" lang="ja-JP" altLang="en-US" sz="3800" dirty="0">
                <a:solidFill>
                  <a:schemeClr val="accent4">
                    <a:lumMod val="75000"/>
                  </a:schemeClr>
                </a:solidFill>
                <a:latin typeface="ＭＳ 明朝" panose="02020609040205080304" pitchFamily="17" charset="-128"/>
                <a:ea typeface="ＭＳ 明朝" panose="02020609040205080304" pitchFamily="17" charset="-128"/>
              </a:rPr>
              <a:t>に焦点を当て、利用者数を順位付きカテゴリ変数として整理し、</a:t>
            </a:r>
            <a:r>
              <a:rPr kumimoji="1" lang="ja-JP" altLang="en-US" sz="3800" b="1" dirty="0">
                <a:solidFill>
                  <a:srgbClr val="C00000"/>
                </a:solidFill>
                <a:latin typeface="ＭＳ 明朝" panose="02020609040205080304" pitchFamily="17" charset="-128"/>
                <a:ea typeface="ＭＳ 明朝" panose="02020609040205080304" pitchFamily="17" charset="-128"/>
              </a:rPr>
              <a:t>①</a:t>
            </a:r>
            <a:r>
              <a:rPr kumimoji="1" lang="en" altLang="ja-JP" sz="3800" b="1" dirty="0">
                <a:solidFill>
                  <a:srgbClr val="C00000"/>
                </a:solidFill>
                <a:latin typeface="ＭＳ 明朝" panose="02020609040205080304" pitchFamily="17" charset="-128"/>
                <a:ea typeface="ＭＳ 明朝" panose="02020609040205080304" pitchFamily="17" charset="-128"/>
              </a:rPr>
              <a:t>Random Forest </a:t>
            </a:r>
            <a:r>
              <a:rPr kumimoji="1" lang="ja-JP" altLang="en-US" sz="3800" b="1" dirty="0">
                <a:solidFill>
                  <a:srgbClr val="C00000"/>
                </a:solidFill>
                <a:latin typeface="ＭＳ 明朝" panose="02020609040205080304" pitchFamily="17" charset="-128"/>
                <a:ea typeface="ＭＳ 明朝" panose="02020609040205080304" pitchFamily="17" charset="-128"/>
              </a:rPr>
              <a:t>を用いた推定ツールを構築する</a:t>
            </a:r>
            <a:r>
              <a:rPr kumimoji="1" lang="ja-JP" altLang="en-US" sz="3800" dirty="0">
                <a:solidFill>
                  <a:schemeClr val="accent4">
                    <a:lumMod val="75000"/>
                  </a:schemeClr>
                </a:solidFill>
                <a:latin typeface="ＭＳ 明朝" panose="02020609040205080304" pitchFamily="17" charset="-128"/>
                <a:ea typeface="ＭＳ 明朝" panose="02020609040205080304" pitchFamily="17" charset="-128"/>
              </a:rPr>
              <a:t>ことで、</a:t>
            </a:r>
            <a:r>
              <a:rPr kumimoji="1" lang="ja-JP" altLang="en-US" sz="3800" b="1" dirty="0">
                <a:solidFill>
                  <a:srgbClr val="C00000"/>
                </a:solidFill>
                <a:latin typeface="ＭＳ 明朝" panose="02020609040205080304" pitchFamily="17" charset="-128"/>
                <a:ea typeface="ＭＳ 明朝" panose="02020609040205080304" pitchFamily="17" charset="-128"/>
              </a:rPr>
              <a:t>②水辺利用水準の予測およびその規定要因を定量的に把握する。</a:t>
            </a:r>
          </a:p>
        </p:txBody>
      </p:sp>
      <p:sp>
        <p:nvSpPr>
          <p:cNvPr id="19" name="テキスト ボックス 18">
            <a:extLst>
              <a:ext uri="{FF2B5EF4-FFF2-40B4-BE49-F238E27FC236}">
                <a16:creationId xmlns:a16="http://schemas.microsoft.com/office/drawing/2014/main" id="{A00512E4-E834-9D62-4BD2-3833ED2AFD29}"/>
              </a:ext>
            </a:extLst>
          </p:cNvPr>
          <p:cNvSpPr txBox="1"/>
          <p:nvPr/>
        </p:nvSpPr>
        <p:spPr>
          <a:xfrm>
            <a:off x="549005" y="12019138"/>
            <a:ext cx="3051752" cy="646331"/>
          </a:xfrm>
          <a:prstGeom prst="rect">
            <a:avLst/>
          </a:prstGeom>
          <a:solidFill>
            <a:schemeClr val="accent4">
              <a:lumMod val="75000"/>
            </a:schemeClr>
          </a:solidFill>
        </p:spPr>
        <p:txBody>
          <a:bodyPr wrap="square" rtlCol="0">
            <a:spAutoFit/>
          </a:bodyPr>
          <a:lstStyle/>
          <a:p>
            <a:r>
              <a:rPr kumimoji="1" lang="ja-JP" altLang="en-US" sz="3600" b="1" dirty="0">
                <a:solidFill>
                  <a:schemeClr val="bg1"/>
                </a:solidFill>
                <a:latin typeface="ＭＳ ゴシック" panose="020B0609070205080204" pitchFamily="49" charset="-128"/>
                <a:ea typeface="ＭＳ ゴシック" panose="020B0609070205080204" pitchFamily="49" charset="-128"/>
              </a:rPr>
              <a:t>本研究の目的</a:t>
            </a:r>
          </a:p>
        </p:txBody>
      </p:sp>
      <p:sp>
        <p:nvSpPr>
          <p:cNvPr id="20" name="テキスト ボックス 19">
            <a:extLst>
              <a:ext uri="{FF2B5EF4-FFF2-40B4-BE49-F238E27FC236}">
                <a16:creationId xmlns:a16="http://schemas.microsoft.com/office/drawing/2014/main" id="{9DC355A9-E551-1F76-00C7-80BB920FF224}"/>
              </a:ext>
            </a:extLst>
          </p:cNvPr>
          <p:cNvSpPr txBox="1"/>
          <p:nvPr/>
        </p:nvSpPr>
        <p:spPr>
          <a:xfrm>
            <a:off x="442821" y="14966040"/>
            <a:ext cx="4685898" cy="923330"/>
          </a:xfrm>
          <a:prstGeom prst="rect">
            <a:avLst/>
          </a:prstGeom>
          <a:noFill/>
          <a:effectLst>
            <a:outerShdw blurRad="50800" dist="38100" dir="2700000" algn="tl" rotWithShape="0">
              <a:prstClr val="black">
                <a:alpha val="40000"/>
              </a:prstClr>
            </a:outerShdw>
          </a:effectLst>
        </p:spPr>
        <p:txBody>
          <a:bodyPr wrap="none" rtlCol="0">
            <a:spAutoFit/>
          </a:bodyPr>
          <a:lstStyle/>
          <a:p>
            <a:r>
              <a:rPr kumimoji="1" lang="en-US" altLang="ja-JP" sz="5400" dirty="0">
                <a:solidFill>
                  <a:srgbClr val="002060"/>
                </a:solidFill>
                <a:latin typeface="ＭＳ ゴシック" panose="020B0609070205080204" pitchFamily="49" charset="-128"/>
                <a:ea typeface="ＭＳ ゴシック" panose="020B0609070205080204" pitchFamily="49" charset="-128"/>
              </a:rPr>
              <a:t>2. </a:t>
            </a:r>
            <a:r>
              <a:rPr kumimoji="1" lang="ja-JP" altLang="en-US" sz="5400" dirty="0">
                <a:solidFill>
                  <a:srgbClr val="002060"/>
                </a:solidFill>
                <a:latin typeface="ＭＳ ゴシック" panose="020B0609070205080204" pitchFamily="49" charset="-128"/>
                <a:ea typeface="ＭＳ ゴシック" panose="020B0609070205080204" pitchFamily="49" charset="-128"/>
              </a:rPr>
              <a:t>材料・方法</a:t>
            </a:r>
          </a:p>
        </p:txBody>
      </p:sp>
      <p:pic>
        <p:nvPicPr>
          <p:cNvPr id="22" name="図 21" descr="テーブル&#10;&#10;AI 生成コンテンツは誤りを含む可能性があります。">
            <a:extLst>
              <a:ext uri="{FF2B5EF4-FFF2-40B4-BE49-F238E27FC236}">
                <a16:creationId xmlns:a16="http://schemas.microsoft.com/office/drawing/2014/main" id="{F3B069FD-2260-72AC-41CE-406A52A6E004}"/>
              </a:ext>
            </a:extLst>
          </p:cNvPr>
          <p:cNvPicPr>
            <a:picLocks noChangeAspect="1"/>
          </p:cNvPicPr>
          <p:nvPr/>
        </p:nvPicPr>
        <p:blipFill rotWithShape="1">
          <a:blip r:embed="rId4">
            <a:extLst>
              <a:ext uri="{28A0092B-C50C-407E-A947-70E740481C1C}">
                <a14:useLocalDpi xmlns:a14="http://schemas.microsoft.com/office/drawing/2010/main" val="0"/>
              </a:ext>
            </a:extLst>
          </a:blip>
          <a:srcRect l="11676" r="6362"/>
          <a:stretch>
            <a:fillRect/>
          </a:stretch>
        </p:blipFill>
        <p:spPr bwMode="auto">
          <a:xfrm>
            <a:off x="16684549" y="5445144"/>
            <a:ext cx="9492811" cy="8687101"/>
          </a:xfrm>
          <a:prstGeom prst="rect">
            <a:avLst/>
          </a:prstGeom>
          <a:ln>
            <a:noFill/>
          </a:ln>
          <a:extLst>
            <a:ext uri="{53640926-AAD7-44D8-BBD7-CCE9431645EC}">
              <a14:shadowObscured xmlns:a14="http://schemas.microsoft.com/office/drawing/2010/main"/>
            </a:ext>
          </a:extLst>
        </p:spPr>
      </p:pic>
      <p:sp>
        <p:nvSpPr>
          <p:cNvPr id="24" name="テキスト ボックス 23">
            <a:extLst>
              <a:ext uri="{FF2B5EF4-FFF2-40B4-BE49-F238E27FC236}">
                <a16:creationId xmlns:a16="http://schemas.microsoft.com/office/drawing/2014/main" id="{1245EE35-6CF5-F8B2-205A-6C3DA0023A85}"/>
              </a:ext>
            </a:extLst>
          </p:cNvPr>
          <p:cNvSpPr txBox="1"/>
          <p:nvPr/>
        </p:nvSpPr>
        <p:spPr>
          <a:xfrm>
            <a:off x="657967" y="16276039"/>
            <a:ext cx="15284398" cy="5632311"/>
          </a:xfrm>
          <a:prstGeom prst="rect">
            <a:avLst/>
          </a:prstGeom>
          <a:noFill/>
        </p:spPr>
        <p:txBody>
          <a:bodyPr wrap="square" rtlCol="0">
            <a:spAutoFit/>
          </a:bodyPr>
          <a:lstStyle/>
          <a:p>
            <a:pPr marL="456136" indent="-456136">
              <a:buFont typeface="Wingdings" pitchFamily="2" charset="2"/>
              <a:buChar char="ü"/>
            </a:pPr>
            <a:r>
              <a:rPr kumimoji="1" lang="ja-JP" altLang="en-US" sz="4000" dirty="0">
                <a:latin typeface="ＭＳ 明朝" panose="02020609040205080304" pitchFamily="17" charset="-128"/>
                <a:ea typeface="ＭＳ 明朝" panose="02020609040205080304" pitchFamily="17" charset="-128"/>
              </a:rPr>
              <a:t>水辺利用水準は、立地要因、外的環境要因、水辺空間特性、利用者評価の相互作用により形成されると仮定</a:t>
            </a:r>
            <a:endParaRPr kumimoji="1" lang="en-US" altLang="ja-JP" sz="4000" dirty="0">
              <a:latin typeface="ＭＳ 明朝" panose="02020609040205080304" pitchFamily="17" charset="-128"/>
              <a:ea typeface="ＭＳ 明朝" panose="02020609040205080304" pitchFamily="17" charset="-128"/>
            </a:endParaRPr>
          </a:p>
          <a:p>
            <a:pPr marL="456136" indent="-456136">
              <a:buFont typeface="Wingdings" pitchFamily="2" charset="2"/>
              <a:buChar char="ü"/>
            </a:pPr>
            <a:endParaRPr kumimoji="1" lang="en-US" altLang="ja-JP" sz="4000" dirty="0">
              <a:latin typeface="ＭＳ 明朝" panose="02020609040205080304" pitchFamily="17" charset="-128"/>
              <a:ea typeface="ＭＳ 明朝" panose="02020609040205080304" pitchFamily="17" charset="-128"/>
            </a:endParaRPr>
          </a:p>
          <a:p>
            <a:pPr marL="456136" indent="-456136">
              <a:buFont typeface="Wingdings" pitchFamily="2" charset="2"/>
              <a:buChar char="ü"/>
            </a:pPr>
            <a:r>
              <a:rPr kumimoji="1" lang="ja-JP" altLang="en-US" sz="4000" dirty="0">
                <a:latin typeface="ＭＳ 明朝" panose="02020609040205080304" pitchFamily="17" charset="-128"/>
                <a:ea typeface="ＭＳ 明朝" panose="02020609040205080304" pitchFamily="17" charset="-128"/>
              </a:rPr>
              <a:t>全国の</a:t>
            </a:r>
            <a:r>
              <a:rPr kumimoji="1" lang="en-US" altLang="ja-JP" sz="4000" dirty="0">
                <a:latin typeface="ＭＳ 明朝" panose="02020609040205080304" pitchFamily="17" charset="-128"/>
                <a:ea typeface="ＭＳ 明朝" panose="02020609040205080304" pitchFamily="17" charset="-128"/>
              </a:rPr>
              <a:t>『</a:t>
            </a:r>
            <a:r>
              <a:rPr kumimoji="1" lang="ja-JP" altLang="en-US" sz="4000" dirty="0">
                <a:latin typeface="ＭＳ 明朝" panose="02020609040205080304" pitchFamily="17" charset="-128"/>
                <a:ea typeface="ＭＳ 明朝" panose="02020609040205080304" pitchFamily="17" charset="-128"/>
              </a:rPr>
              <a:t>川の通信簿点検ヶ所</a:t>
            </a:r>
            <a:r>
              <a:rPr kumimoji="1" lang="en-US" altLang="ja-JP" sz="4000" dirty="0">
                <a:latin typeface="ＭＳ 明朝" panose="02020609040205080304" pitchFamily="17" charset="-128"/>
                <a:ea typeface="ＭＳ 明朝" panose="02020609040205080304" pitchFamily="17" charset="-128"/>
              </a:rPr>
              <a:t>』</a:t>
            </a:r>
            <a:r>
              <a:rPr kumimoji="1" lang="ja-JP" altLang="en-US" sz="4000" dirty="0">
                <a:latin typeface="ＭＳ 明朝" panose="02020609040205080304" pitchFamily="17" charset="-128"/>
                <a:ea typeface="ＭＳ 明朝" panose="02020609040205080304" pitchFamily="17" charset="-128"/>
              </a:rPr>
              <a:t>を対象とし、水辺利用者数、利用者評価、背後圏特性、水辺空間の物理的特性，外的環境条件に関する情報（</a:t>
            </a:r>
            <a:r>
              <a:rPr kumimoji="1" lang="en-US" altLang="ja-JP" sz="4000" dirty="0">
                <a:latin typeface="ＭＳ 明朝" panose="02020609040205080304" pitchFamily="17" charset="-128"/>
                <a:ea typeface="ＭＳ 明朝" panose="02020609040205080304" pitchFamily="17" charset="-128"/>
              </a:rPr>
              <a:t>n=3,025</a:t>
            </a:r>
            <a:r>
              <a:rPr kumimoji="1" lang="ja-JP" altLang="en-US" sz="4000" dirty="0">
                <a:latin typeface="ＭＳ 明朝" panose="02020609040205080304" pitchFamily="17" charset="-128"/>
                <a:ea typeface="ＭＳ 明朝" panose="02020609040205080304" pitchFamily="17" charset="-128"/>
              </a:rPr>
              <a:t>）を整理</a:t>
            </a:r>
            <a:endParaRPr kumimoji="1" lang="en-US" altLang="ja-JP" sz="4000" dirty="0">
              <a:latin typeface="ＭＳ 明朝" panose="02020609040205080304" pitchFamily="17" charset="-128"/>
              <a:ea typeface="ＭＳ 明朝" panose="02020609040205080304" pitchFamily="17" charset="-128"/>
            </a:endParaRPr>
          </a:p>
          <a:p>
            <a:pPr marL="456136" indent="-456136">
              <a:buFont typeface="Wingdings" pitchFamily="2" charset="2"/>
              <a:buChar char="ü"/>
            </a:pPr>
            <a:endParaRPr kumimoji="1" lang="en-US" altLang="ja-JP" sz="4000" dirty="0">
              <a:latin typeface="ＭＳ 明朝" panose="02020609040205080304" pitchFamily="17" charset="-128"/>
              <a:ea typeface="ＭＳ 明朝" panose="02020609040205080304" pitchFamily="17" charset="-128"/>
            </a:endParaRPr>
          </a:p>
          <a:p>
            <a:pPr marL="456136" indent="-456136">
              <a:buFont typeface="Wingdings" pitchFamily="2" charset="2"/>
              <a:buChar char="ü"/>
            </a:pPr>
            <a:r>
              <a:rPr kumimoji="1" lang="en" altLang="ja-JP" sz="4000" dirty="0">
                <a:latin typeface="ＭＳ 明朝" panose="02020609040205080304" pitchFamily="17" charset="-128"/>
                <a:ea typeface="ＭＳ 明朝" panose="02020609040205080304" pitchFamily="17" charset="-128"/>
              </a:rPr>
              <a:t>Random Forest</a:t>
            </a:r>
            <a:r>
              <a:rPr kumimoji="1" lang="ja-JP" altLang="en-US" sz="4000" dirty="0">
                <a:latin typeface="ＭＳ 明朝" panose="02020609040205080304" pitchFamily="17" charset="-128"/>
                <a:ea typeface="ＭＳ 明朝" panose="02020609040205080304" pitchFamily="17" charset="-128"/>
              </a:rPr>
              <a:t>を用いて水辺の相対的な利用水準（</a:t>
            </a:r>
            <a:r>
              <a:rPr kumimoji="1" lang="en-US" altLang="ja-JP" sz="4000" dirty="0">
                <a:latin typeface="ＭＳ 明朝" panose="02020609040205080304" pitchFamily="17" charset="-128"/>
                <a:ea typeface="ＭＳ 明朝" panose="02020609040205080304" pitchFamily="17" charset="-128"/>
              </a:rPr>
              <a:t>5</a:t>
            </a:r>
            <a:r>
              <a:rPr kumimoji="1" lang="ja-JP" altLang="en-US" sz="4000" dirty="0">
                <a:latin typeface="ＭＳ 明朝" panose="02020609040205080304" pitchFamily="17" charset="-128"/>
                <a:ea typeface="ＭＳ 明朝" panose="02020609040205080304" pitchFamily="17" charset="-128"/>
              </a:rPr>
              <a:t>段階の順位カテゴリ）を推定するモデルを構築</a:t>
            </a:r>
            <a:endParaRPr kumimoji="1" lang="en-US" altLang="ja-JP" sz="4000" dirty="0">
              <a:latin typeface="ＭＳ 明朝" panose="02020609040205080304" pitchFamily="17" charset="-128"/>
              <a:ea typeface="ＭＳ 明朝" panose="02020609040205080304" pitchFamily="17" charset="-128"/>
            </a:endParaRPr>
          </a:p>
        </p:txBody>
      </p:sp>
      <p:sp>
        <p:nvSpPr>
          <p:cNvPr id="28" name="テキスト ボックス 27">
            <a:extLst>
              <a:ext uri="{FF2B5EF4-FFF2-40B4-BE49-F238E27FC236}">
                <a16:creationId xmlns:a16="http://schemas.microsoft.com/office/drawing/2014/main" id="{4281A283-8BB7-322E-1E45-1E78635E4CCA}"/>
              </a:ext>
            </a:extLst>
          </p:cNvPr>
          <p:cNvSpPr txBox="1"/>
          <p:nvPr/>
        </p:nvSpPr>
        <p:spPr>
          <a:xfrm>
            <a:off x="16592784" y="4119488"/>
            <a:ext cx="6763390" cy="923330"/>
          </a:xfrm>
          <a:prstGeom prst="rect">
            <a:avLst/>
          </a:prstGeom>
          <a:noFill/>
          <a:effectLst>
            <a:outerShdw blurRad="50800" dist="38100" dir="2700000" algn="tl" rotWithShape="0">
              <a:prstClr val="black">
                <a:alpha val="40000"/>
              </a:prstClr>
            </a:outerShdw>
          </a:effectLst>
        </p:spPr>
        <p:txBody>
          <a:bodyPr wrap="none" rtlCol="0">
            <a:spAutoFit/>
          </a:bodyPr>
          <a:lstStyle/>
          <a:p>
            <a:r>
              <a:rPr kumimoji="1" lang="en-US" altLang="ja-JP" sz="5400" dirty="0">
                <a:solidFill>
                  <a:srgbClr val="002060"/>
                </a:solidFill>
                <a:latin typeface="ＭＳ ゴシック" panose="020B0609070205080204" pitchFamily="49" charset="-128"/>
                <a:ea typeface="ＭＳ ゴシック" panose="020B0609070205080204" pitchFamily="49" charset="-128"/>
              </a:rPr>
              <a:t>3. </a:t>
            </a:r>
            <a:r>
              <a:rPr kumimoji="1" lang="ja-JP" altLang="en-US" sz="5400" dirty="0">
                <a:solidFill>
                  <a:srgbClr val="002060"/>
                </a:solidFill>
                <a:latin typeface="ＭＳ ゴシック" panose="020B0609070205080204" pitchFamily="49" charset="-128"/>
                <a:ea typeface="ＭＳ ゴシック" panose="020B0609070205080204" pitchFamily="49" charset="-128"/>
              </a:rPr>
              <a:t>構築モデルの精度</a:t>
            </a:r>
          </a:p>
        </p:txBody>
      </p:sp>
      <p:sp>
        <p:nvSpPr>
          <p:cNvPr id="30" name="テキスト ボックス 29">
            <a:extLst>
              <a:ext uri="{FF2B5EF4-FFF2-40B4-BE49-F238E27FC236}">
                <a16:creationId xmlns:a16="http://schemas.microsoft.com/office/drawing/2014/main" id="{42DFEB20-D07D-7AA0-ABE7-92B32EDFA63D}"/>
              </a:ext>
            </a:extLst>
          </p:cNvPr>
          <p:cNvSpPr txBox="1"/>
          <p:nvPr/>
        </p:nvSpPr>
        <p:spPr>
          <a:xfrm>
            <a:off x="17407742" y="15145844"/>
            <a:ext cx="8044226" cy="1464440"/>
          </a:xfrm>
          <a:prstGeom prst="rect">
            <a:avLst/>
          </a:prstGeom>
          <a:noFill/>
          <a:ln>
            <a:solidFill>
              <a:schemeClr val="accent1"/>
            </a:solidFill>
            <a:prstDash val="dash"/>
          </a:ln>
        </p:spPr>
        <p:txBody>
          <a:bodyPr wrap="square" rtlCol="0">
            <a:spAutoFit/>
          </a:bodyPr>
          <a:lstStyle/>
          <a:p>
            <a:r>
              <a:rPr kumimoji="1" lang="en" altLang="ja-JP" sz="2972" dirty="0"/>
              <a:t>Accuracy (5CV)  :  mean = 0.483,  std = 0.013</a:t>
            </a:r>
          </a:p>
          <a:p>
            <a:r>
              <a:rPr kumimoji="1" lang="en" altLang="ja-JP" sz="2972" dirty="0"/>
              <a:t>MacroF1 (5CV)   :  mean = 0.476,  std = 0.014</a:t>
            </a:r>
          </a:p>
          <a:p>
            <a:r>
              <a:rPr kumimoji="1" lang="en" altLang="ja-JP" sz="2972" dirty="0"/>
              <a:t>QWK (5CV)           :  mean = 0.684,  std = 0.022</a:t>
            </a:r>
            <a:endParaRPr kumimoji="1" lang="ja-JP" altLang="en-US" sz="2972" dirty="0"/>
          </a:p>
        </p:txBody>
      </p:sp>
      <p:sp>
        <p:nvSpPr>
          <p:cNvPr id="32" name="正方形/長方形 31">
            <a:extLst>
              <a:ext uri="{FF2B5EF4-FFF2-40B4-BE49-F238E27FC236}">
                <a16:creationId xmlns:a16="http://schemas.microsoft.com/office/drawing/2014/main" id="{E919BA40-12F4-C74A-FB96-78D9553AD1B6}"/>
              </a:ext>
            </a:extLst>
          </p:cNvPr>
          <p:cNvSpPr/>
          <p:nvPr/>
        </p:nvSpPr>
        <p:spPr>
          <a:xfrm>
            <a:off x="26712984" y="4100138"/>
            <a:ext cx="15810186" cy="20928707"/>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2747"/>
          </a:p>
        </p:txBody>
      </p:sp>
      <p:sp>
        <p:nvSpPr>
          <p:cNvPr id="33" name="テキスト ボックス 32">
            <a:extLst>
              <a:ext uri="{FF2B5EF4-FFF2-40B4-BE49-F238E27FC236}">
                <a16:creationId xmlns:a16="http://schemas.microsoft.com/office/drawing/2014/main" id="{930FAED0-E25E-380B-EE15-799D3874559C}"/>
              </a:ext>
            </a:extLst>
          </p:cNvPr>
          <p:cNvSpPr txBox="1"/>
          <p:nvPr/>
        </p:nvSpPr>
        <p:spPr>
          <a:xfrm>
            <a:off x="16473974" y="17011691"/>
            <a:ext cx="9555511" cy="4401205"/>
          </a:xfrm>
          <a:prstGeom prst="rect">
            <a:avLst/>
          </a:prstGeom>
          <a:noFill/>
        </p:spPr>
        <p:txBody>
          <a:bodyPr wrap="square" rtlCol="0">
            <a:spAutoFit/>
          </a:bodyPr>
          <a:lstStyle/>
          <a:p>
            <a:pPr marL="456136" indent="-456136">
              <a:buFont typeface="Wingdings" pitchFamily="2" charset="2"/>
              <a:buChar char="ü"/>
            </a:pPr>
            <a:r>
              <a:rPr kumimoji="1" lang="en" altLang="ja-JP" sz="4000" dirty="0">
                <a:latin typeface="ＭＳ Ｐ明朝" panose="02020600040205080304" pitchFamily="18" charset="-128"/>
                <a:ea typeface="ＭＳ Ｐ明朝" panose="02020600040205080304" pitchFamily="18" charset="-128"/>
              </a:rPr>
              <a:t>RandomForest </a:t>
            </a:r>
            <a:r>
              <a:rPr kumimoji="1" lang="ja-JP" altLang="en-US" sz="4000" dirty="0">
                <a:latin typeface="ＭＳ Ｐ明朝" panose="02020600040205080304" pitchFamily="18" charset="-128"/>
                <a:ea typeface="ＭＳ Ｐ明朝" panose="02020600040205080304" pitchFamily="18" charset="-128"/>
              </a:rPr>
              <a:t>分類器を用いた</a:t>
            </a:r>
            <a:r>
              <a:rPr kumimoji="1" lang="en-US" altLang="ja-JP" sz="4000" dirty="0">
                <a:latin typeface="ＭＳ Ｐ明朝" panose="02020600040205080304" pitchFamily="18" charset="-128"/>
                <a:ea typeface="ＭＳ Ｐ明朝" panose="02020600040205080304" pitchFamily="18" charset="-128"/>
              </a:rPr>
              <a:t>5</a:t>
            </a:r>
            <a:r>
              <a:rPr kumimoji="1" lang="ja-JP" altLang="en-US" sz="4000" dirty="0">
                <a:latin typeface="ＭＳ Ｐ明朝" panose="02020600040205080304" pitchFamily="18" charset="-128"/>
                <a:ea typeface="ＭＳ Ｐ明朝" panose="02020600040205080304" pitchFamily="18" charset="-128"/>
              </a:rPr>
              <a:t>分割交差検証の結果から、利用者数の相対的な水準が一貫して再現されていることを確認</a:t>
            </a:r>
            <a:endParaRPr kumimoji="1" lang="en-US" altLang="ja-JP" sz="4000" dirty="0">
              <a:latin typeface="ＭＳ Ｐ明朝" panose="02020600040205080304" pitchFamily="18" charset="-128"/>
              <a:ea typeface="ＭＳ Ｐ明朝" panose="02020600040205080304" pitchFamily="18" charset="-128"/>
            </a:endParaRPr>
          </a:p>
          <a:p>
            <a:pPr marL="456136" indent="-456136">
              <a:buFont typeface="Wingdings" pitchFamily="2" charset="2"/>
              <a:buChar char="ü"/>
            </a:pPr>
            <a:endParaRPr kumimoji="1" lang="en-US" altLang="ja-JP" sz="4000" dirty="0">
              <a:latin typeface="ＭＳ Ｐ明朝" panose="02020600040205080304" pitchFamily="18" charset="-128"/>
              <a:ea typeface="ＭＳ Ｐ明朝" panose="02020600040205080304" pitchFamily="18" charset="-128"/>
            </a:endParaRPr>
          </a:p>
          <a:p>
            <a:pPr marL="456136" indent="-456136">
              <a:buFont typeface="Wingdings" pitchFamily="2" charset="2"/>
              <a:buChar char="ü"/>
            </a:pPr>
            <a:r>
              <a:rPr kumimoji="1" lang="ja-JP" altLang="en-US" sz="4000" dirty="0">
                <a:latin typeface="ＭＳ Ｐ明朝" panose="02020600040205080304" pitchFamily="18" charset="-128"/>
                <a:ea typeface="ＭＳ Ｐ明朝" panose="02020600040205080304" pitchFamily="18" charset="-128"/>
              </a:rPr>
              <a:t>誤分類の多くは隣接する順位間に集中しており、モデルが順位の近さという観点からも妥当な推定を行っていることを示唆</a:t>
            </a:r>
          </a:p>
        </p:txBody>
      </p:sp>
      <p:sp>
        <p:nvSpPr>
          <p:cNvPr id="34" name="テキスト ボックス 33">
            <a:extLst>
              <a:ext uri="{FF2B5EF4-FFF2-40B4-BE49-F238E27FC236}">
                <a16:creationId xmlns:a16="http://schemas.microsoft.com/office/drawing/2014/main" id="{4841C574-3F76-4F96-801A-9C1ABDD7A103}"/>
              </a:ext>
            </a:extLst>
          </p:cNvPr>
          <p:cNvSpPr txBox="1"/>
          <p:nvPr/>
        </p:nvSpPr>
        <p:spPr>
          <a:xfrm>
            <a:off x="26826841" y="4141260"/>
            <a:ext cx="8494633" cy="923330"/>
          </a:xfrm>
          <a:prstGeom prst="rect">
            <a:avLst/>
          </a:prstGeom>
          <a:noFill/>
          <a:effectLst>
            <a:outerShdw blurRad="50800" dist="38100" dir="2700000" algn="tl" rotWithShape="0">
              <a:prstClr val="black">
                <a:alpha val="40000"/>
              </a:prstClr>
            </a:outerShdw>
          </a:effectLst>
        </p:spPr>
        <p:txBody>
          <a:bodyPr wrap="none" rtlCol="0">
            <a:spAutoFit/>
          </a:bodyPr>
          <a:lstStyle/>
          <a:p>
            <a:r>
              <a:rPr kumimoji="1" lang="en-US" altLang="ja-JP" sz="5400" dirty="0">
                <a:solidFill>
                  <a:srgbClr val="002060"/>
                </a:solidFill>
                <a:latin typeface="ＭＳ ゴシック" panose="020B0609070205080204" pitchFamily="49" charset="-128"/>
                <a:ea typeface="ＭＳ ゴシック" panose="020B0609070205080204" pitchFamily="49" charset="-128"/>
              </a:rPr>
              <a:t>4.</a:t>
            </a:r>
            <a:r>
              <a:rPr kumimoji="1" lang="ja-JP" altLang="en-US" sz="5400" dirty="0">
                <a:solidFill>
                  <a:srgbClr val="002060"/>
                </a:solidFill>
                <a:latin typeface="ＭＳ ゴシック" panose="020B0609070205080204" pitchFamily="49" charset="-128"/>
                <a:ea typeface="ＭＳ ゴシック" panose="020B0609070205080204" pitchFamily="49" charset="-128"/>
              </a:rPr>
              <a:t>水辺利用水準の規定要因</a:t>
            </a:r>
          </a:p>
        </p:txBody>
      </p:sp>
      <p:grpSp>
        <p:nvGrpSpPr>
          <p:cNvPr id="1063" name="グループ化 1062">
            <a:extLst>
              <a:ext uri="{FF2B5EF4-FFF2-40B4-BE49-F238E27FC236}">
                <a16:creationId xmlns:a16="http://schemas.microsoft.com/office/drawing/2014/main" id="{C4B4B8B2-4796-F2F1-B4DA-44F05398349C}"/>
              </a:ext>
            </a:extLst>
          </p:cNvPr>
          <p:cNvGrpSpPr/>
          <p:nvPr/>
        </p:nvGrpSpPr>
        <p:grpSpPr>
          <a:xfrm>
            <a:off x="36485081" y="15776801"/>
            <a:ext cx="5760000" cy="3798822"/>
            <a:chOff x="35954729" y="21889213"/>
            <a:chExt cx="5760000" cy="3798822"/>
          </a:xfrm>
        </p:grpSpPr>
        <p:pic>
          <p:nvPicPr>
            <p:cNvPr id="40" name="図 39" descr="グラフ, ヒストグラム&#10;&#10;AI 生成コンテンツは誤りを含む可能性があります。">
              <a:extLst>
                <a:ext uri="{FF2B5EF4-FFF2-40B4-BE49-F238E27FC236}">
                  <a16:creationId xmlns:a16="http://schemas.microsoft.com/office/drawing/2014/main" id="{DD42B562-9479-9F7D-A51C-F926E37060FD}"/>
                </a:ext>
              </a:extLst>
            </p:cNvPr>
            <p:cNvPicPr>
              <a:picLocks noChangeAspect="1"/>
            </p:cNvPicPr>
            <p:nvPr/>
          </p:nvPicPr>
          <p:blipFill>
            <a:blip r:embed="rId5" cstate="print">
              <a:extLst>
                <a:ext uri="{28A0092B-C50C-407E-A947-70E740481C1C}">
                  <a14:useLocalDpi xmlns:a14="http://schemas.microsoft.com/office/drawing/2010/main" val="0"/>
                </a:ext>
              </a:extLst>
            </a:blip>
            <a:srcRect r="1319" b="2367"/>
            <a:stretch>
              <a:fillRect/>
            </a:stretch>
          </p:blipFill>
          <p:spPr>
            <a:xfrm>
              <a:off x="35954729" y="21889213"/>
              <a:ext cx="5760000" cy="3798822"/>
            </a:xfrm>
            <a:prstGeom prst="rect">
              <a:avLst/>
            </a:prstGeom>
          </p:spPr>
        </p:pic>
        <p:sp>
          <p:nvSpPr>
            <p:cNvPr id="41" name="テキスト ボックス 40">
              <a:extLst>
                <a:ext uri="{FF2B5EF4-FFF2-40B4-BE49-F238E27FC236}">
                  <a16:creationId xmlns:a16="http://schemas.microsoft.com/office/drawing/2014/main" id="{13A5B4A3-9B29-DFCA-D453-04CA6802282A}"/>
                </a:ext>
              </a:extLst>
            </p:cNvPr>
            <p:cNvSpPr txBox="1"/>
            <p:nvPr/>
          </p:nvSpPr>
          <p:spPr>
            <a:xfrm>
              <a:off x="36729423" y="22006753"/>
              <a:ext cx="4320000" cy="360000"/>
            </a:xfrm>
            <a:prstGeom prst="rect">
              <a:avLst/>
            </a:prstGeom>
            <a:solidFill>
              <a:srgbClr val="95B3D9"/>
            </a:solidFill>
          </p:spPr>
          <p:txBody>
            <a:bodyPr wrap="square" tIns="44588" bIns="44588" rtlCol="0">
              <a:spAutoFit/>
            </a:bodyPr>
            <a:lstStyle/>
            <a:p>
              <a:pPr algn="ctr"/>
              <a:r>
                <a:rPr lang="ja-JP" altLang="en-US" sz="1982" spc="-124" dirty="0">
                  <a:solidFill>
                    <a:schemeClr val="bg1"/>
                  </a:solidFill>
                </a:rPr>
                <a:t>利用者満足度</a:t>
              </a:r>
              <a:r>
                <a:rPr kumimoji="1" lang="ja-JP" altLang="en-US" sz="1982" spc="-124" dirty="0">
                  <a:solidFill>
                    <a:schemeClr val="bg1"/>
                  </a:solidFill>
                </a:rPr>
                <a:t>（</a:t>
              </a:r>
              <a:r>
                <a:rPr lang="ja-JP" altLang="en-US" sz="1982" spc="-124" dirty="0">
                  <a:solidFill>
                    <a:schemeClr val="bg1"/>
                  </a:solidFill>
                </a:rPr>
                <a:t>広場利用しやすさ</a:t>
              </a:r>
              <a:r>
                <a:rPr kumimoji="1" lang="ja-JP" altLang="en-US" sz="1982" spc="-124" dirty="0">
                  <a:solidFill>
                    <a:schemeClr val="bg1"/>
                  </a:solidFill>
                </a:rPr>
                <a:t>）</a:t>
              </a:r>
            </a:p>
          </p:txBody>
        </p:sp>
      </p:grpSp>
      <p:sp>
        <p:nvSpPr>
          <p:cNvPr id="52" name="テキスト ボックス 51">
            <a:extLst>
              <a:ext uri="{FF2B5EF4-FFF2-40B4-BE49-F238E27FC236}">
                <a16:creationId xmlns:a16="http://schemas.microsoft.com/office/drawing/2014/main" id="{3C94B53E-021A-F703-3406-57E98EC978B2}"/>
              </a:ext>
            </a:extLst>
          </p:cNvPr>
          <p:cNvSpPr txBox="1"/>
          <p:nvPr/>
        </p:nvSpPr>
        <p:spPr>
          <a:xfrm>
            <a:off x="26868499" y="20273208"/>
            <a:ext cx="15653912" cy="4524315"/>
          </a:xfrm>
          <a:prstGeom prst="rect">
            <a:avLst/>
          </a:prstGeom>
          <a:noFill/>
        </p:spPr>
        <p:txBody>
          <a:bodyPr wrap="square" rtlCol="0">
            <a:spAutoFit/>
          </a:bodyPr>
          <a:lstStyle/>
          <a:p>
            <a:pPr marL="456136" indent="-456136">
              <a:buFont typeface="Wingdings" pitchFamily="2" charset="2"/>
              <a:buChar char="ü"/>
            </a:pPr>
            <a:r>
              <a:rPr kumimoji="1" lang="ja-JP" altLang="en-US" sz="3600" dirty="0">
                <a:latin typeface="ＭＳ Ｐ明朝" panose="02020600040205080304" pitchFamily="18" charset="-128"/>
                <a:ea typeface="ＭＳ Ｐ明朝" panose="02020600040205080304" pitchFamily="18" charset="-128"/>
              </a:rPr>
              <a:t>気温、平日・休日といった環境や日付区分の影響を大きく受ける。同一地点における短期的な利用変動を引き起こす要素として強く作用している。</a:t>
            </a:r>
            <a:endParaRPr kumimoji="1" lang="en-US" altLang="ja-JP" sz="3600" dirty="0">
              <a:latin typeface="ＭＳ Ｐ明朝" panose="02020600040205080304" pitchFamily="18" charset="-128"/>
              <a:ea typeface="ＭＳ Ｐ明朝" panose="02020600040205080304" pitchFamily="18" charset="-128"/>
            </a:endParaRPr>
          </a:p>
          <a:p>
            <a:pPr marL="456136" indent="-456136">
              <a:buFont typeface="Wingdings" pitchFamily="2" charset="2"/>
              <a:buChar char="ü"/>
            </a:pPr>
            <a:endParaRPr kumimoji="1" lang="en-US" altLang="ja-JP" sz="3600" dirty="0">
              <a:latin typeface="ＭＳ Ｐ明朝" panose="02020600040205080304" pitchFamily="18" charset="-128"/>
              <a:ea typeface="ＭＳ Ｐ明朝" panose="02020600040205080304" pitchFamily="18" charset="-128"/>
            </a:endParaRPr>
          </a:p>
          <a:p>
            <a:pPr marL="456136" indent="-456136">
              <a:buFont typeface="Wingdings" pitchFamily="2" charset="2"/>
              <a:buChar char="ü"/>
            </a:pPr>
            <a:r>
              <a:rPr kumimoji="1" lang="en-US" altLang="ja-JP" sz="3600" dirty="0">
                <a:latin typeface="ＭＳ Ｐ明朝" panose="02020600040205080304" pitchFamily="18" charset="-128"/>
                <a:ea typeface="ＭＳ Ｐ明朝" panose="02020600040205080304" pitchFamily="18" charset="-128"/>
              </a:rPr>
              <a:t>1km</a:t>
            </a:r>
            <a:r>
              <a:rPr kumimoji="1" lang="ja-JP" altLang="en-US" sz="3600" dirty="0">
                <a:latin typeface="ＭＳ Ｐ明朝" panose="02020600040205080304" pitchFamily="18" charset="-128"/>
                <a:ea typeface="ＭＳ Ｐ明朝" panose="02020600040205080304" pitchFamily="18" charset="-128"/>
              </a:rPr>
              <a:t>圏内の背後地人口は潜在需要を反映する重要な要因だが、利用水準の上昇はある一定で緩やかになり、空間条件が支配的となることが示唆された。</a:t>
            </a:r>
            <a:endParaRPr kumimoji="1" lang="en-US" altLang="ja-JP" sz="3600" dirty="0">
              <a:latin typeface="ＭＳ Ｐ明朝" panose="02020600040205080304" pitchFamily="18" charset="-128"/>
              <a:ea typeface="ＭＳ Ｐ明朝" panose="02020600040205080304" pitchFamily="18" charset="-128"/>
            </a:endParaRPr>
          </a:p>
          <a:p>
            <a:pPr marL="456136" indent="-456136">
              <a:buFont typeface="Wingdings" pitchFamily="2" charset="2"/>
              <a:buChar char="ü"/>
            </a:pPr>
            <a:endParaRPr kumimoji="1" lang="en-US" altLang="ja-JP" sz="3600" dirty="0">
              <a:latin typeface="ＭＳ Ｐ明朝" panose="02020600040205080304" pitchFamily="18" charset="-128"/>
              <a:ea typeface="ＭＳ Ｐ明朝" panose="02020600040205080304" pitchFamily="18" charset="-128"/>
            </a:endParaRPr>
          </a:p>
          <a:p>
            <a:pPr marL="456136" indent="-456136">
              <a:buFont typeface="Wingdings" pitchFamily="2" charset="2"/>
              <a:buChar char="ü"/>
            </a:pPr>
            <a:r>
              <a:rPr kumimoji="1" lang="ja-JP" altLang="en-US" sz="3600" dirty="0">
                <a:latin typeface="ＭＳ Ｐ明朝" panose="02020600040205080304" pitchFamily="18" charset="-128"/>
                <a:ea typeface="ＭＳ Ｐ明朝" panose="02020600040205080304" pitchFamily="18" charset="-128"/>
              </a:rPr>
              <a:t>広場面積や水面面積といった水辺特性も、量の増加が利用水準を押し上げるが、一定水準を超えると効果が逓減し、空間の質や使いやすさが重要となる。</a:t>
            </a:r>
            <a:endParaRPr kumimoji="1" lang="en-US" altLang="ja-JP" sz="3600" dirty="0">
              <a:latin typeface="ＭＳ Ｐ明朝" panose="02020600040205080304" pitchFamily="18" charset="-128"/>
              <a:ea typeface="ＭＳ Ｐ明朝" panose="02020600040205080304" pitchFamily="18" charset="-128"/>
            </a:endParaRPr>
          </a:p>
        </p:txBody>
      </p:sp>
      <p:sp>
        <p:nvSpPr>
          <p:cNvPr id="53" name="テキスト ボックス 52">
            <a:extLst>
              <a:ext uri="{FF2B5EF4-FFF2-40B4-BE49-F238E27FC236}">
                <a16:creationId xmlns:a16="http://schemas.microsoft.com/office/drawing/2014/main" id="{74A36B08-B171-AEEE-7FA6-D2C67BEE5BA9}"/>
              </a:ext>
            </a:extLst>
          </p:cNvPr>
          <p:cNvSpPr txBox="1"/>
          <p:nvPr/>
        </p:nvSpPr>
        <p:spPr>
          <a:xfrm>
            <a:off x="27076493" y="18983148"/>
            <a:ext cx="8875764" cy="830997"/>
          </a:xfrm>
          <a:prstGeom prst="rect">
            <a:avLst/>
          </a:prstGeom>
          <a:noFill/>
        </p:spPr>
        <p:txBody>
          <a:bodyPr wrap="square" rtlCol="0">
            <a:spAutoFit/>
          </a:bodyPr>
          <a:lstStyle/>
          <a:p>
            <a:pPr algn="ctr"/>
            <a:r>
              <a:rPr kumimoji="1" lang="en" altLang="ja-JP" sz="2400" dirty="0">
                <a:latin typeface="ＭＳ ゴシック" panose="020B0609070205080204" pitchFamily="49" charset="-128"/>
                <a:ea typeface="ＭＳ ゴシック" panose="020B0609070205080204" pitchFamily="49" charset="-128"/>
              </a:rPr>
              <a:t>Random Forest </a:t>
            </a:r>
            <a:r>
              <a:rPr kumimoji="1" lang="ja-JP" altLang="en-US" sz="2400" dirty="0">
                <a:latin typeface="ＭＳ ゴシック" panose="020B0609070205080204" pitchFamily="49" charset="-128"/>
                <a:ea typeface="ＭＳ ゴシック" panose="020B0609070205080204" pitchFamily="49" charset="-128"/>
              </a:rPr>
              <a:t>モデルにおける説明変数の重要度</a:t>
            </a:r>
            <a:endParaRPr kumimoji="1" lang="en-US" altLang="ja-JP" sz="2400" dirty="0">
              <a:latin typeface="ＭＳ ゴシック" panose="020B0609070205080204" pitchFamily="49" charset="-128"/>
              <a:ea typeface="ＭＳ ゴシック" panose="020B0609070205080204" pitchFamily="49" charset="-128"/>
            </a:endParaRPr>
          </a:p>
          <a:p>
            <a:pPr algn="ctr"/>
            <a:r>
              <a:rPr kumimoji="1" lang="ja-JP" altLang="en-US" sz="2400" dirty="0">
                <a:latin typeface="ＭＳ ゴシック" panose="020B0609070205080204" pitchFamily="49" charset="-128"/>
                <a:ea typeface="ＭＳ ゴシック" panose="020B0609070205080204" pitchFamily="49" charset="-128"/>
              </a:rPr>
              <a:t>（</a:t>
            </a:r>
            <a:r>
              <a:rPr kumimoji="1" lang="en" altLang="ja-JP" sz="2400" dirty="0">
                <a:latin typeface="ＭＳ ゴシック" panose="020B0609070205080204" pitchFamily="49" charset="-128"/>
                <a:ea typeface="ＭＳ ゴシック" panose="020B0609070205080204" pitchFamily="49" charset="-128"/>
              </a:rPr>
              <a:t>Permutation Importance</a:t>
            </a:r>
            <a:r>
              <a:rPr kumimoji="1" lang="ja-JP" altLang="en" sz="2400" dirty="0">
                <a:latin typeface="ＭＳ ゴシック" panose="020B0609070205080204" pitchFamily="49" charset="-128"/>
                <a:ea typeface="ＭＳ ゴシック" panose="020B0609070205080204" pitchFamily="49" charset="-128"/>
              </a:rPr>
              <a:t>，</a:t>
            </a:r>
            <a:r>
              <a:rPr kumimoji="1" lang="en" altLang="ja-JP" sz="2400" dirty="0">
                <a:latin typeface="ＭＳ ゴシック" panose="020B0609070205080204" pitchFamily="49" charset="-128"/>
                <a:ea typeface="ＭＳ ゴシック" panose="020B0609070205080204" pitchFamily="49" charset="-128"/>
              </a:rPr>
              <a:t>5</a:t>
            </a:r>
            <a:r>
              <a:rPr kumimoji="1" lang="ja-JP" altLang="en-US" sz="2400" dirty="0">
                <a:latin typeface="ＭＳ ゴシック" panose="020B0609070205080204" pitchFamily="49" charset="-128"/>
                <a:ea typeface="ＭＳ ゴシック" panose="020B0609070205080204" pitchFamily="49" charset="-128"/>
              </a:rPr>
              <a:t>分割交差検証）</a:t>
            </a:r>
          </a:p>
        </p:txBody>
      </p:sp>
      <p:sp>
        <p:nvSpPr>
          <p:cNvPr id="54" name="テキスト ボックス 53">
            <a:extLst>
              <a:ext uri="{FF2B5EF4-FFF2-40B4-BE49-F238E27FC236}">
                <a16:creationId xmlns:a16="http://schemas.microsoft.com/office/drawing/2014/main" id="{38EE2ACA-7B68-FC8B-36AB-05DD0AF55F4B}"/>
              </a:ext>
            </a:extLst>
          </p:cNvPr>
          <p:cNvSpPr txBox="1"/>
          <p:nvPr/>
        </p:nvSpPr>
        <p:spPr>
          <a:xfrm>
            <a:off x="37015425" y="19595887"/>
            <a:ext cx="4955203" cy="461665"/>
          </a:xfrm>
          <a:prstGeom prst="rect">
            <a:avLst/>
          </a:prstGeom>
          <a:noFill/>
        </p:spPr>
        <p:txBody>
          <a:bodyPr wrap="none" rtlCol="0">
            <a:spAutoFit/>
          </a:bodyPr>
          <a:lstStyle/>
          <a:p>
            <a:r>
              <a:rPr kumimoji="1" lang="ja-JP" altLang="en-US" sz="2400" dirty="0">
                <a:latin typeface="ＭＳ ゴシック" panose="020B0609070205080204" pitchFamily="49" charset="-128"/>
                <a:ea typeface="ＭＳ ゴシック" panose="020B0609070205080204" pitchFamily="49" charset="-128"/>
              </a:rPr>
              <a:t>重要度の高い変数の</a:t>
            </a:r>
            <a:r>
              <a:rPr kumimoji="1" lang="en-US" altLang="ja-JP" sz="2400" dirty="0">
                <a:latin typeface="ＭＳ ゴシック" panose="020B0609070205080204" pitchFamily="49" charset="-128"/>
                <a:ea typeface="ＭＳ ゴシック" panose="020B0609070205080204" pitchFamily="49" charset="-128"/>
              </a:rPr>
              <a:t>Expected Rank</a:t>
            </a:r>
            <a:endParaRPr kumimoji="1" lang="ja-JP" altLang="en-US" sz="2400" dirty="0">
              <a:latin typeface="ＭＳ ゴシック" panose="020B0609070205080204" pitchFamily="49" charset="-128"/>
              <a:ea typeface="ＭＳ ゴシック" panose="020B0609070205080204" pitchFamily="49" charset="-128"/>
            </a:endParaRPr>
          </a:p>
        </p:txBody>
      </p:sp>
      <p:sp>
        <p:nvSpPr>
          <p:cNvPr id="55" name="テキスト ボックス 54">
            <a:extLst>
              <a:ext uri="{FF2B5EF4-FFF2-40B4-BE49-F238E27FC236}">
                <a16:creationId xmlns:a16="http://schemas.microsoft.com/office/drawing/2014/main" id="{F334F513-DBC7-01A9-63D9-9F4256397A1F}"/>
              </a:ext>
            </a:extLst>
          </p:cNvPr>
          <p:cNvSpPr txBox="1"/>
          <p:nvPr/>
        </p:nvSpPr>
        <p:spPr>
          <a:xfrm>
            <a:off x="17024571" y="14268879"/>
            <a:ext cx="8899120" cy="461665"/>
          </a:xfrm>
          <a:prstGeom prst="rect">
            <a:avLst/>
          </a:prstGeom>
          <a:noFill/>
        </p:spPr>
        <p:txBody>
          <a:bodyPr wrap="square" rtlCol="0">
            <a:spAutoFit/>
          </a:bodyPr>
          <a:lstStyle/>
          <a:p>
            <a:pPr algn="ctr"/>
            <a:r>
              <a:rPr kumimoji="1" lang="ja-JP" altLang="en-US" sz="2400" dirty="0">
                <a:latin typeface="ＭＳ ゴシック" panose="020B0609070205080204" pitchFamily="49" charset="-128"/>
                <a:ea typeface="ＭＳ ゴシック" panose="020B0609070205080204" pitchFamily="49" charset="-128"/>
              </a:rPr>
              <a:t>利用水準順位の混同行列（</a:t>
            </a:r>
            <a:r>
              <a:rPr kumimoji="1" lang="en-US" altLang="ja-JP" sz="2400" dirty="0">
                <a:latin typeface="ＭＳ ゴシック" panose="020B0609070205080204" pitchFamily="49" charset="-128"/>
                <a:ea typeface="ＭＳ ゴシック" panose="020B0609070205080204" pitchFamily="49" charset="-128"/>
              </a:rPr>
              <a:t>5</a:t>
            </a:r>
            <a:r>
              <a:rPr kumimoji="1" lang="ja-JP" altLang="en-US" sz="2400" dirty="0">
                <a:latin typeface="ＭＳ ゴシック" panose="020B0609070205080204" pitchFamily="49" charset="-128"/>
                <a:ea typeface="ＭＳ ゴシック" panose="020B0609070205080204" pitchFamily="49" charset="-128"/>
              </a:rPr>
              <a:t>分割交差検証，</a:t>
            </a:r>
            <a:r>
              <a:rPr kumimoji="1" lang="en" altLang="ja-JP" sz="2400" dirty="0">
                <a:latin typeface="ＭＳ ゴシック" panose="020B0609070205080204" pitchFamily="49" charset="-128"/>
                <a:ea typeface="ＭＳ ゴシック" panose="020B0609070205080204" pitchFamily="49" charset="-128"/>
              </a:rPr>
              <a:t>Oof</a:t>
            </a:r>
            <a:r>
              <a:rPr kumimoji="1" lang="ja-JP" altLang="en-US" sz="2400" dirty="0">
                <a:latin typeface="ＭＳ ゴシック" panose="020B0609070205080204" pitchFamily="49" charset="-128"/>
                <a:ea typeface="ＭＳ ゴシック" panose="020B0609070205080204" pitchFamily="49" charset="-128"/>
              </a:rPr>
              <a:t>予測）</a:t>
            </a:r>
          </a:p>
        </p:txBody>
      </p:sp>
      <p:sp>
        <p:nvSpPr>
          <p:cNvPr id="56" name="テキスト ボックス 55">
            <a:extLst>
              <a:ext uri="{FF2B5EF4-FFF2-40B4-BE49-F238E27FC236}">
                <a16:creationId xmlns:a16="http://schemas.microsoft.com/office/drawing/2014/main" id="{6DE9EF72-1B62-2ECC-E1B8-7F53F70E7081}"/>
              </a:ext>
            </a:extLst>
          </p:cNvPr>
          <p:cNvSpPr txBox="1"/>
          <p:nvPr/>
        </p:nvSpPr>
        <p:spPr>
          <a:xfrm>
            <a:off x="4063059" y="29235924"/>
            <a:ext cx="8783473" cy="461665"/>
          </a:xfrm>
          <a:prstGeom prst="rect">
            <a:avLst/>
          </a:prstGeom>
          <a:noFill/>
        </p:spPr>
        <p:txBody>
          <a:bodyPr wrap="square" rtlCol="0">
            <a:spAutoFit/>
          </a:bodyPr>
          <a:lstStyle/>
          <a:p>
            <a:pPr algn="ctr"/>
            <a:r>
              <a:rPr kumimoji="1" lang="ja-JP" altLang="en-US" sz="2400" dirty="0">
                <a:latin typeface="ＭＳ ゴシック" panose="020B0609070205080204" pitchFamily="49" charset="-128"/>
                <a:ea typeface="ＭＳ ゴシック" panose="020B0609070205080204" pitchFamily="49" charset="-128"/>
              </a:rPr>
              <a:t>河川水辺利用者数を規定する要因構造の概念図</a:t>
            </a:r>
          </a:p>
        </p:txBody>
      </p:sp>
      <p:pic>
        <p:nvPicPr>
          <p:cNvPr id="1034" name="図 1033">
            <a:extLst>
              <a:ext uri="{FF2B5EF4-FFF2-40B4-BE49-F238E27FC236}">
                <a16:creationId xmlns:a16="http://schemas.microsoft.com/office/drawing/2014/main" id="{A37F6189-08FE-7F26-F08F-525A35267C4D}"/>
              </a:ext>
            </a:extLst>
          </p:cNvPr>
          <p:cNvPicPr>
            <a:picLocks noChangeAspect="1"/>
          </p:cNvPicPr>
          <p:nvPr/>
        </p:nvPicPr>
        <p:blipFill>
          <a:blip r:embed="rId6"/>
          <a:stretch>
            <a:fillRect/>
          </a:stretch>
        </p:blipFill>
        <p:spPr>
          <a:xfrm>
            <a:off x="706124" y="23155570"/>
            <a:ext cx="8227088" cy="5500031"/>
          </a:xfrm>
          <a:prstGeom prst="rect">
            <a:avLst/>
          </a:prstGeom>
        </p:spPr>
      </p:pic>
      <p:pic>
        <p:nvPicPr>
          <p:cNvPr id="1035" name="図 1034">
            <a:extLst>
              <a:ext uri="{FF2B5EF4-FFF2-40B4-BE49-F238E27FC236}">
                <a16:creationId xmlns:a16="http://schemas.microsoft.com/office/drawing/2014/main" id="{0D46589E-09FB-FDA3-89C5-166B362F8976}"/>
              </a:ext>
            </a:extLst>
          </p:cNvPr>
          <p:cNvPicPr>
            <a:picLocks noChangeAspect="1"/>
          </p:cNvPicPr>
          <p:nvPr/>
        </p:nvPicPr>
        <p:blipFill>
          <a:blip r:embed="rId7"/>
          <a:stretch>
            <a:fillRect/>
          </a:stretch>
        </p:blipFill>
        <p:spPr>
          <a:xfrm>
            <a:off x="26717444" y="5651023"/>
            <a:ext cx="9900000" cy="13264856"/>
          </a:xfrm>
          <a:prstGeom prst="rect">
            <a:avLst/>
          </a:prstGeom>
        </p:spPr>
      </p:pic>
      <p:grpSp>
        <p:nvGrpSpPr>
          <p:cNvPr id="1061" name="グループ化 1060">
            <a:extLst>
              <a:ext uri="{FF2B5EF4-FFF2-40B4-BE49-F238E27FC236}">
                <a16:creationId xmlns:a16="http://schemas.microsoft.com/office/drawing/2014/main" id="{2DEE7E77-C389-E181-9C39-E36CD856F7EA}"/>
              </a:ext>
            </a:extLst>
          </p:cNvPr>
          <p:cNvGrpSpPr/>
          <p:nvPr/>
        </p:nvGrpSpPr>
        <p:grpSpPr>
          <a:xfrm>
            <a:off x="36563429" y="8149200"/>
            <a:ext cx="5760000" cy="3841362"/>
            <a:chOff x="36033077" y="13511804"/>
            <a:chExt cx="5760000" cy="3841362"/>
          </a:xfrm>
        </p:grpSpPr>
        <p:pic>
          <p:nvPicPr>
            <p:cNvPr id="1038" name="図 1037">
              <a:extLst>
                <a:ext uri="{FF2B5EF4-FFF2-40B4-BE49-F238E27FC236}">
                  <a16:creationId xmlns:a16="http://schemas.microsoft.com/office/drawing/2014/main" id="{F9F85EE5-7C01-D919-717B-8801B59EF9D7}"/>
                </a:ext>
              </a:extLst>
            </p:cNvPr>
            <p:cNvPicPr>
              <a:picLocks noChangeAspect="1"/>
            </p:cNvPicPr>
            <p:nvPr/>
          </p:nvPicPr>
          <p:blipFill>
            <a:blip r:embed="rId8"/>
            <a:stretch>
              <a:fillRect/>
            </a:stretch>
          </p:blipFill>
          <p:spPr>
            <a:xfrm>
              <a:off x="36033077" y="13511804"/>
              <a:ext cx="5760000" cy="3841362"/>
            </a:xfrm>
            <a:prstGeom prst="rect">
              <a:avLst/>
            </a:prstGeom>
          </p:spPr>
        </p:pic>
        <p:sp>
          <p:nvSpPr>
            <p:cNvPr id="45" name="テキスト ボックス 44">
              <a:extLst>
                <a:ext uri="{FF2B5EF4-FFF2-40B4-BE49-F238E27FC236}">
                  <a16:creationId xmlns:a16="http://schemas.microsoft.com/office/drawing/2014/main" id="{B72A2419-77DC-ADE4-9194-D7850E17547E}"/>
                </a:ext>
              </a:extLst>
            </p:cNvPr>
            <p:cNvSpPr txBox="1"/>
            <p:nvPr/>
          </p:nvSpPr>
          <p:spPr>
            <a:xfrm>
              <a:off x="36779514" y="13629185"/>
              <a:ext cx="4320000" cy="360000"/>
            </a:xfrm>
            <a:prstGeom prst="rect">
              <a:avLst/>
            </a:prstGeom>
            <a:solidFill>
              <a:srgbClr val="B2A3C6"/>
            </a:solidFill>
          </p:spPr>
          <p:txBody>
            <a:bodyPr wrap="square" tIns="44588" bIns="44588" rtlCol="0">
              <a:spAutoFit/>
            </a:bodyPr>
            <a:lstStyle/>
            <a:p>
              <a:pPr algn="ctr"/>
              <a:r>
                <a:rPr kumimoji="1" lang="ja-JP" altLang="en-US" sz="1982" dirty="0">
                  <a:solidFill>
                    <a:schemeClr val="bg1"/>
                  </a:solidFill>
                </a:rPr>
                <a:t>背後圏特性（</a:t>
              </a:r>
              <a:r>
                <a:rPr kumimoji="1" lang="en-US" altLang="ja-JP" sz="1982" dirty="0">
                  <a:solidFill>
                    <a:schemeClr val="bg1"/>
                  </a:solidFill>
                </a:rPr>
                <a:t>1km</a:t>
              </a:r>
              <a:r>
                <a:rPr kumimoji="1" lang="ja-JP" altLang="en-US" sz="1982" dirty="0">
                  <a:solidFill>
                    <a:schemeClr val="bg1"/>
                  </a:solidFill>
                </a:rPr>
                <a:t>圏人口総数）</a:t>
              </a:r>
            </a:p>
          </p:txBody>
        </p:sp>
      </p:grpSp>
      <p:grpSp>
        <p:nvGrpSpPr>
          <p:cNvPr id="1060" name="グループ化 1059">
            <a:extLst>
              <a:ext uri="{FF2B5EF4-FFF2-40B4-BE49-F238E27FC236}">
                <a16:creationId xmlns:a16="http://schemas.microsoft.com/office/drawing/2014/main" id="{AAF10AF0-8EC4-6BDF-465E-D5E6BFA0E7E9}"/>
              </a:ext>
            </a:extLst>
          </p:cNvPr>
          <p:cNvGrpSpPr/>
          <p:nvPr/>
        </p:nvGrpSpPr>
        <p:grpSpPr>
          <a:xfrm>
            <a:off x="36551558" y="4295983"/>
            <a:ext cx="5760000" cy="3839601"/>
            <a:chOff x="36533270" y="9567147"/>
            <a:chExt cx="5760000" cy="3839601"/>
          </a:xfrm>
        </p:grpSpPr>
        <p:pic>
          <p:nvPicPr>
            <p:cNvPr id="46" name="図 45" descr="グラフ, ヒストグラム&#10;&#10;AI 生成コンテンツは誤りを含む可能性があります。">
              <a:extLst>
                <a:ext uri="{FF2B5EF4-FFF2-40B4-BE49-F238E27FC236}">
                  <a16:creationId xmlns:a16="http://schemas.microsoft.com/office/drawing/2014/main" id="{F6C566A9-C84D-2B6A-0854-EC2F126EE97C}"/>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a:xfrm>
              <a:off x="36533270" y="9567147"/>
              <a:ext cx="5760000" cy="3839601"/>
            </a:xfrm>
            <a:prstGeom prst="rect">
              <a:avLst/>
            </a:prstGeom>
          </p:spPr>
        </p:pic>
        <p:sp>
          <p:nvSpPr>
            <p:cNvPr id="47" name="テキスト ボックス 46">
              <a:extLst>
                <a:ext uri="{FF2B5EF4-FFF2-40B4-BE49-F238E27FC236}">
                  <a16:creationId xmlns:a16="http://schemas.microsoft.com/office/drawing/2014/main" id="{4135FB45-2E55-F01F-5A78-0868D73F7DC0}"/>
                </a:ext>
              </a:extLst>
            </p:cNvPr>
            <p:cNvSpPr txBox="1"/>
            <p:nvPr/>
          </p:nvSpPr>
          <p:spPr>
            <a:xfrm>
              <a:off x="37270944" y="9654145"/>
              <a:ext cx="4320000" cy="360000"/>
            </a:xfrm>
            <a:prstGeom prst="rect">
              <a:avLst/>
            </a:prstGeom>
            <a:solidFill>
              <a:srgbClr val="D99694"/>
            </a:solidFill>
          </p:spPr>
          <p:txBody>
            <a:bodyPr wrap="square" tIns="44588" bIns="44588" rtlCol="0">
              <a:spAutoFit/>
            </a:bodyPr>
            <a:lstStyle/>
            <a:p>
              <a:pPr algn="ctr"/>
              <a:r>
                <a:rPr kumimoji="1" lang="ja-JP" altLang="en-US" sz="1982" dirty="0">
                  <a:solidFill>
                    <a:schemeClr val="bg1"/>
                  </a:solidFill>
                </a:rPr>
                <a:t>環境条件特性（気温）</a:t>
              </a:r>
            </a:p>
          </p:txBody>
        </p:sp>
        <p:sp>
          <p:nvSpPr>
            <p:cNvPr id="1039" name="楕円 1038">
              <a:extLst>
                <a:ext uri="{FF2B5EF4-FFF2-40B4-BE49-F238E27FC236}">
                  <a16:creationId xmlns:a16="http://schemas.microsoft.com/office/drawing/2014/main" id="{84051004-0926-56E8-2785-D89AF5B2447B}"/>
                </a:ext>
              </a:extLst>
            </p:cNvPr>
            <p:cNvSpPr/>
            <p:nvPr/>
          </p:nvSpPr>
          <p:spPr>
            <a:xfrm>
              <a:off x="38651719" y="10121160"/>
              <a:ext cx="1398270" cy="434340"/>
            </a:xfrm>
            <a:prstGeom prst="ellipse">
              <a:avLst/>
            </a:prstGeom>
            <a:noFill/>
            <a:ln w="28575">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062" name="グループ化 1061">
            <a:extLst>
              <a:ext uri="{FF2B5EF4-FFF2-40B4-BE49-F238E27FC236}">
                <a16:creationId xmlns:a16="http://schemas.microsoft.com/office/drawing/2014/main" id="{1528BA4C-96E6-372C-7575-193E796FB206}"/>
              </a:ext>
            </a:extLst>
          </p:cNvPr>
          <p:cNvGrpSpPr/>
          <p:nvPr/>
        </p:nvGrpSpPr>
        <p:grpSpPr>
          <a:xfrm>
            <a:off x="36569848" y="12017283"/>
            <a:ext cx="5760000" cy="3839596"/>
            <a:chOff x="35984632" y="17654207"/>
            <a:chExt cx="5760000" cy="3839596"/>
          </a:xfrm>
        </p:grpSpPr>
        <p:pic>
          <p:nvPicPr>
            <p:cNvPr id="42" name="図 41" descr="グラフ, 折れ線グラフ&#10;&#10;AI 生成コンテンツは誤りを含む可能性があります。">
              <a:extLst>
                <a:ext uri="{FF2B5EF4-FFF2-40B4-BE49-F238E27FC236}">
                  <a16:creationId xmlns:a16="http://schemas.microsoft.com/office/drawing/2014/main" id="{285ABE84-F69B-0C0E-A9EF-FDEFDC9A9B9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5984632" y="17654207"/>
              <a:ext cx="5760000" cy="3839596"/>
            </a:xfrm>
            <a:prstGeom prst="rect">
              <a:avLst/>
            </a:prstGeom>
          </p:spPr>
        </p:pic>
        <p:sp>
          <p:nvSpPr>
            <p:cNvPr id="43" name="テキスト ボックス 42">
              <a:extLst>
                <a:ext uri="{FF2B5EF4-FFF2-40B4-BE49-F238E27FC236}">
                  <a16:creationId xmlns:a16="http://schemas.microsoft.com/office/drawing/2014/main" id="{B8A64426-3C95-3F46-1974-1ACEA8297ED9}"/>
                </a:ext>
              </a:extLst>
            </p:cNvPr>
            <p:cNvSpPr txBox="1"/>
            <p:nvPr/>
          </p:nvSpPr>
          <p:spPr>
            <a:xfrm>
              <a:off x="36729423" y="17784663"/>
              <a:ext cx="4320000" cy="360000"/>
            </a:xfrm>
            <a:prstGeom prst="rect">
              <a:avLst/>
            </a:prstGeom>
            <a:solidFill>
              <a:srgbClr val="93CDDF"/>
            </a:solidFill>
          </p:spPr>
          <p:txBody>
            <a:bodyPr wrap="square" tIns="44588" bIns="44588" rtlCol="0">
              <a:spAutoFit/>
            </a:bodyPr>
            <a:lstStyle/>
            <a:p>
              <a:pPr algn="ctr"/>
              <a:r>
                <a:rPr lang="ja-JP" altLang="en-US" sz="1982" dirty="0">
                  <a:solidFill>
                    <a:schemeClr val="bg1"/>
                  </a:solidFill>
                </a:rPr>
                <a:t>水辺</a:t>
              </a:r>
              <a:r>
                <a:rPr kumimoji="1" lang="ja-JP" altLang="en-US" sz="1982" dirty="0">
                  <a:solidFill>
                    <a:schemeClr val="bg1"/>
                  </a:solidFill>
                </a:rPr>
                <a:t>特性（広場面積）</a:t>
              </a:r>
            </a:p>
          </p:txBody>
        </p:sp>
        <p:sp>
          <p:nvSpPr>
            <p:cNvPr id="1040" name="楕円 1039">
              <a:extLst>
                <a:ext uri="{FF2B5EF4-FFF2-40B4-BE49-F238E27FC236}">
                  <a16:creationId xmlns:a16="http://schemas.microsoft.com/office/drawing/2014/main" id="{4ABB2AD5-CECA-91C7-FF79-EC573238B6E1}"/>
                </a:ext>
              </a:extLst>
            </p:cNvPr>
            <p:cNvSpPr/>
            <p:nvPr/>
          </p:nvSpPr>
          <p:spPr>
            <a:xfrm rot="17718703">
              <a:off x="36123196" y="19411742"/>
              <a:ext cx="2655188" cy="640435"/>
            </a:xfrm>
            <a:prstGeom prst="ellipse">
              <a:avLst/>
            </a:prstGeom>
            <a:noFill/>
            <a:ln w="28575">
              <a:solidFill>
                <a:srgbClr val="FF00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1046" name="図 1045">
            <a:extLst>
              <a:ext uri="{FF2B5EF4-FFF2-40B4-BE49-F238E27FC236}">
                <a16:creationId xmlns:a16="http://schemas.microsoft.com/office/drawing/2014/main" id="{C7C19C0B-231D-0E08-94E2-4D4CB6CBA348}"/>
              </a:ext>
            </a:extLst>
          </p:cNvPr>
          <p:cNvPicPr>
            <a:picLocks noChangeAspect="1"/>
          </p:cNvPicPr>
          <p:nvPr/>
        </p:nvPicPr>
        <p:blipFill>
          <a:blip r:embed="rId11"/>
          <a:stretch>
            <a:fillRect/>
          </a:stretch>
        </p:blipFill>
        <p:spPr>
          <a:xfrm>
            <a:off x="17198936" y="21855586"/>
            <a:ext cx="8474603" cy="2976200"/>
          </a:xfrm>
          <a:prstGeom prst="rect">
            <a:avLst/>
          </a:prstGeom>
        </p:spPr>
      </p:pic>
      <p:sp>
        <p:nvSpPr>
          <p:cNvPr id="1047" name="テキスト ボックス 1046">
            <a:extLst>
              <a:ext uri="{FF2B5EF4-FFF2-40B4-BE49-F238E27FC236}">
                <a16:creationId xmlns:a16="http://schemas.microsoft.com/office/drawing/2014/main" id="{EC1E527C-8F5E-4F12-A181-EE50F3040DA0}"/>
              </a:ext>
            </a:extLst>
          </p:cNvPr>
          <p:cNvSpPr txBox="1"/>
          <p:nvPr/>
        </p:nvSpPr>
        <p:spPr>
          <a:xfrm>
            <a:off x="9143129" y="22589862"/>
            <a:ext cx="2753457" cy="646331"/>
          </a:xfrm>
          <a:prstGeom prst="rect">
            <a:avLst/>
          </a:prstGeom>
          <a:noFill/>
        </p:spPr>
        <p:txBody>
          <a:bodyPr wrap="square" rtlCol="0">
            <a:spAutoFit/>
          </a:bodyPr>
          <a:lstStyle/>
          <a:p>
            <a:r>
              <a:rPr kumimoji="1" lang="ja-JP" altLang="en-US" sz="3600" b="1" dirty="0">
                <a:solidFill>
                  <a:srgbClr val="CC99FF"/>
                </a:solidFill>
                <a:latin typeface="ＭＳ ゴシック" panose="020B0609070205080204" pitchFamily="49" charset="-128"/>
                <a:ea typeface="ＭＳ ゴシック" panose="020B0609070205080204" pitchFamily="49" charset="-128"/>
              </a:rPr>
              <a:t>背後圏特性</a:t>
            </a:r>
          </a:p>
        </p:txBody>
      </p:sp>
      <p:sp>
        <p:nvSpPr>
          <p:cNvPr id="1048" name="テキスト ボックス 1047">
            <a:extLst>
              <a:ext uri="{FF2B5EF4-FFF2-40B4-BE49-F238E27FC236}">
                <a16:creationId xmlns:a16="http://schemas.microsoft.com/office/drawing/2014/main" id="{768769A1-C831-F785-BE30-675110BD96AB}"/>
              </a:ext>
            </a:extLst>
          </p:cNvPr>
          <p:cNvSpPr txBox="1"/>
          <p:nvPr/>
        </p:nvSpPr>
        <p:spPr>
          <a:xfrm>
            <a:off x="9293086" y="23308546"/>
            <a:ext cx="6515100" cy="830997"/>
          </a:xfrm>
          <a:prstGeom prst="rect">
            <a:avLst/>
          </a:prstGeom>
          <a:noFill/>
        </p:spPr>
        <p:txBody>
          <a:bodyPr wrap="square" rtlCol="0">
            <a:spAutoFit/>
          </a:bodyPr>
          <a:lstStyle/>
          <a:p>
            <a:r>
              <a:rPr kumimoji="1" lang="ja-JP" altLang="en-US" sz="2400" b="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rPr>
              <a:t>水辺箇所を中心として半径</a:t>
            </a:r>
            <a:r>
              <a:rPr kumimoji="1" lang="en-US" altLang="ja-JP" sz="2400" b="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rPr>
              <a:t>1</a:t>
            </a:r>
            <a:r>
              <a:rPr kumimoji="1" lang="en" altLang="ja-JP" sz="2400" b="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rPr>
              <a:t>km</a:t>
            </a:r>
            <a:r>
              <a:rPr kumimoji="1" lang="ja-JP" altLang="en-US" sz="2400" b="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rPr>
              <a:t>および</a:t>
            </a:r>
            <a:r>
              <a:rPr kumimoji="1" lang="en-US" altLang="ja-JP" sz="2400" b="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rPr>
              <a:t>5</a:t>
            </a:r>
            <a:r>
              <a:rPr kumimoji="1" lang="en" altLang="ja-JP" sz="2400" b="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rPr>
              <a:t>km</a:t>
            </a:r>
            <a:r>
              <a:rPr kumimoji="1" lang="ja-JP" altLang="en-US" sz="2400" b="0" i="0" u="none" strike="noStrike" kern="1200" cap="none" spc="0" normalizeH="0" baseline="0" noProof="0" dirty="0">
                <a:ln>
                  <a:noFill/>
                </a:ln>
                <a:solidFill>
                  <a:prstClr val="black"/>
                </a:solidFill>
                <a:effectLst/>
                <a:uLnTx/>
                <a:uFillTx/>
                <a:latin typeface="ＭＳ Ｐ明朝" panose="02020600040205080304" pitchFamily="18" charset="-128"/>
                <a:ea typeface="ＭＳ Ｐ明朝" panose="02020600040205080304" pitchFamily="18" charset="-128"/>
              </a:rPr>
              <a:t>範囲の</a:t>
            </a:r>
            <a:r>
              <a:rPr kumimoji="1" lang="ja-JP" altLang="en-US" sz="2400" dirty="0">
                <a:latin typeface="ＭＳ Ｐ明朝" panose="02020600040205080304" pitchFamily="18" charset="-128"/>
                <a:ea typeface="ＭＳ Ｐ明朝" panose="02020600040205080304" pitchFamily="18" charset="-128"/>
              </a:rPr>
              <a:t>人口、土地利用、都市化指標等を集計・指標化</a:t>
            </a:r>
          </a:p>
        </p:txBody>
      </p:sp>
      <p:sp>
        <p:nvSpPr>
          <p:cNvPr id="1049" name="テキスト ボックス 1048">
            <a:extLst>
              <a:ext uri="{FF2B5EF4-FFF2-40B4-BE49-F238E27FC236}">
                <a16:creationId xmlns:a16="http://schemas.microsoft.com/office/drawing/2014/main" id="{24B7860B-2A8E-BA36-D159-10A4F290DDD0}"/>
              </a:ext>
            </a:extLst>
          </p:cNvPr>
          <p:cNvSpPr txBox="1"/>
          <p:nvPr/>
        </p:nvSpPr>
        <p:spPr>
          <a:xfrm>
            <a:off x="9232030" y="24230276"/>
            <a:ext cx="2943957" cy="646331"/>
          </a:xfrm>
          <a:prstGeom prst="rect">
            <a:avLst/>
          </a:prstGeom>
          <a:noFill/>
        </p:spPr>
        <p:txBody>
          <a:bodyPr wrap="square" rtlCol="0">
            <a:spAutoFit/>
          </a:bodyPr>
          <a:lstStyle/>
          <a:p>
            <a:r>
              <a:rPr kumimoji="1" lang="ja-JP" altLang="en-US" sz="3600" b="1" dirty="0">
                <a:solidFill>
                  <a:srgbClr val="FF7C80"/>
                </a:solidFill>
                <a:latin typeface="ＭＳ ゴシック" panose="020B0609070205080204" pitchFamily="49" charset="-128"/>
                <a:ea typeface="ＭＳ ゴシック" panose="020B0609070205080204" pitchFamily="49" charset="-128"/>
              </a:rPr>
              <a:t>環境条件特性</a:t>
            </a:r>
          </a:p>
        </p:txBody>
      </p:sp>
      <p:sp>
        <p:nvSpPr>
          <p:cNvPr id="1050" name="テキスト ボックス 1049">
            <a:extLst>
              <a:ext uri="{FF2B5EF4-FFF2-40B4-BE49-F238E27FC236}">
                <a16:creationId xmlns:a16="http://schemas.microsoft.com/office/drawing/2014/main" id="{B719B948-31BC-A801-1117-5792FF5BE9E0}"/>
              </a:ext>
            </a:extLst>
          </p:cNvPr>
          <p:cNvSpPr txBox="1"/>
          <p:nvPr/>
        </p:nvSpPr>
        <p:spPr>
          <a:xfrm>
            <a:off x="9320604" y="24896049"/>
            <a:ext cx="6515100" cy="830997"/>
          </a:xfrm>
          <a:prstGeom prst="rect">
            <a:avLst/>
          </a:prstGeom>
          <a:noFill/>
        </p:spPr>
        <p:txBody>
          <a:bodyPr wrap="square" rtlCol="0">
            <a:spAutoFit/>
          </a:bodyPr>
          <a:lstStyle/>
          <a:p>
            <a:r>
              <a:rPr kumimoji="1" lang="ja-JP" altLang="en-US" sz="2400" dirty="0">
                <a:latin typeface="ＭＳ Ｐ明朝" panose="02020600040205080304" pitchFamily="18" charset="-128"/>
                <a:ea typeface="ＭＳ Ｐ明朝" panose="02020600040205080304" pitchFamily="18" charset="-128"/>
              </a:rPr>
              <a:t>気象庁データから、利用実態調査実施日における気象情報を抽出</a:t>
            </a:r>
          </a:p>
        </p:txBody>
      </p:sp>
      <p:sp>
        <p:nvSpPr>
          <p:cNvPr id="1052" name="テキスト ボックス 1051">
            <a:extLst>
              <a:ext uri="{FF2B5EF4-FFF2-40B4-BE49-F238E27FC236}">
                <a16:creationId xmlns:a16="http://schemas.microsoft.com/office/drawing/2014/main" id="{91B303D4-C296-5E82-581F-D17871C9DA42}"/>
              </a:ext>
            </a:extLst>
          </p:cNvPr>
          <p:cNvSpPr txBox="1"/>
          <p:nvPr/>
        </p:nvSpPr>
        <p:spPr>
          <a:xfrm>
            <a:off x="9272247" y="25836825"/>
            <a:ext cx="2943957" cy="646331"/>
          </a:xfrm>
          <a:prstGeom prst="rect">
            <a:avLst/>
          </a:prstGeom>
          <a:noFill/>
        </p:spPr>
        <p:txBody>
          <a:bodyPr wrap="square" rtlCol="0">
            <a:spAutoFit/>
          </a:bodyPr>
          <a:lstStyle/>
          <a:p>
            <a:r>
              <a:rPr kumimoji="1" lang="ja-JP" altLang="en-US" sz="3600" b="1" dirty="0">
                <a:solidFill>
                  <a:srgbClr val="93CCDE"/>
                </a:solidFill>
                <a:latin typeface="ＭＳ ゴシック" panose="020B0609070205080204" pitchFamily="49" charset="-128"/>
                <a:ea typeface="ＭＳ ゴシック" panose="020B0609070205080204" pitchFamily="49" charset="-128"/>
              </a:rPr>
              <a:t>水辺空間特性</a:t>
            </a:r>
          </a:p>
        </p:txBody>
      </p:sp>
      <p:sp>
        <p:nvSpPr>
          <p:cNvPr id="1053" name="テキスト ボックス 1052">
            <a:extLst>
              <a:ext uri="{FF2B5EF4-FFF2-40B4-BE49-F238E27FC236}">
                <a16:creationId xmlns:a16="http://schemas.microsoft.com/office/drawing/2014/main" id="{0A480AE2-D901-0092-6B64-633171F6456B}"/>
              </a:ext>
            </a:extLst>
          </p:cNvPr>
          <p:cNvSpPr txBox="1"/>
          <p:nvPr/>
        </p:nvSpPr>
        <p:spPr>
          <a:xfrm>
            <a:off x="9335420" y="26538581"/>
            <a:ext cx="6515100" cy="830997"/>
          </a:xfrm>
          <a:prstGeom prst="rect">
            <a:avLst/>
          </a:prstGeom>
          <a:noFill/>
        </p:spPr>
        <p:txBody>
          <a:bodyPr wrap="square" rtlCol="0">
            <a:spAutoFit/>
          </a:bodyPr>
          <a:lstStyle/>
          <a:p>
            <a:r>
              <a:rPr kumimoji="1" lang="ja-JP" altLang="en-US" sz="2400" dirty="0">
                <a:latin typeface="ＭＳ Ｐ明朝" panose="02020600040205080304" pitchFamily="18" charset="-128"/>
                <a:ea typeface="ＭＳ Ｐ明朝" panose="02020600040205080304" pitchFamily="18" charset="-128"/>
              </a:rPr>
              <a:t>河川水辺の国勢調査にて実施された「河川環境基図」を基に、植生情報、利用区分を整理。</a:t>
            </a:r>
          </a:p>
        </p:txBody>
      </p:sp>
      <p:sp>
        <p:nvSpPr>
          <p:cNvPr id="1054" name="テキスト ボックス 1053">
            <a:extLst>
              <a:ext uri="{FF2B5EF4-FFF2-40B4-BE49-F238E27FC236}">
                <a16:creationId xmlns:a16="http://schemas.microsoft.com/office/drawing/2014/main" id="{5E2C7417-66A9-20FB-25A6-549E909DFB52}"/>
              </a:ext>
            </a:extLst>
          </p:cNvPr>
          <p:cNvSpPr txBox="1"/>
          <p:nvPr/>
        </p:nvSpPr>
        <p:spPr>
          <a:xfrm>
            <a:off x="9303996" y="27475128"/>
            <a:ext cx="3725007" cy="646331"/>
          </a:xfrm>
          <a:prstGeom prst="rect">
            <a:avLst/>
          </a:prstGeom>
          <a:noFill/>
        </p:spPr>
        <p:txBody>
          <a:bodyPr wrap="square" rtlCol="0">
            <a:spAutoFit/>
          </a:bodyPr>
          <a:lstStyle/>
          <a:p>
            <a:r>
              <a:rPr kumimoji="1" lang="ja-JP" altLang="en-US" sz="3600" b="1" dirty="0">
                <a:solidFill>
                  <a:srgbClr val="95B3CE"/>
                </a:solidFill>
                <a:latin typeface="ＭＳ ゴシック" panose="020B0609070205080204" pitchFamily="49" charset="-128"/>
                <a:ea typeface="ＭＳ ゴシック" panose="020B0609070205080204" pitchFamily="49" charset="-128"/>
              </a:rPr>
              <a:t>利用者評価特性</a:t>
            </a:r>
          </a:p>
        </p:txBody>
      </p:sp>
      <p:sp>
        <p:nvSpPr>
          <p:cNvPr id="1055" name="テキスト ボックス 1054">
            <a:extLst>
              <a:ext uri="{FF2B5EF4-FFF2-40B4-BE49-F238E27FC236}">
                <a16:creationId xmlns:a16="http://schemas.microsoft.com/office/drawing/2014/main" id="{DCE8738F-5C92-AAF3-81ED-3DBAC99189CC}"/>
              </a:ext>
            </a:extLst>
          </p:cNvPr>
          <p:cNvSpPr txBox="1"/>
          <p:nvPr/>
        </p:nvSpPr>
        <p:spPr>
          <a:xfrm>
            <a:off x="9350236" y="28164185"/>
            <a:ext cx="6515100" cy="830997"/>
          </a:xfrm>
          <a:prstGeom prst="rect">
            <a:avLst/>
          </a:prstGeom>
          <a:noFill/>
        </p:spPr>
        <p:txBody>
          <a:bodyPr wrap="square" rtlCol="0">
            <a:spAutoFit/>
          </a:bodyPr>
          <a:lstStyle/>
          <a:p>
            <a:r>
              <a:rPr kumimoji="1" lang="ja-JP" altLang="en-US" sz="2400" dirty="0">
                <a:latin typeface="ＭＳ Ｐ明朝" panose="02020600040205080304" pitchFamily="18" charset="-128"/>
                <a:ea typeface="ＭＳ Ｐ明朝" panose="02020600040205080304" pitchFamily="18" charset="-128"/>
              </a:rPr>
              <a:t>川の通信簿の点検表を基に、各回答を「良い＝</a:t>
            </a:r>
            <a:r>
              <a:rPr kumimoji="1" lang="en-US" altLang="ja-JP" sz="2400" dirty="0">
                <a:latin typeface="ＭＳ Ｐ明朝" panose="02020600040205080304" pitchFamily="18" charset="-128"/>
                <a:ea typeface="ＭＳ Ｐ明朝" panose="02020600040205080304" pitchFamily="18" charset="-128"/>
              </a:rPr>
              <a:t>3</a:t>
            </a:r>
            <a:r>
              <a:rPr kumimoji="1" lang="ja-JP" altLang="en-US" sz="2400" dirty="0">
                <a:latin typeface="ＭＳ Ｐ明朝" panose="02020600040205080304" pitchFamily="18" charset="-128"/>
                <a:ea typeface="ＭＳ Ｐ明朝" panose="02020600040205080304" pitchFamily="18" charset="-128"/>
              </a:rPr>
              <a:t>」「普通＝</a:t>
            </a:r>
            <a:r>
              <a:rPr kumimoji="1" lang="en-US" altLang="ja-JP" sz="2400" dirty="0">
                <a:latin typeface="ＭＳ Ｐ明朝" panose="02020600040205080304" pitchFamily="18" charset="-128"/>
                <a:ea typeface="ＭＳ Ｐ明朝" panose="02020600040205080304" pitchFamily="18" charset="-128"/>
              </a:rPr>
              <a:t>2</a:t>
            </a:r>
            <a:r>
              <a:rPr kumimoji="1" lang="ja-JP" altLang="en-US" sz="2400" dirty="0">
                <a:latin typeface="ＭＳ Ｐ明朝" panose="02020600040205080304" pitchFamily="18" charset="-128"/>
                <a:ea typeface="ＭＳ Ｐ明朝" panose="02020600040205080304" pitchFamily="18" charset="-128"/>
              </a:rPr>
              <a:t>」「悪い＝</a:t>
            </a:r>
            <a:r>
              <a:rPr kumimoji="1" lang="en-US" altLang="ja-JP" sz="2400" dirty="0">
                <a:latin typeface="ＭＳ Ｐ明朝" panose="02020600040205080304" pitchFamily="18" charset="-128"/>
                <a:ea typeface="ＭＳ Ｐ明朝" panose="02020600040205080304" pitchFamily="18" charset="-128"/>
              </a:rPr>
              <a:t>1</a:t>
            </a:r>
            <a:r>
              <a:rPr kumimoji="1" lang="ja-JP" altLang="en-US" sz="2400" dirty="0">
                <a:latin typeface="ＭＳ Ｐ明朝" panose="02020600040205080304" pitchFamily="18" charset="-128"/>
                <a:ea typeface="ＭＳ Ｐ明朝" panose="02020600040205080304" pitchFamily="18" charset="-128"/>
              </a:rPr>
              <a:t>」で指標化した。</a:t>
            </a:r>
          </a:p>
        </p:txBody>
      </p:sp>
      <p:sp>
        <p:nvSpPr>
          <p:cNvPr id="1064" name="正方形/長方形 1063">
            <a:extLst>
              <a:ext uri="{FF2B5EF4-FFF2-40B4-BE49-F238E27FC236}">
                <a16:creationId xmlns:a16="http://schemas.microsoft.com/office/drawing/2014/main" id="{F42969E7-3317-FB3A-7F4E-F78478E57A44}"/>
              </a:ext>
            </a:extLst>
          </p:cNvPr>
          <p:cNvSpPr/>
          <p:nvPr/>
        </p:nvSpPr>
        <p:spPr>
          <a:xfrm>
            <a:off x="16583758" y="25332103"/>
            <a:ext cx="25884554" cy="4536831"/>
          </a:xfrm>
          <a:prstGeom prst="rect">
            <a:avLst/>
          </a:prstGeom>
          <a:solidFill>
            <a:schemeClr val="bg1"/>
          </a:solidFill>
          <a:ln w="1270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5" name="テキスト ボックス 1064">
            <a:extLst>
              <a:ext uri="{FF2B5EF4-FFF2-40B4-BE49-F238E27FC236}">
                <a16:creationId xmlns:a16="http://schemas.microsoft.com/office/drawing/2014/main" id="{C2CFE13D-7AAB-8617-600F-622B1806DBE4}"/>
              </a:ext>
            </a:extLst>
          </p:cNvPr>
          <p:cNvSpPr txBox="1"/>
          <p:nvPr/>
        </p:nvSpPr>
        <p:spPr>
          <a:xfrm>
            <a:off x="16674847" y="25514104"/>
            <a:ext cx="3300904" cy="923330"/>
          </a:xfrm>
          <a:prstGeom prst="rect">
            <a:avLst/>
          </a:prstGeom>
          <a:noFill/>
          <a:effectLst>
            <a:outerShdw blurRad="50800" dist="38100" dir="2700000" algn="tl" rotWithShape="0">
              <a:prstClr val="black">
                <a:alpha val="40000"/>
              </a:prstClr>
            </a:outerShdw>
          </a:effectLst>
        </p:spPr>
        <p:txBody>
          <a:bodyPr wrap="none" rtlCol="0">
            <a:spAutoFit/>
          </a:bodyPr>
          <a:lstStyle/>
          <a:p>
            <a:r>
              <a:rPr kumimoji="1" lang="en-US" altLang="ja-JP" sz="5400" dirty="0">
                <a:solidFill>
                  <a:srgbClr val="002060"/>
                </a:solidFill>
                <a:latin typeface="ＭＳ ゴシック" panose="020B0609070205080204" pitchFamily="49" charset="-128"/>
                <a:ea typeface="ＭＳ ゴシック" panose="020B0609070205080204" pitchFamily="49" charset="-128"/>
              </a:rPr>
              <a:t>5. </a:t>
            </a:r>
            <a:r>
              <a:rPr kumimoji="1" lang="ja-JP" altLang="en-US" sz="5400" dirty="0">
                <a:solidFill>
                  <a:srgbClr val="002060"/>
                </a:solidFill>
                <a:latin typeface="ＭＳ ゴシック" panose="020B0609070205080204" pitchFamily="49" charset="-128"/>
                <a:ea typeface="ＭＳ ゴシック" panose="020B0609070205080204" pitchFamily="49" charset="-128"/>
              </a:rPr>
              <a:t>まとめ</a:t>
            </a:r>
          </a:p>
        </p:txBody>
      </p:sp>
      <p:sp>
        <p:nvSpPr>
          <p:cNvPr id="1059" name="テキスト ボックス 1058">
            <a:extLst>
              <a:ext uri="{FF2B5EF4-FFF2-40B4-BE49-F238E27FC236}">
                <a16:creationId xmlns:a16="http://schemas.microsoft.com/office/drawing/2014/main" id="{0BFCC71A-E5B4-309D-69DB-4D6F11E2638C}"/>
              </a:ext>
            </a:extLst>
          </p:cNvPr>
          <p:cNvSpPr txBox="1"/>
          <p:nvPr/>
        </p:nvSpPr>
        <p:spPr>
          <a:xfrm>
            <a:off x="21046441" y="26443841"/>
            <a:ext cx="21214080" cy="3416320"/>
          </a:xfrm>
          <a:prstGeom prst="rect">
            <a:avLst/>
          </a:prstGeom>
          <a:noFill/>
        </p:spPr>
        <p:txBody>
          <a:bodyPr wrap="square" rtlCol="0">
            <a:spAutoFit/>
          </a:bodyPr>
          <a:lstStyle/>
          <a:p>
            <a:r>
              <a:rPr kumimoji="1" lang="ja-JP" altLang="en-US" sz="3600" dirty="0">
                <a:latin typeface="ＭＳ Ｐ明朝" panose="02020600040205080304" pitchFamily="18" charset="-128"/>
                <a:ea typeface="ＭＳ Ｐ明朝" panose="02020600040205080304" pitchFamily="18" charset="-128"/>
              </a:rPr>
              <a:t>　本研究で示す枠組みは、既存の水辺空間における現状評価を踏まえ、構成要素ごとの改善が水辺利用水準に及ぼす影響を定量的に把握するための手法を提示した。加えて、整備内容の選定や優先順位付け、新規整備箇所の選定、複数候補地の比較等で、利用者数順位の予測結果を評価指標として応用できる可能性がある。</a:t>
            </a:r>
            <a:endParaRPr kumimoji="1" lang="en-US" altLang="ja-JP" sz="3600" dirty="0">
              <a:latin typeface="ＭＳ Ｐ明朝" panose="02020600040205080304" pitchFamily="18" charset="-128"/>
              <a:ea typeface="ＭＳ Ｐ明朝" panose="02020600040205080304" pitchFamily="18" charset="-128"/>
            </a:endParaRPr>
          </a:p>
          <a:p>
            <a:pPr marL="456136" indent="-456136">
              <a:buFont typeface="Wingdings" pitchFamily="2" charset="2"/>
              <a:buChar char="ü"/>
            </a:pPr>
            <a:endParaRPr kumimoji="1" lang="en-US" altLang="ja-JP" sz="3600" dirty="0">
              <a:latin typeface="ＭＳ Ｐ明朝" panose="02020600040205080304" pitchFamily="18" charset="-128"/>
              <a:ea typeface="ＭＳ Ｐ明朝" panose="02020600040205080304" pitchFamily="18" charset="-128"/>
            </a:endParaRPr>
          </a:p>
          <a:p>
            <a:r>
              <a:rPr kumimoji="1" lang="ja-JP" altLang="en-US" sz="3600" dirty="0">
                <a:latin typeface="ＭＳ Ｐ明朝" panose="02020600040205080304" pitchFamily="18" charset="-128"/>
                <a:ea typeface="ＭＳ Ｐ明朝" panose="02020600040205080304" pitchFamily="18" charset="-128"/>
              </a:rPr>
              <a:t>　水辺利用水準は、独立的に作用するものではなく、背後圏条件によって規定される潜在需要、水辺空間の量的・質的特性による受け入れ条件、外部環境条件による利用機会の変動の相互作用により形成されている。</a:t>
            </a:r>
            <a:endParaRPr kumimoji="1" lang="en-US" altLang="ja-JP" sz="3600" dirty="0">
              <a:latin typeface="ＭＳ Ｐ明朝" panose="02020600040205080304" pitchFamily="18" charset="-128"/>
              <a:ea typeface="ＭＳ Ｐ明朝" panose="02020600040205080304" pitchFamily="18" charset="-128"/>
            </a:endParaRPr>
          </a:p>
        </p:txBody>
      </p:sp>
      <p:pic>
        <p:nvPicPr>
          <p:cNvPr id="1072" name="図 1071">
            <a:extLst>
              <a:ext uri="{FF2B5EF4-FFF2-40B4-BE49-F238E27FC236}">
                <a16:creationId xmlns:a16="http://schemas.microsoft.com/office/drawing/2014/main" id="{E8D5CB49-FC6D-6963-4598-BCD18C555088}"/>
              </a:ext>
            </a:extLst>
          </p:cNvPr>
          <p:cNvPicPr>
            <a:picLocks noChangeAspect="1"/>
          </p:cNvPicPr>
          <p:nvPr/>
        </p:nvPicPr>
        <p:blipFill>
          <a:blip r:embed="rId12"/>
          <a:srcRect t="18977" b="18992"/>
          <a:stretch>
            <a:fillRect/>
          </a:stretch>
        </p:blipFill>
        <p:spPr>
          <a:xfrm>
            <a:off x="1933176" y="6188764"/>
            <a:ext cx="12475533" cy="3279914"/>
          </a:xfrm>
          <a:prstGeom prst="rect">
            <a:avLst/>
          </a:prstGeom>
        </p:spPr>
      </p:pic>
      <p:sp>
        <p:nvSpPr>
          <p:cNvPr id="1073" name="テキスト ボックス 1072">
            <a:extLst>
              <a:ext uri="{FF2B5EF4-FFF2-40B4-BE49-F238E27FC236}">
                <a16:creationId xmlns:a16="http://schemas.microsoft.com/office/drawing/2014/main" id="{AB6068E6-DB05-350E-5D92-3F7050DCAD48}"/>
              </a:ext>
            </a:extLst>
          </p:cNvPr>
          <p:cNvSpPr txBox="1"/>
          <p:nvPr/>
        </p:nvSpPr>
        <p:spPr>
          <a:xfrm>
            <a:off x="680421" y="9559963"/>
            <a:ext cx="2468880" cy="646331"/>
          </a:xfrm>
          <a:prstGeom prst="rect">
            <a:avLst/>
          </a:prstGeom>
          <a:noFill/>
        </p:spPr>
        <p:txBody>
          <a:bodyPr wrap="square" rtlCol="0">
            <a:spAutoFit/>
          </a:bodyPr>
          <a:lstStyle/>
          <a:p>
            <a:r>
              <a:rPr kumimoji="1" lang="ja-JP" altLang="en-US" sz="3600" dirty="0">
                <a:latin typeface="ＭＳ Ｐ明朝" panose="02020600040205080304" pitchFamily="18" charset="-128"/>
                <a:ea typeface="ＭＳ Ｐ明朝" panose="02020600040205080304" pitchFamily="18" charset="-128"/>
              </a:rPr>
              <a:t>一方・・・</a:t>
            </a:r>
          </a:p>
        </p:txBody>
      </p:sp>
      <p:sp>
        <p:nvSpPr>
          <p:cNvPr id="1074" name="テキスト ボックス 1073">
            <a:extLst>
              <a:ext uri="{FF2B5EF4-FFF2-40B4-BE49-F238E27FC236}">
                <a16:creationId xmlns:a16="http://schemas.microsoft.com/office/drawing/2014/main" id="{9DAF5021-C0A9-E0AB-FE2A-BFE029CDCFFC}"/>
              </a:ext>
            </a:extLst>
          </p:cNvPr>
          <p:cNvSpPr txBox="1"/>
          <p:nvPr/>
        </p:nvSpPr>
        <p:spPr>
          <a:xfrm>
            <a:off x="16900861" y="26796670"/>
            <a:ext cx="3873137" cy="707886"/>
          </a:xfrm>
          <a:prstGeom prst="rect">
            <a:avLst/>
          </a:prstGeom>
          <a:noFill/>
        </p:spPr>
        <p:txBody>
          <a:bodyPr wrap="square" rtlCol="0">
            <a:spAutoFit/>
          </a:bodyPr>
          <a:lstStyle/>
          <a:p>
            <a:r>
              <a:rPr kumimoji="1" lang="ja-JP" altLang="en-US" sz="4000" b="1" dirty="0">
                <a:latin typeface="ＭＳ ゴシック" panose="020B0609070205080204" pitchFamily="49" charset="-128"/>
                <a:ea typeface="ＭＳ ゴシック" panose="020B0609070205080204" pitchFamily="49" charset="-128"/>
              </a:rPr>
              <a:t>評価手法の構築</a:t>
            </a:r>
          </a:p>
        </p:txBody>
      </p:sp>
      <p:sp>
        <p:nvSpPr>
          <p:cNvPr id="1075" name="テキスト ボックス 1074">
            <a:extLst>
              <a:ext uri="{FF2B5EF4-FFF2-40B4-BE49-F238E27FC236}">
                <a16:creationId xmlns:a16="http://schemas.microsoft.com/office/drawing/2014/main" id="{4B51AE05-C8BD-5159-E1C1-2605CB711AF0}"/>
              </a:ext>
            </a:extLst>
          </p:cNvPr>
          <p:cNvSpPr txBox="1"/>
          <p:nvPr/>
        </p:nvSpPr>
        <p:spPr>
          <a:xfrm>
            <a:off x="16791711" y="28644271"/>
            <a:ext cx="4391890" cy="707886"/>
          </a:xfrm>
          <a:prstGeom prst="rect">
            <a:avLst/>
          </a:prstGeom>
          <a:noFill/>
        </p:spPr>
        <p:txBody>
          <a:bodyPr wrap="square" rtlCol="0">
            <a:spAutoFit/>
          </a:bodyPr>
          <a:lstStyle/>
          <a:p>
            <a:r>
              <a:rPr kumimoji="1" lang="ja-JP" altLang="en-US" sz="4000" b="1" dirty="0">
                <a:latin typeface="ＭＳ ゴシック" panose="020B0609070205080204" pitchFamily="49" charset="-128"/>
                <a:ea typeface="ＭＳ ゴシック" panose="020B0609070205080204" pitchFamily="49" charset="-128"/>
              </a:rPr>
              <a:t>予測及び規定要因</a:t>
            </a:r>
          </a:p>
        </p:txBody>
      </p:sp>
    </p:spTree>
    <p:extLst>
      <p:ext uri="{BB962C8B-B14F-4D97-AF65-F5344CB8AC3E}">
        <p14:creationId xmlns:p14="http://schemas.microsoft.com/office/powerpoint/2010/main" val="114526759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801</TotalTime>
  <Words>807</Words>
  <Application>Microsoft Office PowerPoint</Application>
  <PresentationFormat>ユーザー設定</PresentationFormat>
  <Paragraphs>52</Paragraphs>
  <Slides>1</Slides>
  <Notes>1</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1</vt:i4>
      </vt:variant>
    </vt:vector>
  </HeadingPairs>
  <TitlesOfParts>
    <vt:vector size="11" baseType="lpstr">
      <vt:lpstr>HG創英角ﾎﾟｯﾌﾟ体</vt:lpstr>
      <vt:lpstr>ＭＳ Ｐ明朝</vt:lpstr>
      <vt:lpstr>ＭＳ ゴシック</vt:lpstr>
      <vt:lpstr>ＭＳ 明朝</vt:lpstr>
      <vt:lpstr>游ゴシック</vt:lpstr>
      <vt:lpstr>Aptos</vt:lpstr>
      <vt:lpstr>Aptos Display</vt:lpstr>
      <vt:lpstr>Arial</vt:lpstr>
      <vt:lpstr>Wingdings</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田中 孝幸</dc:creator>
  <cp:lastModifiedBy>柞磨 佑紀</cp:lastModifiedBy>
  <cp:revision>14</cp:revision>
  <dcterms:created xsi:type="dcterms:W3CDTF">2026-02-19T08:28:43Z</dcterms:created>
  <dcterms:modified xsi:type="dcterms:W3CDTF">2026-06-15T02:41:29Z</dcterms:modified>
</cp:coreProperties>
</file>