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6"/>
  </p:notesMasterIdLst>
  <p:sldIdLst>
    <p:sldId id="267" r:id="rId5"/>
  </p:sldIdLst>
  <p:sldSz cx="42803763" cy="30275213"/>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336699"/>
    <a:srgbClr val="0066CC"/>
    <a:srgbClr val="00CCFF"/>
    <a:srgbClr val="003366"/>
    <a:srgbClr val="000066"/>
    <a:srgbClr val="666699"/>
    <a:srgbClr val="E8E8E8"/>
    <a:srgbClr val="DCE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95" autoAdjust="0"/>
    <p:restoredTop sz="97384" autoAdjust="0"/>
  </p:normalViewPr>
  <p:slideViewPr>
    <p:cSldViewPr snapToGrid="0">
      <p:cViewPr>
        <p:scale>
          <a:sx n="33" d="100"/>
          <a:sy n="33" d="100"/>
        </p:scale>
        <p:origin x="2748"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84871" cy="502676"/>
          </a:xfrm>
          <a:prstGeom prst="rect">
            <a:avLst/>
          </a:prstGeom>
        </p:spPr>
        <p:txBody>
          <a:bodyPr vert="horz" lIns="96601" tIns="48300" rIns="96601" bIns="48300"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9" y="0"/>
            <a:ext cx="2984871" cy="502676"/>
          </a:xfrm>
          <a:prstGeom prst="rect">
            <a:avLst/>
          </a:prstGeom>
        </p:spPr>
        <p:txBody>
          <a:bodyPr vert="horz" lIns="96601" tIns="48300" rIns="96601" bIns="48300" rtlCol="0"/>
          <a:lstStyle>
            <a:lvl1pPr algn="r">
              <a:defRPr sz="1300"/>
            </a:lvl1pPr>
          </a:lstStyle>
          <a:p>
            <a:fld id="{4AA68580-A182-4E3A-AF2B-773DF4398F59}" type="datetimeFigureOut">
              <a:rPr kumimoji="1" lang="ja-JP" altLang="en-US" smtClean="0"/>
              <a:t>2026/6/15</a:t>
            </a:fld>
            <a:endParaRPr kumimoji="1" lang="ja-JP" altLang="en-US"/>
          </a:p>
        </p:txBody>
      </p:sp>
      <p:sp>
        <p:nvSpPr>
          <p:cNvPr id="4" name="スライド イメージ プレースホルダー 3"/>
          <p:cNvSpPr>
            <a:spLocks noGrp="1" noRot="1" noChangeAspect="1"/>
          </p:cNvSpPr>
          <p:nvPr>
            <p:ph type="sldImg" idx="2"/>
          </p:nvPr>
        </p:nvSpPr>
        <p:spPr>
          <a:xfrm>
            <a:off x="1054100" y="1252538"/>
            <a:ext cx="4779963" cy="3381375"/>
          </a:xfrm>
          <a:prstGeom prst="rect">
            <a:avLst/>
          </a:prstGeom>
          <a:noFill/>
          <a:ln w="12700">
            <a:solidFill>
              <a:prstClr val="black"/>
            </a:solidFill>
          </a:ln>
        </p:spPr>
        <p:txBody>
          <a:bodyPr vert="horz" lIns="96601" tIns="48300" rIns="96601" bIns="48300" rtlCol="0" anchor="ctr"/>
          <a:lstStyle/>
          <a:p>
            <a:endParaRPr lang="ja-JP" altLang="en-US"/>
          </a:p>
        </p:txBody>
      </p:sp>
      <p:sp>
        <p:nvSpPr>
          <p:cNvPr id="5" name="ノート プレースホルダー 4"/>
          <p:cNvSpPr>
            <a:spLocks noGrp="1"/>
          </p:cNvSpPr>
          <p:nvPr>
            <p:ph type="body" sz="quarter" idx="3"/>
          </p:nvPr>
        </p:nvSpPr>
        <p:spPr>
          <a:xfrm>
            <a:off x="688817" y="4821506"/>
            <a:ext cx="5510530" cy="3944868"/>
          </a:xfrm>
          <a:prstGeom prst="rect">
            <a:avLst/>
          </a:prstGeom>
        </p:spPr>
        <p:txBody>
          <a:bodyPr vert="horz" lIns="96601" tIns="48300" rIns="96601" bIns="4830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516039"/>
            <a:ext cx="2984871" cy="502674"/>
          </a:xfrm>
          <a:prstGeom prst="rect">
            <a:avLst/>
          </a:prstGeom>
        </p:spPr>
        <p:txBody>
          <a:bodyPr vert="horz" lIns="96601" tIns="48300" rIns="96601" bIns="48300"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9" y="9516039"/>
            <a:ext cx="2984871" cy="502674"/>
          </a:xfrm>
          <a:prstGeom prst="rect">
            <a:avLst/>
          </a:prstGeom>
        </p:spPr>
        <p:txBody>
          <a:bodyPr vert="horz" lIns="96601" tIns="48300" rIns="96601" bIns="48300" rtlCol="0" anchor="b"/>
          <a:lstStyle>
            <a:lvl1pPr algn="r">
              <a:defRPr sz="1300"/>
            </a:lvl1pPr>
          </a:lstStyle>
          <a:p>
            <a:fld id="{DB247129-4F6E-483D-BAEC-7C633BF6FB42}" type="slidenum">
              <a:rPr kumimoji="1" lang="ja-JP" altLang="en-US" smtClean="0"/>
              <a:t>‹#›</a:t>
            </a:fld>
            <a:endParaRPr kumimoji="1" lang="ja-JP" altLang="en-US"/>
          </a:p>
        </p:txBody>
      </p:sp>
    </p:spTree>
    <p:extLst>
      <p:ext uri="{BB962C8B-B14F-4D97-AF65-F5344CB8AC3E}">
        <p14:creationId xmlns:p14="http://schemas.microsoft.com/office/powerpoint/2010/main" val="906266528"/>
      </p:ext>
    </p:extLst>
  </p:cSld>
  <p:clrMap bg1="lt1" tx1="dk1" bg2="lt2" tx2="dk2" accent1="accent1" accent2="accent2" accent3="accent3" accent4="accent4" accent5="accent5" accent6="accent6" hlink="hlink" folHlink="folHlink"/>
  <p:notesStyle>
    <a:lvl1pPr marL="0" algn="l" defTabSz="3508096" rtl="0" eaLnBrk="1" latinLnBrk="0" hangingPunct="1">
      <a:defRPr kumimoji="1" sz="4604" kern="1200">
        <a:solidFill>
          <a:schemeClr val="tx1"/>
        </a:solidFill>
        <a:latin typeface="+mn-lt"/>
        <a:ea typeface="+mn-ea"/>
        <a:cs typeface="+mn-cs"/>
      </a:defRPr>
    </a:lvl1pPr>
    <a:lvl2pPr marL="1754048" algn="l" defTabSz="3508096" rtl="0" eaLnBrk="1" latinLnBrk="0" hangingPunct="1">
      <a:defRPr kumimoji="1" sz="4604" kern="1200">
        <a:solidFill>
          <a:schemeClr val="tx1"/>
        </a:solidFill>
        <a:latin typeface="+mn-lt"/>
        <a:ea typeface="+mn-ea"/>
        <a:cs typeface="+mn-cs"/>
      </a:defRPr>
    </a:lvl2pPr>
    <a:lvl3pPr marL="3508096" algn="l" defTabSz="3508096" rtl="0" eaLnBrk="1" latinLnBrk="0" hangingPunct="1">
      <a:defRPr kumimoji="1" sz="4604" kern="1200">
        <a:solidFill>
          <a:schemeClr val="tx1"/>
        </a:solidFill>
        <a:latin typeface="+mn-lt"/>
        <a:ea typeface="+mn-ea"/>
        <a:cs typeface="+mn-cs"/>
      </a:defRPr>
    </a:lvl3pPr>
    <a:lvl4pPr marL="5262143" algn="l" defTabSz="3508096" rtl="0" eaLnBrk="1" latinLnBrk="0" hangingPunct="1">
      <a:defRPr kumimoji="1" sz="4604" kern="1200">
        <a:solidFill>
          <a:schemeClr val="tx1"/>
        </a:solidFill>
        <a:latin typeface="+mn-lt"/>
        <a:ea typeface="+mn-ea"/>
        <a:cs typeface="+mn-cs"/>
      </a:defRPr>
    </a:lvl4pPr>
    <a:lvl5pPr marL="7016191" algn="l" defTabSz="3508096" rtl="0" eaLnBrk="1" latinLnBrk="0" hangingPunct="1">
      <a:defRPr kumimoji="1" sz="4604" kern="1200">
        <a:solidFill>
          <a:schemeClr val="tx1"/>
        </a:solidFill>
        <a:latin typeface="+mn-lt"/>
        <a:ea typeface="+mn-ea"/>
        <a:cs typeface="+mn-cs"/>
      </a:defRPr>
    </a:lvl5pPr>
    <a:lvl6pPr marL="8770239" algn="l" defTabSz="3508096" rtl="0" eaLnBrk="1" latinLnBrk="0" hangingPunct="1">
      <a:defRPr kumimoji="1" sz="4604" kern="1200">
        <a:solidFill>
          <a:schemeClr val="tx1"/>
        </a:solidFill>
        <a:latin typeface="+mn-lt"/>
        <a:ea typeface="+mn-ea"/>
        <a:cs typeface="+mn-cs"/>
      </a:defRPr>
    </a:lvl6pPr>
    <a:lvl7pPr marL="10524287" algn="l" defTabSz="3508096" rtl="0" eaLnBrk="1" latinLnBrk="0" hangingPunct="1">
      <a:defRPr kumimoji="1" sz="4604" kern="1200">
        <a:solidFill>
          <a:schemeClr val="tx1"/>
        </a:solidFill>
        <a:latin typeface="+mn-lt"/>
        <a:ea typeface="+mn-ea"/>
        <a:cs typeface="+mn-cs"/>
      </a:defRPr>
    </a:lvl7pPr>
    <a:lvl8pPr marL="12278335" algn="l" defTabSz="3508096" rtl="0" eaLnBrk="1" latinLnBrk="0" hangingPunct="1">
      <a:defRPr kumimoji="1" sz="4604" kern="1200">
        <a:solidFill>
          <a:schemeClr val="tx1"/>
        </a:solidFill>
        <a:latin typeface="+mn-lt"/>
        <a:ea typeface="+mn-ea"/>
        <a:cs typeface="+mn-cs"/>
      </a:defRPr>
    </a:lvl8pPr>
    <a:lvl9pPr marL="14032382" algn="l" defTabSz="3508096" rtl="0" eaLnBrk="1" latinLnBrk="0" hangingPunct="1">
      <a:defRPr kumimoji="1" sz="460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79410-59E6-21F9-D6EE-2E66F6C4EA3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F231F2E-C208-4872-F61E-9C74EBC88B3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84EF3BC-0988-FDFA-3A2C-9C45A9B4FF2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FC22836-784F-3228-7714-133F18F8FD5D}"/>
              </a:ext>
            </a:extLst>
          </p:cNvPr>
          <p:cNvSpPr>
            <a:spLocks noGrp="1"/>
          </p:cNvSpPr>
          <p:nvPr>
            <p:ph type="sldNum" sz="quarter" idx="5"/>
          </p:nvPr>
        </p:nvSpPr>
        <p:spPr/>
        <p:txBody>
          <a:bodyPr/>
          <a:lstStyle/>
          <a:p>
            <a:fld id="{DB247129-4F6E-483D-BAEC-7C633BF6FB42}" type="slidenum">
              <a:rPr kumimoji="1" lang="ja-JP" altLang="en-US" smtClean="0"/>
              <a:t>1</a:t>
            </a:fld>
            <a:endParaRPr kumimoji="1" lang="ja-JP" altLang="en-US"/>
          </a:p>
        </p:txBody>
      </p:sp>
    </p:spTree>
    <p:extLst>
      <p:ext uri="{BB962C8B-B14F-4D97-AF65-F5344CB8AC3E}">
        <p14:creationId xmlns:p14="http://schemas.microsoft.com/office/powerpoint/2010/main" val="726201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ja-JP" altLang="en-US"/>
              <a:t>マスター タイトルの書式設定</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3064504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3475853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tint val="82000"/>
                  </a:schemeClr>
                </a:solidFill>
              </a:defRPr>
            </a:lvl1pPr>
            <a:lvl2pPr marL="2018355" indent="0">
              <a:buNone/>
              <a:defRPr sz="8829">
                <a:solidFill>
                  <a:schemeClr val="tx1">
                    <a:tint val="82000"/>
                  </a:schemeClr>
                </a:solidFill>
              </a:defRPr>
            </a:lvl2pPr>
            <a:lvl3pPr marL="4036710" indent="0">
              <a:buNone/>
              <a:defRPr sz="7946">
                <a:solidFill>
                  <a:schemeClr val="tx1">
                    <a:tint val="82000"/>
                  </a:schemeClr>
                </a:solidFill>
              </a:defRPr>
            </a:lvl3pPr>
            <a:lvl4pPr marL="6055065" indent="0">
              <a:buNone/>
              <a:defRPr sz="7063">
                <a:solidFill>
                  <a:schemeClr val="tx1">
                    <a:tint val="82000"/>
                  </a:schemeClr>
                </a:solidFill>
              </a:defRPr>
            </a:lvl4pPr>
            <a:lvl5pPr marL="8073420" indent="0">
              <a:buNone/>
              <a:defRPr sz="7063">
                <a:solidFill>
                  <a:schemeClr val="tx1">
                    <a:tint val="82000"/>
                  </a:schemeClr>
                </a:solidFill>
              </a:defRPr>
            </a:lvl5pPr>
            <a:lvl6pPr marL="10091776" indent="0">
              <a:buNone/>
              <a:defRPr sz="7063">
                <a:solidFill>
                  <a:schemeClr val="tx1">
                    <a:tint val="82000"/>
                  </a:schemeClr>
                </a:solidFill>
              </a:defRPr>
            </a:lvl6pPr>
            <a:lvl7pPr marL="12110131" indent="0">
              <a:buNone/>
              <a:defRPr sz="7063">
                <a:solidFill>
                  <a:schemeClr val="tx1">
                    <a:tint val="82000"/>
                  </a:schemeClr>
                </a:solidFill>
              </a:defRPr>
            </a:lvl7pPr>
            <a:lvl8pPr marL="14128486" indent="0">
              <a:buNone/>
              <a:defRPr sz="7063">
                <a:solidFill>
                  <a:schemeClr val="tx1">
                    <a:tint val="82000"/>
                  </a:schemeClr>
                </a:solidFill>
              </a:defRPr>
            </a:lvl8pPr>
            <a:lvl9pPr marL="16146841" indent="0">
              <a:buNone/>
              <a:defRPr sz="706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4278780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1912544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4" name="Content Placeholder 3"/>
          <p:cNvSpPr>
            <a:spLocks noGrp="1"/>
          </p:cNvSpPr>
          <p:nvPr>
            <p:ph sz="half" idx="2"/>
          </p:nvPr>
        </p:nvSpPr>
        <p:spPr>
          <a:xfrm>
            <a:off x="2948339" y="11058863"/>
            <a:ext cx="18107995"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6" name="Content Placeholder 5"/>
          <p:cNvSpPr>
            <a:spLocks noGrp="1"/>
          </p:cNvSpPr>
          <p:nvPr>
            <p:ph sz="quarter" idx="4"/>
          </p:nvPr>
        </p:nvSpPr>
        <p:spPr>
          <a:xfrm>
            <a:off x="21669408" y="11058863"/>
            <a:ext cx="18197174"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394542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1972410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473120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893223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2329650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1682733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C996E69-E42B-4556-99FD-2414FD25E5C0}"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4288037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82000"/>
                  </a:schemeClr>
                </a:solidFill>
              </a:defRPr>
            </a:lvl1pPr>
          </a:lstStyle>
          <a:p>
            <a:fld id="{AC996E69-E42B-4556-99FD-2414FD25E5C0}" type="datetimeFigureOut">
              <a:rPr kumimoji="1" lang="ja-JP" altLang="en-US" smtClean="0"/>
              <a:t>2026/6/15</a:t>
            </a:fld>
            <a:endParaRPr kumimoji="1" lang="ja-JP" altLang="en-US"/>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82000"/>
                  </a:schemeClr>
                </a:solidFill>
              </a:defRPr>
            </a:lvl1pPr>
          </a:lstStyle>
          <a:p>
            <a:fld id="{7DB40ADE-703B-43F0-AEE6-15627CBF8357}" type="slidenum">
              <a:rPr kumimoji="1" lang="ja-JP" altLang="en-US" smtClean="0"/>
              <a:t>‹#›</a:t>
            </a:fld>
            <a:endParaRPr kumimoji="1" lang="ja-JP" altLang="en-US"/>
          </a:p>
        </p:txBody>
      </p:sp>
    </p:spTree>
    <p:extLst>
      <p:ext uri="{BB962C8B-B14F-4D97-AF65-F5344CB8AC3E}">
        <p14:creationId xmlns:p14="http://schemas.microsoft.com/office/powerpoint/2010/main" val="24029510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036710" rtl="0" eaLnBrk="1" latinLnBrk="0" hangingPunct="1">
        <a:lnSpc>
          <a:spcPct val="90000"/>
        </a:lnSpc>
        <a:spcBef>
          <a:spcPct val="0"/>
        </a:spcBef>
        <a:buNone/>
        <a:defRPr kumimoji="1"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kumimoji="1"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kumimoji="1"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kumimoji="1"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9pPr>
    </p:bodyStyle>
    <p:otherStyle>
      <a:defPPr>
        <a:defRPr lang="en-US"/>
      </a:defPPr>
      <a:lvl1pPr marL="0" algn="l" defTabSz="4036710" rtl="0" eaLnBrk="1" latinLnBrk="0" hangingPunct="1">
        <a:defRPr kumimoji="1" sz="7946" kern="1200">
          <a:solidFill>
            <a:schemeClr val="tx1"/>
          </a:solidFill>
          <a:latin typeface="+mn-lt"/>
          <a:ea typeface="+mn-ea"/>
          <a:cs typeface="+mn-cs"/>
        </a:defRPr>
      </a:lvl1pPr>
      <a:lvl2pPr marL="2018355" algn="l" defTabSz="4036710" rtl="0" eaLnBrk="1" latinLnBrk="0" hangingPunct="1">
        <a:defRPr kumimoji="1" sz="7946" kern="1200">
          <a:solidFill>
            <a:schemeClr val="tx1"/>
          </a:solidFill>
          <a:latin typeface="+mn-lt"/>
          <a:ea typeface="+mn-ea"/>
          <a:cs typeface="+mn-cs"/>
        </a:defRPr>
      </a:lvl2pPr>
      <a:lvl3pPr marL="4036710" algn="l" defTabSz="4036710" rtl="0" eaLnBrk="1" latinLnBrk="0" hangingPunct="1">
        <a:defRPr kumimoji="1" sz="7946" kern="1200">
          <a:solidFill>
            <a:schemeClr val="tx1"/>
          </a:solidFill>
          <a:latin typeface="+mn-lt"/>
          <a:ea typeface="+mn-ea"/>
          <a:cs typeface="+mn-cs"/>
        </a:defRPr>
      </a:lvl3pPr>
      <a:lvl4pPr marL="6055065" algn="l" defTabSz="4036710" rtl="0" eaLnBrk="1" latinLnBrk="0" hangingPunct="1">
        <a:defRPr kumimoji="1" sz="7946" kern="1200">
          <a:solidFill>
            <a:schemeClr val="tx1"/>
          </a:solidFill>
          <a:latin typeface="+mn-lt"/>
          <a:ea typeface="+mn-ea"/>
          <a:cs typeface="+mn-cs"/>
        </a:defRPr>
      </a:lvl4pPr>
      <a:lvl5pPr marL="8073420" algn="l" defTabSz="4036710" rtl="0" eaLnBrk="1" latinLnBrk="0" hangingPunct="1">
        <a:defRPr kumimoji="1" sz="7946" kern="1200">
          <a:solidFill>
            <a:schemeClr val="tx1"/>
          </a:solidFill>
          <a:latin typeface="+mn-lt"/>
          <a:ea typeface="+mn-ea"/>
          <a:cs typeface="+mn-cs"/>
        </a:defRPr>
      </a:lvl5pPr>
      <a:lvl6pPr marL="10091776" algn="l" defTabSz="4036710" rtl="0" eaLnBrk="1" latinLnBrk="0" hangingPunct="1">
        <a:defRPr kumimoji="1" sz="7946" kern="1200">
          <a:solidFill>
            <a:schemeClr val="tx1"/>
          </a:solidFill>
          <a:latin typeface="+mn-lt"/>
          <a:ea typeface="+mn-ea"/>
          <a:cs typeface="+mn-cs"/>
        </a:defRPr>
      </a:lvl6pPr>
      <a:lvl7pPr marL="12110131" algn="l" defTabSz="4036710" rtl="0" eaLnBrk="1" latinLnBrk="0" hangingPunct="1">
        <a:defRPr kumimoji="1" sz="7946" kern="1200">
          <a:solidFill>
            <a:schemeClr val="tx1"/>
          </a:solidFill>
          <a:latin typeface="+mn-lt"/>
          <a:ea typeface="+mn-ea"/>
          <a:cs typeface="+mn-cs"/>
        </a:defRPr>
      </a:lvl7pPr>
      <a:lvl8pPr marL="14128486" algn="l" defTabSz="4036710" rtl="0" eaLnBrk="1" latinLnBrk="0" hangingPunct="1">
        <a:defRPr kumimoji="1" sz="7946" kern="1200">
          <a:solidFill>
            <a:schemeClr val="tx1"/>
          </a:solidFill>
          <a:latin typeface="+mn-lt"/>
          <a:ea typeface="+mn-ea"/>
          <a:cs typeface="+mn-cs"/>
        </a:defRPr>
      </a:lvl8pPr>
      <a:lvl9pPr marL="16146841" algn="l" defTabSz="4036710" rtl="0" eaLnBrk="1" latinLnBrk="0" hangingPunct="1">
        <a:defRPr kumimoji="1"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6.png"/><Relationship Id="rId3" Type="http://schemas.openxmlformats.org/officeDocument/2006/relationships/image" Target="../media/image1.png"/><Relationship Id="rId21" Type="http://schemas.openxmlformats.org/officeDocument/2006/relationships/image" Target="../media/image9.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png"/><Relationship Id="rId2" Type="http://schemas.openxmlformats.org/officeDocument/2006/relationships/notesSlide" Target="../notesSlides/notesSlide1.xml"/><Relationship Id="rId16" Type="http://schemas.openxmlformats.org/officeDocument/2006/relationships/image" Target="../media/image49.pn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44.png"/><Relationship Id="rId5" Type="http://schemas.openxmlformats.org/officeDocument/2006/relationships/image" Target="../media/image3.png"/><Relationship Id="rId15" Type="http://schemas.openxmlformats.org/officeDocument/2006/relationships/image" Target="../media/image48.png"/><Relationship Id="rId23" Type="http://schemas.openxmlformats.org/officeDocument/2006/relationships/image" Target="../media/image11.png"/><Relationship Id="rId10" Type="http://schemas.openxmlformats.org/officeDocument/2006/relationships/image" Target="../media/image43.png"/><Relationship Id="rId19"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42.png"/><Relationship Id="rId14" Type="http://schemas.openxmlformats.org/officeDocument/2006/relationships/image" Target="../media/image47.png"/><Relationship Id="rId2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60E9C-C3D0-F1D8-169E-681738F0279B}"/>
            </a:ext>
          </a:extLst>
        </p:cNvPr>
        <p:cNvGrpSpPr/>
        <p:nvPr/>
      </p:nvGrpSpPr>
      <p:grpSpPr>
        <a:xfrm>
          <a:off x="0" y="0"/>
          <a:ext cx="0" cy="0"/>
          <a:chOff x="0" y="0"/>
          <a:chExt cx="0" cy="0"/>
        </a:xfrm>
      </p:grpSpPr>
      <p:sp>
        <p:nvSpPr>
          <p:cNvPr id="40" name="四角形: 角を丸くする 39">
            <a:extLst>
              <a:ext uri="{FF2B5EF4-FFF2-40B4-BE49-F238E27FC236}">
                <a16:creationId xmlns:a16="http://schemas.microsoft.com/office/drawing/2014/main" id="{39D46005-6637-30E9-36E1-3F781A3617ED}"/>
              </a:ext>
            </a:extLst>
          </p:cNvPr>
          <p:cNvSpPr/>
          <p:nvPr/>
        </p:nvSpPr>
        <p:spPr>
          <a:xfrm>
            <a:off x="28738025" y="17382601"/>
            <a:ext cx="13830118" cy="2430620"/>
          </a:xfrm>
          <a:prstGeom prst="roundRect">
            <a:avLst>
              <a:gd name="adj" fmla="val 1009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563D5BFF-CFC8-D710-9696-3DB20D590A06}"/>
              </a:ext>
            </a:extLst>
          </p:cNvPr>
          <p:cNvSpPr txBox="1"/>
          <p:nvPr/>
        </p:nvSpPr>
        <p:spPr>
          <a:xfrm>
            <a:off x="7843340" y="9359306"/>
            <a:ext cx="5724644" cy="646331"/>
          </a:xfrm>
          <a:prstGeom prst="rect">
            <a:avLst/>
          </a:prstGeom>
          <a:noFill/>
        </p:spPr>
        <p:txBody>
          <a:bodyPr wrap="none" rtlCol="0">
            <a:spAutoFit/>
          </a:bodyPr>
          <a:lstStyle/>
          <a:p>
            <a:r>
              <a:rPr kumimoji="1" lang="ja-JP" altLang="en-US" sz="3600" dirty="0">
                <a:latin typeface="メイリオ" panose="020B0604030504040204" pitchFamily="50" charset="-128"/>
                <a:ea typeface="メイリオ" panose="020B0604030504040204" pitchFamily="50" charset="-128"/>
              </a:rPr>
              <a:t>・下流ダムの運用⇒</a:t>
            </a:r>
            <a:r>
              <a:rPr kumimoji="1" lang="ja-JP" altLang="en-US" sz="3600" b="1" dirty="0">
                <a:latin typeface="メイリオ" panose="020B0604030504040204" pitchFamily="50" charset="-128"/>
                <a:ea typeface="メイリオ" panose="020B0604030504040204" pitchFamily="50" charset="-128"/>
              </a:rPr>
              <a:t>高度化</a:t>
            </a:r>
          </a:p>
        </p:txBody>
      </p:sp>
      <p:sp>
        <p:nvSpPr>
          <p:cNvPr id="32" name="フローチャート: 結合子 31">
            <a:extLst>
              <a:ext uri="{FF2B5EF4-FFF2-40B4-BE49-F238E27FC236}">
                <a16:creationId xmlns:a16="http://schemas.microsoft.com/office/drawing/2014/main" id="{35755BC7-1CF6-EA95-D629-5FA305C56AAC}"/>
              </a:ext>
            </a:extLst>
          </p:cNvPr>
          <p:cNvSpPr>
            <a:spLocks noChangeAspect="1"/>
          </p:cNvSpPr>
          <p:nvPr/>
        </p:nvSpPr>
        <p:spPr>
          <a:xfrm>
            <a:off x="8007856" y="9489457"/>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F9D615F9-634C-7302-2B61-7D2B03BF1FD3}"/>
              </a:ext>
            </a:extLst>
          </p:cNvPr>
          <p:cNvSpPr/>
          <p:nvPr/>
        </p:nvSpPr>
        <p:spPr>
          <a:xfrm>
            <a:off x="193787" y="13028238"/>
            <a:ext cx="13822154" cy="2222423"/>
          </a:xfrm>
          <a:prstGeom prst="roundRect">
            <a:avLst>
              <a:gd name="adj" fmla="val 6953"/>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2" name="四角形: 角を丸くする 21">
            <a:extLst>
              <a:ext uri="{FF2B5EF4-FFF2-40B4-BE49-F238E27FC236}">
                <a16:creationId xmlns:a16="http://schemas.microsoft.com/office/drawing/2014/main" id="{3A87190D-1FA3-E553-6969-B5D9ED387197}"/>
              </a:ext>
            </a:extLst>
          </p:cNvPr>
          <p:cNvSpPr/>
          <p:nvPr/>
        </p:nvSpPr>
        <p:spPr>
          <a:xfrm>
            <a:off x="209941" y="11900866"/>
            <a:ext cx="13822154" cy="78638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 name="正方形/長方形 4">
            <a:extLst>
              <a:ext uri="{FF2B5EF4-FFF2-40B4-BE49-F238E27FC236}">
                <a16:creationId xmlns:a16="http://schemas.microsoft.com/office/drawing/2014/main" id="{092EBE29-9F74-44DE-9E7A-995EBB396724}"/>
              </a:ext>
            </a:extLst>
          </p:cNvPr>
          <p:cNvSpPr>
            <a:spLocks noChangeArrowheads="1"/>
          </p:cNvSpPr>
          <p:nvPr/>
        </p:nvSpPr>
        <p:spPr bwMode="auto">
          <a:xfrm>
            <a:off x="3173" y="-13641"/>
            <a:ext cx="42803763" cy="3169970"/>
          </a:xfrm>
          <a:prstGeom prst="rect">
            <a:avLst/>
          </a:prstGeom>
          <a:solidFill>
            <a:srgbClr val="003366"/>
          </a:solidFill>
          <a:ln>
            <a:noFill/>
          </a:ln>
        </p:spPr>
        <p:style>
          <a:lnRef idx="1">
            <a:schemeClr val="accent6"/>
          </a:lnRef>
          <a:fillRef idx="1002">
            <a:schemeClr val="dk1"/>
          </a:fillRef>
          <a:effectRef idx="2">
            <a:schemeClr val="accent6"/>
          </a:effectRef>
          <a:fontRef idx="minor">
            <a:schemeClr val="lt1"/>
          </a:fontRef>
        </p:style>
        <p:txBody>
          <a:bodyPr wrap="square" anchor="t">
            <a:spAutoFit/>
          </a:bodyPr>
          <a:lstStyle/>
          <a:p>
            <a:pPr algn="ctr"/>
            <a:endParaRPr lang="en-US" altLang="ja-JP" sz="3600" b="1" dirty="0">
              <a:solidFill>
                <a:schemeClr val="bg1"/>
              </a:solidFill>
              <a:latin typeface="Times New Roman" panose="02020603050405020304" pitchFamily="18" charset="0"/>
              <a:ea typeface="ＭＳ Ｐゴシック" panose="020B0600070205080204" pitchFamily="50" charset="-128"/>
              <a:cs typeface="Segoe UI" panose="020B0502040204020203" pitchFamily="34" charset="0"/>
            </a:endParaRPr>
          </a:p>
          <a:p>
            <a:pPr algn="ctr"/>
            <a:r>
              <a:rPr lang="ja-JP" altLang="en-US" sz="6599" b="1" dirty="0">
                <a:solidFill>
                  <a:schemeClr val="bg1"/>
                </a:solidFill>
                <a:latin typeface="Times New Roman" panose="02020603050405020304" pitchFamily="18" charset="0"/>
                <a:ea typeface="ＭＳ Ｐゴシック" panose="020B0600070205080204" pitchFamily="50" charset="-128"/>
                <a:cs typeface="Segoe UI" panose="020B0502040204020203" pitchFamily="34" charset="0"/>
              </a:rPr>
              <a:t>矢木沢ダム，藤原ダム連携運用に基づく洪水調節能力の定量評価</a:t>
            </a:r>
            <a:endParaRPr lang="en-US" altLang="ja-JP" sz="6599" b="1" dirty="0">
              <a:solidFill>
                <a:schemeClr val="bg1"/>
              </a:solidFill>
              <a:latin typeface="Times New Roman" panose="02020603050405020304" pitchFamily="18" charset="0"/>
              <a:ea typeface="ＭＳ Ｐゴシック" panose="020B0600070205080204" pitchFamily="50" charset="-128"/>
              <a:cs typeface="Segoe UI" panose="020B0502040204020203" pitchFamily="34" charset="0"/>
            </a:endParaRPr>
          </a:p>
          <a:p>
            <a:pPr algn="ctr"/>
            <a:r>
              <a:rPr lang="en-US" altLang="ja-JP" sz="4000"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Quantitative Evaluation Of Flood Control Capacity Under</a:t>
            </a:r>
            <a:r>
              <a:rPr lang="ja-JP" altLang="en-US" sz="4000"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 </a:t>
            </a:r>
            <a:r>
              <a:rPr lang="en-US" altLang="ja-JP" sz="4000"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Coordinated Operation Of YAGISAWA And FUJIWARA Dams</a:t>
            </a:r>
          </a:p>
          <a:p>
            <a:pPr algn="ctr"/>
            <a:r>
              <a:rPr lang="ja-JP" altLang="en-US" sz="4000"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〇高木秀太（中央大学大学院）・都築航太（中央大学大学院）・川村勇斗（国土交通省）・手計太一（中央大学理工学術院）</a:t>
            </a:r>
            <a:endParaRPr lang="en-US" altLang="ja-JP" sz="4000"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endParaRPr>
          </a:p>
          <a:p>
            <a:pPr algn="ctr"/>
            <a:endParaRPr lang="en-US" altLang="ja-JP"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AE4520E1-34EE-C3F3-FA4B-369AEEB5F7BD}"/>
              </a:ext>
            </a:extLst>
          </p:cNvPr>
          <p:cNvSpPr txBox="1"/>
          <p:nvPr/>
        </p:nvSpPr>
        <p:spPr>
          <a:xfrm>
            <a:off x="317259" y="2809"/>
            <a:ext cx="12390543" cy="811216"/>
          </a:xfrm>
          <a:prstGeom prst="rect">
            <a:avLst/>
          </a:prstGeom>
          <a:noFill/>
        </p:spPr>
        <p:txBody>
          <a:bodyPr wrap="square" lIns="35994" tIns="35994" rIns="35994" bIns="35994" rtlCol="0">
            <a:spAutoFit/>
          </a:bodyPr>
          <a:lstStyle/>
          <a:p>
            <a:pPr algn="l"/>
            <a:r>
              <a:rPr lang="en-US" altLang="ja-JP" sz="4799" b="1"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2026</a:t>
            </a:r>
            <a:r>
              <a:rPr lang="ja-JP" altLang="en-US" sz="4799" b="1"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年度　河川技術シンポジウム</a:t>
            </a:r>
          </a:p>
        </p:txBody>
      </p:sp>
      <p:cxnSp>
        <p:nvCxnSpPr>
          <p:cNvPr id="8" name="直線コネクタ 7">
            <a:extLst>
              <a:ext uri="{FF2B5EF4-FFF2-40B4-BE49-F238E27FC236}">
                <a16:creationId xmlns:a16="http://schemas.microsoft.com/office/drawing/2014/main" id="{BE4FE4D5-8419-9766-6EEF-F3B78D2B9BDF}"/>
              </a:ext>
            </a:extLst>
          </p:cNvPr>
          <p:cNvCxnSpPr>
            <a:cxnSpLocks/>
          </p:cNvCxnSpPr>
          <p:nvPr/>
        </p:nvCxnSpPr>
        <p:spPr>
          <a:xfrm flipH="1" flipV="1">
            <a:off x="28521507" y="3302943"/>
            <a:ext cx="0" cy="2685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グループ化 70">
            <a:extLst>
              <a:ext uri="{FF2B5EF4-FFF2-40B4-BE49-F238E27FC236}">
                <a16:creationId xmlns:a16="http://schemas.microsoft.com/office/drawing/2014/main" id="{98A437ED-9A6F-69D3-5075-1A719E74C099}"/>
              </a:ext>
            </a:extLst>
          </p:cNvPr>
          <p:cNvGrpSpPr/>
          <p:nvPr/>
        </p:nvGrpSpPr>
        <p:grpSpPr>
          <a:xfrm>
            <a:off x="122341" y="3317759"/>
            <a:ext cx="13946927" cy="899833"/>
            <a:chOff x="122341" y="3317759"/>
            <a:chExt cx="13946927" cy="899833"/>
          </a:xfrm>
          <a:solidFill>
            <a:srgbClr val="003366"/>
          </a:solidFill>
        </p:grpSpPr>
        <p:sp>
          <p:nvSpPr>
            <p:cNvPr id="7" name="正方形/長方形 6">
              <a:extLst>
                <a:ext uri="{FF2B5EF4-FFF2-40B4-BE49-F238E27FC236}">
                  <a16:creationId xmlns:a16="http://schemas.microsoft.com/office/drawing/2014/main" id="{D26C3AB3-2A17-ECF3-1606-CAB0478845CD}"/>
                </a:ext>
              </a:extLst>
            </p:cNvPr>
            <p:cNvSpPr/>
            <p:nvPr/>
          </p:nvSpPr>
          <p:spPr>
            <a:xfrm>
              <a:off x="122341" y="3317759"/>
              <a:ext cx="13946927" cy="899833"/>
            </a:xfrm>
            <a:prstGeom prst="rect">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ja-JP" altLang="en-US" sz="4800" b="1"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　　　</a:t>
              </a:r>
              <a:r>
                <a:rPr lang="ja-JP" altLang="en-US" sz="4800" b="1"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研究背景と目的</a:t>
              </a:r>
            </a:p>
          </p:txBody>
        </p:sp>
        <p:sp>
          <p:nvSpPr>
            <p:cNvPr id="2" name="ホームベース 5">
              <a:extLst>
                <a:ext uri="{FF2B5EF4-FFF2-40B4-BE49-F238E27FC236}">
                  <a16:creationId xmlns:a16="http://schemas.microsoft.com/office/drawing/2014/main" id="{99350422-81D7-E1BD-605B-4775CB988405}"/>
                </a:ext>
              </a:extLst>
            </p:cNvPr>
            <p:cNvSpPr/>
            <p:nvPr/>
          </p:nvSpPr>
          <p:spPr>
            <a:xfrm>
              <a:off x="122345" y="3317759"/>
              <a:ext cx="1116879" cy="899833"/>
            </a:xfrm>
            <a:prstGeom prst="homePlate">
              <a:avLst>
                <a:gd name="adj" fmla="val 0"/>
              </a:avLst>
            </a:prstGeom>
            <a:solidFill>
              <a:srgbClr val="33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1</a:t>
              </a:r>
              <a:endParaRPr kumimoji="1" lang="ja-JP" altLang="en-US"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3" name="正方形/長方形 2">
            <a:extLst>
              <a:ext uri="{FF2B5EF4-FFF2-40B4-BE49-F238E27FC236}">
                <a16:creationId xmlns:a16="http://schemas.microsoft.com/office/drawing/2014/main" id="{203220EE-612B-7074-E872-A5850C861D00}"/>
              </a:ext>
            </a:extLst>
          </p:cNvPr>
          <p:cNvSpPr/>
          <p:nvPr/>
        </p:nvSpPr>
        <p:spPr>
          <a:xfrm>
            <a:off x="122338" y="6932145"/>
            <a:ext cx="13946928" cy="898587"/>
          </a:xfrm>
          <a:prstGeom prst="rect">
            <a:avLst/>
          </a:prstGeom>
          <a:solidFill>
            <a:srgbClr val="003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ja-JP" altLang="en-US" sz="4800" b="1"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　　　</a:t>
            </a:r>
            <a:r>
              <a:rPr lang="ja-JP" altLang="en-US" sz="4800" b="1"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ダム連携運用手法</a:t>
            </a:r>
          </a:p>
        </p:txBody>
      </p:sp>
      <p:sp>
        <p:nvSpPr>
          <p:cNvPr id="65" name="テキスト ボックス 64">
            <a:extLst>
              <a:ext uri="{FF2B5EF4-FFF2-40B4-BE49-F238E27FC236}">
                <a16:creationId xmlns:a16="http://schemas.microsoft.com/office/drawing/2014/main" id="{DBE92D78-716D-3B2A-29D1-540B76B7A762}"/>
              </a:ext>
            </a:extLst>
          </p:cNvPr>
          <p:cNvSpPr txBox="1"/>
          <p:nvPr/>
        </p:nvSpPr>
        <p:spPr>
          <a:xfrm>
            <a:off x="1563830" y="4299105"/>
            <a:ext cx="12590209" cy="954107"/>
          </a:xfrm>
          <a:prstGeom prst="rect">
            <a:avLst/>
          </a:prstGeom>
          <a:noFill/>
        </p:spPr>
        <p:txBody>
          <a:bodyPr wrap="square">
            <a:spAutoFit/>
          </a:bodyPr>
          <a:lstStyle/>
          <a:p>
            <a:r>
              <a:rPr kumimoji="1" lang="ja-JP" altLang="en-US" sz="2800" dirty="0">
                <a:solidFill>
                  <a:schemeClr val="tx1"/>
                </a:solidFill>
                <a:latin typeface="メイリオ" panose="020B0604030504040204" pitchFamily="50" charset="-128"/>
                <a:ea typeface="メイリオ" panose="020B0604030504040204" pitchFamily="50" charset="-128"/>
              </a:rPr>
              <a:t>利根川では，流量増大に対応するため，</a:t>
            </a:r>
            <a:r>
              <a:rPr kumimoji="1" lang="ja-JP" altLang="en-US" sz="2800" dirty="0">
                <a:latin typeface="メイリオ" panose="020B0604030504040204" pitchFamily="50" charset="-128"/>
                <a:ea typeface="メイリオ" panose="020B0604030504040204" pitchFamily="50" charset="-128"/>
              </a:rPr>
              <a:t>計画基準点の八斗島において基本高水流量，計画高水流量が段階的に見直されている．</a:t>
            </a:r>
            <a:endParaRPr kumimoji="1" lang="en-US" altLang="ja-JP" sz="2800" dirty="0">
              <a:solidFill>
                <a:schemeClr val="tx1"/>
              </a:solidFill>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7C18B699-87B8-4270-05BE-CFC7C09EC09C}"/>
              </a:ext>
            </a:extLst>
          </p:cNvPr>
          <p:cNvSpPr txBox="1"/>
          <p:nvPr/>
        </p:nvSpPr>
        <p:spPr>
          <a:xfrm>
            <a:off x="188534" y="7907132"/>
            <a:ext cx="6371016" cy="754053"/>
          </a:xfrm>
          <a:prstGeom prst="rect">
            <a:avLst/>
          </a:prstGeom>
          <a:solidFill>
            <a:schemeClr val="bg2"/>
          </a:solidFill>
        </p:spPr>
        <p:txBody>
          <a:bodyPr wrap="square" rtlCol="0" anchor="b">
            <a:spAutoFit/>
          </a:bodyPr>
          <a:lstStyle/>
          <a:p>
            <a:pPr algn="ctr"/>
            <a:endParaRPr kumimoji="1" lang="en-US" altLang="ja-JP" sz="300" b="1" dirty="0">
              <a:latin typeface="メイリオ" panose="020B0604030504040204" pitchFamily="50" charset="-128"/>
              <a:ea typeface="メイリオ" panose="020B0604030504040204" pitchFamily="50" charset="-128"/>
            </a:endParaRPr>
          </a:p>
          <a:p>
            <a:pPr algn="ctr"/>
            <a:r>
              <a:rPr kumimoji="1" lang="ja-JP" altLang="en-US" sz="4000" b="1" dirty="0">
                <a:latin typeface="メイリオ" panose="020B0604030504040204" pitchFamily="50" charset="-128"/>
                <a:ea typeface="メイリオ" panose="020B0604030504040204" pitchFamily="50" charset="-128"/>
              </a:rPr>
              <a:t>本手法に利用した河川特性</a:t>
            </a:r>
          </a:p>
        </p:txBody>
      </p:sp>
      <p:sp>
        <p:nvSpPr>
          <p:cNvPr id="68" name="テキスト ボックス 67">
            <a:extLst>
              <a:ext uri="{FF2B5EF4-FFF2-40B4-BE49-F238E27FC236}">
                <a16:creationId xmlns:a16="http://schemas.microsoft.com/office/drawing/2014/main" id="{38EE2F40-ACDF-6C33-CC53-10D6D1002D0D}"/>
              </a:ext>
            </a:extLst>
          </p:cNvPr>
          <p:cNvSpPr txBox="1"/>
          <p:nvPr/>
        </p:nvSpPr>
        <p:spPr>
          <a:xfrm>
            <a:off x="150131" y="8621819"/>
            <a:ext cx="14560738" cy="1754326"/>
          </a:xfrm>
          <a:prstGeom prst="rect">
            <a:avLst/>
          </a:prstGeom>
          <a:noFill/>
        </p:spPr>
        <p:txBody>
          <a:bodyPr wrap="square" rtlCol="0">
            <a:spAutoFit/>
          </a:bodyPr>
          <a:lstStyle/>
          <a:p>
            <a:r>
              <a:rPr kumimoji="1" lang="ja-JP" altLang="en-US" sz="3600" b="1" dirty="0"/>
              <a:t>上流ダムの放流量が観測可能情報・ダム間の洪水波到達の時間差</a:t>
            </a:r>
          </a:p>
          <a:p>
            <a:endParaRPr kumimoji="1" lang="en-US" altLang="ja-JP" sz="3600" dirty="0"/>
          </a:p>
          <a:p>
            <a:endParaRPr kumimoji="1" lang="en-US" altLang="ja-JP" sz="3600" dirty="0"/>
          </a:p>
        </p:txBody>
      </p:sp>
      <p:sp>
        <p:nvSpPr>
          <p:cNvPr id="73" name="テキスト ボックス 72">
            <a:extLst>
              <a:ext uri="{FF2B5EF4-FFF2-40B4-BE49-F238E27FC236}">
                <a16:creationId xmlns:a16="http://schemas.microsoft.com/office/drawing/2014/main" id="{DAB4C905-67F7-1B29-6B8A-7373ED01C8C1}"/>
              </a:ext>
            </a:extLst>
          </p:cNvPr>
          <p:cNvSpPr txBox="1"/>
          <p:nvPr/>
        </p:nvSpPr>
        <p:spPr>
          <a:xfrm>
            <a:off x="188534" y="10707984"/>
            <a:ext cx="6371016" cy="754053"/>
          </a:xfrm>
          <a:prstGeom prst="rect">
            <a:avLst/>
          </a:prstGeom>
          <a:solidFill>
            <a:schemeClr val="bg2"/>
          </a:solidFill>
        </p:spPr>
        <p:txBody>
          <a:bodyPr wrap="square" rtlCol="0" anchor="b">
            <a:spAutoFit/>
          </a:bodyPr>
          <a:lstStyle/>
          <a:p>
            <a:pPr algn="ctr"/>
            <a:endParaRPr kumimoji="1" lang="en-US" altLang="ja-JP" sz="300" b="1" dirty="0">
              <a:latin typeface="メイリオ" panose="020B0604030504040204" pitchFamily="50" charset="-128"/>
              <a:ea typeface="メイリオ" panose="020B0604030504040204" pitchFamily="50" charset="-128"/>
            </a:endParaRPr>
          </a:p>
          <a:p>
            <a:pPr algn="ctr"/>
            <a:r>
              <a:rPr kumimoji="1" lang="ja-JP" altLang="en-US" sz="4000" b="1" dirty="0">
                <a:latin typeface="メイリオ" panose="020B0604030504040204" pitchFamily="50" charset="-128"/>
                <a:ea typeface="メイリオ" panose="020B0604030504040204" pitchFamily="50" charset="-128"/>
              </a:rPr>
              <a:t>本連携運用の概要</a:t>
            </a:r>
          </a:p>
        </p:txBody>
      </p:sp>
      <p:sp>
        <p:nvSpPr>
          <p:cNvPr id="74" name="テキスト ボックス 73">
            <a:extLst>
              <a:ext uri="{FF2B5EF4-FFF2-40B4-BE49-F238E27FC236}">
                <a16:creationId xmlns:a16="http://schemas.microsoft.com/office/drawing/2014/main" id="{77212F25-432D-E905-149B-FAFF8D53DA22}"/>
              </a:ext>
            </a:extLst>
          </p:cNvPr>
          <p:cNvSpPr txBox="1"/>
          <p:nvPr/>
        </p:nvSpPr>
        <p:spPr>
          <a:xfrm>
            <a:off x="339622" y="11527816"/>
            <a:ext cx="8423378" cy="646331"/>
          </a:xfrm>
          <a:prstGeom prst="rect">
            <a:avLst/>
          </a:prstGeom>
          <a:solidFill>
            <a:schemeClr val="bg1"/>
          </a:solidFill>
        </p:spPr>
        <p:txBody>
          <a:bodyPr wrap="square" rtlCol="0">
            <a:spAutoFit/>
          </a:bodyPr>
          <a:lstStyle/>
          <a:p>
            <a:r>
              <a:rPr kumimoji="1" lang="ja-JP" altLang="en-US" sz="3600" b="1" dirty="0">
                <a:latin typeface="メイリオ" panose="020B0604030504040204" pitchFamily="50" charset="-128"/>
                <a:ea typeface="メイリオ" panose="020B0604030504040204" pitchFamily="50" charset="-128"/>
              </a:rPr>
              <a:t>前提：理想条件下でのポテンシャル評価</a:t>
            </a:r>
          </a:p>
        </p:txBody>
      </p:sp>
      <p:grpSp>
        <p:nvGrpSpPr>
          <p:cNvPr id="86" name="グループ化 85">
            <a:extLst>
              <a:ext uri="{FF2B5EF4-FFF2-40B4-BE49-F238E27FC236}">
                <a16:creationId xmlns:a16="http://schemas.microsoft.com/office/drawing/2014/main" id="{56033297-17DD-505A-D192-D80D651C3B31}"/>
              </a:ext>
            </a:extLst>
          </p:cNvPr>
          <p:cNvGrpSpPr>
            <a:grpSpLocks noChangeAspect="1"/>
          </p:cNvGrpSpPr>
          <p:nvPr/>
        </p:nvGrpSpPr>
        <p:grpSpPr>
          <a:xfrm>
            <a:off x="98707" y="16126477"/>
            <a:ext cx="6647245" cy="6344367"/>
            <a:chOff x="13519182" y="15579347"/>
            <a:chExt cx="7815086" cy="7458997"/>
          </a:xfrm>
        </p:grpSpPr>
        <p:pic>
          <p:nvPicPr>
            <p:cNvPr id="21" name="図 20">
              <a:extLst>
                <a:ext uri="{FF2B5EF4-FFF2-40B4-BE49-F238E27FC236}">
                  <a16:creationId xmlns:a16="http://schemas.microsoft.com/office/drawing/2014/main" id="{94242803-3D87-D9B6-2F48-1927DCE59FA1}"/>
                </a:ext>
              </a:extLst>
            </p:cNvPr>
            <p:cNvPicPr>
              <a:picLocks noChangeAspect="1"/>
            </p:cNvPicPr>
            <p:nvPr/>
          </p:nvPicPr>
          <p:blipFill>
            <a:blip r:embed="rId3"/>
            <a:stretch>
              <a:fillRect/>
            </a:stretch>
          </p:blipFill>
          <p:spPr>
            <a:xfrm>
              <a:off x="13519182" y="15579347"/>
              <a:ext cx="7815086" cy="6876287"/>
            </a:xfrm>
            <a:prstGeom prst="rect">
              <a:avLst/>
            </a:prstGeom>
          </p:spPr>
        </p:pic>
        <p:sp>
          <p:nvSpPr>
            <p:cNvPr id="85" name="テキスト ボックス 84">
              <a:extLst>
                <a:ext uri="{FF2B5EF4-FFF2-40B4-BE49-F238E27FC236}">
                  <a16:creationId xmlns:a16="http://schemas.microsoft.com/office/drawing/2014/main" id="{2FA5132D-67BB-9DDC-7DB8-787F5DF8F2F9}"/>
                </a:ext>
              </a:extLst>
            </p:cNvPr>
            <p:cNvSpPr txBox="1"/>
            <p:nvPr/>
          </p:nvSpPr>
          <p:spPr>
            <a:xfrm>
              <a:off x="14761061" y="22423200"/>
              <a:ext cx="5471461" cy="615144"/>
            </a:xfrm>
            <a:prstGeom prst="rect">
              <a:avLst/>
            </a:prstGeom>
            <a:solidFill>
              <a:schemeClr val="bg1"/>
            </a:solidFill>
          </p:spPr>
          <p:txBody>
            <a:bodyPr wrap="none" rtlCol="0">
              <a:spAutoFit/>
            </a:bodyPr>
            <a:lstStyle/>
            <a:p>
              <a:pPr algn="ctr"/>
              <a:r>
                <a:rPr kumimoji="1" lang="ja-JP" altLang="en-US" sz="2800" b="1" dirty="0"/>
                <a:t>図</a:t>
              </a:r>
              <a:r>
                <a:rPr kumimoji="1" lang="en-US" altLang="ja-JP" sz="2800" b="1" dirty="0">
                  <a:latin typeface="Arial Unicode MS" panose="020B0604020202020204" pitchFamily="50" charset="-128"/>
                  <a:ea typeface="Arial Unicode MS" panose="020B0604020202020204" pitchFamily="50" charset="-128"/>
                  <a:cs typeface="Arial Unicode MS" panose="020B0604020202020204" pitchFamily="50" charset="-128"/>
                </a:rPr>
                <a:t>-2  </a:t>
              </a:r>
              <a:r>
                <a:rPr kumimoji="1" lang="ja-JP" altLang="en-US" sz="2800" b="1" dirty="0"/>
                <a:t>本連携運用のフロー図</a:t>
              </a:r>
            </a:p>
          </p:txBody>
        </p:sp>
      </p:grpSp>
      <p:grpSp>
        <p:nvGrpSpPr>
          <p:cNvPr id="84" name="グループ化 83">
            <a:extLst>
              <a:ext uri="{FF2B5EF4-FFF2-40B4-BE49-F238E27FC236}">
                <a16:creationId xmlns:a16="http://schemas.microsoft.com/office/drawing/2014/main" id="{F03EF5B1-5734-1348-F283-FB3E4FFA57C3}"/>
              </a:ext>
            </a:extLst>
          </p:cNvPr>
          <p:cNvGrpSpPr>
            <a:grpSpLocks noChangeAspect="1"/>
          </p:cNvGrpSpPr>
          <p:nvPr/>
        </p:nvGrpSpPr>
        <p:grpSpPr>
          <a:xfrm>
            <a:off x="14225590" y="23629526"/>
            <a:ext cx="14091014" cy="6523229"/>
            <a:chOff x="31173489" y="19856297"/>
            <a:chExt cx="12253053" cy="5672369"/>
          </a:xfrm>
        </p:grpSpPr>
        <p:grpSp>
          <p:nvGrpSpPr>
            <p:cNvPr id="105" name="グループ化 104">
              <a:extLst>
                <a:ext uri="{FF2B5EF4-FFF2-40B4-BE49-F238E27FC236}">
                  <a16:creationId xmlns:a16="http://schemas.microsoft.com/office/drawing/2014/main" id="{0040CDED-C1FD-FD76-76A5-654BF305AF2A}"/>
                </a:ext>
              </a:extLst>
            </p:cNvPr>
            <p:cNvGrpSpPr/>
            <p:nvPr/>
          </p:nvGrpSpPr>
          <p:grpSpPr>
            <a:xfrm>
              <a:off x="31173489" y="19856297"/>
              <a:ext cx="12200833" cy="842880"/>
              <a:chOff x="11113722" y="24378187"/>
              <a:chExt cx="9654808" cy="842880"/>
            </a:xfrm>
          </p:grpSpPr>
          <p:sp>
            <p:nvSpPr>
              <p:cNvPr id="79" name="テキスト ボックス 3">
                <a:extLst>
                  <a:ext uri="{FF2B5EF4-FFF2-40B4-BE49-F238E27FC236}">
                    <a16:creationId xmlns:a16="http://schemas.microsoft.com/office/drawing/2014/main" id="{9DF0F622-A3ED-649A-43D4-87C2EC461D7C}"/>
                  </a:ext>
                </a:extLst>
              </p:cNvPr>
              <p:cNvSpPr txBox="1"/>
              <p:nvPr/>
            </p:nvSpPr>
            <p:spPr>
              <a:xfrm>
                <a:off x="11113722" y="24378187"/>
                <a:ext cx="1251859" cy="47175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83210" indent="114300">
                  <a:buNone/>
                </a:pPr>
                <a:r>
                  <a:rPr lang="ja-JP" sz="2800" b="1" dirty="0">
                    <a:effectLst/>
                    <a:latin typeface="+mn-ea"/>
                    <a:cs typeface="Times New Roman" panose="02020603050405020304" pitchFamily="18" charset="0"/>
                  </a:rPr>
                  <a:t>表</a:t>
                </a:r>
                <a:r>
                  <a:rPr lang="en-US" sz="2800" b="1" dirty="0">
                    <a:effectLst/>
                    <a:latin typeface="Arial Unicode MS" panose="020B0604020202020204" pitchFamily="50" charset="-128"/>
                    <a:ea typeface="Arial Unicode MS" panose="020B0604020202020204" pitchFamily="50" charset="-128"/>
                    <a:cs typeface="Arial Unicode MS" panose="020B0604020202020204" pitchFamily="50" charset="-128"/>
                  </a:rPr>
                  <a:t>-1</a:t>
                </a:r>
                <a:endParaRPr lang="ja-JP" sz="3200" b="1" dirty="0">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04" name="テキスト ボックス 103">
                <a:extLst>
                  <a:ext uri="{FF2B5EF4-FFF2-40B4-BE49-F238E27FC236}">
                    <a16:creationId xmlns:a16="http://schemas.microsoft.com/office/drawing/2014/main" id="{0BAE1F5B-FAE3-7AD4-54A7-CCD5C2FE33F2}"/>
                  </a:ext>
                </a:extLst>
              </p:cNvPr>
              <p:cNvSpPr txBox="1"/>
              <p:nvPr/>
            </p:nvSpPr>
            <p:spPr>
              <a:xfrm>
                <a:off x="12104164" y="24391409"/>
                <a:ext cx="8664366" cy="829658"/>
              </a:xfrm>
              <a:prstGeom prst="rect">
                <a:avLst/>
              </a:prstGeom>
              <a:noFill/>
            </p:spPr>
            <p:txBody>
              <a:bodyPr wrap="square">
                <a:spAutoFit/>
              </a:bodyPr>
              <a:lstStyle/>
              <a:p>
                <a:r>
                  <a:rPr lang="ja-JP" altLang="ja-JP" sz="2800" b="1" dirty="0">
                    <a:effectLst/>
                    <a:latin typeface="+mn-ea"/>
                    <a:cs typeface="Times New Roman" panose="02020603050405020304" pitchFamily="18" charset="0"/>
                  </a:rPr>
                  <a:t>藤原ダムの運用方法の比較（</a:t>
                </a:r>
                <a:r>
                  <a:rPr lang="en-US" altLang="ja-JP" sz="2800" b="1" dirty="0">
                    <a:effectLst/>
                    <a:latin typeface="+mn-ea"/>
                    <a:cs typeface="Times New Roman" panose="02020603050405020304" pitchFamily="18" charset="0"/>
                  </a:rPr>
                  <a:t>(a)</a:t>
                </a:r>
                <a:r>
                  <a:rPr lang="ja-JP" altLang="ja-JP" sz="2800" b="1" dirty="0">
                    <a:effectLst/>
                    <a:latin typeface="+mn-ea"/>
                    <a:cs typeface="Times New Roman" panose="02020603050405020304" pitchFamily="18" charset="0"/>
                  </a:rPr>
                  <a:t>既存操作（実績値），</a:t>
                </a:r>
                <a:r>
                  <a:rPr lang="en-US" altLang="ja-JP" sz="2800" b="1" dirty="0">
                    <a:effectLst/>
                    <a:latin typeface="+mn-ea"/>
                    <a:cs typeface="Times New Roman" panose="02020603050405020304" pitchFamily="18" charset="0"/>
                  </a:rPr>
                  <a:t>(b)</a:t>
                </a:r>
                <a:r>
                  <a:rPr lang="ja-JP" altLang="ja-JP" sz="2800" b="1" dirty="0">
                    <a:effectLst/>
                    <a:latin typeface="+mn-ea"/>
                    <a:cs typeface="Times New Roman" panose="02020603050405020304" pitchFamily="18" charset="0"/>
                  </a:rPr>
                  <a:t>既存操作最適化運用，</a:t>
                </a:r>
                <a:r>
                  <a:rPr lang="en-US" altLang="ja-JP" sz="2800" b="1" dirty="0">
                    <a:effectLst/>
                    <a:latin typeface="+mn-ea"/>
                    <a:cs typeface="Times New Roman" panose="02020603050405020304" pitchFamily="18" charset="0"/>
                  </a:rPr>
                  <a:t>(c)</a:t>
                </a:r>
                <a:r>
                  <a:rPr lang="ja-JP" altLang="ja-JP" sz="2800" b="1" dirty="0">
                    <a:effectLst/>
                    <a:latin typeface="+mn-ea"/>
                    <a:cs typeface="Arial" panose="020B0604020202020204" pitchFamily="34" charset="0"/>
                  </a:rPr>
                  <a:t>本</a:t>
                </a:r>
                <a:r>
                  <a:rPr lang="ja-JP" altLang="ja-JP" sz="2800" b="1" dirty="0">
                    <a:effectLst/>
                    <a:latin typeface="+mn-ea"/>
                    <a:cs typeface="Times New Roman" panose="02020603050405020304" pitchFamily="18" charset="0"/>
                  </a:rPr>
                  <a:t>連携運用）</a:t>
                </a:r>
                <a:endParaRPr lang="ja-JP" altLang="en-US" sz="2800" b="1" dirty="0">
                  <a:latin typeface="+mn-ea"/>
                </a:endParaRPr>
              </a:p>
            </p:txBody>
          </p:sp>
        </p:grpSp>
        <p:pic>
          <p:nvPicPr>
            <p:cNvPr id="106" name="図 105">
              <a:extLst>
                <a:ext uri="{FF2B5EF4-FFF2-40B4-BE49-F238E27FC236}">
                  <a16:creationId xmlns:a16="http://schemas.microsoft.com/office/drawing/2014/main" id="{7EF2362C-F8E0-99EA-4F02-11D684C97139}"/>
                </a:ext>
              </a:extLst>
            </p:cNvPr>
            <p:cNvPicPr>
              <a:picLocks noChangeAspect="1"/>
            </p:cNvPicPr>
            <p:nvPr/>
          </p:nvPicPr>
          <p:blipFill>
            <a:blip r:embed="rId4"/>
            <a:stretch>
              <a:fillRect/>
            </a:stretch>
          </p:blipFill>
          <p:spPr>
            <a:xfrm>
              <a:off x="31401399" y="20717237"/>
              <a:ext cx="12025143" cy="4811429"/>
            </a:xfrm>
            <a:prstGeom prst="rect">
              <a:avLst/>
            </a:prstGeom>
            <a:ln>
              <a:solidFill>
                <a:schemeClr val="tx1"/>
              </a:solidFill>
            </a:ln>
          </p:spPr>
        </p:pic>
      </p:grpSp>
      <p:grpSp>
        <p:nvGrpSpPr>
          <p:cNvPr id="115" name="グループ化 114">
            <a:extLst>
              <a:ext uri="{FF2B5EF4-FFF2-40B4-BE49-F238E27FC236}">
                <a16:creationId xmlns:a16="http://schemas.microsoft.com/office/drawing/2014/main" id="{47812CC3-CDE4-8E3E-B4D7-C008A8CF970D}"/>
              </a:ext>
            </a:extLst>
          </p:cNvPr>
          <p:cNvGrpSpPr>
            <a:grpSpLocks noChangeAspect="1"/>
          </p:cNvGrpSpPr>
          <p:nvPr/>
        </p:nvGrpSpPr>
        <p:grpSpPr>
          <a:xfrm>
            <a:off x="28738025" y="19767023"/>
            <a:ext cx="13830119" cy="7050520"/>
            <a:chOff x="22676767" y="13034346"/>
            <a:chExt cx="12026190" cy="6130887"/>
          </a:xfrm>
        </p:grpSpPr>
        <p:pic>
          <p:nvPicPr>
            <p:cNvPr id="44" name="図 43">
              <a:extLst>
                <a:ext uri="{FF2B5EF4-FFF2-40B4-BE49-F238E27FC236}">
                  <a16:creationId xmlns:a16="http://schemas.microsoft.com/office/drawing/2014/main" id="{51F881C9-50AF-EA64-D01B-3A07B2AA664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676767" y="13593804"/>
              <a:ext cx="12026190" cy="5571429"/>
            </a:xfrm>
            <a:prstGeom prst="rect">
              <a:avLst/>
            </a:prstGeom>
            <a:ln>
              <a:solidFill>
                <a:schemeClr val="tx1"/>
              </a:solidFill>
            </a:ln>
          </p:spPr>
        </p:pic>
        <p:sp>
          <p:nvSpPr>
            <p:cNvPr id="113" name="テキスト ボックス 3">
              <a:extLst>
                <a:ext uri="{FF2B5EF4-FFF2-40B4-BE49-F238E27FC236}">
                  <a16:creationId xmlns:a16="http://schemas.microsoft.com/office/drawing/2014/main" id="{B39F25A6-C81C-8381-8A68-A5DE0538CB0C}"/>
                </a:ext>
              </a:extLst>
            </p:cNvPr>
            <p:cNvSpPr txBox="1"/>
            <p:nvPr/>
          </p:nvSpPr>
          <p:spPr>
            <a:xfrm>
              <a:off x="23407073" y="13034346"/>
              <a:ext cx="1581981" cy="47175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83210" indent="114300">
                <a:buNone/>
              </a:pPr>
              <a:endParaRPr lang="ja-JP" sz="3200">
                <a:effectLst/>
                <a:latin typeface="+mn-ea"/>
                <a:cs typeface="Times New Roman" panose="02020603050405020304" pitchFamily="18" charset="0"/>
              </a:endParaRPr>
            </a:p>
          </p:txBody>
        </p:sp>
        <p:sp>
          <p:nvSpPr>
            <p:cNvPr id="114" name="テキスト ボックス 113">
              <a:extLst>
                <a:ext uri="{FF2B5EF4-FFF2-40B4-BE49-F238E27FC236}">
                  <a16:creationId xmlns:a16="http://schemas.microsoft.com/office/drawing/2014/main" id="{6FC6BCEA-130C-5632-404D-B0D0AC8A5097}"/>
                </a:ext>
              </a:extLst>
            </p:cNvPr>
            <p:cNvSpPr txBox="1"/>
            <p:nvPr/>
          </p:nvSpPr>
          <p:spPr>
            <a:xfrm>
              <a:off x="23517214" y="13141744"/>
              <a:ext cx="10308889" cy="508500"/>
            </a:xfrm>
            <a:prstGeom prst="rect">
              <a:avLst/>
            </a:prstGeom>
            <a:noFill/>
          </p:spPr>
          <p:txBody>
            <a:bodyPr wrap="square">
              <a:spAutoFit/>
            </a:bodyPr>
            <a:lstStyle/>
            <a:p>
              <a:pPr algn="ctr"/>
              <a:r>
                <a:rPr lang="ja-JP" altLang="ja-JP" sz="2800" b="1" dirty="0">
                  <a:latin typeface="+mn-ea"/>
                  <a:cs typeface="Times New Roman" panose="02020603050405020304" pitchFamily="18" charset="0"/>
                </a:rPr>
                <a:t>表</a:t>
              </a:r>
              <a:r>
                <a:rPr lang="en-US" altLang="ja-JP" sz="2800" b="1" dirty="0">
                  <a:latin typeface="Arial Unicode MS" panose="020B0604020202020204" pitchFamily="50" charset="-128"/>
                  <a:ea typeface="Arial Unicode MS" panose="020B0604020202020204" pitchFamily="50" charset="-128"/>
                  <a:cs typeface="Arial Unicode MS" panose="020B0604020202020204" pitchFamily="50" charset="-128"/>
                </a:rPr>
                <a:t>-2</a:t>
              </a:r>
              <a:r>
                <a:rPr lang="ja-JP" altLang="en-US" sz="32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en-US" sz="2800" b="1" dirty="0">
                  <a:effectLst/>
                  <a:latin typeface="+mn-ea"/>
                  <a:cs typeface="Microsoft GothicNeo" panose="020B0500000101010101" pitchFamily="34" charset="-127"/>
                </a:rPr>
                <a:t>各洪水事例におけるダム連携運用の洪水調節の定量評価</a:t>
              </a:r>
              <a:endParaRPr lang="ja-JP" altLang="en-US" sz="2800" b="1" dirty="0">
                <a:latin typeface="+mn-ea"/>
                <a:cs typeface="Microsoft GothicNeo" panose="020B0500000101010101" pitchFamily="34" charset="-127"/>
              </a:endParaRPr>
            </a:p>
          </p:txBody>
        </p:sp>
      </p:grpSp>
      <p:sp>
        <p:nvSpPr>
          <p:cNvPr id="119" name="テキスト ボックス 118">
            <a:extLst>
              <a:ext uri="{FF2B5EF4-FFF2-40B4-BE49-F238E27FC236}">
                <a16:creationId xmlns:a16="http://schemas.microsoft.com/office/drawing/2014/main" id="{073AB266-7531-CD7D-BAEE-EA4DD8B9F089}"/>
              </a:ext>
            </a:extLst>
          </p:cNvPr>
          <p:cNvSpPr txBox="1"/>
          <p:nvPr/>
        </p:nvSpPr>
        <p:spPr>
          <a:xfrm>
            <a:off x="40441084" y="21577"/>
            <a:ext cx="2128684" cy="996033"/>
          </a:xfrm>
          <a:prstGeom prst="rect">
            <a:avLst/>
          </a:prstGeom>
          <a:noFill/>
        </p:spPr>
        <p:txBody>
          <a:bodyPr wrap="square" lIns="36000" tIns="36000" rIns="36000" bIns="36000" rtlCol="0">
            <a:spAutoFit/>
          </a:bodyPr>
          <a:lstStyle/>
          <a:p>
            <a:pPr algn="r"/>
            <a:r>
              <a:rPr lang="en-US" altLang="ja-JP" sz="6000" b="1">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PS-22</a:t>
            </a:r>
            <a:endParaRPr lang="ja-JP" altLang="en-US" sz="6000" b="1">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20" name="テキスト ボックス 119">
            <a:extLst>
              <a:ext uri="{FF2B5EF4-FFF2-40B4-BE49-F238E27FC236}">
                <a16:creationId xmlns:a16="http://schemas.microsoft.com/office/drawing/2014/main" id="{B0F1352E-4DEE-D206-C7D0-382DC1F6ABA5}"/>
              </a:ext>
            </a:extLst>
          </p:cNvPr>
          <p:cNvSpPr txBox="1"/>
          <p:nvPr/>
        </p:nvSpPr>
        <p:spPr>
          <a:xfrm>
            <a:off x="21818600" y="4584700"/>
            <a:ext cx="415498" cy="369332"/>
          </a:xfrm>
          <a:prstGeom prst="rect">
            <a:avLst/>
          </a:prstGeom>
          <a:noFill/>
        </p:spPr>
        <p:txBody>
          <a:bodyPr wrap="none" rtlCol="0">
            <a:spAutoFit/>
          </a:bodyPr>
          <a:lstStyle/>
          <a:p>
            <a:r>
              <a:rPr kumimoji="1" lang="ja-JP" altLang="en-US"/>
              <a:t>・</a:t>
            </a:r>
          </a:p>
        </p:txBody>
      </p:sp>
      <p:cxnSp>
        <p:nvCxnSpPr>
          <p:cNvPr id="59" name="直線コネクタ 58">
            <a:extLst>
              <a:ext uri="{FF2B5EF4-FFF2-40B4-BE49-F238E27FC236}">
                <a16:creationId xmlns:a16="http://schemas.microsoft.com/office/drawing/2014/main" id="{2EBDC9CE-F369-8F70-F7CE-24347D0B9858}"/>
              </a:ext>
            </a:extLst>
          </p:cNvPr>
          <p:cNvCxnSpPr>
            <a:cxnSpLocks/>
          </p:cNvCxnSpPr>
          <p:nvPr/>
        </p:nvCxnSpPr>
        <p:spPr>
          <a:xfrm flipH="1" flipV="1">
            <a:off x="14239252" y="3317457"/>
            <a:ext cx="0" cy="2685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テキスト ボックス 59">
            <a:extLst>
              <a:ext uri="{FF2B5EF4-FFF2-40B4-BE49-F238E27FC236}">
                <a16:creationId xmlns:a16="http://schemas.microsoft.com/office/drawing/2014/main" id="{1093A8B8-C4A9-63E2-6626-0CB2F247855C}"/>
              </a:ext>
            </a:extLst>
          </p:cNvPr>
          <p:cNvSpPr txBox="1"/>
          <p:nvPr/>
        </p:nvSpPr>
        <p:spPr>
          <a:xfrm>
            <a:off x="234253" y="4329353"/>
            <a:ext cx="1261981" cy="754053"/>
          </a:xfrm>
          <a:prstGeom prst="rect">
            <a:avLst/>
          </a:prstGeom>
          <a:solidFill>
            <a:schemeClr val="bg2"/>
          </a:solidFill>
        </p:spPr>
        <p:txBody>
          <a:bodyPr wrap="square" rtlCol="0">
            <a:spAutoFit/>
          </a:bodyPr>
          <a:lstStyle/>
          <a:p>
            <a:pPr algn="ctr"/>
            <a:endParaRPr kumimoji="1" lang="en-US" altLang="ja-JP" sz="300" b="1" dirty="0">
              <a:latin typeface="メイリオ" panose="020B0604030504040204" pitchFamily="50" charset="-128"/>
              <a:ea typeface="メイリオ" panose="020B0604030504040204" pitchFamily="50" charset="-128"/>
            </a:endParaRPr>
          </a:p>
          <a:p>
            <a:pPr algn="ctr"/>
            <a:r>
              <a:rPr kumimoji="1" lang="ja-JP" altLang="en-US" sz="4000" b="1" dirty="0">
                <a:latin typeface="メイリオ" panose="020B0604030504040204" pitchFamily="50" charset="-128"/>
                <a:ea typeface="メイリオ" panose="020B0604030504040204" pitchFamily="50" charset="-128"/>
              </a:rPr>
              <a:t>背景</a:t>
            </a:r>
          </a:p>
        </p:txBody>
      </p:sp>
      <p:sp>
        <p:nvSpPr>
          <p:cNvPr id="66" name="テキスト ボックス 65">
            <a:extLst>
              <a:ext uri="{FF2B5EF4-FFF2-40B4-BE49-F238E27FC236}">
                <a16:creationId xmlns:a16="http://schemas.microsoft.com/office/drawing/2014/main" id="{2903FEBA-EBE6-28B7-67A4-FC0BB2718123}"/>
              </a:ext>
            </a:extLst>
          </p:cNvPr>
          <p:cNvSpPr txBox="1"/>
          <p:nvPr/>
        </p:nvSpPr>
        <p:spPr>
          <a:xfrm>
            <a:off x="1564775" y="5356920"/>
            <a:ext cx="12590209" cy="1384995"/>
          </a:xfrm>
          <a:prstGeom prst="rect">
            <a:avLst/>
          </a:prstGeom>
          <a:noFill/>
        </p:spPr>
        <p:txBody>
          <a:bodyPr wrap="square">
            <a:spAutoFit/>
          </a:bodyPr>
          <a:lstStyle/>
          <a:p>
            <a:r>
              <a:rPr kumimoji="1" lang="ja-JP" altLang="en-US" sz="2800" dirty="0">
                <a:latin typeface="メイリオ" panose="020B0604030504040204" pitchFamily="50" charset="-128"/>
                <a:ea typeface="メイリオ" panose="020B0604030504040204" pitchFamily="50" charset="-128"/>
              </a:rPr>
              <a:t>利根川上流域の矢木沢ダムおよび藤原ダムを対象に，上下流ダム間の洪水流下に伴う時間差を活用した連携運用手法について検討し，八斗島における洪水調節効果を定量評価することである．</a:t>
            </a:r>
          </a:p>
        </p:txBody>
      </p:sp>
      <p:sp>
        <p:nvSpPr>
          <p:cNvPr id="69" name="テキスト ボックス 68">
            <a:extLst>
              <a:ext uri="{FF2B5EF4-FFF2-40B4-BE49-F238E27FC236}">
                <a16:creationId xmlns:a16="http://schemas.microsoft.com/office/drawing/2014/main" id="{BD3196E3-4DC1-DC7F-F741-D0312390D970}"/>
              </a:ext>
            </a:extLst>
          </p:cNvPr>
          <p:cNvSpPr txBox="1"/>
          <p:nvPr/>
        </p:nvSpPr>
        <p:spPr>
          <a:xfrm>
            <a:off x="235198" y="5363713"/>
            <a:ext cx="1260914" cy="769441"/>
          </a:xfrm>
          <a:prstGeom prst="rect">
            <a:avLst/>
          </a:prstGeom>
          <a:solidFill>
            <a:schemeClr val="bg2"/>
          </a:solidFill>
        </p:spPr>
        <p:txBody>
          <a:bodyPr wrap="square" rtlCol="0" anchor="b">
            <a:spAutoFit/>
          </a:bodyPr>
          <a:lstStyle/>
          <a:p>
            <a:pPr algn="ctr"/>
            <a:endParaRPr kumimoji="1" lang="en-US" altLang="ja-JP" sz="300" b="1" dirty="0">
              <a:latin typeface="メイリオ" panose="020B0604030504040204" pitchFamily="50" charset="-128"/>
              <a:ea typeface="メイリオ" panose="020B0604030504040204" pitchFamily="50" charset="-128"/>
            </a:endParaRPr>
          </a:p>
          <a:p>
            <a:pPr algn="ctr"/>
            <a:r>
              <a:rPr kumimoji="1" lang="ja-JP" altLang="en-US" sz="4000" b="1" dirty="0">
                <a:latin typeface="メイリオ" panose="020B0604030504040204" pitchFamily="50" charset="-128"/>
                <a:ea typeface="メイリオ" panose="020B0604030504040204" pitchFamily="50" charset="-128"/>
              </a:rPr>
              <a:t>目的</a:t>
            </a:r>
          </a:p>
        </p:txBody>
      </p:sp>
      <p:sp>
        <p:nvSpPr>
          <p:cNvPr id="81" name="正方形/長方形 80">
            <a:extLst>
              <a:ext uri="{FF2B5EF4-FFF2-40B4-BE49-F238E27FC236}">
                <a16:creationId xmlns:a16="http://schemas.microsoft.com/office/drawing/2014/main" id="{7742A7CB-4B9F-BD11-1705-EC0EDB8F03AE}"/>
              </a:ext>
            </a:extLst>
          </p:cNvPr>
          <p:cNvSpPr/>
          <p:nvPr/>
        </p:nvSpPr>
        <p:spPr>
          <a:xfrm>
            <a:off x="14428416" y="19469619"/>
            <a:ext cx="13946928" cy="899833"/>
          </a:xfrm>
          <a:prstGeom prst="rect">
            <a:avLst/>
          </a:prstGeom>
          <a:solidFill>
            <a:srgbClr val="003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ja-JP" altLang="en-US" sz="4800" b="1"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　　　</a:t>
            </a:r>
            <a:r>
              <a:rPr lang="ja-JP" altLang="en-US" sz="4800" b="1"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本連携運用と比較評価したダム運用手法の概要</a:t>
            </a:r>
          </a:p>
        </p:txBody>
      </p:sp>
      <p:sp>
        <p:nvSpPr>
          <p:cNvPr id="93" name="テキスト ボックス 92">
            <a:extLst>
              <a:ext uri="{FF2B5EF4-FFF2-40B4-BE49-F238E27FC236}">
                <a16:creationId xmlns:a16="http://schemas.microsoft.com/office/drawing/2014/main" id="{82C45DF9-E971-9D73-92E3-3D0FE55262DF}"/>
              </a:ext>
            </a:extLst>
          </p:cNvPr>
          <p:cNvSpPr txBox="1"/>
          <p:nvPr/>
        </p:nvSpPr>
        <p:spPr>
          <a:xfrm>
            <a:off x="188533" y="15314712"/>
            <a:ext cx="6371016" cy="707886"/>
          </a:xfrm>
          <a:prstGeom prst="rect">
            <a:avLst/>
          </a:prstGeom>
          <a:solidFill>
            <a:schemeClr val="bg2"/>
          </a:solidFill>
        </p:spPr>
        <p:txBody>
          <a:bodyPr wrap="square" rtlCol="0" anchor="b">
            <a:spAutoFit/>
          </a:bodyPr>
          <a:lstStyle/>
          <a:p>
            <a:pPr algn="ctr"/>
            <a:r>
              <a:rPr kumimoji="1" lang="ja-JP" altLang="en-US" sz="4000" b="1" dirty="0">
                <a:latin typeface="メイリオ" panose="020B0604030504040204" pitchFamily="50" charset="-128"/>
                <a:ea typeface="メイリオ" panose="020B0604030504040204" pitchFamily="50" charset="-128"/>
              </a:rPr>
              <a:t>本連携運用のフロー図</a:t>
            </a:r>
          </a:p>
        </p:txBody>
      </p:sp>
      <p:grpSp>
        <p:nvGrpSpPr>
          <p:cNvPr id="101" name="グループ化 100">
            <a:extLst>
              <a:ext uri="{FF2B5EF4-FFF2-40B4-BE49-F238E27FC236}">
                <a16:creationId xmlns:a16="http://schemas.microsoft.com/office/drawing/2014/main" id="{7818FBFC-66EE-B889-2AE5-E3EDFA917527}"/>
              </a:ext>
            </a:extLst>
          </p:cNvPr>
          <p:cNvGrpSpPr>
            <a:grpSpLocks noChangeAspect="1"/>
          </p:cNvGrpSpPr>
          <p:nvPr/>
        </p:nvGrpSpPr>
        <p:grpSpPr>
          <a:xfrm>
            <a:off x="14306850" y="3320208"/>
            <a:ext cx="13991346" cy="16146962"/>
            <a:chOff x="8568125" y="-553852"/>
            <a:chExt cx="6670170" cy="7697827"/>
          </a:xfrm>
          <a:solidFill>
            <a:schemeClr val="bg1"/>
          </a:solidFill>
        </p:grpSpPr>
        <p:pic>
          <p:nvPicPr>
            <p:cNvPr id="102" name="図 101">
              <a:extLst>
                <a:ext uri="{FF2B5EF4-FFF2-40B4-BE49-F238E27FC236}">
                  <a16:creationId xmlns:a16="http://schemas.microsoft.com/office/drawing/2014/main" id="{234457F7-E447-F5E5-3BB5-4286A9867671}"/>
                </a:ext>
              </a:extLst>
            </p:cNvPr>
            <p:cNvPicPr>
              <a:picLocks noChangeAspect="1"/>
            </p:cNvPicPr>
            <p:nvPr/>
          </p:nvPicPr>
          <p:blipFill>
            <a:blip r:embed="rId6"/>
            <a:srcRect l="774" t="1534" r="9755" b="1610"/>
            <a:stretch>
              <a:fillRect/>
            </a:stretch>
          </p:blipFill>
          <p:spPr>
            <a:xfrm>
              <a:off x="8568125" y="-553852"/>
              <a:ext cx="6670170" cy="7446546"/>
            </a:xfrm>
            <a:prstGeom prst="rect">
              <a:avLst/>
            </a:prstGeom>
            <a:grpFill/>
          </p:spPr>
        </p:pic>
        <p:sp>
          <p:nvSpPr>
            <p:cNvPr id="103" name="テキスト ボックス 102">
              <a:extLst>
                <a:ext uri="{FF2B5EF4-FFF2-40B4-BE49-F238E27FC236}">
                  <a16:creationId xmlns:a16="http://schemas.microsoft.com/office/drawing/2014/main" id="{88DBB85D-9C37-9C43-A1A4-6D1A888C88E8}"/>
                </a:ext>
              </a:extLst>
            </p:cNvPr>
            <p:cNvSpPr txBox="1"/>
            <p:nvPr/>
          </p:nvSpPr>
          <p:spPr>
            <a:xfrm>
              <a:off x="11148276" y="6894538"/>
              <a:ext cx="2218650" cy="249437"/>
            </a:xfrm>
            <a:prstGeom prst="rect">
              <a:avLst/>
            </a:prstGeom>
            <a:noFill/>
          </p:spPr>
          <p:txBody>
            <a:bodyPr wrap="none" rtlCol="0">
              <a:spAutoFit/>
            </a:bodyPr>
            <a:lstStyle/>
            <a:p>
              <a:pPr algn="ctr"/>
              <a:r>
                <a:rPr kumimoji="1" lang="ja-JP" altLang="en-US" sz="2800" b="1" dirty="0"/>
                <a:t>図</a:t>
              </a:r>
              <a:r>
                <a:rPr kumimoji="1" lang="en-US" altLang="ja-JP" sz="2800" b="1" dirty="0">
                  <a:latin typeface="Arial Unicode MS" panose="020B0604020202020204" pitchFamily="50" charset="-128"/>
                  <a:ea typeface="Arial Unicode MS" panose="020B0604020202020204" pitchFamily="50" charset="-128"/>
                  <a:cs typeface="Arial Unicode MS" panose="020B0604020202020204" pitchFamily="50" charset="-128"/>
                </a:rPr>
                <a:t>-1  </a:t>
              </a:r>
              <a:r>
                <a:rPr kumimoji="1" lang="ja-JP" altLang="en-US" sz="2800" b="1" dirty="0"/>
                <a:t>利根川上流域の管内図</a:t>
              </a:r>
            </a:p>
          </p:txBody>
        </p:sp>
      </p:grpSp>
      <p:sp>
        <p:nvSpPr>
          <p:cNvPr id="112" name="フローチャート: 結合子 111">
            <a:extLst>
              <a:ext uri="{FF2B5EF4-FFF2-40B4-BE49-F238E27FC236}">
                <a16:creationId xmlns:a16="http://schemas.microsoft.com/office/drawing/2014/main" id="{190D8543-624B-87ED-AC11-D67626DD82E7}"/>
              </a:ext>
            </a:extLst>
          </p:cNvPr>
          <p:cNvSpPr>
            <a:spLocks noChangeAspect="1"/>
          </p:cNvSpPr>
          <p:nvPr/>
        </p:nvSpPr>
        <p:spPr>
          <a:xfrm>
            <a:off x="28752651" y="28064082"/>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18" name="フローチャート: 結合子 117">
            <a:extLst>
              <a:ext uri="{FF2B5EF4-FFF2-40B4-BE49-F238E27FC236}">
                <a16:creationId xmlns:a16="http://schemas.microsoft.com/office/drawing/2014/main" id="{B1660CA4-207C-CDCB-3331-7AF8C85F564E}"/>
              </a:ext>
            </a:extLst>
          </p:cNvPr>
          <p:cNvSpPr>
            <a:spLocks noChangeAspect="1"/>
          </p:cNvSpPr>
          <p:nvPr/>
        </p:nvSpPr>
        <p:spPr>
          <a:xfrm>
            <a:off x="28767891" y="28923894"/>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nvGrpSpPr>
          <p:cNvPr id="14" name="グループ化 13">
            <a:extLst>
              <a:ext uri="{FF2B5EF4-FFF2-40B4-BE49-F238E27FC236}">
                <a16:creationId xmlns:a16="http://schemas.microsoft.com/office/drawing/2014/main" id="{89083D44-CE12-20B0-B230-6A755DA356D9}"/>
              </a:ext>
            </a:extLst>
          </p:cNvPr>
          <p:cNvGrpSpPr/>
          <p:nvPr/>
        </p:nvGrpSpPr>
        <p:grpSpPr>
          <a:xfrm>
            <a:off x="188533" y="22426785"/>
            <a:ext cx="13730398" cy="7877103"/>
            <a:chOff x="188533" y="22269903"/>
            <a:chExt cx="13730398" cy="7877103"/>
          </a:xfrm>
        </p:grpSpPr>
        <p:grpSp>
          <p:nvGrpSpPr>
            <p:cNvPr id="108" name="グループ化 107">
              <a:extLst>
                <a:ext uri="{FF2B5EF4-FFF2-40B4-BE49-F238E27FC236}">
                  <a16:creationId xmlns:a16="http://schemas.microsoft.com/office/drawing/2014/main" id="{5C1B7E3B-C2C2-5619-D1F7-E97F6A740EBC}"/>
                </a:ext>
              </a:extLst>
            </p:cNvPr>
            <p:cNvGrpSpPr/>
            <p:nvPr/>
          </p:nvGrpSpPr>
          <p:grpSpPr>
            <a:xfrm>
              <a:off x="209714" y="23055317"/>
              <a:ext cx="13709217" cy="7091689"/>
              <a:chOff x="7613140" y="17394617"/>
              <a:chExt cx="13709217" cy="7091689"/>
            </a:xfrm>
          </p:grpSpPr>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7DAF1A33-4341-BCFB-ECFF-6C2CC5DA50DF}"/>
                      </a:ext>
                    </a:extLst>
                  </p:cNvPr>
                  <p:cNvSpPr txBox="1"/>
                  <p:nvPr/>
                </p:nvSpPr>
                <p:spPr>
                  <a:xfrm>
                    <a:off x="10593093" y="17394617"/>
                    <a:ext cx="7275984" cy="538481"/>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eqArr>
                            <m:eqArrPr>
                              <m:ctrlPr>
                                <a:rPr lang="ja-JP" altLang="en-US" sz="2800" i="1" smtClean="0">
                                  <a:latin typeface="Cambria Math" panose="02040503050406030204" pitchFamily="18" charset="0"/>
                                </a:rPr>
                              </m:ctrlPr>
                            </m:eqArrPr>
                            <m:e>
                              <m:r>
                                <a:rPr lang="ja-JP" altLang="en-US" sz="2800">
                                  <a:latin typeface="Cambria Math" panose="02040503050406030204" pitchFamily="18" charset="0"/>
                                </a:rPr>
                                <m:t>&amp;</m:t>
                              </m:r>
                              <m:sSub>
                                <m:sSubPr>
                                  <m:ctrlPr>
                                    <a:rPr lang="ja-JP" altLang="en-US" sz="2800" i="1">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𝑖𝑛</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e>
                              </m:d>
                              <m:r>
                                <a:rPr lang="ja-JP" altLang="en-US" sz="2800" i="0">
                                  <a:latin typeface="Cambria Math" panose="02040503050406030204" pitchFamily="18" charset="0"/>
                                </a:rPr>
                                <m:t>=</m:t>
                              </m:r>
                              <m:sSub>
                                <m:sSubPr>
                                  <m:ctrlPr>
                                    <a:rPr lang="ja-JP" altLang="en-US" sz="2800" i="1">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𝑙𝑜𝑐𝑎𝑙</m:t>
                                  </m:r>
                                  <m:r>
                                    <m:rPr>
                                      <m:lit/>
                                    </m:rPr>
                                    <a:rPr lang="ja-JP" altLang="en-US" sz="2800" i="0">
                                      <a:latin typeface="Cambria Math" panose="02040503050406030204" pitchFamily="18" charset="0"/>
                                    </a:rPr>
                                    <m:t>_</m:t>
                                  </m:r>
                                  <m:r>
                                    <a:rPr lang="ja-JP" altLang="en-US" sz="2800" i="1">
                                      <a:latin typeface="Cambria Math" panose="02040503050406030204" pitchFamily="18" charset="0"/>
                                    </a:rPr>
                                    <m:t>𝑖𝑛</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e>
                              </m:d>
                              <m:r>
                                <a:rPr lang="ja-JP" altLang="en-US" sz="2800" i="0">
                                  <a:latin typeface="Cambria Math" panose="02040503050406030204" pitchFamily="18" charset="0"/>
                                </a:rPr>
                                <m:t>+</m:t>
                              </m:r>
                              <m:sSub>
                                <m:sSubPr>
                                  <m:ctrlPr>
                                    <a:rPr lang="ja-JP" altLang="en-US" sz="2800" i="1">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𝑦𝑎𝑔𝑖</m:t>
                                  </m:r>
                                  <m:r>
                                    <m:rPr>
                                      <m:lit/>
                                    </m:rPr>
                                    <a:rPr lang="ja-JP" altLang="en-US" sz="2800" i="0">
                                      <a:latin typeface="Cambria Math" panose="02040503050406030204" pitchFamily="18" charset="0"/>
                                    </a:rPr>
                                    <m:t>_</m:t>
                                  </m:r>
                                  <m:r>
                                    <a:rPr lang="ja-JP" altLang="en-US" sz="2800" i="1">
                                      <a:latin typeface="Cambria Math" panose="02040503050406030204" pitchFamily="18" charset="0"/>
                                    </a:rPr>
                                    <m:t>𝑜𝑢𝑡</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r>
                                    <a:rPr lang="ja-JP" altLang="en-US" sz="2800" i="0">
                                      <a:latin typeface="Cambria Math" panose="02040503050406030204" pitchFamily="18" charset="0"/>
                                    </a:rPr>
                                    <m:t>−∆</m:t>
                                  </m:r>
                                  <m:r>
                                    <a:rPr lang="ja-JP" altLang="en-US" sz="2800" i="1">
                                      <a:latin typeface="Cambria Math" panose="02040503050406030204" pitchFamily="18" charset="0"/>
                                    </a:rPr>
                                    <m:t>𝑡</m:t>
                                  </m:r>
                                </m:e>
                              </m:d>
                            </m:e>
                          </m:eqArr>
                        </m:oMath>
                      </m:oMathPara>
                    </a14:m>
                    <a:endParaRPr lang="ja-JP" altLang="en-US" sz="2800" dirty="0">
                      <a:latin typeface="メイリオ" panose="020B0604030504040204" pitchFamily="50" charset="-128"/>
                      <a:ea typeface="メイリオ" panose="020B0604030504040204" pitchFamily="50" charset="-128"/>
                    </a:endParaRPr>
                  </a:p>
                </p:txBody>
              </p:sp>
            </mc:Choice>
            <mc:Fallback xmlns="">
              <p:sp>
                <p:nvSpPr>
                  <p:cNvPr id="23" name="テキスト ボックス 22">
                    <a:extLst>
                      <a:ext uri="{FF2B5EF4-FFF2-40B4-BE49-F238E27FC236}">
                        <a16:creationId xmlns:a16="http://schemas.microsoft.com/office/drawing/2014/main" id="{7DAF1A33-4341-BCFB-ECFF-6C2CC5DA50DF}"/>
                      </a:ext>
                    </a:extLst>
                  </p:cNvPr>
                  <p:cNvSpPr txBox="1">
                    <a:spLocks noRot="1" noChangeAspect="1" noMove="1" noResize="1" noEditPoints="1" noAdjustHandles="1" noChangeArrowheads="1" noChangeShapeType="1" noTextEdit="1"/>
                  </p:cNvSpPr>
                  <p:nvPr/>
                </p:nvSpPr>
                <p:spPr>
                  <a:xfrm>
                    <a:off x="10593093" y="17394617"/>
                    <a:ext cx="7275984" cy="538481"/>
                  </a:xfrm>
                  <a:prstGeom prst="rect">
                    <a:avLst/>
                  </a:prstGeom>
                  <a:blipFill>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5AC99A67-C7B6-F7D5-B753-A83F9D35F999}"/>
                      </a:ext>
                    </a:extLst>
                  </p:cNvPr>
                  <p:cNvSpPr txBox="1"/>
                  <p:nvPr/>
                </p:nvSpPr>
                <p:spPr>
                  <a:xfrm>
                    <a:off x="10593093" y="21268333"/>
                    <a:ext cx="6341144" cy="54425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eqArr>
                            <m:eqArrPr>
                              <m:ctrlPr>
                                <a:rPr lang="ja-JP" altLang="en-US" sz="2800" b="1" i="1" smtClean="0">
                                  <a:latin typeface="Cambria Math" panose="02040503050406030204" pitchFamily="18" charset="0"/>
                                </a:rPr>
                              </m:ctrlPr>
                            </m:eqArrPr>
                            <m:e>
                              <m:r>
                                <a:rPr lang="ja-JP" altLang="en-US" sz="2800" b="1" smtClean="0">
                                  <a:latin typeface="Cambria Math" panose="02040503050406030204" pitchFamily="18" charset="0"/>
                                </a:rPr>
                                <m:t>&amp;</m:t>
                              </m:r>
                              <m:sSub>
                                <m:sSubPr>
                                  <m:ctrlPr>
                                    <a:rPr lang="ja-JP" altLang="en-US" sz="2800" b="1" i="1">
                                      <a:latin typeface="Cambria Math" panose="02040503050406030204" pitchFamily="18" charset="0"/>
                                    </a:rPr>
                                  </m:ctrlPr>
                                </m:sSubPr>
                                <m:e>
                                  <m:r>
                                    <a:rPr lang="ja-JP" altLang="en-US" sz="2800" b="1" i="1" smtClean="0">
                                      <a:latin typeface="Cambria Math" panose="02040503050406030204" pitchFamily="18" charset="0"/>
                                    </a:rPr>
                                    <m:t>𝑸</m:t>
                                  </m:r>
                                </m:e>
                                <m:sub>
                                  <m:r>
                                    <a:rPr lang="ja-JP" altLang="en-US" sz="2800" b="1" i="1" smtClean="0">
                                      <a:latin typeface="Cambria Math" panose="02040503050406030204" pitchFamily="18" charset="0"/>
                                    </a:rPr>
                                    <m:t>𝒊𝒏𝒅𝒆𝒙</m:t>
                                  </m:r>
                                  <m:r>
                                    <m:rPr>
                                      <m:lit/>
                                    </m:rPr>
                                    <a:rPr lang="ja-JP" altLang="en-US" sz="2800" b="1" i="0" smtClean="0">
                                      <a:latin typeface="Cambria Math" panose="02040503050406030204" pitchFamily="18" charset="0"/>
                                    </a:rPr>
                                    <m:t>_</m:t>
                                  </m:r>
                                  <m:r>
                                    <a:rPr lang="ja-JP" altLang="en-US" sz="2800" b="1" i="1" smtClean="0">
                                      <a:latin typeface="Cambria Math" panose="02040503050406030204" pitchFamily="18" charset="0"/>
                                    </a:rPr>
                                    <m:t>𝒊𝒏</m:t>
                                  </m:r>
                                </m:sub>
                              </m:sSub>
                              <m:d>
                                <m:dPr>
                                  <m:ctrlPr>
                                    <a:rPr lang="ja-JP" altLang="en-US" sz="2800" b="1" i="1">
                                      <a:latin typeface="Cambria Math" panose="02040503050406030204" pitchFamily="18" charset="0"/>
                                    </a:rPr>
                                  </m:ctrlPr>
                                </m:dPr>
                                <m:e>
                                  <m:r>
                                    <a:rPr lang="ja-JP" altLang="en-US" sz="2800" b="1" i="1" smtClean="0">
                                      <a:latin typeface="Cambria Math" panose="02040503050406030204" pitchFamily="18" charset="0"/>
                                    </a:rPr>
                                    <m:t>𝒕</m:t>
                                  </m:r>
                                </m:e>
                              </m:d>
                              <m:r>
                                <a:rPr lang="ja-JP" altLang="en-US" sz="2800" b="1" i="0" smtClean="0">
                                  <a:latin typeface="Cambria Math" panose="02040503050406030204" pitchFamily="18" charset="0"/>
                                </a:rPr>
                                <m:t>=</m:t>
                              </m:r>
                              <m:sSub>
                                <m:sSubPr>
                                  <m:ctrlPr>
                                    <a:rPr lang="ja-JP" altLang="en-US" sz="2800" b="1" i="1">
                                      <a:latin typeface="Cambria Math" panose="02040503050406030204" pitchFamily="18" charset="0"/>
                                    </a:rPr>
                                  </m:ctrlPr>
                                </m:sSubPr>
                                <m:e>
                                  <m:r>
                                    <a:rPr lang="ja-JP" altLang="en-US" sz="2800" b="1" i="1" smtClean="0">
                                      <a:latin typeface="Cambria Math" panose="02040503050406030204" pitchFamily="18" charset="0"/>
                                    </a:rPr>
                                    <m:t>𝑸</m:t>
                                  </m:r>
                                </m:e>
                                <m:sub>
                                  <m:r>
                                    <a:rPr lang="ja-JP" altLang="en-US" sz="2800" b="1" i="1" smtClean="0">
                                      <a:latin typeface="Cambria Math" panose="02040503050406030204" pitchFamily="18" charset="0"/>
                                    </a:rPr>
                                    <m:t>𝒊𝒏</m:t>
                                  </m:r>
                                </m:sub>
                              </m:sSub>
                              <m:d>
                                <m:dPr>
                                  <m:ctrlPr>
                                    <a:rPr lang="ja-JP" altLang="en-US" sz="2800" b="1" i="1">
                                      <a:latin typeface="Cambria Math" panose="02040503050406030204" pitchFamily="18" charset="0"/>
                                    </a:rPr>
                                  </m:ctrlPr>
                                </m:dPr>
                                <m:e>
                                  <m:r>
                                    <a:rPr lang="ja-JP" altLang="en-US" sz="2800" b="1" i="1" smtClean="0">
                                      <a:latin typeface="Cambria Math" panose="02040503050406030204" pitchFamily="18" charset="0"/>
                                    </a:rPr>
                                    <m:t>𝒕</m:t>
                                  </m:r>
                                </m:e>
                              </m:d>
                              <m:r>
                                <a:rPr lang="ja-JP" altLang="en-US" sz="2800" b="1" i="0" smtClean="0">
                                  <a:latin typeface="Cambria Math" panose="02040503050406030204" pitchFamily="18" charset="0"/>
                                </a:rPr>
                                <m:t>+</m:t>
                              </m:r>
                              <m:sSub>
                                <m:sSubPr>
                                  <m:ctrlPr>
                                    <a:rPr lang="ja-JP" altLang="en-US" sz="2800" b="1" i="1">
                                      <a:latin typeface="Cambria Math" panose="02040503050406030204" pitchFamily="18" charset="0"/>
                                    </a:rPr>
                                  </m:ctrlPr>
                                </m:sSubPr>
                                <m:e>
                                  <m:r>
                                    <a:rPr lang="ja-JP" altLang="en-US" sz="2800" b="1" i="1" smtClean="0">
                                      <a:latin typeface="Cambria Math" panose="02040503050406030204" pitchFamily="18" charset="0"/>
                                    </a:rPr>
                                    <m:t>𝑸</m:t>
                                  </m:r>
                                </m:e>
                                <m:sub>
                                  <m:r>
                                    <a:rPr lang="ja-JP" altLang="en-US" sz="2800" b="1" i="1" smtClean="0">
                                      <a:latin typeface="Cambria Math" panose="02040503050406030204" pitchFamily="18" charset="0"/>
                                    </a:rPr>
                                    <m:t>𝒚𝒂𝒈𝒊</m:t>
                                  </m:r>
                                  <m:r>
                                    <m:rPr>
                                      <m:lit/>
                                    </m:rPr>
                                    <a:rPr lang="ja-JP" altLang="en-US" sz="2800" b="1" i="0" smtClean="0">
                                      <a:latin typeface="Cambria Math" panose="02040503050406030204" pitchFamily="18" charset="0"/>
                                    </a:rPr>
                                    <m:t>_</m:t>
                                  </m:r>
                                  <m:r>
                                    <a:rPr lang="ja-JP" altLang="en-US" sz="2800" b="1" i="1" smtClean="0">
                                      <a:latin typeface="Cambria Math" panose="02040503050406030204" pitchFamily="18" charset="0"/>
                                    </a:rPr>
                                    <m:t>𝒐𝒖𝒕</m:t>
                                  </m:r>
                                </m:sub>
                              </m:sSub>
                              <m:d>
                                <m:dPr>
                                  <m:ctrlPr>
                                    <a:rPr lang="ja-JP" altLang="en-US" sz="2800" b="1" i="1">
                                      <a:latin typeface="Cambria Math" panose="02040503050406030204" pitchFamily="18" charset="0"/>
                                    </a:rPr>
                                  </m:ctrlPr>
                                </m:dPr>
                                <m:e>
                                  <m:r>
                                    <a:rPr lang="ja-JP" altLang="en-US" sz="2800" b="1" i="1" smtClean="0">
                                      <a:latin typeface="Cambria Math" panose="02040503050406030204" pitchFamily="18" charset="0"/>
                                    </a:rPr>
                                    <m:t>𝒕</m:t>
                                  </m:r>
                                </m:e>
                              </m:d>
                            </m:e>
                          </m:eqArr>
                        </m:oMath>
                      </m:oMathPara>
                    </a14:m>
                    <a:endParaRPr lang="ja-JP" altLang="en-US" sz="2800" b="1">
                      <a:latin typeface="メイリオ" panose="020B0604030504040204" pitchFamily="50" charset="-128"/>
                      <a:ea typeface="メイリオ" panose="020B0604030504040204" pitchFamily="50" charset="-128"/>
                    </a:endParaRPr>
                  </a:p>
                </p:txBody>
              </p:sp>
            </mc:Choice>
            <mc:Fallback xmlns="">
              <p:sp>
                <p:nvSpPr>
                  <p:cNvPr id="25" name="テキスト ボックス 24">
                    <a:extLst>
                      <a:ext uri="{FF2B5EF4-FFF2-40B4-BE49-F238E27FC236}">
                        <a16:creationId xmlns:a16="http://schemas.microsoft.com/office/drawing/2014/main" id="{5AC99A67-C7B6-F7D5-B753-A83F9D35F999}"/>
                      </a:ext>
                    </a:extLst>
                  </p:cNvPr>
                  <p:cNvSpPr txBox="1">
                    <a:spLocks noRot="1" noChangeAspect="1" noMove="1" noResize="1" noEditPoints="1" noAdjustHandles="1" noChangeArrowheads="1" noChangeShapeType="1" noTextEdit="1"/>
                  </p:cNvSpPr>
                  <p:nvPr/>
                </p:nvSpPr>
                <p:spPr>
                  <a:xfrm>
                    <a:off x="10593093" y="21268333"/>
                    <a:ext cx="6341144" cy="544252"/>
                  </a:xfrm>
                  <a:prstGeom prst="rect">
                    <a:avLst/>
                  </a:prstGeom>
                  <a:blipFill>
                    <a:blip r:embed="rId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C71A520A-80AB-CD0F-C24D-34FAEB159603}"/>
                      </a:ext>
                    </a:extLst>
                  </p:cNvPr>
                  <p:cNvSpPr txBox="1"/>
                  <p:nvPr/>
                </p:nvSpPr>
                <p:spPr>
                  <a:xfrm>
                    <a:off x="10593093" y="21770914"/>
                    <a:ext cx="7275984" cy="594843"/>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ja-JP" altLang="en-US" sz="2800" b="1" i="1" smtClean="0">
                                  <a:latin typeface="Cambria Math" panose="02040503050406030204" pitchFamily="18" charset="0"/>
                                </a:rPr>
                              </m:ctrlPr>
                            </m:sSubPr>
                            <m:e>
                              <m:r>
                                <a:rPr lang="ja-JP" altLang="en-US" sz="2800" b="1" i="1" smtClean="0">
                                  <a:latin typeface="Cambria Math" panose="02040503050406030204" pitchFamily="18" charset="0"/>
                                </a:rPr>
                                <m:t>𝑸</m:t>
                              </m:r>
                            </m:e>
                            <m:sub>
                              <m:r>
                                <a:rPr lang="ja-JP" altLang="en-US" sz="2800" b="1" i="1" smtClean="0">
                                  <a:latin typeface="Cambria Math" panose="02040503050406030204" pitchFamily="18" charset="0"/>
                                </a:rPr>
                                <m:t>𝒕𝒂𝒓𝒈𝒆𝒕</m:t>
                              </m:r>
                              <m:r>
                                <m:rPr>
                                  <m:lit/>
                                </m:rPr>
                                <a:rPr lang="ja-JP" altLang="en-US" sz="2800" b="1" i="0" smtClean="0">
                                  <a:latin typeface="Cambria Math" panose="02040503050406030204" pitchFamily="18" charset="0"/>
                                </a:rPr>
                                <m:t>_</m:t>
                              </m:r>
                              <m:r>
                                <a:rPr lang="ja-JP" altLang="en-US" sz="2800" b="1" i="1" smtClean="0">
                                  <a:latin typeface="Cambria Math" panose="02040503050406030204" pitchFamily="18" charset="0"/>
                                </a:rPr>
                                <m:t>𝒐𝒖𝒕</m:t>
                              </m:r>
                            </m:sub>
                          </m:sSub>
                          <m:d>
                            <m:dPr>
                              <m:ctrlPr>
                                <a:rPr lang="ja-JP" altLang="en-US" sz="2800" b="1" i="1">
                                  <a:latin typeface="Cambria Math" panose="02040503050406030204" pitchFamily="18" charset="0"/>
                                </a:rPr>
                              </m:ctrlPr>
                            </m:dPr>
                            <m:e>
                              <m:r>
                                <a:rPr lang="ja-JP" altLang="en-US" sz="2800" b="1" i="1" smtClean="0">
                                  <a:latin typeface="Cambria Math" panose="02040503050406030204" pitchFamily="18" charset="0"/>
                                </a:rPr>
                                <m:t>𝒕</m:t>
                              </m:r>
                            </m:e>
                          </m:d>
                          <m:r>
                            <a:rPr lang="ja-JP" altLang="en-US" sz="2800" b="1" i="0" smtClean="0">
                              <a:latin typeface="Cambria Math" panose="02040503050406030204" pitchFamily="18" charset="0"/>
                            </a:rPr>
                            <m:t>=</m:t>
                          </m:r>
                          <m:func>
                            <m:funcPr>
                              <m:ctrlPr>
                                <a:rPr lang="ja-JP" altLang="en-US" sz="2800" b="1" i="1">
                                  <a:latin typeface="Cambria Math" panose="02040503050406030204" pitchFamily="18" charset="0"/>
                                </a:rPr>
                              </m:ctrlPr>
                            </m:funcPr>
                            <m:fName>
                              <m:r>
                                <a:rPr lang="ja-JP" altLang="en-US" sz="2800" b="1" i="0" smtClean="0">
                                  <a:latin typeface="Cambria Math" panose="02040503050406030204" pitchFamily="18" charset="0"/>
                                </a:rPr>
                                <m:t>𝐦𝐢𝐧</m:t>
                              </m:r>
                            </m:fName>
                            <m:e>
                              <m:d>
                                <m:dPr>
                                  <m:ctrlPr>
                                    <a:rPr lang="ja-JP" altLang="en-US" sz="2800" b="1" i="1">
                                      <a:latin typeface="Cambria Math" panose="02040503050406030204" pitchFamily="18" charset="0"/>
                                    </a:rPr>
                                  </m:ctrlPr>
                                </m:dPr>
                                <m:e>
                                  <m:sSub>
                                    <m:sSubPr>
                                      <m:ctrlPr>
                                        <a:rPr lang="ja-JP" altLang="en-US" sz="2800" b="1" i="1">
                                          <a:latin typeface="Cambria Math" panose="02040503050406030204" pitchFamily="18" charset="0"/>
                                        </a:rPr>
                                      </m:ctrlPr>
                                    </m:sSubPr>
                                    <m:e>
                                      <m:r>
                                        <a:rPr lang="ja-JP" altLang="en-US" sz="2800" b="1" i="1" smtClean="0">
                                          <a:latin typeface="Cambria Math" panose="02040503050406030204" pitchFamily="18" charset="0"/>
                                        </a:rPr>
                                        <m:t>𝑸</m:t>
                                      </m:r>
                                    </m:e>
                                    <m:sub>
                                      <m:r>
                                        <a:rPr lang="ja-JP" altLang="en-US" sz="2800" b="1" i="1" smtClean="0">
                                          <a:latin typeface="Cambria Math" panose="02040503050406030204" pitchFamily="18" charset="0"/>
                                        </a:rPr>
                                        <m:t>𝒊𝒏𝒅𝒆𝒙</m:t>
                                      </m:r>
                                      <m:r>
                                        <m:rPr>
                                          <m:lit/>
                                        </m:rPr>
                                        <a:rPr lang="ja-JP" altLang="en-US" sz="2800" b="1" i="0" smtClean="0">
                                          <a:latin typeface="Cambria Math" panose="02040503050406030204" pitchFamily="18" charset="0"/>
                                        </a:rPr>
                                        <m:t>_</m:t>
                                      </m:r>
                                      <m:r>
                                        <a:rPr lang="ja-JP" altLang="en-US" sz="2800" b="1" i="1" smtClean="0">
                                          <a:latin typeface="Cambria Math" panose="02040503050406030204" pitchFamily="18" charset="0"/>
                                        </a:rPr>
                                        <m:t>𝒊𝒏</m:t>
                                      </m:r>
                                    </m:sub>
                                  </m:sSub>
                                  <m:d>
                                    <m:dPr>
                                      <m:ctrlPr>
                                        <a:rPr lang="ja-JP" altLang="en-US" sz="2800" b="1" i="1">
                                          <a:latin typeface="Cambria Math" panose="02040503050406030204" pitchFamily="18" charset="0"/>
                                        </a:rPr>
                                      </m:ctrlPr>
                                    </m:dPr>
                                    <m:e>
                                      <m:r>
                                        <a:rPr lang="ja-JP" altLang="en-US" sz="2800" b="1" i="1" smtClean="0">
                                          <a:latin typeface="Cambria Math" panose="02040503050406030204" pitchFamily="18" charset="0"/>
                                        </a:rPr>
                                        <m:t>𝒕</m:t>
                                      </m:r>
                                    </m:e>
                                  </m:d>
                                  <m:r>
                                    <a:rPr lang="ja-JP" altLang="en-US" sz="2800" b="1" i="0" smtClean="0">
                                      <a:latin typeface="Cambria Math" panose="02040503050406030204" pitchFamily="18" charset="0"/>
                                    </a:rPr>
                                    <m:t>, </m:t>
                                  </m:r>
                                  <m:r>
                                    <a:rPr lang="ja-JP" altLang="en-US" sz="2800" b="1" i="0" smtClean="0">
                                      <a:latin typeface="Cambria Math" panose="02040503050406030204" pitchFamily="18" charset="0"/>
                                    </a:rPr>
                                    <m:t>𝟓𝟐𝟎</m:t>
                                  </m:r>
                                </m:e>
                              </m:d>
                            </m:e>
                          </m:func>
                        </m:oMath>
                      </m:oMathPara>
                    </a14:m>
                    <a:endParaRPr lang="ja-JP" altLang="en-US" sz="2800" b="1" dirty="0">
                      <a:latin typeface="メイリオ" panose="020B0604030504040204" pitchFamily="50" charset="-128"/>
                      <a:ea typeface="メイリオ" panose="020B0604030504040204" pitchFamily="50" charset="-128"/>
                    </a:endParaRPr>
                  </a:p>
                </p:txBody>
              </p:sp>
            </mc:Choice>
            <mc:Fallback xmlns="">
              <p:sp>
                <p:nvSpPr>
                  <p:cNvPr id="29" name="テキスト ボックス 28">
                    <a:extLst>
                      <a:ext uri="{FF2B5EF4-FFF2-40B4-BE49-F238E27FC236}">
                        <a16:creationId xmlns:a16="http://schemas.microsoft.com/office/drawing/2014/main" id="{C71A520A-80AB-CD0F-C24D-34FAEB159603}"/>
                      </a:ext>
                    </a:extLst>
                  </p:cNvPr>
                  <p:cNvSpPr txBox="1">
                    <a:spLocks noRot="1" noChangeAspect="1" noMove="1" noResize="1" noEditPoints="1" noAdjustHandles="1" noChangeArrowheads="1" noChangeShapeType="1" noTextEdit="1"/>
                  </p:cNvSpPr>
                  <p:nvPr/>
                </p:nvSpPr>
                <p:spPr>
                  <a:xfrm>
                    <a:off x="10593093" y="21770914"/>
                    <a:ext cx="7275984" cy="594843"/>
                  </a:xfrm>
                  <a:prstGeom prst="rect">
                    <a:avLst/>
                  </a:prstGeom>
                  <a:blipFill>
                    <a:blip r:embed="rId9"/>
                    <a:stretch>
                      <a:fillRect/>
                    </a:stretch>
                  </a:blipFill>
                </p:spPr>
                <p:txBody>
                  <a:bodyPr/>
                  <a:lstStyle/>
                  <a:p>
                    <a:r>
                      <a:rPr lang="ja-JP" altLang="en-US">
                        <a:noFill/>
                      </a:rPr>
                      <a:t> </a:t>
                    </a:r>
                  </a:p>
                </p:txBody>
              </p:sp>
            </mc:Fallback>
          </mc:AlternateContent>
          <p:sp>
            <p:nvSpPr>
              <p:cNvPr id="17" name="テキスト ボックス 16">
                <a:extLst>
                  <a:ext uri="{FF2B5EF4-FFF2-40B4-BE49-F238E27FC236}">
                    <a16:creationId xmlns:a16="http://schemas.microsoft.com/office/drawing/2014/main" id="{85A5EC25-5E66-592E-67CC-DB770B413E2D}"/>
                  </a:ext>
                </a:extLst>
              </p:cNvPr>
              <p:cNvSpPr txBox="1"/>
              <p:nvPr/>
            </p:nvSpPr>
            <p:spPr>
              <a:xfrm>
                <a:off x="8151750" y="17429201"/>
                <a:ext cx="1620957" cy="954107"/>
              </a:xfrm>
              <a:prstGeom prst="rect">
                <a:avLst/>
              </a:prstGeom>
              <a:noFill/>
            </p:spPr>
            <p:txBody>
              <a:bodyPr wrap="none" rtlCol="0">
                <a:spAutoFit/>
              </a:bodyPr>
              <a:lstStyle/>
              <a:p>
                <a:pPr algn="ctr"/>
                <a:r>
                  <a:rPr kumimoji="1" lang="ja-JP" altLang="en-US" sz="2800" dirty="0">
                    <a:latin typeface="メイリオ" panose="020B0604030504040204" pitchFamily="50" charset="-128"/>
                    <a:ea typeface="メイリオ" panose="020B0604030504040204" pitchFamily="50" charset="-128"/>
                  </a:rPr>
                  <a:t>放流操作</a:t>
                </a:r>
                <a:endParaRPr kumimoji="1" lang="en-US" altLang="ja-JP" sz="2800" dirty="0">
                  <a:latin typeface="メイリオ" panose="020B0604030504040204" pitchFamily="50" charset="-128"/>
                  <a:ea typeface="メイリオ" panose="020B0604030504040204" pitchFamily="50" charset="-128"/>
                </a:endParaRPr>
              </a:p>
              <a:p>
                <a:pPr algn="ctr"/>
                <a:r>
                  <a:rPr kumimoji="1" lang="ja-JP" altLang="en-US" sz="2800" dirty="0">
                    <a:latin typeface="メイリオ" panose="020B0604030504040204" pitchFamily="50" charset="-128"/>
                    <a:ea typeface="メイリオ" panose="020B0604030504040204" pitchFamily="50" charset="-128"/>
                  </a:rPr>
                  <a:t>（通常）</a:t>
                </a:r>
              </a:p>
            </p:txBody>
          </p:sp>
          <p:sp>
            <p:nvSpPr>
              <p:cNvPr id="18" name="テキスト ボックス 17">
                <a:extLst>
                  <a:ext uri="{FF2B5EF4-FFF2-40B4-BE49-F238E27FC236}">
                    <a16:creationId xmlns:a16="http://schemas.microsoft.com/office/drawing/2014/main" id="{4E2CE808-12DB-5599-6F43-C5B54AEC0E18}"/>
                  </a:ext>
                </a:extLst>
              </p:cNvPr>
              <p:cNvSpPr txBox="1"/>
              <p:nvPr/>
            </p:nvSpPr>
            <p:spPr>
              <a:xfrm>
                <a:off x="7613140" y="21268333"/>
                <a:ext cx="2698175" cy="954107"/>
              </a:xfrm>
              <a:prstGeom prst="rect">
                <a:avLst/>
              </a:prstGeom>
              <a:noFill/>
            </p:spPr>
            <p:txBody>
              <a:bodyPr wrap="none" rtlCol="0">
                <a:spAutoFit/>
              </a:bodyPr>
              <a:lstStyle/>
              <a:p>
                <a:pPr algn="ctr"/>
                <a:r>
                  <a:rPr kumimoji="1" lang="ja-JP" altLang="en-US" sz="2800" b="1" dirty="0">
                    <a:latin typeface="メイリオ" panose="020B0604030504040204" pitchFamily="50" charset="-128"/>
                    <a:ea typeface="メイリオ" panose="020B0604030504040204" pitchFamily="50" charset="-128"/>
                  </a:rPr>
                  <a:t>放流操作</a:t>
                </a:r>
                <a:endParaRPr kumimoji="1" lang="en-US" altLang="ja-JP" sz="2800" b="1" dirty="0">
                  <a:latin typeface="メイリオ" panose="020B0604030504040204" pitchFamily="50" charset="-128"/>
                  <a:ea typeface="メイリオ" panose="020B0604030504040204" pitchFamily="50" charset="-128"/>
                </a:endParaRPr>
              </a:p>
              <a:p>
                <a:pPr algn="ctr"/>
                <a:r>
                  <a:rPr kumimoji="1" lang="ja-JP" altLang="en-US" sz="2800" b="1" dirty="0">
                    <a:latin typeface="メイリオ" panose="020B0604030504040204" pitchFamily="50" charset="-128"/>
                    <a:ea typeface="メイリオ" panose="020B0604030504040204" pitchFamily="50" charset="-128"/>
                  </a:rPr>
                  <a:t>（本連携運用）</a:t>
                </a:r>
              </a:p>
            </p:txBody>
          </p:sp>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8FB20165-A979-450E-D64E-94F4A2122426}"/>
                      </a:ext>
                    </a:extLst>
                  </p:cNvPr>
                  <p:cNvSpPr txBox="1"/>
                  <p:nvPr/>
                </p:nvSpPr>
                <p:spPr>
                  <a:xfrm>
                    <a:off x="10593093" y="17975014"/>
                    <a:ext cx="6095671" cy="55823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ja-JP" altLang="en-US" sz="2800" i="1" smtClean="0">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𝑡𝑎𝑟𝑔𝑒𝑡</m:t>
                              </m:r>
                              <m:r>
                                <m:rPr>
                                  <m:lit/>
                                </m:rPr>
                                <a:rPr lang="ja-JP" altLang="en-US" sz="2800" i="0">
                                  <a:latin typeface="Cambria Math" panose="02040503050406030204" pitchFamily="18" charset="0"/>
                                </a:rPr>
                                <m:t>_</m:t>
                              </m:r>
                              <m:r>
                                <a:rPr lang="ja-JP" altLang="en-US" sz="2800" i="1">
                                  <a:latin typeface="Cambria Math" panose="02040503050406030204" pitchFamily="18" charset="0"/>
                                </a:rPr>
                                <m:t>𝑜𝑢𝑡</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e>
                          </m:d>
                          <m:r>
                            <a:rPr lang="ja-JP" altLang="en-US" sz="2800" i="0">
                              <a:latin typeface="Cambria Math" panose="02040503050406030204" pitchFamily="18" charset="0"/>
                            </a:rPr>
                            <m:t>=</m:t>
                          </m:r>
                          <m:func>
                            <m:funcPr>
                              <m:ctrlPr>
                                <a:rPr lang="ja-JP" altLang="en-US" sz="2800" i="1">
                                  <a:latin typeface="Cambria Math" panose="02040503050406030204" pitchFamily="18" charset="0"/>
                                </a:rPr>
                              </m:ctrlPr>
                            </m:funcPr>
                            <m:fName>
                              <m:r>
                                <m:rPr>
                                  <m:sty m:val="p"/>
                                </m:rPr>
                                <a:rPr lang="ja-JP" altLang="en-US" sz="2800" i="0">
                                  <a:latin typeface="Cambria Math" panose="02040503050406030204" pitchFamily="18" charset="0"/>
                                </a:rPr>
                                <m:t>min</m:t>
                              </m:r>
                            </m:fName>
                            <m:e>
                              <m:d>
                                <m:dPr>
                                  <m:ctrlPr>
                                    <a:rPr lang="ja-JP" altLang="en-US" sz="2800" i="1">
                                      <a:latin typeface="Cambria Math" panose="02040503050406030204" pitchFamily="18" charset="0"/>
                                    </a:rPr>
                                  </m:ctrlPr>
                                </m:dPr>
                                <m:e>
                                  <m:sSub>
                                    <m:sSubPr>
                                      <m:ctrlPr>
                                        <a:rPr lang="ja-JP" altLang="en-US" sz="2800" i="1">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𝑖𝑛</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e>
                                  </m:d>
                                  <m:r>
                                    <a:rPr lang="ja-JP" altLang="en-US" sz="2800" i="0">
                                      <a:latin typeface="Cambria Math" panose="02040503050406030204" pitchFamily="18" charset="0"/>
                                    </a:rPr>
                                    <m:t>, 520</m:t>
                                  </m:r>
                                </m:e>
                              </m:d>
                            </m:e>
                          </m:func>
                        </m:oMath>
                      </m:oMathPara>
                    </a14:m>
                    <a:endParaRPr lang="ja-JP" altLang="en-US" sz="2800" dirty="0">
                      <a:latin typeface="メイリオ" panose="020B0604030504040204" pitchFamily="50" charset="-128"/>
                      <a:ea typeface="メイリオ" panose="020B0604030504040204" pitchFamily="50" charset="-128"/>
                    </a:endParaRPr>
                  </a:p>
                </p:txBody>
              </p:sp>
            </mc:Choice>
            <mc:Fallback xmlns="">
              <p:sp>
                <p:nvSpPr>
                  <p:cNvPr id="19" name="テキスト ボックス 18">
                    <a:extLst>
                      <a:ext uri="{FF2B5EF4-FFF2-40B4-BE49-F238E27FC236}">
                        <a16:creationId xmlns:a16="http://schemas.microsoft.com/office/drawing/2014/main" id="{8FB20165-A979-450E-D64E-94F4A2122426}"/>
                      </a:ext>
                    </a:extLst>
                  </p:cNvPr>
                  <p:cNvSpPr txBox="1">
                    <a:spLocks noRot="1" noChangeAspect="1" noMove="1" noResize="1" noEditPoints="1" noAdjustHandles="1" noChangeArrowheads="1" noChangeShapeType="1" noTextEdit="1"/>
                  </p:cNvSpPr>
                  <p:nvPr/>
                </p:nvSpPr>
                <p:spPr>
                  <a:xfrm>
                    <a:off x="10593093" y="17975014"/>
                    <a:ext cx="6095671" cy="558230"/>
                  </a:xfrm>
                  <a:prstGeom prst="rect">
                    <a:avLst/>
                  </a:prstGeom>
                  <a:blipFill>
                    <a:blip r:embed="rId10"/>
                    <a:stretch>
                      <a:fillRect/>
                    </a:stretch>
                  </a:blipFill>
                </p:spPr>
                <p:txBody>
                  <a:bodyPr/>
                  <a:lstStyle/>
                  <a:p>
                    <a:r>
                      <a:rPr lang="ja-JP" altLang="en-US">
                        <a:noFill/>
                      </a:rPr>
                      <a:t> </a:t>
                    </a:r>
                  </a:p>
                </p:txBody>
              </p:sp>
            </mc:Fallback>
          </mc:AlternateContent>
          <p:grpSp>
            <p:nvGrpSpPr>
              <p:cNvPr id="90" name="グループ化 89">
                <a:extLst>
                  <a:ext uri="{FF2B5EF4-FFF2-40B4-BE49-F238E27FC236}">
                    <a16:creationId xmlns:a16="http://schemas.microsoft.com/office/drawing/2014/main" id="{D148767D-9DBF-239C-EEA7-73728A3007F5}"/>
                  </a:ext>
                </a:extLst>
              </p:cNvPr>
              <p:cNvGrpSpPr/>
              <p:nvPr/>
            </p:nvGrpSpPr>
            <p:grpSpPr>
              <a:xfrm>
                <a:off x="11311023" y="18631947"/>
                <a:ext cx="10011334" cy="2450416"/>
                <a:chOff x="10732835" y="17483688"/>
                <a:chExt cx="10011334" cy="2450416"/>
              </a:xfrm>
            </p:grpSpPr>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DAB1E48A-B8D9-B700-0540-0E94EE12D8EF}"/>
                        </a:ext>
                      </a:extLst>
                    </p:cNvPr>
                    <p:cNvSpPr txBox="1"/>
                    <p:nvPr/>
                  </p:nvSpPr>
                  <p:spPr>
                    <a:xfrm>
                      <a:off x="11082401" y="17483688"/>
                      <a:ext cx="7483374" cy="523220"/>
                    </a:xfrm>
                    <a:prstGeom prst="rect">
                      <a:avLst/>
                    </a:prstGeom>
                    <a:noFill/>
                  </p:spPr>
                  <p:txBody>
                    <a:bodyPr wrap="square">
                      <a:spAutoFit/>
                    </a:bodyPr>
                    <a:lstStyle/>
                    <a:p>
                      <a14:m>
                        <m:oMath xmlns:m="http://schemas.openxmlformats.org/officeDocument/2006/math">
                          <m:eqArr>
                            <m:eqArrPr>
                              <m:ctrlPr>
                                <a:rPr lang="ja-JP" altLang="en-US" sz="2800" i="1" smtClean="0">
                                  <a:latin typeface="Cambria Math" panose="02040503050406030204" pitchFamily="18" charset="0"/>
                                </a:rPr>
                              </m:ctrlPr>
                            </m:eqArrPr>
                            <m:e>
                              <m:r>
                                <a:rPr lang="ja-JP" altLang="en-US" sz="2800">
                                  <a:latin typeface="Cambria Math" panose="02040503050406030204" pitchFamily="18" charset="0"/>
                                </a:rPr>
                                <m:t>&amp;</m:t>
                              </m:r>
                              <m:sSub>
                                <m:sSubPr>
                                  <m:ctrlPr>
                                    <a:rPr lang="ja-JP" altLang="en-US" sz="2800" i="1">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𝑖𝑛</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e>
                              </m:d>
                              <m:r>
                                <a:rPr lang="ja-JP" altLang="en-US" sz="2800" i="1">
                                  <a:latin typeface="Cambria Math" panose="02040503050406030204" pitchFamily="18" charset="0"/>
                                </a:rPr>
                                <m:t>：</m:t>
                              </m:r>
                            </m:e>
                          </m:eqArr>
                        </m:oMath>
                      </a14:m>
                      <a:r>
                        <a:rPr lang="ja-JP" altLang="en-US" sz="2800">
                          <a:latin typeface="メイリオ" panose="020B0604030504040204" pitchFamily="50" charset="-128"/>
                          <a:ea typeface="メイリオ" panose="020B0604030504040204" pitchFamily="50" charset="-128"/>
                        </a:rPr>
                        <a:t>藤原ダム流入量</a:t>
                      </a:r>
                    </a:p>
                  </p:txBody>
                </p:sp>
              </mc:Choice>
              <mc:Fallback xmlns="">
                <p:sp>
                  <p:nvSpPr>
                    <p:cNvPr id="24" name="テキスト ボックス 23">
                      <a:extLst>
                        <a:ext uri="{FF2B5EF4-FFF2-40B4-BE49-F238E27FC236}">
                          <a16:creationId xmlns:a16="http://schemas.microsoft.com/office/drawing/2014/main" id="{DAB1E48A-B8D9-B700-0540-0E94EE12D8EF}"/>
                        </a:ext>
                      </a:extLst>
                    </p:cNvPr>
                    <p:cNvSpPr txBox="1">
                      <a:spLocks noRot="1" noChangeAspect="1" noMove="1" noResize="1" noEditPoints="1" noAdjustHandles="1" noChangeArrowheads="1" noChangeShapeType="1" noTextEdit="1"/>
                    </p:cNvSpPr>
                    <p:nvPr/>
                  </p:nvSpPr>
                  <p:spPr>
                    <a:xfrm>
                      <a:off x="11082401" y="17483688"/>
                      <a:ext cx="7483374" cy="523220"/>
                    </a:xfrm>
                    <a:prstGeom prst="rect">
                      <a:avLst/>
                    </a:prstGeom>
                    <a:blipFill>
                      <a:blip r:embed="rId11"/>
                      <a:stretch>
                        <a:fillRect l="-814" t="-10465" b="-3372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49B6FC4E-6452-4B90-8190-C88F829E1463}"/>
                        </a:ext>
                      </a:extLst>
                    </p:cNvPr>
                    <p:cNvSpPr txBox="1"/>
                    <p:nvPr/>
                  </p:nvSpPr>
                  <p:spPr>
                    <a:xfrm>
                      <a:off x="11082401" y="18114554"/>
                      <a:ext cx="7779103" cy="530915"/>
                    </a:xfrm>
                    <a:prstGeom prst="rect">
                      <a:avLst/>
                    </a:prstGeom>
                    <a:noFill/>
                  </p:spPr>
                  <p:txBody>
                    <a:bodyPr wrap="square">
                      <a:spAutoFit/>
                    </a:bodyPr>
                    <a:lstStyle/>
                    <a:p>
                      <a14:m>
                        <m:oMath xmlns:m="http://schemas.openxmlformats.org/officeDocument/2006/math">
                          <m:eqArr>
                            <m:eqArrPr>
                              <m:ctrlPr>
                                <a:rPr lang="ja-JP" altLang="en-US" sz="2800" i="1" smtClean="0">
                                  <a:latin typeface="Cambria Math" panose="02040503050406030204" pitchFamily="18" charset="0"/>
                                </a:rPr>
                              </m:ctrlPr>
                            </m:eqArrPr>
                            <m:e>
                              <m:sSub>
                                <m:sSubPr>
                                  <m:ctrlPr>
                                    <a:rPr lang="ja-JP" altLang="en-US" sz="2800" i="1">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𝑙𝑜𝑐𝑎𝑙</m:t>
                                  </m:r>
                                  <m:r>
                                    <m:rPr>
                                      <m:lit/>
                                    </m:rPr>
                                    <a:rPr lang="ja-JP" altLang="en-US" sz="2800" i="0">
                                      <a:latin typeface="Cambria Math" panose="02040503050406030204" pitchFamily="18" charset="0"/>
                                    </a:rPr>
                                    <m:t>_</m:t>
                                  </m:r>
                                  <m:r>
                                    <a:rPr lang="ja-JP" altLang="en-US" sz="2800" i="1">
                                      <a:latin typeface="Cambria Math" panose="02040503050406030204" pitchFamily="18" charset="0"/>
                                    </a:rPr>
                                    <m:t>𝑖𝑛</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e>
                              </m:d>
                              <m:r>
                                <a:rPr lang="ja-JP" altLang="en-US" sz="2800" i="1">
                                  <a:latin typeface="Cambria Math" panose="02040503050406030204" pitchFamily="18" charset="0"/>
                                </a:rPr>
                                <m:t>：</m:t>
                              </m:r>
                            </m:e>
                          </m:eqArr>
                        </m:oMath>
                      </a14:m>
                      <a:r>
                        <a:rPr lang="ja-JP" altLang="en-US" sz="2800" dirty="0">
                          <a:latin typeface="メイリオ" panose="020B0604030504040204" pitchFamily="50" charset="-128"/>
                          <a:ea typeface="メイリオ" panose="020B0604030504040204" pitchFamily="50" charset="-128"/>
                        </a:rPr>
                        <a:t>藤原ダム残流域からの流入量</a:t>
                      </a:r>
                    </a:p>
                  </p:txBody>
                </p:sp>
              </mc:Choice>
              <mc:Fallback xmlns="">
                <p:sp>
                  <p:nvSpPr>
                    <p:cNvPr id="27" name="テキスト ボックス 26">
                      <a:extLst>
                        <a:ext uri="{FF2B5EF4-FFF2-40B4-BE49-F238E27FC236}">
                          <a16:creationId xmlns:a16="http://schemas.microsoft.com/office/drawing/2014/main" id="{49B6FC4E-6452-4B90-8190-C88F829E1463}"/>
                        </a:ext>
                      </a:extLst>
                    </p:cNvPr>
                    <p:cNvSpPr txBox="1">
                      <a:spLocks noRot="1" noChangeAspect="1" noMove="1" noResize="1" noEditPoints="1" noAdjustHandles="1" noChangeArrowheads="1" noChangeShapeType="1" noTextEdit="1"/>
                    </p:cNvSpPr>
                    <p:nvPr/>
                  </p:nvSpPr>
                  <p:spPr>
                    <a:xfrm>
                      <a:off x="11082401" y="18114554"/>
                      <a:ext cx="7779103" cy="530915"/>
                    </a:xfrm>
                    <a:prstGeom prst="rect">
                      <a:avLst/>
                    </a:prstGeom>
                    <a:blipFill>
                      <a:blip r:embed="rId12"/>
                      <a:stretch>
                        <a:fillRect l="-784" t="-9195" b="-3218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FA400247-3F15-90C3-37C3-6F43BAA499A7}"/>
                        </a:ext>
                      </a:extLst>
                    </p:cNvPr>
                    <p:cNvSpPr txBox="1"/>
                    <p:nvPr/>
                  </p:nvSpPr>
                  <p:spPr>
                    <a:xfrm>
                      <a:off x="11082401" y="18720487"/>
                      <a:ext cx="9661768" cy="538481"/>
                    </a:xfrm>
                    <a:prstGeom prst="rect">
                      <a:avLst/>
                    </a:prstGeom>
                    <a:noFill/>
                  </p:spPr>
                  <p:txBody>
                    <a:bodyPr wrap="square">
                      <a:spAutoFit/>
                    </a:bodyPr>
                    <a:lstStyle/>
                    <a:p>
                      <a14:m>
                        <m:oMath xmlns:m="http://schemas.openxmlformats.org/officeDocument/2006/math">
                          <m:eqArr>
                            <m:eqArrPr>
                              <m:ctrlPr>
                                <a:rPr lang="ja-JP" altLang="en-US" sz="2800" i="1" smtClean="0">
                                  <a:latin typeface="Cambria Math" panose="02040503050406030204" pitchFamily="18" charset="0"/>
                                </a:rPr>
                              </m:ctrlPr>
                            </m:eqArrPr>
                            <m:e>
                              <m:r>
                                <a:rPr lang="ja-JP" altLang="en-US" sz="2800">
                                  <a:latin typeface="Cambria Math" panose="02040503050406030204" pitchFamily="18" charset="0"/>
                                </a:rPr>
                                <m:t>&amp;</m:t>
                              </m:r>
                              <m:sSub>
                                <m:sSubPr>
                                  <m:ctrlPr>
                                    <a:rPr lang="ja-JP" altLang="en-US" sz="2800" i="1">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𝑦𝑎𝑔𝑖</m:t>
                                  </m:r>
                                  <m:r>
                                    <m:rPr>
                                      <m:lit/>
                                    </m:rPr>
                                    <a:rPr lang="ja-JP" altLang="en-US" sz="2800" i="0">
                                      <a:latin typeface="Cambria Math" panose="02040503050406030204" pitchFamily="18" charset="0"/>
                                    </a:rPr>
                                    <m:t>_</m:t>
                                  </m:r>
                                  <m:r>
                                    <a:rPr lang="ja-JP" altLang="en-US" sz="2800" i="1">
                                      <a:latin typeface="Cambria Math" panose="02040503050406030204" pitchFamily="18" charset="0"/>
                                    </a:rPr>
                                    <m:t>𝑜𝑢𝑡</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r>
                                    <a:rPr lang="ja-JP" altLang="en-US" sz="2800" i="0">
                                      <a:latin typeface="Cambria Math" panose="02040503050406030204" pitchFamily="18" charset="0"/>
                                    </a:rPr>
                                    <m:t>−∆</m:t>
                                  </m:r>
                                  <m:r>
                                    <a:rPr lang="ja-JP" altLang="en-US" sz="2800" i="1">
                                      <a:latin typeface="Cambria Math" panose="02040503050406030204" pitchFamily="18" charset="0"/>
                                    </a:rPr>
                                    <m:t>𝑡</m:t>
                                  </m:r>
                                </m:e>
                              </m:d>
                              <m:r>
                                <a:rPr lang="ja-JP" altLang="en-US" sz="2800" i="1">
                                  <a:latin typeface="Cambria Math" panose="02040503050406030204" pitchFamily="18" charset="0"/>
                                </a:rPr>
                                <m:t>：</m:t>
                              </m:r>
                            </m:e>
                          </m:eqArr>
                        </m:oMath>
                      </a14:m>
                      <a:r>
                        <a:rPr lang="ja-JP" altLang="en-US" sz="2800" dirty="0">
                          <a:latin typeface="メイリオ" panose="020B0604030504040204" pitchFamily="50" charset="-128"/>
                          <a:ea typeface="メイリオ" panose="020B0604030504040204" pitchFamily="50" charset="-128"/>
                        </a:rPr>
                        <a:t>洪水到達時間分遡った矢木沢ダム放流量</a:t>
                      </a:r>
                    </a:p>
                  </p:txBody>
                </p:sp>
              </mc:Choice>
              <mc:Fallback xmlns="">
                <p:sp>
                  <p:nvSpPr>
                    <p:cNvPr id="30" name="テキスト ボックス 29">
                      <a:extLst>
                        <a:ext uri="{FF2B5EF4-FFF2-40B4-BE49-F238E27FC236}">
                          <a16:creationId xmlns:a16="http://schemas.microsoft.com/office/drawing/2014/main" id="{FA400247-3F15-90C3-37C3-6F43BAA499A7}"/>
                        </a:ext>
                      </a:extLst>
                    </p:cNvPr>
                    <p:cNvSpPr txBox="1">
                      <a:spLocks noRot="1" noChangeAspect="1" noMove="1" noResize="1" noEditPoints="1" noAdjustHandles="1" noChangeArrowheads="1" noChangeShapeType="1" noTextEdit="1"/>
                    </p:cNvSpPr>
                    <p:nvPr/>
                  </p:nvSpPr>
                  <p:spPr>
                    <a:xfrm>
                      <a:off x="11082401" y="18720487"/>
                      <a:ext cx="9661768" cy="538481"/>
                    </a:xfrm>
                    <a:prstGeom prst="rect">
                      <a:avLst/>
                    </a:prstGeom>
                    <a:blipFill>
                      <a:blip r:embed="rId13"/>
                      <a:stretch>
                        <a:fillRect t="-7955" b="-3295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360A945A-9F5B-44CF-48E4-E0B97FBFD598}"/>
                        </a:ext>
                      </a:extLst>
                    </p:cNvPr>
                    <p:cNvSpPr txBox="1"/>
                    <p:nvPr/>
                  </p:nvSpPr>
                  <p:spPr>
                    <a:xfrm>
                      <a:off x="11082401" y="19352693"/>
                      <a:ext cx="7275984" cy="558230"/>
                    </a:xfrm>
                    <a:prstGeom prst="rect">
                      <a:avLst/>
                    </a:prstGeom>
                    <a:noFill/>
                  </p:spPr>
                  <p:txBody>
                    <a:bodyPr wrap="square">
                      <a:spAutoFit/>
                    </a:bodyPr>
                    <a:lstStyle/>
                    <a:p>
                      <a14:m>
                        <m:oMath xmlns:m="http://schemas.openxmlformats.org/officeDocument/2006/math">
                          <m:sSub>
                            <m:sSubPr>
                              <m:ctrlPr>
                                <a:rPr lang="ja-JP" altLang="en-US" sz="2800" i="1" smtClean="0">
                                  <a:latin typeface="Cambria Math" panose="02040503050406030204" pitchFamily="18" charset="0"/>
                                </a:rPr>
                              </m:ctrlPr>
                            </m:sSubPr>
                            <m:e>
                              <m:r>
                                <a:rPr lang="ja-JP" altLang="en-US" sz="2800" i="1">
                                  <a:latin typeface="Cambria Math" panose="02040503050406030204" pitchFamily="18" charset="0"/>
                                </a:rPr>
                                <m:t>𝑄</m:t>
                              </m:r>
                            </m:e>
                            <m:sub>
                              <m:r>
                                <a:rPr lang="ja-JP" altLang="en-US" sz="2800" i="1">
                                  <a:latin typeface="Cambria Math" panose="02040503050406030204" pitchFamily="18" charset="0"/>
                                </a:rPr>
                                <m:t>𝑡𝑎𝑟𝑔𝑒𝑡</m:t>
                              </m:r>
                              <m:r>
                                <m:rPr>
                                  <m:lit/>
                                </m:rPr>
                                <a:rPr lang="ja-JP" altLang="en-US" sz="2800" i="0">
                                  <a:latin typeface="Cambria Math" panose="02040503050406030204" pitchFamily="18" charset="0"/>
                                </a:rPr>
                                <m:t>_</m:t>
                              </m:r>
                              <m:r>
                                <a:rPr lang="ja-JP" altLang="en-US" sz="2800" i="1">
                                  <a:latin typeface="Cambria Math" panose="02040503050406030204" pitchFamily="18" charset="0"/>
                                </a:rPr>
                                <m:t>𝑜𝑢𝑡</m:t>
                              </m:r>
                            </m:sub>
                          </m:sSub>
                          <m:d>
                            <m:dPr>
                              <m:ctrlPr>
                                <a:rPr lang="ja-JP" altLang="en-US" sz="2800" i="1">
                                  <a:latin typeface="Cambria Math" panose="02040503050406030204" pitchFamily="18" charset="0"/>
                                </a:rPr>
                              </m:ctrlPr>
                            </m:dPr>
                            <m:e>
                              <m:r>
                                <a:rPr lang="ja-JP" altLang="en-US" sz="2800" i="1">
                                  <a:latin typeface="Cambria Math" panose="02040503050406030204" pitchFamily="18" charset="0"/>
                                </a:rPr>
                                <m:t>𝑡</m:t>
                              </m:r>
                            </m:e>
                          </m:d>
                          <m:r>
                            <a:rPr lang="ja-JP" altLang="en-US" sz="2800" i="1">
                              <a:latin typeface="Cambria Math" panose="02040503050406030204" pitchFamily="18" charset="0"/>
                            </a:rPr>
                            <m:t>：</m:t>
                          </m:r>
                        </m:oMath>
                      </a14:m>
                      <a:r>
                        <a:rPr lang="ja-JP" altLang="en-US" sz="2800">
                          <a:latin typeface="メイリオ" panose="020B0604030504040204" pitchFamily="50" charset="-128"/>
                          <a:ea typeface="メイリオ" panose="020B0604030504040204" pitchFamily="50" charset="-128"/>
                        </a:rPr>
                        <a:t>目標放流量</a:t>
                      </a:r>
                    </a:p>
                  </p:txBody>
                </p:sp>
              </mc:Choice>
              <mc:Fallback xmlns="">
                <p:sp>
                  <p:nvSpPr>
                    <p:cNvPr id="33" name="テキスト ボックス 32">
                      <a:extLst>
                        <a:ext uri="{FF2B5EF4-FFF2-40B4-BE49-F238E27FC236}">
                          <a16:creationId xmlns:a16="http://schemas.microsoft.com/office/drawing/2014/main" id="{360A945A-9F5B-44CF-48E4-E0B97FBFD598}"/>
                        </a:ext>
                      </a:extLst>
                    </p:cNvPr>
                    <p:cNvSpPr txBox="1">
                      <a:spLocks noRot="1" noChangeAspect="1" noMove="1" noResize="1" noEditPoints="1" noAdjustHandles="1" noChangeArrowheads="1" noChangeShapeType="1" noTextEdit="1"/>
                    </p:cNvSpPr>
                    <p:nvPr/>
                  </p:nvSpPr>
                  <p:spPr>
                    <a:xfrm>
                      <a:off x="11082401" y="19352693"/>
                      <a:ext cx="7275984" cy="558230"/>
                    </a:xfrm>
                    <a:prstGeom prst="rect">
                      <a:avLst/>
                    </a:prstGeom>
                    <a:blipFill>
                      <a:blip r:embed="rId14"/>
                      <a:stretch>
                        <a:fillRect t="-4348" b="-29348"/>
                      </a:stretch>
                    </a:blipFill>
                  </p:spPr>
                  <p:txBody>
                    <a:bodyPr/>
                    <a:lstStyle/>
                    <a:p>
                      <a:r>
                        <a:rPr lang="ja-JP" altLang="en-US">
                          <a:noFill/>
                        </a:rPr>
                        <a:t> </a:t>
                      </a:r>
                    </a:p>
                  </p:txBody>
                </p:sp>
              </mc:Fallback>
            </mc:AlternateContent>
            <p:sp>
              <p:nvSpPr>
                <p:cNvPr id="89" name="左大かっこ 88">
                  <a:extLst>
                    <a:ext uri="{FF2B5EF4-FFF2-40B4-BE49-F238E27FC236}">
                      <a16:creationId xmlns:a16="http://schemas.microsoft.com/office/drawing/2014/main" id="{D8FA2511-AFAA-9F64-08F0-2BE1E5A30B0F}"/>
                    </a:ext>
                  </a:extLst>
                </p:cNvPr>
                <p:cNvSpPr/>
                <p:nvPr/>
              </p:nvSpPr>
              <p:spPr>
                <a:xfrm>
                  <a:off x="10732835" y="17506869"/>
                  <a:ext cx="189076" cy="2427235"/>
                </a:xfrm>
                <a:prstGeom prst="leftBracket">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grpSp>
            <p:nvGrpSpPr>
              <p:cNvPr id="92" name="グループ化 91">
                <a:extLst>
                  <a:ext uri="{FF2B5EF4-FFF2-40B4-BE49-F238E27FC236}">
                    <a16:creationId xmlns:a16="http://schemas.microsoft.com/office/drawing/2014/main" id="{E13D4344-2B8D-C8DF-C713-D0613B47B163}"/>
                  </a:ext>
                </a:extLst>
              </p:cNvPr>
              <p:cNvGrpSpPr/>
              <p:nvPr/>
            </p:nvGrpSpPr>
            <p:grpSpPr>
              <a:xfrm>
                <a:off x="11311023" y="22475870"/>
                <a:ext cx="7453538" cy="1235412"/>
                <a:chOff x="11311023" y="21317885"/>
                <a:chExt cx="7453538" cy="1235412"/>
              </a:xfrm>
            </p:grpSpPr>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D69003B1-FB02-0DB6-6C2A-0976BF16AC6B}"/>
                        </a:ext>
                      </a:extLst>
                    </p:cNvPr>
                    <p:cNvSpPr txBox="1"/>
                    <p:nvPr/>
                  </p:nvSpPr>
                  <p:spPr>
                    <a:xfrm>
                      <a:off x="11660589" y="21368684"/>
                      <a:ext cx="4974201" cy="523220"/>
                    </a:xfrm>
                    <a:prstGeom prst="rect">
                      <a:avLst/>
                    </a:prstGeom>
                    <a:noFill/>
                  </p:spPr>
                  <p:txBody>
                    <a:bodyPr wrap="square">
                      <a:spAutoFit/>
                    </a:bodyPr>
                    <a:lstStyle/>
                    <a:p>
                      <a14:m>
                        <m:oMath xmlns:m="http://schemas.openxmlformats.org/officeDocument/2006/math">
                          <m:eqArr>
                            <m:eqArrPr>
                              <m:ctrlPr>
                                <a:rPr lang="ja-JP" altLang="en-US" sz="2800" b="1" i="1" smtClean="0">
                                  <a:latin typeface="Cambria Math" panose="02040503050406030204" pitchFamily="18" charset="0"/>
                                </a:rPr>
                              </m:ctrlPr>
                            </m:eqArrPr>
                            <m:e>
                              <m:r>
                                <a:rPr lang="ja-JP" altLang="en-US" sz="2800" b="1" i="0" smtClean="0">
                                  <a:latin typeface="Cambria Math" panose="02040503050406030204" pitchFamily="18" charset="0"/>
                                </a:rPr>
                                <m:t>&amp;</m:t>
                              </m:r>
                              <m:sSub>
                                <m:sSubPr>
                                  <m:ctrlPr>
                                    <a:rPr lang="ja-JP" altLang="en-US" sz="2800" b="1" i="1">
                                      <a:latin typeface="Cambria Math" panose="02040503050406030204" pitchFamily="18" charset="0"/>
                                    </a:rPr>
                                  </m:ctrlPr>
                                </m:sSubPr>
                                <m:e>
                                  <m:r>
                                    <a:rPr lang="ja-JP" altLang="en-US" sz="2800" b="1" i="0" smtClean="0">
                                      <a:latin typeface="Cambria Math" panose="02040503050406030204" pitchFamily="18" charset="0"/>
                                    </a:rPr>
                                    <m:t>𝐐</m:t>
                                  </m:r>
                                </m:e>
                                <m:sub>
                                  <m:r>
                                    <a:rPr lang="ja-JP" altLang="en-US" sz="2800" b="1" i="0" smtClean="0">
                                      <a:latin typeface="Cambria Math" panose="02040503050406030204" pitchFamily="18" charset="0"/>
                                    </a:rPr>
                                    <m:t>𝐢𝐧𝐝𝐞𝐱</m:t>
                                  </m:r>
                                  <m:r>
                                    <m:rPr>
                                      <m:lit/>
                                    </m:rPr>
                                    <a:rPr lang="ja-JP" altLang="en-US" sz="2800" b="1" i="0" smtClean="0">
                                      <a:latin typeface="Cambria Math" panose="02040503050406030204" pitchFamily="18" charset="0"/>
                                    </a:rPr>
                                    <m:t>_</m:t>
                                  </m:r>
                                  <m:r>
                                    <a:rPr lang="ja-JP" altLang="en-US" sz="2800" b="1" i="0" smtClean="0">
                                      <a:latin typeface="Cambria Math" panose="02040503050406030204" pitchFamily="18" charset="0"/>
                                    </a:rPr>
                                    <m:t>𝐢𝐧</m:t>
                                  </m:r>
                                </m:sub>
                              </m:sSub>
                              <m:d>
                                <m:dPr>
                                  <m:ctrlPr>
                                    <a:rPr lang="ja-JP" altLang="en-US" sz="2800" b="1" i="1">
                                      <a:latin typeface="Cambria Math" panose="02040503050406030204" pitchFamily="18" charset="0"/>
                                    </a:rPr>
                                  </m:ctrlPr>
                                </m:dPr>
                                <m:e>
                                  <m:r>
                                    <a:rPr lang="ja-JP" altLang="en-US" sz="2800" b="1" i="0" smtClean="0">
                                      <a:latin typeface="Cambria Math" panose="02040503050406030204" pitchFamily="18" charset="0"/>
                                    </a:rPr>
                                    <m:t>𝐭</m:t>
                                  </m:r>
                                </m:e>
                              </m:d>
                              <m:r>
                                <a:rPr lang="ja-JP" altLang="en-US" sz="2800" b="1" i="0" smtClean="0">
                                  <a:latin typeface="Cambria Math" panose="02040503050406030204" pitchFamily="18" charset="0"/>
                                </a:rPr>
                                <m:t>：</m:t>
                              </m:r>
                            </m:e>
                          </m:eqArr>
                        </m:oMath>
                      </a14:m>
                      <a:r>
                        <a:rPr lang="ja-JP" altLang="en-US" sz="2800" b="1" dirty="0">
                          <a:latin typeface="メイリオ" panose="020B0604030504040204" pitchFamily="50" charset="-128"/>
                          <a:ea typeface="メイリオ" panose="020B0604030504040204" pitchFamily="50" charset="-128"/>
                        </a:rPr>
                        <a:t>操作用指標流量</a:t>
                      </a:r>
                    </a:p>
                  </p:txBody>
                </p:sp>
              </mc:Choice>
              <mc:Fallback xmlns="">
                <p:sp>
                  <p:nvSpPr>
                    <p:cNvPr id="35" name="テキスト ボックス 34">
                      <a:extLst>
                        <a:ext uri="{FF2B5EF4-FFF2-40B4-BE49-F238E27FC236}">
                          <a16:creationId xmlns:a16="http://schemas.microsoft.com/office/drawing/2014/main" id="{D69003B1-FB02-0DB6-6C2A-0976BF16AC6B}"/>
                        </a:ext>
                      </a:extLst>
                    </p:cNvPr>
                    <p:cNvSpPr txBox="1">
                      <a:spLocks noRot="1" noChangeAspect="1" noMove="1" noResize="1" noEditPoints="1" noAdjustHandles="1" noChangeArrowheads="1" noChangeShapeType="1" noTextEdit="1"/>
                    </p:cNvSpPr>
                    <p:nvPr/>
                  </p:nvSpPr>
                  <p:spPr>
                    <a:xfrm>
                      <a:off x="11660589" y="21368684"/>
                      <a:ext cx="4974201" cy="523220"/>
                    </a:xfrm>
                    <a:prstGeom prst="rect">
                      <a:avLst/>
                    </a:prstGeom>
                    <a:blipFill>
                      <a:blip r:embed="rId15"/>
                      <a:stretch>
                        <a:fillRect l="-1225" t="-10588" b="-3529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81F488BB-3391-F5E8-7438-2F70AE957D2A}"/>
                        </a:ext>
                      </a:extLst>
                    </p:cNvPr>
                    <p:cNvSpPr txBox="1"/>
                    <p:nvPr/>
                  </p:nvSpPr>
                  <p:spPr>
                    <a:xfrm>
                      <a:off x="11660589" y="21925915"/>
                      <a:ext cx="7103972" cy="544380"/>
                    </a:xfrm>
                    <a:prstGeom prst="rect">
                      <a:avLst/>
                    </a:prstGeom>
                    <a:noFill/>
                  </p:spPr>
                  <p:txBody>
                    <a:bodyPr wrap="square">
                      <a:spAutoFit/>
                    </a:bodyPr>
                    <a:lstStyle/>
                    <a:p>
                      <a14:m>
                        <m:oMath xmlns:m="http://schemas.openxmlformats.org/officeDocument/2006/math">
                          <m:eqArr>
                            <m:eqArrPr>
                              <m:ctrlPr>
                                <a:rPr lang="ja-JP" altLang="en-US" sz="2800" b="1" i="1" smtClean="0">
                                  <a:latin typeface="Cambria Math" panose="02040503050406030204" pitchFamily="18" charset="0"/>
                                </a:rPr>
                              </m:ctrlPr>
                            </m:eqArrPr>
                            <m:e>
                              <m:r>
                                <a:rPr lang="ja-JP" altLang="en-US" sz="2800" b="1" i="0" smtClean="0">
                                  <a:latin typeface="Cambria Math" panose="02040503050406030204" pitchFamily="18" charset="0"/>
                                </a:rPr>
                                <m:t>&amp;</m:t>
                              </m:r>
                              <m:sSub>
                                <m:sSubPr>
                                  <m:ctrlPr>
                                    <a:rPr lang="ja-JP" altLang="en-US" sz="2800" b="1" i="1">
                                      <a:latin typeface="Cambria Math" panose="02040503050406030204" pitchFamily="18" charset="0"/>
                                    </a:rPr>
                                  </m:ctrlPr>
                                </m:sSubPr>
                                <m:e>
                                  <m:r>
                                    <a:rPr lang="ja-JP" altLang="en-US" sz="2800" b="1" i="0" smtClean="0">
                                      <a:latin typeface="Cambria Math" panose="02040503050406030204" pitchFamily="18" charset="0"/>
                                    </a:rPr>
                                    <m:t>𝐐</m:t>
                                  </m:r>
                                </m:e>
                                <m:sub>
                                  <m:r>
                                    <a:rPr lang="ja-JP" altLang="en-US" sz="2800" b="1" i="0" smtClean="0">
                                      <a:latin typeface="Cambria Math" panose="02040503050406030204" pitchFamily="18" charset="0"/>
                                    </a:rPr>
                                    <m:t>𝐲𝐚𝐠𝐢</m:t>
                                  </m:r>
                                  <m:r>
                                    <m:rPr>
                                      <m:lit/>
                                    </m:rPr>
                                    <a:rPr lang="ja-JP" altLang="en-US" sz="2800" b="1" i="0" smtClean="0">
                                      <a:latin typeface="Cambria Math" panose="02040503050406030204" pitchFamily="18" charset="0"/>
                                    </a:rPr>
                                    <m:t>_</m:t>
                                  </m:r>
                                  <m:r>
                                    <a:rPr lang="ja-JP" altLang="en-US" sz="2800" b="1" i="0" smtClean="0">
                                      <a:latin typeface="Cambria Math" panose="02040503050406030204" pitchFamily="18" charset="0"/>
                                    </a:rPr>
                                    <m:t>𝐨𝐮𝐭</m:t>
                                  </m:r>
                                </m:sub>
                              </m:sSub>
                              <m:d>
                                <m:dPr>
                                  <m:ctrlPr>
                                    <a:rPr lang="ja-JP" altLang="en-US" sz="2800" b="1" i="1">
                                      <a:latin typeface="Cambria Math" panose="02040503050406030204" pitchFamily="18" charset="0"/>
                                    </a:rPr>
                                  </m:ctrlPr>
                                </m:dPr>
                                <m:e>
                                  <m:r>
                                    <a:rPr lang="ja-JP" altLang="en-US" sz="2800" b="1" i="0" smtClean="0">
                                      <a:latin typeface="Cambria Math" panose="02040503050406030204" pitchFamily="18" charset="0"/>
                                    </a:rPr>
                                    <m:t>𝐭</m:t>
                                  </m:r>
                                </m:e>
                              </m:d>
                              <m:r>
                                <a:rPr lang="ja-JP" altLang="en-US" sz="2800" b="1" i="0" smtClean="0">
                                  <a:latin typeface="Cambria Math" panose="02040503050406030204" pitchFamily="18" charset="0"/>
                                </a:rPr>
                                <m:t>：</m:t>
                              </m:r>
                            </m:e>
                          </m:eqArr>
                        </m:oMath>
                      </a14:m>
                      <a:r>
                        <a:rPr lang="ja-JP" altLang="en-US" sz="2800" b="1" dirty="0">
                          <a:latin typeface="メイリオ" panose="020B0604030504040204" pitchFamily="50" charset="-128"/>
                          <a:ea typeface="メイリオ" panose="020B0604030504040204" pitchFamily="50" charset="-128"/>
                        </a:rPr>
                        <a:t>同時刻の矢木沢ダム放流量</a:t>
                      </a:r>
                    </a:p>
                  </p:txBody>
                </p:sp>
              </mc:Choice>
              <mc:Fallback xmlns="">
                <p:sp>
                  <p:nvSpPr>
                    <p:cNvPr id="38" name="テキスト ボックス 37">
                      <a:extLst>
                        <a:ext uri="{FF2B5EF4-FFF2-40B4-BE49-F238E27FC236}">
                          <a16:creationId xmlns:a16="http://schemas.microsoft.com/office/drawing/2014/main" id="{81F488BB-3391-F5E8-7438-2F70AE957D2A}"/>
                        </a:ext>
                      </a:extLst>
                    </p:cNvPr>
                    <p:cNvSpPr txBox="1">
                      <a:spLocks noRot="1" noChangeAspect="1" noMove="1" noResize="1" noEditPoints="1" noAdjustHandles="1" noChangeArrowheads="1" noChangeShapeType="1" noTextEdit="1"/>
                    </p:cNvSpPr>
                    <p:nvPr/>
                  </p:nvSpPr>
                  <p:spPr>
                    <a:xfrm>
                      <a:off x="11660589" y="21925915"/>
                      <a:ext cx="7103972" cy="544380"/>
                    </a:xfrm>
                    <a:prstGeom prst="rect">
                      <a:avLst/>
                    </a:prstGeom>
                    <a:blipFill>
                      <a:blip r:embed="rId16"/>
                      <a:stretch>
                        <a:fillRect t="-5618" b="-32584"/>
                      </a:stretch>
                    </a:blipFill>
                  </p:spPr>
                  <p:txBody>
                    <a:bodyPr/>
                    <a:lstStyle/>
                    <a:p>
                      <a:r>
                        <a:rPr lang="ja-JP" altLang="en-US">
                          <a:noFill/>
                        </a:rPr>
                        <a:t> </a:t>
                      </a:r>
                    </a:p>
                  </p:txBody>
                </p:sp>
              </mc:Fallback>
            </mc:AlternateContent>
            <p:sp>
              <p:nvSpPr>
                <p:cNvPr id="91" name="左大かっこ 90">
                  <a:extLst>
                    <a:ext uri="{FF2B5EF4-FFF2-40B4-BE49-F238E27FC236}">
                      <a16:creationId xmlns:a16="http://schemas.microsoft.com/office/drawing/2014/main" id="{18C56BB4-9747-1BEA-35A8-28E6A1DC8C88}"/>
                    </a:ext>
                  </a:extLst>
                </p:cNvPr>
                <p:cNvSpPr/>
                <p:nvPr/>
              </p:nvSpPr>
              <p:spPr>
                <a:xfrm>
                  <a:off x="11311023" y="21317885"/>
                  <a:ext cx="189076" cy="1235412"/>
                </a:xfrm>
                <a:prstGeom prst="leftBracket">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96" name="テキスト ボックス 95">
                <a:extLst>
                  <a:ext uri="{FF2B5EF4-FFF2-40B4-BE49-F238E27FC236}">
                    <a16:creationId xmlns:a16="http://schemas.microsoft.com/office/drawing/2014/main" id="{A7D98CCA-7691-3C3A-D3AE-0558E1D5613D}"/>
                  </a:ext>
                </a:extLst>
              </p:cNvPr>
              <p:cNvSpPr txBox="1"/>
              <p:nvPr/>
            </p:nvSpPr>
            <p:spPr>
              <a:xfrm>
                <a:off x="7913673" y="23778420"/>
                <a:ext cx="13272408" cy="707886"/>
              </a:xfrm>
              <a:prstGeom prst="rect">
                <a:avLst/>
              </a:prstGeom>
              <a:noFill/>
            </p:spPr>
            <p:txBody>
              <a:bodyPr wrap="square">
                <a:spAutoFit/>
              </a:bodyPr>
              <a:lstStyle/>
              <a:p>
                <a:r>
                  <a:rPr lang="en-US" altLang="ja-JP" sz="2000" dirty="0">
                    <a:latin typeface="メイリオ" panose="020B0604030504040204" pitchFamily="50" charset="-128"/>
                    <a:ea typeface="メイリオ" panose="020B0604030504040204" pitchFamily="50" charset="-128"/>
                  </a:rPr>
                  <a:t>※</a:t>
                </a:r>
                <a:r>
                  <a:rPr lang="ja-JP" altLang="en-US" sz="2000" dirty="0">
                    <a:latin typeface="メイリオ" panose="020B0604030504040204" pitchFamily="50" charset="-128"/>
                    <a:ea typeface="メイリオ" panose="020B0604030504040204" pitchFamily="50" charset="-128"/>
                  </a:rPr>
                  <a:t>ダムの貯水量の変動および貯水位の判定に関しては，この計算上の同時刻処理による矛盾を防ぐため，毎時刻の</a:t>
                </a:r>
                <a:endParaRPr lang="en-US" altLang="ja-JP" sz="2000" dirty="0">
                  <a:latin typeface="メイリオ" panose="020B0604030504040204" pitchFamily="50" charset="-128"/>
                  <a:ea typeface="メイリオ" panose="020B0604030504040204" pitchFamily="50" charset="-128"/>
                </a:endParaRPr>
              </a:p>
              <a:p>
                <a:r>
                  <a:rPr lang="en-US" altLang="ja-JP" sz="20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藤原ダムへの流入量と本モデルで算出された放流量の差分を用いた収支計算により逐次算出している．</a:t>
                </a:r>
              </a:p>
            </p:txBody>
          </p:sp>
        </p:grpSp>
        <p:sp>
          <p:nvSpPr>
            <p:cNvPr id="121" name="テキスト ボックス 120">
              <a:extLst>
                <a:ext uri="{FF2B5EF4-FFF2-40B4-BE49-F238E27FC236}">
                  <a16:creationId xmlns:a16="http://schemas.microsoft.com/office/drawing/2014/main" id="{13FE45D8-31D3-7D91-2B03-79A4FFBD1137}"/>
                </a:ext>
              </a:extLst>
            </p:cNvPr>
            <p:cNvSpPr txBox="1"/>
            <p:nvPr/>
          </p:nvSpPr>
          <p:spPr>
            <a:xfrm>
              <a:off x="188533" y="22269903"/>
              <a:ext cx="6371009" cy="754053"/>
            </a:xfrm>
            <a:prstGeom prst="rect">
              <a:avLst/>
            </a:prstGeom>
            <a:solidFill>
              <a:schemeClr val="bg2"/>
            </a:solidFill>
          </p:spPr>
          <p:txBody>
            <a:bodyPr wrap="square" rtlCol="0" anchor="b">
              <a:spAutoFit/>
            </a:bodyPr>
            <a:lstStyle/>
            <a:p>
              <a:pPr algn="ctr"/>
              <a:endParaRPr kumimoji="1" lang="en-US" altLang="ja-JP" sz="300" b="1" dirty="0">
                <a:latin typeface="メイリオ" panose="020B0604030504040204" pitchFamily="50" charset="-128"/>
                <a:ea typeface="メイリオ" panose="020B0604030504040204" pitchFamily="50" charset="-128"/>
              </a:endParaRPr>
            </a:p>
            <a:p>
              <a:pPr algn="ctr"/>
              <a:r>
                <a:rPr kumimoji="1" lang="ja-JP" altLang="en-US" sz="4000" b="1" dirty="0">
                  <a:latin typeface="メイリオ" panose="020B0604030504040204" pitchFamily="50" charset="-128"/>
                  <a:ea typeface="メイリオ" panose="020B0604030504040204" pitchFamily="50" charset="-128"/>
                </a:rPr>
                <a:t>本連携運用による放流操作</a:t>
              </a:r>
            </a:p>
          </p:txBody>
        </p:sp>
      </p:grpSp>
      <p:sp>
        <p:nvSpPr>
          <p:cNvPr id="134" name="正方形/長方形 133">
            <a:extLst>
              <a:ext uri="{FF2B5EF4-FFF2-40B4-BE49-F238E27FC236}">
                <a16:creationId xmlns:a16="http://schemas.microsoft.com/office/drawing/2014/main" id="{9F9FCD19-0DEC-CC36-F9CE-5EC63CA189B2}"/>
              </a:ext>
            </a:extLst>
          </p:cNvPr>
          <p:cNvSpPr/>
          <p:nvPr/>
        </p:nvSpPr>
        <p:spPr>
          <a:xfrm>
            <a:off x="28669615" y="3297595"/>
            <a:ext cx="13946928" cy="899833"/>
          </a:xfrm>
          <a:prstGeom prst="rect">
            <a:avLst/>
          </a:prstGeom>
          <a:solidFill>
            <a:srgbClr val="003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ja-JP" altLang="en-US" sz="4800" b="1"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　　　　</a:t>
            </a:r>
            <a:r>
              <a:rPr lang="ja-JP" altLang="en-US" sz="4800" b="1"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ダム連携運用の結果</a:t>
            </a:r>
          </a:p>
        </p:txBody>
      </p:sp>
      <p:sp>
        <p:nvSpPr>
          <p:cNvPr id="12" name="正方形/長方形 11">
            <a:extLst>
              <a:ext uri="{FF2B5EF4-FFF2-40B4-BE49-F238E27FC236}">
                <a16:creationId xmlns:a16="http://schemas.microsoft.com/office/drawing/2014/main" id="{FAEC4CEB-EAE3-F685-68A9-4F6CEAC7449A}"/>
              </a:ext>
            </a:extLst>
          </p:cNvPr>
          <p:cNvSpPr/>
          <p:nvPr/>
        </p:nvSpPr>
        <p:spPr>
          <a:xfrm>
            <a:off x="28667466" y="26988999"/>
            <a:ext cx="13946928" cy="899833"/>
          </a:xfrm>
          <a:prstGeom prst="rect">
            <a:avLst/>
          </a:prstGeom>
          <a:solidFill>
            <a:srgbClr val="00336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ja-JP" altLang="en-US" sz="4800" b="1"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　　　</a:t>
            </a:r>
            <a:r>
              <a:rPr lang="ja-JP" altLang="en-US" sz="4800" b="1" dirty="0">
                <a:solidFill>
                  <a:schemeClr val="bg1"/>
                </a:solidFill>
                <a:latin typeface="Times New Roman" panose="02020603050405020304" pitchFamily="18" charset="0"/>
                <a:ea typeface="ＭＳ Ｐゴシック" panose="020B0600070205080204" pitchFamily="50" charset="-128"/>
                <a:cs typeface="Times New Roman" panose="02020603050405020304" pitchFamily="18" charset="0"/>
              </a:rPr>
              <a:t>まとめ</a:t>
            </a:r>
          </a:p>
        </p:txBody>
      </p:sp>
      <p:pic>
        <p:nvPicPr>
          <p:cNvPr id="20" name="図 19">
            <a:extLst>
              <a:ext uri="{FF2B5EF4-FFF2-40B4-BE49-F238E27FC236}">
                <a16:creationId xmlns:a16="http://schemas.microsoft.com/office/drawing/2014/main" id="{DBF9C2A4-7CDC-5998-4767-B9B453A7749D}"/>
              </a:ext>
            </a:extLst>
          </p:cNvPr>
          <p:cNvPicPr>
            <a:picLocks noChangeAspect="1"/>
          </p:cNvPicPr>
          <p:nvPr/>
        </p:nvPicPr>
        <p:blipFill>
          <a:blip r:embed="rId17"/>
          <a:stretch>
            <a:fillRect/>
          </a:stretch>
        </p:blipFill>
        <p:spPr>
          <a:xfrm>
            <a:off x="7024294" y="16027240"/>
            <a:ext cx="6537734" cy="6324173"/>
          </a:xfrm>
          <a:prstGeom prst="rect">
            <a:avLst/>
          </a:prstGeom>
        </p:spPr>
      </p:pic>
      <p:sp>
        <p:nvSpPr>
          <p:cNvPr id="28" name="テキスト ボックス 27">
            <a:extLst>
              <a:ext uri="{FF2B5EF4-FFF2-40B4-BE49-F238E27FC236}">
                <a16:creationId xmlns:a16="http://schemas.microsoft.com/office/drawing/2014/main" id="{08A1D84E-0ECD-0458-6CB2-F107E8310560}"/>
              </a:ext>
            </a:extLst>
          </p:cNvPr>
          <p:cNvSpPr txBox="1"/>
          <p:nvPr/>
        </p:nvSpPr>
        <p:spPr>
          <a:xfrm>
            <a:off x="14330723" y="21257971"/>
            <a:ext cx="6097789" cy="1077218"/>
          </a:xfrm>
          <a:prstGeom prst="rect">
            <a:avLst/>
          </a:prstGeom>
          <a:noFill/>
        </p:spPr>
        <p:txBody>
          <a:bodyPr wrap="square">
            <a:spAutoFit/>
          </a:bodyPr>
          <a:lstStyle/>
          <a:p>
            <a:pPr algn="ctr"/>
            <a:r>
              <a:rPr lang="ja-JP" altLang="en-US" sz="3200" dirty="0">
                <a:latin typeface="メイリオ" panose="020B0604030504040204" pitchFamily="50" charset="-128"/>
                <a:ea typeface="メイリオ" panose="020B0604030504040204" pitchFamily="50" charset="-128"/>
              </a:rPr>
              <a:t>観測されたダム諸量データ</a:t>
            </a:r>
            <a:endParaRPr lang="en-US" altLang="ja-JP" sz="3200" dirty="0">
              <a:latin typeface="メイリオ" panose="020B0604030504040204" pitchFamily="50" charset="-128"/>
              <a:ea typeface="メイリオ" panose="020B0604030504040204" pitchFamily="50" charset="-128"/>
            </a:endParaRPr>
          </a:p>
          <a:p>
            <a:pPr algn="ctr"/>
            <a:r>
              <a:rPr lang="ja-JP" altLang="en-US" sz="3200" dirty="0">
                <a:latin typeface="メイリオ" panose="020B0604030504040204" pitchFamily="50" charset="-128"/>
                <a:ea typeface="メイリオ" panose="020B0604030504040204" pitchFamily="50" charset="-128"/>
              </a:rPr>
              <a:t>（流入量，放流量，貯水容量）</a:t>
            </a:r>
            <a:endParaRPr lang="en-US" altLang="ja-JP" sz="32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CA540B65-5F75-99FA-FE78-E4B6CF099974}"/>
              </a:ext>
            </a:extLst>
          </p:cNvPr>
          <p:cNvSpPr txBox="1"/>
          <p:nvPr/>
        </p:nvSpPr>
        <p:spPr>
          <a:xfrm>
            <a:off x="14593369" y="20429011"/>
            <a:ext cx="5717040" cy="754053"/>
          </a:xfrm>
          <a:prstGeom prst="rect">
            <a:avLst/>
          </a:prstGeom>
          <a:solidFill>
            <a:schemeClr val="bg2"/>
          </a:solidFill>
        </p:spPr>
        <p:txBody>
          <a:bodyPr wrap="square" rtlCol="0" anchor="b">
            <a:spAutoFit/>
          </a:bodyPr>
          <a:lstStyle/>
          <a:p>
            <a:pPr algn="ctr"/>
            <a:endParaRPr kumimoji="1" lang="en-US" altLang="ja-JP" sz="300" b="1" dirty="0">
              <a:latin typeface="メイリオ" panose="020B0604030504040204" pitchFamily="50" charset="-128"/>
              <a:ea typeface="メイリオ" panose="020B0604030504040204" pitchFamily="50" charset="-128"/>
              <a:cs typeface="Times New Roman" panose="02020603050405020304" pitchFamily="18" charset="0"/>
            </a:endParaRPr>
          </a:p>
          <a:p>
            <a:pPr algn="ctr"/>
            <a:r>
              <a:rPr kumimoji="1" lang="ja-JP" altLang="en-US" sz="4000" b="1" dirty="0">
                <a:latin typeface="メイリオ" panose="020B0604030504040204" pitchFamily="50" charset="-128"/>
                <a:ea typeface="メイリオ" panose="020B0604030504040204" pitchFamily="50" charset="-128"/>
                <a:cs typeface="Times New Roman" panose="02020603050405020304" pitchFamily="18" charset="0"/>
              </a:rPr>
              <a:t>既存操作（実績値）</a:t>
            </a:r>
            <a:endParaRPr kumimoji="1" lang="ja-JP" altLang="en-US" sz="4000" b="1"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2017932B-14DD-66EC-B698-73211B7E1AC3}"/>
              </a:ext>
            </a:extLst>
          </p:cNvPr>
          <p:cNvSpPr txBox="1"/>
          <p:nvPr/>
        </p:nvSpPr>
        <p:spPr>
          <a:xfrm>
            <a:off x="22045893" y="20429011"/>
            <a:ext cx="5717040" cy="754053"/>
          </a:xfrm>
          <a:prstGeom prst="rect">
            <a:avLst/>
          </a:prstGeom>
          <a:solidFill>
            <a:schemeClr val="bg2"/>
          </a:solidFill>
        </p:spPr>
        <p:txBody>
          <a:bodyPr wrap="square" rtlCol="0" anchor="b">
            <a:spAutoFit/>
          </a:bodyPr>
          <a:lstStyle/>
          <a:p>
            <a:pPr algn="ctr"/>
            <a:endParaRPr kumimoji="1" lang="en-US" altLang="ja-JP" sz="300" b="1" dirty="0">
              <a:solidFill>
                <a:prstClr val="black"/>
              </a:solidFill>
              <a:latin typeface="メイリオ" panose="020B0604030504040204" pitchFamily="50" charset="-128"/>
              <a:ea typeface="メイリオ" panose="020B0604030504040204" pitchFamily="50" charset="-128"/>
            </a:endParaRPr>
          </a:p>
          <a:p>
            <a:pPr algn="ctr"/>
            <a:r>
              <a:rPr kumimoji="1" lang="ja-JP" altLang="en-US" sz="4000" b="1" dirty="0">
                <a:solidFill>
                  <a:prstClr val="black"/>
                </a:solidFill>
                <a:latin typeface="メイリオ" panose="020B0604030504040204" pitchFamily="50" charset="-128"/>
                <a:ea typeface="メイリオ" panose="020B0604030504040204" pitchFamily="50" charset="-128"/>
              </a:rPr>
              <a:t>既存操作最適化運用</a:t>
            </a:r>
            <a:endParaRPr kumimoji="1" lang="ja-JP" altLang="en-US" sz="4000" b="1" dirty="0">
              <a:latin typeface="メイリオ" panose="020B0604030504040204" pitchFamily="50" charset="-128"/>
              <a:ea typeface="メイリオ" panose="020B0604030504040204" pitchFamily="50" charset="-128"/>
            </a:endParaRPr>
          </a:p>
        </p:txBody>
      </p:sp>
      <p:sp>
        <p:nvSpPr>
          <p:cNvPr id="51" name="矢印: 五方向 50">
            <a:extLst>
              <a:ext uri="{FF2B5EF4-FFF2-40B4-BE49-F238E27FC236}">
                <a16:creationId xmlns:a16="http://schemas.microsoft.com/office/drawing/2014/main" id="{5981FEA1-FD11-8A87-00C6-5EA7F5D80819}"/>
              </a:ext>
            </a:extLst>
          </p:cNvPr>
          <p:cNvSpPr/>
          <p:nvPr/>
        </p:nvSpPr>
        <p:spPr>
          <a:xfrm>
            <a:off x="20609197" y="20987987"/>
            <a:ext cx="1308722" cy="2608492"/>
          </a:xfrm>
          <a:prstGeom prst="homePlate">
            <a:avLst>
              <a:gd name="adj" fmla="val 10000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CB9560EA-A929-A365-75CB-5EFCC1B1A5FE}"/>
              </a:ext>
            </a:extLst>
          </p:cNvPr>
          <p:cNvSpPr txBox="1"/>
          <p:nvPr/>
        </p:nvSpPr>
        <p:spPr>
          <a:xfrm>
            <a:off x="20756923" y="20844004"/>
            <a:ext cx="738664" cy="2896459"/>
          </a:xfrm>
          <a:prstGeom prst="rect">
            <a:avLst/>
          </a:prstGeom>
          <a:noFill/>
        </p:spPr>
        <p:txBody>
          <a:bodyPr vert="eaVert" wrap="square">
            <a:spAutoFit/>
          </a:bodyPr>
          <a:lstStyle/>
          <a:p>
            <a:r>
              <a:rPr lang="ja-JP" altLang="en-US" sz="3600" b="1" dirty="0">
                <a:latin typeface="メイリオ" panose="020B0604030504040204" pitchFamily="50" charset="-128"/>
                <a:ea typeface="メイリオ" panose="020B0604030504040204" pitchFamily="50" charset="-128"/>
              </a:rPr>
              <a:t>全流入量既知</a:t>
            </a:r>
          </a:p>
        </p:txBody>
      </p:sp>
      <p:sp>
        <p:nvSpPr>
          <p:cNvPr id="53" name="テキスト ボックス 52">
            <a:extLst>
              <a:ext uri="{FF2B5EF4-FFF2-40B4-BE49-F238E27FC236}">
                <a16:creationId xmlns:a16="http://schemas.microsoft.com/office/drawing/2014/main" id="{126CF3C0-828F-59E8-A4FB-17E1832F7322}"/>
              </a:ext>
            </a:extLst>
          </p:cNvPr>
          <p:cNvSpPr txBox="1"/>
          <p:nvPr/>
        </p:nvSpPr>
        <p:spPr>
          <a:xfrm>
            <a:off x="21737325" y="21353757"/>
            <a:ext cx="6424105" cy="1077218"/>
          </a:xfrm>
          <a:prstGeom prst="rect">
            <a:avLst/>
          </a:prstGeom>
          <a:noFill/>
        </p:spPr>
        <p:txBody>
          <a:bodyPr wrap="square">
            <a:spAutoFit/>
          </a:bodyPr>
          <a:lstStyle/>
          <a:p>
            <a:pPr algn="ctr"/>
            <a:r>
              <a:rPr lang="ja-JP" altLang="en-US" sz="3200" b="1" dirty="0">
                <a:latin typeface="メイリオ" panose="020B0604030504040204" pitchFamily="50" charset="-128"/>
                <a:ea typeface="メイリオ" panose="020B0604030504040204" pitchFamily="50" charset="-128"/>
              </a:rPr>
              <a:t>既存操作のルール内での</a:t>
            </a:r>
            <a:endParaRPr lang="en-US" altLang="ja-JP" sz="3200" b="1" dirty="0">
              <a:latin typeface="メイリオ" panose="020B0604030504040204" pitchFamily="50" charset="-128"/>
              <a:ea typeface="メイリオ" panose="020B0604030504040204" pitchFamily="50" charset="-128"/>
            </a:endParaRPr>
          </a:p>
          <a:p>
            <a:pPr algn="ctr"/>
            <a:r>
              <a:rPr lang="ja-JP" altLang="en-US" sz="3200" b="1" dirty="0">
                <a:latin typeface="メイリオ" panose="020B0604030504040204" pitchFamily="50" charset="-128"/>
                <a:ea typeface="メイリオ" panose="020B0604030504040204" pitchFamily="50" charset="-128"/>
              </a:rPr>
              <a:t>理想的な操作</a:t>
            </a:r>
            <a:endParaRPr lang="en-US" altLang="ja-JP" sz="3200" b="1" dirty="0">
              <a:latin typeface="メイリオ" panose="020B0604030504040204" pitchFamily="50" charset="-128"/>
              <a:ea typeface="メイリオ" panose="020B0604030504040204" pitchFamily="50" charset="-128"/>
            </a:endParaRPr>
          </a:p>
        </p:txBody>
      </p:sp>
      <p:sp>
        <p:nvSpPr>
          <p:cNvPr id="36" name="矢印: 右 35">
            <a:extLst>
              <a:ext uri="{FF2B5EF4-FFF2-40B4-BE49-F238E27FC236}">
                <a16:creationId xmlns:a16="http://schemas.microsoft.com/office/drawing/2014/main" id="{F73D9C3E-8006-0F13-B316-59AC41776188}"/>
              </a:ext>
            </a:extLst>
          </p:cNvPr>
          <p:cNvSpPr/>
          <p:nvPr/>
        </p:nvSpPr>
        <p:spPr>
          <a:xfrm>
            <a:off x="440774" y="9421425"/>
            <a:ext cx="978408" cy="48463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54C11A35-D323-46D1-FA9D-CF19B45F1527}"/>
              </a:ext>
            </a:extLst>
          </p:cNvPr>
          <p:cNvSpPr txBox="1"/>
          <p:nvPr/>
        </p:nvSpPr>
        <p:spPr>
          <a:xfrm>
            <a:off x="1496237" y="9359306"/>
            <a:ext cx="6186309" cy="646331"/>
          </a:xfrm>
          <a:prstGeom prst="rect">
            <a:avLst/>
          </a:prstGeom>
          <a:noFill/>
        </p:spPr>
        <p:txBody>
          <a:bodyPr wrap="none" rtlCol="0">
            <a:spAutoFit/>
          </a:bodyPr>
          <a:lstStyle/>
          <a:p>
            <a:r>
              <a:rPr kumimoji="1" lang="ja-JP" altLang="en-US" sz="3600" dirty="0">
                <a:latin typeface="メイリオ" panose="020B0604030504040204" pitchFamily="50" charset="-128"/>
                <a:ea typeface="メイリオ" panose="020B0604030504040204" pitchFamily="50" charset="-128"/>
              </a:rPr>
              <a:t>・ダム運用の不確実性⇒</a:t>
            </a:r>
            <a:r>
              <a:rPr kumimoji="1" lang="ja-JP" altLang="en-US" sz="3600" b="1" dirty="0">
                <a:latin typeface="メイリオ" panose="020B0604030504040204" pitchFamily="50" charset="-128"/>
                <a:ea typeface="メイリオ" panose="020B0604030504040204" pitchFamily="50" charset="-128"/>
              </a:rPr>
              <a:t>抑制</a:t>
            </a:r>
            <a:endParaRPr kumimoji="1" lang="en-US" altLang="ja-JP" sz="3600" b="1"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593EFA3A-B0B4-A547-B4BD-06229218F6FD}"/>
              </a:ext>
            </a:extLst>
          </p:cNvPr>
          <p:cNvSpPr txBox="1"/>
          <p:nvPr/>
        </p:nvSpPr>
        <p:spPr>
          <a:xfrm>
            <a:off x="510247" y="10041483"/>
            <a:ext cx="13394170"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本特性を活用した</a:t>
            </a:r>
            <a:r>
              <a:rPr kumimoji="1" lang="ja-JP" altLang="en-US" sz="4000" b="1" i="0" u="sng"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rPr>
              <a:t>矢木沢ダム・藤原ダムの連携運用手法</a:t>
            </a:r>
            <a:r>
              <a:rPr kumimoji="1" lang="ja-JP" altLang="en-US" sz="32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を構築</a:t>
            </a:r>
            <a:endParaRPr kumimoji="1" lang="en-US" altLang="ja-JP" sz="3200" b="0"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77" name="ホームベース 5">
            <a:extLst>
              <a:ext uri="{FF2B5EF4-FFF2-40B4-BE49-F238E27FC236}">
                <a16:creationId xmlns:a16="http://schemas.microsoft.com/office/drawing/2014/main" id="{EF083DDA-22FF-6776-C6B9-2E204BFC91CA}"/>
              </a:ext>
            </a:extLst>
          </p:cNvPr>
          <p:cNvSpPr/>
          <p:nvPr/>
        </p:nvSpPr>
        <p:spPr>
          <a:xfrm>
            <a:off x="120642" y="6928292"/>
            <a:ext cx="1116879" cy="899833"/>
          </a:xfrm>
          <a:prstGeom prst="homePlate">
            <a:avLst>
              <a:gd name="adj" fmla="val 0"/>
            </a:avLst>
          </a:prstGeom>
          <a:solidFill>
            <a:srgbClr val="33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2</a:t>
            </a:r>
            <a:endParaRPr kumimoji="1" lang="ja-JP" altLang="en-US"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7" name="ホームベース 5">
            <a:extLst>
              <a:ext uri="{FF2B5EF4-FFF2-40B4-BE49-F238E27FC236}">
                <a16:creationId xmlns:a16="http://schemas.microsoft.com/office/drawing/2014/main" id="{A7644019-FEEE-FA0D-CC47-C5CF77FC3CD3}"/>
              </a:ext>
            </a:extLst>
          </p:cNvPr>
          <p:cNvSpPr/>
          <p:nvPr/>
        </p:nvSpPr>
        <p:spPr>
          <a:xfrm>
            <a:off x="14409878" y="19466999"/>
            <a:ext cx="1116879" cy="899833"/>
          </a:xfrm>
          <a:prstGeom prst="homePlate">
            <a:avLst>
              <a:gd name="adj" fmla="val 0"/>
            </a:avLst>
          </a:prstGeom>
          <a:solidFill>
            <a:srgbClr val="33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3</a:t>
            </a:r>
            <a:endParaRPr kumimoji="1" lang="ja-JP" altLang="en-US"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8" name="ホームベース 5">
            <a:extLst>
              <a:ext uri="{FF2B5EF4-FFF2-40B4-BE49-F238E27FC236}">
                <a16:creationId xmlns:a16="http://schemas.microsoft.com/office/drawing/2014/main" id="{245F4A45-0DF8-0B1E-5928-BC16C3578F4F}"/>
              </a:ext>
            </a:extLst>
          </p:cNvPr>
          <p:cNvSpPr/>
          <p:nvPr/>
        </p:nvSpPr>
        <p:spPr>
          <a:xfrm>
            <a:off x="28667464" y="26984432"/>
            <a:ext cx="1116879" cy="899833"/>
          </a:xfrm>
          <a:prstGeom prst="homePlate">
            <a:avLst>
              <a:gd name="adj" fmla="val 0"/>
            </a:avLst>
          </a:prstGeom>
          <a:solidFill>
            <a:srgbClr val="33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5</a:t>
            </a:r>
            <a:endParaRPr kumimoji="1" lang="ja-JP" altLang="en-US"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4" name="ホームベース 5">
            <a:extLst>
              <a:ext uri="{FF2B5EF4-FFF2-40B4-BE49-F238E27FC236}">
                <a16:creationId xmlns:a16="http://schemas.microsoft.com/office/drawing/2014/main" id="{C6B65B69-DB16-B2C6-7410-7BD4A91F6D66}"/>
              </a:ext>
            </a:extLst>
          </p:cNvPr>
          <p:cNvSpPr/>
          <p:nvPr/>
        </p:nvSpPr>
        <p:spPr>
          <a:xfrm>
            <a:off x="28667465" y="3288731"/>
            <a:ext cx="1116879" cy="899833"/>
          </a:xfrm>
          <a:prstGeom prst="homePlate">
            <a:avLst>
              <a:gd name="adj" fmla="val 0"/>
            </a:avLst>
          </a:prstGeom>
          <a:solidFill>
            <a:srgbClr val="33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4</a:t>
            </a:r>
            <a:endParaRPr kumimoji="1" lang="ja-JP" altLang="en-US" sz="5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97" name="直線コネクタ 96">
            <a:extLst>
              <a:ext uri="{FF2B5EF4-FFF2-40B4-BE49-F238E27FC236}">
                <a16:creationId xmlns:a16="http://schemas.microsoft.com/office/drawing/2014/main" id="{01B875D2-452B-293E-B8B2-8115F56727FE}"/>
              </a:ext>
            </a:extLst>
          </p:cNvPr>
          <p:cNvCxnSpPr>
            <a:cxnSpLocks/>
          </p:cNvCxnSpPr>
          <p:nvPr/>
        </p:nvCxnSpPr>
        <p:spPr>
          <a:xfrm>
            <a:off x="-1" y="3145423"/>
            <a:ext cx="42810112" cy="0"/>
          </a:xfrm>
          <a:prstGeom prst="line">
            <a:avLst/>
          </a:prstGeom>
          <a:ln w="95250">
            <a:solidFill>
              <a:srgbClr val="CC9900"/>
            </a:solidFill>
          </a:ln>
        </p:spPr>
        <p:style>
          <a:lnRef idx="2">
            <a:schemeClr val="accent1"/>
          </a:lnRef>
          <a:fillRef idx="0">
            <a:schemeClr val="accent1"/>
          </a:fillRef>
          <a:effectRef idx="1">
            <a:schemeClr val="accent1"/>
          </a:effectRef>
          <a:fontRef idx="minor">
            <a:schemeClr val="tx1"/>
          </a:fontRef>
        </p:style>
      </p:cxnSp>
      <p:grpSp>
        <p:nvGrpSpPr>
          <p:cNvPr id="123" name="グループ化 122">
            <a:extLst>
              <a:ext uri="{FF2B5EF4-FFF2-40B4-BE49-F238E27FC236}">
                <a16:creationId xmlns:a16="http://schemas.microsoft.com/office/drawing/2014/main" id="{117C10A0-7D70-3ED3-498C-FDFE57A92ABD}"/>
              </a:ext>
            </a:extLst>
          </p:cNvPr>
          <p:cNvGrpSpPr/>
          <p:nvPr/>
        </p:nvGrpSpPr>
        <p:grpSpPr>
          <a:xfrm>
            <a:off x="34459021" y="69251"/>
            <a:ext cx="2996946" cy="3004185"/>
            <a:chOff x="34268553" y="58395"/>
            <a:chExt cx="2996946" cy="3004185"/>
          </a:xfrm>
        </p:grpSpPr>
        <p:sp>
          <p:nvSpPr>
            <p:cNvPr id="122" name="フローチャート: 結合子 121">
              <a:extLst>
                <a:ext uri="{FF2B5EF4-FFF2-40B4-BE49-F238E27FC236}">
                  <a16:creationId xmlns:a16="http://schemas.microsoft.com/office/drawing/2014/main" id="{F710FDE5-4ABF-9E49-4586-D5B967725996}"/>
                </a:ext>
              </a:extLst>
            </p:cNvPr>
            <p:cNvSpPr>
              <a:spLocks noChangeAspect="1"/>
            </p:cNvSpPr>
            <p:nvPr/>
          </p:nvSpPr>
          <p:spPr>
            <a:xfrm>
              <a:off x="34298755" y="77444"/>
              <a:ext cx="2948940" cy="294894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BFDCB05D-5EB2-D3BE-5E8D-BA988521578D}"/>
                </a:ext>
              </a:extLst>
            </p:cNvPr>
            <p:cNvPicPr>
              <a:picLocks noChangeAspect="1"/>
            </p:cNvPicPr>
            <p:nvPr/>
          </p:nvPicPr>
          <p:blipFill>
            <a:blip r:embed="rId18"/>
            <a:stretch>
              <a:fillRect/>
            </a:stretch>
          </p:blipFill>
          <p:spPr>
            <a:xfrm>
              <a:off x="34268553" y="58395"/>
              <a:ext cx="2996946" cy="3004185"/>
            </a:xfrm>
            <a:prstGeom prst="rect">
              <a:avLst/>
            </a:prstGeom>
          </p:spPr>
        </p:pic>
      </p:grpSp>
      <p:pic>
        <p:nvPicPr>
          <p:cNvPr id="9" name="図 8">
            <a:extLst>
              <a:ext uri="{FF2B5EF4-FFF2-40B4-BE49-F238E27FC236}">
                <a16:creationId xmlns:a16="http://schemas.microsoft.com/office/drawing/2014/main" id="{5EA80035-89C4-CC45-C5E5-1592C4D10E00}"/>
              </a:ext>
            </a:extLst>
          </p:cNvPr>
          <p:cNvPicPr>
            <a:picLocks noChangeAspect="1"/>
          </p:cNvPicPr>
          <p:nvPr/>
        </p:nvPicPr>
        <p:blipFill>
          <a:blip r:embed="rId19"/>
          <a:stretch>
            <a:fillRect/>
          </a:stretch>
        </p:blipFill>
        <p:spPr>
          <a:xfrm>
            <a:off x="35676356" y="4660707"/>
            <a:ext cx="6826083" cy="4251637"/>
          </a:xfrm>
          <a:prstGeom prst="rect">
            <a:avLst/>
          </a:prstGeom>
        </p:spPr>
      </p:pic>
      <p:pic>
        <p:nvPicPr>
          <p:cNvPr id="11" name="図 10">
            <a:extLst>
              <a:ext uri="{FF2B5EF4-FFF2-40B4-BE49-F238E27FC236}">
                <a16:creationId xmlns:a16="http://schemas.microsoft.com/office/drawing/2014/main" id="{95CA0E58-3207-34FA-478B-03827232F6DC}"/>
              </a:ext>
            </a:extLst>
          </p:cNvPr>
          <p:cNvPicPr>
            <a:picLocks noChangeAspect="1"/>
          </p:cNvPicPr>
          <p:nvPr/>
        </p:nvPicPr>
        <p:blipFill>
          <a:blip r:embed="rId20"/>
          <a:stretch>
            <a:fillRect/>
          </a:stretch>
        </p:blipFill>
        <p:spPr>
          <a:xfrm>
            <a:off x="28739991" y="4677520"/>
            <a:ext cx="6887103" cy="4251637"/>
          </a:xfrm>
          <a:prstGeom prst="rect">
            <a:avLst/>
          </a:prstGeom>
        </p:spPr>
      </p:pic>
      <p:sp>
        <p:nvSpPr>
          <p:cNvPr id="47" name="テキスト ボックス 46">
            <a:extLst>
              <a:ext uri="{FF2B5EF4-FFF2-40B4-BE49-F238E27FC236}">
                <a16:creationId xmlns:a16="http://schemas.microsoft.com/office/drawing/2014/main" id="{8F671778-1AE7-75A8-5910-621729F9B8D8}"/>
              </a:ext>
            </a:extLst>
          </p:cNvPr>
          <p:cNvSpPr txBox="1"/>
          <p:nvPr/>
        </p:nvSpPr>
        <p:spPr>
          <a:xfrm>
            <a:off x="30674705" y="4183650"/>
            <a:ext cx="3416320" cy="646331"/>
          </a:xfrm>
          <a:prstGeom prst="rect">
            <a:avLst/>
          </a:prstGeom>
          <a:noFill/>
        </p:spPr>
        <p:txBody>
          <a:bodyPr wrap="none" rtlCol="0">
            <a:spAutoFit/>
          </a:bodyPr>
          <a:lstStyle/>
          <a:p>
            <a:r>
              <a:rPr kumimoji="1" lang="ja-JP" altLang="en-US" sz="3600" b="1" dirty="0"/>
              <a:t>カスリーン台風</a:t>
            </a:r>
          </a:p>
        </p:txBody>
      </p:sp>
      <p:sp>
        <p:nvSpPr>
          <p:cNvPr id="48" name="テキスト ボックス 47">
            <a:extLst>
              <a:ext uri="{FF2B5EF4-FFF2-40B4-BE49-F238E27FC236}">
                <a16:creationId xmlns:a16="http://schemas.microsoft.com/office/drawing/2014/main" id="{C1214B33-0405-E3A1-F47E-6674CB40D84F}"/>
              </a:ext>
            </a:extLst>
          </p:cNvPr>
          <p:cNvSpPr txBox="1"/>
          <p:nvPr/>
        </p:nvSpPr>
        <p:spPr>
          <a:xfrm>
            <a:off x="37080412" y="4184608"/>
            <a:ext cx="4339650" cy="646331"/>
          </a:xfrm>
          <a:prstGeom prst="rect">
            <a:avLst/>
          </a:prstGeom>
          <a:noFill/>
        </p:spPr>
        <p:txBody>
          <a:bodyPr wrap="none" rtlCol="0">
            <a:spAutoFit/>
          </a:bodyPr>
          <a:lstStyle/>
          <a:p>
            <a:r>
              <a:rPr kumimoji="1" lang="ja-JP" altLang="en-US" sz="3600" b="1" dirty="0"/>
              <a:t>令和元年東日本台風</a:t>
            </a:r>
          </a:p>
        </p:txBody>
      </p:sp>
      <p:pic>
        <p:nvPicPr>
          <p:cNvPr id="58" name="図 57">
            <a:extLst>
              <a:ext uri="{FF2B5EF4-FFF2-40B4-BE49-F238E27FC236}">
                <a16:creationId xmlns:a16="http://schemas.microsoft.com/office/drawing/2014/main" id="{CEBD34EE-A005-7848-159F-DC1A861E638D}"/>
              </a:ext>
            </a:extLst>
          </p:cNvPr>
          <p:cNvPicPr>
            <a:picLocks noChangeAspect="1"/>
          </p:cNvPicPr>
          <p:nvPr/>
        </p:nvPicPr>
        <p:blipFill>
          <a:blip r:embed="rId21"/>
          <a:stretch>
            <a:fillRect/>
          </a:stretch>
        </p:blipFill>
        <p:spPr>
          <a:xfrm>
            <a:off x="28728665" y="12349914"/>
            <a:ext cx="6858005" cy="4258083"/>
          </a:xfrm>
          <a:prstGeom prst="rect">
            <a:avLst/>
          </a:prstGeom>
        </p:spPr>
      </p:pic>
      <p:pic>
        <p:nvPicPr>
          <p:cNvPr id="61" name="図 60">
            <a:extLst>
              <a:ext uri="{FF2B5EF4-FFF2-40B4-BE49-F238E27FC236}">
                <a16:creationId xmlns:a16="http://schemas.microsoft.com/office/drawing/2014/main" id="{D9319909-0381-F3DD-0D9C-B31F59528F89}"/>
              </a:ext>
            </a:extLst>
          </p:cNvPr>
          <p:cNvPicPr>
            <a:picLocks noChangeAspect="1"/>
          </p:cNvPicPr>
          <p:nvPr/>
        </p:nvPicPr>
        <p:blipFill>
          <a:blip r:embed="rId22"/>
          <a:stretch>
            <a:fillRect/>
          </a:stretch>
        </p:blipFill>
        <p:spPr>
          <a:xfrm>
            <a:off x="35642589" y="12349914"/>
            <a:ext cx="6853703" cy="4283105"/>
          </a:xfrm>
          <a:prstGeom prst="rect">
            <a:avLst/>
          </a:prstGeom>
        </p:spPr>
      </p:pic>
      <p:sp>
        <p:nvSpPr>
          <p:cNvPr id="70" name="テキスト ボックス 69">
            <a:extLst>
              <a:ext uri="{FF2B5EF4-FFF2-40B4-BE49-F238E27FC236}">
                <a16:creationId xmlns:a16="http://schemas.microsoft.com/office/drawing/2014/main" id="{42365B1A-0D4E-5641-05E9-68A1A8AE92A1}"/>
              </a:ext>
            </a:extLst>
          </p:cNvPr>
          <p:cNvSpPr txBox="1"/>
          <p:nvPr/>
        </p:nvSpPr>
        <p:spPr>
          <a:xfrm>
            <a:off x="30241951" y="11799905"/>
            <a:ext cx="3416320" cy="646331"/>
          </a:xfrm>
          <a:prstGeom prst="rect">
            <a:avLst/>
          </a:prstGeom>
          <a:noFill/>
        </p:spPr>
        <p:txBody>
          <a:bodyPr wrap="none" rtlCol="0">
            <a:spAutoFit/>
          </a:bodyPr>
          <a:lstStyle/>
          <a:p>
            <a:r>
              <a:rPr kumimoji="1" lang="ja-JP" altLang="en-US" sz="3600" b="1" dirty="0"/>
              <a:t>カスリーン台風</a:t>
            </a:r>
          </a:p>
        </p:txBody>
      </p:sp>
      <p:sp>
        <p:nvSpPr>
          <p:cNvPr id="72" name="テキスト ボックス 71">
            <a:extLst>
              <a:ext uri="{FF2B5EF4-FFF2-40B4-BE49-F238E27FC236}">
                <a16:creationId xmlns:a16="http://schemas.microsoft.com/office/drawing/2014/main" id="{A166F3C1-E0C8-5AF0-508F-AA5E47C1C0A4}"/>
              </a:ext>
            </a:extLst>
          </p:cNvPr>
          <p:cNvSpPr txBox="1"/>
          <p:nvPr/>
        </p:nvSpPr>
        <p:spPr>
          <a:xfrm>
            <a:off x="36647658" y="11800863"/>
            <a:ext cx="4339650" cy="646331"/>
          </a:xfrm>
          <a:prstGeom prst="rect">
            <a:avLst/>
          </a:prstGeom>
          <a:noFill/>
        </p:spPr>
        <p:txBody>
          <a:bodyPr wrap="none" rtlCol="0">
            <a:spAutoFit/>
          </a:bodyPr>
          <a:lstStyle/>
          <a:p>
            <a:r>
              <a:rPr kumimoji="1" lang="ja-JP" altLang="en-US" sz="3600" b="1" dirty="0"/>
              <a:t>令和元年東日本台風</a:t>
            </a:r>
          </a:p>
        </p:txBody>
      </p:sp>
      <p:sp>
        <p:nvSpPr>
          <p:cNvPr id="83" name="テキスト ボックス 82">
            <a:extLst>
              <a:ext uri="{FF2B5EF4-FFF2-40B4-BE49-F238E27FC236}">
                <a16:creationId xmlns:a16="http://schemas.microsoft.com/office/drawing/2014/main" id="{A7075403-142A-284B-39F3-0581FD5FF06A}"/>
              </a:ext>
            </a:extLst>
          </p:cNvPr>
          <p:cNvSpPr txBox="1"/>
          <p:nvPr/>
        </p:nvSpPr>
        <p:spPr>
          <a:xfrm>
            <a:off x="339622" y="12723794"/>
            <a:ext cx="2492670" cy="646331"/>
          </a:xfrm>
          <a:prstGeom prst="rect">
            <a:avLst/>
          </a:prstGeom>
          <a:solidFill>
            <a:schemeClr val="bg1"/>
          </a:solidFill>
        </p:spPr>
        <p:txBody>
          <a:bodyPr wrap="square" rtlCol="0">
            <a:spAutoFit/>
          </a:bodyPr>
          <a:lstStyle/>
          <a:p>
            <a:r>
              <a:rPr kumimoji="1" lang="ja-JP" altLang="en-US" sz="3600" b="1" dirty="0">
                <a:latin typeface="メイリオ" panose="020B0604030504040204" pitchFamily="50" charset="-128"/>
                <a:ea typeface="メイリオ" panose="020B0604030504040204" pitchFamily="50" charset="-128"/>
              </a:rPr>
              <a:t>条件・設定</a:t>
            </a:r>
          </a:p>
        </p:txBody>
      </p:sp>
      <p:sp>
        <p:nvSpPr>
          <p:cNvPr id="100" name="テキスト ボックス 99">
            <a:extLst>
              <a:ext uri="{FF2B5EF4-FFF2-40B4-BE49-F238E27FC236}">
                <a16:creationId xmlns:a16="http://schemas.microsoft.com/office/drawing/2014/main" id="{04D761FD-4A75-E877-71BE-06A63C664CC5}"/>
              </a:ext>
            </a:extLst>
          </p:cNvPr>
          <p:cNvSpPr txBox="1"/>
          <p:nvPr/>
        </p:nvSpPr>
        <p:spPr>
          <a:xfrm>
            <a:off x="510247" y="13808517"/>
            <a:ext cx="13394170" cy="1384995"/>
          </a:xfrm>
          <a:prstGeom prst="rect">
            <a:avLst/>
          </a:prstGeom>
          <a:noFill/>
        </p:spPr>
        <p:txBody>
          <a:bodyPr wrap="square">
            <a:spAutoFit/>
          </a:bodyPr>
          <a:lstStyle/>
          <a:p>
            <a:r>
              <a:rPr lang="ja-JP" altLang="en-US" sz="2800" dirty="0">
                <a:latin typeface="メイリオ" panose="020B0604030504040204" pitchFamily="50" charset="-128"/>
                <a:ea typeface="メイリオ" panose="020B0604030504040204" pitchFamily="50" charset="-128"/>
              </a:rPr>
              <a:t>・公平な比較のため，放流量に補正</a:t>
            </a:r>
            <a:endParaRPr lang="en-US" altLang="ja-JP" sz="2800" dirty="0">
              <a:latin typeface="メイリオ" panose="020B0604030504040204" pitchFamily="50" charset="-128"/>
              <a:ea typeface="メイリオ" panose="020B0604030504040204" pitchFamily="50" charset="-128"/>
            </a:endParaRPr>
          </a:p>
          <a:p>
            <a:r>
              <a:rPr lang="ja-JP" altLang="en-US" sz="2800" dirty="0">
                <a:latin typeface="メイリオ" panose="020B0604030504040204" pitchFamily="50" charset="-128"/>
                <a:ea typeface="メイリオ" panose="020B0604030504040204" pitchFamily="50" charset="-128"/>
              </a:rPr>
              <a:t>現場判断や操作タイミングによる影響を排除</a:t>
            </a:r>
            <a:r>
              <a:rPr lang="ja-JP" altLang="en-US" sz="2800" b="1" dirty="0">
                <a:latin typeface="メイリオ" panose="020B0604030504040204" pitchFamily="50" charset="-128"/>
                <a:ea typeface="メイリオ" panose="020B0604030504040204" pitchFamily="50" charset="-128"/>
              </a:rPr>
              <a:t>「二分探索法を用いて洪水期間内の総放流量を等しくしつつ，最大放流量の最小化を目的として放流量ピークを平準化」</a:t>
            </a:r>
            <a:endParaRPr lang="en-US" altLang="ja-JP" sz="2800" dirty="0">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AE5D4271-321E-B242-6F86-84F108025A16}"/>
              </a:ext>
            </a:extLst>
          </p:cNvPr>
          <p:cNvSpPr txBox="1"/>
          <p:nvPr/>
        </p:nvSpPr>
        <p:spPr>
          <a:xfrm>
            <a:off x="14783334" y="22271828"/>
            <a:ext cx="5192568" cy="584775"/>
          </a:xfrm>
          <a:prstGeom prst="rect">
            <a:avLst/>
          </a:prstGeom>
          <a:noFill/>
        </p:spPr>
        <p:txBody>
          <a:bodyPr wrap="square">
            <a:spAutoFit/>
          </a:bodyPr>
          <a:lstStyle/>
          <a:p>
            <a:pPr algn="ctr"/>
            <a:r>
              <a:rPr lang="ja-JP" altLang="en-US" sz="3200" dirty="0">
                <a:latin typeface="メイリオ" panose="020B0604030504040204" pitchFamily="50" charset="-128"/>
                <a:ea typeface="メイリオ" panose="020B0604030504040204" pitchFamily="50" charset="-128"/>
              </a:rPr>
              <a:t>既存の操作規則</a:t>
            </a:r>
            <a:endParaRPr lang="en-US" altLang="ja-JP" sz="32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F0D02420-FA4F-6B91-40A4-4EEC4797BC1A}"/>
              </a:ext>
            </a:extLst>
          </p:cNvPr>
          <p:cNvSpPr txBox="1"/>
          <p:nvPr/>
        </p:nvSpPr>
        <p:spPr>
          <a:xfrm>
            <a:off x="14783334" y="23182833"/>
            <a:ext cx="5192568" cy="584775"/>
          </a:xfrm>
          <a:prstGeom prst="rect">
            <a:avLst/>
          </a:prstGeom>
          <a:noFill/>
        </p:spPr>
        <p:txBody>
          <a:bodyPr wrap="square">
            <a:spAutoFit/>
          </a:bodyPr>
          <a:lstStyle/>
          <a:p>
            <a:pPr algn="ctr"/>
            <a:r>
              <a:rPr lang="ja-JP" altLang="en-US" sz="3200" dirty="0">
                <a:latin typeface="メイリオ" panose="020B0604030504040204" pitchFamily="50" charset="-128"/>
                <a:ea typeface="メイリオ" panose="020B0604030504040204" pitchFamily="50" charset="-128"/>
              </a:rPr>
              <a:t>現場の判断</a:t>
            </a:r>
            <a:endParaRPr lang="en-US" altLang="ja-JP" sz="3200" dirty="0">
              <a:latin typeface="メイリオ" panose="020B0604030504040204" pitchFamily="50" charset="-128"/>
              <a:ea typeface="メイリオ" panose="020B0604030504040204" pitchFamily="50" charset="-128"/>
            </a:endParaRPr>
          </a:p>
        </p:txBody>
      </p:sp>
      <p:sp>
        <p:nvSpPr>
          <p:cNvPr id="110" name="十字形 109">
            <a:extLst>
              <a:ext uri="{FF2B5EF4-FFF2-40B4-BE49-F238E27FC236}">
                <a16:creationId xmlns:a16="http://schemas.microsoft.com/office/drawing/2014/main" id="{EF7806A1-E64D-C652-5DB2-C3997668FFFB}"/>
              </a:ext>
            </a:extLst>
          </p:cNvPr>
          <p:cNvSpPr/>
          <p:nvPr/>
        </p:nvSpPr>
        <p:spPr>
          <a:xfrm>
            <a:off x="17205846" y="22815256"/>
            <a:ext cx="347544" cy="347369"/>
          </a:xfrm>
          <a:prstGeom prst="plus">
            <a:avLst>
              <a:gd name="adj" fmla="val 44729"/>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24" name="テキスト ボックス 123">
            <a:extLst>
              <a:ext uri="{FF2B5EF4-FFF2-40B4-BE49-F238E27FC236}">
                <a16:creationId xmlns:a16="http://schemas.microsoft.com/office/drawing/2014/main" id="{E9483ACF-A9DA-8BEE-B5A1-90D6FF8E8FD8}"/>
              </a:ext>
            </a:extLst>
          </p:cNvPr>
          <p:cNvSpPr txBox="1"/>
          <p:nvPr/>
        </p:nvSpPr>
        <p:spPr>
          <a:xfrm>
            <a:off x="22353094" y="22409862"/>
            <a:ext cx="5192568" cy="1077218"/>
          </a:xfrm>
          <a:prstGeom prst="rect">
            <a:avLst/>
          </a:prstGeom>
          <a:noFill/>
        </p:spPr>
        <p:txBody>
          <a:bodyPr wrap="square">
            <a:spAutoFit/>
          </a:bodyPr>
          <a:lstStyle/>
          <a:p>
            <a:pPr algn="ctr"/>
            <a:r>
              <a:rPr lang="ja-JP" altLang="en-US" sz="3200" dirty="0">
                <a:latin typeface="メイリオ" panose="020B0604030504040204" pitchFamily="50" charset="-128"/>
                <a:ea typeface="メイリオ" panose="020B0604030504040204" pitchFamily="50" charset="-128"/>
              </a:rPr>
              <a:t>放流量ピークを平準化</a:t>
            </a:r>
            <a:endParaRPr lang="en-US" altLang="ja-JP" sz="3200" dirty="0">
              <a:latin typeface="メイリオ" panose="020B0604030504040204" pitchFamily="50" charset="-128"/>
              <a:ea typeface="メイリオ" panose="020B0604030504040204" pitchFamily="50" charset="-128"/>
            </a:endParaRPr>
          </a:p>
          <a:p>
            <a:pPr algn="ctr"/>
            <a:r>
              <a:rPr lang="ja-JP" altLang="en-US" sz="3200" dirty="0">
                <a:latin typeface="メイリオ" panose="020B0604030504040204" pitchFamily="50" charset="-128"/>
                <a:ea typeface="メイリオ" panose="020B0604030504040204" pitchFamily="50" charset="-128"/>
              </a:rPr>
              <a:t>（最大放流量を最小化）</a:t>
            </a:r>
            <a:endParaRPr lang="en-US" altLang="ja-JP" sz="32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8064670C-7B71-2FED-0EB7-975F31B0A0A2}"/>
              </a:ext>
            </a:extLst>
          </p:cNvPr>
          <p:cNvSpPr txBox="1"/>
          <p:nvPr/>
        </p:nvSpPr>
        <p:spPr>
          <a:xfrm>
            <a:off x="28975784" y="17060662"/>
            <a:ext cx="4288353" cy="707886"/>
          </a:xfrm>
          <a:prstGeom prst="rect">
            <a:avLst/>
          </a:prstGeom>
          <a:solidFill>
            <a:schemeClr val="bg1"/>
          </a:solidFill>
        </p:spPr>
        <p:txBody>
          <a:bodyPr wrap="none" rtlCol="0">
            <a:spAutoFit/>
          </a:bodyPr>
          <a:lstStyle/>
          <a:p>
            <a:r>
              <a:rPr kumimoji="1" lang="ja-JP" altLang="en-US" sz="4000" b="1" dirty="0">
                <a:solidFill>
                  <a:srgbClr val="FF0000"/>
                </a:solidFill>
                <a:latin typeface="メイリオ" panose="020B0604030504040204" pitchFamily="50" charset="-128"/>
                <a:ea typeface="メイリオ" panose="020B0604030504040204" pitchFamily="50" charset="-128"/>
              </a:rPr>
              <a:t>本連携運用の成果</a:t>
            </a:r>
          </a:p>
        </p:txBody>
      </p:sp>
      <p:sp>
        <p:nvSpPr>
          <p:cNvPr id="31" name="四角形: 角を丸くする 30">
            <a:extLst>
              <a:ext uri="{FF2B5EF4-FFF2-40B4-BE49-F238E27FC236}">
                <a16:creationId xmlns:a16="http://schemas.microsoft.com/office/drawing/2014/main" id="{AE63E20D-1C36-12B6-D819-E275D136FFCB}"/>
              </a:ext>
            </a:extLst>
          </p:cNvPr>
          <p:cNvSpPr/>
          <p:nvPr/>
        </p:nvSpPr>
        <p:spPr>
          <a:xfrm>
            <a:off x="28738026" y="9653389"/>
            <a:ext cx="13830118" cy="2028589"/>
          </a:xfrm>
          <a:prstGeom prst="roundRect">
            <a:avLst>
              <a:gd name="adj" fmla="val 951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779BA8FF-06ED-847D-905D-A6A1381EAC94}"/>
              </a:ext>
            </a:extLst>
          </p:cNvPr>
          <p:cNvSpPr txBox="1"/>
          <p:nvPr/>
        </p:nvSpPr>
        <p:spPr>
          <a:xfrm>
            <a:off x="28975785" y="9302422"/>
            <a:ext cx="4288353" cy="707886"/>
          </a:xfrm>
          <a:prstGeom prst="rect">
            <a:avLst/>
          </a:prstGeom>
          <a:solidFill>
            <a:schemeClr val="bg1"/>
          </a:solidFill>
        </p:spPr>
        <p:txBody>
          <a:bodyPr wrap="none" rtlCol="0">
            <a:spAutoFit/>
          </a:bodyPr>
          <a:lstStyle/>
          <a:p>
            <a:r>
              <a:rPr kumimoji="1" lang="ja-JP" altLang="en-US" sz="4000" b="1" dirty="0">
                <a:solidFill>
                  <a:srgbClr val="FF0000"/>
                </a:solidFill>
                <a:latin typeface="メイリオ" panose="020B0604030504040204" pitchFamily="50" charset="-128"/>
                <a:ea typeface="メイリオ" panose="020B0604030504040204" pitchFamily="50" charset="-128"/>
              </a:rPr>
              <a:t>本連携運用の成果</a:t>
            </a:r>
          </a:p>
        </p:txBody>
      </p:sp>
      <p:sp>
        <p:nvSpPr>
          <p:cNvPr id="82" name="テキスト ボックス 81">
            <a:extLst>
              <a:ext uri="{FF2B5EF4-FFF2-40B4-BE49-F238E27FC236}">
                <a16:creationId xmlns:a16="http://schemas.microsoft.com/office/drawing/2014/main" id="{06D38FAC-AA31-12BD-632C-DA5BF4F0F531}"/>
              </a:ext>
            </a:extLst>
          </p:cNvPr>
          <p:cNvSpPr txBox="1"/>
          <p:nvPr/>
        </p:nvSpPr>
        <p:spPr>
          <a:xfrm>
            <a:off x="29116116" y="16607997"/>
            <a:ext cx="12534898" cy="523220"/>
          </a:xfrm>
          <a:prstGeom prst="rect">
            <a:avLst/>
          </a:prstGeom>
          <a:noFill/>
        </p:spPr>
        <p:txBody>
          <a:bodyPr wrap="square" rtlCol="0">
            <a:spAutoFit/>
          </a:bodyPr>
          <a:lstStyle/>
          <a:p>
            <a:r>
              <a:rPr kumimoji="1" lang="ja-JP" altLang="en-US" sz="2800" b="1" dirty="0"/>
              <a:t>図</a:t>
            </a:r>
            <a:r>
              <a:rPr kumimoji="1" lang="en-US" altLang="ja-JP" sz="2800" b="1" dirty="0">
                <a:latin typeface="Arial Unicode MS" panose="020B0604020202020204" pitchFamily="50" charset="-128"/>
                <a:ea typeface="Arial Unicode MS" panose="020B0604020202020204" pitchFamily="50" charset="-128"/>
                <a:cs typeface="Arial Unicode MS" panose="020B0604020202020204" pitchFamily="50" charset="-128"/>
              </a:rPr>
              <a:t>-4  </a:t>
            </a:r>
            <a:r>
              <a:rPr kumimoji="1" lang="ja-JP" altLang="en-US" sz="2800" b="1" dirty="0"/>
              <a:t>一次元不定流計算での八斗島の水位・流量ハイドログラフおよび低減量</a:t>
            </a:r>
          </a:p>
        </p:txBody>
      </p:sp>
      <p:sp>
        <p:nvSpPr>
          <p:cNvPr id="80" name="テキスト ボックス 79">
            <a:extLst>
              <a:ext uri="{FF2B5EF4-FFF2-40B4-BE49-F238E27FC236}">
                <a16:creationId xmlns:a16="http://schemas.microsoft.com/office/drawing/2014/main" id="{3E08E691-ED9A-F819-EDE4-CF2B38611403}"/>
              </a:ext>
            </a:extLst>
          </p:cNvPr>
          <p:cNvSpPr txBox="1"/>
          <p:nvPr/>
        </p:nvSpPr>
        <p:spPr>
          <a:xfrm>
            <a:off x="31942000" y="8893051"/>
            <a:ext cx="7468711" cy="523220"/>
          </a:xfrm>
          <a:prstGeom prst="rect">
            <a:avLst/>
          </a:prstGeom>
          <a:noFill/>
        </p:spPr>
        <p:txBody>
          <a:bodyPr wrap="none" rtlCol="0">
            <a:spAutoFit/>
          </a:bodyPr>
          <a:lstStyle/>
          <a:p>
            <a:pPr algn="ctr"/>
            <a:r>
              <a:rPr kumimoji="1" lang="ja-JP" altLang="en-US" sz="2800" b="1" dirty="0"/>
              <a:t>図</a:t>
            </a:r>
            <a:r>
              <a:rPr kumimoji="1" lang="en-US" altLang="ja-JP" sz="2800" b="1" dirty="0">
                <a:latin typeface="Arial Unicode MS" panose="020B0604020202020204" pitchFamily="50" charset="-128"/>
                <a:ea typeface="Arial Unicode MS" panose="020B0604020202020204" pitchFamily="50" charset="-128"/>
                <a:cs typeface="Arial Unicode MS" panose="020B0604020202020204" pitchFamily="50" charset="-128"/>
              </a:rPr>
              <a:t>-3</a:t>
            </a:r>
            <a:r>
              <a:rPr kumimoji="1" lang="ja-JP" altLang="en-US" sz="28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kumimoji="1" lang="ja-JP" altLang="en-US" sz="2800" b="1" dirty="0"/>
              <a:t>洪水事例における藤原ダムの時系列変化</a:t>
            </a:r>
          </a:p>
        </p:txBody>
      </p:sp>
      <p:sp>
        <p:nvSpPr>
          <p:cNvPr id="43" name="テキスト ボックス 42">
            <a:extLst>
              <a:ext uri="{FF2B5EF4-FFF2-40B4-BE49-F238E27FC236}">
                <a16:creationId xmlns:a16="http://schemas.microsoft.com/office/drawing/2014/main" id="{BE469669-EA15-4A42-19B9-354BE49E8F6D}"/>
              </a:ext>
            </a:extLst>
          </p:cNvPr>
          <p:cNvSpPr txBox="1"/>
          <p:nvPr/>
        </p:nvSpPr>
        <p:spPr>
          <a:xfrm>
            <a:off x="29225903" y="27985977"/>
            <a:ext cx="13463182" cy="2246769"/>
          </a:xfrm>
          <a:prstGeom prst="rect">
            <a:avLst/>
          </a:prstGeom>
          <a:noFill/>
        </p:spPr>
        <p:txBody>
          <a:bodyPr wrap="square" rtlCol="0">
            <a:spAutoFit/>
          </a:bodyPr>
          <a:lstStyle/>
          <a:p>
            <a:r>
              <a:rPr kumimoji="1" lang="ja-JP" altLang="en-US" sz="2800" dirty="0">
                <a:latin typeface="メイリオ" panose="020B0604030504040204" pitchFamily="50" charset="-128"/>
                <a:ea typeface="メイリオ" panose="020B0604030504040204" pitchFamily="50" charset="-128"/>
              </a:rPr>
              <a:t>本連携運用は，上流ダム放流を利用した事前放流により，流入ピークと貯水容量の利用タイミングに位相差を与えることで，最大放流量低減が実現された．</a:t>
            </a:r>
          </a:p>
          <a:p>
            <a:r>
              <a:rPr kumimoji="1" lang="ja-JP" altLang="en-US" sz="2800" dirty="0">
                <a:latin typeface="メイリオ" panose="020B0604030504040204" pitchFamily="50" charset="-128"/>
                <a:ea typeface="メイリオ" panose="020B0604030504040204" pitchFamily="50" charset="-128"/>
              </a:rPr>
              <a:t>本連携運用は，ダム貯水容量を洪水ピーク時に集中的に配分する貯水容量の時間的配分を最適化する問題として解釈できる．</a:t>
            </a:r>
            <a:endParaRPr kumimoji="1" lang="en-US" altLang="ja-JP" sz="2800" dirty="0">
              <a:latin typeface="メイリオ" panose="020B0604030504040204" pitchFamily="50" charset="-128"/>
              <a:ea typeface="メイリオ" panose="020B0604030504040204" pitchFamily="50" charset="-128"/>
            </a:endParaRPr>
          </a:p>
          <a:p>
            <a:r>
              <a:rPr kumimoji="1" lang="ja-JP" altLang="en-US" sz="2800" dirty="0">
                <a:latin typeface="メイリオ" panose="020B0604030504040204" pitchFamily="50" charset="-128"/>
                <a:ea typeface="メイリオ" panose="020B0604030504040204" pitchFamily="50" charset="-128"/>
              </a:rPr>
              <a:t>一方，本結果はダム単体最適化が必ずしも下流最適化と一致しないことを示した．</a:t>
            </a:r>
          </a:p>
        </p:txBody>
      </p:sp>
      <p:sp>
        <p:nvSpPr>
          <p:cNvPr id="62" name="フローチャート: 結合子 61">
            <a:extLst>
              <a:ext uri="{FF2B5EF4-FFF2-40B4-BE49-F238E27FC236}">
                <a16:creationId xmlns:a16="http://schemas.microsoft.com/office/drawing/2014/main" id="{A1400818-76CE-5403-66D8-6C9AF362F261}"/>
              </a:ext>
            </a:extLst>
          </p:cNvPr>
          <p:cNvSpPr>
            <a:spLocks noChangeAspect="1"/>
          </p:cNvSpPr>
          <p:nvPr/>
        </p:nvSpPr>
        <p:spPr>
          <a:xfrm>
            <a:off x="28767891" y="29768466"/>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3" name="フローチャート: 結合子 12">
            <a:extLst>
              <a:ext uri="{FF2B5EF4-FFF2-40B4-BE49-F238E27FC236}">
                <a16:creationId xmlns:a16="http://schemas.microsoft.com/office/drawing/2014/main" id="{68CFEB23-4D0F-38A4-7886-7C5782FDB082}"/>
              </a:ext>
            </a:extLst>
          </p:cNvPr>
          <p:cNvSpPr>
            <a:spLocks noChangeAspect="1"/>
          </p:cNvSpPr>
          <p:nvPr/>
        </p:nvSpPr>
        <p:spPr>
          <a:xfrm>
            <a:off x="568063" y="13887856"/>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結合子 15">
            <a:extLst>
              <a:ext uri="{FF2B5EF4-FFF2-40B4-BE49-F238E27FC236}">
                <a16:creationId xmlns:a16="http://schemas.microsoft.com/office/drawing/2014/main" id="{B8384AD1-043F-F9CA-9F79-BC68FE290907}"/>
              </a:ext>
            </a:extLst>
          </p:cNvPr>
          <p:cNvSpPr>
            <a:spLocks noChangeAspect="1"/>
          </p:cNvSpPr>
          <p:nvPr/>
        </p:nvSpPr>
        <p:spPr>
          <a:xfrm>
            <a:off x="1666466" y="9491796"/>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552032C4-BA6B-C607-001C-F8CEF589ECB6}"/>
              </a:ext>
            </a:extLst>
          </p:cNvPr>
          <p:cNvSpPr txBox="1"/>
          <p:nvPr/>
        </p:nvSpPr>
        <p:spPr>
          <a:xfrm>
            <a:off x="28963084" y="17613493"/>
            <a:ext cx="13827977" cy="2185214"/>
          </a:xfrm>
          <a:prstGeom prst="rect">
            <a:avLst/>
          </a:prstGeom>
          <a:noFill/>
        </p:spPr>
        <p:txBody>
          <a:bodyPr wrap="square">
            <a:spAutoFit/>
          </a:bodyPr>
          <a:lstStyle/>
          <a:p>
            <a:r>
              <a:rPr kumimoji="1" lang="ja-JP" altLang="en-US" sz="2800" dirty="0">
                <a:solidFill>
                  <a:schemeClr val="tx1"/>
                </a:solidFill>
                <a:latin typeface="メイリオ" panose="020B0604030504040204" pitchFamily="50" charset="-128"/>
                <a:ea typeface="メイリオ" panose="020B0604030504040204" pitchFamily="50" charset="-128"/>
              </a:rPr>
              <a:t>低減効果は藤原ダム直下よりも縮小されるものの，既存操作最適化運用と比較して</a:t>
            </a:r>
            <a:endParaRPr kumimoji="1" lang="en-US" altLang="ja-JP" sz="2800" dirty="0">
              <a:solidFill>
                <a:schemeClr val="tx1"/>
              </a:solidFill>
              <a:latin typeface="メイリオ" panose="020B0604030504040204" pitchFamily="50" charset="-128"/>
              <a:ea typeface="メイリオ" panose="020B0604030504040204" pitchFamily="50" charset="-128"/>
            </a:endParaRPr>
          </a:p>
          <a:p>
            <a:r>
              <a:rPr kumimoji="1" lang="ja-JP" altLang="en-US" sz="4000" dirty="0">
                <a:solidFill>
                  <a:schemeClr val="tx1"/>
                </a:solidFill>
                <a:latin typeface="メイリオ" panose="020B0604030504040204" pitchFamily="50" charset="-128"/>
                <a:ea typeface="メイリオ" panose="020B0604030504040204" pitchFamily="50" charset="-128"/>
              </a:rPr>
              <a:t>・カスリーン台風では，ピーク流量を</a:t>
            </a:r>
            <a:r>
              <a:rPr kumimoji="1" lang="en-US" altLang="ja-JP" sz="4000" dirty="0">
                <a:latin typeface="メイリオ" panose="020B0604030504040204" pitchFamily="50" charset="-128"/>
                <a:ea typeface="メイリオ" panose="020B0604030504040204" pitchFamily="50" charset="-128"/>
              </a:rPr>
              <a:t>21.90 m³/s</a:t>
            </a:r>
            <a:r>
              <a:rPr kumimoji="1" lang="ja-JP" altLang="en-US" sz="4000" dirty="0">
                <a:solidFill>
                  <a:schemeClr val="tx1"/>
                </a:solidFill>
                <a:latin typeface="メイリオ" panose="020B0604030504040204" pitchFamily="50" charset="-128"/>
                <a:ea typeface="メイリオ" panose="020B0604030504040204" pitchFamily="50" charset="-128"/>
              </a:rPr>
              <a:t>低減</a:t>
            </a:r>
            <a:endParaRPr kumimoji="1" lang="en-US" altLang="ja-JP" sz="4000" dirty="0">
              <a:solidFill>
                <a:schemeClr val="tx1"/>
              </a:solidFill>
              <a:latin typeface="メイリオ" panose="020B0604030504040204" pitchFamily="50" charset="-128"/>
              <a:ea typeface="メイリオ" panose="020B0604030504040204" pitchFamily="50" charset="-128"/>
            </a:endParaRPr>
          </a:p>
          <a:p>
            <a:r>
              <a:rPr lang="ja-JP" altLang="ja-JP" sz="2800" dirty="0">
                <a:latin typeface="メイリオ" panose="020B0604030504040204" pitchFamily="50" charset="-128"/>
                <a:ea typeface="メイリオ" panose="020B0604030504040204" pitchFamily="50" charset="-128"/>
              </a:rPr>
              <a:t>洪水波の伝播時間と放 流タイミングの関係により，下流ピークとの重畳が生じ</a:t>
            </a:r>
            <a:r>
              <a:rPr lang="ja-JP" altLang="en-US" sz="2800" dirty="0">
                <a:latin typeface="メイリオ" panose="020B0604030504040204" pitchFamily="50" charset="-128"/>
                <a:ea typeface="メイリオ" panose="020B0604030504040204" pitchFamily="50" charset="-128"/>
              </a:rPr>
              <a:t>て</a:t>
            </a:r>
            <a:endParaRPr kumimoji="1" lang="en-US" altLang="ja-JP" sz="2800" dirty="0">
              <a:latin typeface="メイリオ" panose="020B0604030504040204" pitchFamily="50" charset="-128"/>
              <a:ea typeface="メイリオ" panose="020B0604030504040204" pitchFamily="50" charset="-128"/>
            </a:endParaRPr>
          </a:p>
          <a:p>
            <a:r>
              <a:rPr kumimoji="1" lang="ja-JP" altLang="en-US" sz="4000" dirty="0">
                <a:latin typeface="メイリオ" panose="020B0604030504040204" pitchFamily="50" charset="-128"/>
                <a:ea typeface="メイリオ" panose="020B0604030504040204" pitchFamily="50" charset="-128"/>
              </a:rPr>
              <a:t>・令和元年東日本台風では，ピーク流量が</a:t>
            </a:r>
            <a:r>
              <a:rPr kumimoji="1" lang="en-US" altLang="ja-JP" sz="4000" dirty="0">
                <a:latin typeface="メイリオ" panose="020B0604030504040204" pitchFamily="50" charset="-128"/>
                <a:ea typeface="メイリオ" panose="020B0604030504040204" pitchFamily="50" charset="-128"/>
              </a:rPr>
              <a:t>75.50 m³/s</a:t>
            </a:r>
            <a:r>
              <a:rPr kumimoji="1" lang="ja-JP" altLang="en-US" sz="4000" dirty="0">
                <a:latin typeface="メイリオ" panose="020B0604030504040204" pitchFamily="50" charset="-128"/>
                <a:ea typeface="メイリオ" panose="020B0604030504040204" pitchFamily="50" charset="-128"/>
              </a:rPr>
              <a:t>増加</a:t>
            </a:r>
            <a:endParaRPr kumimoji="1" lang="en-US" altLang="ja-JP" sz="4000" dirty="0">
              <a:latin typeface="メイリオ" panose="020B0604030504040204" pitchFamily="50" charset="-128"/>
              <a:ea typeface="メイリオ" panose="020B0604030504040204" pitchFamily="50" charset="-128"/>
            </a:endParaRPr>
          </a:p>
        </p:txBody>
      </p:sp>
      <p:sp>
        <p:nvSpPr>
          <p:cNvPr id="54" name="フローチャート: 結合子 53">
            <a:extLst>
              <a:ext uri="{FF2B5EF4-FFF2-40B4-BE49-F238E27FC236}">
                <a16:creationId xmlns:a16="http://schemas.microsoft.com/office/drawing/2014/main" id="{A8599F89-1215-12CB-5DCE-84EE8035A75B}"/>
              </a:ext>
            </a:extLst>
          </p:cNvPr>
          <p:cNvSpPr>
            <a:spLocks noChangeAspect="1"/>
          </p:cNvSpPr>
          <p:nvPr/>
        </p:nvSpPr>
        <p:spPr>
          <a:xfrm>
            <a:off x="29156892" y="19222750"/>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5" name="フローチャート: 結合子 44">
            <a:extLst>
              <a:ext uri="{FF2B5EF4-FFF2-40B4-BE49-F238E27FC236}">
                <a16:creationId xmlns:a16="http://schemas.microsoft.com/office/drawing/2014/main" id="{97479EA0-EFE7-87E0-62EC-2C4764710427}"/>
              </a:ext>
            </a:extLst>
          </p:cNvPr>
          <p:cNvSpPr>
            <a:spLocks noChangeAspect="1"/>
          </p:cNvSpPr>
          <p:nvPr/>
        </p:nvSpPr>
        <p:spPr>
          <a:xfrm>
            <a:off x="29156892" y="18182513"/>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C06F76EA-399A-7157-D7BC-CDAF4F87CE1A}"/>
              </a:ext>
            </a:extLst>
          </p:cNvPr>
          <p:cNvSpPr txBox="1"/>
          <p:nvPr/>
        </p:nvSpPr>
        <p:spPr>
          <a:xfrm>
            <a:off x="28975785" y="9898795"/>
            <a:ext cx="13579809" cy="1754326"/>
          </a:xfrm>
          <a:prstGeom prst="rect">
            <a:avLst/>
          </a:prstGeom>
          <a:noFill/>
        </p:spPr>
        <p:txBody>
          <a:bodyPr wrap="square">
            <a:spAutoFit/>
          </a:bodyPr>
          <a:lstStyle/>
          <a:p>
            <a:r>
              <a:rPr kumimoji="1" lang="ja-JP" altLang="en-US" sz="2800" dirty="0">
                <a:solidFill>
                  <a:schemeClr val="tx1"/>
                </a:solidFill>
                <a:latin typeface="メイリオ" panose="020B0604030504040204" pitchFamily="50" charset="-128"/>
                <a:ea typeface="メイリオ" panose="020B0604030504040204" pitchFamily="50" charset="-128"/>
              </a:rPr>
              <a:t>矢木沢ダム放流を利用した事前放流により，既存操作最適化運用と比較して</a:t>
            </a:r>
            <a:endParaRPr kumimoji="1" lang="en-US" altLang="ja-JP" sz="2800" dirty="0">
              <a:solidFill>
                <a:schemeClr val="tx1"/>
              </a:solidFill>
              <a:latin typeface="メイリオ" panose="020B0604030504040204" pitchFamily="50" charset="-128"/>
              <a:ea typeface="メイリオ" panose="020B0604030504040204" pitchFamily="50" charset="-128"/>
            </a:endParaRPr>
          </a:p>
          <a:p>
            <a:r>
              <a:rPr kumimoji="1" lang="ja-JP" altLang="en-US" sz="4000" dirty="0">
                <a:solidFill>
                  <a:schemeClr val="tx1"/>
                </a:solidFill>
                <a:latin typeface="メイリオ" panose="020B0604030504040204" pitchFamily="50" charset="-128"/>
                <a:ea typeface="メイリオ" panose="020B0604030504040204" pitchFamily="50" charset="-128"/>
              </a:rPr>
              <a:t>・藤原ダムで数</a:t>
            </a:r>
            <a:r>
              <a:rPr kumimoji="1" lang="en-US" altLang="ja-JP" sz="4000" dirty="0">
                <a:solidFill>
                  <a:schemeClr val="tx1"/>
                </a:solidFill>
                <a:latin typeface="メイリオ" panose="020B0604030504040204" pitchFamily="50" charset="-128"/>
                <a:ea typeface="メイリオ" panose="020B0604030504040204" pitchFamily="50" charset="-128"/>
              </a:rPr>
              <a:t>10 </a:t>
            </a:r>
            <a:r>
              <a:rPr kumimoji="1" lang="ja-JP" altLang="en-US" sz="4000" dirty="0">
                <a:solidFill>
                  <a:schemeClr val="tx1"/>
                </a:solidFill>
                <a:latin typeface="メイリオ" panose="020B0604030504040204" pitchFamily="50" charset="-128"/>
                <a:ea typeface="メイリオ" panose="020B0604030504040204" pitchFamily="50" charset="-128"/>
              </a:rPr>
              <a:t>万</a:t>
            </a:r>
            <a:r>
              <a:rPr kumimoji="1" lang="en-US" altLang="ja-JP" sz="4000" dirty="0">
                <a:solidFill>
                  <a:schemeClr val="tx1"/>
                </a:solidFill>
                <a:latin typeface="メイリオ" panose="020B0604030504040204" pitchFamily="50" charset="-128"/>
                <a:ea typeface="メイリオ" panose="020B0604030504040204" pitchFamily="50" charset="-128"/>
              </a:rPr>
              <a:t>m³</a:t>
            </a:r>
            <a:r>
              <a:rPr kumimoji="1" lang="ja-JP" altLang="en-US" sz="4000" dirty="0">
                <a:solidFill>
                  <a:schemeClr val="tx1"/>
                </a:solidFill>
                <a:latin typeface="メイリオ" panose="020B0604030504040204" pitchFamily="50" charset="-128"/>
                <a:ea typeface="メイリオ" panose="020B0604030504040204" pitchFamily="50" charset="-128"/>
              </a:rPr>
              <a:t>規模の追加貯水容量を確保</a:t>
            </a:r>
            <a:endParaRPr kumimoji="1" lang="en-US" altLang="ja-JP" sz="4000" dirty="0">
              <a:latin typeface="メイリオ" panose="020B0604030504040204" pitchFamily="50" charset="-128"/>
              <a:ea typeface="メイリオ" panose="020B0604030504040204" pitchFamily="50" charset="-128"/>
            </a:endParaRPr>
          </a:p>
          <a:p>
            <a:r>
              <a:rPr kumimoji="1" lang="ja-JP" altLang="en-US" sz="4000" dirty="0">
                <a:solidFill>
                  <a:schemeClr val="tx1"/>
                </a:solidFill>
                <a:latin typeface="メイリオ" panose="020B0604030504040204" pitchFamily="50" charset="-128"/>
                <a:ea typeface="メイリオ" panose="020B0604030504040204" pitchFamily="50" charset="-128"/>
              </a:rPr>
              <a:t>・大規模洪水時の最大放流量を</a:t>
            </a:r>
            <a:r>
              <a:rPr kumimoji="1" lang="en-US" altLang="ja-JP" sz="4000" dirty="0">
                <a:solidFill>
                  <a:schemeClr val="tx1"/>
                </a:solidFill>
                <a:latin typeface="メイリオ" panose="020B0604030504040204" pitchFamily="50" charset="-128"/>
                <a:ea typeface="メイリオ" panose="020B0604030504040204" pitchFamily="50" charset="-128"/>
              </a:rPr>
              <a:t>10</a:t>
            </a:r>
            <a:r>
              <a:rPr kumimoji="1" lang="ja-JP" altLang="en-US" sz="4000" dirty="0">
                <a:solidFill>
                  <a:schemeClr val="tx1"/>
                </a:solidFill>
                <a:latin typeface="メイリオ" panose="020B0604030504040204" pitchFamily="50" charset="-128"/>
                <a:ea typeface="メイリオ" panose="020B0604030504040204" pitchFamily="50" charset="-128"/>
              </a:rPr>
              <a:t>～</a:t>
            </a:r>
            <a:r>
              <a:rPr kumimoji="1" lang="en-US" altLang="ja-JP" sz="4000" dirty="0">
                <a:solidFill>
                  <a:schemeClr val="tx1"/>
                </a:solidFill>
                <a:latin typeface="メイリオ" panose="020B0604030504040204" pitchFamily="50" charset="-128"/>
                <a:ea typeface="メイリオ" panose="020B0604030504040204" pitchFamily="50" charset="-128"/>
              </a:rPr>
              <a:t>20 m³/s</a:t>
            </a:r>
            <a:r>
              <a:rPr kumimoji="1" lang="ja-JP" altLang="en-US" sz="4000" dirty="0">
                <a:solidFill>
                  <a:schemeClr val="tx1"/>
                </a:solidFill>
                <a:latin typeface="メイリオ" panose="020B0604030504040204" pitchFamily="50" charset="-128"/>
                <a:ea typeface="メイリオ" panose="020B0604030504040204" pitchFamily="50" charset="-128"/>
              </a:rPr>
              <a:t>低減</a:t>
            </a:r>
            <a:endParaRPr kumimoji="1" lang="en-US" altLang="ja-JP" sz="4000" dirty="0">
              <a:solidFill>
                <a:schemeClr val="tx1"/>
              </a:solidFill>
              <a:latin typeface="メイリオ" panose="020B0604030504040204" pitchFamily="50" charset="-128"/>
              <a:ea typeface="メイリオ" panose="020B0604030504040204" pitchFamily="50" charset="-128"/>
            </a:endParaRPr>
          </a:p>
        </p:txBody>
      </p:sp>
      <p:sp>
        <p:nvSpPr>
          <p:cNvPr id="56" name="フローチャート: 結合子 55">
            <a:extLst>
              <a:ext uri="{FF2B5EF4-FFF2-40B4-BE49-F238E27FC236}">
                <a16:creationId xmlns:a16="http://schemas.microsoft.com/office/drawing/2014/main" id="{05393087-B27D-0433-E6AC-A7D58EBD63AC}"/>
              </a:ext>
            </a:extLst>
          </p:cNvPr>
          <p:cNvSpPr>
            <a:spLocks noChangeAspect="1"/>
          </p:cNvSpPr>
          <p:nvPr/>
        </p:nvSpPr>
        <p:spPr>
          <a:xfrm>
            <a:off x="29169189" y="11085010"/>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5" name="フローチャート: 結合子 54">
            <a:extLst>
              <a:ext uri="{FF2B5EF4-FFF2-40B4-BE49-F238E27FC236}">
                <a16:creationId xmlns:a16="http://schemas.microsoft.com/office/drawing/2014/main" id="{385D3555-06A4-A8D9-254F-C264F304D652}"/>
              </a:ext>
            </a:extLst>
          </p:cNvPr>
          <p:cNvSpPr>
            <a:spLocks noChangeAspect="1"/>
          </p:cNvSpPr>
          <p:nvPr/>
        </p:nvSpPr>
        <p:spPr>
          <a:xfrm>
            <a:off x="29169592" y="10468783"/>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D6970A96-BBF3-3F0D-3CDB-9C2128DEA8A8}"/>
              </a:ext>
            </a:extLst>
          </p:cNvPr>
          <p:cNvSpPr txBox="1"/>
          <p:nvPr/>
        </p:nvSpPr>
        <p:spPr>
          <a:xfrm>
            <a:off x="510247" y="13293042"/>
            <a:ext cx="13394170" cy="523220"/>
          </a:xfrm>
          <a:prstGeom prst="rect">
            <a:avLst/>
          </a:prstGeom>
          <a:noFill/>
        </p:spPr>
        <p:txBody>
          <a:bodyPr wrap="square">
            <a:spAutoFit/>
          </a:bodyPr>
          <a:lstStyle/>
          <a:p>
            <a:r>
              <a:rPr lang="ja-JP" altLang="en-US" sz="2800" dirty="0">
                <a:latin typeface="メイリオ" panose="020B0604030504040204" pitchFamily="50" charset="-128"/>
                <a:ea typeface="メイリオ" panose="020B0604030504040204" pitchFamily="50" charset="-128"/>
              </a:rPr>
              <a:t>・初期水位：計算開始直前の実績値（貯水容量から算出）</a:t>
            </a:r>
          </a:p>
        </p:txBody>
      </p:sp>
      <p:pic>
        <p:nvPicPr>
          <p:cNvPr id="98" name="図 97">
            <a:extLst>
              <a:ext uri="{FF2B5EF4-FFF2-40B4-BE49-F238E27FC236}">
                <a16:creationId xmlns:a16="http://schemas.microsoft.com/office/drawing/2014/main" id="{3A17FB58-45E7-2DC9-310E-C3E8257BF831}"/>
              </a:ext>
            </a:extLst>
          </p:cNvPr>
          <p:cNvPicPr>
            <a:picLocks noChangeAspect="1"/>
          </p:cNvPicPr>
          <p:nvPr/>
        </p:nvPicPr>
        <p:blipFill>
          <a:blip r:embed="rId23"/>
          <a:srcRect/>
          <a:stretch>
            <a:fillRect/>
          </a:stretch>
        </p:blipFill>
        <p:spPr>
          <a:xfrm>
            <a:off x="37913944" y="187707"/>
            <a:ext cx="2310992" cy="2773829"/>
          </a:xfrm>
          <a:custGeom>
            <a:avLst/>
            <a:gdLst>
              <a:gd name="csX0" fmla="*/ 385164 w 2310992"/>
              <a:gd name="csY0" fmla="*/ 0 h 2773829"/>
              <a:gd name="csX1" fmla="*/ 1925828 w 2310992"/>
              <a:gd name="csY1" fmla="*/ 0 h 2773829"/>
              <a:gd name="csX2" fmla="*/ 2003444 w 2310992"/>
              <a:gd name="csY2" fmla="*/ 7824 h 2773829"/>
              <a:gd name="csX3" fmla="*/ 2310992 w 2310992"/>
              <a:gd name="csY3" fmla="*/ 385173 h 2773829"/>
              <a:gd name="csX4" fmla="*/ 2310992 w 2310992"/>
              <a:gd name="csY4" fmla="*/ 2408186 h 2773829"/>
              <a:gd name="csX5" fmla="*/ 2075748 w 2310992"/>
              <a:gd name="csY5" fmla="*/ 2763091 h 2773829"/>
              <a:gd name="csX6" fmla="*/ 2041156 w 2310992"/>
              <a:gd name="csY6" fmla="*/ 2773829 h 2773829"/>
              <a:gd name="csX7" fmla="*/ 269836 w 2310992"/>
              <a:gd name="csY7" fmla="*/ 2773829 h 2773829"/>
              <a:gd name="csX8" fmla="*/ 235244 w 2310992"/>
              <a:gd name="csY8" fmla="*/ 2763091 h 2773829"/>
              <a:gd name="csX9" fmla="*/ 0 w 2310992"/>
              <a:gd name="csY9" fmla="*/ 2408186 h 2773829"/>
              <a:gd name="csX10" fmla="*/ 0 w 2310992"/>
              <a:gd name="csY10" fmla="*/ 385173 h 2773829"/>
              <a:gd name="csX11" fmla="*/ 307548 w 2310992"/>
              <a:gd name="csY11" fmla="*/ 7824 h 27738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310992" h="2773829">
                <a:moveTo>
                  <a:pt x="385164" y="0"/>
                </a:moveTo>
                <a:lnTo>
                  <a:pt x="1925828" y="0"/>
                </a:lnTo>
                <a:lnTo>
                  <a:pt x="2003444" y="7824"/>
                </a:lnTo>
                <a:cubicBezTo>
                  <a:pt x="2178960" y="43740"/>
                  <a:pt x="2310992" y="199038"/>
                  <a:pt x="2310992" y="385173"/>
                </a:cubicBezTo>
                <a:lnTo>
                  <a:pt x="2310992" y="2408186"/>
                </a:lnTo>
                <a:cubicBezTo>
                  <a:pt x="2310992" y="2567731"/>
                  <a:pt x="2213992" y="2704619"/>
                  <a:pt x="2075748" y="2763091"/>
                </a:cubicBezTo>
                <a:lnTo>
                  <a:pt x="2041156" y="2773829"/>
                </a:lnTo>
                <a:lnTo>
                  <a:pt x="269836" y="2773829"/>
                </a:lnTo>
                <a:lnTo>
                  <a:pt x="235244" y="2763091"/>
                </a:lnTo>
                <a:cubicBezTo>
                  <a:pt x="97004" y="2704619"/>
                  <a:pt x="0" y="2567731"/>
                  <a:pt x="0" y="2408186"/>
                </a:cubicBezTo>
                <a:lnTo>
                  <a:pt x="0" y="385173"/>
                </a:lnTo>
                <a:cubicBezTo>
                  <a:pt x="0" y="199038"/>
                  <a:pt x="132032" y="43740"/>
                  <a:pt x="307548" y="7824"/>
                </a:cubicBezTo>
                <a:close/>
              </a:path>
            </a:pathLst>
          </a:custGeom>
        </p:spPr>
      </p:pic>
      <p:sp>
        <p:nvSpPr>
          <p:cNvPr id="10" name="フローチャート: 結合子 9">
            <a:extLst>
              <a:ext uri="{FF2B5EF4-FFF2-40B4-BE49-F238E27FC236}">
                <a16:creationId xmlns:a16="http://schemas.microsoft.com/office/drawing/2014/main" id="{C186E81E-0064-070D-61B2-54BD5D0DE35D}"/>
              </a:ext>
            </a:extLst>
          </p:cNvPr>
          <p:cNvSpPr>
            <a:spLocks noChangeAspect="1"/>
          </p:cNvSpPr>
          <p:nvPr/>
        </p:nvSpPr>
        <p:spPr>
          <a:xfrm>
            <a:off x="568063" y="13340841"/>
            <a:ext cx="297180" cy="297180"/>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テキスト ボックス 75">
            <a:extLst>
              <a:ext uri="{FF2B5EF4-FFF2-40B4-BE49-F238E27FC236}">
                <a16:creationId xmlns:a16="http://schemas.microsoft.com/office/drawing/2014/main" id="{1DF0772B-4D51-461B-08F2-4D01A8EBD1B0}"/>
              </a:ext>
            </a:extLst>
          </p:cNvPr>
          <p:cNvSpPr txBox="1"/>
          <p:nvPr/>
        </p:nvSpPr>
        <p:spPr>
          <a:xfrm>
            <a:off x="510247" y="12075167"/>
            <a:ext cx="13394170" cy="523220"/>
          </a:xfrm>
          <a:prstGeom prst="rect">
            <a:avLst/>
          </a:prstGeom>
          <a:noFill/>
        </p:spPr>
        <p:txBody>
          <a:bodyPr wrap="square">
            <a:spAutoFit/>
          </a:bodyPr>
          <a:lstStyle/>
          <a:p>
            <a:r>
              <a:rPr lang="ja-JP" altLang="en-US" sz="2800" dirty="0">
                <a:latin typeface="メイリオ" panose="020B0604030504040204" pitchFamily="50" charset="-128"/>
                <a:ea typeface="メイリオ" panose="020B0604030504040204" pitchFamily="50" charset="-128"/>
              </a:rPr>
              <a:t>降雨開始から終了までの全期間の流入量ハイドログラフを完全な予測値として評価</a:t>
            </a:r>
          </a:p>
        </p:txBody>
      </p:sp>
    </p:spTree>
    <p:extLst>
      <p:ext uri="{BB962C8B-B14F-4D97-AF65-F5344CB8AC3E}">
        <p14:creationId xmlns:p14="http://schemas.microsoft.com/office/powerpoint/2010/main" val="134763686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FE53587BE120547A3A82CBFD06EF890" ma:contentTypeVersion="4" ma:contentTypeDescription="新しいドキュメントを作成します。" ma:contentTypeScope="" ma:versionID="8ae3a0d6ec76c724f84e7267530c6b00">
  <xsd:schema xmlns:xsd="http://www.w3.org/2001/XMLSchema" xmlns:xs="http://www.w3.org/2001/XMLSchema" xmlns:p="http://schemas.microsoft.com/office/2006/metadata/properties" xmlns:ns3="e708a0b8-11e9-4c4d-ae9e-290cc9008ca6" targetNamespace="http://schemas.microsoft.com/office/2006/metadata/properties" ma:root="true" ma:fieldsID="7c93343f660586980d8bb976fd7a261d" ns3:_="">
    <xsd:import namespace="e708a0b8-11e9-4c4d-ae9e-290cc9008ca6"/>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08a0b8-11e9-4c4d-ae9e-290cc9008ca6"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F64F5B-91AE-43F1-87E5-FA72C7E94CB9}">
  <ds:schemaRefs>
    <ds:schemaRef ds:uri="http://schemas.microsoft.com/sharepoint/v3/contenttype/forms"/>
  </ds:schemaRefs>
</ds:datastoreItem>
</file>

<file path=customXml/itemProps2.xml><?xml version="1.0" encoding="utf-8"?>
<ds:datastoreItem xmlns:ds="http://schemas.openxmlformats.org/officeDocument/2006/customXml" ds:itemID="{36DBF695-414C-4CD6-9695-7670CA0B1A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08a0b8-11e9-4c4d-ae9e-290cc9008c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9EE7134-15D1-45EA-BD59-1C70B9393BC3}">
  <ds:schemaRefs>
    <ds:schemaRef ds:uri="http://purl.org/dc/terms/"/>
    <ds:schemaRef ds:uri="http://www.w3.org/XML/1998/namespace"/>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purl.org/dc/dcmitype/"/>
    <ds:schemaRef ds:uri="http://schemas.microsoft.com/office/infopath/2007/PartnerControls"/>
    <ds:schemaRef ds:uri="e708a0b8-11e9-4c4d-ae9e-290cc9008ca6"/>
  </ds:schemaRefs>
</ds:datastoreItem>
</file>

<file path=docProps/app.xml><?xml version="1.0" encoding="utf-8"?>
<Properties xmlns="http://schemas.openxmlformats.org/officeDocument/2006/extended-properties" xmlns:vt="http://schemas.openxmlformats.org/officeDocument/2006/docPropsVTypes">
  <Template>Office Theme</Template>
  <TotalTime>25692</TotalTime>
  <Words>820</Words>
  <Application>Microsoft Office PowerPoint</Application>
  <PresentationFormat>ユーザー設定</PresentationFormat>
  <Paragraphs>93</Paragraphs>
  <Slides>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Arial Unicode MS</vt:lpstr>
      <vt:lpstr>メイリオ</vt:lpstr>
      <vt:lpstr>游ゴシック</vt:lpstr>
      <vt:lpstr>Aptos</vt:lpstr>
      <vt:lpstr>Aptos Display</vt:lpstr>
      <vt:lpstr>Arial</vt:lpstr>
      <vt:lpstr>Cambria Math</vt:lpstr>
      <vt:lpstr>Times New Roman</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高木　秀太</dc:creator>
  <cp:lastModifiedBy>高木　秀太</cp:lastModifiedBy>
  <cp:revision>6</cp:revision>
  <cp:lastPrinted>2026-06-15T08:50:18Z</cp:lastPrinted>
  <dcterms:created xsi:type="dcterms:W3CDTF">2026-05-21T02:37:15Z</dcterms:created>
  <dcterms:modified xsi:type="dcterms:W3CDTF">2026-06-15T09:13:39Z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0x010100AFE53587BE120547A3A82CBFD06EF890</vt:lpwstr>
  </property>
</Properties>
</file>