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
  </p:notesMasterIdLst>
  <p:sldIdLst>
    <p:sldId id="259" r:id="rId2"/>
  </p:sldIdLst>
  <p:sldSz cx="42803763" cy="30275213"/>
  <p:notesSz cx="10018713" cy="14447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156082"/>
    <a:srgbClr val="FFFFF0"/>
    <a:srgbClr val="36454F"/>
    <a:srgbClr val="264653"/>
    <a:srgbClr val="D3C6A6"/>
    <a:srgbClr val="93FAFF"/>
    <a:srgbClr val="66CC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1895" autoAdjust="0"/>
  </p:normalViewPr>
  <p:slideViewPr>
    <p:cSldViewPr snapToGrid="0">
      <p:cViewPr>
        <p:scale>
          <a:sx n="25" d="100"/>
          <a:sy n="25" d="100"/>
        </p:scale>
        <p:origin x="948" y="-59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4341443" cy="724900"/>
          </a:xfrm>
          <a:prstGeom prst="rect">
            <a:avLst/>
          </a:prstGeom>
        </p:spPr>
        <p:txBody>
          <a:bodyPr vert="horz" lIns="139813" tIns="69907" rIns="139813" bIns="69907" rtlCol="0"/>
          <a:lstStyle>
            <a:lvl1pPr algn="l">
              <a:defRPr sz="1900"/>
            </a:lvl1pPr>
          </a:lstStyle>
          <a:p>
            <a:endParaRPr kumimoji="1" lang="ja-JP" altLang="en-US"/>
          </a:p>
        </p:txBody>
      </p:sp>
      <p:sp>
        <p:nvSpPr>
          <p:cNvPr id="3" name="日付プレースホルダー 2"/>
          <p:cNvSpPr>
            <a:spLocks noGrp="1"/>
          </p:cNvSpPr>
          <p:nvPr>
            <p:ph type="dt" idx="1"/>
          </p:nvPr>
        </p:nvSpPr>
        <p:spPr>
          <a:xfrm>
            <a:off x="5674954" y="2"/>
            <a:ext cx="4341443" cy="724900"/>
          </a:xfrm>
          <a:prstGeom prst="rect">
            <a:avLst/>
          </a:prstGeom>
        </p:spPr>
        <p:txBody>
          <a:bodyPr vert="horz" lIns="139813" tIns="69907" rIns="139813" bIns="69907" rtlCol="0"/>
          <a:lstStyle>
            <a:lvl1pPr algn="r">
              <a:defRPr sz="1900"/>
            </a:lvl1pPr>
          </a:lstStyle>
          <a:p>
            <a:fld id="{4CE4E01C-D8AF-4195-B9AF-4ED15805C801}" type="datetimeFigureOut">
              <a:rPr kumimoji="1" lang="ja-JP" altLang="en-US" smtClean="0"/>
              <a:t>2026/6/15</a:t>
            </a:fld>
            <a:endParaRPr kumimoji="1" lang="ja-JP" altLang="en-US"/>
          </a:p>
        </p:txBody>
      </p:sp>
      <p:sp>
        <p:nvSpPr>
          <p:cNvPr id="4" name="スライド イメージ プレースホルダー 3"/>
          <p:cNvSpPr>
            <a:spLocks noGrp="1" noRot="1" noChangeAspect="1"/>
          </p:cNvSpPr>
          <p:nvPr>
            <p:ph type="sldImg" idx="2"/>
          </p:nvPr>
        </p:nvSpPr>
        <p:spPr>
          <a:xfrm>
            <a:off x="1563688" y="1806575"/>
            <a:ext cx="6891337" cy="4875213"/>
          </a:xfrm>
          <a:prstGeom prst="rect">
            <a:avLst/>
          </a:prstGeom>
          <a:noFill/>
          <a:ln w="12700">
            <a:solidFill>
              <a:prstClr val="black"/>
            </a:solidFill>
          </a:ln>
        </p:spPr>
        <p:txBody>
          <a:bodyPr vert="horz" lIns="139813" tIns="69907" rIns="139813" bIns="69907" rtlCol="0" anchor="ctr"/>
          <a:lstStyle/>
          <a:p>
            <a:endParaRPr lang="ja-JP" altLang="en-US"/>
          </a:p>
        </p:txBody>
      </p:sp>
      <p:sp>
        <p:nvSpPr>
          <p:cNvPr id="5" name="ノート プレースホルダー 4"/>
          <p:cNvSpPr>
            <a:spLocks noGrp="1"/>
          </p:cNvSpPr>
          <p:nvPr>
            <p:ph type="body" sz="quarter" idx="3"/>
          </p:nvPr>
        </p:nvSpPr>
        <p:spPr>
          <a:xfrm>
            <a:off x="1001872" y="6953022"/>
            <a:ext cx="8014970" cy="5688836"/>
          </a:xfrm>
          <a:prstGeom prst="rect">
            <a:avLst/>
          </a:prstGeom>
        </p:spPr>
        <p:txBody>
          <a:bodyPr vert="horz" lIns="139813" tIns="69907" rIns="139813" bIns="6990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13722941"/>
            <a:ext cx="4341443" cy="724899"/>
          </a:xfrm>
          <a:prstGeom prst="rect">
            <a:avLst/>
          </a:prstGeom>
        </p:spPr>
        <p:txBody>
          <a:bodyPr vert="horz" lIns="139813" tIns="69907" rIns="139813" bIns="69907" rtlCol="0" anchor="b"/>
          <a:lstStyle>
            <a:lvl1pPr algn="l">
              <a:defRPr sz="1900"/>
            </a:lvl1pPr>
          </a:lstStyle>
          <a:p>
            <a:endParaRPr kumimoji="1" lang="ja-JP" altLang="en-US"/>
          </a:p>
        </p:txBody>
      </p:sp>
      <p:sp>
        <p:nvSpPr>
          <p:cNvPr id="7" name="スライド番号プレースホルダー 6"/>
          <p:cNvSpPr>
            <a:spLocks noGrp="1"/>
          </p:cNvSpPr>
          <p:nvPr>
            <p:ph type="sldNum" sz="quarter" idx="5"/>
          </p:nvPr>
        </p:nvSpPr>
        <p:spPr>
          <a:xfrm>
            <a:off x="5674954" y="13722941"/>
            <a:ext cx="4341443" cy="724899"/>
          </a:xfrm>
          <a:prstGeom prst="rect">
            <a:avLst/>
          </a:prstGeom>
        </p:spPr>
        <p:txBody>
          <a:bodyPr vert="horz" lIns="139813" tIns="69907" rIns="139813" bIns="69907" rtlCol="0" anchor="b"/>
          <a:lstStyle>
            <a:lvl1pPr algn="r">
              <a:defRPr sz="1900"/>
            </a:lvl1pPr>
          </a:lstStyle>
          <a:p>
            <a:fld id="{61856CFA-5F6A-4708-842B-5F5E29CCAB2C}" type="slidenum">
              <a:rPr kumimoji="1" lang="ja-JP" altLang="en-US" smtClean="0"/>
              <a:t>‹#›</a:t>
            </a:fld>
            <a:endParaRPr kumimoji="1" lang="ja-JP" altLang="en-US"/>
          </a:p>
        </p:txBody>
      </p:sp>
    </p:spTree>
    <p:extLst>
      <p:ext uri="{BB962C8B-B14F-4D97-AF65-F5344CB8AC3E}">
        <p14:creationId xmlns:p14="http://schemas.microsoft.com/office/powerpoint/2010/main" val="3592179140"/>
      </p:ext>
    </p:extLst>
  </p:cSld>
  <p:clrMap bg1="lt1" tx1="dk1" bg2="lt2" tx2="dk2" accent1="accent1" accent2="accent2" accent3="accent3" accent4="accent4" accent5="accent5" accent6="accent6" hlink="hlink" folHlink="folHlink"/>
  <p:notesStyle>
    <a:lvl1pPr marL="0" algn="l" defTabSz="994227" rtl="0" eaLnBrk="1" latinLnBrk="0" hangingPunct="1">
      <a:defRPr kumimoji="1" sz="1305" kern="1200">
        <a:solidFill>
          <a:schemeClr val="tx1"/>
        </a:solidFill>
        <a:latin typeface="+mn-lt"/>
        <a:ea typeface="+mn-ea"/>
        <a:cs typeface="+mn-cs"/>
      </a:defRPr>
    </a:lvl1pPr>
    <a:lvl2pPr marL="497114" algn="l" defTabSz="994227" rtl="0" eaLnBrk="1" latinLnBrk="0" hangingPunct="1">
      <a:defRPr kumimoji="1" sz="1305" kern="1200">
        <a:solidFill>
          <a:schemeClr val="tx1"/>
        </a:solidFill>
        <a:latin typeface="+mn-lt"/>
        <a:ea typeface="+mn-ea"/>
        <a:cs typeface="+mn-cs"/>
      </a:defRPr>
    </a:lvl2pPr>
    <a:lvl3pPr marL="994227" algn="l" defTabSz="994227" rtl="0" eaLnBrk="1" latinLnBrk="0" hangingPunct="1">
      <a:defRPr kumimoji="1" sz="1305" kern="1200">
        <a:solidFill>
          <a:schemeClr val="tx1"/>
        </a:solidFill>
        <a:latin typeface="+mn-lt"/>
        <a:ea typeface="+mn-ea"/>
        <a:cs typeface="+mn-cs"/>
      </a:defRPr>
    </a:lvl3pPr>
    <a:lvl4pPr marL="1491341" algn="l" defTabSz="994227" rtl="0" eaLnBrk="1" latinLnBrk="0" hangingPunct="1">
      <a:defRPr kumimoji="1" sz="1305" kern="1200">
        <a:solidFill>
          <a:schemeClr val="tx1"/>
        </a:solidFill>
        <a:latin typeface="+mn-lt"/>
        <a:ea typeface="+mn-ea"/>
        <a:cs typeface="+mn-cs"/>
      </a:defRPr>
    </a:lvl4pPr>
    <a:lvl5pPr marL="1988454" algn="l" defTabSz="994227" rtl="0" eaLnBrk="1" latinLnBrk="0" hangingPunct="1">
      <a:defRPr kumimoji="1" sz="1305" kern="1200">
        <a:solidFill>
          <a:schemeClr val="tx1"/>
        </a:solidFill>
        <a:latin typeface="+mn-lt"/>
        <a:ea typeface="+mn-ea"/>
        <a:cs typeface="+mn-cs"/>
      </a:defRPr>
    </a:lvl5pPr>
    <a:lvl6pPr marL="2485568" algn="l" defTabSz="994227" rtl="0" eaLnBrk="1" latinLnBrk="0" hangingPunct="1">
      <a:defRPr kumimoji="1" sz="1305" kern="1200">
        <a:solidFill>
          <a:schemeClr val="tx1"/>
        </a:solidFill>
        <a:latin typeface="+mn-lt"/>
        <a:ea typeface="+mn-ea"/>
        <a:cs typeface="+mn-cs"/>
      </a:defRPr>
    </a:lvl6pPr>
    <a:lvl7pPr marL="2982681" algn="l" defTabSz="994227" rtl="0" eaLnBrk="1" latinLnBrk="0" hangingPunct="1">
      <a:defRPr kumimoji="1" sz="1305" kern="1200">
        <a:solidFill>
          <a:schemeClr val="tx1"/>
        </a:solidFill>
        <a:latin typeface="+mn-lt"/>
        <a:ea typeface="+mn-ea"/>
        <a:cs typeface="+mn-cs"/>
      </a:defRPr>
    </a:lvl7pPr>
    <a:lvl8pPr marL="3479795" algn="l" defTabSz="994227" rtl="0" eaLnBrk="1" latinLnBrk="0" hangingPunct="1">
      <a:defRPr kumimoji="1" sz="1305" kern="1200">
        <a:solidFill>
          <a:schemeClr val="tx1"/>
        </a:solidFill>
        <a:latin typeface="+mn-lt"/>
        <a:ea typeface="+mn-ea"/>
        <a:cs typeface="+mn-cs"/>
      </a:defRPr>
    </a:lvl8pPr>
    <a:lvl9pPr marL="3976908" algn="l" defTabSz="994227" rtl="0" eaLnBrk="1" latinLnBrk="0" hangingPunct="1">
      <a:defRPr kumimoji="1" sz="13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ADD05-DED8-F9F6-AC14-35C751FBF0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924A19B-EA23-462B-FB94-5F14CB17D9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267B5E-D006-61D5-C69E-10C7B763775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EAEB77F-00A1-79AE-A1B0-5F46B6D1F4E8}"/>
              </a:ext>
            </a:extLst>
          </p:cNvPr>
          <p:cNvSpPr>
            <a:spLocks noGrp="1"/>
          </p:cNvSpPr>
          <p:nvPr>
            <p:ph type="sldNum" sz="quarter" idx="5"/>
          </p:nvPr>
        </p:nvSpPr>
        <p:spPr/>
        <p:txBody>
          <a:bodyPr/>
          <a:lstStyle/>
          <a:p>
            <a:fld id="{61856CFA-5F6A-4708-842B-5F5E29CCAB2C}" type="slidenum">
              <a:rPr kumimoji="1" lang="ja-JP" altLang="en-US" smtClean="0"/>
              <a:t>1</a:t>
            </a:fld>
            <a:endParaRPr kumimoji="1" lang="ja-JP" altLang="en-US"/>
          </a:p>
        </p:txBody>
      </p:sp>
    </p:spTree>
    <p:extLst>
      <p:ext uri="{BB962C8B-B14F-4D97-AF65-F5344CB8AC3E}">
        <p14:creationId xmlns:p14="http://schemas.microsoft.com/office/powerpoint/2010/main" val="3004947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130434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1585457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4148852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72392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339" y="11058863"/>
            <a:ext cx="18107995"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69408" y="11058863"/>
            <a:ext cx="18197174"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860197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380553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208585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3722083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3041508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42649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341659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A6AC50D7-80EE-41F8-B206-80D923D3A0E2}" type="datetimeFigureOut">
              <a:rPr kumimoji="1" lang="ja-JP" altLang="en-US" smtClean="0"/>
              <a:t>2026/6/15</a:t>
            </a:fld>
            <a:endParaRPr kumimoji="1" lang="ja-JP"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59E3B62E-39C1-472B-938D-FD15D252B6C6}" type="slidenum">
              <a:rPr kumimoji="1" lang="ja-JP" altLang="en-US" smtClean="0"/>
              <a:t>‹#›</a:t>
            </a:fld>
            <a:endParaRPr kumimoji="1" lang="ja-JP" altLang="en-US"/>
          </a:p>
        </p:txBody>
      </p:sp>
    </p:spTree>
    <p:extLst>
      <p:ext uri="{BB962C8B-B14F-4D97-AF65-F5344CB8AC3E}">
        <p14:creationId xmlns:p14="http://schemas.microsoft.com/office/powerpoint/2010/main" val="21395075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18" Type="http://schemas.openxmlformats.org/officeDocument/2006/relationships/image" Target="../media/image12.png"/><Relationship Id="rId26" Type="http://schemas.openxmlformats.org/officeDocument/2006/relationships/image" Target="../media/image19.png"/><Relationship Id="rId3" Type="http://schemas.openxmlformats.org/officeDocument/2006/relationships/slideLayout" Target="../slideLayouts/slideLayout1.xml"/><Relationship Id="rId21" Type="http://schemas.openxmlformats.org/officeDocument/2006/relationships/image" Target="../media/image14.png"/><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250.png"/><Relationship Id="rId25" Type="http://schemas.openxmlformats.org/officeDocument/2006/relationships/image" Target="../media/image18.png"/><Relationship Id="rId2" Type="http://schemas.openxmlformats.org/officeDocument/2006/relationships/video" Target="../media/media1.mp4"/><Relationship Id="rId20" Type="http://schemas.openxmlformats.org/officeDocument/2006/relationships/image" Target="../media/image26.png"/><Relationship Id="rId29" Type="http://schemas.openxmlformats.org/officeDocument/2006/relationships/image" Target="../media/image22.JPG"/><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11.png"/><Relationship Id="rId23" Type="http://schemas.openxmlformats.org/officeDocument/2006/relationships/image" Target="../media/image16.png"/><Relationship Id="rId28" Type="http://schemas.openxmlformats.org/officeDocument/2006/relationships/image" Target="../media/image21.png"/><Relationship Id="rId10" Type="http://schemas.openxmlformats.org/officeDocument/2006/relationships/image" Target="../media/image6.png"/><Relationship Id="rId19" Type="http://schemas.openxmlformats.org/officeDocument/2006/relationships/image" Target="../media/image13.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 Id="rId22" Type="http://schemas.openxmlformats.org/officeDocument/2006/relationships/image" Target="../media/image15.png"/><Relationship Id="rId27"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6854-0E9C-80EB-5705-CEBB2EF641CD}"/>
            </a:ext>
          </a:extLst>
        </p:cNvPr>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F144313A-D579-1A15-FCF6-15758E335A8F}"/>
              </a:ext>
            </a:extLst>
          </p:cNvPr>
          <p:cNvSpPr/>
          <p:nvPr/>
        </p:nvSpPr>
        <p:spPr>
          <a:xfrm>
            <a:off x="9239095" y="15518482"/>
            <a:ext cx="12847050" cy="14748261"/>
          </a:xfrm>
          <a:prstGeom prst="rect">
            <a:avLst/>
          </a:prstGeom>
          <a:solidFill>
            <a:srgbClr val="FFFFF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BEAB443-0C03-C5BE-5081-FBD6330CB93C}"/>
              </a:ext>
            </a:extLst>
          </p:cNvPr>
          <p:cNvSpPr/>
          <p:nvPr/>
        </p:nvSpPr>
        <p:spPr>
          <a:xfrm>
            <a:off x="22064580" y="15210322"/>
            <a:ext cx="20712347" cy="15131565"/>
          </a:xfrm>
          <a:prstGeom prst="rect">
            <a:avLst/>
          </a:prstGeom>
          <a:solidFill>
            <a:srgbClr val="FFFFF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正方形/長方形 213">
            <a:extLst>
              <a:ext uri="{FF2B5EF4-FFF2-40B4-BE49-F238E27FC236}">
                <a16:creationId xmlns:a16="http://schemas.microsoft.com/office/drawing/2014/main" id="{758751D5-CEFB-31F4-99DE-F7188E9E44F6}"/>
              </a:ext>
            </a:extLst>
          </p:cNvPr>
          <p:cNvSpPr/>
          <p:nvPr/>
        </p:nvSpPr>
        <p:spPr>
          <a:xfrm>
            <a:off x="-10510" y="15455561"/>
            <a:ext cx="9000047" cy="14748261"/>
          </a:xfrm>
          <a:prstGeom prst="rect">
            <a:avLst/>
          </a:prstGeom>
          <a:solidFill>
            <a:srgbClr val="FFFFF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正方形/長方形 76">
            <a:extLst>
              <a:ext uri="{FF2B5EF4-FFF2-40B4-BE49-F238E27FC236}">
                <a16:creationId xmlns:a16="http://schemas.microsoft.com/office/drawing/2014/main" id="{BEFB87E5-B89E-2D76-D1D1-EF6DCA9EF56D}"/>
              </a:ext>
            </a:extLst>
          </p:cNvPr>
          <p:cNvSpPr/>
          <p:nvPr/>
        </p:nvSpPr>
        <p:spPr>
          <a:xfrm>
            <a:off x="15165286" y="2744264"/>
            <a:ext cx="27612008" cy="12687023"/>
          </a:xfrm>
          <a:prstGeom prst="rect">
            <a:avLst/>
          </a:prstGeom>
          <a:solidFill>
            <a:srgbClr val="FFFFF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DABC33F1-B9AD-817E-62B5-7380C6F21B1E}"/>
              </a:ext>
            </a:extLst>
          </p:cNvPr>
          <p:cNvSpPr/>
          <p:nvPr/>
        </p:nvSpPr>
        <p:spPr>
          <a:xfrm>
            <a:off x="-15794" y="2738160"/>
            <a:ext cx="15339679" cy="12687023"/>
          </a:xfrm>
          <a:prstGeom prst="rect">
            <a:avLst/>
          </a:prstGeom>
          <a:solidFill>
            <a:srgbClr val="FFFFF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正方形/長方形 4">
            <a:extLst>
              <a:ext uri="{FF2B5EF4-FFF2-40B4-BE49-F238E27FC236}">
                <a16:creationId xmlns:a16="http://schemas.microsoft.com/office/drawing/2014/main" id="{0735D1DC-41C9-841C-8EED-30E08216EDAE}"/>
              </a:ext>
            </a:extLst>
          </p:cNvPr>
          <p:cNvSpPr>
            <a:spLocks noChangeArrowheads="1"/>
          </p:cNvSpPr>
          <p:nvPr/>
        </p:nvSpPr>
        <p:spPr bwMode="auto">
          <a:xfrm>
            <a:off x="-22899" y="-30820"/>
            <a:ext cx="42811700" cy="3459578"/>
          </a:xfrm>
          <a:prstGeom prst="rect">
            <a:avLst/>
          </a:prstGeom>
          <a:gradFill>
            <a:gsLst>
              <a:gs pos="77966">
                <a:srgbClr val="EAE4D5"/>
              </a:gs>
              <a:gs pos="33000">
                <a:srgbClr val="D3C6A6"/>
              </a:gs>
              <a:gs pos="98000">
                <a:schemeClr val="bg1"/>
              </a:gs>
            </a:gsLst>
            <a:lin ang="5400000" scaled="1"/>
          </a:gradFill>
          <a:ln>
            <a:noFill/>
          </a:ln>
        </p:spPr>
        <p:style>
          <a:lnRef idx="1">
            <a:schemeClr val="accent6"/>
          </a:lnRef>
          <a:fillRef idx="1002">
            <a:schemeClr val="dk1"/>
          </a:fillRef>
          <a:effectRef idx="2">
            <a:schemeClr val="accent6"/>
          </a:effectRef>
          <a:fontRef idx="minor">
            <a:schemeClr val="lt1"/>
          </a:fontRef>
        </p:style>
        <p:txBody>
          <a:bodyPr wrap="square" bIns="180000" anchor="ctr">
            <a:spAutoFit/>
          </a:bodyPr>
          <a:lstStyle/>
          <a:p>
            <a:pPr algn="ctr"/>
            <a:endParaRPr lang="en-US" altLang="ja-JP" sz="4800" b="1" dirty="0">
              <a:solidFill>
                <a:schemeClr val="tx1"/>
              </a:solidFill>
              <a:latin typeface="Times New Roman" panose="02020603050405020304" pitchFamily="18" charset="0"/>
              <a:ea typeface="ＭＳ Ｐゴシック" panose="020B0600070205080204" pitchFamily="50" charset="-128"/>
              <a:cs typeface="Segoe UI" panose="020B0502040204020203" pitchFamily="34" charset="0"/>
            </a:endParaRPr>
          </a:p>
          <a:p>
            <a:pPr algn="ctr"/>
            <a:r>
              <a:rPr lang="ja-JP" altLang="en-US" sz="6600" b="1" dirty="0">
                <a:solidFill>
                  <a:schemeClr val="tx1"/>
                </a:solidFill>
                <a:latin typeface="Times New Roman" panose="02020603050405020304" pitchFamily="18" charset="0"/>
                <a:ea typeface="ＭＳ Ｐゴシック" panose="020B0600070205080204" pitchFamily="50" charset="-128"/>
                <a:cs typeface="Segoe UI" panose="020B0502040204020203" pitchFamily="34" charset="0"/>
              </a:rPr>
              <a:t>妙正寺川における合流式下水道越流水の流出特性を再現可能な簡易数値モデルの構築</a:t>
            </a:r>
          </a:p>
          <a:p>
            <a:pPr algn="ctr"/>
            <a:r>
              <a:rPr lang="en-US" altLang="ja-JP" sz="3600"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Development of a Simplified Numerical Model Capable of Reproducing Overflow Characteristics of Combined Sewer Overflows in The </a:t>
            </a:r>
            <a:r>
              <a:rPr lang="en-US" altLang="ja-JP" sz="3600" dirty="0" err="1">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Myoshoji</a:t>
            </a:r>
            <a:r>
              <a:rPr lang="en-US" altLang="ja-JP" sz="3600"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 River</a:t>
            </a:r>
          </a:p>
          <a:p>
            <a:pPr algn="ctr"/>
            <a:endParaRPr lang="en-US" altLang="ja-JP"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endParaRPr>
          </a:p>
          <a:p>
            <a:pPr algn="ctr"/>
            <a:r>
              <a:rPr lang="ja-JP" altLang="en-US" sz="3600"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rPr>
              <a:t>河口敏也（中央大学大学院）・武隈圭祐（国土交通省）・手計太一（中央大学）</a:t>
            </a:r>
            <a:endParaRPr lang="en-US" altLang="ja-JP" sz="4000" dirty="0">
              <a:solidFill>
                <a:schemeClr val="tx1"/>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73AE6411-7472-5C47-8815-520E164BAC41}"/>
              </a:ext>
            </a:extLst>
          </p:cNvPr>
          <p:cNvSpPr txBox="1"/>
          <p:nvPr/>
        </p:nvSpPr>
        <p:spPr>
          <a:xfrm>
            <a:off x="12518" y="1"/>
            <a:ext cx="12392841" cy="688256"/>
          </a:xfrm>
          <a:prstGeom prst="rect">
            <a:avLst/>
          </a:prstGeom>
          <a:noFill/>
        </p:spPr>
        <p:txBody>
          <a:bodyPr wrap="square" lIns="36000" tIns="36000" rIns="36000" bIns="36000" rtlCol="0">
            <a:spAutoFit/>
          </a:bodyPr>
          <a:lstStyle/>
          <a:p>
            <a:r>
              <a:rPr lang="en-US" altLang="ja-JP" sz="4000" b="1" dirty="0">
                <a:solidFill>
                  <a:prstClr val="black"/>
                </a:solidFill>
                <a:latin typeface="Arial" panose="020B0604020202020204" pitchFamily="34" charset="0"/>
                <a:ea typeface="ＭＳ Ｐゴシック" panose="020B0600070205080204" pitchFamily="50" charset="-128"/>
                <a:cs typeface="Arial" panose="020B0604020202020204" pitchFamily="34" charset="0"/>
              </a:rPr>
              <a:t>2026</a:t>
            </a:r>
            <a:r>
              <a:rPr lang="ja-JP" altLang="en-US" sz="4000" b="1" dirty="0">
                <a:solidFill>
                  <a:prstClr val="black"/>
                </a:solidFill>
                <a:latin typeface="Times New Roman" panose="02020603050405020304" pitchFamily="18" charset="0"/>
                <a:ea typeface="ＭＳ Ｐゴシック" panose="020B0600070205080204" pitchFamily="50" charset="-128"/>
                <a:cs typeface="Times New Roman" panose="02020603050405020304" pitchFamily="18" charset="0"/>
              </a:rPr>
              <a:t>年度河川技術シンポジウム</a:t>
            </a:r>
          </a:p>
        </p:txBody>
      </p:sp>
      <p:sp>
        <p:nvSpPr>
          <p:cNvPr id="8" name="テキスト ボックス 7">
            <a:extLst>
              <a:ext uri="{FF2B5EF4-FFF2-40B4-BE49-F238E27FC236}">
                <a16:creationId xmlns:a16="http://schemas.microsoft.com/office/drawing/2014/main" id="{A5DD9454-AE32-DAEE-9D9B-5DF96C0C5950}"/>
              </a:ext>
            </a:extLst>
          </p:cNvPr>
          <p:cNvSpPr txBox="1"/>
          <p:nvPr/>
        </p:nvSpPr>
        <p:spPr>
          <a:xfrm>
            <a:off x="40441084" y="108663"/>
            <a:ext cx="2128684" cy="996033"/>
          </a:xfrm>
          <a:prstGeom prst="rect">
            <a:avLst/>
          </a:prstGeom>
          <a:noFill/>
        </p:spPr>
        <p:txBody>
          <a:bodyPr wrap="square" lIns="36000" tIns="36000" rIns="36000" bIns="36000" rtlCol="0">
            <a:spAutoFit/>
          </a:bodyPr>
          <a:lstStyle/>
          <a:p>
            <a:pPr algn="r"/>
            <a:r>
              <a:rPr lang="en-US" altLang="ja-JP" sz="6000" b="1" dirty="0">
                <a:latin typeface="Times New Roman" panose="02020603050405020304" pitchFamily="18" charset="0"/>
                <a:ea typeface="ＭＳ Ｐゴシック" panose="020B0600070205080204" pitchFamily="50" charset="-128"/>
                <a:cs typeface="Times New Roman" panose="02020603050405020304" pitchFamily="18" charset="0"/>
              </a:rPr>
              <a:t>PS-11</a:t>
            </a:r>
            <a:endParaRPr lang="ja-JP" altLang="en-US" sz="6000" b="1"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pic>
        <p:nvPicPr>
          <p:cNvPr id="9" name="図 8">
            <a:extLst>
              <a:ext uri="{FF2B5EF4-FFF2-40B4-BE49-F238E27FC236}">
                <a16:creationId xmlns:a16="http://schemas.microsoft.com/office/drawing/2014/main" id="{22489633-3056-68F0-3C78-63A47442ABFB}"/>
              </a:ext>
            </a:extLst>
          </p:cNvPr>
          <p:cNvPicPr>
            <a:picLocks noChangeAspect="1"/>
          </p:cNvPicPr>
          <p:nvPr/>
        </p:nvPicPr>
        <p:blipFill>
          <a:blip r:embed="rId5"/>
          <a:stretch>
            <a:fillRect/>
          </a:stretch>
        </p:blipFill>
        <p:spPr>
          <a:xfrm>
            <a:off x="4518314" y="6468155"/>
            <a:ext cx="3275100" cy="2297217"/>
          </a:xfrm>
          <a:prstGeom prst="rect">
            <a:avLst/>
          </a:prstGeom>
        </p:spPr>
      </p:pic>
      <p:sp>
        <p:nvSpPr>
          <p:cNvPr id="15" name="字幕 2">
            <a:extLst>
              <a:ext uri="{FF2B5EF4-FFF2-40B4-BE49-F238E27FC236}">
                <a16:creationId xmlns:a16="http://schemas.microsoft.com/office/drawing/2014/main" id="{859F5775-FA80-C321-37DC-5E520F59427B}"/>
              </a:ext>
            </a:extLst>
          </p:cNvPr>
          <p:cNvSpPr txBox="1">
            <a:spLocks/>
          </p:cNvSpPr>
          <p:nvPr/>
        </p:nvSpPr>
        <p:spPr>
          <a:xfrm>
            <a:off x="218690" y="4140600"/>
            <a:ext cx="14176281" cy="209412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sz="3500" b="1" u="sng" dirty="0">
                <a:latin typeface="Meiryo UI" panose="020B0604030504040204" pitchFamily="50" charset="-128"/>
                <a:ea typeface="Meiryo UI" panose="020B0604030504040204" pitchFamily="50" charset="-128"/>
              </a:rPr>
              <a:t>下水処理の歴史</a:t>
            </a:r>
            <a:endParaRPr lang="en-US" altLang="ja-JP" sz="3500" b="1" u="sng" dirty="0">
              <a:latin typeface="Meiryo UI" panose="020B0604030504040204" pitchFamily="50" charset="-128"/>
              <a:ea typeface="Meiryo UI" panose="020B0604030504040204" pitchFamily="50" charset="-128"/>
            </a:endParaRPr>
          </a:p>
          <a:p>
            <a:pPr marL="0" indent="0">
              <a:buNone/>
            </a:pPr>
            <a:r>
              <a:rPr lang="ja-JP" altLang="en-US" dirty="0">
                <a:latin typeface="Meiryo UI" panose="020B0604030504040204" pitchFamily="50" charset="-128"/>
                <a:ea typeface="Meiryo UI" panose="020B0604030504040204" pitchFamily="50" charset="-128"/>
              </a:rPr>
              <a:t>急速な人口増加・都市化に伴い下水道施設の早期普及が求められ</a:t>
            </a:r>
            <a:r>
              <a:rPr lang="ja-JP" altLang="en-US" b="1" dirty="0">
                <a:latin typeface="Meiryo UI" panose="020B0604030504040204" pitchFamily="50" charset="-128"/>
                <a:ea typeface="Meiryo UI" panose="020B0604030504040204" pitchFamily="50" charset="-128"/>
              </a:rPr>
              <a:t>経済性および効率性</a:t>
            </a:r>
            <a:r>
              <a:rPr lang="ja-JP" altLang="en-US" dirty="0">
                <a:latin typeface="Meiryo UI" panose="020B0604030504040204" pitchFamily="50" charset="-128"/>
                <a:ea typeface="Meiryo UI" panose="020B0604030504040204" pitchFamily="50" charset="-128"/>
              </a:rPr>
              <a:t>を重視</a:t>
            </a:r>
            <a:endParaRPr lang="en-US" altLang="ja-JP" dirty="0">
              <a:latin typeface="Meiryo UI" panose="020B0604030504040204" pitchFamily="50" charset="-128"/>
              <a:ea typeface="Meiryo UI" panose="020B0604030504040204" pitchFamily="50" charset="-128"/>
            </a:endParaRPr>
          </a:p>
          <a:p>
            <a:pPr>
              <a:buFont typeface="Wingdings" panose="05000000000000000000" pitchFamily="2" charset="2"/>
              <a:buChar char="Ø"/>
            </a:pPr>
            <a:r>
              <a:rPr lang="ja-JP" altLang="en-US" sz="3200" b="1" dirty="0">
                <a:latin typeface="Meiryo UI" panose="020B0604030504040204" pitchFamily="50" charset="-128"/>
                <a:ea typeface="Meiryo UI" panose="020B0604030504040204" pitchFamily="50" charset="-128"/>
              </a:rPr>
              <a:t>合流式下水道</a:t>
            </a:r>
            <a:r>
              <a:rPr lang="ja-JP" altLang="en-US" sz="3200" dirty="0">
                <a:latin typeface="Meiryo UI" panose="020B0604030504040204" pitchFamily="50" charset="-128"/>
                <a:ea typeface="Meiryo UI" panose="020B0604030504040204" pitchFamily="50" charset="-128"/>
              </a:rPr>
              <a:t>が整備</a:t>
            </a:r>
            <a:br>
              <a:rPr lang="en-US" altLang="ja-JP" sz="3200"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（大阪市や名古屋市など全国</a:t>
            </a:r>
            <a:r>
              <a:rPr lang="en-US" altLang="ja-JP" dirty="0">
                <a:latin typeface="Meiryo UI" panose="020B0604030504040204" pitchFamily="50" charset="-128"/>
                <a:ea typeface="Meiryo UI" panose="020B0604030504040204" pitchFamily="50" charset="-128"/>
              </a:rPr>
              <a:t>191</a:t>
            </a:r>
            <a:r>
              <a:rPr lang="ja-JP" altLang="en-US" dirty="0">
                <a:latin typeface="Meiryo UI" panose="020B0604030504040204" pitchFamily="50" charset="-128"/>
                <a:ea typeface="Meiryo UI" panose="020B0604030504040204" pitchFamily="50" charset="-128"/>
              </a:rPr>
              <a:t>都市，ニューヨークやロンドン，東京</a:t>
            </a:r>
            <a:r>
              <a:rPr lang="en-US" altLang="ja-JP" dirty="0">
                <a:latin typeface="Meiryo UI" panose="020B0604030504040204" pitchFamily="50" charset="-128"/>
                <a:ea typeface="Meiryo UI" panose="020B0604030504040204" pitchFamily="50" charset="-128"/>
              </a:rPr>
              <a:t>23</a:t>
            </a:r>
            <a:r>
              <a:rPr lang="ja-JP" altLang="en-US" dirty="0">
                <a:latin typeface="Meiryo UI" panose="020B0604030504040204" pitchFamily="50" charset="-128"/>
                <a:ea typeface="Meiryo UI" panose="020B0604030504040204" pitchFamily="50" charset="-128"/>
              </a:rPr>
              <a:t>区の</a:t>
            </a:r>
            <a:r>
              <a:rPr lang="en-US" altLang="ja-JP" dirty="0">
                <a:latin typeface="Meiryo UI" panose="020B0604030504040204" pitchFamily="50" charset="-128"/>
                <a:ea typeface="Meiryo UI" panose="020B0604030504040204" pitchFamily="50" charset="-128"/>
              </a:rPr>
              <a:t>8</a:t>
            </a:r>
            <a:r>
              <a:rPr lang="ja-JP" altLang="en-US" dirty="0">
                <a:latin typeface="Meiryo UI" panose="020B0604030504040204" pitchFamily="50" charset="-128"/>
                <a:ea typeface="Meiryo UI" panose="020B0604030504040204" pitchFamily="50" charset="-128"/>
              </a:rPr>
              <a:t>割が合流式下水道）</a:t>
            </a:r>
            <a:endParaRPr lang="en-US" altLang="ja-JP" dirty="0">
              <a:latin typeface="Meiryo UI" panose="020B0604030504040204" pitchFamily="50" charset="-128"/>
              <a:ea typeface="Meiryo UI" panose="020B0604030504040204" pitchFamily="50" charset="-128"/>
            </a:endParaRPr>
          </a:p>
          <a:p>
            <a:pPr marL="0" indent="0">
              <a:buNone/>
            </a:pPr>
            <a:endParaRPr lang="en-US" altLang="ja-JP" dirty="0">
              <a:latin typeface="Meiryo UI" panose="020B0604030504040204" pitchFamily="50" charset="-128"/>
              <a:ea typeface="Meiryo UI" panose="020B0604030504040204" pitchFamily="50" charset="-128"/>
            </a:endParaRPr>
          </a:p>
          <a:p>
            <a:pPr marL="0" indent="0">
              <a:buNone/>
              <a:tabLst>
                <a:tab pos="5646738" algn="l"/>
              </a:tabLst>
            </a:pPr>
            <a:endParaRPr lang="en-US" altLang="ja-JP"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DF742D5D-2AA7-F017-3B95-256AF75A0F39}"/>
              </a:ext>
            </a:extLst>
          </p:cNvPr>
          <p:cNvSpPr txBox="1"/>
          <p:nvPr/>
        </p:nvSpPr>
        <p:spPr>
          <a:xfrm>
            <a:off x="135961" y="6778785"/>
            <a:ext cx="6308543" cy="1015663"/>
          </a:xfrm>
          <a:prstGeom prst="rect">
            <a:avLst/>
          </a:prstGeom>
          <a:noFill/>
        </p:spPr>
        <p:txBody>
          <a:bodyPr wrap="square">
            <a:spAutoFit/>
          </a:bodyPr>
          <a:lstStyle/>
          <a:p>
            <a:pPr marL="342900" indent="-342900">
              <a:buFont typeface="Wingdings" panose="05000000000000000000" pitchFamily="2" charset="2"/>
              <a:buChar char="n"/>
            </a:pPr>
            <a:r>
              <a:rPr lang="ja-JP" altLang="en-US" sz="3200" b="1" dirty="0">
                <a:latin typeface="Meiryo UI" panose="020B0604030504040204" pitchFamily="50" charset="-128"/>
                <a:ea typeface="Meiryo UI" panose="020B0604030504040204" pitchFamily="50" charset="-128"/>
              </a:rPr>
              <a:t>合流式下水道</a:t>
            </a:r>
            <a:endParaRPr lang="en-US" altLang="ja-JP" sz="3200" b="1" dirty="0">
              <a:latin typeface="Meiryo UI" panose="020B0604030504040204" pitchFamily="50" charset="-128"/>
              <a:ea typeface="Meiryo UI" panose="020B0604030504040204" pitchFamily="50" charset="-128"/>
            </a:endParaRPr>
          </a:p>
          <a:p>
            <a:pPr marL="0" indent="0">
              <a:buNone/>
            </a:pPr>
            <a:r>
              <a:rPr lang="ja-JP" altLang="en-US" sz="2800" b="1" dirty="0">
                <a:solidFill>
                  <a:srgbClr val="996633"/>
                </a:solidFill>
                <a:latin typeface="Meiryo UI" panose="020B0604030504040204" pitchFamily="50" charset="-128"/>
                <a:ea typeface="Meiryo UI" panose="020B0604030504040204" pitchFamily="50" charset="-128"/>
              </a:rPr>
              <a:t>汚水</a:t>
            </a:r>
            <a:r>
              <a:rPr lang="ja-JP" altLang="en-US" sz="2800" dirty="0">
                <a:latin typeface="Meiryo UI" panose="020B0604030504040204" pitchFamily="50" charset="-128"/>
                <a:ea typeface="Meiryo UI" panose="020B0604030504040204" pitchFamily="50" charset="-128"/>
              </a:rPr>
              <a:t>と</a:t>
            </a:r>
            <a:r>
              <a:rPr lang="ja-JP" altLang="en-US" sz="2800" b="1" dirty="0">
                <a:solidFill>
                  <a:schemeClr val="tx2">
                    <a:lumMod val="75000"/>
                    <a:lumOff val="25000"/>
                  </a:schemeClr>
                </a:solidFill>
                <a:latin typeface="Meiryo UI" panose="020B0604030504040204" pitchFamily="50" charset="-128"/>
                <a:ea typeface="Meiryo UI" panose="020B0604030504040204" pitchFamily="50" charset="-128"/>
              </a:rPr>
              <a:t>雨水</a:t>
            </a:r>
            <a:r>
              <a:rPr lang="ja-JP" altLang="en-US" sz="2800" dirty="0">
                <a:latin typeface="Meiryo UI" panose="020B0604030504040204" pitchFamily="50" charset="-128"/>
                <a:ea typeface="Meiryo UI" panose="020B0604030504040204" pitchFamily="50" charset="-128"/>
              </a:rPr>
              <a:t>を同一管渠で集排水</a:t>
            </a:r>
            <a:endParaRPr lang="en-US" altLang="ja-JP" sz="2800" dirty="0">
              <a:latin typeface="Meiryo UI" panose="020B0604030504040204" pitchFamily="50" charset="-128"/>
              <a:ea typeface="Meiryo UI" panose="020B0604030504040204" pitchFamily="50" charset="-128"/>
            </a:endParaRPr>
          </a:p>
        </p:txBody>
      </p:sp>
      <p:sp>
        <p:nvSpPr>
          <p:cNvPr id="17" name="星: 6 pt 16">
            <a:extLst>
              <a:ext uri="{FF2B5EF4-FFF2-40B4-BE49-F238E27FC236}">
                <a16:creationId xmlns:a16="http://schemas.microsoft.com/office/drawing/2014/main" id="{755EB735-39F2-FBDE-1C25-268D6A39180E}"/>
              </a:ext>
            </a:extLst>
          </p:cNvPr>
          <p:cNvSpPr/>
          <p:nvPr/>
        </p:nvSpPr>
        <p:spPr>
          <a:xfrm>
            <a:off x="5844211" y="6800412"/>
            <a:ext cx="2750645" cy="936665"/>
          </a:xfrm>
          <a:prstGeom prst="star6">
            <a:avLst/>
          </a:prstGeom>
          <a:solidFill>
            <a:srgbClr val="9966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dirty="0">
                <a:latin typeface="Meiryo UI" panose="020B0604030504040204" pitchFamily="50" charset="-128"/>
                <a:ea typeface="Meiryo UI" panose="020B0604030504040204" pitchFamily="50" charset="-128"/>
              </a:rPr>
              <a:t>未処理汚水</a:t>
            </a:r>
            <a:endParaRPr kumimoji="1" lang="ja-JP" altLang="en-US" sz="24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3F6F699F-F437-D630-0723-6989E642DB08}"/>
              </a:ext>
            </a:extLst>
          </p:cNvPr>
          <p:cNvSpPr txBox="1"/>
          <p:nvPr/>
        </p:nvSpPr>
        <p:spPr>
          <a:xfrm>
            <a:off x="334798" y="6291907"/>
            <a:ext cx="2943731" cy="523220"/>
          </a:xfrm>
          <a:prstGeom prst="rect">
            <a:avLst/>
          </a:prstGeom>
          <a:noFill/>
        </p:spPr>
        <p:txBody>
          <a:bodyPr wrap="square">
            <a:spAutoFit/>
          </a:bodyPr>
          <a:lstStyle/>
          <a:p>
            <a:r>
              <a:rPr lang="ja-JP" altLang="en-US" sz="2800" dirty="0">
                <a:solidFill>
                  <a:srgbClr val="FF0000"/>
                </a:solidFill>
                <a:latin typeface="Meiryo UI" panose="020B0604030504040204" pitchFamily="50" charset="-128"/>
                <a:ea typeface="Meiryo UI" panose="020B0604030504040204" pitchFamily="50" charset="-128"/>
              </a:rPr>
              <a:t>分流より安価</a:t>
            </a:r>
            <a:endParaRPr lang="en-US" altLang="ja-JP" sz="2800" dirty="0">
              <a:solidFill>
                <a:srgbClr val="FF0000"/>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1A38A5D7-6F84-2655-81F2-BC0E31C36381}"/>
              </a:ext>
            </a:extLst>
          </p:cNvPr>
          <p:cNvSpPr txBox="1"/>
          <p:nvPr/>
        </p:nvSpPr>
        <p:spPr>
          <a:xfrm>
            <a:off x="177891" y="7971532"/>
            <a:ext cx="6825624" cy="1815882"/>
          </a:xfrm>
          <a:prstGeom prst="rect">
            <a:avLst/>
          </a:prstGeom>
          <a:noFill/>
        </p:spPr>
        <p:txBody>
          <a:bodyPr wrap="square">
            <a:spAutoFit/>
          </a:bodyPr>
          <a:lstStyle/>
          <a:p>
            <a:pPr marL="0" indent="0">
              <a:buNone/>
            </a:pPr>
            <a:r>
              <a:rPr lang="ja-JP" altLang="en-US" sz="2800" b="1" dirty="0">
                <a:solidFill>
                  <a:schemeClr val="tx2">
                    <a:lumMod val="75000"/>
                    <a:lumOff val="25000"/>
                  </a:schemeClr>
                </a:solidFill>
                <a:latin typeface="Meiryo UI" panose="020B0604030504040204" pitchFamily="50" charset="-128"/>
                <a:ea typeface="Meiryo UI" panose="020B0604030504040204" pitchFamily="50" charset="-128"/>
              </a:rPr>
              <a:t>雨水</a:t>
            </a:r>
            <a:r>
              <a:rPr lang="ja-JP" altLang="en-US" sz="2800" dirty="0">
                <a:latin typeface="Meiryo UI" panose="020B0604030504040204" pitchFamily="50" charset="-128"/>
                <a:ea typeface="Meiryo UI" panose="020B0604030504040204" pitchFamily="50" charset="-128"/>
              </a:rPr>
              <a:t>とともに</a:t>
            </a:r>
            <a:r>
              <a:rPr lang="ja-JP" altLang="en-US" sz="2800" b="1" dirty="0">
                <a:solidFill>
                  <a:srgbClr val="996633"/>
                </a:solidFill>
                <a:latin typeface="Meiryo UI" panose="020B0604030504040204" pitchFamily="50" charset="-128"/>
                <a:ea typeface="Meiryo UI" panose="020B0604030504040204" pitchFamily="50" charset="-128"/>
              </a:rPr>
              <a:t>未処理汚水</a:t>
            </a:r>
            <a:r>
              <a:rPr lang="ja-JP" altLang="en-US" sz="2800" dirty="0">
                <a:latin typeface="Meiryo UI" panose="020B0604030504040204" pitchFamily="50" charset="-128"/>
                <a:ea typeface="Meiryo UI" panose="020B0604030504040204" pitchFamily="50" charset="-128"/>
              </a:rPr>
              <a:t>が流出</a:t>
            </a:r>
            <a:endParaRPr lang="en-US" altLang="ja-JP" sz="28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3200" b="1" dirty="0">
                <a:latin typeface="Meiryo UI" panose="020B0604030504040204" pitchFamily="50" charset="-128"/>
                <a:ea typeface="Meiryo UI" panose="020B0604030504040204" pitchFamily="50" charset="-128"/>
              </a:rPr>
              <a:t>	</a:t>
            </a:r>
            <a:r>
              <a:rPr lang="ja-JP" altLang="en-US" sz="3200" b="1" u="sng" dirty="0">
                <a:latin typeface="Meiryo UI" panose="020B0604030504040204" pitchFamily="50" charset="-128"/>
                <a:ea typeface="Meiryo UI" panose="020B0604030504040204" pitchFamily="50" charset="-128"/>
              </a:rPr>
              <a:t>合流式下水道越流水</a:t>
            </a:r>
            <a:r>
              <a:rPr lang="ja-JP" altLang="en-US" sz="3200" b="1" dirty="0">
                <a:latin typeface="Meiryo UI" panose="020B0604030504040204" pitchFamily="50" charset="-128"/>
                <a:ea typeface="Meiryo UI" panose="020B0604030504040204" pitchFamily="50" charset="-128"/>
              </a:rPr>
              <a:t>の発生</a:t>
            </a:r>
            <a:endParaRPr lang="en-US" altLang="ja-JP" sz="3200" b="1"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(Combined Sewer Overflow : CSO)</a:t>
            </a:r>
          </a:p>
          <a:p>
            <a:pPr marL="342900" indent="-342900">
              <a:buFont typeface="Wingdings" panose="05000000000000000000" pitchFamily="2" charset="2"/>
              <a:buChar char="Ø"/>
            </a:pPr>
            <a:endParaRPr lang="en-US" altLang="ja-JP" sz="2800" b="1" dirty="0">
              <a:latin typeface="Meiryo UI" panose="020B0604030504040204" pitchFamily="50" charset="-128"/>
              <a:ea typeface="Meiryo UI" panose="020B0604030504040204" pitchFamily="50" charset="-128"/>
            </a:endParaRPr>
          </a:p>
        </p:txBody>
      </p:sp>
      <p:sp>
        <p:nvSpPr>
          <p:cNvPr id="20" name="矢印: 折線 19">
            <a:extLst>
              <a:ext uri="{FF2B5EF4-FFF2-40B4-BE49-F238E27FC236}">
                <a16:creationId xmlns:a16="http://schemas.microsoft.com/office/drawing/2014/main" id="{650376C4-C4BE-EBBA-1B84-ED5F4B6515BC}"/>
              </a:ext>
            </a:extLst>
          </p:cNvPr>
          <p:cNvSpPr/>
          <p:nvPr/>
        </p:nvSpPr>
        <p:spPr>
          <a:xfrm rot="10800000" flipH="1">
            <a:off x="579615" y="8508825"/>
            <a:ext cx="542612" cy="360207"/>
          </a:xfrm>
          <a:prstGeom prst="bentArrow">
            <a:avLst>
              <a:gd name="adj1" fmla="val 39615"/>
              <a:gd name="adj2" fmla="val 50000"/>
              <a:gd name="adj3" fmla="val 50000"/>
              <a:gd name="adj4" fmla="val 2422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8" name="二等辺三角形 27">
            <a:extLst>
              <a:ext uri="{FF2B5EF4-FFF2-40B4-BE49-F238E27FC236}">
                <a16:creationId xmlns:a16="http://schemas.microsoft.com/office/drawing/2014/main" id="{103BA96E-F9DE-D0E8-4F1C-21CA554D6514}"/>
              </a:ext>
            </a:extLst>
          </p:cNvPr>
          <p:cNvSpPr/>
          <p:nvPr/>
        </p:nvSpPr>
        <p:spPr>
          <a:xfrm rot="5400000">
            <a:off x="7602341" y="8179127"/>
            <a:ext cx="1394070" cy="526466"/>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 name="四角形: 角を丸くする 1">
            <a:extLst>
              <a:ext uri="{FF2B5EF4-FFF2-40B4-BE49-F238E27FC236}">
                <a16:creationId xmlns:a16="http://schemas.microsoft.com/office/drawing/2014/main" id="{0F9ABA2F-17FA-7AB9-2777-3F346992012B}"/>
              </a:ext>
            </a:extLst>
          </p:cNvPr>
          <p:cNvSpPr/>
          <p:nvPr/>
        </p:nvSpPr>
        <p:spPr>
          <a:xfrm>
            <a:off x="320284" y="9607942"/>
            <a:ext cx="6563381" cy="2477211"/>
          </a:xfrm>
          <a:prstGeom prst="roundRect">
            <a:avLst>
              <a:gd name="adj" fmla="val 8915"/>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四角形: 角を丸くする 2">
            <a:extLst>
              <a:ext uri="{FF2B5EF4-FFF2-40B4-BE49-F238E27FC236}">
                <a16:creationId xmlns:a16="http://schemas.microsoft.com/office/drawing/2014/main" id="{729B8B35-B399-68D3-024A-D22BCAB94958}"/>
              </a:ext>
            </a:extLst>
          </p:cNvPr>
          <p:cNvSpPr/>
          <p:nvPr/>
        </p:nvSpPr>
        <p:spPr>
          <a:xfrm>
            <a:off x="7004267" y="9607942"/>
            <a:ext cx="7070048" cy="2473369"/>
          </a:xfrm>
          <a:prstGeom prst="roundRect">
            <a:avLst>
              <a:gd name="adj" fmla="val 8269"/>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85F2E9EE-146D-E05C-A715-2D96529A315A}"/>
              </a:ext>
            </a:extLst>
          </p:cNvPr>
          <p:cNvSpPr txBox="1"/>
          <p:nvPr/>
        </p:nvSpPr>
        <p:spPr>
          <a:xfrm>
            <a:off x="6980720" y="9638469"/>
            <a:ext cx="7223647" cy="2062103"/>
          </a:xfrm>
          <a:prstGeom prst="rect">
            <a:avLst/>
          </a:prstGeom>
          <a:noFill/>
        </p:spPr>
        <p:txBody>
          <a:bodyPr wrap="square">
            <a:spAutoFit/>
          </a:bodyPr>
          <a:lstStyle/>
          <a:p>
            <a:pPr marL="457200" indent="-457200">
              <a:buFont typeface="Wingdings" panose="05000000000000000000" pitchFamily="2" charset="2"/>
              <a:buChar char="ü"/>
            </a:pPr>
            <a:r>
              <a:rPr lang="ja-JP" altLang="en-US" sz="3200" b="1" u="sng" dirty="0">
                <a:latin typeface="Meiryo UI" panose="020B0604030504040204" pitchFamily="50" charset="-128"/>
                <a:ea typeface="Meiryo UI" panose="020B0604030504040204" pitchFamily="50" charset="-128"/>
              </a:rPr>
              <a:t>既往研究</a:t>
            </a:r>
            <a:endParaRPr lang="en-US" altLang="ja-JP" sz="3200" b="1" u="sng" dirty="0">
              <a:latin typeface="Meiryo UI" panose="020B0604030504040204" pitchFamily="50" charset="-128"/>
              <a:ea typeface="Meiryo UI" panose="020B0604030504040204" pitchFamily="50" charset="-128"/>
            </a:endParaRPr>
          </a:p>
          <a:p>
            <a:pPr marL="457200" indent="-457200">
              <a:buFont typeface="Wingdings" panose="05000000000000000000" pitchFamily="2" charset="2"/>
              <a:buChar char="n"/>
            </a:pPr>
            <a:r>
              <a:rPr lang="ja-JP" altLang="en-US" sz="3200" dirty="0">
                <a:latin typeface="Meiryo UI" panose="020B0604030504040204" pitchFamily="50" charset="-128"/>
                <a:ea typeface="Meiryo UI" panose="020B0604030504040204" pitchFamily="50" charset="-128"/>
              </a:rPr>
              <a:t>各事例ごとの水質解析</a:t>
            </a:r>
            <a:r>
              <a:rPr lang="ja-JP" altLang="en-US" sz="2800" dirty="0">
                <a:latin typeface="Meiryo UI" panose="020B0604030504040204" pitchFamily="50" charset="-128"/>
                <a:ea typeface="Meiryo UI" panose="020B0604030504040204" pitchFamily="50" charset="-128"/>
              </a:rPr>
              <a:t>：中谷ら</a:t>
            </a:r>
            <a:r>
              <a:rPr lang="en-US" altLang="ja-JP" sz="2800" dirty="0">
                <a:latin typeface="Meiryo UI" panose="020B0604030504040204" pitchFamily="50" charset="-128"/>
                <a:ea typeface="Meiryo UI" panose="020B0604030504040204" pitchFamily="50" charset="-128"/>
              </a:rPr>
              <a:t>(2015)</a:t>
            </a:r>
          </a:p>
          <a:p>
            <a:pPr marL="457200" indent="-457200">
              <a:buFont typeface="Wingdings" panose="05000000000000000000" pitchFamily="2" charset="2"/>
              <a:buChar char="n"/>
            </a:pPr>
            <a:r>
              <a:rPr lang="ja-JP" altLang="en-US" sz="3200" dirty="0">
                <a:latin typeface="Meiryo UI" panose="020B0604030504040204" pitchFamily="50" charset="-128"/>
                <a:ea typeface="Meiryo UI" panose="020B0604030504040204" pitchFamily="50" charset="-128"/>
              </a:rPr>
              <a:t>河川の水位差から</a:t>
            </a:r>
            <a:br>
              <a:rPr lang="en-US" altLang="ja-JP" sz="3200" dirty="0">
                <a:latin typeface="Meiryo UI" panose="020B0604030504040204" pitchFamily="50" charset="-128"/>
                <a:ea typeface="Meiryo UI" panose="020B0604030504040204" pitchFamily="50" charset="-128"/>
              </a:rPr>
            </a:br>
            <a:r>
              <a:rPr lang="ja-JP" altLang="en-US" sz="3200" dirty="0">
                <a:latin typeface="Meiryo UI" panose="020B0604030504040204" pitchFamily="50" charset="-128"/>
                <a:ea typeface="Meiryo UI" panose="020B0604030504040204" pitchFamily="50" charset="-128"/>
              </a:rPr>
              <a:t>間接的な流量観測：</a:t>
            </a:r>
            <a:r>
              <a:rPr lang="ja-JP" altLang="en-US" sz="2800" dirty="0">
                <a:latin typeface="Meiryo UI" panose="020B0604030504040204" pitchFamily="50" charset="-128"/>
                <a:ea typeface="Meiryo UI" panose="020B0604030504040204" pitchFamily="50" charset="-128"/>
              </a:rPr>
              <a:t>岩永ら</a:t>
            </a:r>
            <a:r>
              <a:rPr lang="en-US" altLang="ja-JP" sz="2800" dirty="0">
                <a:latin typeface="Meiryo UI" panose="020B0604030504040204" pitchFamily="50" charset="-128"/>
                <a:ea typeface="Meiryo UI" panose="020B0604030504040204" pitchFamily="50" charset="-128"/>
              </a:rPr>
              <a:t>(2015)</a:t>
            </a:r>
            <a:endParaRPr lang="en-US" altLang="ja-JP" sz="3200"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84854308-2C43-53C0-E61A-A7A12691070F}"/>
              </a:ext>
            </a:extLst>
          </p:cNvPr>
          <p:cNvSpPr txBox="1"/>
          <p:nvPr/>
        </p:nvSpPr>
        <p:spPr>
          <a:xfrm>
            <a:off x="252571" y="9599616"/>
            <a:ext cx="6078946" cy="2441653"/>
          </a:xfrm>
          <a:prstGeom prst="rect">
            <a:avLst/>
          </a:prstGeom>
          <a:noFill/>
        </p:spPr>
        <p:txBody>
          <a:bodyPr wrap="square">
            <a:spAutoFit/>
          </a:bodyPr>
          <a:lstStyle/>
          <a:p>
            <a:pPr marL="457200" indent="-457200">
              <a:buFont typeface="Wingdings" panose="05000000000000000000" pitchFamily="2" charset="2"/>
              <a:buChar char="ü"/>
            </a:pPr>
            <a:r>
              <a:rPr lang="ja-JP" altLang="en-US" sz="3200" b="1" u="sng" dirty="0">
                <a:latin typeface="Meiryo UI" panose="020B0604030504040204" pitchFamily="50" charset="-128"/>
                <a:ea typeface="Meiryo UI" panose="020B0604030504040204" pitchFamily="50" charset="-128"/>
              </a:rPr>
              <a:t>実情</a:t>
            </a:r>
            <a:endParaRPr lang="en-US" altLang="ja-JP" sz="3200" b="1" u="sng"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n"/>
            </a:pPr>
            <a:r>
              <a:rPr lang="ja-JP" altLang="en-US" sz="3200" dirty="0">
                <a:latin typeface="Meiryo UI" panose="020B0604030504040204" pitchFamily="50" charset="-128"/>
                <a:ea typeface="Meiryo UI" panose="020B0604030504040204" pitchFamily="50" charset="-128"/>
              </a:rPr>
              <a:t>合流式下水道越流水</a:t>
            </a:r>
            <a:r>
              <a:rPr lang="en-US" altLang="ja-JP" sz="3200" dirty="0">
                <a:latin typeface="Meiryo UI" panose="020B0604030504040204" pitchFamily="50" charset="-128"/>
                <a:ea typeface="Meiryo UI" panose="020B0604030504040204" pitchFamily="50" charset="-128"/>
              </a:rPr>
              <a:t>(CSO)</a:t>
            </a:r>
            <a:r>
              <a:rPr lang="ja-JP" altLang="en-US" sz="3200" dirty="0">
                <a:latin typeface="Meiryo UI" panose="020B0604030504040204" pitchFamily="50" charset="-128"/>
                <a:ea typeface="Meiryo UI" panose="020B0604030504040204" pitchFamily="50" charset="-128"/>
              </a:rPr>
              <a:t>の</a:t>
            </a:r>
            <a:br>
              <a:rPr lang="en-US" altLang="ja-JP" sz="3200" dirty="0">
                <a:latin typeface="Meiryo UI" panose="020B0604030504040204" pitchFamily="50" charset="-128"/>
                <a:ea typeface="Meiryo UI" panose="020B0604030504040204" pitchFamily="50" charset="-128"/>
              </a:rPr>
            </a:br>
            <a:r>
              <a:rPr lang="ja-JP" altLang="en-US" sz="3200" dirty="0">
                <a:latin typeface="Meiryo UI" panose="020B0604030504040204" pitchFamily="50" charset="-128"/>
                <a:ea typeface="Meiryo UI" panose="020B0604030504040204" pitchFamily="50" charset="-128"/>
              </a:rPr>
              <a:t>観測データはない</a:t>
            </a:r>
            <a:endParaRPr lang="en-US" altLang="ja-JP" sz="32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n"/>
            </a:pPr>
            <a:r>
              <a:rPr lang="en-US" altLang="ja-JP" sz="3200" dirty="0">
                <a:latin typeface="Meiryo UI" panose="020B0604030504040204" pitchFamily="50" charset="-128"/>
                <a:ea typeface="Meiryo UI" panose="020B0604030504040204" pitchFamily="50" charset="-128"/>
              </a:rPr>
              <a:t>CSO</a:t>
            </a:r>
            <a:r>
              <a:rPr lang="ja-JP" altLang="en-US" sz="3200" dirty="0">
                <a:latin typeface="Meiryo UI" panose="020B0604030504040204" pitchFamily="50" charset="-128"/>
                <a:ea typeface="Meiryo UI" panose="020B0604030504040204" pitchFamily="50" charset="-128"/>
              </a:rPr>
              <a:t>流出量の現地観測は困難</a:t>
            </a:r>
            <a:endParaRPr lang="en-US" altLang="ja-JP" sz="3200" dirty="0">
              <a:latin typeface="Meiryo UI" panose="020B0604030504040204" pitchFamily="50" charset="-128"/>
              <a:ea typeface="Meiryo UI" panose="020B0604030504040204" pitchFamily="50" charset="-128"/>
            </a:endParaRPr>
          </a:p>
          <a:p>
            <a:pPr marL="342900" indent="-342900">
              <a:buFont typeface="Wingdings" panose="05000000000000000000" pitchFamily="2" charset="2"/>
              <a:buChar char="n"/>
            </a:pPr>
            <a:r>
              <a:rPr lang="ja-JP" altLang="en-US" sz="3200" dirty="0">
                <a:latin typeface="Meiryo UI" panose="020B0604030504040204" pitchFamily="50" charset="-128"/>
                <a:ea typeface="Meiryo UI" panose="020B0604030504040204" pitchFamily="50" charset="-128"/>
              </a:rPr>
              <a:t>限られた下水道情報</a:t>
            </a:r>
            <a:endParaRPr lang="en-US" altLang="ja-JP" sz="32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8EA3765E-A7E5-29DB-30F7-904E36C52949}"/>
              </a:ext>
            </a:extLst>
          </p:cNvPr>
          <p:cNvSpPr txBox="1"/>
          <p:nvPr/>
        </p:nvSpPr>
        <p:spPr>
          <a:xfrm>
            <a:off x="317318" y="12262159"/>
            <a:ext cx="14624626" cy="1077218"/>
          </a:xfrm>
          <a:prstGeom prst="rect">
            <a:avLst/>
          </a:prstGeom>
          <a:noFill/>
        </p:spPr>
        <p:txBody>
          <a:bodyPr wrap="square">
            <a:spAutoFit/>
          </a:bodyPr>
          <a:lstStyle/>
          <a:p>
            <a:pPr algn="ctr"/>
            <a:r>
              <a:rPr lang="ja-JP" altLang="en-US" sz="3200" u="sng" dirty="0">
                <a:latin typeface="Meiryo UI" panose="020B0604030504040204" pitchFamily="50" charset="-128"/>
                <a:ea typeface="Meiryo UI" panose="020B0604030504040204" pitchFamily="50" charset="-128"/>
              </a:rPr>
              <a:t>水質汚濁対策や下水貯留施設の計画に資する</a:t>
            </a:r>
            <a:endParaRPr lang="en-US" altLang="ja-JP" sz="3200" u="sng" dirty="0">
              <a:latin typeface="Meiryo UI" panose="020B0604030504040204" pitchFamily="50" charset="-128"/>
              <a:ea typeface="Meiryo UI" panose="020B0604030504040204" pitchFamily="50" charset="-128"/>
            </a:endParaRPr>
          </a:p>
          <a:p>
            <a:pPr algn="ctr"/>
            <a:r>
              <a:rPr lang="en-US" altLang="ja-JP" sz="3200" b="1" u="sng" dirty="0">
                <a:latin typeface="Meiryo UI" panose="020B0604030504040204" pitchFamily="50" charset="-128"/>
                <a:ea typeface="Meiryo UI" panose="020B0604030504040204" pitchFamily="50" charset="-128"/>
              </a:rPr>
              <a:t>CSO</a:t>
            </a:r>
            <a:r>
              <a:rPr lang="ja-JP" altLang="en-US" sz="3200" b="1" u="sng" dirty="0">
                <a:latin typeface="Meiryo UI" panose="020B0604030504040204" pitchFamily="50" charset="-128"/>
                <a:ea typeface="Meiryo UI" panose="020B0604030504040204" pitchFamily="50" charset="-128"/>
              </a:rPr>
              <a:t>の影響を推定可能な方法は確立されていない</a:t>
            </a:r>
            <a:endParaRPr lang="en-US" altLang="ja-JP" sz="3200" b="1" u="sng"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1458EDFA-E6D2-C1D5-14A4-F40992D5E783}"/>
              </a:ext>
            </a:extLst>
          </p:cNvPr>
          <p:cNvSpPr txBox="1"/>
          <p:nvPr/>
        </p:nvSpPr>
        <p:spPr>
          <a:xfrm>
            <a:off x="552966" y="13450276"/>
            <a:ext cx="14153330" cy="1323439"/>
          </a:xfrm>
          <a:prstGeom prst="rect">
            <a:avLst/>
          </a:prstGeom>
          <a:solidFill>
            <a:schemeClr val="bg1"/>
          </a:solidFill>
          <a:ln>
            <a:solidFill>
              <a:srgbClr val="FF0000"/>
            </a:solidFill>
          </a:ln>
        </p:spPr>
        <p:txBody>
          <a:bodyPr wrap="square" anchor="b">
            <a:spAutoFit/>
          </a:bodyPr>
          <a:lstStyle/>
          <a:p>
            <a:pPr marL="0" indent="0" algn="ctr">
              <a:buNone/>
            </a:pPr>
            <a:r>
              <a:rPr lang="en-US" altLang="ja-JP" sz="4000" b="1" dirty="0">
                <a:latin typeface="Meiryo UI" panose="020B0604030504040204" pitchFamily="50" charset="-128"/>
                <a:ea typeface="Meiryo UI" panose="020B0604030504040204" pitchFamily="50" charset="-128"/>
              </a:rPr>
              <a:t>CSO</a:t>
            </a:r>
            <a:r>
              <a:rPr lang="ja-JP" altLang="en-US" sz="4000" b="1" dirty="0">
                <a:latin typeface="Meiryo UI" panose="020B0604030504040204" pitchFamily="50" charset="-128"/>
                <a:ea typeface="Meiryo UI" panose="020B0604030504040204" pitchFamily="50" charset="-128"/>
              </a:rPr>
              <a:t>発生状況を現地調査により明らかにし，</a:t>
            </a:r>
            <a:endParaRPr lang="en-US" altLang="ja-JP" sz="4000" b="1" dirty="0">
              <a:latin typeface="Meiryo UI" panose="020B0604030504040204" pitchFamily="50" charset="-128"/>
              <a:ea typeface="Meiryo UI" panose="020B0604030504040204" pitchFamily="50" charset="-128"/>
            </a:endParaRPr>
          </a:p>
          <a:p>
            <a:pPr marL="0" indent="0" algn="ctr">
              <a:buNone/>
            </a:pPr>
            <a:r>
              <a:rPr lang="en-US" altLang="ja-JP" sz="4000" b="1" dirty="0">
                <a:latin typeface="Meiryo UI" panose="020B0604030504040204" pitchFamily="50" charset="-128"/>
                <a:ea typeface="Meiryo UI" panose="020B0604030504040204" pitchFamily="50" charset="-128"/>
              </a:rPr>
              <a:t>CSO</a:t>
            </a:r>
            <a:r>
              <a:rPr lang="ja-JP" altLang="en-US" sz="4000" b="1" dirty="0">
                <a:latin typeface="Meiryo UI" panose="020B0604030504040204" pitchFamily="50" charset="-128"/>
                <a:ea typeface="Meiryo UI" panose="020B0604030504040204" pitchFamily="50" charset="-128"/>
              </a:rPr>
              <a:t>流出特性を再現可能な簡易数値モデルを構築</a:t>
            </a:r>
            <a:endParaRPr lang="en-US" altLang="ja-JP" sz="4000" b="1"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80F436CD-F69E-2DB0-4FDF-BE56E53053E6}"/>
              </a:ext>
            </a:extLst>
          </p:cNvPr>
          <p:cNvSpPr txBox="1"/>
          <p:nvPr/>
        </p:nvSpPr>
        <p:spPr>
          <a:xfrm>
            <a:off x="855248" y="12838676"/>
            <a:ext cx="2320363" cy="707886"/>
          </a:xfrm>
          <a:prstGeom prst="rect">
            <a:avLst/>
          </a:prstGeom>
          <a:solidFill>
            <a:srgbClr val="C00000"/>
          </a:solidFill>
          <a:ln>
            <a:noFill/>
          </a:ln>
        </p:spPr>
        <p:txBody>
          <a:bodyPr wrap="square" anchor="ctr">
            <a:spAutoFit/>
          </a:bodyPr>
          <a:lstStyle/>
          <a:p>
            <a:pPr algn="ctr"/>
            <a:r>
              <a:rPr lang="ja-JP" altLang="en-US" sz="4000" b="1" dirty="0">
                <a:solidFill>
                  <a:schemeClr val="bg1"/>
                </a:solidFill>
                <a:latin typeface="Meiryo UI" panose="020B0604030504040204" pitchFamily="50" charset="-128"/>
                <a:ea typeface="Meiryo UI" panose="020B0604030504040204" pitchFamily="50" charset="-128"/>
              </a:rPr>
              <a:t>研究目的</a:t>
            </a:r>
            <a:endParaRPr lang="ja-JP" altLang="en-US" sz="4000" b="1" dirty="0">
              <a:solidFill>
                <a:schemeClr val="bg1"/>
              </a:solidFill>
            </a:endParaRPr>
          </a:p>
        </p:txBody>
      </p:sp>
      <p:sp>
        <p:nvSpPr>
          <p:cNvPr id="32" name="字幕 2">
            <a:extLst>
              <a:ext uri="{FF2B5EF4-FFF2-40B4-BE49-F238E27FC236}">
                <a16:creationId xmlns:a16="http://schemas.microsoft.com/office/drawing/2014/main" id="{D4C48CEF-C7EA-C6CA-DFB6-E3AEAC1C75DB}"/>
              </a:ext>
            </a:extLst>
          </p:cNvPr>
          <p:cNvSpPr txBox="1">
            <a:spLocks/>
          </p:cNvSpPr>
          <p:nvPr/>
        </p:nvSpPr>
        <p:spPr>
          <a:xfrm>
            <a:off x="15589176" y="4186128"/>
            <a:ext cx="6520357" cy="33426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sz="3200" b="1" u="sng" dirty="0">
                <a:latin typeface="Meiryo UI" panose="020B0604030504040204" pitchFamily="50" charset="-128"/>
                <a:ea typeface="Meiryo UI" panose="020B0604030504040204" pitchFamily="50" charset="-128"/>
              </a:rPr>
              <a:t>現地調査の概要</a:t>
            </a:r>
            <a:endParaRPr lang="en-US" altLang="ja-JP" sz="3200" b="1" u="sng" dirty="0">
              <a:latin typeface="Meiryo UI" panose="020B0604030504040204" pitchFamily="50" charset="-128"/>
              <a:ea typeface="Meiryo UI" panose="020B0604030504040204" pitchFamily="50" charset="-128"/>
            </a:endParaRPr>
          </a:p>
          <a:p>
            <a:pPr marL="0" indent="0">
              <a:buNone/>
            </a:pPr>
            <a:r>
              <a:rPr lang="ja-JP" altLang="en-US" sz="3200" dirty="0">
                <a:latin typeface="Meiryo UI" panose="020B0604030504040204" pitchFamily="50" charset="-128"/>
                <a:ea typeface="Meiryo UI" panose="020B0604030504040204" pitchFamily="50" charset="-128"/>
              </a:rPr>
              <a:t>対象領域：</a:t>
            </a:r>
            <a:r>
              <a:rPr lang="ja-JP" altLang="en-US" sz="3600" b="1" dirty="0">
                <a:latin typeface="Meiryo UI" panose="020B0604030504040204" pitchFamily="50" charset="-128"/>
                <a:ea typeface="Meiryo UI" panose="020B0604030504040204" pitchFamily="50" charset="-128"/>
              </a:rPr>
              <a:t>妙正寺川</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神田川水系</a:t>
            </a:r>
            <a:r>
              <a:rPr lang="en-US" altLang="ja-JP" dirty="0">
                <a:latin typeface="Meiryo UI" panose="020B0604030504040204" pitchFamily="50" charset="-128"/>
                <a:ea typeface="Meiryo UI" panose="020B0604030504040204" pitchFamily="50" charset="-128"/>
              </a:rPr>
              <a:t>)</a:t>
            </a:r>
          </a:p>
          <a:p>
            <a:pPr>
              <a:buFont typeface="Wingdings" panose="05000000000000000000" pitchFamily="2" charset="2"/>
              <a:buChar char="Ø"/>
            </a:pPr>
            <a:r>
              <a:rPr lang="ja-JP" altLang="en-US" sz="3200" dirty="0">
                <a:latin typeface="Meiryo UI" panose="020B0604030504040204" pitchFamily="50" charset="-128"/>
                <a:ea typeface="Meiryo UI" panose="020B0604030504040204" pitchFamily="50" charset="-128"/>
              </a:rPr>
              <a:t>流域が市街化された都市河川</a:t>
            </a:r>
            <a:endParaRPr lang="en-US" altLang="ja-JP" sz="3200" dirty="0">
              <a:latin typeface="Meiryo UI" panose="020B0604030504040204" pitchFamily="50" charset="-128"/>
              <a:ea typeface="Meiryo UI" panose="020B0604030504040204" pitchFamily="50" charset="-128"/>
            </a:endParaRPr>
          </a:p>
          <a:p>
            <a:pPr>
              <a:buFont typeface="Wingdings" panose="05000000000000000000" pitchFamily="2" charset="2"/>
              <a:buChar char="Ø"/>
            </a:pPr>
            <a:r>
              <a:rPr lang="ja-JP" altLang="en-US" sz="3200" dirty="0">
                <a:latin typeface="Meiryo UI" panose="020B0604030504040204" pitchFamily="50" charset="-128"/>
                <a:ea typeface="Meiryo UI" panose="020B0604030504040204" pitchFamily="50" charset="-128"/>
              </a:rPr>
              <a:t>流域の全域が合流式下水道整備</a:t>
            </a:r>
            <a:endParaRPr lang="en-US" altLang="ja-JP" sz="3200" dirty="0">
              <a:latin typeface="Meiryo UI" panose="020B0604030504040204" pitchFamily="50" charset="-128"/>
              <a:ea typeface="Meiryo UI" panose="020B0604030504040204" pitchFamily="50" charset="-128"/>
            </a:endParaRPr>
          </a:p>
          <a:p>
            <a:pPr marL="0" indent="0">
              <a:buNone/>
            </a:pPr>
            <a:r>
              <a:rPr lang="ja-JP" altLang="en-US" sz="3200" dirty="0">
                <a:latin typeface="Meiryo UI" panose="020B0604030504040204" pitchFamily="50" charset="-128"/>
                <a:ea typeface="Meiryo UI" panose="020B0604030504040204" pitchFamily="50" charset="-128"/>
              </a:rPr>
              <a:t>期間：</a:t>
            </a:r>
            <a:r>
              <a:rPr lang="en-US" altLang="ja-JP" sz="3200" dirty="0">
                <a:latin typeface="Meiryo UI" panose="020B0604030504040204" pitchFamily="50" charset="-128"/>
                <a:ea typeface="Meiryo UI" panose="020B0604030504040204" pitchFamily="50" charset="-128"/>
              </a:rPr>
              <a:t>2025</a:t>
            </a:r>
            <a:r>
              <a:rPr lang="ja-JP" altLang="en-US" sz="3200" dirty="0">
                <a:latin typeface="Meiryo UI" panose="020B0604030504040204" pitchFamily="50" charset="-128"/>
                <a:ea typeface="Meiryo UI" panose="020B0604030504040204" pitchFamily="50" charset="-128"/>
              </a:rPr>
              <a:t>年</a:t>
            </a:r>
            <a:r>
              <a:rPr lang="en-US" altLang="ja-JP" sz="3200" dirty="0">
                <a:latin typeface="Meiryo UI" panose="020B0604030504040204" pitchFamily="50" charset="-128"/>
                <a:ea typeface="Meiryo UI" panose="020B0604030504040204" pitchFamily="50" charset="-128"/>
              </a:rPr>
              <a:t>6</a:t>
            </a:r>
            <a:r>
              <a:rPr lang="ja-JP" altLang="en-US" sz="3200" dirty="0">
                <a:latin typeface="Meiryo UI" panose="020B0604030504040204" pitchFamily="50" charset="-128"/>
                <a:ea typeface="Meiryo UI" panose="020B0604030504040204" pitchFamily="50" charset="-128"/>
              </a:rPr>
              <a:t>月</a:t>
            </a:r>
            <a:r>
              <a:rPr lang="en-US" altLang="ja-JP" sz="3200" dirty="0">
                <a:latin typeface="Meiryo UI" panose="020B0604030504040204" pitchFamily="50" charset="-128"/>
                <a:ea typeface="Meiryo UI" panose="020B0604030504040204" pitchFamily="50" charset="-128"/>
              </a:rPr>
              <a:t>25</a:t>
            </a:r>
            <a:r>
              <a:rPr lang="ja-JP" altLang="en-US" sz="3200" dirty="0">
                <a:latin typeface="Meiryo UI" panose="020B0604030504040204" pitchFamily="50" charset="-128"/>
                <a:ea typeface="Meiryo UI" panose="020B0604030504040204" pitchFamily="50" charset="-128"/>
              </a:rPr>
              <a:t>日～</a:t>
            </a:r>
            <a:r>
              <a:rPr lang="en-US" altLang="ja-JP" sz="3200" dirty="0">
                <a:latin typeface="Meiryo UI" panose="020B0604030504040204" pitchFamily="50" charset="-128"/>
                <a:ea typeface="Meiryo UI" panose="020B0604030504040204" pitchFamily="50" charset="-128"/>
              </a:rPr>
              <a:t>11</a:t>
            </a:r>
            <a:r>
              <a:rPr lang="ja-JP" altLang="en-US" sz="3200" dirty="0">
                <a:latin typeface="Meiryo UI" panose="020B0604030504040204" pitchFamily="50" charset="-128"/>
                <a:ea typeface="Meiryo UI" panose="020B0604030504040204" pitchFamily="50" charset="-128"/>
              </a:rPr>
              <a:t>月</a:t>
            </a:r>
            <a:r>
              <a:rPr lang="en-US" altLang="ja-JP" sz="3200" dirty="0">
                <a:latin typeface="Meiryo UI" panose="020B0604030504040204" pitchFamily="50" charset="-128"/>
                <a:ea typeface="Meiryo UI" panose="020B0604030504040204" pitchFamily="50" charset="-128"/>
              </a:rPr>
              <a:t>1</a:t>
            </a:r>
            <a:r>
              <a:rPr lang="ja-JP" altLang="en-US" sz="3200" dirty="0">
                <a:latin typeface="Meiryo UI" panose="020B0604030504040204" pitchFamily="50" charset="-128"/>
                <a:ea typeface="Meiryo UI" panose="020B0604030504040204" pitchFamily="50" charset="-128"/>
              </a:rPr>
              <a:t>日</a:t>
            </a:r>
            <a:br>
              <a:rPr lang="en-US" altLang="ja-JP" sz="3200" dirty="0">
                <a:latin typeface="Meiryo UI" panose="020B0604030504040204" pitchFamily="50" charset="-128"/>
                <a:ea typeface="Meiryo UI" panose="020B0604030504040204" pitchFamily="50" charset="-128"/>
              </a:rPr>
            </a:br>
            <a:r>
              <a:rPr lang="en-US" altLang="ja-JP" sz="3200" dirty="0">
                <a:latin typeface="Meiryo UI" panose="020B0604030504040204" pitchFamily="50" charset="-128"/>
                <a:ea typeface="Meiryo UI" panose="020B0604030504040204" pitchFamily="50" charset="-128"/>
              </a:rPr>
              <a:t>	(</a:t>
            </a:r>
            <a:r>
              <a:rPr lang="ja-JP" altLang="en-US" sz="3200" dirty="0">
                <a:latin typeface="Meiryo UI" panose="020B0604030504040204" pitchFamily="50" charset="-128"/>
                <a:ea typeface="Meiryo UI" panose="020B0604030504040204" pitchFamily="50" charset="-128"/>
              </a:rPr>
              <a:t>全</a:t>
            </a:r>
            <a:r>
              <a:rPr lang="en-US" altLang="ja-JP" sz="3200" dirty="0">
                <a:latin typeface="Meiryo UI" panose="020B0604030504040204" pitchFamily="50" charset="-128"/>
                <a:ea typeface="Meiryo UI" panose="020B0604030504040204" pitchFamily="50" charset="-128"/>
              </a:rPr>
              <a:t>11</a:t>
            </a:r>
            <a:r>
              <a:rPr lang="ja-JP" altLang="en-US" sz="3200" dirty="0">
                <a:latin typeface="Meiryo UI" panose="020B0604030504040204" pitchFamily="50" charset="-128"/>
                <a:ea typeface="Meiryo UI" panose="020B0604030504040204" pitchFamily="50" charset="-128"/>
              </a:rPr>
              <a:t>イベント</a:t>
            </a:r>
            <a:r>
              <a:rPr lang="en-US" altLang="ja-JP" sz="3200" dirty="0">
                <a:latin typeface="Meiryo UI" panose="020B0604030504040204" pitchFamily="50" charset="-128"/>
                <a:ea typeface="Meiryo UI" panose="020B0604030504040204" pitchFamily="50" charset="-128"/>
              </a:rPr>
              <a:t>)</a:t>
            </a:r>
          </a:p>
        </p:txBody>
      </p:sp>
      <p:grpSp>
        <p:nvGrpSpPr>
          <p:cNvPr id="45" name="グループ化 44">
            <a:extLst>
              <a:ext uri="{FF2B5EF4-FFF2-40B4-BE49-F238E27FC236}">
                <a16:creationId xmlns:a16="http://schemas.microsoft.com/office/drawing/2014/main" id="{5338A5D4-9373-DE4D-1B38-18581AEA70BD}"/>
              </a:ext>
            </a:extLst>
          </p:cNvPr>
          <p:cNvGrpSpPr/>
          <p:nvPr/>
        </p:nvGrpSpPr>
        <p:grpSpPr>
          <a:xfrm>
            <a:off x="199821" y="3417826"/>
            <a:ext cx="3148238" cy="707886"/>
            <a:chOff x="199821" y="3417826"/>
            <a:chExt cx="3148238" cy="707886"/>
          </a:xfrm>
        </p:grpSpPr>
        <p:sp>
          <p:nvSpPr>
            <p:cNvPr id="10" name="テキスト ボックス 9">
              <a:extLst>
                <a:ext uri="{FF2B5EF4-FFF2-40B4-BE49-F238E27FC236}">
                  <a16:creationId xmlns:a16="http://schemas.microsoft.com/office/drawing/2014/main" id="{06C8E06C-D99C-991C-652B-FC4528FB2779}"/>
                </a:ext>
              </a:extLst>
            </p:cNvPr>
            <p:cNvSpPr txBox="1"/>
            <p:nvPr/>
          </p:nvSpPr>
          <p:spPr>
            <a:xfrm>
              <a:off x="285546" y="3417826"/>
              <a:ext cx="3062513" cy="707886"/>
            </a:xfrm>
            <a:prstGeom prst="rect">
              <a:avLst/>
            </a:prstGeom>
            <a:noFill/>
            <a:effectLst>
              <a:softEdge rad="63500"/>
            </a:effectLst>
          </p:spPr>
          <p:txBody>
            <a:bodyPr wrap="square" rtlCol="0" anchor="ctr">
              <a:spAutoFit/>
            </a:bodyPr>
            <a:lstStyle/>
            <a:p>
              <a:pPr algn="ctr"/>
              <a:r>
                <a:rPr kumimoji="1" lang="ja-JP" altLang="en-US" sz="4000" b="1" dirty="0">
                  <a:solidFill>
                    <a:srgbClr val="264653"/>
                  </a:solidFill>
                  <a:latin typeface="Meiryo UI" panose="020B0604030504040204" pitchFamily="50" charset="-128"/>
                  <a:ea typeface="Meiryo UI" panose="020B0604030504040204" pitchFamily="50" charset="-128"/>
                </a:rPr>
                <a:t>背景</a:t>
              </a:r>
            </a:p>
          </p:txBody>
        </p:sp>
        <p:sp>
          <p:nvSpPr>
            <p:cNvPr id="43" name="矢印: 五方向 42">
              <a:extLst>
                <a:ext uri="{FF2B5EF4-FFF2-40B4-BE49-F238E27FC236}">
                  <a16:creationId xmlns:a16="http://schemas.microsoft.com/office/drawing/2014/main" id="{FD9696EA-E567-731A-C450-C840D7B27516}"/>
                </a:ext>
              </a:extLst>
            </p:cNvPr>
            <p:cNvSpPr/>
            <p:nvPr/>
          </p:nvSpPr>
          <p:spPr>
            <a:xfrm>
              <a:off x="199821"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1</a:t>
              </a:r>
              <a:endParaRPr kumimoji="1" lang="ja-JP" altLang="en-US" b="1" dirty="0">
                <a:latin typeface="Meiryo UI" panose="020B0604030504040204" pitchFamily="50" charset="-128"/>
                <a:ea typeface="Meiryo UI" panose="020B0604030504040204" pitchFamily="50" charset="-128"/>
              </a:endParaRPr>
            </a:p>
          </p:txBody>
        </p:sp>
      </p:grpSp>
      <p:grpSp>
        <p:nvGrpSpPr>
          <p:cNvPr id="53" name="グループ化 52">
            <a:extLst>
              <a:ext uri="{FF2B5EF4-FFF2-40B4-BE49-F238E27FC236}">
                <a16:creationId xmlns:a16="http://schemas.microsoft.com/office/drawing/2014/main" id="{E2274968-D190-5A44-9FBE-5BF91C6F4D25}"/>
              </a:ext>
            </a:extLst>
          </p:cNvPr>
          <p:cNvGrpSpPr/>
          <p:nvPr/>
        </p:nvGrpSpPr>
        <p:grpSpPr>
          <a:xfrm>
            <a:off x="15626609" y="3405386"/>
            <a:ext cx="6412495" cy="707886"/>
            <a:chOff x="17663953" y="3417826"/>
            <a:chExt cx="6412495" cy="707886"/>
          </a:xfrm>
        </p:grpSpPr>
        <p:sp>
          <p:nvSpPr>
            <p:cNvPr id="51" name="テキスト ボックス 50">
              <a:extLst>
                <a:ext uri="{FF2B5EF4-FFF2-40B4-BE49-F238E27FC236}">
                  <a16:creationId xmlns:a16="http://schemas.microsoft.com/office/drawing/2014/main" id="{9CC3037C-5239-8672-31CB-6746DAEEA43C}"/>
                </a:ext>
              </a:extLst>
            </p:cNvPr>
            <p:cNvSpPr txBox="1"/>
            <p:nvPr/>
          </p:nvSpPr>
          <p:spPr>
            <a:xfrm>
              <a:off x="18651021" y="3417826"/>
              <a:ext cx="5425427" cy="707886"/>
            </a:xfrm>
            <a:prstGeom prst="rect">
              <a:avLst/>
            </a:prstGeom>
            <a:noFill/>
            <a:effectLst>
              <a:softEdge rad="63500"/>
            </a:effectLst>
          </p:spPr>
          <p:txBody>
            <a:bodyPr wrap="square" rtlCol="0" anchor="ctr">
              <a:spAutoFit/>
            </a:bodyPr>
            <a:lstStyle/>
            <a:p>
              <a:r>
                <a:rPr kumimoji="1" lang="ja-JP" altLang="en-US" sz="4000" b="1" dirty="0">
                  <a:solidFill>
                    <a:srgbClr val="264653"/>
                  </a:solidFill>
                  <a:latin typeface="Meiryo UI" panose="020B0604030504040204" pitchFamily="50" charset="-128"/>
                  <a:ea typeface="Meiryo UI" panose="020B0604030504040204" pitchFamily="50" charset="-128"/>
                </a:rPr>
                <a:t>研究手法</a:t>
              </a:r>
            </a:p>
          </p:txBody>
        </p:sp>
        <p:sp>
          <p:nvSpPr>
            <p:cNvPr id="52" name="矢印: 五方向 51">
              <a:extLst>
                <a:ext uri="{FF2B5EF4-FFF2-40B4-BE49-F238E27FC236}">
                  <a16:creationId xmlns:a16="http://schemas.microsoft.com/office/drawing/2014/main" id="{2EAA8625-4039-C218-919D-ABEEECD0764E}"/>
                </a:ext>
              </a:extLst>
            </p:cNvPr>
            <p:cNvSpPr/>
            <p:nvPr/>
          </p:nvSpPr>
          <p:spPr>
            <a:xfrm>
              <a:off x="17663953"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2</a:t>
              </a:r>
              <a:endParaRPr kumimoji="1" lang="ja-JP" altLang="en-US" b="1" dirty="0">
                <a:latin typeface="Meiryo UI" panose="020B0604030504040204" pitchFamily="50" charset="-128"/>
                <a:ea typeface="Meiryo UI" panose="020B0604030504040204" pitchFamily="50" charset="-128"/>
              </a:endParaRPr>
            </a:p>
          </p:txBody>
        </p:sp>
      </p:grpSp>
      <p:grpSp>
        <p:nvGrpSpPr>
          <p:cNvPr id="54" name="グループ化 53">
            <a:extLst>
              <a:ext uri="{FF2B5EF4-FFF2-40B4-BE49-F238E27FC236}">
                <a16:creationId xmlns:a16="http://schemas.microsoft.com/office/drawing/2014/main" id="{8FA8DB33-D820-CF5F-B323-F2FC8B27A6E9}"/>
              </a:ext>
            </a:extLst>
          </p:cNvPr>
          <p:cNvGrpSpPr/>
          <p:nvPr/>
        </p:nvGrpSpPr>
        <p:grpSpPr>
          <a:xfrm>
            <a:off x="352631" y="15580076"/>
            <a:ext cx="6412495" cy="707886"/>
            <a:chOff x="17663953" y="3417826"/>
            <a:chExt cx="6412495" cy="707886"/>
          </a:xfrm>
        </p:grpSpPr>
        <p:sp>
          <p:nvSpPr>
            <p:cNvPr id="55" name="テキスト ボックス 54">
              <a:extLst>
                <a:ext uri="{FF2B5EF4-FFF2-40B4-BE49-F238E27FC236}">
                  <a16:creationId xmlns:a16="http://schemas.microsoft.com/office/drawing/2014/main" id="{7B8B6403-8908-5E95-57FF-486E759D3F64}"/>
                </a:ext>
              </a:extLst>
            </p:cNvPr>
            <p:cNvSpPr txBox="1"/>
            <p:nvPr/>
          </p:nvSpPr>
          <p:spPr>
            <a:xfrm>
              <a:off x="18651021" y="3417826"/>
              <a:ext cx="5425427" cy="707886"/>
            </a:xfrm>
            <a:prstGeom prst="rect">
              <a:avLst/>
            </a:prstGeom>
            <a:noFill/>
            <a:effectLst>
              <a:softEdge rad="63500"/>
            </a:effectLst>
          </p:spPr>
          <p:txBody>
            <a:bodyPr wrap="square" rtlCol="0" anchor="ctr">
              <a:spAutoFit/>
            </a:bodyPr>
            <a:lstStyle/>
            <a:p>
              <a:r>
                <a:rPr kumimoji="1" lang="en-US" altLang="ja-JP" sz="4000" b="1" dirty="0">
                  <a:solidFill>
                    <a:srgbClr val="264653"/>
                  </a:solidFill>
                  <a:latin typeface="Meiryo UI" panose="020B0604030504040204" pitchFamily="50" charset="-128"/>
                  <a:ea typeface="Meiryo UI" panose="020B0604030504040204" pitchFamily="50" charset="-128"/>
                </a:rPr>
                <a:t>CSO</a:t>
              </a:r>
              <a:r>
                <a:rPr kumimoji="1" lang="ja-JP" altLang="en-US" sz="4000" b="1" dirty="0">
                  <a:solidFill>
                    <a:srgbClr val="264653"/>
                  </a:solidFill>
                  <a:latin typeface="Meiryo UI" panose="020B0604030504040204" pitchFamily="50" charset="-128"/>
                  <a:ea typeface="Meiryo UI" panose="020B0604030504040204" pitchFamily="50" charset="-128"/>
                </a:rPr>
                <a:t>の流出状況</a:t>
              </a:r>
            </a:p>
          </p:txBody>
        </p:sp>
        <p:sp>
          <p:nvSpPr>
            <p:cNvPr id="56" name="矢印: 五方向 55">
              <a:extLst>
                <a:ext uri="{FF2B5EF4-FFF2-40B4-BE49-F238E27FC236}">
                  <a16:creationId xmlns:a16="http://schemas.microsoft.com/office/drawing/2014/main" id="{8BA8FF5E-2CDA-140E-21BB-3E2F8DC27356}"/>
                </a:ext>
              </a:extLst>
            </p:cNvPr>
            <p:cNvSpPr/>
            <p:nvPr/>
          </p:nvSpPr>
          <p:spPr>
            <a:xfrm>
              <a:off x="17663953"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3</a:t>
              </a:r>
              <a:endParaRPr kumimoji="1" lang="ja-JP" altLang="en-US" b="1" dirty="0">
                <a:latin typeface="Meiryo UI" panose="020B0604030504040204" pitchFamily="50" charset="-128"/>
                <a:ea typeface="Meiryo UI" panose="020B0604030504040204" pitchFamily="50" charset="-128"/>
              </a:endParaRPr>
            </a:p>
          </p:txBody>
        </p:sp>
      </p:grpSp>
      <p:grpSp>
        <p:nvGrpSpPr>
          <p:cNvPr id="57" name="グループ化 56">
            <a:extLst>
              <a:ext uri="{FF2B5EF4-FFF2-40B4-BE49-F238E27FC236}">
                <a16:creationId xmlns:a16="http://schemas.microsoft.com/office/drawing/2014/main" id="{9B6FA181-CA8C-58EE-6A7D-C2E856AB9DB1}"/>
              </a:ext>
            </a:extLst>
          </p:cNvPr>
          <p:cNvGrpSpPr/>
          <p:nvPr/>
        </p:nvGrpSpPr>
        <p:grpSpPr>
          <a:xfrm>
            <a:off x="9314534" y="15258393"/>
            <a:ext cx="6749464" cy="1323439"/>
            <a:chOff x="17663953" y="3110050"/>
            <a:chExt cx="6412495" cy="1323439"/>
          </a:xfrm>
        </p:grpSpPr>
        <p:sp>
          <p:nvSpPr>
            <p:cNvPr id="58" name="テキスト ボックス 57">
              <a:extLst>
                <a:ext uri="{FF2B5EF4-FFF2-40B4-BE49-F238E27FC236}">
                  <a16:creationId xmlns:a16="http://schemas.microsoft.com/office/drawing/2014/main" id="{5BCBC1F6-04EE-8895-A7FC-2A4B96BC40FF}"/>
                </a:ext>
              </a:extLst>
            </p:cNvPr>
            <p:cNvSpPr txBox="1"/>
            <p:nvPr/>
          </p:nvSpPr>
          <p:spPr>
            <a:xfrm>
              <a:off x="18651021" y="3110050"/>
              <a:ext cx="5425427" cy="1323439"/>
            </a:xfrm>
            <a:prstGeom prst="rect">
              <a:avLst/>
            </a:prstGeom>
            <a:noFill/>
            <a:effectLst>
              <a:softEdge rad="63500"/>
            </a:effectLst>
          </p:spPr>
          <p:txBody>
            <a:bodyPr wrap="square" rtlCol="0" anchor="ctr">
              <a:spAutoFit/>
            </a:bodyPr>
            <a:lstStyle/>
            <a:p>
              <a:r>
                <a:rPr kumimoji="1" lang="en-US" altLang="ja-JP" sz="4000" b="1" dirty="0">
                  <a:solidFill>
                    <a:srgbClr val="264653"/>
                  </a:solidFill>
                  <a:latin typeface="Meiryo UI" panose="020B0604030504040204" pitchFamily="50" charset="-128"/>
                  <a:ea typeface="Meiryo UI" panose="020B0604030504040204" pitchFamily="50" charset="-128"/>
                </a:rPr>
                <a:t>CSO</a:t>
              </a:r>
              <a:r>
                <a:rPr kumimoji="1" lang="ja-JP" altLang="en-US" sz="4000" b="1" dirty="0">
                  <a:solidFill>
                    <a:srgbClr val="264653"/>
                  </a:solidFill>
                  <a:latin typeface="Meiryo UI" panose="020B0604030504040204" pitchFamily="50" charset="-128"/>
                  <a:ea typeface="Meiryo UI" panose="020B0604030504040204" pitchFamily="50" charset="-128"/>
                </a:rPr>
                <a:t>流出量と降雨の関係</a:t>
              </a:r>
            </a:p>
          </p:txBody>
        </p:sp>
        <p:sp>
          <p:nvSpPr>
            <p:cNvPr id="59" name="矢印: 五方向 58">
              <a:extLst>
                <a:ext uri="{FF2B5EF4-FFF2-40B4-BE49-F238E27FC236}">
                  <a16:creationId xmlns:a16="http://schemas.microsoft.com/office/drawing/2014/main" id="{FC51A74E-2D0A-FEA8-D7E3-89F485688342}"/>
                </a:ext>
              </a:extLst>
            </p:cNvPr>
            <p:cNvSpPr/>
            <p:nvPr/>
          </p:nvSpPr>
          <p:spPr>
            <a:xfrm>
              <a:off x="17663953"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4</a:t>
              </a:r>
              <a:endParaRPr kumimoji="1" lang="ja-JP" altLang="en-US" b="1" dirty="0">
                <a:latin typeface="Meiryo UI" panose="020B0604030504040204" pitchFamily="50" charset="-128"/>
                <a:ea typeface="Meiryo UI" panose="020B0604030504040204" pitchFamily="50" charset="-128"/>
              </a:endParaRPr>
            </a:p>
          </p:txBody>
        </p:sp>
      </p:grpSp>
      <p:grpSp>
        <p:nvGrpSpPr>
          <p:cNvPr id="60" name="グループ化 59">
            <a:extLst>
              <a:ext uri="{FF2B5EF4-FFF2-40B4-BE49-F238E27FC236}">
                <a16:creationId xmlns:a16="http://schemas.microsoft.com/office/drawing/2014/main" id="{F485931D-9E2A-9707-DEC7-D9F718B1B868}"/>
              </a:ext>
            </a:extLst>
          </p:cNvPr>
          <p:cNvGrpSpPr/>
          <p:nvPr/>
        </p:nvGrpSpPr>
        <p:grpSpPr>
          <a:xfrm>
            <a:off x="22044748" y="15266931"/>
            <a:ext cx="10628234" cy="1323439"/>
            <a:chOff x="17663953" y="3110050"/>
            <a:chExt cx="10628234" cy="1323439"/>
          </a:xfrm>
        </p:grpSpPr>
        <p:sp>
          <p:nvSpPr>
            <p:cNvPr id="61" name="テキスト ボックス 60">
              <a:extLst>
                <a:ext uri="{FF2B5EF4-FFF2-40B4-BE49-F238E27FC236}">
                  <a16:creationId xmlns:a16="http://schemas.microsoft.com/office/drawing/2014/main" id="{4BFC5E43-5D95-BFCF-9684-B7F3856F343B}"/>
                </a:ext>
              </a:extLst>
            </p:cNvPr>
            <p:cNvSpPr txBox="1"/>
            <p:nvPr/>
          </p:nvSpPr>
          <p:spPr>
            <a:xfrm>
              <a:off x="18680711" y="3110050"/>
              <a:ext cx="9611476" cy="1323439"/>
            </a:xfrm>
            <a:prstGeom prst="rect">
              <a:avLst/>
            </a:prstGeom>
            <a:noFill/>
            <a:effectLst>
              <a:softEdge rad="63500"/>
            </a:effectLst>
          </p:spPr>
          <p:txBody>
            <a:bodyPr wrap="square" rtlCol="0" anchor="ctr">
              <a:spAutoFit/>
            </a:bodyPr>
            <a:lstStyle/>
            <a:p>
              <a:r>
                <a:rPr kumimoji="1" lang="en-US" altLang="ja-JP" sz="4000" b="1" dirty="0">
                  <a:solidFill>
                    <a:srgbClr val="264653"/>
                  </a:solidFill>
                  <a:latin typeface="Meiryo UI" panose="020B0604030504040204" pitchFamily="50" charset="-128"/>
                  <a:ea typeface="Meiryo UI" panose="020B0604030504040204" pitchFamily="50" charset="-128"/>
                </a:rPr>
                <a:t>CSO</a:t>
              </a:r>
              <a:r>
                <a:rPr kumimoji="1" lang="ja-JP" altLang="en-US" sz="4000" b="1" dirty="0">
                  <a:solidFill>
                    <a:srgbClr val="264653"/>
                  </a:solidFill>
                  <a:latin typeface="Meiryo UI" panose="020B0604030504040204" pitchFamily="50" charset="-128"/>
                  <a:ea typeface="Meiryo UI" panose="020B0604030504040204" pitchFamily="50" charset="-128"/>
                </a:rPr>
                <a:t>の流出量を再現する簡易数値モデル</a:t>
              </a:r>
            </a:p>
          </p:txBody>
        </p:sp>
        <p:sp>
          <p:nvSpPr>
            <p:cNvPr id="62" name="矢印: 五方向 61">
              <a:extLst>
                <a:ext uri="{FF2B5EF4-FFF2-40B4-BE49-F238E27FC236}">
                  <a16:creationId xmlns:a16="http://schemas.microsoft.com/office/drawing/2014/main" id="{6092EFE6-647D-B771-8B26-5CB281306C6F}"/>
                </a:ext>
              </a:extLst>
            </p:cNvPr>
            <p:cNvSpPr/>
            <p:nvPr/>
          </p:nvSpPr>
          <p:spPr>
            <a:xfrm>
              <a:off x="17663953"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5</a:t>
              </a:r>
              <a:endParaRPr kumimoji="1" lang="ja-JP" altLang="en-US" b="1" dirty="0">
                <a:latin typeface="Meiryo UI" panose="020B0604030504040204" pitchFamily="50" charset="-128"/>
                <a:ea typeface="Meiryo UI" panose="020B0604030504040204" pitchFamily="50" charset="-128"/>
              </a:endParaRPr>
            </a:p>
          </p:txBody>
        </p:sp>
      </p:grpSp>
      <p:sp>
        <p:nvSpPr>
          <p:cNvPr id="64" name="テキスト ボックス 63">
            <a:extLst>
              <a:ext uri="{FF2B5EF4-FFF2-40B4-BE49-F238E27FC236}">
                <a16:creationId xmlns:a16="http://schemas.microsoft.com/office/drawing/2014/main" id="{CA2266CB-CC5D-AE8D-A81D-0FDCF092601C}"/>
              </a:ext>
            </a:extLst>
          </p:cNvPr>
          <p:cNvSpPr txBox="1"/>
          <p:nvPr/>
        </p:nvSpPr>
        <p:spPr>
          <a:xfrm>
            <a:off x="15581260" y="7183084"/>
            <a:ext cx="4778638" cy="3539430"/>
          </a:xfrm>
          <a:prstGeom prst="rect">
            <a:avLst/>
          </a:prstGeom>
          <a:noFill/>
          <a:ln>
            <a:noFill/>
          </a:ln>
        </p:spPr>
        <p:txBody>
          <a:bodyPr wrap="square" anchor="ctr">
            <a:spAutoFit/>
          </a:bodyPr>
          <a:lstStyle/>
          <a:p>
            <a:pPr marL="285750" indent="-285750">
              <a:buFont typeface="Wingdings" panose="05000000000000000000" pitchFamily="2" charset="2"/>
              <a:buChar char="n"/>
            </a:pPr>
            <a:r>
              <a:rPr lang="ja-JP" altLang="en-US" sz="3200" u="sng" dirty="0">
                <a:highlight>
                  <a:srgbClr val="FFFFF0"/>
                </a:highlight>
                <a:latin typeface="Meiryo UI" panose="020B0604030504040204" pitchFamily="50" charset="-128"/>
                <a:ea typeface="Meiryo UI" panose="020B0604030504040204" pitchFamily="50" charset="-128"/>
              </a:rPr>
              <a:t>水深の計測</a:t>
            </a:r>
            <a:endParaRPr lang="en-US" altLang="ja-JP" sz="3200" u="sng" dirty="0">
              <a:highlight>
                <a:srgbClr val="FFFFF0"/>
              </a:highlight>
              <a:latin typeface="Meiryo UI" panose="020B0604030504040204" pitchFamily="50" charset="-128"/>
              <a:ea typeface="Meiryo UI" panose="020B0604030504040204" pitchFamily="50" charset="-128"/>
            </a:endParaRPr>
          </a:p>
          <a:p>
            <a:r>
              <a:rPr lang="en-US" altLang="ja-JP" sz="3200" dirty="0">
                <a:highlight>
                  <a:srgbClr val="FFFFF0"/>
                </a:highlight>
                <a:latin typeface="Meiryo UI" panose="020B0604030504040204" pitchFamily="50" charset="-128"/>
                <a:ea typeface="Meiryo UI" panose="020B0604030504040204" pitchFamily="50" charset="-128"/>
              </a:rPr>
              <a:t>0~20cm</a:t>
            </a:r>
            <a:r>
              <a:rPr lang="ja-JP" altLang="en-US" sz="3200" dirty="0">
                <a:highlight>
                  <a:srgbClr val="FFFFF0"/>
                </a:highlight>
                <a:latin typeface="Meiryo UI" panose="020B0604030504040204" pitchFamily="50" charset="-128"/>
                <a:ea typeface="Meiryo UI" panose="020B0604030504040204" pitchFamily="50" charset="-128"/>
              </a:rPr>
              <a:t>：</a:t>
            </a:r>
            <a:r>
              <a:rPr lang="en-US" altLang="ja-JP" sz="3200" dirty="0">
                <a:highlight>
                  <a:srgbClr val="FFFFF0"/>
                </a:highlight>
                <a:latin typeface="Meiryo UI" panose="020B0604030504040204" pitchFamily="50" charset="-128"/>
                <a:ea typeface="Meiryo UI" panose="020B0604030504040204" pitchFamily="50" charset="-128"/>
              </a:rPr>
              <a:t>2.5cm</a:t>
            </a:r>
            <a:r>
              <a:rPr lang="ja-JP" altLang="en-US" sz="3200" dirty="0">
                <a:highlight>
                  <a:srgbClr val="FFFFF0"/>
                </a:highlight>
                <a:latin typeface="Meiryo UI" panose="020B0604030504040204" pitchFamily="50" charset="-128"/>
                <a:ea typeface="Meiryo UI" panose="020B0604030504040204" pitchFamily="50" charset="-128"/>
              </a:rPr>
              <a:t>間隔</a:t>
            </a:r>
            <a:endParaRPr lang="en-US" altLang="ja-JP" sz="3200" dirty="0">
              <a:highlight>
                <a:srgbClr val="FFFFF0"/>
              </a:highlight>
              <a:latin typeface="Meiryo UI" panose="020B0604030504040204" pitchFamily="50" charset="-128"/>
              <a:ea typeface="Meiryo UI" panose="020B0604030504040204" pitchFamily="50" charset="-128"/>
            </a:endParaRPr>
          </a:p>
          <a:p>
            <a:r>
              <a:rPr lang="en-US" altLang="ja-JP" sz="3200" dirty="0">
                <a:highlight>
                  <a:srgbClr val="FFFFF0"/>
                </a:highlight>
                <a:latin typeface="Meiryo UI" panose="020B0604030504040204" pitchFamily="50" charset="-128"/>
                <a:ea typeface="Meiryo UI" panose="020B0604030504040204" pitchFamily="50" charset="-128"/>
              </a:rPr>
              <a:t>20~110cm</a:t>
            </a:r>
            <a:r>
              <a:rPr lang="ja-JP" altLang="en-US" sz="3200" dirty="0">
                <a:highlight>
                  <a:srgbClr val="FFFFF0"/>
                </a:highlight>
                <a:latin typeface="Meiryo UI" panose="020B0604030504040204" pitchFamily="50" charset="-128"/>
                <a:ea typeface="Meiryo UI" panose="020B0604030504040204" pitchFamily="50" charset="-128"/>
              </a:rPr>
              <a:t>：</a:t>
            </a:r>
            <a:r>
              <a:rPr lang="en-US" altLang="ja-JP" sz="3200" dirty="0">
                <a:highlight>
                  <a:srgbClr val="FFFFF0"/>
                </a:highlight>
                <a:latin typeface="Meiryo UI" panose="020B0604030504040204" pitchFamily="50" charset="-128"/>
                <a:ea typeface="Meiryo UI" panose="020B0604030504040204" pitchFamily="50" charset="-128"/>
              </a:rPr>
              <a:t>10cm</a:t>
            </a:r>
            <a:r>
              <a:rPr lang="ja-JP" altLang="en-US" sz="3200" dirty="0">
                <a:highlight>
                  <a:srgbClr val="FFFFF0"/>
                </a:highlight>
                <a:latin typeface="Meiryo UI" panose="020B0604030504040204" pitchFamily="50" charset="-128"/>
                <a:ea typeface="Meiryo UI" panose="020B0604030504040204" pitchFamily="50" charset="-128"/>
              </a:rPr>
              <a:t>間隔</a:t>
            </a:r>
            <a:endParaRPr lang="en-US" altLang="ja-JP" sz="3200" dirty="0">
              <a:highlight>
                <a:srgbClr val="FFFFF0"/>
              </a:highlight>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lang="ja-JP" altLang="en-US" sz="3200" i="1" u="sng" dirty="0">
                <a:highlight>
                  <a:srgbClr val="FFFFF0"/>
                </a:highlight>
                <a:latin typeface="Meiryo UI" panose="020B0604030504040204" pitchFamily="50" charset="-128"/>
                <a:ea typeface="Meiryo UI" panose="020B0604030504040204" pitchFamily="50" charset="-128"/>
              </a:rPr>
              <a:t>計測時間間隔</a:t>
            </a:r>
            <a:endParaRPr lang="en-US" altLang="ja-JP" sz="3200" i="1" u="sng" dirty="0">
              <a:highlight>
                <a:srgbClr val="FFFFF0"/>
              </a:highlight>
              <a:latin typeface="Meiryo UI" panose="020B0604030504040204" pitchFamily="50" charset="-128"/>
              <a:ea typeface="Meiryo UI" panose="020B0604030504040204" pitchFamily="50" charset="-128"/>
            </a:endParaRPr>
          </a:p>
          <a:p>
            <a:r>
              <a:rPr lang="en-US" altLang="ja-JP" sz="3200" dirty="0" err="1">
                <a:highlight>
                  <a:srgbClr val="FFFFF0"/>
                </a:highlight>
                <a:latin typeface="Meiryo UI" panose="020B0604030504040204" pitchFamily="50" charset="-128"/>
                <a:ea typeface="Meiryo UI" panose="020B0604030504040204" pitchFamily="50" charset="-128"/>
              </a:rPr>
              <a:t>Δt</a:t>
            </a:r>
            <a:r>
              <a:rPr lang="en-US" altLang="ja-JP" sz="3200" dirty="0">
                <a:highlight>
                  <a:srgbClr val="FFFFF0"/>
                </a:highlight>
                <a:latin typeface="Meiryo UI" panose="020B0604030504040204" pitchFamily="50" charset="-128"/>
                <a:ea typeface="Meiryo UI" panose="020B0604030504040204" pitchFamily="50" charset="-128"/>
              </a:rPr>
              <a:t> = 1</a:t>
            </a:r>
            <a:r>
              <a:rPr lang="ja-JP" altLang="en-US" sz="3200" dirty="0">
                <a:highlight>
                  <a:srgbClr val="FFFFF0"/>
                </a:highlight>
                <a:latin typeface="Meiryo UI" panose="020B0604030504040204" pitchFamily="50" charset="-128"/>
                <a:ea typeface="Meiryo UI" panose="020B0604030504040204" pitchFamily="50" charset="-128"/>
              </a:rPr>
              <a:t>分</a:t>
            </a:r>
            <a:endParaRPr lang="en-US" altLang="ja-JP" sz="3200" dirty="0">
              <a:highlight>
                <a:srgbClr val="FFFFF0"/>
              </a:highlight>
              <a:latin typeface="Meiryo UI" panose="020B0604030504040204" pitchFamily="50" charset="-128"/>
              <a:ea typeface="Meiryo UI" panose="020B0604030504040204" pitchFamily="50" charset="-128"/>
            </a:endParaRPr>
          </a:p>
          <a:p>
            <a:endParaRPr lang="en-US" altLang="ja-JP" sz="3200" dirty="0">
              <a:highlight>
                <a:srgbClr val="FFFFF0"/>
              </a:highlight>
              <a:latin typeface="Meiryo UI" panose="020B0604030504040204" pitchFamily="50" charset="-128"/>
              <a:ea typeface="Meiryo UI" panose="020B0604030504040204" pitchFamily="50" charset="-128"/>
            </a:endParaRPr>
          </a:p>
        </p:txBody>
      </p:sp>
      <p:pic>
        <p:nvPicPr>
          <p:cNvPr id="66" name="図 65">
            <a:extLst>
              <a:ext uri="{FF2B5EF4-FFF2-40B4-BE49-F238E27FC236}">
                <a16:creationId xmlns:a16="http://schemas.microsoft.com/office/drawing/2014/main" id="{A69CB65F-A79C-7165-AA6E-451E9A72D399}"/>
              </a:ext>
            </a:extLst>
          </p:cNvPr>
          <p:cNvPicPr>
            <a:picLocks noChangeAspect="1"/>
          </p:cNvPicPr>
          <p:nvPr/>
        </p:nvPicPr>
        <p:blipFill>
          <a:blip r:embed="rId6"/>
          <a:stretch>
            <a:fillRect/>
          </a:stretch>
        </p:blipFill>
        <p:spPr>
          <a:xfrm>
            <a:off x="22044748" y="3754265"/>
            <a:ext cx="6272408" cy="4143795"/>
          </a:xfrm>
          <a:prstGeom prst="rect">
            <a:avLst/>
          </a:prstGeom>
        </p:spPr>
      </p:pic>
      <p:sp>
        <p:nvSpPr>
          <p:cNvPr id="67" name="四角形: 角を丸くする 66">
            <a:extLst>
              <a:ext uri="{FF2B5EF4-FFF2-40B4-BE49-F238E27FC236}">
                <a16:creationId xmlns:a16="http://schemas.microsoft.com/office/drawing/2014/main" id="{F85E260D-72CB-2550-D91E-00268A11964E}"/>
              </a:ext>
            </a:extLst>
          </p:cNvPr>
          <p:cNvSpPr/>
          <p:nvPr/>
        </p:nvSpPr>
        <p:spPr>
          <a:xfrm>
            <a:off x="22103166" y="10144002"/>
            <a:ext cx="4974225" cy="4244590"/>
          </a:xfrm>
          <a:prstGeom prst="roundRect">
            <a:avLst>
              <a:gd name="adj" fmla="val 7307"/>
            </a:avLst>
          </a:prstGeom>
          <a:solidFill>
            <a:schemeClr val="accent2">
              <a:lumMod val="20000"/>
              <a:lumOff val="8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2400" dirty="0"/>
          </a:p>
        </p:txBody>
      </p:sp>
      <p:sp>
        <p:nvSpPr>
          <p:cNvPr id="68" name="乗算記号 67">
            <a:extLst>
              <a:ext uri="{FF2B5EF4-FFF2-40B4-BE49-F238E27FC236}">
                <a16:creationId xmlns:a16="http://schemas.microsoft.com/office/drawing/2014/main" id="{5F629D4B-63BF-E2A2-E9C2-DB085FBA2CAD}"/>
              </a:ext>
            </a:extLst>
          </p:cNvPr>
          <p:cNvSpPr/>
          <p:nvPr/>
        </p:nvSpPr>
        <p:spPr>
          <a:xfrm>
            <a:off x="24310972" y="11184575"/>
            <a:ext cx="558613" cy="507830"/>
          </a:xfrm>
          <a:prstGeom prst="mathMultiply">
            <a:avLst>
              <a:gd name="adj1" fmla="val 1053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p>
        </p:txBody>
      </p:sp>
      <p:sp>
        <p:nvSpPr>
          <p:cNvPr id="69" name="二等辺三角形 68">
            <a:extLst>
              <a:ext uri="{FF2B5EF4-FFF2-40B4-BE49-F238E27FC236}">
                <a16:creationId xmlns:a16="http://schemas.microsoft.com/office/drawing/2014/main" id="{6C027485-9084-9A97-FEBA-484F3CEA7FFF}"/>
              </a:ext>
            </a:extLst>
          </p:cNvPr>
          <p:cNvSpPr/>
          <p:nvPr/>
        </p:nvSpPr>
        <p:spPr>
          <a:xfrm rot="10800000">
            <a:off x="24301259" y="13638906"/>
            <a:ext cx="578038" cy="193577"/>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0" name="テキスト ボックス 69">
            <a:extLst>
              <a:ext uri="{FF2B5EF4-FFF2-40B4-BE49-F238E27FC236}">
                <a16:creationId xmlns:a16="http://schemas.microsoft.com/office/drawing/2014/main" id="{F244EB83-5590-73CA-B11A-D35D188C2312}"/>
              </a:ext>
            </a:extLst>
          </p:cNvPr>
          <p:cNvSpPr txBox="1"/>
          <p:nvPr/>
        </p:nvSpPr>
        <p:spPr>
          <a:xfrm>
            <a:off x="21863090" y="13736305"/>
            <a:ext cx="5454376" cy="584775"/>
          </a:xfrm>
          <a:prstGeom prst="rect">
            <a:avLst/>
          </a:prstGeom>
          <a:noFill/>
        </p:spPr>
        <p:txBody>
          <a:bodyPr wrap="square">
            <a:spAutoFit/>
          </a:bodyPr>
          <a:lstStyle/>
          <a:p>
            <a:pPr algn="ctr"/>
            <a:r>
              <a:rPr lang="en-US" altLang="ja-JP" sz="3200" b="1" dirty="0">
                <a:latin typeface="Meiryo UI" panose="020B0604030504040204" pitchFamily="50" charset="-128"/>
                <a:ea typeface="Meiryo UI" panose="020B0604030504040204" pitchFamily="50" charset="-128"/>
              </a:rPr>
              <a:t>CSO</a:t>
            </a:r>
            <a:r>
              <a:rPr lang="ja-JP" altLang="en-US" sz="3200" b="1" dirty="0">
                <a:latin typeface="Meiryo UI" panose="020B0604030504040204" pitchFamily="50" charset="-128"/>
                <a:ea typeface="Meiryo UI" panose="020B0604030504040204" pitchFamily="50" charset="-128"/>
              </a:rPr>
              <a:t>流出量の算出</a:t>
            </a:r>
            <a:endParaRPr lang="en-US" altLang="ja-JP" sz="3200" b="1" dirty="0">
              <a:latin typeface="Meiryo UI" panose="020B0604030504040204" pitchFamily="50" charset="-128"/>
              <a:ea typeface="Meiryo UI" panose="020B0604030504040204" pitchFamily="50" charset="-128"/>
            </a:endParaRPr>
          </a:p>
        </p:txBody>
      </p:sp>
      <p:sp>
        <p:nvSpPr>
          <p:cNvPr id="71" name="二等辺三角形 70">
            <a:extLst>
              <a:ext uri="{FF2B5EF4-FFF2-40B4-BE49-F238E27FC236}">
                <a16:creationId xmlns:a16="http://schemas.microsoft.com/office/drawing/2014/main" id="{4A883B8D-D4F0-FA8B-7A63-0867BCE6EC01}"/>
              </a:ext>
            </a:extLst>
          </p:cNvPr>
          <p:cNvSpPr/>
          <p:nvPr/>
        </p:nvSpPr>
        <p:spPr>
          <a:xfrm rot="5400000">
            <a:off x="21332226" y="11979326"/>
            <a:ext cx="787963" cy="48155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2" name="四角形: 角を丸くする 71">
            <a:extLst>
              <a:ext uri="{FF2B5EF4-FFF2-40B4-BE49-F238E27FC236}">
                <a16:creationId xmlns:a16="http://schemas.microsoft.com/office/drawing/2014/main" id="{62BF0AF7-4F58-43B3-43E8-592A77052892}"/>
              </a:ext>
            </a:extLst>
          </p:cNvPr>
          <p:cNvSpPr/>
          <p:nvPr/>
        </p:nvSpPr>
        <p:spPr>
          <a:xfrm>
            <a:off x="23007629" y="10381344"/>
            <a:ext cx="3165298" cy="867220"/>
          </a:xfrm>
          <a:prstGeom prst="round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3" name="テキスト ボックス 72">
            <a:extLst>
              <a:ext uri="{FF2B5EF4-FFF2-40B4-BE49-F238E27FC236}">
                <a16:creationId xmlns:a16="http://schemas.microsoft.com/office/drawing/2014/main" id="{D0D2B88B-ACE1-1871-A629-BC4EEF37EBB4}"/>
              </a:ext>
            </a:extLst>
          </p:cNvPr>
          <p:cNvSpPr txBox="1"/>
          <p:nvPr/>
        </p:nvSpPr>
        <p:spPr>
          <a:xfrm>
            <a:off x="23185190" y="10172245"/>
            <a:ext cx="2810176" cy="1077218"/>
          </a:xfrm>
          <a:prstGeom prst="rect">
            <a:avLst/>
          </a:prstGeom>
          <a:noFill/>
        </p:spPr>
        <p:txBody>
          <a:bodyPr wrap="square">
            <a:spAutoFit/>
          </a:bodyPr>
          <a:lstStyle/>
          <a:p>
            <a:pPr algn="ctr"/>
            <a:r>
              <a:rPr lang="ja-JP" altLang="en-US" sz="3200" b="1" u="sng" dirty="0">
                <a:highlight>
                  <a:srgbClr val="FFCCCC"/>
                </a:highlight>
                <a:latin typeface="Meiryo UI" panose="020B0604030504040204" pitchFamily="50" charset="-128"/>
                <a:ea typeface="Meiryo UI" panose="020B0604030504040204" pitchFamily="50" charset="-128"/>
              </a:rPr>
              <a:t>流水断面積</a:t>
            </a:r>
            <a:endParaRPr lang="en-US" altLang="ja-JP" sz="3200" b="1" u="sng" dirty="0">
              <a:highlight>
                <a:srgbClr val="FFCCCC"/>
              </a:highlight>
              <a:latin typeface="Meiryo UI" panose="020B0604030504040204" pitchFamily="50" charset="-128"/>
              <a:ea typeface="Meiryo UI" panose="020B0604030504040204" pitchFamily="50" charset="-128"/>
            </a:endParaRPr>
          </a:p>
          <a:p>
            <a:pPr algn="ctr"/>
            <a:r>
              <a:rPr lang="ja-JP" altLang="en-US" sz="3200" dirty="0">
                <a:latin typeface="Meiryo UI" panose="020B0604030504040204" pitchFamily="50" charset="-128"/>
                <a:ea typeface="Meiryo UI" panose="020B0604030504040204" pitchFamily="50" charset="-128"/>
              </a:rPr>
              <a:t>計測した水深</a:t>
            </a:r>
            <a:endParaRPr lang="en-US" altLang="ja-JP" sz="3200" dirty="0">
              <a:latin typeface="Meiryo UI" panose="020B0604030504040204" pitchFamily="50" charset="-128"/>
              <a:ea typeface="Meiryo UI" panose="020B0604030504040204" pitchFamily="50" charset="-128"/>
            </a:endParaRPr>
          </a:p>
        </p:txBody>
      </p:sp>
      <p:sp>
        <p:nvSpPr>
          <p:cNvPr id="74" name="四角形: 角を丸くする 73">
            <a:extLst>
              <a:ext uri="{FF2B5EF4-FFF2-40B4-BE49-F238E27FC236}">
                <a16:creationId xmlns:a16="http://schemas.microsoft.com/office/drawing/2014/main" id="{A8EAC447-423B-14A0-AC68-5D060FCAAF2B}"/>
              </a:ext>
            </a:extLst>
          </p:cNvPr>
          <p:cNvSpPr/>
          <p:nvPr/>
        </p:nvSpPr>
        <p:spPr>
          <a:xfrm>
            <a:off x="22196039" y="11891528"/>
            <a:ext cx="4788479" cy="1750436"/>
          </a:xfrm>
          <a:prstGeom prst="round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5" name="テキスト ボックス 74">
            <a:extLst>
              <a:ext uri="{FF2B5EF4-FFF2-40B4-BE49-F238E27FC236}">
                <a16:creationId xmlns:a16="http://schemas.microsoft.com/office/drawing/2014/main" id="{622729E5-76D6-BE97-C9A2-BD9799777377}"/>
              </a:ext>
            </a:extLst>
          </p:cNvPr>
          <p:cNvSpPr txBox="1"/>
          <p:nvPr/>
        </p:nvSpPr>
        <p:spPr>
          <a:xfrm>
            <a:off x="22180395" y="11623153"/>
            <a:ext cx="4819767" cy="2123658"/>
          </a:xfrm>
          <a:prstGeom prst="rect">
            <a:avLst/>
          </a:prstGeom>
          <a:noFill/>
        </p:spPr>
        <p:txBody>
          <a:bodyPr wrap="square">
            <a:spAutoFit/>
          </a:bodyPr>
          <a:lstStyle/>
          <a:p>
            <a:pPr algn="ctr"/>
            <a:r>
              <a:rPr lang="ja-JP" altLang="en-US" sz="3200" b="1" u="sng" dirty="0">
                <a:highlight>
                  <a:srgbClr val="FFCCCC"/>
                </a:highlight>
                <a:latin typeface="Meiryo UI" panose="020B0604030504040204" pitchFamily="50" charset="-128"/>
                <a:ea typeface="Meiryo UI" panose="020B0604030504040204" pitchFamily="50" charset="-128"/>
              </a:rPr>
              <a:t>流速</a:t>
            </a:r>
            <a:endParaRPr lang="en-US" altLang="ja-JP" sz="3200" b="1" u="sng" dirty="0">
              <a:highlight>
                <a:srgbClr val="FFCCCC"/>
              </a:highlight>
              <a:latin typeface="Meiryo UI" panose="020B0604030504040204" pitchFamily="50" charset="-128"/>
              <a:ea typeface="Meiryo UI" panose="020B0604030504040204" pitchFamily="50" charset="-128"/>
            </a:endParaRPr>
          </a:p>
          <a:p>
            <a:pPr algn="ctr"/>
            <a:r>
              <a:rPr lang="ja-JP" altLang="en-US" sz="3200" dirty="0">
                <a:latin typeface="Meiryo UI" panose="020B0604030504040204" pitchFamily="50" charset="-128"/>
                <a:ea typeface="Meiryo UI" panose="020B0604030504040204" pitchFamily="50" charset="-128"/>
              </a:rPr>
              <a:t>管径，材質，管路勾配</a:t>
            </a:r>
            <a:endParaRPr lang="en-US" altLang="ja-JP" sz="3200" dirty="0">
              <a:latin typeface="Meiryo UI" panose="020B0604030504040204" pitchFamily="50" charset="-128"/>
              <a:ea typeface="Meiryo UI" panose="020B0604030504040204" pitchFamily="50" charset="-128"/>
            </a:endParaRPr>
          </a:p>
          <a:p>
            <a:pPr algn="ctr"/>
            <a:r>
              <a:rPr lang="en-US" altLang="ja-JP" sz="3200" dirty="0">
                <a:latin typeface="Meiryo UI" panose="020B0604030504040204" pitchFamily="50" charset="-128"/>
                <a:ea typeface="Meiryo UI" panose="020B0604030504040204" pitchFamily="50" charset="-128"/>
              </a:rPr>
              <a:t>(</a:t>
            </a:r>
            <a:r>
              <a:rPr lang="ja-JP" altLang="en-US" sz="3200" dirty="0">
                <a:latin typeface="Meiryo UI" panose="020B0604030504040204" pitchFamily="50" charset="-128"/>
                <a:ea typeface="Meiryo UI" panose="020B0604030504040204" pitchFamily="50" charset="-128"/>
              </a:rPr>
              <a:t>下水道台帳参照</a:t>
            </a:r>
            <a:r>
              <a:rPr lang="en-US" altLang="ja-JP" sz="3200" dirty="0">
                <a:latin typeface="Meiryo UI" panose="020B0604030504040204" pitchFamily="50" charset="-128"/>
                <a:ea typeface="Meiryo UI" panose="020B0604030504040204" pitchFamily="50" charset="-128"/>
              </a:rPr>
              <a:t>)</a:t>
            </a:r>
          </a:p>
          <a:p>
            <a:pPr marL="0" indent="0" algn="ctr">
              <a:buNone/>
            </a:pPr>
            <a:r>
              <a:rPr lang="ja-JP" altLang="en-US" sz="3200" dirty="0">
                <a:latin typeface="Meiryo UI" panose="020B0604030504040204" pitchFamily="50" charset="-128"/>
                <a:ea typeface="Meiryo UI" panose="020B0604030504040204" pitchFamily="50" charset="-128"/>
              </a:rPr>
              <a:t>マニング式</a:t>
            </a:r>
            <a:endParaRPr lang="en-US" altLang="ja-JP" sz="3200" dirty="0">
              <a:latin typeface="Meiryo UI" panose="020B0604030504040204" pitchFamily="50" charset="-128"/>
              <a:ea typeface="Meiryo UI" panose="020B0604030504040204" pitchFamily="50" charset="-128"/>
            </a:endParaRPr>
          </a:p>
        </p:txBody>
      </p:sp>
      <p:sp>
        <p:nvSpPr>
          <p:cNvPr id="82" name="テキスト ボックス 81">
            <a:extLst>
              <a:ext uri="{FF2B5EF4-FFF2-40B4-BE49-F238E27FC236}">
                <a16:creationId xmlns:a16="http://schemas.microsoft.com/office/drawing/2014/main" id="{40EA410C-545C-D3B6-13DB-B285C40A0108}"/>
              </a:ext>
            </a:extLst>
          </p:cNvPr>
          <p:cNvSpPr txBox="1"/>
          <p:nvPr/>
        </p:nvSpPr>
        <p:spPr>
          <a:xfrm>
            <a:off x="523399" y="25394110"/>
            <a:ext cx="7721786" cy="1040567"/>
          </a:xfrm>
          <a:prstGeom prst="rect">
            <a:avLst/>
          </a:prstGeom>
          <a:noFill/>
        </p:spPr>
        <p:txBody>
          <a:bodyPr wrap="square" rtlCol="0">
            <a:spAutoFit/>
          </a:bodyPr>
          <a:lstStyle/>
          <a:p>
            <a:pPr marL="342900" indent="-342900">
              <a:buFont typeface="Wingdings" panose="05000000000000000000" pitchFamily="2" charset="2"/>
              <a:buChar char="Ø"/>
            </a:pPr>
            <a:r>
              <a:rPr lang="en-US" altLang="ja-JP" sz="2800" b="1" dirty="0">
                <a:latin typeface="Meiryo UI" panose="020B0604030504040204" pitchFamily="50" charset="-128"/>
                <a:ea typeface="Meiryo UI" panose="020B0604030504040204" pitchFamily="50" charset="-128"/>
              </a:rPr>
              <a:t>CSO</a:t>
            </a:r>
            <a:r>
              <a:rPr lang="ja-JP" altLang="en-US" sz="2800" b="1" dirty="0">
                <a:latin typeface="Meiryo UI" panose="020B0604030504040204" pitchFamily="50" charset="-128"/>
                <a:ea typeface="Meiryo UI" panose="020B0604030504040204" pitchFamily="50" charset="-128"/>
              </a:rPr>
              <a:t>発生直前</a:t>
            </a:r>
            <a:r>
              <a:rPr lang="en-US" altLang="ja-JP" sz="2800" b="1" dirty="0">
                <a:latin typeface="Meiryo UI" panose="020B0604030504040204" pitchFamily="50" charset="-128"/>
                <a:ea typeface="Meiryo UI" panose="020B0604030504040204" pitchFamily="50" charset="-128"/>
              </a:rPr>
              <a:t>10</a:t>
            </a:r>
            <a:r>
              <a:rPr lang="ja-JP" altLang="en-US" sz="2800" b="1" dirty="0">
                <a:latin typeface="Meiryo UI" panose="020B0604030504040204" pitchFamily="50" charset="-128"/>
                <a:ea typeface="Meiryo UI" panose="020B0604030504040204" pitchFamily="50" charset="-128"/>
              </a:rPr>
              <a:t>分間の降雨強度が</a:t>
            </a:r>
            <a:r>
              <a:rPr lang="en-US" altLang="ja-JP" sz="2800" b="1" dirty="0">
                <a:latin typeface="Meiryo UI" panose="020B0604030504040204" pitchFamily="50" charset="-128"/>
                <a:ea typeface="Meiryo UI" panose="020B0604030504040204" pitchFamily="50" charset="-128"/>
              </a:rPr>
              <a:t>10mm/h</a:t>
            </a:r>
            <a:r>
              <a:rPr lang="ja-JP" altLang="en-US" sz="2800" b="1" dirty="0">
                <a:latin typeface="Meiryo UI" panose="020B0604030504040204" pitchFamily="50" charset="-128"/>
                <a:ea typeface="Meiryo UI" panose="020B0604030504040204" pitchFamily="50" charset="-128"/>
              </a:rPr>
              <a:t>未満，直前</a:t>
            </a:r>
            <a:r>
              <a:rPr lang="en-US" altLang="ja-JP" sz="2800" b="1" dirty="0">
                <a:latin typeface="Meiryo UI" panose="020B0604030504040204" pitchFamily="50" charset="-128"/>
                <a:ea typeface="Meiryo UI" panose="020B0604030504040204" pitchFamily="50" charset="-128"/>
              </a:rPr>
              <a:t>2mm/h</a:t>
            </a:r>
            <a:r>
              <a:rPr lang="ja-JP" altLang="en-US" sz="2800" b="1" dirty="0">
                <a:latin typeface="Meiryo UI" panose="020B0604030504040204" pitchFamily="50" charset="-128"/>
                <a:ea typeface="Meiryo UI" panose="020B0604030504040204" pitchFamily="50" charset="-128"/>
              </a:rPr>
              <a:t>で</a:t>
            </a:r>
            <a:r>
              <a:rPr lang="en-US" altLang="ja-JP" sz="2800" b="1" dirty="0">
                <a:latin typeface="Meiryo UI" panose="020B0604030504040204" pitchFamily="50" charset="-128"/>
                <a:ea typeface="Meiryo UI" panose="020B0604030504040204" pitchFamily="50" charset="-128"/>
              </a:rPr>
              <a:t>CSO</a:t>
            </a:r>
            <a:r>
              <a:rPr lang="ja-JP" altLang="en-US" sz="2800" b="1" dirty="0">
                <a:latin typeface="Meiryo UI" panose="020B0604030504040204" pitchFamily="50" charset="-128"/>
                <a:ea typeface="Meiryo UI" panose="020B0604030504040204" pitchFamily="50" charset="-128"/>
              </a:rPr>
              <a:t>発生</a:t>
            </a:r>
            <a:endParaRPr lang="en-US" altLang="ja-JP" sz="2800" b="1" dirty="0">
              <a:latin typeface="Meiryo UI" panose="020B0604030504040204" pitchFamily="50" charset="-128"/>
              <a:ea typeface="Meiryo UI" panose="020B0604030504040204" pitchFamily="50" charset="-128"/>
            </a:endParaRPr>
          </a:p>
        </p:txBody>
      </p:sp>
      <p:sp>
        <p:nvSpPr>
          <p:cNvPr id="86" name="テキスト ボックス 85">
            <a:extLst>
              <a:ext uri="{FF2B5EF4-FFF2-40B4-BE49-F238E27FC236}">
                <a16:creationId xmlns:a16="http://schemas.microsoft.com/office/drawing/2014/main" id="{9772D313-DCF7-F18D-B2B2-51BB144BB7E3}"/>
              </a:ext>
            </a:extLst>
          </p:cNvPr>
          <p:cNvSpPr txBox="1"/>
          <p:nvPr/>
        </p:nvSpPr>
        <p:spPr>
          <a:xfrm>
            <a:off x="704093" y="19540459"/>
            <a:ext cx="7570841" cy="461665"/>
          </a:xfrm>
          <a:prstGeom prst="rect">
            <a:avLst/>
          </a:prstGeom>
          <a:noFill/>
          <a:ln w="28575">
            <a:noFill/>
          </a:ln>
        </p:spPr>
        <p:txBody>
          <a:bodyPr wrap="square" rtlCol="0" anchor="ctr">
            <a:spAutoFit/>
          </a:bodyPr>
          <a:lstStyle/>
          <a:p>
            <a:pPr algn="ctr"/>
            <a:r>
              <a:rPr lang="ja-JP" altLang="en-US" sz="2400" b="1" u="sng" dirty="0">
                <a:latin typeface="Meiryo UI" panose="020B0604030504040204" pitchFamily="50" charset="-128"/>
                <a:ea typeface="Meiryo UI" panose="020B0604030504040204" pitchFamily="50" charset="-128"/>
              </a:rPr>
              <a:t>時系列で集計（全イベントの発生直前</a:t>
            </a:r>
            <a:r>
              <a:rPr lang="en-US" altLang="ja-JP" sz="2400" b="1" u="sng" dirty="0">
                <a:latin typeface="Meiryo UI" panose="020B0604030504040204" pitchFamily="50" charset="-128"/>
                <a:ea typeface="Meiryo UI" panose="020B0604030504040204" pitchFamily="50" charset="-128"/>
              </a:rPr>
              <a:t>10</a:t>
            </a:r>
            <a:r>
              <a:rPr lang="ja-JP" altLang="en-US" sz="2400" b="1" u="sng" dirty="0">
                <a:latin typeface="Meiryo UI" panose="020B0604030504040204" pitchFamily="50" charset="-128"/>
                <a:ea typeface="Meiryo UI" panose="020B0604030504040204" pitchFamily="50" charset="-128"/>
              </a:rPr>
              <a:t>分間降雨強度</a:t>
            </a:r>
            <a:r>
              <a:rPr lang="en-US" altLang="ja-JP" sz="2400" b="1" u="sng" dirty="0">
                <a:latin typeface="Meiryo UI" panose="020B0604030504040204" pitchFamily="50" charset="-128"/>
                <a:ea typeface="Meiryo UI" panose="020B0604030504040204" pitchFamily="50" charset="-128"/>
              </a:rPr>
              <a:t>)</a:t>
            </a:r>
            <a:endParaRPr lang="en-US" altLang="ja-JP" sz="2400" u="sng" dirty="0">
              <a:latin typeface="Meiryo UI" panose="020B0604030504040204" pitchFamily="50" charset="-128"/>
              <a:ea typeface="Meiryo UI" panose="020B0604030504040204" pitchFamily="50" charset="-128"/>
            </a:endParaRPr>
          </a:p>
        </p:txBody>
      </p:sp>
      <p:pic>
        <p:nvPicPr>
          <p:cNvPr id="89" name="図 88">
            <a:extLst>
              <a:ext uri="{FF2B5EF4-FFF2-40B4-BE49-F238E27FC236}">
                <a16:creationId xmlns:a16="http://schemas.microsoft.com/office/drawing/2014/main" id="{FF5101F1-1DA4-82C5-8DA4-8B7E6019D331}"/>
              </a:ext>
            </a:extLst>
          </p:cNvPr>
          <p:cNvPicPr>
            <a:picLocks noChangeAspect="1"/>
          </p:cNvPicPr>
          <p:nvPr/>
        </p:nvPicPr>
        <p:blipFill>
          <a:blip r:embed="rId7"/>
          <a:stretch>
            <a:fillRect/>
          </a:stretch>
        </p:blipFill>
        <p:spPr>
          <a:xfrm>
            <a:off x="980340" y="16281087"/>
            <a:ext cx="7018347" cy="2313428"/>
          </a:xfrm>
          <a:prstGeom prst="rect">
            <a:avLst/>
          </a:prstGeom>
        </p:spPr>
      </p:pic>
      <p:sp>
        <p:nvSpPr>
          <p:cNvPr id="90" name="テキスト ボックス 89">
            <a:extLst>
              <a:ext uri="{FF2B5EF4-FFF2-40B4-BE49-F238E27FC236}">
                <a16:creationId xmlns:a16="http://schemas.microsoft.com/office/drawing/2014/main" id="{79D66A47-5902-A31A-8D20-3A9E6579CCC3}"/>
              </a:ext>
            </a:extLst>
          </p:cNvPr>
          <p:cNvSpPr txBox="1"/>
          <p:nvPr/>
        </p:nvSpPr>
        <p:spPr>
          <a:xfrm>
            <a:off x="373221" y="18706787"/>
            <a:ext cx="8232585" cy="523220"/>
          </a:xfrm>
          <a:prstGeom prst="rect">
            <a:avLst/>
          </a:prstGeom>
          <a:noFill/>
          <a:ln w="28575">
            <a:noFill/>
          </a:ln>
        </p:spPr>
        <p:txBody>
          <a:bodyPr wrap="square" rtlCol="0" anchor="ctr">
            <a:spAutoFit/>
          </a:bodyPr>
          <a:lstStyle/>
          <a:p>
            <a:pPr algn="ctr"/>
            <a:r>
              <a:rPr lang="ja-JP" altLang="en-US" sz="2800" b="1" u="sng" dirty="0">
                <a:latin typeface="Meiryo UI" panose="020B0604030504040204" pitchFamily="50" charset="-128"/>
                <a:ea typeface="Meiryo UI" panose="020B0604030504040204" pitchFamily="50" charset="-128"/>
              </a:rPr>
              <a:t>全イベントで</a:t>
            </a:r>
            <a:r>
              <a:rPr lang="en-US" altLang="ja-JP" sz="2800" u="sng" dirty="0">
                <a:latin typeface="Meiryo UI" panose="020B0604030504040204" pitchFamily="50" charset="-128"/>
                <a:ea typeface="Meiryo UI" panose="020B0604030504040204" pitchFamily="50" charset="-128"/>
              </a:rPr>
              <a:t>CSO</a:t>
            </a:r>
            <a:r>
              <a:rPr lang="ja-JP" altLang="en-US" sz="2800" u="sng" dirty="0">
                <a:latin typeface="Meiryo UI" panose="020B0604030504040204" pitchFamily="50" charset="-128"/>
                <a:ea typeface="Meiryo UI" panose="020B0604030504040204" pitchFamily="50" charset="-128"/>
              </a:rPr>
              <a:t>発生直前</a:t>
            </a:r>
            <a:r>
              <a:rPr lang="en-US" altLang="ja-JP" sz="2800" u="sng" dirty="0">
                <a:latin typeface="Meiryo UI" panose="020B0604030504040204" pitchFamily="50" charset="-128"/>
                <a:ea typeface="Meiryo UI" panose="020B0604030504040204" pitchFamily="50" charset="-128"/>
              </a:rPr>
              <a:t>10</a:t>
            </a:r>
            <a:r>
              <a:rPr lang="ja-JP" altLang="en-US" sz="2800" u="sng" dirty="0">
                <a:latin typeface="Meiryo UI" panose="020B0604030504040204" pitchFamily="50" charset="-128"/>
                <a:ea typeface="Meiryo UI" panose="020B0604030504040204" pitchFamily="50" charset="-128"/>
              </a:rPr>
              <a:t>分間の降雨強度を抽出</a:t>
            </a:r>
            <a:endParaRPr lang="en-US" altLang="ja-JP" sz="2800" u="sng" dirty="0">
              <a:latin typeface="Meiryo UI" panose="020B0604030504040204" pitchFamily="50" charset="-128"/>
              <a:ea typeface="Meiryo UI" panose="020B0604030504040204" pitchFamily="50" charset="-128"/>
            </a:endParaRPr>
          </a:p>
        </p:txBody>
      </p:sp>
      <p:sp>
        <p:nvSpPr>
          <p:cNvPr id="91" name="二等辺三角形 90">
            <a:extLst>
              <a:ext uri="{FF2B5EF4-FFF2-40B4-BE49-F238E27FC236}">
                <a16:creationId xmlns:a16="http://schemas.microsoft.com/office/drawing/2014/main" id="{1A4140C0-A766-174B-8AA7-6DCFE245F53C}"/>
              </a:ext>
            </a:extLst>
          </p:cNvPr>
          <p:cNvSpPr/>
          <p:nvPr/>
        </p:nvSpPr>
        <p:spPr>
          <a:xfrm rot="10800000">
            <a:off x="4334872" y="19227932"/>
            <a:ext cx="309282" cy="107576"/>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4B54CB93-846F-1E6F-5D3B-FDD2DCB7442A}"/>
              </a:ext>
            </a:extLst>
          </p:cNvPr>
          <p:cNvSpPr txBox="1"/>
          <p:nvPr/>
        </p:nvSpPr>
        <p:spPr>
          <a:xfrm>
            <a:off x="984131" y="28295401"/>
            <a:ext cx="6800322" cy="1200329"/>
          </a:xfrm>
          <a:prstGeom prst="rect">
            <a:avLst/>
          </a:prstGeom>
          <a:noFill/>
        </p:spPr>
        <p:txBody>
          <a:bodyPr wrap="square">
            <a:spAutoFit/>
          </a:bodyPr>
          <a:lstStyle/>
          <a:p>
            <a:pPr algn="ctr"/>
            <a:r>
              <a:rPr lang="ja-JP" altLang="en-US" sz="3600" b="1" dirty="0">
                <a:latin typeface="Meiryo UI" panose="020B0604030504040204" pitchFamily="50" charset="-128"/>
                <a:ea typeface="Meiryo UI" panose="020B0604030504040204" pitchFamily="50" charset="-128"/>
              </a:rPr>
              <a:t>短時間積算雨量と</a:t>
            </a:r>
            <a:r>
              <a:rPr lang="en-US" altLang="ja-JP" sz="3600" b="1" dirty="0">
                <a:latin typeface="Meiryo UI" panose="020B0604030504040204" pitchFamily="50" charset="-128"/>
                <a:ea typeface="Meiryo UI" panose="020B0604030504040204" pitchFamily="50" charset="-128"/>
              </a:rPr>
              <a:t>CSO</a:t>
            </a:r>
            <a:r>
              <a:rPr lang="ja-JP" altLang="en-US" sz="3600" b="1" dirty="0">
                <a:latin typeface="Meiryo UI" panose="020B0604030504040204" pitchFamily="50" charset="-128"/>
                <a:ea typeface="Meiryo UI" panose="020B0604030504040204" pitchFamily="50" charset="-128"/>
              </a:rPr>
              <a:t>発生の</a:t>
            </a:r>
            <a:endParaRPr lang="en-US" altLang="ja-JP" sz="3600" b="1" dirty="0">
              <a:latin typeface="Meiryo UI" panose="020B0604030504040204" pitchFamily="50" charset="-128"/>
              <a:ea typeface="Meiryo UI" panose="020B0604030504040204" pitchFamily="50" charset="-128"/>
            </a:endParaRPr>
          </a:p>
          <a:p>
            <a:pPr algn="ctr"/>
            <a:r>
              <a:rPr lang="ja-JP" altLang="en-US" sz="3600" b="1" dirty="0">
                <a:latin typeface="Meiryo UI" panose="020B0604030504040204" pitchFamily="50" charset="-128"/>
                <a:ea typeface="Meiryo UI" panose="020B0604030504040204" pitchFamily="50" charset="-128"/>
              </a:rPr>
              <a:t>関係をみる必要性</a:t>
            </a:r>
            <a:endParaRPr lang="en-US" altLang="ja-JP" sz="4000" b="1" dirty="0">
              <a:latin typeface="Meiryo UI" panose="020B0604030504040204" pitchFamily="50" charset="-128"/>
              <a:ea typeface="Meiryo UI" panose="020B0604030504040204" pitchFamily="50" charset="-128"/>
            </a:endParaRPr>
          </a:p>
        </p:txBody>
      </p:sp>
      <p:sp>
        <p:nvSpPr>
          <p:cNvPr id="109" name="テキスト ボックス 108">
            <a:extLst>
              <a:ext uri="{FF2B5EF4-FFF2-40B4-BE49-F238E27FC236}">
                <a16:creationId xmlns:a16="http://schemas.microsoft.com/office/drawing/2014/main" id="{8BF350E7-43F3-675D-6D13-DFE16D18A405}"/>
              </a:ext>
            </a:extLst>
          </p:cNvPr>
          <p:cNvSpPr txBox="1"/>
          <p:nvPr/>
        </p:nvSpPr>
        <p:spPr>
          <a:xfrm>
            <a:off x="21812521" y="7879014"/>
            <a:ext cx="6143313" cy="1569660"/>
          </a:xfrm>
          <a:prstGeom prst="rect">
            <a:avLst/>
          </a:prstGeom>
          <a:solidFill>
            <a:srgbClr val="FFFFF0">
              <a:alpha val="50196"/>
            </a:srgbClr>
          </a:solidFill>
          <a:ln>
            <a:noFill/>
          </a:ln>
        </p:spPr>
        <p:txBody>
          <a:bodyPr wrap="square" anchor="ctr">
            <a:spAutoFit/>
          </a:bodyPr>
          <a:lstStyle/>
          <a:p>
            <a:pPr marL="285750" indent="-285750">
              <a:buFont typeface="Wingdings" panose="05000000000000000000" pitchFamily="2" charset="2"/>
              <a:buChar char="n"/>
            </a:pPr>
            <a:r>
              <a:rPr lang="ja-JP" altLang="en-US" sz="3200" u="sng" dirty="0">
                <a:latin typeface="Meiryo UI" panose="020B0604030504040204" pitchFamily="50" charset="-128"/>
                <a:ea typeface="Meiryo UI" panose="020B0604030504040204" pitchFamily="50" charset="-128"/>
              </a:rPr>
              <a:t>２週間ごとにデータ回収および点検</a:t>
            </a:r>
            <a:endParaRPr lang="en-US" altLang="ja-JP" sz="3200" u="sng"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n"/>
            </a:pPr>
            <a:r>
              <a:rPr lang="ja-JP" altLang="en-US" sz="3200" u="sng" dirty="0">
                <a:latin typeface="Meiryo UI" panose="020B0604030504040204" pitchFamily="50" charset="-128"/>
                <a:ea typeface="Meiryo UI" panose="020B0604030504040204" pitchFamily="50" charset="-128"/>
              </a:rPr>
              <a:t>概ね連続データ取得</a:t>
            </a:r>
            <a:endParaRPr lang="en-US" altLang="ja-JP" sz="3200" u="sng" dirty="0">
              <a:latin typeface="Meiryo UI" panose="020B0604030504040204" pitchFamily="50" charset="-128"/>
              <a:ea typeface="Meiryo UI" panose="020B0604030504040204" pitchFamily="50" charset="-128"/>
            </a:endParaRPr>
          </a:p>
        </p:txBody>
      </p:sp>
      <p:sp>
        <p:nvSpPr>
          <p:cNvPr id="110" name="テキスト ボックス 109">
            <a:extLst>
              <a:ext uri="{FF2B5EF4-FFF2-40B4-BE49-F238E27FC236}">
                <a16:creationId xmlns:a16="http://schemas.microsoft.com/office/drawing/2014/main" id="{E3FA75C5-BF97-13B6-DFAF-F8426DB62CEC}"/>
              </a:ext>
            </a:extLst>
          </p:cNvPr>
          <p:cNvSpPr txBox="1"/>
          <p:nvPr/>
        </p:nvSpPr>
        <p:spPr>
          <a:xfrm>
            <a:off x="26956696" y="13917610"/>
            <a:ext cx="15832105" cy="954107"/>
          </a:xfrm>
          <a:prstGeom prst="rect">
            <a:avLst/>
          </a:prstGeom>
          <a:noFill/>
          <a:ln>
            <a:noFill/>
          </a:ln>
        </p:spPr>
        <p:txBody>
          <a:bodyPr wrap="square" anchor="ctr">
            <a:spAutoFit/>
          </a:bodyPr>
          <a:lstStyle/>
          <a:p>
            <a:pPr marL="457200" indent="-457200">
              <a:buFont typeface="Wingdings" panose="05000000000000000000" pitchFamily="2" charset="2"/>
              <a:buChar char="Ø"/>
            </a:pPr>
            <a:r>
              <a:rPr lang="ja-JP" altLang="en-US" sz="2800" u="sng" dirty="0">
                <a:latin typeface="Meiryo UI" panose="020B0604030504040204" pitchFamily="50" charset="-128"/>
                <a:ea typeface="Meiryo UI" panose="020B0604030504040204" pitchFamily="50" charset="-128"/>
              </a:rPr>
              <a:t>観測した全</a:t>
            </a:r>
            <a:r>
              <a:rPr lang="en-US" altLang="ja-JP" sz="2800" u="sng" dirty="0">
                <a:latin typeface="Meiryo UI" panose="020B0604030504040204" pitchFamily="50" charset="-128"/>
                <a:ea typeface="Meiryo UI" panose="020B0604030504040204" pitchFamily="50" charset="-128"/>
              </a:rPr>
              <a:t>11</a:t>
            </a:r>
            <a:r>
              <a:rPr lang="ja-JP" altLang="en-US" sz="2800" u="sng" dirty="0">
                <a:latin typeface="Meiryo UI" panose="020B0604030504040204" pitchFamily="50" charset="-128"/>
                <a:ea typeface="Meiryo UI" panose="020B0604030504040204" pitchFamily="50" charset="-128"/>
              </a:rPr>
              <a:t>イベントにおける降雨特性と</a:t>
            </a:r>
            <a:r>
              <a:rPr lang="en-US" altLang="ja-JP" sz="2800" u="sng" dirty="0">
                <a:latin typeface="Meiryo UI" panose="020B0604030504040204" pitchFamily="50" charset="-128"/>
                <a:ea typeface="Meiryo UI" panose="020B0604030504040204" pitchFamily="50" charset="-128"/>
              </a:rPr>
              <a:t>CSO</a:t>
            </a:r>
            <a:r>
              <a:rPr lang="ja-JP" altLang="en-US" sz="2800" u="sng" dirty="0">
                <a:latin typeface="Meiryo UI" panose="020B0604030504040204" pitchFamily="50" charset="-128"/>
                <a:ea typeface="Meiryo UI" panose="020B0604030504040204" pitchFamily="50" charset="-128"/>
              </a:rPr>
              <a:t>流出特性の関係を整理，</a:t>
            </a:r>
            <a:r>
              <a:rPr lang="en-US" altLang="ja-JP" sz="2800" u="sng" dirty="0">
                <a:latin typeface="Meiryo UI" panose="020B0604030504040204" pitchFamily="50" charset="-128"/>
                <a:ea typeface="Meiryo UI" panose="020B0604030504040204" pitchFamily="50" charset="-128"/>
              </a:rPr>
              <a:t>CSO</a:t>
            </a:r>
            <a:r>
              <a:rPr lang="ja-JP" altLang="en-US" sz="2800" u="sng" dirty="0">
                <a:latin typeface="Meiryo UI" panose="020B0604030504040204" pitchFamily="50" charset="-128"/>
                <a:ea typeface="Meiryo UI" panose="020B0604030504040204" pitchFamily="50" charset="-128"/>
              </a:rPr>
              <a:t>発生時の降雨状況を整理</a:t>
            </a:r>
            <a:endParaRPr lang="en-US" altLang="ja-JP" sz="2800" u="sng" dirty="0">
              <a:latin typeface="Meiryo UI" panose="020B0604030504040204" pitchFamily="50" charset="-128"/>
              <a:ea typeface="Meiryo UI" panose="020B0604030504040204" pitchFamily="50" charset="-128"/>
            </a:endParaRPr>
          </a:p>
          <a:p>
            <a:pPr marL="457200" indent="-457200">
              <a:buFont typeface="Wingdings" panose="05000000000000000000" pitchFamily="2" charset="2"/>
              <a:buChar char="Ø"/>
            </a:pPr>
            <a:r>
              <a:rPr lang="ja-JP" altLang="en-US" sz="2800" u="sng" dirty="0">
                <a:latin typeface="Meiryo UI" panose="020B0604030504040204" pitchFamily="50" charset="-128"/>
                <a:ea typeface="Meiryo UI" panose="020B0604030504040204" pitchFamily="50" charset="-128"/>
              </a:rPr>
              <a:t>現地調査から求めた</a:t>
            </a:r>
            <a:r>
              <a:rPr lang="en-US" altLang="ja-JP" sz="2800" u="sng" dirty="0">
                <a:latin typeface="Meiryo UI" panose="020B0604030504040204" pitchFamily="50" charset="-128"/>
                <a:ea typeface="Meiryo UI" panose="020B0604030504040204" pitchFamily="50" charset="-128"/>
              </a:rPr>
              <a:t>CSO</a:t>
            </a:r>
            <a:r>
              <a:rPr lang="ja-JP" altLang="en-US" sz="2800" u="sng" dirty="0">
                <a:latin typeface="Meiryo UI" panose="020B0604030504040204" pitchFamily="50" charset="-128"/>
                <a:ea typeface="Meiryo UI" panose="020B0604030504040204" pitchFamily="50" charset="-128"/>
              </a:rPr>
              <a:t>流出量と時間積算雨量の関係を回帰分析し，</a:t>
            </a:r>
            <a:r>
              <a:rPr lang="en-US" altLang="ja-JP" sz="2800" u="sng" dirty="0">
                <a:latin typeface="Meiryo UI" panose="020B0604030504040204" pitchFamily="50" charset="-128"/>
                <a:ea typeface="Meiryo UI" panose="020B0604030504040204" pitchFamily="50" charset="-128"/>
              </a:rPr>
              <a:t>CSO</a:t>
            </a:r>
            <a:r>
              <a:rPr lang="ja-JP" altLang="en-US" sz="2800" u="sng" dirty="0">
                <a:latin typeface="Meiryo UI" panose="020B0604030504040204" pitchFamily="50" charset="-128"/>
                <a:ea typeface="Meiryo UI" panose="020B0604030504040204" pitchFamily="50" charset="-128"/>
              </a:rPr>
              <a:t>発生の降雨の閾値を算出</a:t>
            </a:r>
            <a:endParaRPr lang="en-US" altLang="ja-JP" sz="2800" u="sng" dirty="0">
              <a:latin typeface="Meiryo UI" panose="020B0604030504040204" pitchFamily="50" charset="-128"/>
              <a:ea typeface="Meiryo UI" panose="020B0604030504040204" pitchFamily="50" charset="-128"/>
            </a:endParaRPr>
          </a:p>
        </p:txBody>
      </p:sp>
      <p:sp>
        <p:nvSpPr>
          <p:cNvPr id="126" name="字幕 2">
            <a:extLst>
              <a:ext uri="{FF2B5EF4-FFF2-40B4-BE49-F238E27FC236}">
                <a16:creationId xmlns:a16="http://schemas.microsoft.com/office/drawing/2014/main" id="{B7DE44E7-3C6D-3D49-32B3-C186698B3E91}"/>
              </a:ext>
            </a:extLst>
          </p:cNvPr>
          <p:cNvSpPr txBox="1">
            <a:spLocks/>
          </p:cNvSpPr>
          <p:nvPr/>
        </p:nvSpPr>
        <p:spPr>
          <a:xfrm>
            <a:off x="29352616" y="12313539"/>
            <a:ext cx="8139425" cy="15438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dirty="0">
                <a:latin typeface="Meiryo UI" panose="020B0604030504040204" pitchFamily="50" charset="-128"/>
                <a:ea typeface="Meiryo UI" panose="020B0604030504040204" pitchFamily="50" charset="-128"/>
              </a:rPr>
              <a:t>河川水位の上昇が最大</a:t>
            </a:r>
            <a:endParaRPr lang="en-US" altLang="ja-JP" dirty="0">
              <a:latin typeface="Meiryo UI" panose="020B0604030504040204" pitchFamily="50" charset="-128"/>
              <a:ea typeface="Meiryo UI" panose="020B0604030504040204" pitchFamily="50" charset="-128"/>
            </a:endParaRPr>
          </a:p>
          <a:p>
            <a:pPr>
              <a:buFont typeface="Wingdings" panose="05000000000000000000" pitchFamily="2" charset="2"/>
              <a:buChar char="n"/>
            </a:pPr>
            <a:r>
              <a:rPr lang="ja-JP" altLang="en-US" dirty="0">
                <a:latin typeface="Meiryo UI" panose="020B0604030504040204" pitchFamily="50" charset="-128"/>
                <a:ea typeface="Meiryo UI" panose="020B0604030504040204" pitchFamily="50" charset="-128"/>
              </a:rPr>
              <a:t>降雨強度が最大</a:t>
            </a:r>
            <a:r>
              <a:rPr lang="en-US" altLang="ja-JP" dirty="0">
                <a:latin typeface="Meiryo UI" panose="020B0604030504040204" pitchFamily="50" charset="-128"/>
                <a:ea typeface="Meiryo UI" panose="020B0604030504040204" pitchFamily="50" charset="-128"/>
              </a:rPr>
              <a:t>115 mm/h</a:t>
            </a:r>
          </a:p>
          <a:p>
            <a:pPr>
              <a:buFont typeface="Wingdings" panose="05000000000000000000" pitchFamily="2" charset="2"/>
              <a:buChar char="n"/>
            </a:pPr>
            <a:r>
              <a:rPr lang="ja-JP" altLang="en-US" dirty="0">
                <a:latin typeface="Meiryo UI" panose="020B0604030504040204" pitchFamily="50" charset="-128"/>
                <a:ea typeface="Meiryo UI" panose="020B0604030504040204" pitchFamily="50" charset="-128"/>
              </a:rPr>
              <a:t>降雨の増加に伴い水位が上昇し，雨水吐口が冠水</a:t>
            </a:r>
            <a:endParaRPr lang="en-US" altLang="ja-JP" dirty="0">
              <a:latin typeface="Meiryo UI" panose="020B0604030504040204" pitchFamily="50" charset="-128"/>
              <a:ea typeface="Meiryo UI" panose="020B0604030504040204" pitchFamily="50" charset="-128"/>
            </a:endParaRPr>
          </a:p>
        </p:txBody>
      </p:sp>
      <p:pic>
        <p:nvPicPr>
          <p:cNvPr id="134" name="図 133">
            <a:extLst>
              <a:ext uri="{FF2B5EF4-FFF2-40B4-BE49-F238E27FC236}">
                <a16:creationId xmlns:a16="http://schemas.microsoft.com/office/drawing/2014/main" id="{2819A734-FFBB-EE7B-E2C5-C0B11F66E25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9257624" y="8311747"/>
            <a:ext cx="12144133" cy="4006947"/>
          </a:xfrm>
          <a:prstGeom prst="rect">
            <a:avLst/>
          </a:prstGeom>
        </p:spPr>
      </p:pic>
      <p:pic>
        <p:nvPicPr>
          <p:cNvPr id="136" name="図 135">
            <a:extLst>
              <a:ext uri="{FF2B5EF4-FFF2-40B4-BE49-F238E27FC236}">
                <a16:creationId xmlns:a16="http://schemas.microsoft.com/office/drawing/2014/main" id="{6660A319-7B25-F8E8-0608-8A9300C05C9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9257819" y="3662739"/>
            <a:ext cx="12144133" cy="4000097"/>
          </a:xfrm>
          <a:prstGeom prst="rect">
            <a:avLst/>
          </a:prstGeom>
        </p:spPr>
      </p:pic>
      <p:sp>
        <p:nvSpPr>
          <p:cNvPr id="133" name="字幕 2">
            <a:extLst>
              <a:ext uri="{FF2B5EF4-FFF2-40B4-BE49-F238E27FC236}">
                <a16:creationId xmlns:a16="http://schemas.microsoft.com/office/drawing/2014/main" id="{447B1571-2172-6745-A074-98FBBBABEFC0}"/>
              </a:ext>
            </a:extLst>
          </p:cNvPr>
          <p:cNvSpPr txBox="1">
            <a:spLocks/>
          </p:cNvSpPr>
          <p:nvPr/>
        </p:nvSpPr>
        <p:spPr>
          <a:xfrm>
            <a:off x="29325384" y="7490764"/>
            <a:ext cx="11540521" cy="11989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dirty="0">
                <a:latin typeface="Meiryo UI" panose="020B0604030504040204" pitchFamily="50" charset="-128"/>
                <a:ea typeface="Meiryo UI" panose="020B0604030504040204" pitchFamily="50" charset="-128"/>
              </a:rPr>
              <a:t>降雨から</a:t>
            </a:r>
            <a:r>
              <a:rPr lang="en-US" altLang="ja-JP" dirty="0">
                <a:latin typeface="Meiryo UI" panose="020B0604030504040204" pitchFamily="50" charset="-128"/>
                <a:ea typeface="Meiryo UI" panose="020B0604030504040204" pitchFamily="50" charset="-128"/>
              </a:rPr>
              <a:t>CSO</a:t>
            </a:r>
            <a:r>
              <a:rPr lang="ja-JP" altLang="en-US" dirty="0">
                <a:latin typeface="Meiryo UI" panose="020B0604030504040204" pitchFamily="50" charset="-128"/>
                <a:ea typeface="Meiryo UI" panose="020B0604030504040204" pitchFamily="50" charset="-128"/>
              </a:rPr>
              <a:t>流出，さらに河川水位の上昇に至るまで時間遅れが発生</a:t>
            </a:r>
            <a:endParaRPr lang="en-US" altLang="ja-JP" dirty="0">
              <a:latin typeface="Meiryo UI" panose="020B0604030504040204" pitchFamily="50" charset="-128"/>
              <a:ea typeface="Meiryo UI" panose="020B0604030504040204" pitchFamily="50" charset="-128"/>
            </a:endParaRPr>
          </a:p>
          <a:p>
            <a:pPr>
              <a:buFont typeface="Wingdings" panose="05000000000000000000" pitchFamily="2" charset="2"/>
              <a:buChar char="n"/>
            </a:pPr>
            <a:r>
              <a:rPr lang="ja-JP" altLang="en-US" dirty="0">
                <a:latin typeface="Meiryo UI" panose="020B0604030504040204" pitchFamily="50" charset="-128"/>
                <a:ea typeface="Meiryo UI" panose="020B0604030504040204" pitchFamily="50" charset="-128"/>
              </a:rPr>
              <a:t>降雨に対し下水管路の貯留効果による時間遅れを反映した挙動を示す</a:t>
            </a:r>
            <a:endParaRPr lang="en-US" altLang="ja-JP"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D3315A03-3A20-827E-669E-64B37EB17764}"/>
              </a:ext>
            </a:extLst>
          </p:cNvPr>
          <p:cNvPicPr>
            <a:picLocks noChangeAspect="1"/>
          </p:cNvPicPr>
          <p:nvPr/>
        </p:nvPicPr>
        <p:blipFill>
          <a:blip r:embed="rId10"/>
          <a:stretch>
            <a:fillRect/>
          </a:stretch>
        </p:blipFill>
        <p:spPr>
          <a:xfrm>
            <a:off x="34980335" y="8911910"/>
            <a:ext cx="2909885" cy="800801"/>
          </a:xfrm>
          <a:prstGeom prst="rect">
            <a:avLst/>
          </a:prstGeom>
        </p:spPr>
      </p:pic>
      <p:pic>
        <p:nvPicPr>
          <p:cNvPr id="14" name="図 13">
            <a:extLst>
              <a:ext uri="{FF2B5EF4-FFF2-40B4-BE49-F238E27FC236}">
                <a16:creationId xmlns:a16="http://schemas.microsoft.com/office/drawing/2014/main" id="{46CB93F1-F90C-BABB-0925-4A373675E4BC}"/>
              </a:ext>
            </a:extLst>
          </p:cNvPr>
          <p:cNvPicPr>
            <a:picLocks noChangeAspect="1"/>
          </p:cNvPicPr>
          <p:nvPr/>
        </p:nvPicPr>
        <p:blipFill>
          <a:blip r:embed="rId10"/>
          <a:stretch>
            <a:fillRect/>
          </a:stretch>
        </p:blipFill>
        <p:spPr>
          <a:xfrm>
            <a:off x="34994849" y="4281366"/>
            <a:ext cx="2909885" cy="800801"/>
          </a:xfrm>
          <a:prstGeom prst="rect">
            <a:avLst/>
          </a:prstGeom>
        </p:spPr>
      </p:pic>
      <p:sp>
        <p:nvSpPr>
          <p:cNvPr id="31" name="正方形/長方形 30">
            <a:extLst>
              <a:ext uri="{FF2B5EF4-FFF2-40B4-BE49-F238E27FC236}">
                <a16:creationId xmlns:a16="http://schemas.microsoft.com/office/drawing/2014/main" id="{FA77CE4F-87E6-869E-0F17-A7FED05D1E5D}"/>
              </a:ext>
            </a:extLst>
          </p:cNvPr>
          <p:cNvSpPr/>
          <p:nvPr/>
        </p:nvSpPr>
        <p:spPr>
          <a:xfrm>
            <a:off x="344788" y="20118107"/>
            <a:ext cx="7948546" cy="43509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7" name="グループ化 136">
            <a:extLst>
              <a:ext uri="{FF2B5EF4-FFF2-40B4-BE49-F238E27FC236}">
                <a16:creationId xmlns:a16="http://schemas.microsoft.com/office/drawing/2014/main" id="{E430C96A-B2BD-0962-C398-549215F507CD}"/>
              </a:ext>
            </a:extLst>
          </p:cNvPr>
          <p:cNvGrpSpPr/>
          <p:nvPr/>
        </p:nvGrpSpPr>
        <p:grpSpPr>
          <a:xfrm>
            <a:off x="493735" y="20232208"/>
            <a:ext cx="8530051" cy="4691091"/>
            <a:chOff x="1193855" y="21040349"/>
            <a:chExt cx="7017778" cy="3859419"/>
          </a:xfrm>
        </p:grpSpPr>
        <p:pic>
          <p:nvPicPr>
            <p:cNvPr id="79" name="図 78" descr="グラフ, 折れ線グラフ&#10;&#10;AI 生成コンテンツは誤りを含む可能性があります。">
              <a:extLst>
                <a:ext uri="{FF2B5EF4-FFF2-40B4-BE49-F238E27FC236}">
                  <a16:creationId xmlns:a16="http://schemas.microsoft.com/office/drawing/2014/main" id="{7A652580-A99B-573F-0010-123B4E6DFB37}"/>
                </a:ext>
              </a:extLst>
            </p:cNvPr>
            <p:cNvPicPr>
              <a:picLocks noChangeAspect="1"/>
            </p:cNvPicPr>
            <p:nvPr/>
          </p:nvPicPr>
          <p:blipFill>
            <a:blip r:embed="rId11"/>
            <a:srcRect l="5994"/>
            <a:stretch>
              <a:fillRect/>
            </a:stretch>
          </p:blipFill>
          <p:spPr>
            <a:xfrm>
              <a:off x="1765392" y="21380938"/>
              <a:ext cx="5550265" cy="3112989"/>
            </a:xfrm>
            <a:prstGeom prst="rect">
              <a:avLst/>
            </a:prstGeom>
          </p:spPr>
        </p:pic>
        <p:sp>
          <p:nvSpPr>
            <p:cNvPr id="81" name="テキスト ボックス 80">
              <a:extLst>
                <a:ext uri="{FF2B5EF4-FFF2-40B4-BE49-F238E27FC236}">
                  <a16:creationId xmlns:a16="http://schemas.microsoft.com/office/drawing/2014/main" id="{65D82854-7A75-ED36-46AE-73E54C0F1F79}"/>
                </a:ext>
              </a:extLst>
            </p:cNvPr>
            <p:cNvSpPr txBox="1"/>
            <p:nvPr/>
          </p:nvSpPr>
          <p:spPr>
            <a:xfrm>
              <a:off x="3124306" y="24530436"/>
              <a:ext cx="2957508" cy="369332"/>
            </a:xfrm>
            <a:prstGeom prst="rect">
              <a:avLst/>
            </a:prstGeom>
            <a:solidFill>
              <a:schemeClr val="bg1"/>
            </a:solidFill>
          </p:spPr>
          <p:txBody>
            <a:bodyPr wrap="square" rtlCol="0">
              <a:spAutoFit/>
            </a:bodyPr>
            <a:lstStyle/>
            <a:p>
              <a:r>
                <a:rPr lang="en-US" altLang="ja-JP" dirty="0">
                  <a:latin typeface="MS UI Gothic" panose="020B0600070205080204" pitchFamily="50" charset="-128"/>
                  <a:ea typeface="MS UI Gothic" panose="020B0600070205080204" pitchFamily="50" charset="-128"/>
                  <a:cs typeface="Times New Roman" panose="02020603050405020304" pitchFamily="18" charset="0"/>
                </a:rPr>
                <a:t>CSO</a:t>
              </a:r>
              <a:r>
                <a:rPr lang="ja-JP" altLang="en-US" dirty="0">
                  <a:latin typeface="MS UI Gothic" panose="020B0600070205080204" pitchFamily="50" charset="-128"/>
                  <a:ea typeface="MS UI Gothic" panose="020B0600070205080204" pitchFamily="50" charset="-128"/>
                </a:rPr>
                <a:t>発生までの時間</a:t>
              </a:r>
              <a:r>
                <a:rPr lang="ja-JP" altLang="en-US" dirty="0">
                  <a:latin typeface="MS UI Gothic" panose="020B0600070205080204" pitchFamily="50" charset="-128"/>
                  <a:ea typeface="MS UI Gothic" panose="020B0600070205080204" pitchFamily="50" charset="-128"/>
                  <a:cs typeface="Times New Roman" panose="02020603050405020304" pitchFamily="18" charset="0"/>
                </a:rPr>
                <a:t> </a:t>
              </a:r>
              <a:r>
                <a:rPr lang="en-US" altLang="ja-JP" dirty="0">
                  <a:latin typeface="MS UI Gothic" panose="020B0600070205080204" pitchFamily="50" charset="-128"/>
                  <a:ea typeface="MS UI Gothic" panose="020B0600070205080204" pitchFamily="50" charset="-128"/>
                  <a:cs typeface="Times New Roman" panose="02020603050405020304" pitchFamily="18" charset="0"/>
                </a:rPr>
                <a:t>(min)</a:t>
              </a:r>
              <a:endParaRPr kumimoji="1" lang="ja-JP" altLang="en-US" dirty="0">
                <a:latin typeface="MS UI Gothic" panose="020B0600070205080204" pitchFamily="50" charset="-128"/>
                <a:ea typeface="MS UI Gothic" panose="020B0600070205080204" pitchFamily="50" charset="-128"/>
              </a:endParaRPr>
            </a:p>
          </p:txBody>
        </p:sp>
        <p:sp>
          <p:nvSpPr>
            <p:cNvPr id="84" name="テキスト ボックス 83">
              <a:extLst>
                <a:ext uri="{FF2B5EF4-FFF2-40B4-BE49-F238E27FC236}">
                  <a16:creationId xmlns:a16="http://schemas.microsoft.com/office/drawing/2014/main" id="{C8CE1924-F40D-D13A-E3CB-93B1ABF9704E}"/>
                </a:ext>
              </a:extLst>
            </p:cNvPr>
            <p:cNvSpPr txBox="1"/>
            <p:nvPr/>
          </p:nvSpPr>
          <p:spPr>
            <a:xfrm rot="16200000">
              <a:off x="460331" y="22205592"/>
              <a:ext cx="1836380" cy="369332"/>
            </a:xfrm>
            <a:prstGeom prst="rect">
              <a:avLst/>
            </a:prstGeom>
            <a:solidFill>
              <a:schemeClr val="bg1"/>
            </a:solidFill>
          </p:spPr>
          <p:txBody>
            <a:bodyPr wrap="square" rtlCol="0">
              <a:spAutoFit/>
            </a:bodyPr>
            <a:lstStyle/>
            <a:p>
              <a:pPr algn="ctr"/>
              <a:r>
                <a:rPr lang="ja-JP" altLang="en-US" dirty="0">
                  <a:latin typeface="MS UI Gothic" panose="020B0600070205080204" pitchFamily="50" charset="-128"/>
                  <a:ea typeface="MS UI Gothic" panose="020B0600070205080204" pitchFamily="50" charset="-128"/>
                  <a:cs typeface="Times New Roman" panose="02020603050405020304" pitchFamily="18" charset="0"/>
                </a:rPr>
                <a:t>降雨強度</a:t>
              </a:r>
              <a:r>
                <a:rPr lang="en-US" altLang="ja-JP" dirty="0">
                  <a:latin typeface="MS UI Gothic" panose="020B0600070205080204" pitchFamily="50" charset="-128"/>
                  <a:ea typeface="MS UI Gothic" panose="020B0600070205080204" pitchFamily="50" charset="-128"/>
                  <a:cs typeface="Times New Roman" panose="02020603050405020304" pitchFamily="18" charset="0"/>
                </a:rPr>
                <a:t>(mm/h)</a:t>
              </a:r>
              <a:endParaRPr kumimoji="1" lang="ja-JP" altLang="en-US" dirty="0">
                <a:latin typeface="MS UI Gothic" panose="020B0600070205080204" pitchFamily="50" charset="-128"/>
                <a:ea typeface="MS UI Gothic" panose="020B0600070205080204" pitchFamily="50" charset="-128"/>
              </a:endParaRPr>
            </a:p>
          </p:txBody>
        </p:sp>
        <p:cxnSp>
          <p:nvCxnSpPr>
            <p:cNvPr id="85" name="直線コネクタ 84">
              <a:extLst>
                <a:ext uri="{FF2B5EF4-FFF2-40B4-BE49-F238E27FC236}">
                  <a16:creationId xmlns:a16="http://schemas.microsoft.com/office/drawing/2014/main" id="{9B747A86-796A-E6BE-6BFE-3A6F90ACEDB5}"/>
                </a:ext>
              </a:extLst>
            </p:cNvPr>
            <p:cNvCxnSpPr>
              <a:cxnSpLocks/>
            </p:cNvCxnSpPr>
            <p:nvPr/>
          </p:nvCxnSpPr>
          <p:spPr>
            <a:xfrm flipV="1">
              <a:off x="2163705" y="23671711"/>
              <a:ext cx="5075237" cy="21406"/>
            </a:xfrm>
            <a:prstGeom prst="line">
              <a:avLst/>
            </a:prstGeom>
            <a:ln w="2857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93E8DCC8-9003-8661-23BC-44A9D8C5F6E4}"/>
                </a:ext>
              </a:extLst>
            </p:cNvPr>
            <p:cNvCxnSpPr>
              <a:cxnSpLocks/>
            </p:cNvCxnSpPr>
            <p:nvPr/>
          </p:nvCxnSpPr>
          <p:spPr>
            <a:xfrm>
              <a:off x="6309301" y="23684042"/>
              <a:ext cx="0" cy="324990"/>
            </a:xfrm>
            <a:prstGeom prst="straightConnector1">
              <a:avLst/>
            </a:prstGeom>
            <a:ln w="38100">
              <a:solidFill>
                <a:schemeClr val="tx1"/>
              </a:solidFill>
              <a:tailEnd type="triangle"/>
            </a:ln>
          </p:spPr>
          <p:style>
            <a:lnRef idx="2">
              <a:schemeClr val="dk1"/>
            </a:lnRef>
            <a:fillRef idx="0">
              <a:schemeClr val="dk1"/>
            </a:fillRef>
            <a:effectRef idx="1">
              <a:schemeClr val="dk1"/>
            </a:effectRef>
            <a:fontRef idx="minor">
              <a:schemeClr val="tx1"/>
            </a:fontRef>
          </p:style>
        </p:cxnSp>
        <p:sp>
          <p:nvSpPr>
            <p:cNvPr id="92" name="テキスト ボックス 91">
              <a:extLst>
                <a:ext uri="{FF2B5EF4-FFF2-40B4-BE49-F238E27FC236}">
                  <a16:creationId xmlns:a16="http://schemas.microsoft.com/office/drawing/2014/main" id="{EE0F4215-5190-1F4F-7969-C603E6304D61}"/>
                </a:ext>
              </a:extLst>
            </p:cNvPr>
            <p:cNvSpPr txBox="1"/>
            <p:nvPr/>
          </p:nvSpPr>
          <p:spPr>
            <a:xfrm>
              <a:off x="6103642" y="24374158"/>
              <a:ext cx="2000018" cy="400110"/>
            </a:xfrm>
            <a:prstGeom prst="rect">
              <a:avLst/>
            </a:prstGeom>
            <a:noFill/>
          </p:spPr>
          <p:txBody>
            <a:bodyPr wrap="square" rtlCol="0">
              <a:spAutoFit/>
            </a:bodyPr>
            <a:lstStyle/>
            <a:p>
              <a:r>
                <a:rPr kumimoji="1" lang="en-US" altLang="ja-JP" sz="2000" b="1" dirty="0">
                  <a:solidFill>
                    <a:schemeClr val="tx2">
                      <a:lumMod val="75000"/>
                      <a:lumOff val="25000"/>
                    </a:schemeClr>
                  </a:solidFill>
                  <a:latin typeface="Meiryo" panose="020B0604030504040204" pitchFamily="34" charset="-128"/>
                  <a:ea typeface="Meiryo" panose="020B0604030504040204" pitchFamily="34" charset="-128"/>
                  <a:cs typeface="Times New Roman" panose="02020603050405020304" pitchFamily="18" charset="0"/>
                </a:rPr>
                <a:t>2.1 mm/h</a:t>
              </a:r>
              <a:endParaRPr kumimoji="1" lang="ja-JP" altLang="en-US" sz="2000" b="1" dirty="0">
                <a:solidFill>
                  <a:schemeClr val="tx2">
                    <a:lumMod val="75000"/>
                    <a:lumOff val="25000"/>
                  </a:schemeClr>
                </a:solidFill>
                <a:latin typeface="Meiryo" panose="020B0604030504040204" pitchFamily="34" charset="-128"/>
                <a:ea typeface="Meiryo" panose="020B0604030504040204" pitchFamily="34" charset="-128"/>
              </a:endParaRPr>
            </a:p>
          </p:txBody>
        </p:sp>
        <p:sp>
          <p:nvSpPr>
            <p:cNvPr id="94" name="テキスト ボックス 93">
              <a:extLst>
                <a:ext uri="{FF2B5EF4-FFF2-40B4-BE49-F238E27FC236}">
                  <a16:creationId xmlns:a16="http://schemas.microsoft.com/office/drawing/2014/main" id="{DC2B5F8C-AE83-6194-6DEE-56386300F455}"/>
                </a:ext>
              </a:extLst>
            </p:cNvPr>
            <p:cNvSpPr txBox="1"/>
            <p:nvPr/>
          </p:nvSpPr>
          <p:spPr>
            <a:xfrm>
              <a:off x="6327527" y="21040349"/>
              <a:ext cx="1884106" cy="582387"/>
            </a:xfrm>
            <a:prstGeom prst="rect">
              <a:avLst/>
            </a:prstGeom>
            <a:noFill/>
          </p:spPr>
          <p:txBody>
            <a:bodyPr wrap="square" rtlCol="0" anchor="ctr">
              <a:spAutoFit/>
            </a:bodyPr>
            <a:lstStyle/>
            <a:p>
              <a:pPr algn="ctr"/>
              <a:r>
                <a:rPr lang="en-US" altLang="ja-JP" sz="2000" dirty="0">
                  <a:latin typeface="Meiryo" panose="020B0604030504040204" pitchFamily="34" charset="-128"/>
                  <a:ea typeface="Meiryo" panose="020B0604030504040204" pitchFamily="34" charset="-128"/>
                </a:rPr>
                <a:t>CSO</a:t>
              </a:r>
              <a:r>
                <a:rPr lang="ja-JP" altLang="en-US" sz="2000" dirty="0">
                  <a:latin typeface="Meiryo" panose="020B0604030504040204" pitchFamily="34" charset="-128"/>
                  <a:ea typeface="Meiryo" panose="020B0604030504040204" pitchFamily="34" charset="-128"/>
                </a:rPr>
                <a:t>発生直前時刻</a:t>
              </a:r>
              <a:endParaRPr kumimoji="1" lang="ja-JP" altLang="en-US" sz="2000" dirty="0">
                <a:latin typeface="Meiryo" panose="020B0604030504040204" pitchFamily="34" charset="-128"/>
                <a:ea typeface="Meiryo" panose="020B0604030504040204" pitchFamily="34" charset="-128"/>
              </a:endParaRPr>
            </a:p>
          </p:txBody>
        </p:sp>
        <p:sp>
          <p:nvSpPr>
            <p:cNvPr id="95" name="二等辺三角形 94">
              <a:extLst>
                <a:ext uri="{FF2B5EF4-FFF2-40B4-BE49-F238E27FC236}">
                  <a16:creationId xmlns:a16="http://schemas.microsoft.com/office/drawing/2014/main" id="{C92D3D2E-8E94-FAFB-64C1-7F4EA6A078CC}"/>
                </a:ext>
              </a:extLst>
            </p:cNvPr>
            <p:cNvSpPr/>
            <p:nvPr/>
          </p:nvSpPr>
          <p:spPr>
            <a:xfrm rot="10800000">
              <a:off x="7099949" y="21473153"/>
              <a:ext cx="333198" cy="113616"/>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sp>
        <p:nvSpPr>
          <p:cNvPr id="88" name="テキスト ボックス 87">
            <a:extLst>
              <a:ext uri="{FF2B5EF4-FFF2-40B4-BE49-F238E27FC236}">
                <a16:creationId xmlns:a16="http://schemas.microsoft.com/office/drawing/2014/main" id="{6639EA62-21C8-8EBE-4AD9-28E2A038AA6C}"/>
              </a:ext>
            </a:extLst>
          </p:cNvPr>
          <p:cNvSpPr txBox="1"/>
          <p:nvPr/>
        </p:nvSpPr>
        <p:spPr>
          <a:xfrm>
            <a:off x="4938106" y="22439465"/>
            <a:ext cx="2020018" cy="515985"/>
          </a:xfrm>
          <a:prstGeom prst="rect">
            <a:avLst/>
          </a:prstGeom>
          <a:noFill/>
        </p:spPr>
        <p:txBody>
          <a:bodyPr wrap="square" rtlCol="0">
            <a:spAutoFit/>
          </a:bodyPr>
          <a:lstStyle/>
          <a:p>
            <a:r>
              <a:rPr kumimoji="1" lang="en-US" altLang="ja-JP" sz="2400" b="1" dirty="0">
                <a:latin typeface="MS UI Gothic" panose="020B0600070205080204" pitchFamily="50" charset="-128"/>
                <a:ea typeface="MS UI Gothic" panose="020B0600070205080204" pitchFamily="50" charset="-128"/>
                <a:cs typeface="Times New Roman" panose="02020603050405020304" pitchFamily="18" charset="0"/>
              </a:rPr>
              <a:t>10 mm/h</a:t>
            </a:r>
            <a:r>
              <a:rPr kumimoji="1" lang="ja-JP" altLang="en-US" sz="2400" b="1" dirty="0">
                <a:latin typeface="MS UI Gothic" panose="020B0600070205080204" pitchFamily="50" charset="-128"/>
                <a:ea typeface="MS UI Gothic" panose="020B0600070205080204" pitchFamily="50" charset="-128"/>
                <a:cs typeface="Times New Roman" panose="02020603050405020304" pitchFamily="18" charset="0"/>
              </a:rPr>
              <a:t>未満</a:t>
            </a:r>
            <a:endParaRPr kumimoji="1" lang="ja-JP" altLang="en-US" sz="2400" b="1" dirty="0">
              <a:latin typeface="MS UI Gothic" panose="020B0600070205080204" pitchFamily="50" charset="-128"/>
              <a:ea typeface="MS UI Gothic" panose="020B0600070205080204" pitchFamily="50" charset="-128"/>
            </a:endParaRPr>
          </a:p>
        </p:txBody>
      </p:sp>
      <p:sp>
        <p:nvSpPr>
          <p:cNvPr id="93" name="楕円 92">
            <a:extLst>
              <a:ext uri="{FF2B5EF4-FFF2-40B4-BE49-F238E27FC236}">
                <a16:creationId xmlns:a16="http://schemas.microsoft.com/office/drawing/2014/main" id="{36FBA3F1-0D6C-2E07-3092-99D09B40F8A1}"/>
              </a:ext>
            </a:extLst>
          </p:cNvPr>
          <p:cNvSpPr/>
          <p:nvPr/>
        </p:nvSpPr>
        <p:spPr>
          <a:xfrm>
            <a:off x="7378435" y="23322233"/>
            <a:ext cx="160620" cy="152568"/>
          </a:xfrm>
          <a:prstGeom prst="ellips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テキスト ボックス 102">
            <a:extLst>
              <a:ext uri="{FF2B5EF4-FFF2-40B4-BE49-F238E27FC236}">
                <a16:creationId xmlns:a16="http://schemas.microsoft.com/office/drawing/2014/main" id="{123589D1-6A52-0888-1100-14AD9BA5C6FD}"/>
              </a:ext>
            </a:extLst>
          </p:cNvPr>
          <p:cNvSpPr txBox="1"/>
          <p:nvPr/>
        </p:nvSpPr>
        <p:spPr>
          <a:xfrm>
            <a:off x="979173" y="26711858"/>
            <a:ext cx="6810238" cy="1077218"/>
          </a:xfrm>
          <a:prstGeom prst="rect">
            <a:avLst/>
          </a:prstGeom>
          <a:noFill/>
        </p:spPr>
        <p:txBody>
          <a:bodyPr wrap="square">
            <a:spAutoFit/>
          </a:bodyPr>
          <a:lstStyle/>
          <a:p>
            <a:pPr algn="ctr"/>
            <a:r>
              <a:rPr lang="en-US" altLang="ja-JP" sz="3200" dirty="0">
                <a:latin typeface="Meiryo UI" panose="020B0604030504040204" pitchFamily="50" charset="-128"/>
                <a:ea typeface="Meiryo UI" panose="020B0604030504040204" pitchFamily="50" charset="-128"/>
              </a:rPr>
              <a:t>CSO</a:t>
            </a:r>
            <a:r>
              <a:rPr lang="ja-JP" altLang="en-US" sz="3200" dirty="0">
                <a:latin typeface="Meiryo UI" panose="020B0604030504040204" pitchFamily="50" charset="-128"/>
                <a:ea typeface="Meiryo UI" panose="020B0604030504040204" pitchFamily="50" charset="-128"/>
              </a:rPr>
              <a:t>発生を発生までの積算降雨量，</a:t>
            </a:r>
            <a:endParaRPr lang="en-US" altLang="ja-JP" sz="3200" dirty="0">
              <a:latin typeface="Meiryo UI" panose="020B0604030504040204" pitchFamily="50" charset="-128"/>
              <a:ea typeface="Meiryo UI" panose="020B0604030504040204" pitchFamily="50" charset="-128"/>
            </a:endParaRPr>
          </a:p>
          <a:p>
            <a:pPr algn="ctr"/>
            <a:r>
              <a:rPr lang="ja-JP" altLang="en-US" sz="3200" dirty="0">
                <a:latin typeface="Meiryo UI" panose="020B0604030504040204" pitchFamily="50" charset="-128"/>
                <a:ea typeface="Meiryo UI" panose="020B0604030504040204" pitchFamily="50" charset="-128"/>
              </a:rPr>
              <a:t>降雨強度で説明することは困難</a:t>
            </a:r>
            <a:endParaRPr lang="en-US" altLang="ja-JP" sz="3600" dirty="0">
              <a:latin typeface="Meiryo UI" panose="020B0604030504040204" pitchFamily="50" charset="-128"/>
              <a:ea typeface="Meiryo UI" panose="020B0604030504040204" pitchFamily="50" charset="-128"/>
            </a:endParaRPr>
          </a:p>
        </p:txBody>
      </p:sp>
      <p:pic>
        <p:nvPicPr>
          <p:cNvPr id="34" name="Picture 2">
            <a:extLst>
              <a:ext uri="{FF2B5EF4-FFF2-40B4-BE49-F238E27FC236}">
                <a16:creationId xmlns:a16="http://schemas.microsoft.com/office/drawing/2014/main" id="{0DDFF185-4445-95AD-7C2B-BC6C7BA818B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2496" t="23850" r="12496" b="9558"/>
          <a:stretch>
            <a:fillRect/>
          </a:stretch>
        </p:blipFill>
        <p:spPr bwMode="auto">
          <a:xfrm>
            <a:off x="8768235" y="6024644"/>
            <a:ext cx="4962600" cy="355846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DAF2F329-00AF-73A2-D34B-E214FBCDEB3F}"/>
              </a:ext>
            </a:extLst>
          </p:cNvPr>
          <p:cNvSpPr txBox="1"/>
          <p:nvPr/>
        </p:nvSpPr>
        <p:spPr>
          <a:xfrm>
            <a:off x="8777498" y="6069370"/>
            <a:ext cx="4926300" cy="1319854"/>
          </a:xfrm>
          <a:prstGeom prst="rect">
            <a:avLst/>
          </a:prstGeom>
          <a:solidFill>
            <a:srgbClr val="FFFFFF">
              <a:alpha val="60000"/>
            </a:srgbClr>
          </a:solidFill>
        </p:spPr>
        <p:txBody>
          <a:bodyPr wrap="square" anchor="b">
            <a:spAutoFit/>
          </a:bodyPr>
          <a:lstStyle/>
          <a:p>
            <a:pPr algn="ctr"/>
            <a:r>
              <a:rPr lang="ja-JP" altLang="en-US" sz="2800" b="1" dirty="0">
                <a:latin typeface="Meiryo UI" panose="020B0604030504040204" pitchFamily="50" charset="-128"/>
                <a:ea typeface="Meiryo UI" panose="020B0604030504040204" pitchFamily="50" charset="-128"/>
              </a:rPr>
              <a:t>合流式下水道越流水</a:t>
            </a:r>
            <a:r>
              <a:rPr lang="en-US" altLang="ja-JP" sz="2800" b="1" dirty="0">
                <a:latin typeface="Meiryo UI" panose="020B0604030504040204" pitchFamily="50" charset="-128"/>
                <a:ea typeface="Meiryo UI" panose="020B0604030504040204" pitchFamily="50" charset="-128"/>
              </a:rPr>
              <a:t>(CSO)</a:t>
            </a:r>
          </a:p>
          <a:p>
            <a:pPr algn="ctr"/>
            <a:r>
              <a:rPr lang="ja-JP" altLang="en-US" sz="2400" dirty="0">
                <a:latin typeface="Meiryo UI" panose="020B0604030504040204" pitchFamily="50" charset="-128"/>
                <a:ea typeface="Meiryo UI" panose="020B0604030504040204" pitchFamily="50" charset="-128"/>
              </a:rPr>
              <a:t>公共用水域の水質汚濁や景観悪化</a:t>
            </a:r>
            <a:endParaRPr lang="en-US" altLang="ja-JP" sz="2400" dirty="0">
              <a:latin typeface="Meiryo UI" panose="020B0604030504040204" pitchFamily="50" charset="-128"/>
              <a:ea typeface="Meiryo UI" panose="020B0604030504040204" pitchFamily="50" charset="-128"/>
            </a:endParaRPr>
          </a:p>
        </p:txBody>
      </p:sp>
      <p:sp>
        <p:nvSpPr>
          <p:cNvPr id="25" name="四角形: 角を丸くする 24">
            <a:extLst>
              <a:ext uri="{FF2B5EF4-FFF2-40B4-BE49-F238E27FC236}">
                <a16:creationId xmlns:a16="http://schemas.microsoft.com/office/drawing/2014/main" id="{14AF5F69-03D8-A2BE-3CF6-6E022DAAD260}"/>
              </a:ext>
            </a:extLst>
          </p:cNvPr>
          <p:cNvSpPr/>
          <p:nvPr/>
        </p:nvSpPr>
        <p:spPr>
          <a:xfrm>
            <a:off x="8803782" y="6097104"/>
            <a:ext cx="1112109" cy="479118"/>
          </a:xfrm>
          <a:prstGeom prst="roundRect">
            <a:avLst/>
          </a:prstGeom>
          <a:solidFill>
            <a:srgbClr val="B10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ja-JP" altLang="en-US" sz="2800" b="1" dirty="0">
                <a:latin typeface="Meiryo" panose="020B0604030504040204" pitchFamily="34" charset="-128"/>
                <a:ea typeface="Meiryo" panose="020B0604030504040204" pitchFamily="34" charset="-128"/>
              </a:rPr>
              <a:t>問題</a:t>
            </a:r>
          </a:p>
        </p:txBody>
      </p:sp>
      <p:pic>
        <p:nvPicPr>
          <p:cNvPr id="65" name="図 64">
            <a:extLst>
              <a:ext uri="{FF2B5EF4-FFF2-40B4-BE49-F238E27FC236}">
                <a16:creationId xmlns:a16="http://schemas.microsoft.com/office/drawing/2014/main" id="{56C8BC28-E18C-A564-238B-7CF54571981D}"/>
              </a:ext>
            </a:extLst>
          </p:cNvPr>
          <p:cNvPicPr>
            <a:picLocks noChangeAspect="1"/>
          </p:cNvPicPr>
          <p:nvPr/>
        </p:nvPicPr>
        <p:blipFill>
          <a:blip r:embed="rId13"/>
          <a:stretch>
            <a:fillRect/>
          </a:stretch>
        </p:blipFill>
        <p:spPr>
          <a:xfrm>
            <a:off x="9355105" y="16654819"/>
            <a:ext cx="6880780" cy="3230454"/>
          </a:xfrm>
          <a:prstGeom prst="rect">
            <a:avLst/>
          </a:prstGeom>
          <a:ln>
            <a:solidFill>
              <a:schemeClr val="tx1"/>
            </a:solidFill>
          </a:ln>
        </p:spPr>
      </p:pic>
      <p:grpSp>
        <p:nvGrpSpPr>
          <p:cNvPr id="105" name="グループ化 104">
            <a:extLst>
              <a:ext uri="{FF2B5EF4-FFF2-40B4-BE49-F238E27FC236}">
                <a16:creationId xmlns:a16="http://schemas.microsoft.com/office/drawing/2014/main" id="{B0FCD262-6735-6B7B-FC00-356EFED9148B}"/>
              </a:ext>
            </a:extLst>
          </p:cNvPr>
          <p:cNvGrpSpPr/>
          <p:nvPr/>
        </p:nvGrpSpPr>
        <p:grpSpPr>
          <a:xfrm>
            <a:off x="16466094" y="16695386"/>
            <a:ext cx="4477791" cy="2967258"/>
            <a:chOff x="13933078" y="17459916"/>
            <a:chExt cx="3861684" cy="2967258"/>
          </a:xfrm>
        </p:grpSpPr>
        <p:pic>
          <p:nvPicPr>
            <p:cNvPr id="83" name="図 82">
              <a:extLst>
                <a:ext uri="{FF2B5EF4-FFF2-40B4-BE49-F238E27FC236}">
                  <a16:creationId xmlns:a16="http://schemas.microsoft.com/office/drawing/2014/main" id="{1B2BCAC1-D937-A1A8-B9FA-4F89A436F23D}"/>
                </a:ext>
              </a:extLst>
            </p:cNvPr>
            <p:cNvPicPr>
              <a:picLocks noChangeAspect="1"/>
            </p:cNvPicPr>
            <p:nvPr/>
          </p:nvPicPr>
          <p:blipFill>
            <a:blip r:embed="rId14"/>
            <a:srcRect l="18069" t="21012" r="34516" b="26842"/>
            <a:stretch>
              <a:fillRect/>
            </a:stretch>
          </p:blipFill>
          <p:spPr>
            <a:xfrm>
              <a:off x="13933078" y="17468255"/>
              <a:ext cx="3860800" cy="2958919"/>
            </a:xfrm>
            <a:prstGeom prst="rect">
              <a:avLst/>
            </a:prstGeom>
            <a:ln w="28575">
              <a:solidFill>
                <a:schemeClr val="tx1"/>
              </a:solidFill>
            </a:ln>
          </p:spPr>
        </p:pic>
        <p:sp>
          <p:nvSpPr>
            <p:cNvPr id="101" name="正方形/長方形 100">
              <a:extLst>
                <a:ext uri="{FF2B5EF4-FFF2-40B4-BE49-F238E27FC236}">
                  <a16:creationId xmlns:a16="http://schemas.microsoft.com/office/drawing/2014/main" id="{CF9AAD4E-946A-6921-0660-F354E9138A9C}"/>
                </a:ext>
              </a:extLst>
            </p:cNvPr>
            <p:cNvSpPr/>
            <p:nvPr/>
          </p:nvSpPr>
          <p:spPr>
            <a:xfrm>
              <a:off x="16095527" y="17459916"/>
              <a:ext cx="1699235" cy="2967153"/>
            </a:xfrm>
            <a:prstGeom prst="rect">
              <a:avLst/>
            </a:prstGeom>
            <a:solidFill>
              <a:srgbClr val="000000">
                <a:alpha val="69804"/>
              </a:srgb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sp>
        <p:nvSpPr>
          <p:cNvPr id="104" name="正方形/長方形 103">
            <a:extLst>
              <a:ext uri="{FF2B5EF4-FFF2-40B4-BE49-F238E27FC236}">
                <a16:creationId xmlns:a16="http://schemas.microsoft.com/office/drawing/2014/main" id="{8F3A429D-6890-46F1-0E56-58D217A4E620}"/>
              </a:ext>
            </a:extLst>
          </p:cNvPr>
          <p:cNvSpPr/>
          <p:nvPr/>
        </p:nvSpPr>
        <p:spPr>
          <a:xfrm>
            <a:off x="11619096" y="17414172"/>
            <a:ext cx="1241082" cy="118034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7" name="直線コネクタ 106">
            <a:extLst>
              <a:ext uri="{FF2B5EF4-FFF2-40B4-BE49-F238E27FC236}">
                <a16:creationId xmlns:a16="http://schemas.microsoft.com/office/drawing/2014/main" id="{04AC9FF3-EF45-8D13-743F-97A0C8B74822}"/>
              </a:ext>
            </a:extLst>
          </p:cNvPr>
          <p:cNvCxnSpPr>
            <a:cxnSpLocks/>
          </p:cNvCxnSpPr>
          <p:nvPr/>
        </p:nvCxnSpPr>
        <p:spPr>
          <a:xfrm flipV="1">
            <a:off x="12860178" y="16687038"/>
            <a:ext cx="3650232" cy="750763"/>
          </a:xfrm>
          <a:prstGeom prst="line">
            <a:avLst/>
          </a:prstGeom>
          <a:ln w="28575"/>
        </p:spPr>
        <p:style>
          <a:lnRef idx="2">
            <a:schemeClr val="dk1"/>
          </a:lnRef>
          <a:fillRef idx="0">
            <a:schemeClr val="dk1"/>
          </a:fillRef>
          <a:effectRef idx="1">
            <a:schemeClr val="dk1"/>
          </a:effectRef>
          <a:fontRef idx="minor">
            <a:schemeClr val="tx1"/>
          </a:fontRef>
        </p:style>
      </p:cxnSp>
      <p:cxnSp>
        <p:nvCxnSpPr>
          <p:cNvPr id="108" name="直線コネクタ 107">
            <a:extLst>
              <a:ext uri="{FF2B5EF4-FFF2-40B4-BE49-F238E27FC236}">
                <a16:creationId xmlns:a16="http://schemas.microsoft.com/office/drawing/2014/main" id="{6204502E-3F86-E0B8-5178-AFA5CA0D8313}"/>
              </a:ext>
            </a:extLst>
          </p:cNvPr>
          <p:cNvCxnSpPr>
            <a:cxnSpLocks/>
          </p:cNvCxnSpPr>
          <p:nvPr/>
        </p:nvCxnSpPr>
        <p:spPr>
          <a:xfrm>
            <a:off x="12871658" y="18612539"/>
            <a:ext cx="3583190" cy="1063140"/>
          </a:xfrm>
          <a:prstGeom prst="line">
            <a:avLst/>
          </a:prstGeom>
          <a:ln w="28575"/>
        </p:spPr>
        <p:style>
          <a:lnRef idx="2">
            <a:schemeClr val="dk1"/>
          </a:lnRef>
          <a:fillRef idx="0">
            <a:schemeClr val="dk1"/>
          </a:fillRef>
          <a:effectRef idx="1">
            <a:schemeClr val="dk1"/>
          </a:effectRef>
          <a:fontRef idx="minor">
            <a:schemeClr val="tx1"/>
          </a:fontRef>
        </p:style>
      </p:cxnSp>
      <p:sp>
        <p:nvSpPr>
          <p:cNvPr id="96" name="楕円 95">
            <a:extLst>
              <a:ext uri="{FF2B5EF4-FFF2-40B4-BE49-F238E27FC236}">
                <a16:creationId xmlns:a16="http://schemas.microsoft.com/office/drawing/2014/main" id="{D5179B7A-EBEF-2DF4-28E7-4C46AA87B443}"/>
              </a:ext>
            </a:extLst>
          </p:cNvPr>
          <p:cNvSpPr/>
          <p:nvPr/>
        </p:nvSpPr>
        <p:spPr>
          <a:xfrm>
            <a:off x="18205995" y="19097868"/>
            <a:ext cx="248620" cy="24862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5" name="直線矢印コネクタ 124">
            <a:extLst>
              <a:ext uri="{FF2B5EF4-FFF2-40B4-BE49-F238E27FC236}">
                <a16:creationId xmlns:a16="http://schemas.microsoft.com/office/drawing/2014/main" id="{99A4CF8B-FCB1-015C-7845-E9E2CBB0200A}"/>
              </a:ext>
            </a:extLst>
          </p:cNvPr>
          <p:cNvCxnSpPr/>
          <p:nvPr/>
        </p:nvCxnSpPr>
        <p:spPr>
          <a:xfrm flipH="1" flipV="1">
            <a:off x="17571374" y="16828770"/>
            <a:ext cx="768427" cy="23629"/>
          </a:xfrm>
          <a:prstGeom prst="straightConnector1">
            <a:avLst/>
          </a:prstGeom>
          <a:ln w="76200">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29" name="直線コネクタ 128">
            <a:extLst>
              <a:ext uri="{FF2B5EF4-FFF2-40B4-BE49-F238E27FC236}">
                <a16:creationId xmlns:a16="http://schemas.microsoft.com/office/drawing/2014/main" id="{6F2EF97F-38A2-C145-6D39-87477955F5E6}"/>
              </a:ext>
            </a:extLst>
          </p:cNvPr>
          <p:cNvCxnSpPr/>
          <p:nvPr/>
        </p:nvCxnSpPr>
        <p:spPr>
          <a:xfrm>
            <a:off x="17526410" y="16687038"/>
            <a:ext cx="0" cy="2988641"/>
          </a:xfrm>
          <a:prstGeom prst="line">
            <a:avLst/>
          </a:prstGeom>
          <a:ln w="38100">
            <a:solidFill>
              <a:srgbClr val="C00000"/>
            </a:solidFill>
            <a:prstDash val="dash"/>
          </a:ln>
        </p:spPr>
        <p:style>
          <a:lnRef idx="2">
            <a:schemeClr val="accent1"/>
          </a:lnRef>
          <a:fillRef idx="0">
            <a:schemeClr val="accent1"/>
          </a:fillRef>
          <a:effectRef idx="1">
            <a:schemeClr val="accent1"/>
          </a:effectRef>
          <a:fontRef idx="minor">
            <a:schemeClr val="tx1"/>
          </a:fontRef>
        </p:style>
      </p:cxnSp>
      <p:cxnSp>
        <p:nvCxnSpPr>
          <p:cNvPr id="130" name="直線コネクタ 129">
            <a:extLst>
              <a:ext uri="{FF2B5EF4-FFF2-40B4-BE49-F238E27FC236}">
                <a16:creationId xmlns:a16="http://schemas.microsoft.com/office/drawing/2014/main" id="{F385768B-5F4D-F8AD-991F-760BB04B1283}"/>
              </a:ext>
            </a:extLst>
          </p:cNvPr>
          <p:cNvCxnSpPr/>
          <p:nvPr/>
        </p:nvCxnSpPr>
        <p:spPr>
          <a:xfrm>
            <a:off x="18339801" y="16654819"/>
            <a:ext cx="0" cy="2988641"/>
          </a:xfrm>
          <a:prstGeom prst="line">
            <a:avLst/>
          </a:prstGeom>
          <a:ln w="38100">
            <a:solidFill>
              <a:srgbClr val="C00000"/>
            </a:solidFill>
            <a:prstDash val="dash"/>
          </a:ln>
        </p:spPr>
        <p:style>
          <a:lnRef idx="2">
            <a:schemeClr val="accent1"/>
          </a:lnRef>
          <a:fillRef idx="0">
            <a:schemeClr val="accent1"/>
          </a:fillRef>
          <a:effectRef idx="1">
            <a:schemeClr val="accent1"/>
          </a:effectRef>
          <a:fontRef idx="minor">
            <a:schemeClr val="tx1"/>
          </a:fontRef>
        </p:style>
      </p:cxnSp>
      <p:sp>
        <p:nvSpPr>
          <p:cNvPr id="131" name="テキスト ボックス 130">
            <a:extLst>
              <a:ext uri="{FF2B5EF4-FFF2-40B4-BE49-F238E27FC236}">
                <a16:creationId xmlns:a16="http://schemas.microsoft.com/office/drawing/2014/main" id="{0B543A0C-92B5-93D1-5FE7-C1A6C5584D00}"/>
              </a:ext>
            </a:extLst>
          </p:cNvPr>
          <p:cNvSpPr txBox="1"/>
          <p:nvPr/>
        </p:nvSpPr>
        <p:spPr>
          <a:xfrm>
            <a:off x="16107048" y="17033308"/>
            <a:ext cx="2928652" cy="461665"/>
          </a:xfrm>
          <a:prstGeom prst="rect">
            <a:avLst/>
          </a:prstGeom>
          <a:noFill/>
          <a:ln w="28575">
            <a:noFill/>
          </a:ln>
        </p:spPr>
        <p:txBody>
          <a:bodyPr wrap="square" rtlCol="0" anchor="ctr">
            <a:spAutoFit/>
          </a:bodyPr>
          <a:lstStyle/>
          <a:p>
            <a:pPr algn="ctr"/>
            <a:r>
              <a:rPr lang="ja-JP" altLang="en-US" sz="2400" b="1" dirty="0">
                <a:solidFill>
                  <a:srgbClr val="C00000"/>
                </a:solidFill>
                <a:latin typeface="Meiryo UI" panose="020B0604030504040204" pitchFamily="50" charset="-128"/>
                <a:ea typeface="Meiryo UI" panose="020B0604030504040204" pitchFamily="50" charset="-128"/>
              </a:rPr>
              <a:t>○分間積算雨量</a:t>
            </a:r>
            <a:endParaRPr lang="en-US" altLang="ja-JP" sz="2400" b="1" dirty="0">
              <a:solidFill>
                <a:srgbClr val="C00000"/>
              </a:solidFill>
              <a:latin typeface="Meiryo UI" panose="020B0604030504040204" pitchFamily="50" charset="-128"/>
              <a:ea typeface="Meiryo UI" panose="020B0604030504040204" pitchFamily="50" charset="-128"/>
            </a:endParaRPr>
          </a:p>
        </p:txBody>
      </p:sp>
      <p:sp>
        <p:nvSpPr>
          <p:cNvPr id="135" name="テキスト ボックス 134">
            <a:extLst>
              <a:ext uri="{FF2B5EF4-FFF2-40B4-BE49-F238E27FC236}">
                <a16:creationId xmlns:a16="http://schemas.microsoft.com/office/drawing/2014/main" id="{75114632-1DE7-438D-E563-D0E2EA39BB7B}"/>
              </a:ext>
            </a:extLst>
          </p:cNvPr>
          <p:cNvSpPr txBox="1"/>
          <p:nvPr/>
        </p:nvSpPr>
        <p:spPr>
          <a:xfrm>
            <a:off x="16287790" y="18991346"/>
            <a:ext cx="1960895" cy="461665"/>
          </a:xfrm>
          <a:prstGeom prst="rect">
            <a:avLst/>
          </a:prstGeom>
          <a:noFill/>
          <a:ln w="28575">
            <a:noFill/>
          </a:ln>
        </p:spPr>
        <p:txBody>
          <a:bodyPr wrap="square" rtlCol="0" anchor="ctr">
            <a:spAutoFit/>
          </a:bodyPr>
          <a:lstStyle/>
          <a:p>
            <a:pPr algn="ctr"/>
            <a:r>
              <a:rPr lang="en-US" altLang="ja-JP" sz="2400" b="1" dirty="0">
                <a:solidFill>
                  <a:srgbClr val="FF0000"/>
                </a:solidFill>
                <a:latin typeface="Meiryo UI" panose="020B0604030504040204" pitchFamily="50" charset="-128"/>
                <a:ea typeface="Meiryo UI" panose="020B0604030504040204" pitchFamily="50" charset="-128"/>
              </a:rPr>
              <a:t>CSO</a:t>
            </a:r>
            <a:r>
              <a:rPr lang="ja-JP" altLang="en-US" sz="2400" b="1" dirty="0">
                <a:solidFill>
                  <a:srgbClr val="FF0000"/>
                </a:solidFill>
                <a:latin typeface="Meiryo UI" panose="020B0604030504040204" pitchFamily="50" charset="-128"/>
                <a:ea typeface="Meiryo UI" panose="020B0604030504040204" pitchFamily="50" charset="-128"/>
              </a:rPr>
              <a:t>流出量</a:t>
            </a:r>
            <a:endParaRPr lang="en-US" altLang="ja-JP" sz="2400" b="1" dirty="0">
              <a:solidFill>
                <a:srgbClr val="FF0000"/>
              </a:solidFill>
              <a:latin typeface="Meiryo UI" panose="020B0604030504040204" pitchFamily="50" charset="-128"/>
              <a:ea typeface="Meiryo UI" panose="020B0604030504040204" pitchFamily="50" charset="-128"/>
            </a:endParaRPr>
          </a:p>
        </p:txBody>
      </p:sp>
      <p:sp>
        <p:nvSpPr>
          <p:cNvPr id="148" name="テキスト ボックス 147">
            <a:extLst>
              <a:ext uri="{FF2B5EF4-FFF2-40B4-BE49-F238E27FC236}">
                <a16:creationId xmlns:a16="http://schemas.microsoft.com/office/drawing/2014/main" id="{CE8F8E63-D6E7-3E70-0805-03F3A0DB066D}"/>
              </a:ext>
            </a:extLst>
          </p:cNvPr>
          <p:cNvSpPr txBox="1"/>
          <p:nvPr/>
        </p:nvSpPr>
        <p:spPr>
          <a:xfrm>
            <a:off x="16724698" y="20010116"/>
            <a:ext cx="2928652" cy="400110"/>
          </a:xfrm>
          <a:prstGeom prst="rect">
            <a:avLst/>
          </a:prstGeom>
          <a:noFill/>
          <a:ln w="28575">
            <a:noFill/>
          </a:ln>
        </p:spPr>
        <p:txBody>
          <a:bodyPr wrap="square" rtlCol="0" anchor="ctr">
            <a:spAutoFit/>
          </a:bodyPr>
          <a:lstStyle/>
          <a:p>
            <a:pPr algn="ctr"/>
            <a:r>
              <a:rPr lang="en-US" altLang="ja-JP" sz="2000" dirty="0">
                <a:latin typeface="Meiryo UI" panose="020B0604030504040204" pitchFamily="50" charset="-128"/>
                <a:ea typeface="Meiryo UI" panose="020B0604030504040204" pitchFamily="50" charset="-128"/>
              </a:rPr>
              <a:t>CSO</a:t>
            </a:r>
            <a:r>
              <a:rPr lang="ja-JP" altLang="en-US" sz="2000" dirty="0">
                <a:latin typeface="Meiryo UI" panose="020B0604030504040204" pitchFamily="50" charset="-128"/>
                <a:ea typeface="Meiryo UI" panose="020B0604030504040204" pitchFamily="50" charset="-128"/>
              </a:rPr>
              <a:t>ピーク流出量まで</a:t>
            </a:r>
            <a:endParaRPr lang="en-US" altLang="ja-JP" sz="2000" dirty="0">
              <a:latin typeface="Meiryo UI" panose="020B0604030504040204" pitchFamily="50" charset="-128"/>
              <a:ea typeface="Meiryo UI" panose="020B0604030504040204" pitchFamily="50" charset="-128"/>
            </a:endParaRPr>
          </a:p>
        </p:txBody>
      </p:sp>
      <p:cxnSp>
        <p:nvCxnSpPr>
          <p:cNvPr id="150" name="直線矢印コネクタ 149">
            <a:extLst>
              <a:ext uri="{FF2B5EF4-FFF2-40B4-BE49-F238E27FC236}">
                <a16:creationId xmlns:a16="http://schemas.microsoft.com/office/drawing/2014/main" id="{E2C79906-3589-4BA8-4CA4-3D01A0446B80}"/>
              </a:ext>
            </a:extLst>
          </p:cNvPr>
          <p:cNvCxnSpPr>
            <a:cxnSpLocks/>
          </p:cNvCxnSpPr>
          <p:nvPr/>
        </p:nvCxnSpPr>
        <p:spPr>
          <a:xfrm>
            <a:off x="16454848" y="19885273"/>
            <a:ext cx="2580852" cy="0"/>
          </a:xfrm>
          <a:prstGeom prst="straightConnector1">
            <a:avLst/>
          </a:prstGeom>
          <a:ln w="57150">
            <a:solidFill>
              <a:srgbClr val="000000"/>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61" name="二等辺三角形 160">
            <a:extLst>
              <a:ext uri="{FF2B5EF4-FFF2-40B4-BE49-F238E27FC236}">
                <a16:creationId xmlns:a16="http://schemas.microsoft.com/office/drawing/2014/main" id="{C17B390F-EB3B-580C-332A-84145D5F9F62}"/>
              </a:ext>
            </a:extLst>
          </p:cNvPr>
          <p:cNvSpPr/>
          <p:nvPr/>
        </p:nvSpPr>
        <p:spPr>
          <a:xfrm rot="10800000">
            <a:off x="14222086" y="20014251"/>
            <a:ext cx="1123597" cy="420914"/>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テキスト ボックス 171">
            <a:extLst>
              <a:ext uri="{FF2B5EF4-FFF2-40B4-BE49-F238E27FC236}">
                <a16:creationId xmlns:a16="http://schemas.microsoft.com/office/drawing/2014/main" id="{C071F8CB-89E4-0EA8-D116-E0D7602BBA3D}"/>
              </a:ext>
            </a:extLst>
          </p:cNvPr>
          <p:cNvSpPr txBox="1"/>
          <p:nvPr/>
        </p:nvSpPr>
        <p:spPr>
          <a:xfrm>
            <a:off x="9225646" y="20584166"/>
            <a:ext cx="3821975" cy="707886"/>
          </a:xfrm>
          <a:prstGeom prst="rect">
            <a:avLst/>
          </a:prstGeom>
          <a:noFill/>
          <a:ln w="28575">
            <a:noFill/>
          </a:ln>
        </p:spPr>
        <p:txBody>
          <a:bodyPr wrap="square" rtlCol="0" anchor="ctr">
            <a:spAutoFit/>
          </a:bodyPr>
          <a:lstStyle/>
          <a:p>
            <a:pPr algn="ctr"/>
            <a:r>
              <a:rPr lang="en-US" altLang="ja-JP" sz="2000" b="1" dirty="0">
                <a:solidFill>
                  <a:srgbClr val="C00000"/>
                </a:solidFill>
                <a:latin typeface="Meiryo UI" panose="020B0604030504040204" pitchFamily="50" charset="-128"/>
                <a:ea typeface="Meiryo UI" panose="020B0604030504040204" pitchFamily="50" charset="-128"/>
              </a:rPr>
              <a:t>CSO</a:t>
            </a:r>
            <a:r>
              <a:rPr lang="ja-JP" altLang="en-US" sz="2000" b="1" dirty="0">
                <a:solidFill>
                  <a:srgbClr val="C00000"/>
                </a:solidFill>
                <a:latin typeface="Meiryo UI" panose="020B0604030504040204" pitchFamily="50" charset="-128"/>
                <a:ea typeface="Meiryo UI" panose="020B0604030504040204" pitchFamily="50" charset="-128"/>
              </a:rPr>
              <a:t>流出量が</a:t>
            </a:r>
            <a:r>
              <a:rPr lang="en-US" altLang="ja-JP" sz="2000" b="1" dirty="0">
                <a:solidFill>
                  <a:srgbClr val="C00000"/>
                </a:solidFill>
                <a:latin typeface="Meiryo UI" panose="020B0604030504040204" pitchFamily="50" charset="-128"/>
                <a:ea typeface="Meiryo UI" panose="020B0604030504040204" pitchFamily="50" charset="-128"/>
              </a:rPr>
              <a:t>0 m3/s</a:t>
            </a:r>
            <a:r>
              <a:rPr lang="ja-JP" altLang="en-US" sz="2000" b="1" dirty="0">
                <a:solidFill>
                  <a:srgbClr val="C00000"/>
                </a:solidFill>
                <a:latin typeface="Meiryo UI" panose="020B0604030504040204" pitchFamily="50" charset="-128"/>
                <a:ea typeface="Meiryo UI" panose="020B0604030504040204" pitchFamily="50" charset="-128"/>
              </a:rPr>
              <a:t>のデータを除いて回帰直線を作成</a:t>
            </a:r>
            <a:endParaRPr lang="en-US" altLang="ja-JP" sz="2000" b="1" dirty="0">
              <a:solidFill>
                <a:srgbClr val="C00000"/>
              </a:solidFill>
              <a:latin typeface="Meiryo UI" panose="020B0604030504040204" pitchFamily="50" charset="-128"/>
              <a:ea typeface="Meiryo UI" panose="020B0604030504040204" pitchFamily="50" charset="-128"/>
            </a:endParaRPr>
          </a:p>
        </p:txBody>
      </p:sp>
      <p:sp>
        <p:nvSpPr>
          <p:cNvPr id="173" name="テキスト ボックス 172">
            <a:extLst>
              <a:ext uri="{FF2B5EF4-FFF2-40B4-BE49-F238E27FC236}">
                <a16:creationId xmlns:a16="http://schemas.microsoft.com/office/drawing/2014/main" id="{888361E8-044B-F27D-489C-BF65624A8C92}"/>
              </a:ext>
            </a:extLst>
          </p:cNvPr>
          <p:cNvSpPr txBox="1"/>
          <p:nvPr/>
        </p:nvSpPr>
        <p:spPr>
          <a:xfrm>
            <a:off x="9225646" y="16200788"/>
            <a:ext cx="11432595" cy="469077"/>
          </a:xfrm>
          <a:prstGeom prst="rect">
            <a:avLst/>
          </a:prstGeom>
          <a:solidFill>
            <a:srgbClr val="FFFFFF">
              <a:alpha val="69804"/>
            </a:srgbClr>
          </a:solidFill>
          <a:ln w="28575">
            <a:noFill/>
          </a:ln>
        </p:spPr>
        <p:txBody>
          <a:bodyPr wrap="square" rtlCol="0" anchor="ctr">
            <a:spAutoFit/>
          </a:bodyPr>
          <a:lstStyle/>
          <a:p>
            <a:pPr algn="ctr"/>
            <a:r>
              <a:rPr lang="ja-JP" altLang="en-US" sz="2400" b="1" dirty="0">
                <a:latin typeface="Meiryo UI" panose="020B0604030504040204" pitchFamily="50" charset="-128"/>
                <a:ea typeface="Meiryo UI" panose="020B0604030504040204" pitchFamily="50" charset="-128"/>
              </a:rPr>
              <a:t>全時刻の</a:t>
            </a:r>
            <a:r>
              <a:rPr lang="en-US" altLang="ja-JP" sz="2400" b="1" dirty="0">
                <a:latin typeface="Meiryo UI" panose="020B0604030504040204" pitchFamily="50" charset="-128"/>
                <a:ea typeface="Meiryo UI" panose="020B0604030504040204" pitchFamily="50" charset="-128"/>
              </a:rPr>
              <a:t>CSO</a:t>
            </a:r>
            <a:r>
              <a:rPr lang="ja-JP" altLang="en-US" sz="2400" b="1" dirty="0">
                <a:latin typeface="Meiryo UI" panose="020B0604030504040204" pitchFamily="50" charset="-128"/>
                <a:ea typeface="Meiryo UI" panose="020B0604030504040204" pitchFamily="50" charset="-128"/>
              </a:rPr>
              <a:t>ピークまでの</a:t>
            </a:r>
            <a:r>
              <a:rPr lang="en-US" altLang="ja-JP" sz="2400" b="1" dirty="0">
                <a:latin typeface="Meiryo UI" panose="020B0604030504040204" pitchFamily="50" charset="-128"/>
                <a:ea typeface="Meiryo UI" panose="020B0604030504040204" pitchFamily="50" charset="-128"/>
              </a:rPr>
              <a:t>CSO</a:t>
            </a:r>
            <a:r>
              <a:rPr lang="ja-JP" altLang="en-US" sz="2400" b="1" dirty="0">
                <a:latin typeface="Meiryo UI" panose="020B0604030504040204" pitchFamily="50" charset="-128"/>
                <a:ea typeface="Meiryo UI" panose="020B0604030504040204" pitchFamily="50" charset="-128"/>
              </a:rPr>
              <a:t>流出量と降雨の関係を全イベントから抽出しプロット</a:t>
            </a:r>
            <a:endParaRPr lang="en-US" altLang="ja-JP" sz="2400" b="1" dirty="0">
              <a:latin typeface="Meiryo UI" panose="020B0604030504040204" pitchFamily="50" charset="-128"/>
              <a:ea typeface="Meiryo UI" panose="020B0604030504040204" pitchFamily="50" charset="-128"/>
            </a:endParaRPr>
          </a:p>
        </p:txBody>
      </p:sp>
      <p:sp>
        <p:nvSpPr>
          <p:cNvPr id="174" name="テキスト ボックス 173">
            <a:extLst>
              <a:ext uri="{FF2B5EF4-FFF2-40B4-BE49-F238E27FC236}">
                <a16:creationId xmlns:a16="http://schemas.microsoft.com/office/drawing/2014/main" id="{EF33CEBF-E361-D71B-7B52-7E706AC0C328}"/>
              </a:ext>
            </a:extLst>
          </p:cNvPr>
          <p:cNvSpPr txBox="1"/>
          <p:nvPr/>
        </p:nvSpPr>
        <p:spPr>
          <a:xfrm>
            <a:off x="18996234" y="17589734"/>
            <a:ext cx="1818463" cy="400110"/>
          </a:xfrm>
          <a:prstGeom prst="rect">
            <a:avLst/>
          </a:prstGeom>
          <a:noFill/>
          <a:ln w="28575">
            <a:noFill/>
          </a:ln>
        </p:spPr>
        <p:txBody>
          <a:bodyPr wrap="square" rtlCol="0" anchor="ctr">
            <a:spAutoFit/>
          </a:bodyPr>
          <a:lstStyle/>
          <a:p>
            <a:pPr algn="ctr"/>
            <a:r>
              <a:rPr lang="en-US" altLang="ja-JP" sz="2000" b="1" dirty="0">
                <a:solidFill>
                  <a:schemeClr val="bg1"/>
                </a:solidFill>
                <a:latin typeface="Meiryo UI" panose="020B0604030504040204" pitchFamily="50" charset="-128"/>
                <a:ea typeface="Meiryo UI" panose="020B0604030504040204" pitchFamily="50" charset="-128"/>
              </a:rPr>
              <a:t>CSO</a:t>
            </a:r>
            <a:r>
              <a:rPr lang="ja-JP" altLang="en-US" sz="2000" b="1" dirty="0">
                <a:solidFill>
                  <a:schemeClr val="bg1"/>
                </a:solidFill>
                <a:latin typeface="Meiryo UI" panose="020B0604030504040204" pitchFamily="50" charset="-128"/>
                <a:ea typeface="Meiryo UI" panose="020B0604030504040204" pitchFamily="50" charset="-128"/>
              </a:rPr>
              <a:t>ピーク後</a:t>
            </a:r>
            <a:endParaRPr lang="en-US" altLang="ja-JP" sz="2000" b="1" dirty="0">
              <a:solidFill>
                <a:schemeClr val="bg1"/>
              </a:solidFill>
              <a:latin typeface="Meiryo UI" panose="020B0604030504040204" pitchFamily="50" charset="-128"/>
              <a:ea typeface="Meiryo UI" panose="020B0604030504040204" pitchFamily="50" charset="-128"/>
            </a:endParaRPr>
          </a:p>
        </p:txBody>
      </p:sp>
      <p:graphicFrame>
        <p:nvGraphicFramePr>
          <p:cNvPr id="189" name="表 188">
            <a:extLst>
              <a:ext uri="{FF2B5EF4-FFF2-40B4-BE49-F238E27FC236}">
                <a16:creationId xmlns:a16="http://schemas.microsoft.com/office/drawing/2014/main" id="{60406A8E-D702-0BF1-63D2-BCADFF8215D5}"/>
              </a:ext>
            </a:extLst>
          </p:cNvPr>
          <p:cNvGraphicFramePr>
            <a:graphicFrameLocks noGrp="1"/>
          </p:cNvGraphicFramePr>
          <p:nvPr>
            <p:extLst>
              <p:ext uri="{D42A27DB-BD31-4B8C-83A1-F6EECF244321}">
                <p14:modId xmlns:p14="http://schemas.microsoft.com/office/powerpoint/2010/main" val="1634536648"/>
              </p:ext>
            </p:extLst>
          </p:nvPr>
        </p:nvGraphicFramePr>
        <p:xfrm>
          <a:off x="14151138" y="21663732"/>
          <a:ext cx="6750543" cy="1348227"/>
        </p:xfrm>
        <a:graphic>
          <a:graphicData uri="http://schemas.openxmlformats.org/drawingml/2006/table">
            <a:tbl>
              <a:tblPr>
                <a:tableStyleId>{5C22544A-7EE6-4342-B048-85BDC9FD1C3A}</a:tableStyleId>
              </a:tblPr>
              <a:tblGrid>
                <a:gridCol w="2106653">
                  <a:extLst>
                    <a:ext uri="{9D8B030D-6E8A-4147-A177-3AD203B41FA5}">
                      <a16:colId xmlns:a16="http://schemas.microsoft.com/office/drawing/2014/main" val="2536412011"/>
                    </a:ext>
                  </a:extLst>
                </a:gridCol>
                <a:gridCol w="1164378">
                  <a:extLst>
                    <a:ext uri="{9D8B030D-6E8A-4147-A177-3AD203B41FA5}">
                      <a16:colId xmlns:a16="http://schemas.microsoft.com/office/drawing/2014/main" val="4254224625"/>
                    </a:ext>
                  </a:extLst>
                </a:gridCol>
                <a:gridCol w="1184805">
                  <a:extLst>
                    <a:ext uri="{9D8B030D-6E8A-4147-A177-3AD203B41FA5}">
                      <a16:colId xmlns:a16="http://schemas.microsoft.com/office/drawing/2014/main" val="3012493887"/>
                    </a:ext>
                  </a:extLst>
                </a:gridCol>
                <a:gridCol w="1184805">
                  <a:extLst>
                    <a:ext uri="{9D8B030D-6E8A-4147-A177-3AD203B41FA5}">
                      <a16:colId xmlns:a16="http://schemas.microsoft.com/office/drawing/2014/main" val="1415253684"/>
                    </a:ext>
                  </a:extLst>
                </a:gridCol>
                <a:gridCol w="1109902">
                  <a:extLst>
                    <a:ext uri="{9D8B030D-6E8A-4147-A177-3AD203B41FA5}">
                      <a16:colId xmlns:a16="http://schemas.microsoft.com/office/drawing/2014/main" val="3960839604"/>
                    </a:ext>
                  </a:extLst>
                </a:gridCol>
              </a:tblGrid>
              <a:tr h="449409">
                <a:tc>
                  <a:txBody>
                    <a:bodyPr/>
                    <a:lstStyle/>
                    <a:p>
                      <a:pPr algn="ctr" fontAlgn="ctr">
                        <a:buNone/>
                      </a:pPr>
                      <a:r>
                        <a:rPr lang="en-US" altLang="ja-JP" sz="2800" u="none" strike="noStrike" dirty="0">
                          <a:effectLst/>
                          <a:latin typeface="MS UI Gothic" panose="020B0600070205080204" pitchFamily="50" charset="-128"/>
                          <a:ea typeface="MS UI Gothic" panose="020B0600070205080204" pitchFamily="50" charset="-128"/>
                        </a:rPr>
                        <a:t>CSO</a:t>
                      </a:r>
                      <a:r>
                        <a:rPr lang="ja-JP" altLang="en-US" sz="2800" u="none" strike="noStrike" dirty="0">
                          <a:effectLst/>
                          <a:latin typeface="MS UI Gothic" panose="020B0600070205080204" pitchFamily="50" charset="-128"/>
                          <a:ea typeface="MS UI Gothic" panose="020B0600070205080204" pitchFamily="50" charset="-128"/>
                        </a:rPr>
                        <a:t>閾値</a:t>
                      </a:r>
                      <a:endParaRPr lang="ja-JP" altLang="en-US"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altLang="ja-JP" sz="2800" u="none" strike="noStrike" dirty="0">
                          <a:effectLst/>
                          <a:latin typeface="MS UI Gothic" panose="020B0600070205080204" pitchFamily="50" charset="-128"/>
                          <a:ea typeface="MS UI Gothic" panose="020B0600070205080204" pitchFamily="50" charset="-128"/>
                        </a:rPr>
                        <a:t>5 min</a:t>
                      </a:r>
                      <a:endParaRPr lang="ja-JP" altLang="en-US"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altLang="ja-JP" sz="2800" u="none" strike="noStrike" dirty="0">
                          <a:effectLst/>
                          <a:latin typeface="MS UI Gothic" panose="020B0600070205080204" pitchFamily="50" charset="-128"/>
                          <a:ea typeface="MS UI Gothic" panose="020B0600070205080204" pitchFamily="50" charset="-128"/>
                        </a:rPr>
                        <a:t>10 min</a:t>
                      </a:r>
                      <a:endParaRPr lang="ja-JP" altLang="en-US"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altLang="ja-JP" sz="2800" u="none" strike="noStrike" dirty="0">
                          <a:effectLst/>
                          <a:latin typeface="MS UI Gothic" panose="020B0600070205080204" pitchFamily="50" charset="-128"/>
                          <a:ea typeface="MS UI Gothic" panose="020B0600070205080204" pitchFamily="50" charset="-128"/>
                        </a:rPr>
                        <a:t>30 min</a:t>
                      </a:r>
                      <a:endParaRPr lang="ja-JP" altLang="en-US"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altLang="ja-JP" sz="2800" u="none" strike="noStrike" dirty="0">
                          <a:effectLst/>
                          <a:latin typeface="MS UI Gothic" panose="020B0600070205080204" pitchFamily="50" charset="-128"/>
                          <a:ea typeface="MS UI Gothic" panose="020B0600070205080204" pitchFamily="50" charset="-128"/>
                        </a:rPr>
                        <a:t>60 min</a:t>
                      </a:r>
                      <a:endParaRPr lang="ja-JP" altLang="en-US"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6704142"/>
                  </a:ext>
                </a:extLst>
              </a:tr>
              <a:tr h="449409">
                <a:tc>
                  <a:txBody>
                    <a:bodyPr/>
                    <a:lstStyle/>
                    <a:p>
                      <a:pPr algn="ctr" fontAlgn="ctr">
                        <a:buNone/>
                      </a:pPr>
                      <a:r>
                        <a:rPr lang="ja-JP" altLang="en-US" sz="2800" u="none" strike="noStrike" dirty="0">
                          <a:effectLst/>
                          <a:latin typeface="MS UI Gothic" panose="020B0600070205080204" pitchFamily="50" charset="-128"/>
                          <a:ea typeface="MS UI Gothic" panose="020B0600070205080204" pitchFamily="50" charset="-128"/>
                        </a:rPr>
                        <a:t>観測から算出</a:t>
                      </a:r>
                      <a:endParaRPr lang="en-US" altLang="zh-TW" sz="2800" u="none" strike="noStrike" dirty="0">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u="none" strike="noStrike" dirty="0">
                          <a:effectLst/>
                          <a:latin typeface="MS UI Gothic" panose="020B0600070205080204" pitchFamily="50" charset="-128"/>
                          <a:ea typeface="MS UI Gothic" panose="020B0600070205080204" pitchFamily="50" charset="-128"/>
                        </a:rPr>
                        <a:t>0.32</a:t>
                      </a:r>
                      <a:endParaRPr lang="en-US" altLang="ja-JP"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u="none" strike="noStrike" dirty="0">
                          <a:effectLst/>
                          <a:latin typeface="MS UI Gothic" panose="020B0600070205080204" pitchFamily="50" charset="-128"/>
                          <a:ea typeface="MS UI Gothic" panose="020B0600070205080204" pitchFamily="50" charset="-128"/>
                        </a:rPr>
                        <a:t>0.78</a:t>
                      </a:r>
                      <a:endParaRPr lang="en-US" altLang="ja-JP"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u="none" strike="noStrike" dirty="0">
                          <a:effectLst/>
                          <a:latin typeface="MS UI Gothic" panose="020B0600070205080204" pitchFamily="50" charset="-128"/>
                          <a:ea typeface="MS UI Gothic" panose="020B0600070205080204" pitchFamily="50" charset="-128"/>
                        </a:rPr>
                        <a:t>2.21</a:t>
                      </a:r>
                      <a:endParaRPr lang="en-US" altLang="ja-JP"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u="none" strike="noStrike" dirty="0">
                          <a:effectLst/>
                          <a:latin typeface="MS UI Gothic" panose="020B0600070205080204" pitchFamily="50" charset="-128"/>
                          <a:ea typeface="MS UI Gothic" panose="020B0600070205080204" pitchFamily="50" charset="-128"/>
                        </a:rPr>
                        <a:t>3.57</a:t>
                      </a:r>
                      <a:endParaRPr lang="en-US" altLang="ja-JP"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6284871"/>
                  </a:ext>
                </a:extLst>
              </a:tr>
              <a:tr h="449409">
                <a:tc>
                  <a:txBody>
                    <a:bodyPr/>
                    <a:lstStyle/>
                    <a:p>
                      <a:pPr algn="ctr" fontAlgn="ctr">
                        <a:buNone/>
                      </a:pPr>
                      <a:r>
                        <a:rPr lang="ja-JP" altLang="en-US" sz="2800" u="none" strike="noStrike" dirty="0">
                          <a:effectLst/>
                          <a:latin typeface="MS UI Gothic" panose="020B0600070205080204" pitchFamily="50" charset="-128"/>
                          <a:ea typeface="MS UI Gothic" panose="020B0600070205080204" pitchFamily="50" charset="-128"/>
                        </a:rPr>
                        <a:t>設計から算出</a:t>
                      </a:r>
                      <a:endParaRPr lang="en-US" altLang="zh-TW" sz="2800" u="none" strike="noStrike" dirty="0">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i="0" u="none" strike="noStrike" dirty="0">
                          <a:solidFill>
                            <a:srgbClr val="000000"/>
                          </a:solidFill>
                          <a:effectLst/>
                          <a:latin typeface="MS UI Gothic" panose="020B0600070205080204" pitchFamily="50" charset="-128"/>
                          <a:ea typeface="MS UI Gothic" panose="020B0600070205080204" pitchFamily="50" charset="-128"/>
                        </a:rPr>
                        <a:t>0.26</a:t>
                      </a: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u="none" strike="noStrike" dirty="0">
                          <a:effectLst/>
                          <a:latin typeface="MS UI Gothic" panose="020B0600070205080204" pitchFamily="50" charset="-128"/>
                          <a:ea typeface="MS UI Gothic" panose="020B0600070205080204" pitchFamily="50" charset="-128"/>
                        </a:rPr>
                        <a:t>0.53</a:t>
                      </a:r>
                      <a:endParaRPr lang="en-US" altLang="ja-JP" sz="2800" b="0" i="0" u="none" strike="noStrike" dirty="0">
                        <a:solidFill>
                          <a:srgbClr val="000000"/>
                        </a:solidFill>
                        <a:effectLst/>
                        <a:latin typeface="MS UI Gothic" panose="020B0600070205080204" pitchFamily="50" charset="-128"/>
                        <a:ea typeface="MS UI Gothic" panose="020B0600070205080204" pitchFamily="50" charset="-128"/>
                      </a:endParaRP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i="0" u="none" strike="noStrike" dirty="0">
                          <a:solidFill>
                            <a:srgbClr val="000000"/>
                          </a:solidFill>
                          <a:effectLst/>
                          <a:latin typeface="MS UI Gothic" panose="020B0600070205080204" pitchFamily="50" charset="-128"/>
                          <a:ea typeface="MS UI Gothic" panose="020B0600070205080204" pitchFamily="50" charset="-128"/>
                        </a:rPr>
                        <a:t>1.58</a:t>
                      </a: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ctr">
                        <a:buNone/>
                      </a:pPr>
                      <a:r>
                        <a:rPr lang="en-US" altLang="ja-JP" sz="2800" b="0" i="0" u="none" strike="noStrike" dirty="0">
                          <a:solidFill>
                            <a:srgbClr val="000000"/>
                          </a:solidFill>
                          <a:effectLst/>
                          <a:latin typeface="MS UI Gothic" panose="020B0600070205080204" pitchFamily="50" charset="-128"/>
                          <a:ea typeface="MS UI Gothic" panose="020B0600070205080204" pitchFamily="50" charset="-128"/>
                        </a:rPr>
                        <a:t>3.17</a:t>
                      </a:r>
                    </a:p>
                  </a:txBody>
                  <a:tcPr marL="13618" marR="13618" marT="136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256076"/>
                  </a:ext>
                </a:extLst>
              </a:tr>
            </a:tbl>
          </a:graphicData>
        </a:graphic>
      </p:graphicFrame>
      <p:sp>
        <p:nvSpPr>
          <p:cNvPr id="194" name="テキスト ボックス 193">
            <a:extLst>
              <a:ext uri="{FF2B5EF4-FFF2-40B4-BE49-F238E27FC236}">
                <a16:creationId xmlns:a16="http://schemas.microsoft.com/office/drawing/2014/main" id="{0241AA27-AE95-62BD-1813-80AE567C5F6F}"/>
              </a:ext>
            </a:extLst>
          </p:cNvPr>
          <p:cNvSpPr txBox="1"/>
          <p:nvPr/>
        </p:nvSpPr>
        <p:spPr>
          <a:xfrm>
            <a:off x="13292172" y="23607060"/>
            <a:ext cx="8147625" cy="954107"/>
          </a:xfrm>
          <a:prstGeom prst="rect">
            <a:avLst/>
          </a:prstGeom>
          <a:noFill/>
        </p:spPr>
        <p:txBody>
          <a:bodyPr wrap="square">
            <a:spAutoFit/>
          </a:bodyPr>
          <a:lstStyle/>
          <a:p>
            <a:pPr algn="ctr"/>
            <a:r>
              <a:rPr lang="ja-JP" altLang="en-US" sz="2800" b="1" i="0" u="none" strike="noStrike" baseline="0" dirty="0">
                <a:latin typeface="Meiryo UI" panose="020B0604030504040204" pitchFamily="50" charset="-128"/>
                <a:ea typeface="Meiryo UI" panose="020B0604030504040204" pitchFamily="50" charset="-128"/>
              </a:rPr>
              <a:t>吐室の詳細な設計図を使用せずに，</a:t>
            </a:r>
            <a:endParaRPr lang="en-US" altLang="ja-JP" sz="2800" b="1" i="0" u="none" strike="noStrike" baseline="0" dirty="0">
              <a:latin typeface="Meiryo UI" panose="020B0604030504040204" pitchFamily="50" charset="-128"/>
              <a:ea typeface="Meiryo UI" panose="020B0604030504040204" pitchFamily="50" charset="-128"/>
            </a:endParaRPr>
          </a:p>
          <a:p>
            <a:pPr algn="ctr"/>
            <a:r>
              <a:rPr lang="ja-JP" altLang="en-US" sz="2800" b="1" i="0" u="none" strike="noStrike" baseline="0" dirty="0">
                <a:latin typeface="Meiryo UI" panose="020B0604030504040204" pitchFamily="50" charset="-128"/>
                <a:ea typeface="Meiryo UI" panose="020B0604030504040204" pitchFamily="50" charset="-128"/>
              </a:rPr>
              <a:t>降雨の観測データのみから近似的な閾値算出が</a:t>
            </a:r>
            <a:r>
              <a:rPr lang="ja-JP" altLang="en-US" sz="2800" b="1" dirty="0">
                <a:latin typeface="Meiryo UI" panose="020B0604030504040204" pitchFamily="50" charset="-128"/>
                <a:ea typeface="Meiryo UI" panose="020B0604030504040204" pitchFamily="50" charset="-128"/>
              </a:rPr>
              <a:t>可能</a:t>
            </a:r>
          </a:p>
        </p:txBody>
      </p:sp>
      <p:sp>
        <p:nvSpPr>
          <p:cNvPr id="12" name="正方形/長方形 11">
            <a:extLst>
              <a:ext uri="{FF2B5EF4-FFF2-40B4-BE49-F238E27FC236}">
                <a16:creationId xmlns:a16="http://schemas.microsoft.com/office/drawing/2014/main" id="{9F175BCB-B48F-1286-8C6B-7179A12D4AFB}"/>
              </a:ext>
            </a:extLst>
          </p:cNvPr>
          <p:cNvSpPr/>
          <p:nvPr/>
        </p:nvSpPr>
        <p:spPr>
          <a:xfrm>
            <a:off x="22085866" y="16419699"/>
            <a:ext cx="16304444" cy="410477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6" name="図 35">
            <a:extLst>
              <a:ext uri="{FF2B5EF4-FFF2-40B4-BE49-F238E27FC236}">
                <a16:creationId xmlns:a16="http://schemas.microsoft.com/office/drawing/2014/main" id="{A2932604-8A8F-265B-2EA2-79CDF3837163}"/>
              </a:ext>
            </a:extLst>
          </p:cNvPr>
          <p:cNvPicPr>
            <a:picLocks noChangeAspect="1"/>
          </p:cNvPicPr>
          <p:nvPr/>
        </p:nvPicPr>
        <p:blipFill>
          <a:blip r:embed="rId15"/>
          <a:stretch>
            <a:fillRect/>
          </a:stretch>
        </p:blipFill>
        <p:spPr>
          <a:xfrm>
            <a:off x="30922621" y="16550237"/>
            <a:ext cx="3834676" cy="3976994"/>
          </a:xfrm>
          <a:prstGeom prst="rect">
            <a:avLst/>
          </a:prstGeom>
        </p:spPr>
      </p:pic>
      <p:grpSp>
        <p:nvGrpSpPr>
          <p:cNvPr id="39" name="グループ化 38">
            <a:extLst>
              <a:ext uri="{FF2B5EF4-FFF2-40B4-BE49-F238E27FC236}">
                <a16:creationId xmlns:a16="http://schemas.microsoft.com/office/drawing/2014/main" id="{2A77CF33-57EB-6EA2-E168-3F4D89920A15}"/>
              </a:ext>
            </a:extLst>
          </p:cNvPr>
          <p:cNvGrpSpPr/>
          <p:nvPr/>
        </p:nvGrpSpPr>
        <p:grpSpPr>
          <a:xfrm>
            <a:off x="31905662" y="16195732"/>
            <a:ext cx="4543146" cy="555255"/>
            <a:chOff x="3632538" y="887690"/>
            <a:chExt cx="4543146" cy="555255"/>
          </a:xfrm>
        </p:grpSpPr>
        <p:sp>
          <p:nvSpPr>
            <p:cNvPr id="40" name="四角形: 角を丸くする 39">
              <a:extLst>
                <a:ext uri="{FF2B5EF4-FFF2-40B4-BE49-F238E27FC236}">
                  <a16:creationId xmlns:a16="http://schemas.microsoft.com/office/drawing/2014/main" id="{4C8C3538-FA24-4C43-6943-3DEC8CD3E66A}"/>
                </a:ext>
              </a:extLst>
            </p:cNvPr>
            <p:cNvSpPr/>
            <p:nvPr/>
          </p:nvSpPr>
          <p:spPr>
            <a:xfrm>
              <a:off x="3632538" y="887690"/>
              <a:ext cx="4543146" cy="555255"/>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CD7BB0FE-1A33-4852-3077-798597EDE1D7}"/>
                </a:ext>
              </a:extLst>
            </p:cNvPr>
            <p:cNvSpPr txBox="1"/>
            <p:nvPr/>
          </p:nvSpPr>
          <p:spPr>
            <a:xfrm>
              <a:off x="3656944" y="933865"/>
              <a:ext cx="4429840" cy="461665"/>
            </a:xfrm>
            <a:prstGeom prst="rect">
              <a:avLst/>
            </a:prstGeom>
            <a:noFill/>
          </p:spPr>
          <p:txBody>
            <a:bodyPr wrap="square">
              <a:spAutoFit/>
            </a:bodyPr>
            <a:lstStyle/>
            <a:p>
              <a:pPr marL="0" indent="0" algn="ctr">
                <a:buNone/>
              </a:pPr>
              <a:r>
                <a:rPr lang="ja-JP" altLang="en-US" sz="2400" b="1" dirty="0">
                  <a:latin typeface="Meiryo UI" panose="020B0604030504040204" pitchFamily="50" charset="-128"/>
                  <a:ea typeface="Meiryo UI" panose="020B0604030504040204" pitchFamily="50" charset="-128"/>
                </a:rPr>
                <a:t>越流堰を仮想した</a:t>
              </a:r>
              <a:r>
                <a:rPr lang="en-US" altLang="ja-JP" sz="2400" b="1" dirty="0">
                  <a:latin typeface="Meiryo UI" panose="020B0604030504040204" pitchFamily="50" charset="-128"/>
                  <a:ea typeface="Meiryo UI" panose="020B0604030504040204" pitchFamily="50" charset="-128"/>
                </a:rPr>
                <a:t>2</a:t>
              </a:r>
              <a:r>
                <a:rPr lang="ja-JP" altLang="en-US" sz="2400" b="1" dirty="0">
                  <a:latin typeface="Meiryo UI" panose="020B0604030504040204" pitchFamily="50" charset="-128"/>
                  <a:ea typeface="Meiryo UI" panose="020B0604030504040204" pitchFamily="50" charset="-128"/>
                </a:rPr>
                <a:t>段タンクモデル</a:t>
              </a:r>
              <a:endParaRPr lang="en-US" altLang="ja-JP" sz="2400" b="1" dirty="0">
                <a:latin typeface="Meiryo UI" panose="020B0604030504040204" pitchFamily="50" charset="-128"/>
                <a:ea typeface="Meiryo UI" panose="020B0604030504040204" pitchFamily="50" charset="-128"/>
              </a:endParaRPr>
            </a:p>
          </p:txBody>
        </p:sp>
      </p:grpSp>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E11CCEBE-DB66-F6CF-8580-FE3700E681DA}"/>
                  </a:ext>
                </a:extLst>
              </p:cNvPr>
              <p:cNvSpPr txBox="1"/>
              <p:nvPr/>
            </p:nvSpPr>
            <p:spPr>
              <a:xfrm>
                <a:off x="34666843" y="17016261"/>
                <a:ext cx="3753072" cy="3344826"/>
              </a:xfrm>
              <a:prstGeom prst="rect">
                <a:avLst/>
              </a:prstGeom>
              <a:noFill/>
              <a:ln>
                <a:noFill/>
              </a:ln>
            </p:spPr>
            <p:txBody>
              <a:bodyPr wrap="square" rtlCol="0">
                <a:spAutoFit/>
              </a:bodyPr>
              <a:lstStyle/>
              <a:p>
                <a:pPr indent="457200" algn="just">
                  <a:lnSpc>
                    <a:spcPct val="150000"/>
                  </a:lnSpc>
                </a:pPr>
                <a14:m>
                  <m:oMath xmlns:m="http://schemas.openxmlformats.org/officeDocument/2006/math">
                    <m:r>
                      <a:rPr lang="en-US" altLang="ja-JP" sz="2400" b="1" i="1" smtClean="0">
                        <a:latin typeface="Cambria Math" panose="02040503050406030204" pitchFamily="18" charset="0"/>
                      </a:rPr>
                      <m:t>𝒓</m:t>
                    </m:r>
                    <m:r>
                      <a:rPr lang="en-US" altLang="ja-JP" sz="2400" b="1" i="1" smtClean="0">
                        <a:latin typeface="Cambria Math" panose="02040503050406030204" pitchFamily="18" charset="0"/>
                      </a:rPr>
                      <m:t>:</m:t>
                    </m:r>
                  </m:oMath>
                </a14:m>
                <a:r>
                  <a:rPr lang="ja-JP" altLang="en-US" sz="2400" dirty="0">
                    <a:latin typeface="Meiryo UI" panose="020B0604030504040204" pitchFamily="50" charset="-128"/>
                    <a:ea typeface="Meiryo UI" panose="020B0604030504040204" pitchFamily="50" charset="-128"/>
                  </a:rPr>
                  <a:t>レーダ観測雨量</a:t>
                </a:r>
                <a:endParaRPr lang="en-US" altLang="ja-JP" sz="2400" b="1" i="1" dirty="0">
                  <a:latin typeface="Meiryo UI" panose="020B0604030504040204" pitchFamily="50" charset="-128"/>
                  <a:ea typeface="Meiryo UI" panose="020B0604030504040204" pitchFamily="50" charset="-128"/>
                </a:endParaRPr>
              </a:p>
              <a:p>
                <a:pPr indent="457200" algn="just">
                  <a:lnSpc>
                    <a:spcPct val="150000"/>
                  </a:lnSpc>
                </a:pP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𝒔</m:t>
                        </m:r>
                      </m:e>
                      <m:sub>
                        <m:r>
                          <a:rPr lang="en-US" altLang="ja-JP" sz="2400" b="1" i="1">
                            <a:latin typeface="Cambria Math" panose="02040503050406030204" pitchFamily="18" charset="0"/>
                          </a:rPr>
                          <m:t>𝟏</m:t>
                        </m:r>
                      </m:sub>
                    </m:sSub>
                    <m:r>
                      <a:rPr lang="en-US" altLang="ja-JP" sz="2400" b="1" i="1">
                        <a:latin typeface="Cambria Math" panose="02040503050406030204" pitchFamily="18" charset="0"/>
                      </a:rPr>
                      <m:t>:</m:t>
                    </m:r>
                  </m:oMath>
                </a14:m>
                <a:r>
                  <a:rPr lang="ja-JP" altLang="en-US" sz="2400" dirty="0">
                    <a:latin typeface="Meiryo UI" panose="020B0604030504040204" pitchFamily="50" charset="-128"/>
                    <a:ea typeface="Meiryo UI" panose="020B0604030504040204" pitchFamily="50" charset="-128"/>
                  </a:rPr>
                  <a:t>下水管路貯留高</a:t>
                </a:r>
                <a:endParaRPr lang="en-US" altLang="ja-JP" sz="2400" dirty="0">
                  <a:latin typeface="Meiryo UI" panose="020B0604030504040204" pitchFamily="50" charset="-128"/>
                  <a:ea typeface="Meiryo UI" panose="020B0604030504040204" pitchFamily="50" charset="-128"/>
                </a:endParaRPr>
              </a:p>
              <a:p>
                <a:pPr indent="457200" algn="just">
                  <a:lnSpc>
                    <a:spcPct val="150000"/>
                  </a:lnSpc>
                </a:pP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𝒔</m:t>
                        </m:r>
                      </m:e>
                      <m:sub>
                        <m:r>
                          <a:rPr lang="en-US" altLang="ja-JP" sz="2400" b="1" i="1">
                            <a:latin typeface="Cambria Math" panose="02040503050406030204" pitchFamily="18" charset="0"/>
                          </a:rPr>
                          <m:t>𝟐</m:t>
                        </m:r>
                      </m:sub>
                    </m:sSub>
                    <m:r>
                      <a:rPr lang="en-US" altLang="ja-JP" sz="2400" b="1" i="1">
                        <a:latin typeface="Cambria Math" panose="02040503050406030204" pitchFamily="18" charset="0"/>
                      </a:rPr>
                      <m:t>:</m:t>
                    </m:r>
                  </m:oMath>
                </a14:m>
                <a:r>
                  <a:rPr lang="ja-JP" altLang="en-US" sz="2400" dirty="0">
                    <a:latin typeface="Meiryo UI" panose="020B0604030504040204" pitchFamily="50" charset="-128"/>
                    <a:ea typeface="Meiryo UI" panose="020B0604030504040204" pitchFamily="50" charset="-128"/>
                  </a:rPr>
                  <a:t>雨水吐室貯留高</a:t>
                </a:r>
                <a:endParaRPr lang="en-US" altLang="ja-JP" sz="2400" dirty="0">
                  <a:latin typeface="Meiryo UI" panose="020B0604030504040204" pitchFamily="50" charset="-128"/>
                  <a:ea typeface="Meiryo UI" panose="020B0604030504040204" pitchFamily="50" charset="-128"/>
                </a:endParaRPr>
              </a:p>
              <a:p>
                <a:pPr indent="457200" algn="just">
                  <a:lnSpc>
                    <a:spcPct val="150000"/>
                  </a:lnSpc>
                </a:pP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𝒒</m:t>
                        </m:r>
                      </m:e>
                      <m:sub>
                        <m:r>
                          <a:rPr lang="en-US" altLang="ja-JP" sz="2400" b="1" i="1">
                            <a:latin typeface="Cambria Math" panose="02040503050406030204" pitchFamily="18" charset="0"/>
                          </a:rPr>
                          <m:t>𝟏</m:t>
                        </m:r>
                      </m:sub>
                    </m:sSub>
                    <m:r>
                      <a:rPr lang="en-US" altLang="ja-JP" sz="2400" b="1" i="1">
                        <a:latin typeface="Cambria Math" panose="02040503050406030204" pitchFamily="18" charset="0"/>
                      </a:rPr>
                      <m:t>:</m:t>
                    </m:r>
                  </m:oMath>
                </a14:m>
                <a:r>
                  <a:rPr lang="ja-JP" altLang="en-US" sz="2400" dirty="0">
                    <a:latin typeface="Meiryo UI" panose="020B0604030504040204" pitchFamily="50" charset="-128"/>
                    <a:ea typeface="Meiryo UI" panose="020B0604030504040204" pitchFamily="50" charset="-128"/>
                  </a:rPr>
                  <a:t>雨水吐室への流下量</a:t>
                </a:r>
                <a:endParaRPr lang="en-US" altLang="ja-JP" sz="2400" dirty="0">
                  <a:latin typeface="Meiryo UI" panose="020B0604030504040204" pitchFamily="50" charset="-128"/>
                  <a:ea typeface="Meiryo UI" panose="020B0604030504040204" pitchFamily="50" charset="-128"/>
                </a:endParaRPr>
              </a:p>
              <a:p>
                <a:pPr indent="457200" algn="just">
                  <a:lnSpc>
                    <a:spcPct val="150000"/>
                  </a:lnSpc>
                </a:pP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𝒒</m:t>
                        </m:r>
                      </m:e>
                      <m:sub>
                        <m:r>
                          <a:rPr lang="en-US" altLang="ja-JP" sz="2400" b="1" i="1" smtClean="0">
                            <a:latin typeface="Cambria Math" panose="02040503050406030204" pitchFamily="18" charset="0"/>
                          </a:rPr>
                          <m:t>𝟐</m:t>
                        </m:r>
                      </m:sub>
                    </m:sSub>
                    <m:r>
                      <a:rPr lang="en-US" altLang="ja-JP" sz="2400" b="1" i="1">
                        <a:latin typeface="Cambria Math" panose="02040503050406030204" pitchFamily="18" charset="0"/>
                      </a:rPr>
                      <m:t>:</m:t>
                    </m:r>
                  </m:oMath>
                </a14:m>
                <a:r>
                  <a:rPr lang="ja-JP" altLang="en-US" sz="2400" dirty="0">
                    <a:latin typeface="Meiryo UI" panose="020B0604030504040204" pitchFamily="50" charset="-128"/>
                    <a:ea typeface="Meiryo UI" panose="020B0604030504040204" pitchFamily="50" charset="-128"/>
                  </a:rPr>
                  <a:t>しゃ集流量</a:t>
                </a:r>
                <a:endParaRPr lang="en-US" altLang="ja-JP" sz="2400" dirty="0">
                  <a:latin typeface="Meiryo UI" panose="020B0604030504040204" pitchFamily="50" charset="-128"/>
                  <a:ea typeface="Meiryo UI" panose="020B0604030504040204" pitchFamily="50" charset="-128"/>
                </a:endParaRPr>
              </a:p>
              <a:p>
                <a:pPr indent="457200" algn="just">
                  <a:lnSpc>
                    <a:spcPct val="150000"/>
                  </a:lnSpc>
                </a:pP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𝒒</m:t>
                        </m:r>
                      </m:e>
                      <m:sub>
                        <m:r>
                          <a:rPr lang="en-US" altLang="ja-JP" sz="2400" b="1" i="1">
                            <a:latin typeface="Cambria Math" panose="02040503050406030204" pitchFamily="18" charset="0"/>
                          </a:rPr>
                          <m:t>𝟑</m:t>
                        </m:r>
                      </m:sub>
                    </m:sSub>
                    <m:r>
                      <a:rPr lang="en-US" altLang="ja-JP" sz="2400" b="1">
                        <a:latin typeface="Cambria Math" panose="02040503050406030204" pitchFamily="18" charset="0"/>
                      </a:rPr>
                      <m:t>:</m:t>
                    </m:r>
                  </m:oMath>
                </a14:m>
                <a:r>
                  <a:rPr lang="en-US" altLang="ja-JP" sz="2400" dirty="0">
                    <a:latin typeface="Meiryo UI" panose="020B0604030504040204" pitchFamily="50" charset="-128"/>
                    <a:ea typeface="Meiryo UI" panose="020B0604030504040204" pitchFamily="50" charset="-128"/>
                    <a:cs typeface="Times New Roman" panose="02020603050405020304" pitchFamily="18" charset="0"/>
                  </a:rPr>
                  <a:t> CSO</a:t>
                </a:r>
                <a:r>
                  <a:rPr lang="ja-JP" altLang="en-US" sz="2400" dirty="0">
                    <a:latin typeface="Meiryo UI" panose="020B0604030504040204" pitchFamily="50" charset="-128"/>
                    <a:ea typeface="Meiryo UI" panose="020B0604030504040204" pitchFamily="50" charset="-128"/>
                    <a:cs typeface="Times New Roman" panose="02020603050405020304" pitchFamily="18" charset="0"/>
                  </a:rPr>
                  <a:t>流出量</a:t>
                </a:r>
                <a:endParaRPr lang="en-US" altLang="ja-JP" sz="2400" dirty="0">
                  <a:latin typeface="Meiryo UI" panose="020B0604030504040204" pitchFamily="50" charset="-128"/>
                  <a:ea typeface="Meiryo UI" panose="020B0604030504040204" pitchFamily="50" charset="-128"/>
                  <a:cs typeface="Times New Roman" panose="02020603050405020304" pitchFamily="18" charset="0"/>
                </a:endParaRPr>
              </a:p>
            </p:txBody>
          </p:sp>
        </mc:Choice>
        <mc:Fallback xmlns="">
          <p:sp>
            <p:nvSpPr>
              <p:cNvPr id="42" name="テキスト ボックス 41">
                <a:extLst>
                  <a:ext uri="{FF2B5EF4-FFF2-40B4-BE49-F238E27FC236}">
                    <a16:creationId xmlns:a16="http://schemas.microsoft.com/office/drawing/2014/main" id="{E11CCEBE-DB66-F6CF-8580-FE3700E681DA}"/>
                  </a:ext>
                </a:extLst>
              </p:cNvPr>
              <p:cNvSpPr txBox="1">
                <a:spLocks noRot="1" noChangeAspect="1" noMove="1" noResize="1" noEditPoints="1" noAdjustHandles="1" noChangeArrowheads="1" noChangeShapeType="1" noTextEdit="1"/>
              </p:cNvSpPr>
              <p:nvPr/>
            </p:nvSpPr>
            <p:spPr>
              <a:xfrm>
                <a:off x="34666843" y="17016261"/>
                <a:ext cx="3753072" cy="3344826"/>
              </a:xfrm>
              <a:prstGeom prst="rect">
                <a:avLst/>
              </a:prstGeom>
              <a:blipFill>
                <a:blip r:embed="rId17"/>
                <a:stretch>
                  <a:fillRect r="-650" b="-3097"/>
                </a:stretch>
              </a:blipFill>
              <a:ln>
                <a:noFill/>
              </a:ln>
            </p:spPr>
            <p:txBody>
              <a:bodyPr/>
              <a:lstStyle/>
              <a:p>
                <a:r>
                  <a:rPr lang="ja-JP" altLang="en-US">
                    <a:noFill/>
                  </a:rPr>
                  <a:t> </a:t>
                </a:r>
              </a:p>
            </p:txBody>
          </p:sp>
        </mc:Fallback>
      </mc:AlternateContent>
      <p:sp>
        <p:nvSpPr>
          <p:cNvPr id="44" name="四角形: 角を丸くする 43">
            <a:extLst>
              <a:ext uri="{FF2B5EF4-FFF2-40B4-BE49-F238E27FC236}">
                <a16:creationId xmlns:a16="http://schemas.microsoft.com/office/drawing/2014/main" id="{BFC81C43-DCE1-63A2-8BC2-DDA52D0F9748}"/>
              </a:ext>
            </a:extLst>
          </p:cNvPr>
          <p:cNvSpPr/>
          <p:nvPr/>
        </p:nvSpPr>
        <p:spPr>
          <a:xfrm>
            <a:off x="22187049" y="17390398"/>
            <a:ext cx="4137779" cy="2944692"/>
          </a:xfrm>
          <a:prstGeom prst="round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6" name="図 45">
            <a:extLst>
              <a:ext uri="{FF2B5EF4-FFF2-40B4-BE49-F238E27FC236}">
                <a16:creationId xmlns:a16="http://schemas.microsoft.com/office/drawing/2014/main" id="{9FD01D69-63D9-E75C-16CC-092780F826DD}"/>
              </a:ext>
            </a:extLst>
          </p:cNvPr>
          <p:cNvPicPr>
            <a:picLocks noChangeAspect="1"/>
          </p:cNvPicPr>
          <p:nvPr/>
        </p:nvPicPr>
        <p:blipFill>
          <a:blip r:embed="rId18"/>
          <a:stretch>
            <a:fillRect/>
          </a:stretch>
        </p:blipFill>
        <p:spPr>
          <a:xfrm>
            <a:off x="22345587" y="18110076"/>
            <a:ext cx="3834675" cy="2136712"/>
          </a:xfrm>
          <a:prstGeom prst="rect">
            <a:avLst/>
          </a:prstGeom>
        </p:spPr>
      </p:pic>
      <p:sp>
        <p:nvSpPr>
          <p:cNvPr id="47" name="字幕 2">
            <a:extLst>
              <a:ext uri="{FF2B5EF4-FFF2-40B4-BE49-F238E27FC236}">
                <a16:creationId xmlns:a16="http://schemas.microsoft.com/office/drawing/2014/main" id="{A3470BCF-236E-7A0B-D79C-9AA3BA9EBA0A}"/>
              </a:ext>
            </a:extLst>
          </p:cNvPr>
          <p:cNvSpPr txBox="1">
            <a:spLocks/>
          </p:cNvSpPr>
          <p:nvPr/>
        </p:nvSpPr>
        <p:spPr>
          <a:xfrm>
            <a:off x="22866823" y="17376336"/>
            <a:ext cx="3259285" cy="9348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sz="2000" dirty="0">
                <a:latin typeface="Meiryo UI" panose="020B0604030504040204" pitchFamily="50" charset="-128"/>
                <a:ea typeface="Meiryo UI" panose="020B0604030504040204" pitchFamily="50" charset="-128"/>
              </a:rPr>
              <a:t>集水面積</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下水道台帳から作成</a:t>
            </a:r>
            <a:endParaRPr lang="en-US" altLang="ja-JP" sz="2000" dirty="0">
              <a:latin typeface="Meiryo UI" panose="020B0604030504040204" pitchFamily="50" charset="-128"/>
              <a:ea typeface="Meiryo UI" panose="020B0604030504040204" pitchFamily="50" charset="-128"/>
            </a:endParaRPr>
          </a:p>
        </p:txBody>
      </p:sp>
      <p:sp>
        <p:nvSpPr>
          <p:cNvPr id="76" name="四角形: 角を丸くする 75">
            <a:extLst>
              <a:ext uri="{FF2B5EF4-FFF2-40B4-BE49-F238E27FC236}">
                <a16:creationId xmlns:a16="http://schemas.microsoft.com/office/drawing/2014/main" id="{567901B1-475A-71B7-D855-CAD6A469F2C1}"/>
              </a:ext>
            </a:extLst>
          </p:cNvPr>
          <p:cNvSpPr/>
          <p:nvPr/>
        </p:nvSpPr>
        <p:spPr>
          <a:xfrm>
            <a:off x="26536569" y="17406558"/>
            <a:ext cx="4138047" cy="2928531"/>
          </a:xfrm>
          <a:prstGeom prst="roundRect">
            <a:avLst/>
          </a:prstGeom>
          <a:noFill/>
          <a:ln w="28575">
            <a:solidFill>
              <a:schemeClr val="tx2">
                <a:lumMod val="50000"/>
                <a:lumOff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a:extLst>
              <a:ext uri="{FF2B5EF4-FFF2-40B4-BE49-F238E27FC236}">
                <a16:creationId xmlns:a16="http://schemas.microsoft.com/office/drawing/2014/main" id="{950ECD8B-68F9-1AE0-83CF-0806601DBE1A}"/>
              </a:ext>
            </a:extLst>
          </p:cNvPr>
          <p:cNvSpPr/>
          <p:nvPr/>
        </p:nvSpPr>
        <p:spPr>
          <a:xfrm rot="5400000">
            <a:off x="30630307" y="18601741"/>
            <a:ext cx="389869" cy="242471"/>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grpSp>
        <p:nvGrpSpPr>
          <p:cNvPr id="112" name="グループ化 111">
            <a:extLst>
              <a:ext uri="{FF2B5EF4-FFF2-40B4-BE49-F238E27FC236}">
                <a16:creationId xmlns:a16="http://schemas.microsoft.com/office/drawing/2014/main" id="{81483B14-E095-EFBC-914B-15005B4D5E3B}"/>
              </a:ext>
            </a:extLst>
          </p:cNvPr>
          <p:cNvGrpSpPr/>
          <p:nvPr/>
        </p:nvGrpSpPr>
        <p:grpSpPr>
          <a:xfrm>
            <a:off x="24587284" y="16703572"/>
            <a:ext cx="4543146" cy="555255"/>
            <a:chOff x="3632538" y="887690"/>
            <a:chExt cx="4543146" cy="555255"/>
          </a:xfrm>
        </p:grpSpPr>
        <p:sp>
          <p:nvSpPr>
            <p:cNvPr id="113" name="四角形: 角を丸くする 112">
              <a:extLst>
                <a:ext uri="{FF2B5EF4-FFF2-40B4-BE49-F238E27FC236}">
                  <a16:creationId xmlns:a16="http://schemas.microsoft.com/office/drawing/2014/main" id="{D456EB70-49BC-623F-0858-7D0C060F893B}"/>
                </a:ext>
              </a:extLst>
            </p:cNvPr>
            <p:cNvSpPr/>
            <p:nvPr/>
          </p:nvSpPr>
          <p:spPr>
            <a:xfrm>
              <a:off x="3632538" y="887690"/>
              <a:ext cx="4543146" cy="5552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テキスト ボックス 113">
              <a:extLst>
                <a:ext uri="{FF2B5EF4-FFF2-40B4-BE49-F238E27FC236}">
                  <a16:creationId xmlns:a16="http://schemas.microsoft.com/office/drawing/2014/main" id="{D7F0C38B-3DED-95C2-4DBB-D00E1C9679A3}"/>
                </a:ext>
              </a:extLst>
            </p:cNvPr>
            <p:cNvSpPr txBox="1"/>
            <p:nvPr/>
          </p:nvSpPr>
          <p:spPr>
            <a:xfrm>
              <a:off x="3656944" y="933865"/>
              <a:ext cx="4429840" cy="461665"/>
            </a:xfrm>
            <a:prstGeom prst="rect">
              <a:avLst/>
            </a:prstGeom>
            <a:noFill/>
          </p:spPr>
          <p:txBody>
            <a:bodyPr wrap="square">
              <a:spAutoFit/>
            </a:bodyPr>
            <a:lstStyle/>
            <a:p>
              <a:pPr marL="0" indent="0" algn="ctr">
                <a:buNone/>
              </a:pPr>
              <a:r>
                <a:rPr lang="ja-JP" altLang="en-US" sz="2400" b="1" dirty="0">
                  <a:latin typeface="Meiryo UI" panose="020B0604030504040204" pitchFamily="50" charset="-128"/>
                  <a:ea typeface="Meiryo UI" panose="020B0604030504040204" pitchFamily="50" charset="-128"/>
                </a:rPr>
                <a:t>集水域内平均降雨強度算出</a:t>
              </a:r>
              <a:endParaRPr lang="en-US" altLang="ja-JP" sz="2400" b="1" dirty="0">
                <a:latin typeface="Meiryo UI" panose="020B0604030504040204" pitchFamily="50" charset="-128"/>
                <a:ea typeface="Meiryo UI" panose="020B0604030504040204" pitchFamily="50" charset="-128"/>
              </a:endParaRPr>
            </a:p>
          </p:txBody>
        </p:sp>
      </p:grpSp>
      <p:sp>
        <p:nvSpPr>
          <p:cNvPr id="116" name="字幕 2">
            <a:extLst>
              <a:ext uri="{FF2B5EF4-FFF2-40B4-BE49-F238E27FC236}">
                <a16:creationId xmlns:a16="http://schemas.microsoft.com/office/drawing/2014/main" id="{C563D850-3AD1-0307-E310-E79AFBEF1D23}"/>
              </a:ext>
            </a:extLst>
          </p:cNvPr>
          <p:cNvSpPr txBox="1">
            <a:spLocks/>
          </p:cNvSpPr>
          <p:nvPr/>
        </p:nvSpPr>
        <p:spPr>
          <a:xfrm>
            <a:off x="27117398" y="17376336"/>
            <a:ext cx="2976388" cy="9390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en-US" altLang="ja-JP" sz="2000" dirty="0">
                <a:latin typeface="Meiryo UI" panose="020B0604030504040204" pitchFamily="50" charset="-128"/>
                <a:ea typeface="Meiryo UI" panose="020B0604030504040204" pitchFamily="50" charset="-128"/>
              </a:rPr>
              <a:t>XRAIN</a:t>
            </a:r>
            <a:r>
              <a:rPr lang="ja-JP" altLang="en-US" sz="2000" dirty="0">
                <a:latin typeface="Meiryo UI" panose="020B0604030504040204" pitchFamily="50" charset="-128"/>
                <a:ea typeface="Meiryo UI" panose="020B0604030504040204" pitchFamily="50" charset="-128"/>
              </a:rPr>
              <a:t>レーダ雨量データ</a:t>
            </a: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000" dirty="0">
                <a:latin typeface="Meiryo UI" panose="020B0604030504040204" pitchFamily="50" charset="-128"/>
                <a:ea typeface="Meiryo UI" panose="020B0604030504040204" pitchFamily="50" charset="-128"/>
              </a:rPr>
              <a:t>250m</a:t>
            </a:r>
            <a:r>
              <a:rPr lang="ja-JP" altLang="en-US" sz="2000" dirty="0">
                <a:latin typeface="Meiryo UI" panose="020B0604030504040204" pitchFamily="50" charset="-128"/>
                <a:ea typeface="Meiryo UI" panose="020B0604030504040204" pitchFamily="50" charset="-128"/>
              </a:rPr>
              <a:t>メッシュ，</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分間隔</a:t>
            </a:r>
            <a:endParaRPr lang="en-US" altLang="ja-JP" sz="2000" dirty="0">
              <a:latin typeface="Meiryo UI" panose="020B0604030504040204" pitchFamily="50" charset="-128"/>
              <a:ea typeface="Meiryo UI" panose="020B0604030504040204" pitchFamily="50" charset="-128"/>
            </a:endParaRPr>
          </a:p>
        </p:txBody>
      </p:sp>
      <p:pic>
        <p:nvPicPr>
          <p:cNvPr id="121" name="図 120">
            <a:extLst>
              <a:ext uri="{FF2B5EF4-FFF2-40B4-BE49-F238E27FC236}">
                <a16:creationId xmlns:a16="http://schemas.microsoft.com/office/drawing/2014/main" id="{21254C81-0C0A-AA44-2294-BDA93EBB821D}"/>
              </a:ext>
            </a:extLst>
          </p:cNvPr>
          <p:cNvPicPr>
            <a:picLocks noChangeAspect="1"/>
          </p:cNvPicPr>
          <p:nvPr/>
        </p:nvPicPr>
        <p:blipFill>
          <a:blip r:embed="rId19"/>
          <a:stretch>
            <a:fillRect/>
          </a:stretch>
        </p:blipFill>
        <p:spPr>
          <a:xfrm>
            <a:off x="26789618" y="18063828"/>
            <a:ext cx="3477200" cy="2429182"/>
          </a:xfrm>
          <a:prstGeom prst="rect">
            <a:avLst/>
          </a:prstGeom>
        </p:spPr>
      </p:pic>
      <mc:AlternateContent xmlns:mc="http://schemas.openxmlformats.org/markup-compatibility/2006" xmlns:a14="http://schemas.microsoft.com/office/drawing/2010/main">
        <mc:Choice Requires="a14">
          <p:sp>
            <p:nvSpPr>
              <p:cNvPr id="124" name="字幕 2">
                <a:extLst>
                  <a:ext uri="{FF2B5EF4-FFF2-40B4-BE49-F238E27FC236}">
                    <a16:creationId xmlns:a16="http://schemas.microsoft.com/office/drawing/2014/main" id="{9FA5A4D8-29F9-94F4-DD5E-B64998C1C181}"/>
                  </a:ext>
                </a:extLst>
              </p:cNvPr>
              <p:cNvSpPr txBox="1">
                <a:spLocks/>
              </p:cNvSpPr>
              <p:nvPr/>
            </p:nvSpPr>
            <p:spPr>
              <a:xfrm>
                <a:off x="38663294" y="16629616"/>
                <a:ext cx="3492360" cy="887541"/>
              </a:xfrm>
              <a:prstGeom prst="rect">
                <a:avLst/>
              </a:prstGeom>
              <a:ln>
                <a:solidFill>
                  <a:srgbClr val="000000"/>
                </a:solidFill>
              </a:ln>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2400" dirty="0">
                    <a:latin typeface="Meiryo UI" panose="020B0604030504040204" pitchFamily="50" charset="-128"/>
                    <a:ea typeface="Meiryo UI" panose="020B0604030504040204" pitchFamily="50" charset="-128"/>
                  </a:rPr>
                  <a:t>モデルパラメータ</a:t>
                </a:r>
                <a:endParaRPr lang="en-US" altLang="ja-JP" sz="2400" dirty="0">
                  <a:latin typeface="Meiryo UI" panose="020B0604030504040204" pitchFamily="50" charset="-128"/>
                  <a:ea typeface="Meiryo UI" panose="020B0604030504040204" pitchFamily="50" charset="-128"/>
                </a:endParaRPr>
              </a:p>
              <a:p>
                <a:pPr marL="0" indent="0" algn="ctr">
                  <a:buNone/>
                </a:pPr>
                <a14:m>
                  <m:oMath xmlns:m="http://schemas.openxmlformats.org/officeDocument/2006/math">
                    <m:sSub>
                      <m:sSubPr>
                        <m:ctrlPr>
                          <a:rPr lang="en-US" altLang="ja-JP" sz="2400" b="1" i="1">
                            <a:latin typeface="Cambria Math" panose="02040503050406030204" pitchFamily="18" charset="0"/>
                          </a:rPr>
                        </m:ctrlPr>
                      </m:sSubPr>
                      <m:e>
                        <m:r>
                          <a:rPr lang="ja-JP" altLang="en-US" sz="2400" b="1" i="1">
                            <a:latin typeface="Cambria Math" panose="02040503050406030204" pitchFamily="18" charset="0"/>
                          </a:rPr>
                          <m:t>𝜷</m:t>
                        </m:r>
                      </m:e>
                      <m:sub>
                        <m:r>
                          <a:rPr lang="en-US" altLang="ja-JP" sz="2400" b="1" i="1">
                            <a:latin typeface="Cambria Math" panose="02040503050406030204" pitchFamily="18" charset="0"/>
                          </a:rPr>
                          <m:t>𝟏</m:t>
                        </m:r>
                      </m:sub>
                    </m:sSub>
                    <m:r>
                      <a:rPr lang="en-US" altLang="ja-JP" sz="2400" b="0" i="0" smtClean="0">
                        <a:latin typeface="Cambria Math" panose="02040503050406030204" pitchFamily="18" charset="0"/>
                      </a:rPr>
                      <m:t>,</m:t>
                    </m:r>
                    <m:sSub>
                      <m:sSubPr>
                        <m:ctrlPr>
                          <a:rPr lang="en-US" altLang="ja-JP" sz="2400" b="1" i="1">
                            <a:latin typeface="Cambria Math" panose="02040503050406030204" pitchFamily="18" charset="0"/>
                          </a:rPr>
                        </m:ctrlPr>
                      </m:sSubPr>
                      <m:e>
                        <m:r>
                          <a:rPr lang="ja-JP" altLang="en-US" sz="2400" b="1" i="1">
                            <a:latin typeface="Cambria Math" panose="02040503050406030204" pitchFamily="18" charset="0"/>
                          </a:rPr>
                          <m:t>𝜷</m:t>
                        </m:r>
                      </m:e>
                      <m:sub>
                        <m:r>
                          <a:rPr lang="en-US" altLang="ja-JP" sz="2400" b="1" i="1">
                            <a:latin typeface="Cambria Math" panose="02040503050406030204" pitchFamily="18" charset="0"/>
                          </a:rPr>
                          <m:t>𝟐</m:t>
                        </m:r>
                      </m:sub>
                    </m:sSub>
                    <m:r>
                      <a:rPr lang="en-US" altLang="ja-JP" sz="2400" b="1" i="1" smtClean="0">
                        <a:latin typeface="Cambria Math" panose="02040503050406030204" pitchFamily="18" charset="0"/>
                      </a:rPr>
                      <m:t>,</m:t>
                    </m:r>
                    <m:r>
                      <a:rPr lang="ja-JP" altLang="en-US" sz="2400" b="1" i="1">
                        <a:latin typeface="Cambria Math" panose="02040503050406030204" pitchFamily="18" charset="0"/>
                      </a:rPr>
                      <m:t>𝛂</m:t>
                    </m:r>
                    <m:r>
                      <a:rPr lang="en-US" altLang="ja-JP" sz="2400" b="0" i="0" smtClean="0">
                        <a:latin typeface="Cambria Math" panose="02040503050406030204" pitchFamily="18" charset="0"/>
                      </a:rPr>
                      <m:t>,</m:t>
                    </m:r>
                  </m:oMath>
                </a14:m>
                <a:r>
                  <a:rPr lang="en-US" altLang="ja-JP" sz="2400" b="1" dirty="0"/>
                  <a:t> </a:t>
                </a:r>
                <a14:m>
                  <m:oMath xmlns:m="http://schemas.openxmlformats.org/officeDocument/2006/math">
                    <m:r>
                      <a:rPr lang="en-US" altLang="ja-JP" sz="2400" b="1">
                        <a:latin typeface="Cambria Math" panose="02040503050406030204" pitchFamily="18" charset="0"/>
                      </a:rPr>
                      <m:t>𝐳</m:t>
                    </m:r>
                  </m:oMath>
                </a14:m>
                <a:endParaRPr lang="en-US" altLang="ja-JP" sz="2400" dirty="0">
                  <a:latin typeface="Meiryo UI" panose="020B0604030504040204" pitchFamily="50" charset="-128"/>
                  <a:ea typeface="Meiryo UI" panose="020B0604030504040204" pitchFamily="50" charset="-128"/>
                </a:endParaRPr>
              </a:p>
            </p:txBody>
          </p:sp>
        </mc:Choice>
        <mc:Fallback xmlns="">
          <p:sp>
            <p:nvSpPr>
              <p:cNvPr id="124" name="字幕 2">
                <a:extLst>
                  <a:ext uri="{FF2B5EF4-FFF2-40B4-BE49-F238E27FC236}">
                    <a16:creationId xmlns:a16="http://schemas.microsoft.com/office/drawing/2014/main" id="{9FA5A4D8-29F9-94F4-DD5E-B64998C1C181}"/>
                  </a:ext>
                </a:extLst>
              </p:cNvPr>
              <p:cNvSpPr txBox="1">
                <a:spLocks noRot="1" noChangeAspect="1" noMove="1" noResize="1" noEditPoints="1" noAdjustHandles="1" noChangeArrowheads="1" noChangeShapeType="1" noTextEdit="1"/>
              </p:cNvSpPr>
              <p:nvPr/>
            </p:nvSpPr>
            <p:spPr>
              <a:xfrm>
                <a:off x="38663294" y="16629616"/>
                <a:ext cx="3492360" cy="887541"/>
              </a:xfrm>
              <a:prstGeom prst="rect">
                <a:avLst/>
              </a:prstGeom>
              <a:blipFill>
                <a:blip r:embed="rId20"/>
                <a:stretch>
                  <a:fillRect t="-8108" b="-8108"/>
                </a:stretch>
              </a:blipFill>
              <a:ln>
                <a:solidFill>
                  <a:srgbClr val="000000"/>
                </a:solidFill>
              </a:ln>
            </p:spPr>
            <p:txBody>
              <a:bodyPr/>
              <a:lstStyle/>
              <a:p>
                <a:r>
                  <a:rPr lang="ja-JP" altLang="en-US">
                    <a:noFill/>
                  </a:rPr>
                  <a:t> </a:t>
                </a:r>
              </a:p>
            </p:txBody>
          </p:sp>
        </mc:Fallback>
      </mc:AlternateContent>
      <p:sp>
        <p:nvSpPr>
          <p:cNvPr id="127" name="字幕 2">
            <a:extLst>
              <a:ext uri="{FF2B5EF4-FFF2-40B4-BE49-F238E27FC236}">
                <a16:creationId xmlns:a16="http://schemas.microsoft.com/office/drawing/2014/main" id="{549EC516-0DCC-B63D-C97B-81CD1DEA19D9}"/>
              </a:ext>
            </a:extLst>
          </p:cNvPr>
          <p:cNvSpPr txBox="1">
            <a:spLocks/>
          </p:cNvSpPr>
          <p:nvPr/>
        </p:nvSpPr>
        <p:spPr>
          <a:xfrm>
            <a:off x="38649657" y="19245624"/>
            <a:ext cx="3519634" cy="1196956"/>
          </a:xfrm>
          <a:prstGeom prst="rect">
            <a:avLst/>
          </a:prstGeom>
          <a:ln>
            <a:solidFill>
              <a:schemeClr val="tx1"/>
            </a:solidFill>
          </a:ln>
        </p:spPr>
        <p:txBody>
          <a:bodyPr anchor="ct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b="1" dirty="0">
                <a:latin typeface="Meiryo UI" panose="020B0604030504040204" pitchFamily="50" charset="-128"/>
                <a:ea typeface="Meiryo UI" panose="020B0604030504040204" pitchFamily="50" charset="-128"/>
              </a:rPr>
              <a:t>降雨特性の異なる</a:t>
            </a:r>
            <a:r>
              <a:rPr lang="en-US" altLang="ja-JP" b="1" dirty="0">
                <a:latin typeface="Meiryo UI" panose="020B0604030504040204" pitchFamily="50" charset="-128"/>
                <a:ea typeface="Meiryo UI" panose="020B0604030504040204" pitchFamily="50" charset="-128"/>
              </a:rPr>
              <a:t>2</a:t>
            </a:r>
            <a:r>
              <a:rPr lang="ja-JP" altLang="en-US" b="1" dirty="0">
                <a:latin typeface="Meiryo UI" panose="020B0604030504040204" pitchFamily="50" charset="-128"/>
                <a:ea typeface="Meiryo UI" panose="020B0604030504040204" pitchFamily="50" charset="-128"/>
              </a:rPr>
              <a:t>イベント</a:t>
            </a:r>
            <a:endParaRPr lang="en-US" altLang="ja-JP" b="1" dirty="0">
              <a:latin typeface="Meiryo UI" panose="020B0604030504040204" pitchFamily="50" charset="-128"/>
              <a:ea typeface="Meiryo UI" panose="020B0604030504040204" pitchFamily="50" charset="-128"/>
            </a:endParaRPr>
          </a:p>
          <a:p>
            <a:pPr marL="0" indent="0" algn="ctr">
              <a:buNone/>
            </a:pPr>
            <a:r>
              <a:rPr lang="en-US" altLang="ja-JP" b="1" dirty="0">
                <a:latin typeface="Meiryo UI" panose="020B0604030504040204" pitchFamily="50" charset="-128"/>
                <a:ea typeface="Meiryo UI" panose="020B0604030504040204" pitchFamily="50" charset="-128"/>
              </a:rPr>
              <a:t>2025/9/5</a:t>
            </a:r>
            <a:r>
              <a:rPr lang="ja-JP" altLang="en-US" b="1" dirty="0">
                <a:latin typeface="Meiryo UI" panose="020B0604030504040204" pitchFamily="50" charset="-128"/>
                <a:ea typeface="Meiryo UI" panose="020B0604030504040204" pitchFamily="50" charset="-128"/>
              </a:rPr>
              <a:t>，</a:t>
            </a:r>
            <a:r>
              <a:rPr lang="en-US" altLang="ja-JP" b="1" dirty="0">
                <a:latin typeface="Meiryo UI" panose="020B0604030504040204" pitchFamily="50" charset="-128"/>
                <a:ea typeface="Meiryo UI" panose="020B0604030504040204" pitchFamily="50" charset="-128"/>
              </a:rPr>
              <a:t>2025/9/11</a:t>
            </a:r>
          </a:p>
        </p:txBody>
      </p:sp>
      <p:sp>
        <p:nvSpPr>
          <p:cNvPr id="149" name="二等辺三角形 148">
            <a:extLst>
              <a:ext uri="{FF2B5EF4-FFF2-40B4-BE49-F238E27FC236}">
                <a16:creationId xmlns:a16="http://schemas.microsoft.com/office/drawing/2014/main" id="{C12C78E4-EDF7-2058-D684-FA9DEBE0BEFB}"/>
              </a:ext>
            </a:extLst>
          </p:cNvPr>
          <p:cNvSpPr/>
          <p:nvPr/>
        </p:nvSpPr>
        <p:spPr>
          <a:xfrm rot="10800000">
            <a:off x="40124071" y="17521714"/>
            <a:ext cx="570807" cy="237693"/>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151" name="字幕 2">
            <a:extLst>
              <a:ext uri="{FF2B5EF4-FFF2-40B4-BE49-F238E27FC236}">
                <a16:creationId xmlns:a16="http://schemas.microsoft.com/office/drawing/2014/main" id="{E588165D-79EF-0C71-63CE-C9D8E9319F4E}"/>
              </a:ext>
            </a:extLst>
          </p:cNvPr>
          <p:cNvSpPr txBox="1">
            <a:spLocks/>
          </p:cNvSpPr>
          <p:nvPr/>
        </p:nvSpPr>
        <p:spPr>
          <a:xfrm>
            <a:off x="38682522" y="17757019"/>
            <a:ext cx="3486164" cy="1180927"/>
          </a:xfrm>
          <a:prstGeom prst="rect">
            <a:avLst/>
          </a:prstGeom>
          <a:ln>
            <a:solidFill>
              <a:schemeClr val="tx1"/>
            </a:solid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sz="2400" dirty="0">
                <a:latin typeface="Meiryo UI" panose="020B0604030504040204" pitchFamily="50" charset="-128"/>
                <a:ea typeface="Meiryo UI" panose="020B0604030504040204" pitchFamily="50" charset="-128"/>
              </a:rPr>
              <a:t>目的関数</a:t>
            </a: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RMSE</a:t>
            </a:r>
            <a:r>
              <a:rPr lang="ja-JP" altLang="en-US" sz="2400" dirty="0">
                <a:latin typeface="Meiryo UI" panose="020B0604030504040204" pitchFamily="50" charset="-128"/>
                <a:ea typeface="Meiryo UI" panose="020B0604030504040204" pitchFamily="50" charset="-128"/>
              </a:rPr>
              <a:t>，ピーク流量誤差</a:t>
            </a: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結果が最良であった重み）</a:t>
            </a:r>
            <a:endParaRPr lang="en-US" altLang="ja-JP" sz="2400" dirty="0">
              <a:latin typeface="Meiryo UI" panose="020B0604030504040204" pitchFamily="50" charset="-128"/>
              <a:ea typeface="Meiryo UI" panose="020B0604030504040204" pitchFamily="50" charset="-128"/>
            </a:endParaRPr>
          </a:p>
        </p:txBody>
      </p:sp>
      <p:sp>
        <p:nvSpPr>
          <p:cNvPr id="156" name="テキスト ボックス 155">
            <a:extLst>
              <a:ext uri="{FF2B5EF4-FFF2-40B4-BE49-F238E27FC236}">
                <a16:creationId xmlns:a16="http://schemas.microsoft.com/office/drawing/2014/main" id="{E28C1C28-5978-B2BF-F22C-066CF5FDD8E2}"/>
              </a:ext>
            </a:extLst>
          </p:cNvPr>
          <p:cNvSpPr txBox="1"/>
          <p:nvPr/>
        </p:nvSpPr>
        <p:spPr>
          <a:xfrm>
            <a:off x="38767590" y="15665564"/>
            <a:ext cx="3550468" cy="822769"/>
          </a:xfrm>
          <a:prstGeom prst="rect">
            <a:avLst/>
          </a:prstGeom>
          <a:solidFill>
            <a:schemeClr val="bg1"/>
          </a:solidFill>
          <a:ln>
            <a:noFill/>
          </a:ln>
        </p:spPr>
        <p:txBody>
          <a:bodyPr wrap="square">
            <a:spAutoFit/>
          </a:bodyPr>
          <a:lstStyle/>
          <a:p>
            <a:pPr marL="0" indent="0" algn="ctr">
              <a:buNone/>
            </a:pPr>
            <a:r>
              <a:rPr lang="ja-JP" altLang="en-US" sz="2400" b="1" dirty="0">
                <a:latin typeface="Meiryo UI" panose="020B0604030504040204" pitchFamily="50" charset="-128"/>
                <a:ea typeface="Meiryo UI" panose="020B0604030504040204" pitchFamily="50" charset="-128"/>
              </a:rPr>
              <a:t>複数イベントを</a:t>
            </a:r>
            <a:endParaRPr lang="en-US" altLang="ja-JP" sz="2400" b="1" dirty="0">
              <a:latin typeface="Meiryo UI" panose="020B0604030504040204" pitchFamily="50" charset="-128"/>
              <a:ea typeface="Meiryo UI" panose="020B0604030504040204" pitchFamily="50" charset="-128"/>
            </a:endParaRPr>
          </a:p>
          <a:p>
            <a:pPr marL="0" indent="0" algn="ctr">
              <a:buNone/>
            </a:pPr>
            <a:r>
              <a:rPr lang="en-US" altLang="ja-JP" sz="2400" b="1" dirty="0">
                <a:latin typeface="Meiryo UI" panose="020B0604030504040204" pitchFamily="50" charset="-128"/>
                <a:ea typeface="Meiryo UI" panose="020B0604030504040204" pitchFamily="50" charset="-128"/>
              </a:rPr>
              <a:t>SCE-UA</a:t>
            </a:r>
            <a:r>
              <a:rPr lang="ja-JP" altLang="en-US" sz="2400" b="1" dirty="0">
                <a:latin typeface="Meiryo UI" panose="020B0604030504040204" pitchFamily="50" charset="-128"/>
                <a:ea typeface="Meiryo UI" panose="020B0604030504040204" pitchFamily="50" charset="-128"/>
              </a:rPr>
              <a:t>法による最適化</a:t>
            </a:r>
            <a:endParaRPr lang="en-US" altLang="ja-JP" sz="2400" b="1" dirty="0">
              <a:latin typeface="Meiryo UI" panose="020B0604030504040204" pitchFamily="50" charset="-128"/>
              <a:ea typeface="Meiryo UI" panose="020B0604030504040204" pitchFamily="50" charset="-128"/>
            </a:endParaRPr>
          </a:p>
        </p:txBody>
      </p:sp>
      <p:sp>
        <p:nvSpPr>
          <p:cNvPr id="158" name="二等辺三角形 157">
            <a:extLst>
              <a:ext uri="{FF2B5EF4-FFF2-40B4-BE49-F238E27FC236}">
                <a16:creationId xmlns:a16="http://schemas.microsoft.com/office/drawing/2014/main" id="{47D84C7F-96D8-E45C-AE49-DCBA647E5C65}"/>
              </a:ext>
            </a:extLst>
          </p:cNvPr>
          <p:cNvSpPr/>
          <p:nvPr/>
        </p:nvSpPr>
        <p:spPr>
          <a:xfrm rot="10800000">
            <a:off x="40124071" y="18931477"/>
            <a:ext cx="570807" cy="237693"/>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160" name="テキスト ボックス 159">
            <a:extLst>
              <a:ext uri="{FF2B5EF4-FFF2-40B4-BE49-F238E27FC236}">
                <a16:creationId xmlns:a16="http://schemas.microsoft.com/office/drawing/2014/main" id="{9A07E045-152F-3BF2-16AB-DC20153530DC}"/>
              </a:ext>
            </a:extLst>
          </p:cNvPr>
          <p:cNvSpPr txBox="1"/>
          <p:nvPr/>
        </p:nvSpPr>
        <p:spPr>
          <a:xfrm>
            <a:off x="23194105" y="20940537"/>
            <a:ext cx="2792554" cy="461665"/>
          </a:xfrm>
          <a:prstGeom prst="rect">
            <a:avLst/>
          </a:prstGeom>
          <a:noFill/>
        </p:spPr>
        <p:txBody>
          <a:bodyPr wrap="square" rtlCol="0">
            <a:spAutoFit/>
          </a:bodyPr>
          <a:lstStyle/>
          <a:p>
            <a:r>
              <a:rPr lang="en-US" altLang="ja-JP" sz="2400" dirty="0">
                <a:latin typeface="MS UI Gothic" panose="020B0600070205080204" pitchFamily="50" charset="-128"/>
                <a:ea typeface="MS UI Gothic" panose="020B0600070205080204" pitchFamily="50" charset="-128"/>
              </a:rPr>
              <a:t>2025</a:t>
            </a:r>
            <a:r>
              <a:rPr lang="ja-JP" altLang="en-US" sz="2400" dirty="0">
                <a:latin typeface="MS UI Gothic" panose="020B0600070205080204" pitchFamily="50" charset="-128"/>
                <a:ea typeface="MS UI Gothic" panose="020B0600070205080204" pitchFamily="50" charset="-128"/>
              </a:rPr>
              <a:t>年</a:t>
            </a:r>
            <a:r>
              <a:rPr lang="en-US" altLang="ja-JP" sz="2400" dirty="0">
                <a:latin typeface="MS UI Gothic" panose="020B0600070205080204" pitchFamily="50" charset="-128"/>
                <a:ea typeface="MS UI Gothic" panose="020B0600070205080204" pitchFamily="50" charset="-128"/>
              </a:rPr>
              <a:t>9</a:t>
            </a:r>
            <a:r>
              <a:rPr lang="ja-JP" altLang="en-US" sz="2400" dirty="0">
                <a:latin typeface="MS UI Gothic" panose="020B0600070205080204" pitchFamily="50" charset="-128"/>
                <a:ea typeface="MS UI Gothic" panose="020B0600070205080204" pitchFamily="50" charset="-128"/>
              </a:rPr>
              <a:t>月</a:t>
            </a:r>
            <a:r>
              <a:rPr lang="en-US" altLang="ja-JP" sz="2400" dirty="0">
                <a:latin typeface="MS UI Gothic" panose="020B0600070205080204" pitchFamily="50" charset="-128"/>
                <a:ea typeface="MS UI Gothic" panose="020B0600070205080204" pitchFamily="50" charset="-128"/>
              </a:rPr>
              <a:t>5</a:t>
            </a:r>
            <a:r>
              <a:rPr lang="ja-JP" altLang="en-US" sz="2400" dirty="0">
                <a:latin typeface="MS UI Gothic" panose="020B0600070205080204" pitchFamily="50" charset="-128"/>
                <a:ea typeface="MS UI Gothic" panose="020B0600070205080204" pitchFamily="50" charset="-128"/>
              </a:rPr>
              <a:t>日</a:t>
            </a:r>
            <a:endParaRPr kumimoji="1" lang="ja-JP" altLang="en-US" sz="2400" dirty="0">
              <a:latin typeface="MS UI Gothic" panose="020B0600070205080204" pitchFamily="50" charset="-128"/>
              <a:ea typeface="MS UI Gothic" panose="020B0600070205080204" pitchFamily="50" charset="-128"/>
            </a:endParaRPr>
          </a:p>
        </p:txBody>
      </p:sp>
      <p:sp>
        <p:nvSpPr>
          <p:cNvPr id="170" name="テキスト ボックス 169">
            <a:extLst>
              <a:ext uri="{FF2B5EF4-FFF2-40B4-BE49-F238E27FC236}">
                <a16:creationId xmlns:a16="http://schemas.microsoft.com/office/drawing/2014/main" id="{016436CA-E938-5B0A-F533-CFECC45DD421}"/>
              </a:ext>
            </a:extLst>
          </p:cNvPr>
          <p:cNvSpPr txBox="1"/>
          <p:nvPr/>
        </p:nvSpPr>
        <p:spPr>
          <a:xfrm>
            <a:off x="24884177" y="26540365"/>
            <a:ext cx="13066114" cy="584775"/>
          </a:xfrm>
          <a:prstGeom prst="rect">
            <a:avLst/>
          </a:prstGeom>
          <a:solidFill>
            <a:schemeClr val="bg1"/>
          </a:solidFill>
        </p:spPr>
        <p:txBody>
          <a:bodyPr wrap="square" rtlCol="0">
            <a:spAutoFit/>
          </a:bodyPr>
          <a:lstStyle/>
          <a:p>
            <a:pPr marL="457200" indent="-457200">
              <a:buFont typeface="Wingdings" panose="05000000000000000000" pitchFamily="2" charset="2"/>
              <a:buChar char="ü"/>
            </a:pPr>
            <a:r>
              <a:rPr lang="ja-JP" altLang="en-US" sz="3200" b="1" dirty="0">
                <a:latin typeface="Meiryo UI" panose="020B0604030504040204" pitchFamily="50" charset="-128"/>
                <a:ea typeface="Meiryo UI" panose="020B0604030504040204" pitchFamily="50" charset="-128"/>
              </a:rPr>
              <a:t>簡易数値モデルは</a:t>
            </a:r>
            <a:r>
              <a:rPr lang="en-US" altLang="ja-JP" sz="3200" b="1" dirty="0">
                <a:latin typeface="Meiryo UI" panose="020B0604030504040204" pitchFamily="50" charset="-128"/>
                <a:ea typeface="Meiryo UI" panose="020B0604030504040204" pitchFamily="50" charset="-128"/>
              </a:rPr>
              <a:t>CSO</a:t>
            </a:r>
            <a:r>
              <a:rPr lang="ja-JP" altLang="en-US" sz="3200" b="1" dirty="0">
                <a:latin typeface="Meiryo UI" panose="020B0604030504040204" pitchFamily="50" charset="-128"/>
                <a:ea typeface="Meiryo UI" panose="020B0604030504040204" pitchFamily="50" charset="-128"/>
              </a:rPr>
              <a:t>発生タイミング，ピーク時刻，流出量を良好に再現</a:t>
            </a:r>
            <a:endParaRPr lang="en-US" altLang="ja-JP" sz="3200" b="1" dirty="0">
              <a:latin typeface="Meiryo UI" panose="020B0604030504040204" pitchFamily="50" charset="-128"/>
              <a:ea typeface="Meiryo UI" panose="020B0604030504040204" pitchFamily="50" charset="-128"/>
            </a:endParaRPr>
          </a:p>
        </p:txBody>
      </p:sp>
      <p:grpSp>
        <p:nvGrpSpPr>
          <p:cNvPr id="209" name="グループ化 208">
            <a:extLst>
              <a:ext uri="{FF2B5EF4-FFF2-40B4-BE49-F238E27FC236}">
                <a16:creationId xmlns:a16="http://schemas.microsoft.com/office/drawing/2014/main" id="{D4CE0D16-5DBC-1495-0D70-A6BFFED064DC}"/>
              </a:ext>
            </a:extLst>
          </p:cNvPr>
          <p:cNvGrpSpPr/>
          <p:nvPr/>
        </p:nvGrpSpPr>
        <p:grpSpPr>
          <a:xfrm>
            <a:off x="22335703" y="26660338"/>
            <a:ext cx="10628234" cy="707886"/>
            <a:chOff x="17663953" y="3417826"/>
            <a:chExt cx="10628234" cy="707886"/>
          </a:xfrm>
        </p:grpSpPr>
        <p:sp>
          <p:nvSpPr>
            <p:cNvPr id="210" name="テキスト ボックス 209">
              <a:extLst>
                <a:ext uri="{FF2B5EF4-FFF2-40B4-BE49-F238E27FC236}">
                  <a16:creationId xmlns:a16="http://schemas.microsoft.com/office/drawing/2014/main" id="{D080DC89-C392-CEB6-D3E0-FB2016A3F1FA}"/>
                </a:ext>
              </a:extLst>
            </p:cNvPr>
            <p:cNvSpPr txBox="1"/>
            <p:nvPr/>
          </p:nvSpPr>
          <p:spPr>
            <a:xfrm>
              <a:off x="18680711" y="3417826"/>
              <a:ext cx="9611476" cy="707886"/>
            </a:xfrm>
            <a:prstGeom prst="rect">
              <a:avLst/>
            </a:prstGeom>
            <a:noFill/>
            <a:effectLst>
              <a:softEdge rad="63500"/>
            </a:effectLst>
          </p:spPr>
          <p:txBody>
            <a:bodyPr wrap="square" rtlCol="0" anchor="ctr">
              <a:spAutoFit/>
            </a:bodyPr>
            <a:lstStyle/>
            <a:p>
              <a:r>
                <a:rPr kumimoji="1" lang="ja-JP" altLang="en-US" sz="4000" b="1" dirty="0">
                  <a:solidFill>
                    <a:srgbClr val="264653"/>
                  </a:solidFill>
                  <a:latin typeface="Meiryo UI" panose="020B0604030504040204" pitchFamily="50" charset="-128"/>
                  <a:ea typeface="Meiryo UI" panose="020B0604030504040204" pitchFamily="50" charset="-128"/>
                </a:rPr>
                <a:t>まとめ</a:t>
              </a:r>
            </a:p>
          </p:txBody>
        </p:sp>
        <p:sp>
          <p:nvSpPr>
            <p:cNvPr id="211" name="矢印: 五方向 210">
              <a:extLst>
                <a:ext uri="{FF2B5EF4-FFF2-40B4-BE49-F238E27FC236}">
                  <a16:creationId xmlns:a16="http://schemas.microsoft.com/office/drawing/2014/main" id="{FCC95A19-782C-30DD-D927-A5605A55E9D1}"/>
                </a:ext>
              </a:extLst>
            </p:cNvPr>
            <p:cNvSpPr/>
            <p:nvPr/>
          </p:nvSpPr>
          <p:spPr>
            <a:xfrm>
              <a:off x="17663953" y="3417826"/>
              <a:ext cx="1024801" cy="707886"/>
            </a:xfrm>
            <a:prstGeom prst="homePlate">
              <a:avLst/>
            </a:prstGeom>
            <a:solidFill>
              <a:srgbClr val="2646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4000" b="1" dirty="0">
                  <a:latin typeface="Meiryo UI" panose="020B0604030504040204" pitchFamily="50" charset="-128"/>
                  <a:ea typeface="Meiryo UI" panose="020B0604030504040204" pitchFamily="50" charset="-128"/>
                </a:rPr>
                <a:t>6</a:t>
              </a:r>
              <a:endParaRPr kumimoji="1" lang="ja-JP" altLang="en-US" b="1" dirty="0">
                <a:latin typeface="Meiryo UI" panose="020B0604030504040204" pitchFamily="50" charset="-128"/>
                <a:ea typeface="Meiryo UI" panose="020B0604030504040204" pitchFamily="50" charset="-128"/>
              </a:endParaRPr>
            </a:p>
          </p:txBody>
        </p:sp>
      </p:grpSp>
      <p:sp>
        <p:nvSpPr>
          <p:cNvPr id="212" name="テキスト ボックス 211">
            <a:extLst>
              <a:ext uri="{FF2B5EF4-FFF2-40B4-BE49-F238E27FC236}">
                <a16:creationId xmlns:a16="http://schemas.microsoft.com/office/drawing/2014/main" id="{1783FB54-26AF-8EF6-6676-875119C872C1}"/>
              </a:ext>
            </a:extLst>
          </p:cNvPr>
          <p:cNvSpPr txBox="1"/>
          <p:nvPr/>
        </p:nvSpPr>
        <p:spPr>
          <a:xfrm>
            <a:off x="23007188" y="27800301"/>
            <a:ext cx="17984497" cy="2243000"/>
          </a:xfrm>
          <a:prstGeom prst="rect">
            <a:avLst/>
          </a:prstGeom>
          <a:solidFill>
            <a:srgbClr val="FFFFFF"/>
          </a:solidFill>
          <a:ln w="19050">
            <a:noFill/>
          </a:ln>
        </p:spPr>
        <p:txBody>
          <a:bodyPr wrap="square" anchor="ctr">
            <a:spAutoFit/>
          </a:bodyPr>
          <a:lstStyle/>
          <a:p>
            <a:pPr marL="457200" indent="-457200">
              <a:buFont typeface="Wingdings" panose="05000000000000000000" pitchFamily="2" charset="2"/>
              <a:buChar char="ü"/>
            </a:pPr>
            <a:r>
              <a:rPr lang="ja-JP" altLang="en-US" sz="3600" dirty="0">
                <a:latin typeface="Meiryo UI" panose="020B0604030504040204" pitchFamily="50" charset="-128"/>
                <a:ea typeface="Meiryo UI" panose="020B0604030504040204" pitchFamily="50" charset="-128"/>
              </a:rPr>
              <a:t>直前</a:t>
            </a:r>
            <a:r>
              <a:rPr lang="en-US" altLang="ja-JP" sz="3600" dirty="0">
                <a:latin typeface="Meiryo UI" panose="020B0604030504040204" pitchFamily="50" charset="-128"/>
                <a:ea typeface="Meiryo UI" panose="020B0604030504040204" pitchFamily="50" charset="-128"/>
              </a:rPr>
              <a:t>10</a:t>
            </a:r>
            <a:r>
              <a:rPr lang="ja-JP" altLang="en-US" sz="3600" dirty="0">
                <a:latin typeface="Meiryo UI" panose="020B0604030504040204" pitchFamily="50" charset="-128"/>
                <a:ea typeface="Meiryo UI" panose="020B0604030504040204" pitchFamily="50" charset="-128"/>
              </a:rPr>
              <a:t>分間降雨強度</a:t>
            </a:r>
            <a:r>
              <a:rPr lang="en-US" altLang="ja-JP" sz="3600" dirty="0">
                <a:latin typeface="Meiryo UI" panose="020B0604030504040204" pitchFamily="50" charset="-128"/>
                <a:ea typeface="Meiryo UI" panose="020B0604030504040204" pitchFamily="50" charset="-128"/>
              </a:rPr>
              <a:t>10mm/h</a:t>
            </a:r>
            <a:r>
              <a:rPr lang="ja-JP" altLang="en-US" sz="3600" dirty="0">
                <a:latin typeface="Meiryo UI" panose="020B0604030504040204" pitchFamily="50" charset="-128"/>
                <a:ea typeface="Meiryo UI" panose="020B0604030504040204" pitchFamily="50" charset="-128"/>
              </a:rPr>
              <a:t>未満でも先行降雨等により</a:t>
            </a:r>
            <a:r>
              <a:rPr lang="en-US" altLang="ja-JP" sz="3600" dirty="0">
                <a:latin typeface="Meiryo UI" panose="020B0604030504040204" pitchFamily="50" charset="-128"/>
                <a:ea typeface="Meiryo UI" panose="020B0604030504040204" pitchFamily="50" charset="-128"/>
              </a:rPr>
              <a:t>CSO</a:t>
            </a:r>
            <a:r>
              <a:rPr lang="ja-JP" altLang="en-US" sz="3600" dirty="0">
                <a:latin typeface="Meiryo UI" panose="020B0604030504040204" pitchFamily="50" charset="-128"/>
                <a:ea typeface="Meiryo UI" panose="020B0604030504040204" pitchFamily="50" charset="-128"/>
              </a:rPr>
              <a:t>発生</a:t>
            </a:r>
            <a:endParaRPr lang="en-US" altLang="ja-JP" sz="3600" dirty="0">
              <a:latin typeface="Meiryo UI" panose="020B0604030504040204" pitchFamily="50" charset="-128"/>
              <a:ea typeface="Meiryo UI" panose="020B0604030504040204" pitchFamily="50" charset="-128"/>
            </a:endParaRPr>
          </a:p>
          <a:p>
            <a:pPr marL="457200" indent="-457200">
              <a:buFont typeface="Wingdings" panose="05000000000000000000" pitchFamily="2" charset="2"/>
              <a:buChar char="ü"/>
            </a:pPr>
            <a:r>
              <a:rPr lang="ja-JP" altLang="en-US" sz="3600" dirty="0">
                <a:latin typeface="Meiryo UI" panose="020B0604030504040204" pitchFamily="50" charset="-128"/>
                <a:ea typeface="Meiryo UI" panose="020B0604030504040204" pitchFamily="50" charset="-128"/>
              </a:rPr>
              <a:t>直前の</a:t>
            </a:r>
            <a:r>
              <a:rPr lang="ja-JP" altLang="en-US" sz="3600" b="1" dirty="0">
                <a:latin typeface="Meiryo UI" panose="020B0604030504040204" pitchFamily="50" charset="-128"/>
                <a:ea typeface="Meiryo UI" panose="020B0604030504040204" pitchFamily="50" charset="-128"/>
              </a:rPr>
              <a:t>積算降雨量</a:t>
            </a:r>
            <a:r>
              <a:rPr lang="ja-JP" altLang="en-US" sz="3600" dirty="0">
                <a:latin typeface="Meiryo UI" panose="020B0604030504040204" pitchFamily="50" charset="-128"/>
                <a:ea typeface="Meiryo UI" panose="020B0604030504040204" pitchFamily="50" charset="-128"/>
              </a:rPr>
              <a:t>で</a:t>
            </a:r>
            <a:r>
              <a:rPr lang="en-US" altLang="ja-JP" sz="3600" dirty="0">
                <a:latin typeface="Meiryo UI" panose="020B0604030504040204" pitchFamily="50" charset="-128"/>
                <a:ea typeface="Meiryo UI" panose="020B0604030504040204" pitchFamily="50" charset="-128"/>
              </a:rPr>
              <a:t>CSO</a:t>
            </a:r>
            <a:r>
              <a:rPr lang="ja-JP" altLang="en-US" sz="3600" dirty="0">
                <a:latin typeface="Meiryo UI" panose="020B0604030504040204" pitchFamily="50" charset="-128"/>
                <a:ea typeface="Meiryo UI" panose="020B0604030504040204" pitchFamily="50" charset="-128"/>
              </a:rPr>
              <a:t>流出量の説明可能（直前</a:t>
            </a:r>
            <a:r>
              <a:rPr lang="en-US" altLang="ja-JP" sz="3600" dirty="0">
                <a:latin typeface="Meiryo UI" panose="020B0604030504040204" pitchFamily="50" charset="-128"/>
                <a:ea typeface="Meiryo UI" panose="020B0604030504040204" pitchFamily="50" charset="-128"/>
              </a:rPr>
              <a:t>30</a:t>
            </a:r>
            <a:r>
              <a:rPr lang="ja-JP" altLang="en-US" sz="3600" dirty="0">
                <a:latin typeface="Meiryo UI" panose="020B0604030504040204" pitchFamily="50" charset="-128"/>
                <a:ea typeface="Meiryo UI" panose="020B0604030504040204" pitchFamily="50" charset="-128"/>
              </a:rPr>
              <a:t>分積算降雨の影響大）</a:t>
            </a:r>
            <a:endParaRPr lang="en-US" altLang="ja-JP" sz="3600" dirty="0">
              <a:latin typeface="Meiryo UI" panose="020B0604030504040204" pitchFamily="50" charset="-128"/>
              <a:ea typeface="Meiryo UI" panose="020B0604030504040204" pitchFamily="50" charset="-128"/>
            </a:endParaRPr>
          </a:p>
          <a:p>
            <a:pPr marL="457200" indent="-457200">
              <a:buFont typeface="Wingdings" panose="05000000000000000000" pitchFamily="2" charset="2"/>
              <a:buChar char="ü"/>
            </a:pPr>
            <a:r>
              <a:rPr lang="ja-JP" altLang="en-US" sz="3600" u="sng" dirty="0">
                <a:latin typeface="Meiryo UI" panose="020B0604030504040204" pitchFamily="50" charset="-128"/>
                <a:ea typeface="Meiryo UI" panose="020B0604030504040204" pitchFamily="50" charset="-128"/>
              </a:rPr>
              <a:t>河川水質汚濁対策，下水貯留施設の計画に資する</a:t>
            </a:r>
            <a:r>
              <a:rPr lang="ja-JP" altLang="en-US" sz="3600" b="1" u="sng" dirty="0">
                <a:latin typeface="Meiryo UI" panose="020B0604030504040204" pitchFamily="50" charset="-128"/>
                <a:ea typeface="Meiryo UI" panose="020B0604030504040204" pitchFamily="50" charset="-128"/>
              </a:rPr>
              <a:t>簡易数値モデル</a:t>
            </a:r>
            <a:endParaRPr lang="en-US" altLang="ja-JP" sz="3600" b="1" u="sng" dirty="0">
              <a:latin typeface="Meiryo UI" panose="020B0604030504040204" pitchFamily="50" charset="-128"/>
              <a:ea typeface="Meiryo UI" panose="020B0604030504040204" pitchFamily="50" charset="-128"/>
            </a:endParaRPr>
          </a:p>
          <a:p>
            <a:pPr algn="ctr"/>
            <a:r>
              <a:rPr lang="ja-JP" altLang="en-US" sz="4000" b="1" u="sng" dirty="0">
                <a:solidFill>
                  <a:srgbClr val="C00000"/>
                </a:solidFill>
                <a:latin typeface="Meiryo UI" panose="020B0604030504040204" pitchFamily="50" charset="-128"/>
                <a:ea typeface="Meiryo UI" panose="020B0604030504040204" pitchFamily="50" charset="-128"/>
              </a:rPr>
              <a:t>今後の展望：異なる降雨条件や他流域への適用を通じてモデルの汎用性を検証</a:t>
            </a:r>
            <a:endParaRPr lang="en-US" altLang="ja-JP" sz="3600" b="1" u="sng" dirty="0">
              <a:solidFill>
                <a:srgbClr val="C00000"/>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2113E4B9-1C13-A379-ACE4-4104F008DF2A}"/>
              </a:ext>
            </a:extLst>
          </p:cNvPr>
          <p:cNvSpPr txBox="1"/>
          <p:nvPr/>
        </p:nvSpPr>
        <p:spPr>
          <a:xfrm>
            <a:off x="30149249" y="3911177"/>
            <a:ext cx="3378990" cy="1200329"/>
          </a:xfrm>
          <a:prstGeom prst="rect">
            <a:avLst/>
          </a:prstGeom>
          <a:noFill/>
        </p:spPr>
        <p:txBody>
          <a:bodyPr wrap="square" rtlCol="0">
            <a:spAutoFit/>
          </a:bodyPr>
          <a:lstStyle/>
          <a:p>
            <a:r>
              <a:rPr lang="en-US" altLang="ja-JP" sz="2400" dirty="0">
                <a:latin typeface="MS UI Gothic" panose="020B0600070205080204" pitchFamily="50" charset="-128"/>
                <a:ea typeface="MS UI Gothic" panose="020B0600070205080204" pitchFamily="50" charset="-128"/>
              </a:rPr>
              <a:t>2025</a:t>
            </a:r>
            <a:r>
              <a:rPr lang="ja-JP" altLang="en-US" sz="2400" dirty="0">
                <a:latin typeface="MS UI Gothic" panose="020B0600070205080204" pitchFamily="50" charset="-128"/>
                <a:ea typeface="MS UI Gothic" panose="020B0600070205080204" pitchFamily="50" charset="-128"/>
              </a:rPr>
              <a:t>年</a:t>
            </a:r>
            <a:r>
              <a:rPr lang="en-US" altLang="ja-JP" sz="2400" dirty="0">
                <a:latin typeface="MS UI Gothic" panose="020B0600070205080204" pitchFamily="50" charset="-128"/>
                <a:ea typeface="MS UI Gothic" panose="020B0600070205080204" pitchFamily="50" charset="-128"/>
              </a:rPr>
              <a:t>9</a:t>
            </a:r>
            <a:r>
              <a:rPr lang="ja-JP" altLang="en-US" sz="2400" dirty="0">
                <a:latin typeface="MS UI Gothic" panose="020B0600070205080204" pitchFamily="50" charset="-128"/>
                <a:ea typeface="MS UI Gothic" panose="020B0600070205080204" pitchFamily="50" charset="-128"/>
              </a:rPr>
              <a:t>月</a:t>
            </a:r>
            <a:r>
              <a:rPr lang="en-US" altLang="ja-JP" sz="2400" dirty="0">
                <a:latin typeface="MS UI Gothic" panose="020B0600070205080204" pitchFamily="50" charset="-128"/>
                <a:ea typeface="MS UI Gothic" panose="020B0600070205080204" pitchFamily="50" charset="-128"/>
              </a:rPr>
              <a:t>11</a:t>
            </a:r>
            <a:r>
              <a:rPr lang="ja-JP" altLang="en-US" sz="2400" dirty="0">
                <a:latin typeface="MS UI Gothic" panose="020B0600070205080204" pitchFamily="50" charset="-128"/>
                <a:ea typeface="MS UI Gothic" panose="020B0600070205080204" pitchFamily="50" charset="-128"/>
              </a:rPr>
              <a:t>日</a:t>
            </a:r>
            <a:endParaRPr lang="en-US" altLang="ja-JP" sz="2400" dirty="0">
              <a:latin typeface="MS UI Gothic" panose="020B0600070205080204" pitchFamily="50" charset="-128"/>
              <a:ea typeface="MS UI Gothic" panose="020B0600070205080204" pitchFamily="50" charset="-128"/>
            </a:endParaRPr>
          </a:p>
          <a:p>
            <a:r>
              <a:rPr kumimoji="1" lang="ja-JP" altLang="en-US" sz="2400" dirty="0">
                <a:latin typeface="MS UI Gothic" panose="020B0600070205080204" pitchFamily="50" charset="-128"/>
                <a:ea typeface="MS UI Gothic" panose="020B0600070205080204" pitchFamily="50" charset="-128"/>
              </a:rPr>
              <a:t>流出量が最大のイベント</a:t>
            </a:r>
          </a:p>
        </p:txBody>
      </p:sp>
      <p:sp>
        <p:nvSpPr>
          <p:cNvPr id="27" name="テキスト ボックス 26">
            <a:extLst>
              <a:ext uri="{FF2B5EF4-FFF2-40B4-BE49-F238E27FC236}">
                <a16:creationId xmlns:a16="http://schemas.microsoft.com/office/drawing/2014/main" id="{5593DCBF-3BBA-B523-2B8B-293232B80BAD}"/>
              </a:ext>
            </a:extLst>
          </p:cNvPr>
          <p:cNvSpPr txBox="1"/>
          <p:nvPr/>
        </p:nvSpPr>
        <p:spPr>
          <a:xfrm>
            <a:off x="30164882" y="8554296"/>
            <a:ext cx="2792554" cy="830997"/>
          </a:xfrm>
          <a:prstGeom prst="rect">
            <a:avLst/>
          </a:prstGeom>
          <a:noFill/>
        </p:spPr>
        <p:txBody>
          <a:bodyPr wrap="square" rtlCol="0">
            <a:spAutoFit/>
          </a:bodyPr>
          <a:lstStyle/>
          <a:p>
            <a:r>
              <a:rPr lang="en-US" altLang="ja-JP" sz="2400" dirty="0">
                <a:latin typeface="MS UI Gothic" panose="020B0600070205080204" pitchFamily="50" charset="-128"/>
                <a:ea typeface="MS UI Gothic" panose="020B0600070205080204" pitchFamily="50" charset="-128"/>
              </a:rPr>
              <a:t>2025</a:t>
            </a:r>
            <a:r>
              <a:rPr lang="ja-JP" altLang="en-US" sz="2400" dirty="0">
                <a:latin typeface="MS UI Gothic" panose="020B0600070205080204" pitchFamily="50" charset="-128"/>
                <a:ea typeface="MS UI Gothic" panose="020B0600070205080204" pitchFamily="50" charset="-128"/>
              </a:rPr>
              <a:t>年</a:t>
            </a:r>
            <a:r>
              <a:rPr lang="en-US" altLang="ja-JP" sz="2400" dirty="0">
                <a:latin typeface="MS UI Gothic" panose="020B0600070205080204" pitchFamily="50" charset="-128"/>
                <a:ea typeface="MS UI Gothic" panose="020B0600070205080204" pitchFamily="50" charset="-128"/>
              </a:rPr>
              <a:t>7</a:t>
            </a:r>
            <a:r>
              <a:rPr lang="ja-JP" altLang="en-US" sz="2400" dirty="0">
                <a:latin typeface="MS UI Gothic" panose="020B0600070205080204" pitchFamily="50" charset="-128"/>
                <a:ea typeface="MS UI Gothic" panose="020B0600070205080204" pitchFamily="50" charset="-128"/>
              </a:rPr>
              <a:t>月</a:t>
            </a:r>
            <a:r>
              <a:rPr lang="en-US" altLang="ja-JP" sz="2400" dirty="0">
                <a:latin typeface="MS UI Gothic" panose="020B0600070205080204" pitchFamily="50" charset="-128"/>
                <a:ea typeface="MS UI Gothic" panose="020B0600070205080204" pitchFamily="50" charset="-128"/>
              </a:rPr>
              <a:t>10</a:t>
            </a:r>
            <a:r>
              <a:rPr lang="ja-JP" altLang="en-US" sz="2400" dirty="0">
                <a:latin typeface="MS UI Gothic" panose="020B0600070205080204" pitchFamily="50" charset="-128"/>
                <a:ea typeface="MS UI Gothic" panose="020B0600070205080204" pitchFamily="50" charset="-128"/>
              </a:rPr>
              <a:t>日</a:t>
            </a:r>
            <a:endParaRPr lang="en-US" altLang="ja-JP" sz="2400" dirty="0">
              <a:latin typeface="MS UI Gothic" panose="020B0600070205080204" pitchFamily="50" charset="-128"/>
              <a:ea typeface="MS UI Gothic" panose="020B0600070205080204" pitchFamily="50" charset="-128"/>
            </a:endParaRPr>
          </a:p>
          <a:p>
            <a:r>
              <a:rPr kumimoji="1" lang="ja-JP" altLang="en-US" sz="2400" dirty="0">
                <a:latin typeface="MS UI Gothic" panose="020B0600070205080204" pitchFamily="50" charset="-128"/>
                <a:ea typeface="MS UI Gothic" panose="020B0600070205080204" pitchFamily="50" charset="-128"/>
              </a:rPr>
              <a:t>吐口が冠水</a:t>
            </a:r>
          </a:p>
        </p:txBody>
      </p:sp>
      <p:sp>
        <p:nvSpPr>
          <p:cNvPr id="48" name="テキスト ボックス 47">
            <a:extLst>
              <a:ext uri="{FF2B5EF4-FFF2-40B4-BE49-F238E27FC236}">
                <a16:creationId xmlns:a16="http://schemas.microsoft.com/office/drawing/2014/main" id="{B5B30AAE-5E24-998B-C10F-3DE4E54DC4BB}"/>
              </a:ext>
            </a:extLst>
          </p:cNvPr>
          <p:cNvSpPr txBox="1"/>
          <p:nvPr/>
        </p:nvSpPr>
        <p:spPr>
          <a:xfrm>
            <a:off x="10161991" y="16641691"/>
            <a:ext cx="2792554" cy="461665"/>
          </a:xfrm>
          <a:prstGeom prst="rect">
            <a:avLst/>
          </a:prstGeom>
          <a:noFill/>
        </p:spPr>
        <p:txBody>
          <a:bodyPr wrap="square" rtlCol="0">
            <a:spAutoFit/>
          </a:bodyPr>
          <a:lstStyle/>
          <a:p>
            <a:r>
              <a:rPr kumimoji="1" lang="ja-JP" altLang="en-US" sz="2400" dirty="0">
                <a:latin typeface="MS UI Gothic" panose="020B0600070205080204" pitchFamily="50" charset="-128"/>
                <a:ea typeface="MS UI Gothic" panose="020B0600070205080204" pitchFamily="50" charset="-128"/>
              </a:rPr>
              <a:t>（例）</a:t>
            </a:r>
          </a:p>
        </p:txBody>
      </p:sp>
      <p:sp>
        <p:nvSpPr>
          <p:cNvPr id="49" name="テキスト ボックス 48">
            <a:extLst>
              <a:ext uri="{FF2B5EF4-FFF2-40B4-BE49-F238E27FC236}">
                <a16:creationId xmlns:a16="http://schemas.microsoft.com/office/drawing/2014/main" id="{D6365809-C932-EB08-4A94-48301E88B0AC}"/>
              </a:ext>
            </a:extLst>
          </p:cNvPr>
          <p:cNvSpPr txBox="1"/>
          <p:nvPr/>
        </p:nvSpPr>
        <p:spPr>
          <a:xfrm>
            <a:off x="9288116" y="20167167"/>
            <a:ext cx="2824895" cy="346855"/>
          </a:xfrm>
          <a:prstGeom prst="rect">
            <a:avLst/>
          </a:prstGeom>
          <a:solidFill>
            <a:schemeClr val="tx2">
              <a:lumMod val="10000"/>
              <a:lumOff val="90000"/>
            </a:schemeClr>
          </a:solidFill>
        </p:spPr>
        <p:txBody>
          <a:bodyPr wrap="square" rtlCol="0" anchor="ctr">
            <a:spAutoFit/>
          </a:bodyPr>
          <a:lstStyle/>
          <a:p>
            <a:r>
              <a:rPr kumimoji="1" lang="ja-JP" altLang="en-US" sz="2400" b="1" dirty="0">
                <a:latin typeface="MS UI Gothic" panose="020B0600070205080204" pitchFamily="50" charset="-128"/>
                <a:ea typeface="MS UI Gothic" panose="020B0600070205080204" pitchFamily="50" charset="-128"/>
              </a:rPr>
              <a:t>全</a:t>
            </a:r>
            <a:r>
              <a:rPr kumimoji="1" lang="en-US" altLang="ja-JP" sz="2400" b="1" dirty="0">
                <a:latin typeface="MS UI Gothic" panose="020B0600070205080204" pitchFamily="50" charset="-128"/>
                <a:ea typeface="MS UI Gothic" panose="020B0600070205080204" pitchFamily="50" charset="-128"/>
              </a:rPr>
              <a:t>11</a:t>
            </a:r>
            <a:r>
              <a:rPr kumimoji="1" lang="ja-JP" altLang="en-US" sz="2400" b="1" dirty="0">
                <a:latin typeface="MS UI Gothic" panose="020B0600070205080204" pitchFamily="50" charset="-128"/>
                <a:ea typeface="MS UI Gothic" panose="020B0600070205080204" pitchFamily="50" charset="-128"/>
              </a:rPr>
              <a:t>イベントをプロット</a:t>
            </a:r>
          </a:p>
        </p:txBody>
      </p:sp>
      <p:pic>
        <p:nvPicPr>
          <p:cNvPr id="118" name="図 117">
            <a:extLst>
              <a:ext uri="{FF2B5EF4-FFF2-40B4-BE49-F238E27FC236}">
                <a16:creationId xmlns:a16="http://schemas.microsoft.com/office/drawing/2014/main" id="{C2CD0DBD-8911-A96F-70A8-181E20DB93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070" y="1521502"/>
            <a:ext cx="5230428" cy="1091569"/>
          </a:xfrm>
          <a:prstGeom prst="rect">
            <a:avLst/>
          </a:prstGeom>
        </p:spPr>
      </p:pic>
      <p:pic>
        <p:nvPicPr>
          <p:cNvPr id="155" name="図 154">
            <a:extLst>
              <a:ext uri="{FF2B5EF4-FFF2-40B4-BE49-F238E27FC236}">
                <a16:creationId xmlns:a16="http://schemas.microsoft.com/office/drawing/2014/main" id="{254914E5-3FAD-1D6B-6252-37B88379C362}"/>
              </a:ext>
            </a:extLst>
          </p:cNvPr>
          <p:cNvPicPr>
            <a:picLocks noChangeAspect="1"/>
          </p:cNvPicPr>
          <p:nvPr/>
        </p:nvPicPr>
        <p:blipFill>
          <a:blip r:embed="rId22"/>
          <a:stretch>
            <a:fillRect/>
          </a:stretch>
        </p:blipFill>
        <p:spPr>
          <a:xfrm>
            <a:off x="8636828" y="24564595"/>
            <a:ext cx="6587079" cy="4767225"/>
          </a:xfrm>
          <a:prstGeom prst="rect">
            <a:avLst/>
          </a:prstGeom>
        </p:spPr>
      </p:pic>
      <p:pic>
        <p:nvPicPr>
          <p:cNvPr id="188" name="図 187">
            <a:extLst>
              <a:ext uri="{FF2B5EF4-FFF2-40B4-BE49-F238E27FC236}">
                <a16:creationId xmlns:a16="http://schemas.microsoft.com/office/drawing/2014/main" id="{2FD98BF6-FFC4-8560-A84F-C663C848C203}"/>
              </a:ext>
            </a:extLst>
          </p:cNvPr>
          <p:cNvPicPr>
            <a:picLocks noChangeAspect="1"/>
          </p:cNvPicPr>
          <p:nvPr/>
        </p:nvPicPr>
        <p:blipFill>
          <a:blip r:embed="rId23"/>
          <a:stretch>
            <a:fillRect/>
          </a:stretch>
        </p:blipFill>
        <p:spPr>
          <a:xfrm>
            <a:off x="14853173" y="24593346"/>
            <a:ext cx="6042095" cy="4677751"/>
          </a:xfrm>
          <a:prstGeom prst="rect">
            <a:avLst/>
          </a:prstGeom>
        </p:spPr>
      </p:pic>
      <p:sp>
        <p:nvSpPr>
          <p:cNvPr id="190" name="テキスト ボックス 189">
            <a:extLst>
              <a:ext uri="{FF2B5EF4-FFF2-40B4-BE49-F238E27FC236}">
                <a16:creationId xmlns:a16="http://schemas.microsoft.com/office/drawing/2014/main" id="{22E061E0-A527-BA74-1F3F-BBF3DEA42E6B}"/>
              </a:ext>
            </a:extLst>
          </p:cNvPr>
          <p:cNvSpPr txBox="1"/>
          <p:nvPr/>
        </p:nvSpPr>
        <p:spPr>
          <a:xfrm>
            <a:off x="14780632" y="20679510"/>
            <a:ext cx="5903018" cy="832820"/>
          </a:xfrm>
          <a:prstGeom prst="rect">
            <a:avLst/>
          </a:prstGeom>
          <a:solidFill>
            <a:schemeClr val="bg1"/>
          </a:solidFill>
        </p:spPr>
        <p:txBody>
          <a:bodyPr wrap="square" rtlCol="0">
            <a:spAutoFit/>
          </a:bodyPr>
          <a:lstStyle/>
          <a:p>
            <a:pPr algn="ctr"/>
            <a:r>
              <a:rPr lang="en-US" altLang="ja-JP" sz="2400" dirty="0">
                <a:latin typeface="Meiryo UI" panose="020B0604030504040204" pitchFamily="50" charset="-128"/>
                <a:ea typeface="Meiryo UI" panose="020B0604030504040204" pitchFamily="50" charset="-128"/>
              </a:rPr>
              <a:t>x</a:t>
            </a:r>
            <a:r>
              <a:rPr lang="ja-JP" altLang="en-US" sz="2400" dirty="0">
                <a:latin typeface="Meiryo UI" panose="020B0604030504040204" pitchFamily="50" charset="-128"/>
                <a:ea typeface="Meiryo UI" panose="020B0604030504040204" pitchFamily="50" charset="-128"/>
              </a:rPr>
              <a:t>軸切片</a:t>
            </a:r>
            <a:r>
              <a:rPr lang="en-US" altLang="ja-JP" sz="2400" dirty="0">
                <a:latin typeface="Meiryo UI" panose="020B0604030504040204" pitchFamily="50" charset="-128"/>
                <a:ea typeface="Meiryo UI" panose="020B0604030504040204" pitchFamily="50" charset="-128"/>
              </a:rPr>
              <a:t>(CSO</a:t>
            </a:r>
            <a:r>
              <a:rPr lang="ja-JP" altLang="en-US" sz="2400" dirty="0">
                <a:latin typeface="Meiryo UI" panose="020B0604030504040204" pitchFamily="50" charset="-128"/>
                <a:ea typeface="Meiryo UI" panose="020B0604030504040204" pitchFamily="50" charset="-128"/>
              </a:rPr>
              <a:t>発生閾値</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と</a:t>
            </a:r>
            <a:endParaRPr lang="en-US" altLang="ja-JP" sz="2400" dirty="0">
              <a:latin typeface="Meiryo UI" panose="020B0604030504040204" pitchFamily="50" charset="-128"/>
              <a:ea typeface="Meiryo UI" panose="020B0604030504040204" pitchFamily="50" charset="-128"/>
            </a:endParaRPr>
          </a:p>
          <a:p>
            <a:pPr algn="ctr"/>
            <a:r>
              <a:rPr lang="ja-JP" altLang="en-US" sz="2400" dirty="0">
                <a:latin typeface="Meiryo UI" panose="020B0604030504040204" pitchFamily="50" charset="-128"/>
                <a:ea typeface="Meiryo UI" panose="020B0604030504040204" pitchFamily="50" charset="-128"/>
              </a:rPr>
              <a:t>吐き室設計から算出した</a:t>
            </a:r>
            <a:r>
              <a:rPr lang="en-US" altLang="ja-JP" sz="2400" dirty="0">
                <a:latin typeface="Meiryo UI" panose="020B0604030504040204" pitchFamily="50" charset="-128"/>
                <a:ea typeface="Meiryo UI" panose="020B0604030504040204" pitchFamily="50" charset="-128"/>
              </a:rPr>
              <a:t>CSO</a:t>
            </a:r>
            <a:r>
              <a:rPr lang="ja-JP" altLang="en-US" sz="2400" dirty="0">
                <a:latin typeface="Meiryo UI" panose="020B0604030504040204" pitchFamily="50" charset="-128"/>
                <a:ea typeface="Meiryo UI" panose="020B0604030504040204" pitchFamily="50" charset="-128"/>
              </a:rPr>
              <a:t>発生閾値の比較</a:t>
            </a:r>
            <a:endParaRPr lang="en-US" altLang="ja-JP" sz="2400" dirty="0">
              <a:latin typeface="Meiryo UI" panose="020B0604030504040204" pitchFamily="50" charset="-128"/>
              <a:ea typeface="Meiryo UI" panose="020B0604030504040204" pitchFamily="50" charset="-128"/>
            </a:endParaRPr>
          </a:p>
        </p:txBody>
      </p:sp>
      <p:sp>
        <p:nvSpPr>
          <p:cNvPr id="191" name="テキスト ボックス 190">
            <a:extLst>
              <a:ext uri="{FF2B5EF4-FFF2-40B4-BE49-F238E27FC236}">
                <a16:creationId xmlns:a16="http://schemas.microsoft.com/office/drawing/2014/main" id="{96FD033D-587E-8EBA-E96D-2AF3F6D22B22}"/>
              </a:ext>
            </a:extLst>
          </p:cNvPr>
          <p:cNvSpPr txBox="1"/>
          <p:nvPr/>
        </p:nvSpPr>
        <p:spPr>
          <a:xfrm>
            <a:off x="16199475" y="23096691"/>
            <a:ext cx="3325827" cy="461665"/>
          </a:xfrm>
          <a:prstGeom prst="rect">
            <a:avLst/>
          </a:prstGeom>
          <a:noFill/>
        </p:spPr>
        <p:txBody>
          <a:bodyPr wrap="square" rtlCol="0">
            <a:spAutoFit/>
          </a:bodyPr>
          <a:lstStyle/>
          <a:p>
            <a:pPr marL="342900" indent="-342900" algn="ctr">
              <a:buFont typeface="Wingdings" panose="05000000000000000000" pitchFamily="2" charset="2"/>
              <a:buChar char="Ø"/>
            </a:pPr>
            <a:r>
              <a:rPr lang="ja-JP" altLang="en-US" sz="2400" dirty="0">
                <a:latin typeface="Meiryo UI" panose="020B0604030504040204" pitchFamily="50" charset="-128"/>
                <a:ea typeface="Meiryo UI" panose="020B0604030504040204" pitchFamily="50" charset="-128"/>
              </a:rPr>
              <a:t>閾値は妥当</a:t>
            </a:r>
            <a:endParaRPr lang="en-US" altLang="ja-JP" sz="2400" dirty="0">
              <a:latin typeface="Meiryo UI" panose="020B0604030504040204" pitchFamily="50" charset="-128"/>
              <a:ea typeface="Meiryo UI" panose="020B0604030504040204" pitchFamily="50" charset="-128"/>
            </a:endParaRPr>
          </a:p>
        </p:txBody>
      </p:sp>
      <p:sp>
        <p:nvSpPr>
          <p:cNvPr id="157" name="楕円 156">
            <a:extLst>
              <a:ext uri="{FF2B5EF4-FFF2-40B4-BE49-F238E27FC236}">
                <a16:creationId xmlns:a16="http://schemas.microsoft.com/office/drawing/2014/main" id="{27391530-480B-961F-90F3-2E5FD2B809A2}"/>
              </a:ext>
            </a:extLst>
          </p:cNvPr>
          <p:cNvSpPr/>
          <p:nvPr/>
        </p:nvSpPr>
        <p:spPr>
          <a:xfrm>
            <a:off x="18735054" y="27203400"/>
            <a:ext cx="2009869" cy="57649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9" name="グループ化 198">
            <a:extLst>
              <a:ext uri="{FF2B5EF4-FFF2-40B4-BE49-F238E27FC236}">
                <a16:creationId xmlns:a16="http://schemas.microsoft.com/office/drawing/2014/main" id="{B3F5767C-A359-B5D0-992B-EF1DD193D5D8}"/>
              </a:ext>
            </a:extLst>
          </p:cNvPr>
          <p:cNvGrpSpPr/>
          <p:nvPr/>
        </p:nvGrpSpPr>
        <p:grpSpPr>
          <a:xfrm>
            <a:off x="15708375" y="28559770"/>
            <a:ext cx="3849837" cy="1179596"/>
            <a:chOff x="11249535" y="26645740"/>
            <a:chExt cx="3849837" cy="1179596"/>
          </a:xfrm>
        </p:grpSpPr>
        <p:sp>
          <p:nvSpPr>
            <p:cNvPr id="178" name="テキスト ボックス 177">
              <a:extLst>
                <a:ext uri="{FF2B5EF4-FFF2-40B4-BE49-F238E27FC236}">
                  <a16:creationId xmlns:a16="http://schemas.microsoft.com/office/drawing/2014/main" id="{3B6C1805-EF50-4065-1CB8-3CDF35CB8247}"/>
                </a:ext>
              </a:extLst>
            </p:cNvPr>
            <p:cNvSpPr txBox="1"/>
            <p:nvPr/>
          </p:nvSpPr>
          <p:spPr>
            <a:xfrm>
              <a:off x="11249535" y="27248769"/>
              <a:ext cx="3849837" cy="576567"/>
            </a:xfrm>
            <a:prstGeom prst="rect">
              <a:avLst/>
            </a:prstGeom>
            <a:noFill/>
            <a:ln w="28575">
              <a:solidFill>
                <a:schemeClr val="accent2">
                  <a:lumMod val="75000"/>
                </a:schemeClr>
              </a:solidFill>
            </a:ln>
          </p:spPr>
          <p:txBody>
            <a:bodyPr wrap="square" rtlCol="0">
              <a:spAutoFit/>
            </a:bodyPr>
            <a:lstStyle/>
            <a:p>
              <a:pPr algn="ctr"/>
              <a:r>
                <a:rPr lang="ja-JP" altLang="en-US" sz="2400" dirty="0">
                  <a:latin typeface="Meiryo UI" panose="020B0604030504040204" pitchFamily="50" charset="-128"/>
                  <a:ea typeface="Meiryo UI" panose="020B0604030504040204" pitchFamily="50" charset="-128"/>
                </a:rPr>
                <a:t>ｘ軸切片</a:t>
              </a:r>
              <a:r>
                <a:rPr lang="en-US" altLang="ja-JP" sz="2400" dirty="0">
                  <a:latin typeface="Meiryo UI" panose="020B0604030504040204" pitchFamily="50" charset="-128"/>
                  <a:ea typeface="Meiryo UI" panose="020B0604030504040204" pitchFamily="50" charset="-128"/>
                </a:rPr>
                <a:t>(CSO</a:t>
              </a:r>
              <a:r>
                <a:rPr lang="ja-JP" altLang="en-US" sz="2400" dirty="0">
                  <a:latin typeface="Meiryo UI" panose="020B0604030504040204" pitchFamily="50" charset="-128"/>
                  <a:ea typeface="Meiryo UI" panose="020B0604030504040204" pitchFamily="50" charset="-128"/>
                </a:rPr>
                <a:t>発生閾値</a:t>
              </a:r>
              <a:r>
                <a:rPr lang="en-US" altLang="ja-JP" sz="2400" dirty="0">
                  <a:latin typeface="Meiryo UI" panose="020B0604030504040204" pitchFamily="50" charset="-128"/>
                  <a:ea typeface="Meiryo UI" panose="020B0604030504040204" pitchFamily="50" charset="-128"/>
                </a:rPr>
                <a:t>)</a:t>
              </a:r>
            </a:p>
          </p:txBody>
        </p:sp>
        <p:cxnSp>
          <p:nvCxnSpPr>
            <p:cNvPr id="179" name="直線矢印コネクタ 178">
              <a:extLst>
                <a:ext uri="{FF2B5EF4-FFF2-40B4-BE49-F238E27FC236}">
                  <a16:creationId xmlns:a16="http://schemas.microsoft.com/office/drawing/2014/main" id="{E30A2FCF-C11E-BA3F-9917-C833E49D7F14}"/>
                </a:ext>
              </a:extLst>
            </p:cNvPr>
            <p:cNvCxnSpPr>
              <a:cxnSpLocks/>
            </p:cNvCxnSpPr>
            <p:nvPr/>
          </p:nvCxnSpPr>
          <p:spPr>
            <a:xfrm flipH="1" flipV="1">
              <a:off x="11781449" y="26645740"/>
              <a:ext cx="1" cy="565649"/>
            </a:xfrm>
            <a:prstGeom prst="straightConnector1">
              <a:avLst/>
            </a:prstGeom>
            <a:ln w="38100">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176" name="テキスト ボックス 175">
            <a:extLst>
              <a:ext uri="{FF2B5EF4-FFF2-40B4-BE49-F238E27FC236}">
                <a16:creationId xmlns:a16="http://schemas.microsoft.com/office/drawing/2014/main" id="{7F2BA1F5-F25F-E761-E760-F296BB9FB053}"/>
              </a:ext>
            </a:extLst>
          </p:cNvPr>
          <p:cNvSpPr txBox="1"/>
          <p:nvPr/>
        </p:nvSpPr>
        <p:spPr>
          <a:xfrm>
            <a:off x="10695773" y="29670859"/>
            <a:ext cx="8176222" cy="584775"/>
          </a:xfrm>
          <a:prstGeom prst="rect">
            <a:avLst/>
          </a:prstGeom>
          <a:noFill/>
        </p:spPr>
        <p:txBody>
          <a:bodyPr wrap="square">
            <a:spAutoFit/>
          </a:bodyPr>
          <a:lstStyle/>
          <a:p>
            <a:r>
              <a:rPr lang="ja-JP" altLang="en-US" sz="3200" b="1" i="0" u="none" strike="noStrike" baseline="0" dirty="0">
                <a:solidFill>
                  <a:srgbClr val="000000"/>
                </a:solidFill>
                <a:latin typeface="Meiryo UI" panose="020B0604030504040204" pitchFamily="50" charset="-128"/>
                <a:ea typeface="Meiryo UI" panose="020B0604030504040204" pitchFamily="50" charset="-128"/>
              </a:rPr>
              <a:t>直前</a:t>
            </a:r>
            <a:r>
              <a:rPr lang="en-US" altLang="ja-JP" sz="3200" b="1" i="0" u="none" strike="noStrike" baseline="0" dirty="0">
                <a:solidFill>
                  <a:srgbClr val="000000"/>
                </a:solidFill>
                <a:latin typeface="Meiryo UI" panose="020B0604030504040204" pitchFamily="50" charset="-128"/>
                <a:ea typeface="Meiryo UI" panose="020B0604030504040204" pitchFamily="50" charset="-128"/>
              </a:rPr>
              <a:t>30</a:t>
            </a:r>
            <a:r>
              <a:rPr lang="ja-JP" altLang="en-US" sz="3200" b="1" i="0" u="none" strike="noStrike" baseline="0" dirty="0">
                <a:solidFill>
                  <a:srgbClr val="000000"/>
                </a:solidFill>
                <a:latin typeface="Meiryo UI" panose="020B0604030504040204" pitchFamily="50" charset="-128"/>
                <a:ea typeface="Meiryo UI" panose="020B0604030504040204" pitchFamily="50" charset="-128"/>
              </a:rPr>
              <a:t>分程度の降雨が</a:t>
            </a:r>
            <a:r>
              <a:rPr lang="en-US" altLang="ja-JP" sz="3200" b="1" i="0" u="none" strike="noStrike" baseline="0" dirty="0">
                <a:solidFill>
                  <a:srgbClr val="000000"/>
                </a:solidFill>
                <a:latin typeface="Meiryo UI" panose="020B0604030504040204" pitchFamily="50" charset="-128"/>
                <a:ea typeface="Meiryo UI" panose="020B0604030504040204" pitchFamily="50" charset="-128"/>
              </a:rPr>
              <a:t>CSO</a:t>
            </a:r>
            <a:r>
              <a:rPr lang="ja-JP" altLang="en-US" sz="3200" b="1" i="0" u="none" strike="noStrike" baseline="0" dirty="0">
                <a:solidFill>
                  <a:srgbClr val="000000"/>
                </a:solidFill>
                <a:latin typeface="Meiryo UI" panose="020B0604030504040204" pitchFamily="50" charset="-128"/>
                <a:ea typeface="Meiryo UI" panose="020B0604030504040204" pitchFamily="50" charset="-128"/>
              </a:rPr>
              <a:t>の流出量に寄与</a:t>
            </a:r>
            <a:endParaRPr lang="ja-JP" altLang="en-US" sz="3200" b="1" dirty="0">
              <a:latin typeface="Meiryo UI" panose="020B0604030504040204" pitchFamily="50" charset="-128"/>
              <a:ea typeface="Meiryo UI" panose="020B0604030504040204" pitchFamily="50" charset="-128"/>
            </a:endParaRPr>
          </a:p>
        </p:txBody>
      </p:sp>
      <p:pic>
        <p:nvPicPr>
          <p:cNvPr id="138" name="図 137">
            <a:extLst>
              <a:ext uri="{FF2B5EF4-FFF2-40B4-BE49-F238E27FC236}">
                <a16:creationId xmlns:a16="http://schemas.microsoft.com/office/drawing/2014/main" id="{0DB7C49A-86CF-55C0-5FAC-2CFB2E65B997}"/>
              </a:ext>
            </a:extLst>
          </p:cNvPr>
          <p:cNvPicPr>
            <a:picLocks noChangeAspect="1"/>
          </p:cNvPicPr>
          <p:nvPr/>
        </p:nvPicPr>
        <p:blipFill>
          <a:blip r:embed="rId24"/>
          <a:stretch>
            <a:fillRect/>
          </a:stretch>
        </p:blipFill>
        <p:spPr>
          <a:xfrm>
            <a:off x="9500829" y="21292052"/>
            <a:ext cx="3864928" cy="3125550"/>
          </a:xfrm>
          <a:prstGeom prst="rect">
            <a:avLst/>
          </a:prstGeom>
        </p:spPr>
      </p:pic>
      <p:pic>
        <p:nvPicPr>
          <p:cNvPr id="139" name="図 138">
            <a:extLst>
              <a:ext uri="{FF2B5EF4-FFF2-40B4-BE49-F238E27FC236}">
                <a16:creationId xmlns:a16="http://schemas.microsoft.com/office/drawing/2014/main" id="{67B70227-8976-0F66-47B6-59EA2BB4D94F}"/>
              </a:ext>
            </a:extLst>
          </p:cNvPr>
          <p:cNvPicPr>
            <a:picLocks noChangeAspect="1"/>
          </p:cNvPicPr>
          <p:nvPr/>
        </p:nvPicPr>
        <p:blipFill>
          <a:blip r:embed="rId25"/>
          <a:srcRect l="3640" t="10945" r="3640"/>
          <a:stretch>
            <a:fillRect/>
          </a:stretch>
        </p:blipFill>
        <p:spPr>
          <a:xfrm>
            <a:off x="22170920" y="21000143"/>
            <a:ext cx="8906787" cy="4811145"/>
          </a:xfrm>
          <a:prstGeom prst="rect">
            <a:avLst/>
          </a:prstGeom>
        </p:spPr>
      </p:pic>
      <p:pic>
        <p:nvPicPr>
          <p:cNvPr id="140" name="図 139">
            <a:extLst>
              <a:ext uri="{FF2B5EF4-FFF2-40B4-BE49-F238E27FC236}">
                <a16:creationId xmlns:a16="http://schemas.microsoft.com/office/drawing/2014/main" id="{DEE74902-7B48-F5E5-F7F8-B20CDA02FA44}"/>
              </a:ext>
            </a:extLst>
          </p:cNvPr>
          <p:cNvPicPr>
            <a:picLocks noChangeAspect="1"/>
          </p:cNvPicPr>
          <p:nvPr/>
        </p:nvPicPr>
        <p:blipFill>
          <a:blip r:embed="rId26"/>
          <a:srcRect l="3629" t="10105" r="3629"/>
          <a:stretch>
            <a:fillRect/>
          </a:stretch>
        </p:blipFill>
        <p:spPr>
          <a:xfrm>
            <a:off x="32235776" y="20950083"/>
            <a:ext cx="8703610" cy="4744299"/>
          </a:xfrm>
          <a:prstGeom prst="rect">
            <a:avLst/>
          </a:prstGeom>
        </p:spPr>
      </p:pic>
      <p:cxnSp>
        <p:nvCxnSpPr>
          <p:cNvPr id="165" name="直線コネクタ 164">
            <a:extLst>
              <a:ext uri="{FF2B5EF4-FFF2-40B4-BE49-F238E27FC236}">
                <a16:creationId xmlns:a16="http://schemas.microsoft.com/office/drawing/2014/main" id="{59EF10D4-89B3-4E74-620F-F00A22A36A92}"/>
              </a:ext>
            </a:extLst>
          </p:cNvPr>
          <p:cNvCxnSpPr>
            <a:cxnSpLocks/>
          </p:cNvCxnSpPr>
          <p:nvPr/>
        </p:nvCxnSpPr>
        <p:spPr>
          <a:xfrm>
            <a:off x="31624654" y="21352311"/>
            <a:ext cx="7134" cy="3939843"/>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175" name="直線矢印コネクタ 174">
            <a:extLst>
              <a:ext uri="{FF2B5EF4-FFF2-40B4-BE49-F238E27FC236}">
                <a16:creationId xmlns:a16="http://schemas.microsoft.com/office/drawing/2014/main" id="{7E2A530E-25E6-ADFC-19EA-4107482984C5}"/>
              </a:ext>
            </a:extLst>
          </p:cNvPr>
          <p:cNvCxnSpPr/>
          <p:nvPr/>
        </p:nvCxnSpPr>
        <p:spPr>
          <a:xfrm>
            <a:off x="24161675" y="21292052"/>
            <a:ext cx="5677927" cy="0"/>
          </a:xfrm>
          <a:prstGeom prst="straightConnector1">
            <a:avLst/>
          </a:prstGeom>
          <a:ln>
            <a:solidFill>
              <a:srgbClr val="002060"/>
            </a:solidFill>
            <a:headEnd type="triangle"/>
            <a:tailEnd type="triangle"/>
          </a:ln>
        </p:spPr>
        <p:style>
          <a:lnRef idx="2">
            <a:schemeClr val="accent2"/>
          </a:lnRef>
          <a:fillRef idx="0">
            <a:schemeClr val="accent2"/>
          </a:fillRef>
          <a:effectRef idx="1">
            <a:schemeClr val="accent2"/>
          </a:effectRef>
          <a:fontRef idx="minor">
            <a:schemeClr val="tx1"/>
          </a:fontRef>
        </p:style>
      </p:cxnSp>
      <p:sp>
        <p:nvSpPr>
          <p:cNvPr id="180" name="字幕 2">
            <a:extLst>
              <a:ext uri="{FF2B5EF4-FFF2-40B4-BE49-F238E27FC236}">
                <a16:creationId xmlns:a16="http://schemas.microsoft.com/office/drawing/2014/main" id="{DF3178E5-95E0-7080-5B01-C75BA86C697C}"/>
              </a:ext>
            </a:extLst>
          </p:cNvPr>
          <p:cNvSpPr txBox="1">
            <a:spLocks/>
          </p:cNvSpPr>
          <p:nvPr/>
        </p:nvSpPr>
        <p:spPr>
          <a:xfrm>
            <a:off x="27985879" y="21648134"/>
            <a:ext cx="2023759" cy="436092"/>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dirty="0">
                <a:solidFill>
                  <a:schemeClr val="accent1">
                    <a:lumMod val="75000"/>
                  </a:schemeClr>
                </a:solidFill>
                <a:latin typeface="Meiryo UI" panose="020B0604030504040204" pitchFamily="50" charset="-128"/>
                <a:ea typeface="Meiryo UI" panose="020B0604030504040204" pitchFamily="50" charset="-128"/>
              </a:rPr>
              <a:t>降雨：</a:t>
            </a:r>
            <a:r>
              <a:rPr lang="en-US" altLang="ja-JP" sz="2400" dirty="0">
                <a:solidFill>
                  <a:schemeClr val="accent1">
                    <a:lumMod val="75000"/>
                  </a:schemeClr>
                </a:solidFill>
                <a:latin typeface="Meiryo UI" panose="020B0604030504040204" pitchFamily="50" charset="-128"/>
                <a:ea typeface="Meiryo UI" panose="020B0604030504040204" pitchFamily="50" charset="-128"/>
              </a:rPr>
              <a:t>14</a:t>
            </a:r>
            <a:r>
              <a:rPr lang="ja-JP" altLang="en-US" sz="2400" dirty="0">
                <a:solidFill>
                  <a:schemeClr val="accent1">
                    <a:lumMod val="75000"/>
                  </a:schemeClr>
                </a:solidFill>
                <a:latin typeface="Meiryo UI" panose="020B0604030504040204" pitchFamily="50" charset="-128"/>
                <a:ea typeface="Meiryo UI" panose="020B0604030504040204" pitchFamily="50" charset="-128"/>
              </a:rPr>
              <a:t>時間</a:t>
            </a:r>
            <a:endParaRPr lang="en-US" altLang="ja-JP" sz="2400" dirty="0">
              <a:solidFill>
                <a:schemeClr val="accent1">
                  <a:lumMod val="75000"/>
                </a:schemeClr>
              </a:solidFill>
              <a:latin typeface="Meiryo UI" panose="020B0604030504040204" pitchFamily="50" charset="-128"/>
              <a:ea typeface="Meiryo UI" panose="020B0604030504040204" pitchFamily="50" charset="-128"/>
            </a:endParaRPr>
          </a:p>
        </p:txBody>
      </p:sp>
      <p:sp>
        <p:nvSpPr>
          <p:cNvPr id="181" name="テキスト ボックス 180">
            <a:extLst>
              <a:ext uri="{FF2B5EF4-FFF2-40B4-BE49-F238E27FC236}">
                <a16:creationId xmlns:a16="http://schemas.microsoft.com/office/drawing/2014/main" id="{D2DAD909-AC2A-F51B-ABB0-ED36ACC64D89}"/>
              </a:ext>
            </a:extLst>
          </p:cNvPr>
          <p:cNvSpPr txBox="1"/>
          <p:nvPr/>
        </p:nvSpPr>
        <p:spPr>
          <a:xfrm>
            <a:off x="25564191" y="22235189"/>
            <a:ext cx="3172543" cy="830997"/>
          </a:xfrm>
          <a:prstGeom prst="rect">
            <a:avLst/>
          </a:prstGeom>
          <a:noFill/>
        </p:spPr>
        <p:txBody>
          <a:bodyPr wrap="square">
            <a:spAutoFit/>
          </a:bodyPr>
          <a:lstStyle/>
          <a:p>
            <a:r>
              <a:rPr lang="ja-JP" altLang="en-US" sz="2400" u="sng" dirty="0">
                <a:solidFill>
                  <a:schemeClr val="bg2">
                    <a:lumMod val="25000"/>
                  </a:schemeClr>
                </a:solidFill>
                <a:latin typeface="Meiryo UI" panose="020B0604030504040204" pitchFamily="50" charset="-128"/>
                <a:ea typeface="Meiryo UI" panose="020B0604030504040204" pitchFamily="50" charset="-128"/>
              </a:rPr>
              <a:t>最大降雨強度</a:t>
            </a:r>
            <a:endParaRPr lang="en-US" altLang="ja-JP" sz="2400" u="sng" dirty="0">
              <a:solidFill>
                <a:schemeClr val="bg2">
                  <a:lumMod val="25000"/>
                </a:schemeClr>
              </a:solidFill>
              <a:latin typeface="Meiryo UI" panose="020B0604030504040204" pitchFamily="50" charset="-128"/>
              <a:ea typeface="Meiryo UI" panose="020B0604030504040204" pitchFamily="50" charset="-128"/>
            </a:endParaRPr>
          </a:p>
          <a:p>
            <a:r>
              <a:rPr lang="en-US" altLang="ja-JP" sz="2400" u="sng" dirty="0">
                <a:solidFill>
                  <a:schemeClr val="bg2">
                    <a:lumMod val="25000"/>
                  </a:schemeClr>
                </a:solidFill>
                <a:latin typeface="Meiryo UI" panose="020B0604030504040204" pitchFamily="50" charset="-128"/>
                <a:ea typeface="Meiryo UI" panose="020B0604030504040204" pitchFamily="50" charset="-128"/>
              </a:rPr>
              <a:t>34 mm/h</a:t>
            </a:r>
          </a:p>
        </p:txBody>
      </p:sp>
      <p:cxnSp>
        <p:nvCxnSpPr>
          <p:cNvPr id="193" name="直線矢印コネクタ 192">
            <a:extLst>
              <a:ext uri="{FF2B5EF4-FFF2-40B4-BE49-F238E27FC236}">
                <a16:creationId xmlns:a16="http://schemas.microsoft.com/office/drawing/2014/main" id="{39866CFC-7CEE-B057-9A3F-22B29E095D03}"/>
              </a:ext>
            </a:extLst>
          </p:cNvPr>
          <p:cNvCxnSpPr>
            <a:cxnSpLocks/>
          </p:cNvCxnSpPr>
          <p:nvPr/>
        </p:nvCxnSpPr>
        <p:spPr>
          <a:xfrm>
            <a:off x="24902325" y="24575805"/>
            <a:ext cx="61468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05" name="図 204">
            <a:extLst>
              <a:ext uri="{FF2B5EF4-FFF2-40B4-BE49-F238E27FC236}">
                <a16:creationId xmlns:a16="http://schemas.microsoft.com/office/drawing/2014/main" id="{5DB6DBE4-A979-78D8-5C36-55810D085717}"/>
              </a:ext>
            </a:extLst>
          </p:cNvPr>
          <p:cNvPicPr>
            <a:picLocks noChangeAspect="1"/>
          </p:cNvPicPr>
          <p:nvPr/>
        </p:nvPicPr>
        <p:blipFill>
          <a:blip r:embed="rId27"/>
          <a:stretch>
            <a:fillRect/>
          </a:stretch>
        </p:blipFill>
        <p:spPr>
          <a:xfrm>
            <a:off x="23419296" y="23447134"/>
            <a:ext cx="2007091" cy="854370"/>
          </a:xfrm>
          <a:prstGeom prst="rect">
            <a:avLst/>
          </a:prstGeom>
        </p:spPr>
      </p:pic>
      <p:sp>
        <p:nvSpPr>
          <p:cNvPr id="164" name="テキスト ボックス 163">
            <a:extLst>
              <a:ext uri="{FF2B5EF4-FFF2-40B4-BE49-F238E27FC236}">
                <a16:creationId xmlns:a16="http://schemas.microsoft.com/office/drawing/2014/main" id="{15D4DDA1-966B-5042-A68F-B79984F9B1AD}"/>
              </a:ext>
            </a:extLst>
          </p:cNvPr>
          <p:cNvSpPr txBox="1"/>
          <p:nvPr/>
        </p:nvSpPr>
        <p:spPr>
          <a:xfrm>
            <a:off x="33349758" y="21381637"/>
            <a:ext cx="2827914" cy="461665"/>
          </a:xfrm>
          <a:prstGeom prst="rect">
            <a:avLst/>
          </a:prstGeom>
          <a:noFill/>
        </p:spPr>
        <p:txBody>
          <a:bodyPr wrap="square" rtlCol="0">
            <a:spAutoFit/>
          </a:bodyPr>
          <a:lstStyle/>
          <a:p>
            <a:r>
              <a:rPr lang="en-US" altLang="ja-JP" sz="2400" dirty="0">
                <a:latin typeface="MS UI Gothic" panose="020B0600070205080204" pitchFamily="50" charset="-128"/>
                <a:ea typeface="MS UI Gothic" panose="020B0600070205080204" pitchFamily="50" charset="-128"/>
              </a:rPr>
              <a:t>2025</a:t>
            </a:r>
            <a:r>
              <a:rPr lang="ja-JP" altLang="en-US" sz="2400" dirty="0">
                <a:latin typeface="MS UI Gothic" panose="020B0600070205080204" pitchFamily="50" charset="-128"/>
                <a:ea typeface="MS UI Gothic" panose="020B0600070205080204" pitchFamily="50" charset="-128"/>
              </a:rPr>
              <a:t>年</a:t>
            </a:r>
            <a:r>
              <a:rPr lang="en-US" altLang="ja-JP" sz="2400" dirty="0">
                <a:latin typeface="MS UI Gothic" panose="020B0600070205080204" pitchFamily="50" charset="-128"/>
                <a:ea typeface="MS UI Gothic" panose="020B0600070205080204" pitchFamily="50" charset="-128"/>
              </a:rPr>
              <a:t>9</a:t>
            </a:r>
            <a:r>
              <a:rPr lang="ja-JP" altLang="en-US" sz="2400" dirty="0">
                <a:latin typeface="MS UI Gothic" panose="020B0600070205080204" pitchFamily="50" charset="-128"/>
                <a:ea typeface="MS UI Gothic" panose="020B0600070205080204" pitchFamily="50" charset="-128"/>
              </a:rPr>
              <a:t>月</a:t>
            </a:r>
            <a:r>
              <a:rPr lang="en-US" altLang="ja-JP" sz="2400" dirty="0">
                <a:latin typeface="MS UI Gothic" panose="020B0600070205080204" pitchFamily="50" charset="-128"/>
                <a:ea typeface="MS UI Gothic" panose="020B0600070205080204" pitchFamily="50" charset="-128"/>
              </a:rPr>
              <a:t>11</a:t>
            </a:r>
            <a:r>
              <a:rPr lang="ja-JP" altLang="en-US" sz="2400" dirty="0">
                <a:latin typeface="MS UI Gothic" panose="020B0600070205080204" pitchFamily="50" charset="-128"/>
                <a:ea typeface="MS UI Gothic" panose="020B0600070205080204" pitchFamily="50" charset="-128"/>
              </a:rPr>
              <a:t>日</a:t>
            </a:r>
            <a:endParaRPr kumimoji="1" lang="ja-JP" altLang="en-US" sz="2400" dirty="0">
              <a:latin typeface="MS UI Gothic" panose="020B0600070205080204" pitchFamily="50" charset="-128"/>
              <a:ea typeface="MS UI Gothic" panose="020B0600070205080204" pitchFamily="50" charset="-128"/>
            </a:endParaRPr>
          </a:p>
        </p:txBody>
      </p:sp>
      <p:sp>
        <p:nvSpPr>
          <p:cNvPr id="182" name="テキスト ボックス 181">
            <a:extLst>
              <a:ext uri="{FF2B5EF4-FFF2-40B4-BE49-F238E27FC236}">
                <a16:creationId xmlns:a16="http://schemas.microsoft.com/office/drawing/2014/main" id="{2A39E05D-09C1-BC76-939E-D112C841C198}"/>
              </a:ext>
            </a:extLst>
          </p:cNvPr>
          <p:cNvSpPr txBox="1"/>
          <p:nvPr/>
        </p:nvSpPr>
        <p:spPr>
          <a:xfrm>
            <a:off x="37007386" y="22073944"/>
            <a:ext cx="3172543" cy="830997"/>
          </a:xfrm>
          <a:prstGeom prst="rect">
            <a:avLst/>
          </a:prstGeom>
          <a:noFill/>
        </p:spPr>
        <p:txBody>
          <a:bodyPr wrap="square">
            <a:spAutoFit/>
          </a:bodyPr>
          <a:lstStyle/>
          <a:p>
            <a:r>
              <a:rPr lang="ja-JP" altLang="en-US" sz="2400" u="sng" dirty="0">
                <a:solidFill>
                  <a:schemeClr val="bg2">
                    <a:lumMod val="25000"/>
                  </a:schemeClr>
                </a:solidFill>
                <a:latin typeface="Meiryo UI" panose="020B0604030504040204" pitchFamily="50" charset="-128"/>
                <a:ea typeface="Meiryo UI" panose="020B0604030504040204" pitchFamily="50" charset="-128"/>
              </a:rPr>
              <a:t>最大降雨強度</a:t>
            </a:r>
            <a:br>
              <a:rPr lang="en-US" altLang="ja-JP" sz="2400" u="sng" dirty="0">
                <a:solidFill>
                  <a:schemeClr val="bg2">
                    <a:lumMod val="25000"/>
                  </a:schemeClr>
                </a:solidFill>
                <a:latin typeface="Meiryo UI" panose="020B0604030504040204" pitchFamily="50" charset="-128"/>
                <a:ea typeface="Meiryo UI" panose="020B0604030504040204" pitchFamily="50" charset="-128"/>
              </a:rPr>
            </a:br>
            <a:r>
              <a:rPr lang="en-US" altLang="ja-JP" sz="2400" u="sng" dirty="0">
                <a:solidFill>
                  <a:schemeClr val="bg2">
                    <a:lumMod val="25000"/>
                  </a:schemeClr>
                </a:solidFill>
                <a:latin typeface="Meiryo UI" panose="020B0604030504040204" pitchFamily="50" charset="-128"/>
                <a:ea typeface="Meiryo UI" panose="020B0604030504040204" pitchFamily="50" charset="-128"/>
              </a:rPr>
              <a:t>72 mm/h</a:t>
            </a:r>
          </a:p>
        </p:txBody>
      </p:sp>
      <p:cxnSp>
        <p:nvCxnSpPr>
          <p:cNvPr id="183" name="直線矢印コネクタ 182">
            <a:extLst>
              <a:ext uri="{FF2B5EF4-FFF2-40B4-BE49-F238E27FC236}">
                <a16:creationId xmlns:a16="http://schemas.microsoft.com/office/drawing/2014/main" id="{EC021094-0AD2-F2DF-F8F6-032A861A0534}"/>
              </a:ext>
            </a:extLst>
          </p:cNvPr>
          <p:cNvCxnSpPr/>
          <p:nvPr/>
        </p:nvCxnSpPr>
        <p:spPr>
          <a:xfrm>
            <a:off x="36515919" y="21313613"/>
            <a:ext cx="869561" cy="0"/>
          </a:xfrm>
          <a:prstGeom prst="straightConnector1">
            <a:avLst/>
          </a:prstGeom>
          <a:ln>
            <a:solidFill>
              <a:srgbClr val="002060"/>
            </a:solidFill>
            <a:headEnd type="triangle"/>
            <a:tailEnd type="triangle"/>
          </a:ln>
        </p:spPr>
        <p:style>
          <a:lnRef idx="2">
            <a:schemeClr val="accent2"/>
          </a:lnRef>
          <a:fillRef idx="0">
            <a:schemeClr val="accent2"/>
          </a:fillRef>
          <a:effectRef idx="1">
            <a:schemeClr val="accent2"/>
          </a:effectRef>
          <a:fontRef idx="minor">
            <a:schemeClr val="tx1"/>
          </a:fontRef>
        </p:style>
      </p:cxnSp>
      <p:sp>
        <p:nvSpPr>
          <p:cNvPr id="184" name="字幕 2">
            <a:extLst>
              <a:ext uri="{FF2B5EF4-FFF2-40B4-BE49-F238E27FC236}">
                <a16:creationId xmlns:a16="http://schemas.microsoft.com/office/drawing/2014/main" id="{A8E7B376-BA3C-01C5-3E80-42B12C16F83E}"/>
              </a:ext>
            </a:extLst>
          </p:cNvPr>
          <p:cNvSpPr txBox="1">
            <a:spLocks/>
          </p:cNvSpPr>
          <p:nvPr/>
        </p:nvSpPr>
        <p:spPr>
          <a:xfrm>
            <a:off x="37302189" y="21489775"/>
            <a:ext cx="2023759" cy="4360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dirty="0">
                <a:solidFill>
                  <a:schemeClr val="accent1">
                    <a:lumMod val="75000"/>
                  </a:schemeClr>
                </a:solidFill>
                <a:latin typeface="Meiryo UI" panose="020B0604030504040204" pitchFamily="50" charset="-128"/>
                <a:ea typeface="Meiryo UI" panose="020B0604030504040204" pitchFamily="50" charset="-128"/>
              </a:rPr>
              <a:t>降雨：</a:t>
            </a:r>
            <a:r>
              <a:rPr lang="en-US" altLang="ja-JP" sz="2400" dirty="0">
                <a:solidFill>
                  <a:schemeClr val="accent1">
                    <a:lumMod val="75000"/>
                  </a:schemeClr>
                </a:solidFill>
                <a:latin typeface="Meiryo UI" panose="020B0604030504040204" pitchFamily="50" charset="-128"/>
                <a:ea typeface="Meiryo UI" panose="020B0604030504040204" pitchFamily="50" charset="-128"/>
              </a:rPr>
              <a:t>3</a:t>
            </a:r>
            <a:r>
              <a:rPr lang="ja-JP" altLang="en-US" sz="2400" dirty="0">
                <a:solidFill>
                  <a:schemeClr val="accent1">
                    <a:lumMod val="75000"/>
                  </a:schemeClr>
                </a:solidFill>
                <a:latin typeface="Meiryo UI" panose="020B0604030504040204" pitchFamily="50" charset="-128"/>
                <a:ea typeface="Meiryo UI" panose="020B0604030504040204" pitchFamily="50" charset="-128"/>
              </a:rPr>
              <a:t>時間</a:t>
            </a:r>
            <a:endParaRPr lang="en-US" altLang="ja-JP" sz="2400" dirty="0">
              <a:solidFill>
                <a:schemeClr val="accent1">
                  <a:lumMod val="75000"/>
                </a:schemeClr>
              </a:solidFill>
              <a:latin typeface="Meiryo UI" panose="020B0604030504040204" pitchFamily="50" charset="-128"/>
              <a:ea typeface="Meiryo UI" panose="020B0604030504040204" pitchFamily="50" charset="-128"/>
            </a:endParaRPr>
          </a:p>
        </p:txBody>
      </p:sp>
      <p:pic>
        <p:nvPicPr>
          <p:cNvPr id="204" name="図 203">
            <a:extLst>
              <a:ext uri="{FF2B5EF4-FFF2-40B4-BE49-F238E27FC236}">
                <a16:creationId xmlns:a16="http://schemas.microsoft.com/office/drawing/2014/main" id="{0A8FB8D3-05D4-2681-68FB-9958EBE032BD}"/>
              </a:ext>
            </a:extLst>
          </p:cNvPr>
          <p:cNvPicPr>
            <a:picLocks noChangeAspect="1"/>
          </p:cNvPicPr>
          <p:nvPr/>
        </p:nvPicPr>
        <p:blipFill>
          <a:blip r:embed="rId27"/>
          <a:stretch>
            <a:fillRect/>
          </a:stretch>
        </p:blipFill>
        <p:spPr>
          <a:xfrm>
            <a:off x="33486384" y="23474801"/>
            <a:ext cx="2007091" cy="854370"/>
          </a:xfrm>
          <a:prstGeom prst="rect">
            <a:avLst/>
          </a:prstGeom>
        </p:spPr>
      </p:pic>
      <p:sp>
        <p:nvSpPr>
          <p:cNvPr id="186" name="テキスト ボックス 185">
            <a:extLst>
              <a:ext uri="{FF2B5EF4-FFF2-40B4-BE49-F238E27FC236}">
                <a16:creationId xmlns:a16="http://schemas.microsoft.com/office/drawing/2014/main" id="{50BC9219-DFB8-C538-CA3E-D265DEED3B06}"/>
              </a:ext>
            </a:extLst>
          </p:cNvPr>
          <p:cNvSpPr txBox="1"/>
          <p:nvPr/>
        </p:nvSpPr>
        <p:spPr>
          <a:xfrm>
            <a:off x="32141707" y="25564729"/>
            <a:ext cx="8616167" cy="992007"/>
          </a:xfrm>
          <a:prstGeom prst="rect">
            <a:avLst/>
          </a:prstGeom>
          <a:noFill/>
        </p:spPr>
        <p:txBody>
          <a:bodyPr wrap="square">
            <a:spAutoFit/>
          </a:bodyPr>
          <a:lstStyle/>
          <a:p>
            <a:pPr marL="342900" indent="-342900">
              <a:buFont typeface="Wingdings" panose="05000000000000000000" pitchFamily="2" charset="2"/>
              <a:buChar char="n"/>
            </a:pPr>
            <a:r>
              <a:rPr lang="en-US" altLang="ja-JP" sz="2400" b="1" dirty="0">
                <a:latin typeface="Meiryo UI" panose="020B0604030504040204" pitchFamily="50" charset="-128"/>
                <a:ea typeface="Meiryo UI" panose="020B0604030504040204" pitchFamily="50" charset="-128"/>
              </a:rPr>
              <a:t>CSO</a:t>
            </a:r>
            <a:r>
              <a:rPr lang="ja-JP" altLang="en-US" sz="2400" b="1" dirty="0">
                <a:latin typeface="Meiryo UI" panose="020B0604030504040204" pitchFamily="50" charset="-128"/>
                <a:ea typeface="Meiryo UI" panose="020B0604030504040204" pitchFamily="50" charset="-128"/>
              </a:rPr>
              <a:t>発生時刻</a:t>
            </a:r>
            <a:br>
              <a:rPr lang="en-US" altLang="ja-JP" sz="2400" dirty="0">
                <a:latin typeface="Meiryo UI" panose="020B0604030504040204" pitchFamily="50" charset="-128"/>
                <a:ea typeface="Meiryo UI" panose="020B0604030504040204" pitchFamily="50" charset="-128"/>
              </a:rPr>
            </a:br>
            <a:r>
              <a:rPr lang="ja-JP" altLang="en-US" sz="2400" dirty="0">
                <a:latin typeface="Meiryo UI" panose="020B0604030504040204" pitchFamily="50" charset="-128"/>
                <a:ea typeface="Meiryo UI" panose="020B0604030504040204" pitchFamily="50" charset="-128"/>
              </a:rPr>
              <a:t>観測値：降雨開始後</a:t>
            </a:r>
            <a:r>
              <a:rPr lang="en-US" altLang="ja-JP" sz="2400" dirty="0">
                <a:latin typeface="Meiryo UI" panose="020B0604030504040204" pitchFamily="50" charset="-128"/>
                <a:ea typeface="Meiryo UI" panose="020B0604030504040204" pitchFamily="50" charset="-128"/>
              </a:rPr>
              <a:t>58</a:t>
            </a:r>
            <a:r>
              <a:rPr lang="ja-JP" altLang="en-US" sz="2400" dirty="0">
                <a:latin typeface="Meiryo UI" panose="020B0604030504040204" pitchFamily="50" charset="-128"/>
                <a:ea typeface="Meiryo UI" panose="020B0604030504040204" pitchFamily="50" charset="-128"/>
              </a:rPr>
              <a:t>分後　</a:t>
            </a:r>
            <a:r>
              <a:rPr lang="ja-JP" altLang="en-US" sz="700" dirty="0">
                <a:latin typeface="Meiryo UI" panose="020B0604030504040204" pitchFamily="50" charset="-128"/>
                <a:ea typeface="Meiryo UI" panose="020B0604030504040204" pitchFamily="50" charset="-128"/>
              </a:rPr>
              <a:t> </a:t>
            </a:r>
            <a:r>
              <a:rPr lang="ja-JP" altLang="en-US" sz="2400" dirty="0">
                <a:solidFill>
                  <a:srgbClr val="FF0000"/>
                </a:solidFill>
                <a:latin typeface="Meiryo UI" panose="020B0604030504040204" pitchFamily="50" charset="-128"/>
                <a:ea typeface="Meiryo UI" panose="020B0604030504040204" pitchFamily="50" charset="-128"/>
              </a:rPr>
              <a:t>計算値：降雨開始後</a:t>
            </a:r>
            <a:r>
              <a:rPr lang="en-US" altLang="ja-JP" sz="2400" dirty="0">
                <a:solidFill>
                  <a:srgbClr val="FF0000"/>
                </a:solidFill>
                <a:latin typeface="Meiryo UI" panose="020B0604030504040204" pitchFamily="50" charset="-128"/>
                <a:ea typeface="Meiryo UI" panose="020B0604030504040204" pitchFamily="50" charset="-128"/>
              </a:rPr>
              <a:t>47</a:t>
            </a:r>
            <a:r>
              <a:rPr lang="ja-JP" altLang="en-US" sz="2400" dirty="0">
                <a:solidFill>
                  <a:srgbClr val="FF0000"/>
                </a:solidFill>
                <a:latin typeface="Meiryo UI" panose="020B0604030504040204" pitchFamily="50" charset="-128"/>
                <a:ea typeface="Meiryo UI" panose="020B0604030504040204" pitchFamily="50" charset="-128"/>
              </a:rPr>
              <a:t>分後</a:t>
            </a:r>
            <a:endParaRPr lang="en-US" altLang="ja-JP" sz="2400" dirty="0">
              <a:solidFill>
                <a:srgbClr val="FF0000"/>
              </a:solidFill>
              <a:latin typeface="Meiryo UI" panose="020B0604030504040204" pitchFamily="50" charset="-128"/>
              <a:ea typeface="Meiryo UI" panose="020B0604030504040204" pitchFamily="50" charset="-128"/>
            </a:endParaRPr>
          </a:p>
          <a:p>
            <a:endParaRPr lang="en-US" altLang="ja-JP" sz="2400" dirty="0">
              <a:latin typeface="Meiryo UI" panose="020B0604030504040204" pitchFamily="50" charset="-128"/>
              <a:ea typeface="Meiryo UI" panose="020B0604030504040204" pitchFamily="50" charset="-128"/>
            </a:endParaRPr>
          </a:p>
        </p:txBody>
      </p:sp>
      <p:sp>
        <p:nvSpPr>
          <p:cNvPr id="185" name="テキスト ボックス 184">
            <a:extLst>
              <a:ext uri="{FF2B5EF4-FFF2-40B4-BE49-F238E27FC236}">
                <a16:creationId xmlns:a16="http://schemas.microsoft.com/office/drawing/2014/main" id="{2156D81C-D803-C3CC-2D0D-981F75C3B467}"/>
              </a:ext>
            </a:extLst>
          </p:cNvPr>
          <p:cNvSpPr txBox="1"/>
          <p:nvPr/>
        </p:nvSpPr>
        <p:spPr>
          <a:xfrm>
            <a:off x="22699199" y="25557239"/>
            <a:ext cx="8972005" cy="830997"/>
          </a:xfrm>
          <a:prstGeom prst="rect">
            <a:avLst/>
          </a:prstGeom>
          <a:noFill/>
        </p:spPr>
        <p:txBody>
          <a:bodyPr wrap="square">
            <a:spAutoFit/>
          </a:bodyPr>
          <a:lstStyle/>
          <a:p>
            <a:pPr marL="342900" indent="-342900">
              <a:buFont typeface="Wingdings" panose="05000000000000000000" pitchFamily="2" charset="2"/>
              <a:buChar char="n"/>
            </a:pPr>
            <a:r>
              <a:rPr lang="en-US" altLang="ja-JP" sz="2400" b="1" dirty="0">
                <a:latin typeface="Meiryo UI" panose="020B0604030504040204" pitchFamily="50" charset="-128"/>
                <a:ea typeface="Meiryo UI" panose="020B0604030504040204" pitchFamily="50" charset="-128"/>
              </a:rPr>
              <a:t>CSO</a:t>
            </a:r>
            <a:r>
              <a:rPr lang="ja-JP" altLang="en-US" sz="2400" b="1" dirty="0">
                <a:latin typeface="Meiryo UI" panose="020B0604030504040204" pitchFamily="50" charset="-128"/>
                <a:ea typeface="Meiryo UI" panose="020B0604030504040204" pitchFamily="50" charset="-128"/>
              </a:rPr>
              <a:t>発生時刻</a:t>
            </a:r>
            <a:endParaRPr lang="en-US" altLang="ja-JP" sz="2400" b="1"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　　観測値：降雨開始後</a:t>
            </a:r>
            <a:r>
              <a:rPr lang="en-US" altLang="ja-JP" sz="2400" dirty="0">
                <a:latin typeface="Meiryo UI" panose="020B0604030504040204" pitchFamily="50" charset="-128"/>
                <a:ea typeface="Meiryo UI" panose="020B0604030504040204" pitchFamily="50" charset="-128"/>
              </a:rPr>
              <a:t>138</a:t>
            </a:r>
            <a:r>
              <a:rPr lang="ja-JP" altLang="en-US" sz="2400" dirty="0">
                <a:latin typeface="Meiryo UI" panose="020B0604030504040204" pitchFamily="50" charset="-128"/>
                <a:ea typeface="Meiryo UI" panose="020B0604030504040204" pitchFamily="50" charset="-128"/>
              </a:rPr>
              <a:t>分後　</a:t>
            </a:r>
            <a:r>
              <a:rPr lang="ja-JP" altLang="en-US" sz="2400" dirty="0">
                <a:solidFill>
                  <a:srgbClr val="FF0000"/>
                </a:solidFill>
                <a:latin typeface="Meiryo UI" panose="020B0604030504040204" pitchFamily="50" charset="-128"/>
                <a:ea typeface="Meiryo UI" panose="020B0604030504040204" pitchFamily="50" charset="-128"/>
              </a:rPr>
              <a:t>計算値：降雨開始後</a:t>
            </a:r>
            <a:r>
              <a:rPr lang="en-US" altLang="ja-JP" sz="2400" dirty="0">
                <a:solidFill>
                  <a:srgbClr val="FF0000"/>
                </a:solidFill>
                <a:latin typeface="Meiryo UI" panose="020B0604030504040204" pitchFamily="50" charset="-128"/>
                <a:ea typeface="Meiryo UI" panose="020B0604030504040204" pitchFamily="50" charset="-128"/>
              </a:rPr>
              <a:t>100</a:t>
            </a:r>
            <a:r>
              <a:rPr lang="ja-JP" altLang="en-US" sz="2400" dirty="0">
                <a:solidFill>
                  <a:srgbClr val="FF0000"/>
                </a:solidFill>
                <a:latin typeface="Meiryo UI" panose="020B0604030504040204" pitchFamily="50" charset="-128"/>
                <a:ea typeface="Meiryo UI" panose="020B0604030504040204" pitchFamily="50" charset="-128"/>
              </a:rPr>
              <a:t>分後</a:t>
            </a:r>
            <a:endParaRPr lang="en-US" altLang="ja-JP" sz="2400" dirty="0">
              <a:solidFill>
                <a:srgbClr val="FF0000"/>
              </a:solidFill>
              <a:latin typeface="Meiryo UI" panose="020B0604030504040204" pitchFamily="50" charset="-128"/>
              <a:ea typeface="Meiryo UI" panose="020B0604030504040204" pitchFamily="50" charset="-128"/>
            </a:endParaRPr>
          </a:p>
        </p:txBody>
      </p:sp>
      <p:sp>
        <p:nvSpPr>
          <p:cNvPr id="203" name="テキスト ボックス 202">
            <a:extLst>
              <a:ext uri="{FF2B5EF4-FFF2-40B4-BE49-F238E27FC236}">
                <a16:creationId xmlns:a16="http://schemas.microsoft.com/office/drawing/2014/main" id="{AA723BC7-8724-75D9-1068-E0D9AAE91EE4}"/>
              </a:ext>
            </a:extLst>
          </p:cNvPr>
          <p:cNvSpPr txBox="1"/>
          <p:nvPr/>
        </p:nvSpPr>
        <p:spPr>
          <a:xfrm>
            <a:off x="38527978" y="25429428"/>
            <a:ext cx="3838777" cy="469077"/>
          </a:xfrm>
          <a:prstGeom prst="rect">
            <a:avLst/>
          </a:prstGeom>
          <a:noFill/>
        </p:spPr>
        <p:txBody>
          <a:bodyPr wrap="square">
            <a:spAutoFit/>
          </a:bodyPr>
          <a:lstStyle/>
          <a:p>
            <a:r>
              <a:rPr lang="ja-JP" altLang="en-US" sz="2400" dirty="0">
                <a:latin typeface="Meiryo UI" panose="020B0604030504040204" pitchFamily="50" charset="-128"/>
                <a:ea typeface="Meiryo UI" panose="020B0604030504040204" pitchFamily="50" charset="-128"/>
              </a:rPr>
              <a:t>総流出量誤差率：</a:t>
            </a:r>
            <a:r>
              <a:rPr lang="en-US" altLang="ja-JP" sz="2400" dirty="0">
                <a:latin typeface="Meiryo UI" panose="020B0604030504040204" pitchFamily="50" charset="-128"/>
                <a:ea typeface="Meiryo UI" panose="020B0604030504040204" pitchFamily="50" charset="-128"/>
              </a:rPr>
              <a:t>2.1 %</a:t>
            </a:r>
          </a:p>
        </p:txBody>
      </p:sp>
      <p:sp>
        <p:nvSpPr>
          <p:cNvPr id="202" name="テキスト ボックス 201">
            <a:extLst>
              <a:ext uri="{FF2B5EF4-FFF2-40B4-BE49-F238E27FC236}">
                <a16:creationId xmlns:a16="http://schemas.microsoft.com/office/drawing/2014/main" id="{A6BCCD6F-3463-A634-3DCC-C8F5D3FFEA7B}"/>
              </a:ext>
            </a:extLst>
          </p:cNvPr>
          <p:cNvSpPr txBox="1"/>
          <p:nvPr/>
        </p:nvSpPr>
        <p:spPr>
          <a:xfrm>
            <a:off x="27780541" y="25556765"/>
            <a:ext cx="3838777" cy="469077"/>
          </a:xfrm>
          <a:prstGeom prst="rect">
            <a:avLst/>
          </a:prstGeom>
          <a:noFill/>
        </p:spPr>
        <p:txBody>
          <a:bodyPr wrap="square">
            <a:spAutoFit/>
          </a:bodyPr>
          <a:lstStyle/>
          <a:p>
            <a:r>
              <a:rPr lang="ja-JP" altLang="en-US" sz="2400" dirty="0">
                <a:latin typeface="Meiryo UI" panose="020B0604030504040204" pitchFamily="50" charset="-128"/>
                <a:ea typeface="Meiryo UI" panose="020B0604030504040204" pitchFamily="50" charset="-128"/>
              </a:rPr>
              <a:t>総流出量誤差率：</a:t>
            </a:r>
            <a:r>
              <a:rPr lang="en-US" altLang="ja-JP" sz="2400" dirty="0">
                <a:latin typeface="Meiryo UI" panose="020B0604030504040204" pitchFamily="50" charset="-128"/>
                <a:ea typeface="Meiryo UI" panose="020B0604030504040204" pitchFamily="50" charset="-128"/>
              </a:rPr>
              <a:t>38.7 %</a:t>
            </a:r>
          </a:p>
        </p:txBody>
      </p:sp>
      <p:sp>
        <p:nvSpPr>
          <p:cNvPr id="207" name="テキスト ボックス 206">
            <a:extLst>
              <a:ext uri="{FF2B5EF4-FFF2-40B4-BE49-F238E27FC236}">
                <a16:creationId xmlns:a16="http://schemas.microsoft.com/office/drawing/2014/main" id="{8CC7FBA3-799C-08B8-7AA7-F9345A90E91B}"/>
              </a:ext>
            </a:extLst>
          </p:cNvPr>
          <p:cNvSpPr txBox="1"/>
          <p:nvPr/>
        </p:nvSpPr>
        <p:spPr>
          <a:xfrm>
            <a:off x="29569506" y="20584166"/>
            <a:ext cx="3784788" cy="584775"/>
          </a:xfrm>
          <a:prstGeom prst="rect">
            <a:avLst/>
          </a:prstGeom>
          <a:noFill/>
        </p:spPr>
        <p:txBody>
          <a:bodyPr wrap="square" rtlCol="0">
            <a:spAutoFit/>
          </a:bodyPr>
          <a:lstStyle/>
          <a:p>
            <a:pPr algn="ctr"/>
            <a:r>
              <a:rPr lang="ja-JP" altLang="en-US" sz="3200" b="1" dirty="0">
                <a:latin typeface="Meiryo UI" panose="020B0604030504040204" pitchFamily="50" charset="-128"/>
                <a:ea typeface="Meiryo UI" panose="020B0604030504040204" pitchFamily="50" charset="-128"/>
              </a:rPr>
              <a:t>再現計算結果</a:t>
            </a:r>
            <a:endParaRPr lang="en-US" altLang="ja-JP" sz="3200" b="1" dirty="0">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91BBC608-8A5E-9D9A-29B7-F23CF68B3AF3}"/>
              </a:ext>
            </a:extLst>
          </p:cNvPr>
          <p:cNvSpPr txBox="1"/>
          <p:nvPr/>
        </p:nvSpPr>
        <p:spPr>
          <a:xfrm>
            <a:off x="23367320" y="21336507"/>
            <a:ext cx="2827914" cy="461665"/>
          </a:xfrm>
          <a:prstGeom prst="rect">
            <a:avLst/>
          </a:prstGeom>
          <a:noFill/>
        </p:spPr>
        <p:txBody>
          <a:bodyPr wrap="square" rtlCol="0">
            <a:spAutoFit/>
          </a:bodyPr>
          <a:lstStyle/>
          <a:p>
            <a:r>
              <a:rPr lang="en-US" altLang="ja-JP" sz="2400" dirty="0">
                <a:latin typeface="MS UI Gothic" panose="020B0600070205080204" pitchFamily="50" charset="-128"/>
                <a:ea typeface="MS UI Gothic" panose="020B0600070205080204" pitchFamily="50" charset="-128"/>
              </a:rPr>
              <a:t>2025</a:t>
            </a:r>
            <a:r>
              <a:rPr lang="ja-JP" altLang="en-US" sz="2400" dirty="0">
                <a:latin typeface="MS UI Gothic" panose="020B0600070205080204" pitchFamily="50" charset="-128"/>
                <a:ea typeface="MS UI Gothic" panose="020B0600070205080204" pitchFamily="50" charset="-128"/>
              </a:rPr>
              <a:t>年</a:t>
            </a:r>
            <a:r>
              <a:rPr lang="en-US" altLang="ja-JP" sz="2400" dirty="0">
                <a:latin typeface="MS UI Gothic" panose="020B0600070205080204" pitchFamily="50" charset="-128"/>
                <a:ea typeface="MS UI Gothic" panose="020B0600070205080204" pitchFamily="50" charset="-128"/>
              </a:rPr>
              <a:t>9</a:t>
            </a:r>
            <a:r>
              <a:rPr lang="ja-JP" altLang="en-US" sz="2400" dirty="0">
                <a:latin typeface="MS UI Gothic" panose="020B0600070205080204" pitchFamily="50" charset="-128"/>
                <a:ea typeface="MS UI Gothic" panose="020B0600070205080204" pitchFamily="50" charset="-128"/>
              </a:rPr>
              <a:t>月</a:t>
            </a:r>
            <a:r>
              <a:rPr lang="en-US" altLang="ja-JP" sz="2400">
                <a:latin typeface="MS UI Gothic" panose="020B0600070205080204" pitchFamily="50" charset="-128"/>
                <a:ea typeface="MS UI Gothic" panose="020B0600070205080204" pitchFamily="50" charset="-128"/>
              </a:rPr>
              <a:t>5</a:t>
            </a:r>
            <a:r>
              <a:rPr lang="ja-JP" altLang="en-US" sz="2400">
                <a:latin typeface="MS UI Gothic" panose="020B0600070205080204" pitchFamily="50" charset="-128"/>
                <a:ea typeface="MS UI Gothic" panose="020B0600070205080204" pitchFamily="50" charset="-128"/>
              </a:rPr>
              <a:t>日</a:t>
            </a:r>
            <a:endParaRPr kumimoji="1" lang="ja-JP" altLang="en-US" sz="2400" dirty="0">
              <a:latin typeface="MS UI Gothic" panose="020B0600070205080204" pitchFamily="50" charset="-128"/>
              <a:ea typeface="MS UI Gothic" panose="020B0600070205080204" pitchFamily="50" charset="-128"/>
            </a:endParaRPr>
          </a:p>
        </p:txBody>
      </p:sp>
      <p:sp>
        <p:nvSpPr>
          <p:cNvPr id="26" name="テキスト ボックス 25">
            <a:extLst>
              <a:ext uri="{FF2B5EF4-FFF2-40B4-BE49-F238E27FC236}">
                <a16:creationId xmlns:a16="http://schemas.microsoft.com/office/drawing/2014/main" id="{6DF13F3A-1B58-5AF9-D602-F67A59416F36}"/>
              </a:ext>
            </a:extLst>
          </p:cNvPr>
          <p:cNvSpPr txBox="1"/>
          <p:nvPr/>
        </p:nvSpPr>
        <p:spPr>
          <a:xfrm>
            <a:off x="9675189" y="21327296"/>
            <a:ext cx="3366291" cy="707886"/>
          </a:xfrm>
          <a:prstGeom prst="rect">
            <a:avLst/>
          </a:prstGeom>
          <a:solidFill>
            <a:srgbClr val="FFFFFF"/>
          </a:solidFill>
          <a:ln w="28575">
            <a:noFill/>
          </a:ln>
        </p:spPr>
        <p:txBody>
          <a:bodyPr wrap="square" rtlCol="0" anchor="ctr">
            <a:spAutoFit/>
          </a:bodyPr>
          <a:lstStyle/>
          <a:p>
            <a:pPr algn="ctr"/>
            <a:r>
              <a:rPr lang="ja-JP" altLang="en-US" sz="2000" b="1" dirty="0">
                <a:latin typeface="Meiryo UI" panose="020B0604030504040204" pitchFamily="50" charset="-128"/>
                <a:ea typeface="Meiryo UI" panose="020B0604030504040204" pitchFamily="50" charset="-128"/>
              </a:rPr>
              <a:t>各時間積算雨量と</a:t>
            </a:r>
            <a:endParaRPr lang="en-US" altLang="ja-JP" sz="2000" b="1" dirty="0">
              <a:latin typeface="Meiryo UI" panose="020B0604030504040204" pitchFamily="50" charset="-128"/>
              <a:ea typeface="Meiryo UI" panose="020B0604030504040204" pitchFamily="50" charset="-128"/>
            </a:endParaRPr>
          </a:p>
          <a:p>
            <a:pPr algn="ctr"/>
            <a:r>
              <a:rPr lang="en-US" altLang="ja-JP" sz="2000" b="1" dirty="0">
                <a:latin typeface="Meiryo UI" panose="020B0604030504040204" pitchFamily="50" charset="-128"/>
                <a:ea typeface="Meiryo UI" panose="020B0604030504040204" pitchFamily="50" charset="-128"/>
              </a:rPr>
              <a:t>CSO</a:t>
            </a:r>
            <a:r>
              <a:rPr lang="ja-JP" altLang="en-US" sz="2000" b="1" dirty="0">
                <a:latin typeface="Meiryo UI" panose="020B0604030504040204" pitchFamily="50" charset="-128"/>
                <a:ea typeface="Meiryo UI" panose="020B0604030504040204" pitchFamily="50" charset="-128"/>
              </a:rPr>
              <a:t>流出量をプロット</a:t>
            </a:r>
            <a:endParaRPr lang="en-US" altLang="ja-JP" sz="2000" b="1" dirty="0">
              <a:latin typeface="Meiryo UI" panose="020B0604030504040204" pitchFamily="50" charset="-128"/>
              <a:ea typeface="Meiryo UI" panose="020B0604030504040204" pitchFamily="50" charset="-128"/>
            </a:endParaRPr>
          </a:p>
        </p:txBody>
      </p:sp>
      <p:sp>
        <p:nvSpPr>
          <p:cNvPr id="50" name="二等辺三角形 49">
            <a:extLst>
              <a:ext uri="{FF2B5EF4-FFF2-40B4-BE49-F238E27FC236}">
                <a16:creationId xmlns:a16="http://schemas.microsoft.com/office/drawing/2014/main" id="{F635F8FE-C5F9-877F-6376-633A979F83DE}"/>
              </a:ext>
            </a:extLst>
          </p:cNvPr>
          <p:cNvSpPr/>
          <p:nvPr/>
        </p:nvSpPr>
        <p:spPr>
          <a:xfrm rot="10800000">
            <a:off x="3757262" y="27789076"/>
            <a:ext cx="1123597" cy="420914"/>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字幕 2">
            <a:extLst>
              <a:ext uri="{FF2B5EF4-FFF2-40B4-BE49-F238E27FC236}">
                <a16:creationId xmlns:a16="http://schemas.microsoft.com/office/drawing/2014/main" id="{79105132-E365-D3CA-648A-43D2FB9BCB69}"/>
              </a:ext>
            </a:extLst>
          </p:cNvPr>
          <p:cNvSpPr txBox="1">
            <a:spLocks/>
          </p:cNvSpPr>
          <p:nvPr/>
        </p:nvSpPr>
        <p:spPr>
          <a:xfrm>
            <a:off x="29509661" y="3168339"/>
            <a:ext cx="5927597" cy="55204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Char char="n"/>
            </a:pPr>
            <a:r>
              <a:rPr lang="ja-JP" altLang="en-US" sz="3200" b="1" u="sng" dirty="0">
                <a:latin typeface="Meiryo UI" panose="020B0604030504040204" pitchFamily="50" charset="-128"/>
                <a:ea typeface="Meiryo UI" panose="020B0604030504040204" pitchFamily="50" charset="-128"/>
              </a:rPr>
              <a:t>実際の</a:t>
            </a:r>
            <a:r>
              <a:rPr lang="en-US" altLang="ja-JP" sz="3200" b="1" u="sng" dirty="0">
                <a:latin typeface="Meiryo UI" panose="020B0604030504040204" pitchFamily="50" charset="-128"/>
                <a:ea typeface="Meiryo UI" panose="020B0604030504040204" pitchFamily="50" charset="-128"/>
              </a:rPr>
              <a:t>CSO</a:t>
            </a:r>
            <a:r>
              <a:rPr lang="ja-JP" altLang="en-US" sz="3200" b="1" u="sng" dirty="0">
                <a:latin typeface="Meiryo UI" panose="020B0604030504040204" pitchFamily="50" charset="-128"/>
                <a:ea typeface="Meiryo UI" panose="020B0604030504040204" pitchFamily="50" charset="-128"/>
              </a:rPr>
              <a:t>発生イベント</a:t>
            </a:r>
            <a:endParaRPr lang="en-US" altLang="ja-JP" sz="3200" b="1" u="sng"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7C3CC8A2-3C79-BC41-6B17-417627633CBB}"/>
              </a:ext>
            </a:extLst>
          </p:cNvPr>
          <p:cNvSpPr txBox="1"/>
          <p:nvPr/>
        </p:nvSpPr>
        <p:spPr>
          <a:xfrm>
            <a:off x="12435480" y="9063919"/>
            <a:ext cx="1446144" cy="276999"/>
          </a:xfrm>
          <a:prstGeom prst="rect">
            <a:avLst/>
          </a:prstGeom>
          <a:noFill/>
        </p:spPr>
        <p:txBody>
          <a:bodyPr wrap="square">
            <a:spAutoFit/>
          </a:bodyPr>
          <a:lstStyle/>
          <a:p>
            <a:pPr marL="0" indent="0">
              <a:buNone/>
            </a:pPr>
            <a:r>
              <a:rPr lang="ja-JP" altLang="en-US" sz="1200" dirty="0">
                <a:solidFill>
                  <a:schemeClr val="bg1"/>
                </a:solidFill>
                <a:latin typeface="Meiryo UI" panose="020B0604030504040204" pitchFamily="50" charset="-128"/>
                <a:ea typeface="Meiryo UI" panose="020B0604030504040204" pitchFamily="50" charset="-128"/>
              </a:rPr>
              <a:t>（出典：東京都）</a:t>
            </a:r>
            <a:endParaRPr lang="en-US" altLang="ja-JP" sz="1200" dirty="0">
              <a:solidFill>
                <a:schemeClr val="bg1"/>
              </a:solidFill>
              <a:latin typeface="Meiryo UI" panose="020B0604030504040204" pitchFamily="50" charset="-128"/>
              <a:ea typeface="Meiryo UI" panose="020B0604030504040204" pitchFamily="50" charset="-128"/>
            </a:endParaRPr>
          </a:p>
        </p:txBody>
      </p:sp>
      <p:pic>
        <p:nvPicPr>
          <p:cNvPr id="78" name="20250911_0913">
            <a:hlinkClick r:id="" action="ppaction://media"/>
            <a:extLst>
              <a:ext uri="{FF2B5EF4-FFF2-40B4-BE49-F238E27FC236}">
                <a16:creationId xmlns:a16="http://schemas.microsoft.com/office/drawing/2014/main" id="{ACEB555F-4770-69E2-BBFF-CCD4ED4117EA}"/>
              </a:ext>
            </a:extLst>
          </p:cNvPr>
          <p:cNvPicPr>
            <a:picLocks noChangeAspect="1"/>
          </p:cNvPicPr>
          <p:nvPr>
            <a:videoFile r:link="rId2"/>
            <p:extLst>
              <p:ext uri="{DAA4B4D4-6D71-4841-9C94-3DE7FCFB9230}">
                <p14:media xmlns:p14="http://schemas.microsoft.com/office/powerpoint/2010/main" r:embed="rId1"/>
              </p:ext>
            </p:extLst>
          </p:nvPr>
        </p:nvPicPr>
        <p:blipFill>
          <a:blip r:embed="rId28"/>
          <a:srcRect l="24410" t="6224" r="19247" b="6633"/>
          <a:stretch>
            <a:fillRect/>
          </a:stretch>
        </p:blipFill>
        <p:spPr>
          <a:xfrm>
            <a:off x="16094200" y="10091397"/>
            <a:ext cx="5104502" cy="4449173"/>
          </a:xfrm>
          <a:prstGeom prst="rect">
            <a:avLst/>
          </a:prstGeom>
          <a:ln w="38100">
            <a:solidFill>
              <a:srgbClr val="FFC000"/>
            </a:solidFill>
          </a:ln>
        </p:spPr>
      </p:pic>
      <p:sp>
        <p:nvSpPr>
          <p:cNvPr id="38" name="テキスト ボックス 37">
            <a:extLst>
              <a:ext uri="{FF2B5EF4-FFF2-40B4-BE49-F238E27FC236}">
                <a16:creationId xmlns:a16="http://schemas.microsoft.com/office/drawing/2014/main" id="{72650ABC-627E-29EE-E438-36C9284EF0F8}"/>
              </a:ext>
            </a:extLst>
          </p:cNvPr>
          <p:cNvSpPr txBox="1"/>
          <p:nvPr/>
        </p:nvSpPr>
        <p:spPr>
          <a:xfrm>
            <a:off x="15810465" y="9948941"/>
            <a:ext cx="5534077" cy="461665"/>
          </a:xfrm>
          <a:prstGeom prst="rect">
            <a:avLst/>
          </a:prstGeom>
          <a:solidFill>
            <a:srgbClr val="FFFFFF">
              <a:alpha val="60000"/>
            </a:srgbClr>
          </a:solidFill>
        </p:spPr>
        <p:txBody>
          <a:bodyPr wrap="square" anchor="ctr">
            <a:spAutoFit/>
          </a:bodyPr>
          <a:lstStyle/>
          <a:p>
            <a:pPr algn="ctr"/>
            <a:r>
              <a:rPr lang="ja-JP" altLang="en-US" sz="2400" b="1" dirty="0">
                <a:latin typeface="Meiryo UI" panose="020B0604030504040204" pitchFamily="50" charset="-128"/>
                <a:ea typeface="Meiryo UI" panose="020B0604030504040204" pitchFamily="50" charset="-128"/>
              </a:rPr>
              <a:t>タイムラプスカメラの画像から水深を推定</a:t>
            </a:r>
            <a:endParaRPr lang="en-US" altLang="ja-JP" sz="2400" b="1" dirty="0">
              <a:latin typeface="Meiryo UI" panose="020B0604030504040204" pitchFamily="50" charset="-128"/>
              <a:ea typeface="Meiryo UI" panose="020B0604030504040204" pitchFamily="50" charset="-128"/>
            </a:endParaRPr>
          </a:p>
        </p:txBody>
      </p:sp>
      <p:pic>
        <p:nvPicPr>
          <p:cNvPr id="97" name="図 96">
            <a:extLst>
              <a:ext uri="{FF2B5EF4-FFF2-40B4-BE49-F238E27FC236}">
                <a16:creationId xmlns:a16="http://schemas.microsoft.com/office/drawing/2014/main" id="{C228CC28-47AB-E297-BA47-3A8A9918217F}"/>
              </a:ext>
            </a:extLst>
          </p:cNvPr>
          <p:cNvPicPr>
            <a:picLocks noChangeAspect="1"/>
          </p:cNvPicPr>
          <p:nvPr/>
        </p:nvPicPr>
        <p:blipFill>
          <a:blip r:embed="rId29">
            <a:extLst>
              <a:ext uri="{28A0092B-C50C-407E-A947-70E740481C1C}">
                <a14:useLocalDpi xmlns:a14="http://schemas.microsoft.com/office/drawing/2010/main" val="0"/>
              </a:ext>
            </a:extLst>
          </a:blip>
          <a:srcRect l="25925" t="28452" r="22704" b="31159"/>
          <a:stretch>
            <a:fillRect/>
          </a:stretch>
        </p:blipFill>
        <p:spPr>
          <a:xfrm>
            <a:off x="36820744" y="-214990"/>
            <a:ext cx="3816561" cy="4000097"/>
          </a:xfrm>
          <a:prstGeom prst="rect">
            <a:avLst/>
          </a:prstGeom>
          <a:effectLst>
            <a:softEdge rad="635000"/>
          </a:effectLst>
        </p:spPr>
      </p:pic>
    </p:spTree>
    <p:extLst>
      <p:ext uri="{BB962C8B-B14F-4D97-AF65-F5344CB8AC3E}">
        <p14:creationId xmlns:p14="http://schemas.microsoft.com/office/powerpoint/2010/main" val="215192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7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8"/>
                                        </p:tgtEl>
                                      </p:cBhvr>
                                    </p:cmd>
                                  </p:childTnLst>
                                </p:cTn>
                              </p:par>
                            </p:childTnLst>
                          </p:cTn>
                        </p:par>
                      </p:childTnLst>
                    </p:cTn>
                  </p:par>
                </p:childTnLst>
              </p:cTn>
              <p:nextCondLst>
                <p:cond evt="onClick" delay="0">
                  <p:tgtEl>
                    <p:spTgt spid="78"/>
                  </p:tgtEl>
                </p:cond>
              </p:nextCondLst>
            </p:seq>
            <p:video>
              <p:cMediaNode vol="80000" mute="1">
                <p:cTn id="12" repeatCount="indefinite" fill="hold" display="0">
                  <p:stCondLst>
                    <p:cond delay="indefinite"/>
                  </p:stCondLst>
                </p:cTn>
                <p:tgtEl>
                  <p:spTgt spid="78"/>
                </p:tgtEl>
              </p:cMediaNode>
            </p:vide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2294</TotalTime>
  <Words>1081</Words>
  <Application>Microsoft Office PowerPoint</Application>
  <PresentationFormat>ユーザー設定</PresentationFormat>
  <Paragraphs>162</Paragraphs>
  <Slides>1</Slides>
  <Notes>1</Notes>
  <HiddenSlides>0</HiddenSlides>
  <MMClips>1</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vt:i4>
      </vt:variant>
    </vt:vector>
  </HeadingPairs>
  <TitlesOfParts>
    <vt:vector size="12" baseType="lpstr">
      <vt:lpstr>Meiryo UI</vt:lpstr>
      <vt:lpstr>MS UI Gothic</vt:lpstr>
      <vt:lpstr>Meiryo</vt:lpstr>
      <vt:lpstr>游ゴシック</vt:lpstr>
      <vt:lpstr>Aptos</vt:lpstr>
      <vt:lpstr>Aptos Display</vt:lpstr>
      <vt:lpstr>Arial</vt:lpstr>
      <vt:lpstr>Cambria Math</vt:lpstr>
      <vt:lpstr>Times New Roman</vt:lpstr>
      <vt:lpstr>Wingdings</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河口　敏也 </dc:creator>
  <cp:lastModifiedBy>河口　敏也 </cp:lastModifiedBy>
  <cp:revision>86</cp:revision>
  <cp:lastPrinted>2026-06-15T04:17:16Z</cp:lastPrinted>
  <dcterms:created xsi:type="dcterms:W3CDTF">2026-06-08T05:44:16Z</dcterms:created>
  <dcterms:modified xsi:type="dcterms:W3CDTF">2026-06-15T07:56:02Z</dcterms:modified>
</cp:coreProperties>
</file>