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307" r:id="rId2"/>
    <p:sldId id="597" r:id="rId3"/>
    <p:sldId id="308" r:id="rId4"/>
    <p:sldId id="608" r:id="rId5"/>
    <p:sldId id="598" r:id="rId6"/>
    <p:sldId id="606" r:id="rId7"/>
    <p:sldId id="601" r:id="rId8"/>
    <p:sldId id="602" r:id="rId9"/>
    <p:sldId id="604" r:id="rId10"/>
    <p:sldId id="60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F86"/>
    <a:srgbClr val="C32204"/>
    <a:srgbClr val="E8829A"/>
    <a:srgbClr val="FDCDC4"/>
    <a:srgbClr val="ED14C4"/>
    <a:srgbClr val="FF6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5704" autoAdjust="0"/>
  </p:normalViewPr>
  <p:slideViewPr>
    <p:cSldViewPr snapToGrid="0" snapToObjects="1">
      <p:cViewPr>
        <p:scale>
          <a:sx n="40" d="100"/>
          <a:sy n="40" d="100"/>
        </p:scale>
        <p:origin x="1592" y="16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5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3A0CE6F-9BE6-4951-9E65-86421C6FBA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BB6D249-EB42-4D2E-97F7-78127DB0C3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9CDA3D-4D6D-4F68-9DB9-263D9F7B245E}" type="datetimeFigureOut">
              <a:rPr kumimoji="1" lang="ja-JP" altLang="en-US" smtClean="0"/>
              <a:t>2025/6/16</a:t>
            </a:fld>
            <a:endParaRPr kumimoji="1" lang="ja-JP" altLang="en-US"/>
          </a:p>
        </p:txBody>
      </p:sp>
      <p:sp>
        <p:nvSpPr>
          <p:cNvPr id="4" name="フッター プレースホルダー 3">
            <a:extLst>
              <a:ext uri="{FF2B5EF4-FFF2-40B4-BE49-F238E27FC236}">
                <a16:creationId xmlns:a16="http://schemas.microsoft.com/office/drawing/2014/main" id="{22753EF0-020D-4433-8B59-1AD87EDACE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A419F71-577F-49DD-995A-4B9B276DE9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F4CC6-FF00-4A5F-88A3-18D959803367}" type="slidenum">
              <a:rPr kumimoji="1" lang="ja-JP" altLang="en-US" smtClean="0"/>
              <a:t>‹#›</a:t>
            </a:fld>
            <a:endParaRPr kumimoji="1" lang="ja-JP" altLang="en-US"/>
          </a:p>
        </p:txBody>
      </p:sp>
    </p:spTree>
    <p:extLst>
      <p:ext uri="{BB962C8B-B14F-4D97-AF65-F5344CB8AC3E}">
        <p14:creationId xmlns:p14="http://schemas.microsoft.com/office/powerpoint/2010/main" val="337437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9502898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3" name="Shape 155"/>
          <p:cNvSpPr/>
          <p:nvPr userDrawn="1"/>
        </p:nvSpPr>
        <p:spPr>
          <a:xfrm>
            <a:off x="-2243" y="2651272"/>
            <a:ext cx="13009286" cy="2616046"/>
          </a:xfrm>
          <a:prstGeom prst="rect">
            <a:avLst/>
          </a:prstGeom>
          <a:solidFill>
            <a:srgbClr val="174F86"/>
          </a:solidFill>
          <a:ln w="12700">
            <a:miter lim="400000"/>
          </a:ln>
        </p:spPr>
        <p:txBody>
          <a:bodyPr lIns="50800" tIns="50800" rIns="50800" bIns="50800" anchor="ctr"/>
          <a:lstStyle/>
          <a:p>
            <a:pPr>
              <a:defRPr sz="2400">
                <a:solidFill>
                  <a:srgbClr val="53585F"/>
                </a:solidFill>
              </a:defRPr>
            </a:pPr>
            <a:endParaRPr dirty="0">
              <a:solidFill>
                <a:srgbClr val="53585F"/>
              </a:solidFill>
            </a:endParaRPr>
          </a:p>
        </p:txBody>
      </p:sp>
      <p:sp>
        <p:nvSpPr>
          <p:cNvPr id="7" name="Shape 20"/>
          <p:cNvSpPr>
            <a:spLocks noGrp="1"/>
          </p:cNvSpPr>
          <p:nvPr>
            <p:ph type="title"/>
          </p:nvPr>
        </p:nvSpPr>
        <p:spPr>
          <a:xfrm>
            <a:off x="1706264" y="3610223"/>
            <a:ext cx="9672719" cy="698143"/>
          </a:xfrm>
          <a:prstGeom prst="rect">
            <a:avLst/>
          </a:prstGeom>
        </p:spPr>
        <p:txBody>
          <a:bodyPr>
            <a:noAutofit/>
          </a:bodyPr>
          <a:lstStyle>
            <a:lvl1pPr algn="ctr">
              <a:defRPr sz="5400" b="1">
                <a:solidFill>
                  <a:srgbClr val="FFFFFF"/>
                </a:solidFill>
                <a:latin typeface="Helvetica"/>
                <a:ea typeface="Helvetica"/>
                <a:cs typeface="Helvetica"/>
                <a:sym typeface="Helvetica"/>
              </a:defRPr>
            </a:lvl1pPr>
          </a:lstStyle>
          <a:p>
            <a:r>
              <a:t>Title Text</a:t>
            </a:r>
          </a:p>
        </p:txBody>
      </p:sp>
      <p:pic>
        <p:nvPicPr>
          <p:cNvPr id="4" name="図 3">
            <a:extLst>
              <a:ext uri="{FF2B5EF4-FFF2-40B4-BE49-F238E27FC236}">
                <a16:creationId xmlns:a16="http://schemas.microsoft.com/office/drawing/2014/main" id="{664D98F5-760A-5B08-B8A2-D5A55B21B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759" y="134783"/>
            <a:ext cx="2235671" cy="886026"/>
          </a:xfrm>
          <a:prstGeom prst="rect">
            <a:avLst/>
          </a:prstGeom>
        </p:spPr>
      </p:pic>
    </p:spTree>
    <p:extLst>
      <p:ext uri="{BB962C8B-B14F-4D97-AF65-F5344CB8AC3E}">
        <p14:creationId xmlns:p14="http://schemas.microsoft.com/office/powerpoint/2010/main" val="22713701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Hydro">
    <p:spTree>
      <p:nvGrpSpPr>
        <p:cNvPr id="1" name=""/>
        <p:cNvGrpSpPr/>
        <p:nvPr/>
      </p:nvGrpSpPr>
      <p:grpSpPr>
        <a:xfrm>
          <a:off x="0" y="0"/>
          <a:ext cx="0" cy="0"/>
          <a:chOff x="0" y="0"/>
          <a:chExt cx="0" cy="0"/>
        </a:xfrm>
      </p:grpSpPr>
      <p:sp>
        <p:nvSpPr>
          <p:cNvPr id="18" name="Shape 18"/>
          <p:cNvSpPr/>
          <p:nvPr/>
        </p:nvSpPr>
        <p:spPr>
          <a:xfrm>
            <a:off x="-21572" y="-853"/>
            <a:ext cx="13047943" cy="1512297"/>
          </a:xfrm>
          <a:prstGeom prst="rect">
            <a:avLst/>
          </a:prstGeom>
          <a:solidFill>
            <a:srgbClr val="174F86"/>
          </a:solidFill>
          <a:ln w="12700">
            <a:miter lim="400000"/>
          </a:ln>
        </p:spPr>
        <p:txBody>
          <a:bodyPr lIns="50800" tIns="50800" rIns="50800" bIns="50800" anchor="ctr"/>
          <a:lstStyle/>
          <a:p>
            <a:pPr>
              <a:defRPr sz="2400"/>
            </a:pPr>
            <a:endParaRPr/>
          </a:p>
        </p:txBody>
      </p:sp>
      <p:sp>
        <p:nvSpPr>
          <p:cNvPr id="20" name="Shape 20"/>
          <p:cNvSpPr>
            <a:spLocks noGrp="1"/>
          </p:cNvSpPr>
          <p:nvPr>
            <p:ph type="title"/>
          </p:nvPr>
        </p:nvSpPr>
        <p:spPr>
          <a:xfrm>
            <a:off x="464819" y="406224"/>
            <a:ext cx="9672719" cy="698143"/>
          </a:xfrm>
          <a:prstGeom prst="rect">
            <a:avLst/>
          </a:prstGeom>
        </p:spPr>
        <p:txBody>
          <a:bodyPr/>
          <a:lstStyle>
            <a:lvl1pPr algn="l">
              <a:defRPr sz="3400" b="1">
                <a:solidFill>
                  <a:srgbClr val="FFFFFF"/>
                </a:solidFill>
                <a:latin typeface="Helvetica"/>
                <a:ea typeface="Helvetica"/>
                <a:cs typeface="Helvetica"/>
                <a:sym typeface="Helvetica"/>
              </a:defRPr>
            </a:lvl1pPr>
          </a:lstStyle>
          <a:p>
            <a:r>
              <a:t>Title Text</a:t>
            </a:r>
          </a:p>
        </p:txBody>
      </p:sp>
      <p:sp>
        <p:nvSpPr>
          <p:cNvPr id="21" name="Shape 21"/>
          <p:cNvSpPr>
            <a:spLocks noGrp="1"/>
          </p:cNvSpPr>
          <p:nvPr>
            <p:ph type="sldNum" sz="quarter" idx="2"/>
          </p:nvPr>
        </p:nvSpPr>
        <p:spPr>
          <a:xfrm>
            <a:off x="12507724" y="9251950"/>
            <a:ext cx="327013" cy="318036"/>
          </a:xfrm>
          <a:prstGeom prst="rect">
            <a:avLst/>
          </a:prstGeom>
        </p:spPr>
        <p:txBody>
          <a:bodyPr/>
          <a:lstStyle>
            <a:lvl1pPr>
              <a:defRPr sz="1400"/>
            </a:lvl1pPr>
          </a:lstStyle>
          <a:p>
            <a:fld id="{86CB4B4D-7CA3-9044-876B-883B54F8677D}" type="slidenum">
              <a:rPr lang="en-US" altLang="ja-JP" smtClean="0"/>
              <a:pPr/>
              <a:t>‹#›</a:t>
            </a:fld>
            <a:endParaRPr lang="en-US" altLang="ja-JP"/>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3" r:id="rId1"/>
    <p:sldLayoutId id="2147483650" r:id="rId2"/>
  </p:sldLayoutIdLst>
  <p:transition spd="med"/>
  <p:hf sldNum="0" hd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264" y="2665927"/>
            <a:ext cx="9672719" cy="2634095"/>
          </a:xfrm>
        </p:spPr>
        <p:txBody>
          <a:bodyPr/>
          <a:lstStyle/>
          <a:p>
            <a:r>
              <a:rPr lang="ja-JP" altLang="en-US" dirty="0"/>
              <a:t>建物配置と粒径が洪水氾濫時の土砂堆積に与える影響に関する実験的研究</a:t>
            </a:r>
            <a:endParaRPr lang="en-US" dirty="0"/>
          </a:p>
        </p:txBody>
      </p:sp>
      <p:pic>
        <p:nvPicPr>
          <p:cNvPr id="4" name="図 3">
            <a:extLst>
              <a:ext uri="{FF2B5EF4-FFF2-40B4-BE49-F238E27FC236}">
                <a16:creationId xmlns:a16="http://schemas.microsoft.com/office/drawing/2014/main" id="{74FE00BC-06CC-7BD1-8BDA-88942CB9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575" y="155671"/>
            <a:ext cx="706122" cy="844993"/>
          </a:xfrm>
          <a:prstGeom prst="rect">
            <a:avLst/>
          </a:prstGeom>
        </p:spPr>
      </p:pic>
      <p:sp>
        <p:nvSpPr>
          <p:cNvPr id="5" name="Title 1">
            <a:extLst>
              <a:ext uri="{FF2B5EF4-FFF2-40B4-BE49-F238E27FC236}">
                <a16:creationId xmlns:a16="http://schemas.microsoft.com/office/drawing/2014/main" id="{C846795C-1773-116D-904D-ACEF4C0DE0F9}"/>
              </a:ext>
            </a:extLst>
          </p:cNvPr>
          <p:cNvSpPr txBox="1">
            <a:spLocks/>
          </p:cNvSpPr>
          <p:nvPr/>
        </p:nvSpPr>
        <p:spPr>
          <a:xfrm>
            <a:off x="1706264" y="6130343"/>
            <a:ext cx="10824880" cy="26340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ctr" defTabSz="584200" rtl="0" latinLnBrk="0">
              <a:lnSpc>
                <a:spcPct val="100000"/>
              </a:lnSpc>
              <a:spcBef>
                <a:spcPts val="0"/>
              </a:spcBef>
              <a:spcAft>
                <a:spcPts val="0"/>
              </a:spcAft>
              <a:buClrTx/>
              <a:buSzTx/>
              <a:buFontTx/>
              <a:buNone/>
              <a:tabLst/>
              <a:defRPr sz="5400" b="1" i="0" u="none" strike="noStrike" cap="none" spc="0" baseline="0">
                <a:ln>
                  <a:noFill/>
                </a:ln>
                <a:solidFill>
                  <a:srgbClr val="FFFFFF"/>
                </a:solidFill>
                <a:uFillTx/>
                <a:latin typeface="Helvetica"/>
                <a:ea typeface="Helvetica"/>
                <a:cs typeface="Helvetica"/>
                <a:sym typeface="Helvetic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algn="l" hangingPunct="1"/>
            <a:r>
              <a:rPr lang="ja-JP" altLang="en-US" sz="3600" b="0" dirty="0">
                <a:solidFill>
                  <a:schemeClr val="tx1"/>
                </a:solidFill>
              </a:rPr>
              <a:t>〇脇谷　新（株式会社　ハイドロ総合技術研究所）</a:t>
            </a:r>
          </a:p>
          <a:p>
            <a:pPr algn="l" hangingPunct="1"/>
            <a:r>
              <a:rPr lang="ja-JP" altLang="en-US" sz="3600" b="0" dirty="0">
                <a:solidFill>
                  <a:schemeClr val="tx1"/>
                </a:solidFill>
              </a:rPr>
              <a:t>　川池健司（京都大学　防災研究所）</a:t>
            </a:r>
          </a:p>
          <a:p>
            <a:pPr algn="l" hangingPunct="1"/>
            <a:r>
              <a:rPr lang="ja-JP" altLang="en-US" sz="3600" b="0" dirty="0">
                <a:solidFill>
                  <a:schemeClr val="tx1"/>
                </a:solidFill>
              </a:rPr>
              <a:t>　和田桂子（京都大学　防災研究所）</a:t>
            </a:r>
          </a:p>
          <a:p>
            <a:pPr algn="l" hangingPunct="1"/>
            <a:r>
              <a:rPr lang="ja-JP" altLang="en-US" sz="3600" b="0" dirty="0">
                <a:solidFill>
                  <a:schemeClr val="tx1"/>
                </a:solidFill>
              </a:rPr>
              <a:t>　小柴孝太（京都大学　防災研究所）</a:t>
            </a:r>
          </a:p>
        </p:txBody>
      </p:sp>
    </p:spTree>
    <p:extLst>
      <p:ext uri="{BB962C8B-B14F-4D97-AF65-F5344CB8AC3E}">
        <p14:creationId xmlns:p14="http://schemas.microsoft.com/office/powerpoint/2010/main" val="9373301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26B48-2663-7DA5-60B6-A973A15E71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E526C8-156A-BD51-D337-ACACAFE459A8}"/>
              </a:ext>
            </a:extLst>
          </p:cNvPr>
          <p:cNvSpPr>
            <a:spLocks noGrp="1"/>
          </p:cNvSpPr>
          <p:nvPr>
            <p:ph type="title"/>
          </p:nvPr>
        </p:nvSpPr>
        <p:spPr/>
        <p:txBody>
          <a:bodyPr/>
          <a:lstStyle/>
          <a:p>
            <a:r>
              <a:rPr kumimoji="1" lang="en-US" altLang="ja-JP" dirty="0"/>
              <a:t>3-3.</a:t>
            </a:r>
            <a:r>
              <a:rPr kumimoji="1" lang="ja-JP" altLang="en-US" dirty="0"/>
              <a:t>議論したい点</a:t>
            </a:r>
          </a:p>
        </p:txBody>
      </p:sp>
      <p:sp>
        <p:nvSpPr>
          <p:cNvPr id="4" name="テキスト ボックス 3">
            <a:extLst>
              <a:ext uri="{FF2B5EF4-FFF2-40B4-BE49-F238E27FC236}">
                <a16:creationId xmlns:a16="http://schemas.microsoft.com/office/drawing/2014/main" id="{17EDDDC1-C603-728B-26D9-3DF55BEDD89C}"/>
              </a:ext>
            </a:extLst>
          </p:cNvPr>
          <p:cNvSpPr txBox="1"/>
          <p:nvPr/>
        </p:nvSpPr>
        <p:spPr>
          <a:xfrm>
            <a:off x="464819" y="5620409"/>
            <a:ext cx="1138615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氾濫解析に関する知見拡充</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建物と土砂粒径の関係以外に氾濫解析に関して知見拡充すべきもの</a:t>
            </a:r>
            <a:endParaRPr kumimoji="0" lang="ja-JP"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テキスト ボックス 4">
            <a:extLst>
              <a:ext uri="{FF2B5EF4-FFF2-40B4-BE49-F238E27FC236}">
                <a16:creationId xmlns:a16="http://schemas.microsoft.com/office/drawing/2014/main" id="{3D9BAD3B-5403-E220-6479-A52C2B923EE2}"/>
              </a:ext>
            </a:extLst>
          </p:cNvPr>
          <p:cNvSpPr txBox="1"/>
          <p:nvPr/>
        </p:nvSpPr>
        <p:spPr>
          <a:xfrm>
            <a:off x="464819" y="1653603"/>
            <a:ext cx="1138615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氾濫原の土砂堆積実験</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・固定床</a:t>
            </a:r>
            <a:endParaRPr lang="en-US" altLang="ja-JP" dirty="0"/>
          </a:p>
          <a:p>
            <a:pPr marL="0" marR="0" indent="0" algn="l" defTabSz="584200" rtl="0" fontAlgn="auto" latinLnBrk="0" hangingPunct="0">
              <a:lnSpc>
                <a:spcPct val="100000"/>
              </a:lnSpc>
              <a:spcBef>
                <a:spcPts val="0"/>
              </a:spcBef>
              <a:spcAft>
                <a:spcPts val="0"/>
              </a:spcAft>
              <a:buClrTx/>
              <a:buSzTx/>
              <a:buFontTx/>
              <a:buNone/>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・対象とする土砂の粒度（細かい土砂の扱い）</a:t>
            </a:r>
            <a:endParaRPr kumimoji="0" lang="en-US" altLang="ja-JP"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テキスト ボックス 6">
            <a:extLst>
              <a:ext uri="{FF2B5EF4-FFF2-40B4-BE49-F238E27FC236}">
                <a16:creationId xmlns:a16="http://schemas.microsoft.com/office/drawing/2014/main" id="{7D0B95DA-53BF-C8FE-A828-046C61052F64}"/>
              </a:ext>
            </a:extLst>
          </p:cNvPr>
          <p:cNvSpPr txBox="1"/>
          <p:nvPr/>
        </p:nvSpPr>
        <p:spPr>
          <a:xfrm>
            <a:off x="464819" y="3637006"/>
            <a:ext cx="1138615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氾濫原の土砂堆積情報の活用</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土砂堆積リスク情報、河川計画等、避難計画の充実、これら以外の活用方法</a:t>
            </a:r>
            <a:endParaRPr lang="en-US" altLang="ja-JP" dirty="0"/>
          </a:p>
        </p:txBody>
      </p:sp>
    </p:spTree>
    <p:extLst>
      <p:ext uri="{BB962C8B-B14F-4D97-AF65-F5344CB8AC3E}">
        <p14:creationId xmlns:p14="http://schemas.microsoft.com/office/powerpoint/2010/main" val="2729923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0C0ABC-D05F-C6B5-AA45-B7794C845ED7}"/>
              </a:ext>
            </a:extLst>
          </p:cNvPr>
          <p:cNvSpPr>
            <a:spLocks noGrp="1"/>
          </p:cNvSpPr>
          <p:nvPr>
            <p:ph type="title"/>
          </p:nvPr>
        </p:nvSpPr>
        <p:spPr/>
        <p:txBody>
          <a:bodyPr/>
          <a:lstStyle/>
          <a:p>
            <a:r>
              <a:rPr kumimoji="1" lang="en-US" altLang="ja-JP" dirty="0"/>
              <a:t>1-1.</a:t>
            </a:r>
            <a:r>
              <a:rPr kumimoji="1" lang="ja-JP" altLang="en-US" dirty="0"/>
              <a:t>背景</a:t>
            </a:r>
          </a:p>
        </p:txBody>
      </p:sp>
      <p:pic>
        <p:nvPicPr>
          <p:cNvPr id="5" name="図 4">
            <a:extLst>
              <a:ext uri="{FF2B5EF4-FFF2-40B4-BE49-F238E27FC236}">
                <a16:creationId xmlns:a16="http://schemas.microsoft.com/office/drawing/2014/main" id="{6954BC4C-F7DB-4247-7B6C-16D89A5D485A}"/>
              </a:ext>
            </a:extLst>
          </p:cNvPr>
          <p:cNvPicPr>
            <a:picLocks noChangeAspect="1"/>
          </p:cNvPicPr>
          <p:nvPr/>
        </p:nvPicPr>
        <p:blipFill>
          <a:blip r:embed="rId2"/>
          <a:stretch>
            <a:fillRect/>
          </a:stretch>
        </p:blipFill>
        <p:spPr>
          <a:xfrm>
            <a:off x="7476751" y="1701342"/>
            <a:ext cx="5321573" cy="3797495"/>
          </a:xfrm>
          <a:prstGeom prst="rect">
            <a:avLst/>
          </a:prstGeom>
        </p:spPr>
      </p:pic>
      <p:sp>
        <p:nvSpPr>
          <p:cNvPr id="6" name="テキスト ボックス 5">
            <a:extLst>
              <a:ext uri="{FF2B5EF4-FFF2-40B4-BE49-F238E27FC236}">
                <a16:creationId xmlns:a16="http://schemas.microsoft.com/office/drawing/2014/main" id="{8383D010-C1DD-3865-23AF-1C10ED1C0650}"/>
              </a:ext>
            </a:extLst>
          </p:cNvPr>
          <p:cNvSpPr txBox="1"/>
          <p:nvPr/>
        </p:nvSpPr>
        <p:spPr>
          <a:xfrm>
            <a:off x="7476751" y="5571669"/>
            <a:ext cx="53215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浸水想定区域図の例</a:t>
            </a:r>
            <a:endParaRPr kumimoji="0" lang="en-US" altLang="ja-JP" sz="18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ja-JP" altLang="en-US" sz="1800" dirty="0"/>
              <a:t>（北陸地方整備局）</a:t>
            </a:r>
            <a:endParaRPr kumimoji="0" lang="ja-JP" altLang="en-US" sz="1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テキスト ボックス 6">
            <a:extLst>
              <a:ext uri="{FF2B5EF4-FFF2-40B4-BE49-F238E27FC236}">
                <a16:creationId xmlns:a16="http://schemas.microsoft.com/office/drawing/2014/main" id="{457BF28A-B05E-1B5C-BC48-BEE1513DE316}"/>
              </a:ext>
            </a:extLst>
          </p:cNvPr>
          <p:cNvSpPr txBox="1"/>
          <p:nvPr/>
        </p:nvSpPr>
        <p:spPr>
          <a:xfrm>
            <a:off x="464819" y="1727566"/>
            <a:ext cx="6632667"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600" b="1" i="0" u="none" strike="noStrike" cap="none" spc="0" normalizeH="0" baseline="0" dirty="0">
                <a:ln>
                  <a:noFill/>
                </a:ln>
                <a:solidFill>
                  <a:srgbClr val="174F86"/>
                </a:solidFill>
                <a:effectLst/>
                <a:uFillTx/>
                <a:latin typeface="+mn-lt"/>
                <a:ea typeface="+mn-ea"/>
                <a:cs typeface="+mn-cs"/>
                <a:sym typeface="Helvetica Light"/>
              </a:rPr>
              <a:t>洪水氾濫リスク</a:t>
            </a:r>
            <a:endParaRPr kumimoji="0" lang="en-US" altLang="ja-JP" sz="3600" b="1" i="0" u="none" strike="noStrike" cap="none" spc="0" normalizeH="0" baseline="0" dirty="0">
              <a:ln>
                <a:noFill/>
              </a:ln>
              <a:solidFill>
                <a:srgbClr val="174F86"/>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洪水浸水想定区域図で浸水リスク情報を提供</a:t>
            </a:r>
            <a:endParaRPr kumimoji="0" lang="ja-JP"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二等辺三角形 7">
            <a:extLst>
              <a:ext uri="{FF2B5EF4-FFF2-40B4-BE49-F238E27FC236}">
                <a16:creationId xmlns:a16="http://schemas.microsoft.com/office/drawing/2014/main" id="{4D19C9C9-6C86-7100-C6FD-E8DE04F0DDD2}"/>
              </a:ext>
            </a:extLst>
          </p:cNvPr>
          <p:cNvSpPr/>
          <p:nvPr/>
        </p:nvSpPr>
        <p:spPr>
          <a:xfrm flipH="1" flipV="1">
            <a:off x="464819" y="3691061"/>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テキスト ボックス 3">
            <a:extLst>
              <a:ext uri="{FF2B5EF4-FFF2-40B4-BE49-F238E27FC236}">
                <a16:creationId xmlns:a16="http://schemas.microsoft.com/office/drawing/2014/main" id="{EBC040E4-63A3-2F2A-3C41-7E51C519CDA2}"/>
              </a:ext>
            </a:extLst>
          </p:cNvPr>
          <p:cNvSpPr txBox="1"/>
          <p:nvPr/>
        </p:nvSpPr>
        <p:spPr>
          <a:xfrm>
            <a:off x="464819" y="4738550"/>
            <a:ext cx="6632668"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精度向上・内容拡充</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b="1" dirty="0"/>
              <a:t>・</a:t>
            </a:r>
            <a:r>
              <a:rPr lang="ja-JP" altLang="en-US" dirty="0"/>
              <a:t>土砂堆積を考慮した計算</a:t>
            </a:r>
            <a:endParaRPr lang="en-US" altLang="ja-JP" dirty="0"/>
          </a:p>
          <a:p>
            <a:pPr algn="l"/>
            <a:r>
              <a:rPr lang="ja-JP" altLang="en-US" b="1" dirty="0"/>
              <a:t>・</a:t>
            </a:r>
            <a:r>
              <a:rPr lang="ja-JP" altLang="en-US" dirty="0"/>
              <a:t>土砂堆積リスク情報</a:t>
            </a:r>
            <a:endParaRPr lang="en-US" altLang="ja-JP" b="1" dirty="0"/>
          </a:p>
        </p:txBody>
      </p:sp>
      <p:sp>
        <p:nvSpPr>
          <p:cNvPr id="17" name="二等辺三角形 16">
            <a:extLst>
              <a:ext uri="{FF2B5EF4-FFF2-40B4-BE49-F238E27FC236}">
                <a16:creationId xmlns:a16="http://schemas.microsoft.com/office/drawing/2014/main" id="{2543F397-D0F5-E70C-B5B4-AF4B7B814766}"/>
              </a:ext>
            </a:extLst>
          </p:cNvPr>
          <p:cNvSpPr/>
          <p:nvPr/>
        </p:nvSpPr>
        <p:spPr>
          <a:xfrm flipH="1" flipV="1">
            <a:off x="436812" y="6798081"/>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テキスト ボックス 17">
            <a:extLst>
              <a:ext uri="{FF2B5EF4-FFF2-40B4-BE49-F238E27FC236}">
                <a16:creationId xmlns:a16="http://schemas.microsoft.com/office/drawing/2014/main" id="{8B82CAAE-7C28-7E73-1D6D-F878D5D69419}"/>
              </a:ext>
            </a:extLst>
          </p:cNvPr>
          <p:cNvSpPr txBox="1"/>
          <p:nvPr/>
        </p:nvSpPr>
        <p:spPr>
          <a:xfrm>
            <a:off x="436812" y="7815354"/>
            <a:ext cx="6660675" cy="1210588"/>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本研究の対象</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solidFill>
                  <a:schemeClr val="tx1"/>
                </a:solidFill>
              </a:rPr>
              <a:t>・氾濫原の土砂堆積</a:t>
            </a:r>
            <a:endParaRPr lang="en-US" altLang="ja-JP" dirty="0">
              <a:solidFill>
                <a:schemeClr val="tx1"/>
              </a:solidFill>
            </a:endParaRPr>
          </a:p>
        </p:txBody>
      </p:sp>
    </p:spTree>
    <p:extLst>
      <p:ext uri="{BB962C8B-B14F-4D97-AF65-F5344CB8AC3E}">
        <p14:creationId xmlns:p14="http://schemas.microsoft.com/office/powerpoint/2010/main" val="31771293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1-2.</a:t>
            </a:r>
            <a:r>
              <a:rPr lang="ja-JP" altLang="en-US" dirty="0"/>
              <a:t>目的</a:t>
            </a:r>
            <a:endParaRPr lang="en-US" dirty="0"/>
          </a:p>
        </p:txBody>
      </p:sp>
      <p:sp>
        <p:nvSpPr>
          <p:cNvPr id="4" name="テキスト ボックス 3">
            <a:extLst>
              <a:ext uri="{FF2B5EF4-FFF2-40B4-BE49-F238E27FC236}">
                <a16:creationId xmlns:a16="http://schemas.microsoft.com/office/drawing/2014/main" id="{3D2D0A67-6707-CF72-BA95-D26520D35148}"/>
              </a:ext>
            </a:extLst>
          </p:cNvPr>
          <p:cNvSpPr txBox="1"/>
          <p:nvPr/>
        </p:nvSpPr>
        <p:spPr>
          <a:xfrm>
            <a:off x="464819" y="1683618"/>
            <a:ext cx="11978412" cy="1210588"/>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現状の課題</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氾濫原を対象とする土砂堆積解析の知見が少ない</a:t>
            </a:r>
            <a:endParaRPr kumimoji="0" lang="ja-JP"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二等辺三角形 4">
            <a:extLst>
              <a:ext uri="{FF2B5EF4-FFF2-40B4-BE49-F238E27FC236}">
                <a16:creationId xmlns:a16="http://schemas.microsoft.com/office/drawing/2014/main" id="{0076D74E-8733-859C-9A31-994FA0967C82}"/>
              </a:ext>
            </a:extLst>
          </p:cNvPr>
          <p:cNvSpPr/>
          <p:nvPr/>
        </p:nvSpPr>
        <p:spPr>
          <a:xfrm flipH="1" flipV="1">
            <a:off x="464819" y="3109493"/>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テキスト ボックス 5">
            <a:extLst>
              <a:ext uri="{FF2B5EF4-FFF2-40B4-BE49-F238E27FC236}">
                <a16:creationId xmlns:a16="http://schemas.microsoft.com/office/drawing/2014/main" id="{F8DAB4D3-69DC-4336-A583-8C70322C3BE6}"/>
              </a:ext>
            </a:extLst>
          </p:cNvPr>
          <p:cNvSpPr txBox="1"/>
          <p:nvPr/>
        </p:nvSpPr>
        <p:spPr>
          <a:xfrm>
            <a:off x="464819" y="4197175"/>
            <a:ext cx="11978412"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600" b="1" i="0" u="none" strike="noStrike" cap="none" spc="0" normalizeH="0" baseline="0" dirty="0">
                <a:ln>
                  <a:noFill/>
                </a:ln>
                <a:solidFill>
                  <a:srgbClr val="174F86"/>
                </a:solidFill>
                <a:effectLst/>
                <a:uFillTx/>
                <a:latin typeface="+mn-lt"/>
                <a:ea typeface="+mn-ea"/>
                <a:cs typeface="+mn-cs"/>
                <a:sym typeface="Helvetica Light"/>
              </a:rPr>
              <a:t>関連する知見</a:t>
            </a:r>
            <a:endParaRPr kumimoji="0" lang="en-US" altLang="ja-JP" sz="3600" b="1" i="0" u="none" strike="noStrike" cap="none" spc="0" normalizeH="0" baseline="0" dirty="0">
              <a:ln>
                <a:noFill/>
              </a:ln>
              <a:solidFill>
                <a:srgbClr val="174F86"/>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氾濫地点から離れるほど堆積土砂の粒径が小さい</a:t>
            </a:r>
            <a:endParaRPr lang="en-US" altLang="ja-JP" dirty="0"/>
          </a:p>
          <a:p>
            <a:pPr marL="0" marR="0" indent="0" algn="l" defTabSz="584200" rtl="0" fontAlgn="auto" latinLnBrk="0" hangingPunct="0">
              <a:lnSpc>
                <a:spcPct val="100000"/>
              </a:lnSpc>
              <a:spcBef>
                <a:spcPts val="0"/>
              </a:spcBef>
              <a:spcAft>
                <a:spcPts val="0"/>
              </a:spcAft>
              <a:buClrTx/>
              <a:buSzTx/>
              <a:buFontTx/>
              <a:buNone/>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建物により流れが変わる</a:t>
            </a:r>
          </a:p>
        </p:txBody>
      </p:sp>
      <p:sp>
        <p:nvSpPr>
          <p:cNvPr id="7" name="二等辺三角形 6">
            <a:extLst>
              <a:ext uri="{FF2B5EF4-FFF2-40B4-BE49-F238E27FC236}">
                <a16:creationId xmlns:a16="http://schemas.microsoft.com/office/drawing/2014/main" id="{E7A05309-1739-13EF-E69D-12E66FAEB7B3}"/>
              </a:ext>
            </a:extLst>
          </p:cNvPr>
          <p:cNvSpPr/>
          <p:nvPr/>
        </p:nvSpPr>
        <p:spPr>
          <a:xfrm flipH="1" flipV="1">
            <a:off x="464819" y="6350330"/>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テキスト ボックス 7">
            <a:extLst>
              <a:ext uri="{FF2B5EF4-FFF2-40B4-BE49-F238E27FC236}">
                <a16:creationId xmlns:a16="http://schemas.microsoft.com/office/drawing/2014/main" id="{7909060B-B11B-FA51-B162-61B900436392}"/>
              </a:ext>
            </a:extLst>
          </p:cNvPr>
          <p:cNvSpPr txBox="1"/>
          <p:nvPr/>
        </p:nvSpPr>
        <p:spPr>
          <a:xfrm>
            <a:off x="464819" y="7487364"/>
            <a:ext cx="11978412"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目的</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氾濫原において</a:t>
            </a:r>
            <a:r>
              <a:rPr lang="ja-JP" altLang="en-US" dirty="0">
                <a:solidFill>
                  <a:srgbClr val="174F86"/>
                </a:solidFill>
              </a:rPr>
              <a:t>粒径</a:t>
            </a:r>
            <a:r>
              <a:rPr lang="ja-JP" altLang="en-US" dirty="0"/>
              <a:t>と</a:t>
            </a:r>
            <a:r>
              <a:rPr lang="ja-JP" altLang="en-US" dirty="0">
                <a:solidFill>
                  <a:srgbClr val="174F86"/>
                </a:solidFill>
              </a:rPr>
              <a:t>建物配置</a:t>
            </a:r>
            <a:r>
              <a:rPr lang="ja-JP" altLang="en-US" dirty="0"/>
              <a:t>の違いが土砂堆積分布に及ぼす影響</a:t>
            </a:r>
            <a:endParaRPr kumimoji="0" lang="ja-JP" alt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9150954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B95D-9D50-C811-07F5-DF6EE79AC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FFF85-031C-023A-C7A3-77EA017C568F}"/>
              </a:ext>
            </a:extLst>
          </p:cNvPr>
          <p:cNvSpPr>
            <a:spLocks noGrp="1"/>
          </p:cNvSpPr>
          <p:nvPr>
            <p:ph type="title"/>
          </p:nvPr>
        </p:nvSpPr>
        <p:spPr/>
        <p:txBody>
          <a:bodyPr/>
          <a:lstStyle/>
          <a:p>
            <a:r>
              <a:rPr lang="en-US" altLang="ja-JP" dirty="0"/>
              <a:t>1-3.</a:t>
            </a:r>
            <a:r>
              <a:rPr lang="ja-JP" altLang="en-US" dirty="0"/>
              <a:t>研究方針</a:t>
            </a:r>
            <a:endParaRPr lang="en-US" dirty="0"/>
          </a:p>
        </p:txBody>
      </p:sp>
      <p:sp>
        <p:nvSpPr>
          <p:cNvPr id="9" name="テキスト ボックス 8">
            <a:extLst>
              <a:ext uri="{FF2B5EF4-FFF2-40B4-BE49-F238E27FC236}">
                <a16:creationId xmlns:a16="http://schemas.microsoft.com/office/drawing/2014/main" id="{42E32653-4DFB-698A-8C43-806CBC658D09}"/>
              </a:ext>
            </a:extLst>
          </p:cNvPr>
          <p:cNvSpPr txBox="1"/>
          <p:nvPr/>
        </p:nvSpPr>
        <p:spPr>
          <a:xfrm>
            <a:off x="468781" y="1843114"/>
            <a:ext cx="6480000"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氾濫対象</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・氾濫地点から離れた地点</a:t>
            </a:r>
            <a:endParaRPr lang="en-US" altLang="ja-JP" dirty="0"/>
          </a:p>
          <a:p>
            <a:pPr algn="l"/>
            <a:r>
              <a:rPr lang="ja-JP" altLang="en-US" dirty="0"/>
              <a:t>・破堤による洗掘影響なし</a:t>
            </a:r>
          </a:p>
        </p:txBody>
      </p:sp>
      <p:sp>
        <p:nvSpPr>
          <p:cNvPr id="7" name="テキスト ボックス 6">
            <a:extLst>
              <a:ext uri="{FF2B5EF4-FFF2-40B4-BE49-F238E27FC236}">
                <a16:creationId xmlns:a16="http://schemas.microsoft.com/office/drawing/2014/main" id="{979909CF-6D02-40EE-F3FC-41972D089DE9}"/>
              </a:ext>
            </a:extLst>
          </p:cNvPr>
          <p:cNvSpPr txBox="1"/>
          <p:nvPr/>
        </p:nvSpPr>
        <p:spPr>
          <a:xfrm>
            <a:off x="8219981" y="1852858"/>
            <a:ext cx="4320000"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600" b="1" i="0" u="none" strike="noStrike" cap="none" spc="0" normalizeH="0" baseline="0" dirty="0">
                <a:ln>
                  <a:noFill/>
                </a:ln>
                <a:solidFill>
                  <a:srgbClr val="174F86"/>
                </a:solidFill>
                <a:effectLst/>
                <a:uFillTx/>
                <a:latin typeface="+mn-lt"/>
                <a:ea typeface="+mn-ea"/>
                <a:cs typeface="+mn-cs"/>
                <a:sym typeface="Helvetica Light"/>
              </a:rPr>
              <a:t>実験条件</a:t>
            </a:r>
            <a:endParaRPr kumimoji="0" lang="en-US" altLang="ja-JP" sz="3600" b="1" i="0" u="none" strike="noStrike" cap="none" spc="0" normalizeH="0" baseline="0" dirty="0">
              <a:ln>
                <a:noFill/>
              </a:ln>
              <a:solidFill>
                <a:srgbClr val="174F86"/>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切り欠きで氾濫</a:t>
            </a:r>
            <a:endParaRPr kumimoji="0" lang="en-US" altLang="ja-JP" sz="3600" i="0" u="none" strike="noStrike" cap="none" spc="0" normalizeH="0" baseline="0" dirty="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3600" i="0" u="none" strike="noStrike" cap="none" spc="0" normalizeH="0" baseline="0" dirty="0">
                <a:ln>
                  <a:noFill/>
                </a:ln>
                <a:solidFill>
                  <a:srgbClr val="000000"/>
                </a:solidFill>
                <a:effectLst/>
                <a:uFillTx/>
                <a:latin typeface="+mn-lt"/>
                <a:ea typeface="+mn-ea"/>
                <a:cs typeface="+mn-cs"/>
                <a:sym typeface="Helvetica Light"/>
              </a:rPr>
              <a:t>固定床</a:t>
            </a:r>
            <a:endParaRPr kumimoji="0" lang="en-US" altLang="ja-JP" sz="360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テキスト ボックス 7">
            <a:extLst>
              <a:ext uri="{FF2B5EF4-FFF2-40B4-BE49-F238E27FC236}">
                <a16:creationId xmlns:a16="http://schemas.microsoft.com/office/drawing/2014/main" id="{D31D115E-FE61-77E8-D39C-A85BC32B66DD}"/>
              </a:ext>
            </a:extLst>
          </p:cNvPr>
          <p:cNvSpPr txBox="1"/>
          <p:nvPr/>
        </p:nvSpPr>
        <p:spPr>
          <a:xfrm>
            <a:off x="464818" y="4001027"/>
            <a:ext cx="6490155" cy="1210588"/>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土砂</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solidFill>
                  <a:schemeClr val="tx1"/>
                </a:solidFill>
              </a:rPr>
              <a:t>・堤体からの供給はなし</a:t>
            </a:r>
            <a:endParaRPr lang="en-US" altLang="ja-JP" dirty="0">
              <a:solidFill>
                <a:schemeClr val="tx1"/>
              </a:solidFill>
            </a:endParaRPr>
          </a:p>
        </p:txBody>
      </p:sp>
      <p:sp>
        <p:nvSpPr>
          <p:cNvPr id="12" name="テキスト ボックス 11">
            <a:extLst>
              <a:ext uri="{FF2B5EF4-FFF2-40B4-BE49-F238E27FC236}">
                <a16:creationId xmlns:a16="http://schemas.microsoft.com/office/drawing/2014/main" id="{B14CF5EF-8061-C1CC-B781-58F3603884E1}"/>
              </a:ext>
            </a:extLst>
          </p:cNvPr>
          <p:cNvSpPr txBox="1"/>
          <p:nvPr/>
        </p:nvSpPr>
        <p:spPr>
          <a:xfrm>
            <a:off x="8239391" y="3978518"/>
            <a:ext cx="4320000" cy="1210588"/>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600" b="1" i="0" u="none" strike="noStrike" cap="none" spc="0" normalizeH="0" baseline="0" dirty="0">
                <a:ln>
                  <a:noFill/>
                </a:ln>
                <a:solidFill>
                  <a:srgbClr val="174F86"/>
                </a:solidFill>
                <a:effectLst/>
                <a:uFillTx/>
                <a:latin typeface="+mn-lt"/>
                <a:ea typeface="+mn-ea"/>
                <a:cs typeface="+mn-cs"/>
                <a:sym typeface="Helvetica Light"/>
              </a:rPr>
              <a:t>実験条件</a:t>
            </a:r>
            <a:endParaRPr kumimoji="0" lang="en-US" altLang="ja-JP" sz="3600" b="1" i="0" u="none" strike="noStrike" cap="none" spc="0" normalizeH="0" baseline="0" dirty="0">
              <a:ln>
                <a:noFill/>
              </a:ln>
              <a:solidFill>
                <a:srgbClr val="174F86"/>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切り欠き地点で供給</a:t>
            </a:r>
            <a:endParaRPr kumimoji="0" lang="en-US" altLang="ja-JP" sz="360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二等辺三角形 3">
            <a:extLst>
              <a:ext uri="{FF2B5EF4-FFF2-40B4-BE49-F238E27FC236}">
                <a16:creationId xmlns:a16="http://schemas.microsoft.com/office/drawing/2014/main" id="{87DE302F-49FA-6DDE-6F52-F016751F4511}"/>
              </a:ext>
            </a:extLst>
          </p:cNvPr>
          <p:cNvSpPr/>
          <p:nvPr/>
        </p:nvSpPr>
        <p:spPr>
          <a:xfrm rot="16200000" flipH="1" flipV="1">
            <a:off x="7145343" y="2268207"/>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二等辺三角形 5">
            <a:extLst>
              <a:ext uri="{FF2B5EF4-FFF2-40B4-BE49-F238E27FC236}">
                <a16:creationId xmlns:a16="http://schemas.microsoft.com/office/drawing/2014/main" id="{9CAE7C94-E05C-470F-43C6-E6023C503453}"/>
              </a:ext>
            </a:extLst>
          </p:cNvPr>
          <p:cNvSpPr/>
          <p:nvPr/>
        </p:nvSpPr>
        <p:spPr>
          <a:xfrm rot="16200000" flipH="1" flipV="1">
            <a:off x="7145343" y="4126612"/>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テキスト ボックス 15">
            <a:extLst>
              <a:ext uri="{FF2B5EF4-FFF2-40B4-BE49-F238E27FC236}">
                <a16:creationId xmlns:a16="http://schemas.microsoft.com/office/drawing/2014/main" id="{F3CA12C7-2380-003D-1979-E5C77B4058DE}"/>
              </a:ext>
            </a:extLst>
          </p:cNvPr>
          <p:cNvSpPr txBox="1"/>
          <p:nvPr/>
        </p:nvSpPr>
        <p:spPr>
          <a:xfrm>
            <a:off x="413151" y="5705718"/>
            <a:ext cx="6490155"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建物間隔</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solidFill>
                  <a:schemeClr val="tx1"/>
                </a:solidFill>
              </a:rPr>
              <a:t>・住宅地を想定</a:t>
            </a:r>
            <a:endParaRPr lang="en-US" altLang="ja-JP"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solidFill>
                  <a:schemeClr val="tx1"/>
                </a:solidFill>
              </a:rPr>
              <a:t>・実際の氾濫地点を想定</a:t>
            </a:r>
            <a:endParaRPr lang="en-US" altLang="ja-JP" dirty="0">
              <a:solidFill>
                <a:schemeClr val="tx1"/>
              </a:solidFill>
            </a:endParaRPr>
          </a:p>
        </p:txBody>
      </p:sp>
      <p:sp>
        <p:nvSpPr>
          <p:cNvPr id="17" name="テキスト ボックス 16">
            <a:extLst>
              <a:ext uri="{FF2B5EF4-FFF2-40B4-BE49-F238E27FC236}">
                <a16:creationId xmlns:a16="http://schemas.microsoft.com/office/drawing/2014/main" id="{D0F496C2-BC9C-FFAE-B614-FCEEE6AEEB50}"/>
              </a:ext>
            </a:extLst>
          </p:cNvPr>
          <p:cNvSpPr txBox="1"/>
          <p:nvPr/>
        </p:nvSpPr>
        <p:spPr>
          <a:xfrm>
            <a:off x="8239391" y="5705718"/>
            <a:ext cx="4320000" cy="1764586"/>
          </a:xfrm>
          <a:prstGeom prst="rect">
            <a:avLst/>
          </a:prstGeom>
          <a:noFill/>
          <a:ln w="12700" cap="flat">
            <a:solidFill>
              <a:srgbClr val="174F8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600" b="1" i="0" u="none" strike="noStrike" cap="none" spc="0" normalizeH="0" baseline="0" dirty="0">
                <a:ln>
                  <a:noFill/>
                </a:ln>
                <a:solidFill>
                  <a:srgbClr val="174F86"/>
                </a:solidFill>
                <a:effectLst/>
                <a:uFillTx/>
                <a:latin typeface="+mn-lt"/>
                <a:ea typeface="+mn-ea"/>
                <a:cs typeface="+mn-cs"/>
                <a:sym typeface="Helvetica Light"/>
              </a:rPr>
              <a:t>実験条件</a:t>
            </a:r>
            <a:endParaRPr kumimoji="0" lang="en-US" altLang="ja-JP" sz="3600" b="1" i="0" u="none" strike="noStrike" cap="none" spc="0" normalizeH="0" baseline="0" dirty="0">
              <a:ln>
                <a:noFill/>
              </a:ln>
              <a:solidFill>
                <a:srgbClr val="174F86"/>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3600" i="0" u="none" strike="noStrike" cap="none" spc="0" normalizeH="0" baseline="0" dirty="0">
                <a:ln>
                  <a:noFill/>
                </a:ln>
                <a:solidFill>
                  <a:srgbClr val="000000"/>
                </a:solidFill>
                <a:effectLst/>
                <a:uFillTx/>
                <a:latin typeface="+mn-lt"/>
                <a:ea typeface="+mn-ea"/>
                <a:cs typeface="+mn-cs"/>
                <a:sym typeface="Helvetica Light"/>
              </a:rPr>
              <a:t>建物間隔</a:t>
            </a:r>
            <a:r>
              <a:rPr kumimoji="0" lang="en-US" altLang="ja-JP" sz="3600" i="0" u="none" strike="noStrike" cap="none" spc="0" normalizeH="0" baseline="0" dirty="0">
                <a:ln>
                  <a:noFill/>
                </a:ln>
                <a:solidFill>
                  <a:srgbClr val="000000"/>
                </a:solidFill>
                <a:effectLst/>
                <a:uFillTx/>
                <a:latin typeface="+mn-lt"/>
                <a:ea typeface="+mn-ea"/>
                <a:cs typeface="+mn-cs"/>
                <a:sym typeface="Helvetica Light"/>
              </a:rPr>
              <a:t>3cm</a:t>
            </a:r>
          </a:p>
          <a:p>
            <a:pPr marL="0" marR="0" indent="0" algn="l" defTabSz="584200" rtl="0" fontAlgn="auto" latinLnBrk="0" hangingPunct="0">
              <a:lnSpc>
                <a:spcPct val="100000"/>
              </a:lnSpc>
              <a:spcBef>
                <a:spcPts val="0"/>
              </a:spcBef>
              <a:spcAft>
                <a:spcPts val="0"/>
              </a:spcAft>
              <a:buClrTx/>
              <a:buSzTx/>
              <a:buFontTx/>
              <a:buNone/>
              <a:tabLst/>
            </a:pPr>
            <a:r>
              <a:rPr lang="ja-JP" altLang="en-US" dirty="0"/>
              <a:t>建物間隔</a:t>
            </a:r>
            <a:r>
              <a:rPr lang="en-US" altLang="ja-JP" dirty="0"/>
              <a:t>10cm</a:t>
            </a:r>
            <a:endParaRPr kumimoji="0" lang="en-US" altLang="ja-JP" sz="3600" i="0" u="none" strike="noStrike" cap="none" spc="0" normalizeH="0" baseline="0" dirty="0">
              <a:ln>
                <a:noFill/>
              </a:ln>
              <a:solidFill>
                <a:srgbClr val="000000"/>
              </a:solidFill>
              <a:effectLst/>
              <a:uFillTx/>
              <a:latin typeface="+mn-lt"/>
              <a:ea typeface="+mn-ea"/>
              <a:cs typeface="+mn-cs"/>
              <a:sym typeface="Helvetica Light"/>
            </a:endParaRPr>
          </a:p>
        </p:txBody>
      </p:sp>
      <p:sp>
        <p:nvSpPr>
          <p:cNvPr id="18" name="二等辺三角形 17">
            <a:extLst>
              <a:ext uri="{FF2B5EF4-FFF2-40B4-BE49-F238E27FC236}">
                <a16:creationId xmlns:a16="http://schemas.microsoft.com/office/drawing/2014/main" id="{CF2EBCA1-1841-5DA1-A6CD-6AC1640B8E26}"/>
              </a:ext>
            </a:extLst>
          </p:cNvPr>
          <p:cNvSpPr/>
          <p:nvPr/>
        </p:nvSpPr>
        <p:spPr>
          <a:xfrm rot="16200000" flipH="1" flipV="1">
            <a:off x="7093676" y="6040642"/>
            <a:ext cx="1060704" cy="914400"/>
          </a:xfrm>
          <a:prstGeom prst="triangle">
            <a:avLst/>
          </a:prstGeom>
          <a:solidFill>
            <a:srgbClr val="174F8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1530646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6570-22C5-8AB0-DAD5-CB6C5FC59271}"/>
              </a:ext>
            </a:extLst>
          </p:cNvPr>
          <p:cNvSpPr>
            <a:spLocks noGrp="1"/>
          </p:cNvSpPr>
          <p:nvPr>
            <p:ph type="title"/>
          </p:nvPr>
        </p:nvSpPr>
        <p:spPr/>
        <p:txBody>
          <a:bodyPr/>
          <a:lstStyle/>
          <a:p>
            <a:r>
              <a:rPr kumimoji="1" lang="en-US" altLang="ja-JP" dirty="0"/>
              <a:t>2-1.</a:t>
            </a:r>
            <a:r>
              <a:rPr kumimoji="1" lang="ja-JP" altLang="en-US" dirty="0"/>
              <a:t>実験条件</a:t>
            </a:r>
          </a:p>
        </p:txBody>
      </p:sp>
      <p:pic>
        <p:nvPicPr>
          <p:cNvPr id="4" name="図 3">
            <a:extLst>
              <a:ext uri="{FF2B5EF4-FFF2-40B4-BE49-F238E27FC236}">
                <a16:creationId xmlns:a16="http://schemas.microsoft.com/office/drawing/2014/main" id="{50101E04-5D17-F46C-36AB-E71FC4818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793" y="2447553"/>
            <a:ext cx="4937406" cy="3703320"/>
          </a:xfrm>
          <a:prstGeom prst="rect">
            <a:avLst/>
          </a:prstGeom>
        </p:spPr>
      </p:pic>
      <p:graphicFrame>
        <p:nvGraphicFramePr>
          <p:cNvPr id="9" name="表 8">
            <a:extLst>
              <a:ext uri="{FF2B5EF4-FFF2-40B4-BE49-F238E27FC236}">
                <a16:creationId xmlns:a16="http://schemas.microsoft.com/office/drawing/2014/main" id="{D8E84502-A850-9B13-4BCC-79663FAAAE2F}"/>
              </a:ext>
            </a:extLst>
          </p:cNvPr>
          <p:cNvGraphicFramePr>
            <a:graphicFrameLocks noGrp="1"/>
          </p:cNvGraphicFramePr>
          <p:nvPr>
            <p:extLst>
              <p:ext uri="{D42A27DB-BD31-4B8C-83A1-F6EECF244321}">
                <p14:modId xmlns:p14="http://schemas.microsoft.com/office/powerpoint/2010/main" val="566601356"/>
              </p:ext>
            </p:extLst>
          </p:nvPr>
        </p:nvGraphicFramePr>
        <p:xfrm>
          <a:off x="470726" y="4894347"/>
          <a:ext cx="6075979" cy="4572000"/>
        </p:xfrm>
        <a:graphic>
          <a:graphicData uri="http://schemas.openxmlformats.org/drawingml/2006/table">
            <a:tbl>
              <a:tblPr firstRow="1" bandRow="1">
                <a:tableStyleId>{69012ECD-51FC-41F1-AA8D-1B2483CD663E}</a:tableStyleId>
              </a:tblPr>
              <a:tblGrid>
                <a:gridCol w="1231556">
                  <a:extLst>
                    <a:ext uri="{9D8B030D-6E8A-4147-A177-3AD203B41FA5}">
                      <a16:colId xmlns:a16="http://schemas.microsoft.com/office/drawing/2014/main" val="2238475753"/>
                    </a:ext>
                  </a:extLst>
                </a:gridCol>
                <a:gridCol w="1888580">
                  <a:extLst>
                    <a:ext uri="{9D8B030D-6E8A-4147-A177-3AD203B41FA5}">
                      <a16:colId xmlns:a16="http://schemas.microsoft.com/office/drawing/2014/main" val="2763159781"/>
                    </a:ext>
                  </a:extLst>
                </a:gridCol>
                <a:gridCol w="2955843">
                  <a:extLst>
                    <a:ext uri="{9D8B030D-6E8A-4147-A177-3AD203B41FA5}">
                      <a16:colId xmlns:a16="http://schemas.microsoft.com/office/drawing/2014/main" val="2563180062"/>
                    </a:ext>
                  </a:extLst>
                </a:gridCol>
              </a:tblGrid>
              <a:tr h="400731">
                <a:tc>
                  <a:txBody>
                    <a:bodyPr/>
                    <a:lstStyle/>
                    <a:p>
                      <a:pPr algn="l"/>
                      <a:r>
                        <a:rPr kumimoji="1" lang="en-US" altLang="ja-JP" sz="2400" dirty="0"/>
                        <a:t>Case</a:t>
                      </a:r>
                      <a:endParaRPr kumimoji="1" lang="ja-JP" altLang="en-US" sz="2400" dirty="0"/>
                    </a:p>
                  </a:txBody>
                  <a:tcPr>
                    <a:solidFill>
                      <a:srgbClr val="174F86"/>
                    </a:solidFill>
                  </a:tcPr>
                </a:tc>
                <a:tc>
                  <a:txBody>
                    <a:bodyPr/>
                    <a:lstStyle/>
                    <a:p>
                      <a:pPr algn="l"/>
                      <a:r>
                        <a:rPr kumimoji="1" lang="ja-JP" altLang="en-US" sz="2400" dirty="0"/>
                        <a:t>粒径 </a:t>
                      </a:r>
                      <a:r>
                        <a:rPr kumimoji="1" lang="en-US" altLang="ja-JP" sz="2400" dirty="0"/>
                        <a:t>mm</a:t>
                      </a:r>
                      <a:endParaRPr kumimoji="1" lang="ja-JP" altLang="en-US" sz="2400" dirty="0"/>
                    </a:p>
                  </a:txBody>
                  <a:tcPr>
                    <a:solidFill>
                      <a:srgbClr val="174F86"/>
                    </a:solidFill>
                  </a:tcPr>
                </a:tc>
                <a:tc>
                  <a:txBody>
                    <a:bodyPr/>
                    <a:lstStyle/>
                    <a:p>
                      <a:pPr algn="l"/>
                      <a:r>
                        <a:rPr kumimoji="1" lang="ja-JP" altLang="en-US" sz="2400" dirty="0"/>
                        <a:t>建物</a:t>
                      </a:r>
                    </a:p>
                  </a:txBody>
                  <a:tcPr>
                    <a:solidFill>
                      <a:srgbClr val="174F86"/>
                    </a:solidFill>
                  </a:tcPr>
                </a:tc>
                <a:extLst>
                  <a:ext uri="{0D108BD9-81ED-4DB2-BD59-A6C34878D82A}">
                    <a16:rowId xmlns:a16="http://schemas.microsoft.com/office/drawing/2014/main" val="2491557965"/>
                  </a:ext>
                </a:extLst>
              </a:tr>
              <a:tr h="400731">
                <a:tc>
                  <a:txBody>
                    <a:bodyPr/>
                    <a:lstStyle/>
                    <a:p>
                      <a:pPr algn="l"/>
                      <a:r>
                        <a:rPr kumimoji="1" lang="en-US" altLang="ja-JP" sz="2400" dirty="0"/>
                        <a:t>1</a:t>
                      </a:r>
                      <a:endParaRPr kumimoji="1" lang="ja-JP" altLang="en-US" sz="2400" dirty="0"/>
                    </a:p>
                  </a:txBody>
                  <a:tcPr/>
                </a:tc>
                <a:tc>
                  <a:txBody>
                    <a:bodyPr/>
                    <a:lstStyle/>
                    <a:p>
                      <a:pPr algn="l"/>
                      <a:r>
                        <a:rPr kumimoji="1" lang="en-US" altLang="ja-JP" sz="2400" dirty="0"/>
                        <a:t>0.4</a:t>
                      </a:r>
                      <a:endParaRPr kumimoji="1" lang="ja-JP" altLang="en-US" sz="2400" dirty="0"/>
                    </a:p>
                  </a:txBody>
                  <a:tcPr/>
                </a:tc>
                <a:tc>
                  <a:txBody>
                    <a:bodyPr/>
                    <a:lstStyle/>
                    <a:p>
                      <a:pPr algn="l"/>
                      <a:r>
                        <a:rPr kumimoji="1" lang="ja-JP" altLang="en-US" sz="2400" dirty="0"/>
                        <a:t>なし</a:t>
                      </a:r>
                    </a:p>
                  </a:txBody>
                  <a:tcPr/>
                </a:tc>
                <a:extLst>
                  <a:ext uri="{0D108BD9-81ED-4DB2-BD59-A6C34878D82A}">
                    <a16:rowId xmlns:a16="http://schemas.microsoft.com/office/drawing/2014/main" val="4148035754"/>
                  </a:ext>
                </a:extLst>
              </a:tr>
              <a:tr h="400731">
                <a:tc>
                  <a:txBody>
                    <a:bodyPr/>
                    <a:lstStyle/>
                    <a:p>
                      <a:pPr algn="l"/>
                      <a:r>
                        <a:rPr kumimoji="1" lang="en-US" altLang="ja-JP" sz="2400" dirty="0"/>
                        <a:t>2</a:t>
                      </a:r>
                      <a:endParaRPr kumimoji="1" lang="ja-JP" altLang="en-US" sz="2400" dirty="0"/>
                    </a:p>
                  </a:txBody>
                  <a:tcPr/>
                </a:tc>
                <a:tc>
                  <a:txBody>
                    <a:bodyPr/>
                    <a:lstStyle/>
                    <a:p>
                      <a:pPr algn="l"/>
                      <a:r>
                        <a:rPr kumimoji="1" lang="en-US" altLang="ja-JP" sz="2400" dirty="0"/>
                        <a:t>0.2</a:t>
                      </a:r>
                      <a:endParaRPr kumimoji="1" lang="ja-JP" altLang="en-US" sz="2400" dirty="0"/>
                    </a:p>
                  </a:txBody>
                  <a:tcPr/>
                </a:tc>
                <a:tc>
                  <a:txBody>
                    <a:bodyPr/>
                    <a:lstStyle/>
                    <a:p>
                      <a:pPr algn="l"/>
                      <a:r>
                        <a:rPr kumimoji="1" lang="ja-JP" altLang="en-US" sz="2400" dirty="0"/>
                        <a:t>なし</a:t>
                      </a:r>
                    </a:p>
                  </a:txBody>
                  <a:tcPr/>
                </a:tc>
                <a:extLst>
                  <a:ext uri="{0D108BD9-81ED-4DB2-BD59-A6C34878D82A}">
                    <a16:rowId xmlns:a16="http://schemas.microsoft.com/office/drawing/2014/main" val="692392130"/>
                  </a:ext>
                </a:extLst>
              </a:tr>
              <a:tr h="400731">
                <a:tc>
                  <a:txBody>
                    <a:bodyPr/>
                    <a:lstStyle/>
                    <a:p>
                      <a:pPr algn="l"/>
                      <a:r>
                        <a:rPr kumimoji="1" lang="en-US" altLang="ja-JP" sz="2400" dirty="0"/>
                        <a:t>3</a:t>
                      </a:r>
                      <a:endParaRPr kumimoji="1" lang="ja-JP" altLang="en-US" sz="2400" dirty="0"/>
                    </a:p>
                  </a:txBody>
                  <a:tcPr/>
                </a:tc>
                <a:tc>
                  <a:txBody>
                    <a:bodyPr/>
                    <a:lstStyle/>
                    <a:p>
                      <a:pPr algn="l"/>
                      <a:r>
                        <a:rPr kumimoji="1" lang="en-US" altLang="ja-JP" sz="2400" dirty="0"/>
                        <a:t>0.1</a:t>
                      </a:r>
                    </a:p>
                  </a:txBody>
                  <a:tcPr/>
                </a:tc>
                <a:tc>
                  <a:txBody>
                    <a:bodyPr/>
                    <a:lstStyle/>
                    <a:p>
                      <a:pPr algn="l"/>
                      <a:r>
                        <a:rPr kumimoji="1" lang="ja-JP" altLang="en-US" sz="2400" dirty="0"/>
                        <a:t>なし</a:t>
                      </a:r>
                    </a:p>
                  </a:txBody>
                  <a:tcPr/>
                </a:tc>
                <a:extLst>
                  <a:ext uri="{0D108BD9-81ED-4DB2-BD59-A6C34878D82A}">
                    <a16:rowId xmlns:a16="http://schemas.microsoft.com/office/drawing/2014/main" val="82951033"/>
                  </a:ext>
                </a:extLst>
              </a:tr>
              <a:tr h="400731">
                <a:tc>
                  <a:txBody>
                    <a:bodyPr/>
                    <a:lstStyle/>
                    <a:p>
                      <a:pPr algn="l"/>
                      <a:r>
                        <a:rPr kumimoji="1" lang="en-US" altLang="ja-JP" sz="2400" dirty="0"/>
                        <a:t>4</a:t>
                      </a:r>
                      <a:endParaRPr kumimoji="1" lang="ja-JP" altLang="en-US" sz="2400" dirty="0"/>
                    </a:p>
                  </a:txBody>
                  <a:tcPr/>
                </a:tc>
                <a:tc>
                  <a:txBody>
                    <a:bodyPr/>
                    <a:lstStyle/>
                    <a:p>
                      <a:pPr algn="l"/>
                      <a:r>
                        <a:rPr kumimoji="1" lang="en-US" altLang="ja-JP" sz="2400" dirty="0"/>
                        <a:t>0.4</a:t>
                      </a:r>
                      <a:endParaRPr kumimoji="1" lang="ja-JP" altLang="en-US" sz="2400" dirty="0"/>
                    </a:p>
                  </a:txBody>
                  <a:tcPr/>
                </a:tc>
                <a:tc>
                  <a:txBody>
                    <a:bodyPr/>
                    <a:lstStyle/>
                    <a:p>
                      <a:pPr algn="l"/>
                      <a:r>
                        <a:rPr kumimoji="1" lang="ja-JP" altLang="en-US" sz="2400" dirty="0"/>
                        <a:t>建物間隔</a:t>
                      </a:r>
                      <a:r>
                        <a:rPr kumimoji="1" lang="en-US" altLang="ja-JP" sz="2400" dirty="0"/>
                        <a:t>10 cm</a:t>
                      </a:r>
                      <a:endParaRPr kumimoji="1" lang="ja-JP" altLang="en-US" sz="2400" dirty="0"/>
                    </a:p>
                  </a:txBody>
                  <a:tcPr/>
                </a:tc>
                <a:extLst>
                  <a:ext uri="{0D108BD9-81ED-4DB2-BD59-A6C34878D82A}">
                    <a16:rowId xmlns:a16="http://schemas.microsoft.com/office/drawing/2014/main" val="1707692077"/>
                  </a:ext>
                </a:extLst>
              </a:tr>
              <a:tr h="400731">
                <a:tc>
                  <a:txBody>
                    <a:bodyPr/>
                    <a:lstStyle/>
                    <a:p>
                      <a:pPr algn="l"/>
                      <a:r>
                        <a:rPr kumimoji="1" lang="en-US" altLang="ja-JP" sz="2400" dirty="0"/>
                        <a:t>5</a:t>
                      </a:r>
                      <a:endParaRPr kumimoji="1" lang="ja-JP" altLang="en-US" sz="2400" dirty="0"/>
                    </a:p>
                  </a:txBody>
                  <a:tcPr/>
                </a:tc>
                <a:tc>
                  <a:txBody>
                    <a:bodyPr/>
                    <a:lstStyle/>
                    <a:p>
                      <a:pPr algn="l"/>
                      <a:r>
                        <a:rPr kumimoji="1" lang="en-US" altLang="ja-JP" sz="2400" dirty="0"/>
                        <a:t>0.2</a:t>
                      </a:r>
                      <a:endParaRPr kumimoji="1" lang="ja-JP" altLang="en-US" sz="2400" dirty="0"/>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2400" dirty="0"/>
                        <a:t>建物間隔</a:t>
                      </a:r>
                      <a:r>
                        <a:rPr kumimoji="1" lang="en-US" altLang="ja-JP" sz="2400" dirty="0"/>
                        <a:t>10 cm</a:t>
                      </a:r>
                      <a:endParaRPr kumimoji="1" lang="ja-JP" altLang="en-US" sz="2400" dirty="0"/>
                    </a:p>
                  </a:txBody>
                  <a:tcPr/>
                </a:tc>
                <a:extLst>
                  <a:ext uri="{0D108BD9-81ED-4DB2-BD59-A6C34878D82A}">
                    <a16:rowId xmlns:a16="http://schemas.microsoft.com/office/drawing/2014/main" val="2944451803"/>
                  </a:ext>
                </a:extLst>
              </a:tr>
              <a:tr h="400731">
                <a:tc>
                  <a:txBody>
                    <a:bodyPr/>
                    <a:lstStyle/>
                    <a:p>
                      <a:pPr algn="l"/>
                      <a:r>
                        <a:rPr kumimoji="1" lang="en-US" altLang="ja-JP" sz="2400" dirty="0"/>
                        <a:t>6</a:t>
                      </a:r>
                      <a:endParaRPr kumimoji="1" lang="ja-JP" altLang="en-US" sz="2400" dirty="0"/>
                    </a:p>
                  </a:txBody>
                  <a:tcPr/>
                </a:tc>
                <a:tc>
                  <a:txBody>
                    <a:bodyPr/>
                    <a:lstStyle/>
                    <a:p>
                      <a:pPr algn="l"/>
                      <a:r>
                        <a:rPr kumimoji="1" lang="en-US" altLang="ja-JP" sz="2400" dirty="0"/>
                        <a:t>0.1</a:t>
                      </a:r>
                      <a:endParaRPr kumimoji="1" lang="ja-JP" altLang="en-US" sz="2400" dirty="0"/>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2400" dirty="0"/>
                        <a:t>建物間隔</a:t>
                      </a:r>
                      <a:r>
                        <a:rPr kumimoji="1" lang="en-US" altLang="ja-JP" sz="2400" dirty="0"/>
                        <a:t>10 cm</a:t>
                      </a:r>
                      <a:endParaRPr kumimoji="1" lang="ja-JP" altLang="en-US" sz="2400" dirty="0"/>
                    </a:p>
                  </a:txBody>
                  <a:tcPr/>
                </a:tc>
                <a:extLst>
                  <a:ext uri="{0D108BD9-81ED-4DB2-BD59-A6C34878D82A}">
                    <a16:rowId xmlns:a16="http://schemas.microsoft.com/office/drawing/2014/main" val="3696010845"/>
                  </a:ext>
                </a:extLst>
              </a:tr>
              <a:tr h="400731">
                <a:tc>
                  <a:txBody>
                    <a:bodyPr/>
                    <a:lstStyle/>
                    <a:p>
                      <a:pPr algn="l"/>
                      <a:r>
                        <a:rPr kumimoji="1" lang="en-US" altLang="ja-JP" sz="2400" dirty="0"/>
                        <a:t>7</a:t>
                      </a:r>
                      <a:endParaRPr kumimoji="1" lang="ja-JP" altLang="en-US" sz="2400" dirty="0"/>
                    </a:p>
                  </a:txBody>
                  <a:tcPr/>
                </a:tc>
                <a:tc>
                  <a:txBody>
                    <a:bodyPr/>
                    <a:lstStyle/>
                    <a:p>
                      <a:pPr algn="l"/>
                      <a:r>
                        <a:rPr kumimoji="1" lang="en-US" altLang="ja-JP" sz="2400" dirty="0"/>
                        <a:t>0.4</a:t>
                      </a:r>
                      <a:endParaRPr kumimoji="1" lang="ja-JP" altLang="en-US" sz="2400" dirty="0"/>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2400" dirty="0"/>
                        <a:t>建物間隔</a:t>
                      </a:r>
                      <a:r>
                        <a:rPr kumimoji="1" lang="en-US" altLang="ja-JP" sz="2400" dirty="0"/>
                        <a:t>3 cm</a:t>
                      </a:r>
                      <a:endParaRPr kumimoji="1" lang="ja-JP" altLang="en-US" sz="2400" dirty="0"/>
                    </a:p>
                  </a:txBody>
                  <a:tcPr/>
                </a:tc>
                <a:extLst>
                  <a:ext uri="{0D108BD9-81ED-4DB2-BD59-A6C34878D82A}">
                    <a16:rowId xmlns:a16="http://schemas.microsoft.com/office/drawing/2014/main" val="2639279837"/>
                  </a:ext>
                </a:extLst>
              </a:tr>
              <a:tr h="400731">
                <a:tc>
                  <a:txBody>
                    <a:bodyPr/>
                    <a:lstStyle/>
                    <a:p>
                      <a:pPr algn="l"/>
                      <a:r>
                        <a:rPr kumimoji="1" lang="en-US" altLang="ja-JP" sz="2400" dirty="0"/>
                        <a:t>8</a:t>
                      </a:r>
                      <a:endParaRPr kumimoji="1" lang="ja-JP" altLang="en-US" sz="2400" dirty="0"/>
                    </a:p>
                  </a:txBody>
                  <a:tcPr/>
                </a:tc>
                <a:tc>
                  <a:txBody>
                    <a:bodyPr/>
                    <a:lstStyle/>
                    <a:p>
                      <a:pPr algn="l"/>
                      <a:r>
                        <a:rPr kumimoji="1" lang="en-US" altLang="ja-JP" sz="2400" dirty="0"/>
                        <a:t>0.2</a:t>
                      </a:r>
                      <a:endParaRPr kumimoji="1" lang="ja-JP" altLang="en-US" sz="2400" dirty="0"/>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2400" dirty="0"/>
                        <a:t>建物間隔</a:t>
                      </a:r>
                      <a:r>
                        <a:rPr kumimoji="1" lang="en-US" altLang="ja-JP" sz="2400" dirty="0"/>
                        <a:t>3 cm</a:t>
                      </a:r>
                      <a:endParaRPr kumimoji="1" lang="ja-JP" altLang="en-US" sz="2400" dirty="0"/>
                    </a:p>
                  </a:txBody>
                  <a:tcPr/>
                </a:tc>
                <a:extLst>
                  <a:ext uri="{0D108BD9-81ED-4DB2-BD59-A6C34878D82A}">
                    <a16:rowId xmlns:a16="http://schemas.microsoft.com/office/drawing/2014/main" val="1138763527"/>
                  </a:ext>
                </a:extLst>
              </a:tr>
              <a:tr h="400731">
                <a:tc>
                  <a:txBody>
                    <a:bodyPr/>
                    <a:lstStyle/>
                    <a:p>
                      <a:pPr algn="l"/>
                      <a:r>
                        <a:rPr kumimoji="1" lang="en-US" altLang="ja-JP" sz="2400" dirty="0"/>
                        <a:t>9</a:t>
                      </a:r>
                      <a:endParaRPr kumimoji="1" lang="ja-JP" altLang="en-US" sz="2400" dirty="0"/>
                    </a:p>
                  </a:txBody>
                  <a:tcPr/>
                </a:tc>
                <a:tc>
                  <a:txBody>
                    <a:bodyPr/>
                    <a:lstStyle/>
                    <a:p>
                      <a:pPr algn="l"/>
                      <a:r>
                        <a:rPr kumimoji="1" lang="en-US" altLang="ja-JP" sz="2400" dirty="0"/>
                        <a:t>0.1</a:t>
                      </a:r>
                      <a:endParaRPr kumimoji="1" lang="ja-JP" altLang="en-US" sz="2400" dirty="0"/>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2400" dirty="0"/>
                        <a:t>建物間隔</a:t>
                      </a:r>
                      <a:r>
                        <a:rPr kumimoji="1" lang="en-US" altLang="ja-JP" sz="2400" dirty="0"/>
                        <a:t>3 cm</a:t>
                      </a:r>
                      <a:endParaRPr kumimoji="1" lang="ja-JP" altLang="en-US" sz="2400" dirty="0"/>
                    </a:p>
                  </a:txBody>
                  <a:tcPr/>
                </a:tc>
                <a:extLst>
                  <a:ext uri="{0D108BD9-81ED-4DB2-BD59-A6C34878D82A}">
                    <a16:rowId xmlns:a16="http://schemas.microsoft.com/office/drawing/2014/main" val="1352646212"/>
                  </a:ext>
                </a:extLst>
              </a:tr>
            </a:tbl>
          </a:graphicData>
        </a:graphic>
      </p:graphicFrame>
      <p:sp>
        <p:nvSpPr>
          <p:cNvPr id="10" name="テキスト ボックス 9">
            <a:extLst>
              <a:ext uri="{FF2B5EF4-FFF2-40B4-BE49-F238E27FC236}">
                <a16:creationId xmlns:a16="http://schemas.microsoft.com/office/drawing/2014/main" id="{E06900F2-6F9A-05AE-09B8-F71D3936EC9F}"/>
              </a:ext>
            </a:extLst>
          </p:cNvPr>
          <p:cNvSpPr txBox="1"/>
          <p:nvPr/>
        </p:nvSpPr>
        <p:spPr>
          <a:xfrm>
            <a:off x="426420" y="4454180"/>
            <a:ext cx="607597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表　実験ケース</a:t>
            </a:r>
          </a:p>
        </p:txBody>
      </p:sp>
      <p:sp>
        <p:nvSpPr>
          <p:cNvPr id="11" name="テキスト ボックス 10">
            <a:extLst>
              <a:ext uri="{FF2B5EF4-FFF2-40B4-BE49-F238E27FC236}">
                <a16:creationId xmlns:a16="http://schemas.microsoft.com/office/drawing/2014/main" id="{4D62B016-4A27-3041-178E-87A1F96E0C5C}"/>
              </a:ext>
            </a:extLst>
          </p:cNvPr>
          <p:cNvSpPr txBox="1"/>
          <p:nvPr/>
        </p:nvSpPr>
        <p:spPr>
          <a:xfrm>
            <a:off x="7472793" y="6197853"/>
            <a:ext cx="493740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実験装置</a:t>
            </a:r>
          </a:p>
        </p:txBody>
      </p:sp>
      <p:cxnSp>
        <p:nvCxnSpPr>
          <p:cNvPr id="5" name="直線矢印コネクタ 4">
            <a:extLst>
              <a:ext uri="{FF2B5EF4-FFF2-40B4-BE49-F238E27FC236}">
                <a16:creationId xmlns:a16="http://schemas.microsoft.com/office/drawing/2014/main" id="{8EAAF7A3-64C8-6060-B707-38D732B14B45}"/>
              </a:ext>
            </a:extLst>
          </p:cNvPr>
          <p:cNvCxnSpPr>
            <a:cxnSpLocks/>
          </p:cNvCxnSpPr>
          <p:nvPr/>
        </p:nvCxnSpPr>
        <p:spPr>
          <a:xfrm>
            <a:off x="7598991" y="5755973"/>
            <a:ext cx="4811208"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7E110B58-AE87-4D1C-77CD-1D5A660EEA6C}"/>
              </a:ext>
            </a:extLst>
          </p:cNvPr>
          <p:cNvCxnSpPr>
            <a:cxnSpLocks/>
          </p:cNvCxnSpPr>
          <p:nvPr/>
        </p:nvCxnSpPr>
        <p:spPr>
          <a:xfrm flipV="1">
            <a:off x="8542435" y="2798379"/>
            <a:ext cx="88707" cy="299394"/>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5C5B237-9923-D684-95B4-A030E18C9581}"/>
              </a:ext>
            </a:extLst>
          </p:cNvPr>
          <p:cNvSpPr txBox="1"/>
          <p:nvPr/>
        </p:nvSpPr>
        <p:spPr>
          <a:xfrm>
            <a:off x="9148433" y="2494500"/>
            <a:ext cx="1802046" cy="2182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800" dirty="0">
                <a:solidFill>
                  <a:srgbClr val="FFFFFF"/>
                </a:solidFill>
                <a:effectLst/>
                <a:latin typeface="+mn-ea"/>
                <a:cs typeface="Times New Roman" panose="02020603050405020304" pitchFamily="18" charset="0"/>
              </a:rPr>
              <a:t>切り欠き</a:t>
            </a:r>
            <a:r>
              <a:rPr lang="en-US" sz="1800" dirty="0">
                <a:solidFill>
                  <a:srgbClr val="FFFFFF"/>
                </a:solidFill>
                <a:effectLst/>
                <a:latin typeface="+mn-ea"/>
                <a:cs typeface="Times New Roman" panose="02020603050405020304" pitchFamily="18" charset="0"/>
              </a:rPr>
              <a:t>50cm</a:t>
            </a:r>
            <a:endParaRPr lang="ja-JP" sz="1800" dirty="0">
              <a:effectLst/>
              <a:latin typeface="+mn-ea"/>
              <a:cs typeface="Times New Roman" panose="02020603050405020304" pitchFamily="18" charset="0"/>
            </a:endParaRPr>
          </a:p>
        </p:txBody>
      </p:sp>
      <p:sp>
        <p:nvSpPr>
          <p:cNvPr id="13" name="テキスト ボックス 7">
            <a:extLst>
              <a:ext uri="{FF2B5EF4-FFF2-40B4-BE49-F238E27FC236}">
                <a16:creationId xmlns:a16="http://schemas.microsoft.com/office/drawing/2014/main" id="{8A731268-0D90-D0F6-CB32-FAA5A85E65DF}"/>
              </a:ext>
            </a:extLst>
          </p:cNvPr>
          <p:cNvSpPr txBox="1"/>
          <p:nvPr/>
        </p:nvSpPr>
        <p:spPr>
          <a:xfrm>
            <a:off x="8445803" y="2540188"/>
            <a:ext cx="819139" cy="3332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1800" dirty="0">
                <a:solidFill>
                  <a:srgbClr val="FFFFFF"/>
                </a:solidFill>
                <a:effectLst/>
                <a:ea typeface="ＭＳ 明朝" panose="02020609040205080304" pitchFamily="17" charset="-128"/>
                <a:cs typeface="Times New Roman" panose="02020603050405020304" pitchFamily="18" charset="0"/>
              </a:rPr>
              <a:t>93cm</a:t>
            </a:r>
            <a:endParaRPr lang="ja-JP" sz="1800" dirty="0">
              <a:effectLst/>
              <a:ea typeface="ＭＳ 明朝" panose="02020609040205080304" pitchFamily="17" charset="-128"/>
              <a:cs typeface="Times New Roman" panose="02020603050405020304" pitchFamily="18" charset="0"/>
            </a:endParaRPr>
          </a:p>
        </p:txBody>
      </p:sp>
      <p:sp>
        <p:nvSpPr>
          <p:cNvPr id="14" name="テキスト ボックス 7">
            <a:extLst>
              <a:ext uri="{FF2B5EF4-FFF2-40B4-BE49-F238E27FC236}">
                <a16:creationId xmlns:a16="http://schemas.microsoft.com/office/drawing/2014/main" id="{F6F5B2A6-2025-54F1-CA06-7FEBD46B9ECD}"/>
              </a:ext>
            </a:extLst>
          </p:cNvPr>
          <p:cNvSpPr txBox="1"/>
          <p:nvPr/>
        </p:nvSpPr>
        <p:spPr>
          <a:xfrm>
            <a:off x="7420005" y="3814786"/>
            <a:ext cx="1334135" cy="3332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1800" dirty="0">
                <a:solidFill>
                  <a:srgbClr val="FFFFFF"/>
                </a:solidFill>
                <a:effectLst/>
                <a:ea typeface="ＭＳ 明朝" panose="02020609040205080304" pitchFamily="17" charset="-128"/>
                <a:cs typeface="Times New Roman" panose="02020603050405020304" pitchFamily="18" charset="0"/>
              </a:rPr>
              <a:t>555cm</a:t>
            </a:r>
            <a:endParaRPr lang="ja-JP" sz="1800" dirty="0">
              <a:effectLst/>
              <a:ea typeface="ＭＳ 明朝" panose="02020609040205080304" pitchFamily="17" charset="-128"/>
              <a:cs typeface="Times New Roman" panose="02020603050405020304" pitchFamily="18" charset="0"/>
            </a:endParaRPr>
          </a:p>
        </p:txBody>
      </p:sp>
      <p:sp>
        <p:nvSpPr>
          <p:cNvPr id="15" name="テキスト ボックス 7">
            <a:extLst>
              <a:ext uri="{FF2B5EF4-FFF2-40B4-BE49-F238E27FC236}">
                <a16:creationId xmlns:a16="http://schemas.microsoft.com/office/drawing/2014/main" id="{7C82E73A-0953-A2DF-E28D-4E5AB269D587}"/>
              </a:ext>
            </a:extLst>
          </p:cNvPr>
          <p:cNvSpPr txBox="1"/>
          <p:nvPr/>
        </p:nvSpPr>
        <p:spPr>
          <a:xfrm>
            <a:off x="9338256" y="5471753"/>
            <a:ext cx="987425" cy="2726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200"/>
              </a:lnSpc>
            </a:pPr>
            <a:r>
              <a:rPr lang="en-US" sz="1800" dirty="0">
                <a:solidFill>
                  <a:srgbClr val="FFFFFF"/>
                </a:solidFill>
                <a:effectLst/>
                <a:ea typeface="ＭＳ 明朝" panose="02020609040205080304" pitchFamily="17" charset="-128"/>
                <a:cs typeface="Times New Roman" panose="02020603050405020304" pitchFamily="18" charset="0"/>
              </a:rPr>
              <a:t>650cm</a:t>
            </a:r>
            <a:endParaRPr lang="ja-JP" sz="1800" dirty="0">
              <a:effectLst/>
              <a:ea typeface="ＭＳ 明朝" panose="02020609040205080304" pitchFamily="17" charset="-128"/>
              <a:cs typeface="Times New Roman" panose="02020603050405020304" pitchFamily="18" charset="0"/>
            </a:endParaRPr>
          </a:p>
        </p:txBody>
      </p:sp>
      <p:sp>
        <p:nvSpPr>
          <p:cNvPr id="16" name="テキスト ボックス 7">
            <a:extLst>
              <a:ext uri="{FF2B5EF4-FFF2-40B4-BE49-F238E27FC236}">
                <a16:creationId xmlns:a16="http://schemas.microsoft.com/office/drawing/2014/main" id="{6775A7A7-FE2F-C603-BAD3-0F9DA5C45FEF}"/>
              </a:ext>
            </a:extLst>
          </p:cNvPr>
          <p:cNvSpPr txBox="1"/>
          <p:nvPr/>
        </p:nvSpPr>
        <p:spPr>
          <a:xfrm>
            <a:off x="11140302" y="2839590"/>
            <a:ext cx="1269612" cy="2279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800" dirty="0">
                <a:solidFill>
                  <a:srgbClr val="174F86"/>
                </a:solidFill>
                <a:effectLst/>
                <a:ea typeface="ＭＳ ゴシック" panose="020B0609070205080204" pitchFamily="49" charset="-128"/>
                <a:cs typeface="Times New Roman" panose="02020603050405020304" pitchFamily="18" charset="0"/>
              </a:rPr>
              <a:t>水供給</a:t>
            </a:r>
            <a:endParaRPr lang="ja-JP" sz="1800" dirty="0">
              <a:solidFill>
                <a:srgbClr val="174F86"/>
              </a:solidFill>
              <a:effectLst/>
              <a:ea typeface="ＭＳ 明朝" panose="02020609040205080304" pitchFamily="17" charset="-128"/>
              <a:cs typeface="Times New Roman" panose="02020603050405020304" pitchFamily="18" charset="0"/>
            </a:endParaRPr>
          </a:p>
        </p:txBody>
      </p:sp>
      <p:sp>
        <p:nvSpPr>
          <p:cNvPr id="17" name="テキスト ボックス 7">
            <a:extLst>
              <a:ext uri="{FF2B5EF4-FFF2-40B4-BE49-F238E27FC236}">
                <a16:creationId xmlns:a16="http://schemas.microsoft.com/office/drawing/2014/main" id="{6C3385EC-A48F-037F-0B9D-78C617EA634C}"/>
              </a:ext>
            </a:extLst>
          </p:cNvPr>
          <p:cNvSpPr txBox="1"/>
          <p:nvPr/>
        </p:nvSpPr>
        <p:spPr>
          <a:xfrm>
            <a:off x="10106690" y="3705470"/>
            <a:ext cx="1615272" cy="3079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buNone/>
            </a:pPr>
            <a:r>
              <a:rPr lang="ja-JP" sz="1800" dirty="0">
                <a:solidFill>
                  <a:srgbClr val="000000"/>
                </a:solidFill>
                <a:effectLst/>
                <a:latin typeface="+mj-ea"/>
                <a:ea typeface="+mj-ea"/>
                <a:cs typeface="Times New Roman" panose="02020603050405020304" pitchFamily="18" charset="0"/>
              </a:rPr>
              <a:t>建物設置範囲</a:t>
            </a:r>
            <a:endParaRPr lang="ja-JP" sz="1800" dirty="0">
              <a:effectLst/>
              <a:latin typeface="+mj-ea"/>
              <a:ea typeface="+mj-ea"/>
              <a:cs typeface="Times New Roman" panose="02020603050405020304" pitchFamily="18" charset="0"/>
            </a:endParaRPr>
          </a:p>
        </p:txBody>
      </p:sp>
      <p:sp>
        <p:nvSpPr>
          <p:cNvPr id="18" name="テキスト ボックス 7">
            <a:extLst>
              <a:ext uri="{FF2B5EF4-FFF2-40B4-BE49-F238E27FC236}">
                <a16:creationId xmlns:a16="http://schemas.microsoft.com/office/drawing/2014/main" id="{0DC228E9-F47E-2EE4-E333-4A43B7B44090}"/>
              </a:ext>
            </a:extLst>
          </p:cNvPr>
          <p:cNvSpPr txBox="1"/>
          <p:nvPr/>
        </p:nvSpPr>
        <p:spPr>
          <a:xfrm>
            <a:off x="10106690" y="1987383"/>
            <a:ext cx="1630513" cy="282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buNone/>
            </a:pPr>
            <a:r>
              <a:rPr lang="ja-JP" sz="1800" dirty="0">
                <a:solidFill>
                  <a:srgbClr val="000000"/>
                </a:solidFill>
                <a:effectLst/>
                <a:latin typeface="+mn-ea"/>
                <a:cs typeface="Times New Roman" panose="02020603050405020304" pitchFamily="18" charset="0"/>
              </a:rPr>
              <a:t>土砂供給地点</a:t>
            </a:r>
            <a:endParaRPr lang="ja-JP" sz="1800" dirty="0">
              <a:effectLst/>
              <a:latin typeface="+mn-ea"/>
              <a:cs typeface="Times New Roman" panose="02020603050405020304" pitchFamily="18" charset="0"/>
            </a:endParaRPr>
          </a:p>
        </p:txBody>
      </p:sp>
      <p:cxnSp>
        <p:nvCxnSpPr>
          <p:cNvPr id="20" name="直線コネクタ 19">
            <a:extLst>
              <a:ext uri="{FF2B5EF4-FFF2-40B4-BE49-F238E27FC236}">
                <a16:creationId xmlns:a16="http://schemas.microsoft.com/office/drawing/2014/main" id="{D6E12217-548E-8C74-E158-1575E1C4872B}"/>
              </a:ext>
            </a:extLst>
          </p:cNvPr>
          <p:cNvCxnSpPr>
            <a:cxnSpLocks/>
          </p:cNvCxnSpPr>
          <p:nvPr/>
        </p:nvCxnSpPr>
        <p:spPr>
          <a:xfrm flipV="1">
            <a:off x="9794186" y="2263271"/>
            <a:ext cx="531495" cy="829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203536F-49A4-E0F4-EB6D-103C56908101}"/>
              </a:ext>
            </a:extLst>
          </p:cNvPr>
          <p:cNvCxnSpPr/>
          <p:nvPr/>
        </p:nvCxnSpPr>
        <p:spPr>
          <a:xfrm flipH="1">
            <a:off x="10914326" y="2958528"/>
            <a:ext cx="179705" cy="0"/>
          </a:xfrm>
          <a:prstGeom prst="straightConnector1">
            <a:avLst/>
          </a:prstGeom>
          <a:ln w="19050">
            <a:solidFill>
              <a:srgbClr val="174F8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9A7CDF9-F00D-00A9-B8D7-E28E4FD37289}"/>
              </a:ext>
            </a:extLst>
          </p:cNvPr>
          <p:cNvCxnSpPr/>
          <p:nvPr/>
        </p:nvCxnSpPr>
        <p:spPr>
          <a:xfrm>
            <a:off x="11106264" y="5674381"/>
            <a:ext cx="0" cy="219710"/>
          </a:xfrm>
          <a:prstGeom prst="straightConnector1">
            <a:avLst/>
          </a:prstGeom>
          <a:ln w="38100">
            <a:solidFill>
              <a:srgbClr val="174F86"/>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7">
            <a:extLst>
              <a:ext uri="{FF2B5EF4-FFF2-40B4-BE49-F238E27FC236}">
                <a16:creationId xmlns:a16="http://schemas.microsoft.com/office/drawing/2014/main" id="{8CDB17FC-11D5-F571-DCAB-D54BC7343483}"/>
              </a:ext>
            </a:extLst>
          </p:cNvPr>
          <p:cNvSpPr txBox="1"/>
          <p:nvPr/>
        </p:nvSpPr>
        <p:spPr>
          <a:xfrm>
            <a:off x="11075892" y="5511445"/>
            <a:ext cx="739775" cy="2768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1800" dirty="0">
                <a:solidFill>
                  <a:srgbClr val="174F86"/>
                </a:solidFill>
                <a:effectLst/>
                <a:ea typeface="ＭＳ ゴシック" panose="020B0609070205080204" pitchFamily="49" charset="-128"/>
                <a:cs typeface="Times New Roman" panose="02020603050405020304" pitchFamily="18" charset="0"/>
              </a:rPr>
              <a:t>排水</a:t>
            </a:r>
            <a:endParaRPr lang="ja-JP" sz="1800" dirty="0">
              <a:solidFill>
                <a:srgbClr val="174F86"/>
              </a:solidFill>
              <a:effectLst/>
              <a:ea typeface="ＭＳ 明朝" panose="02020609040205080304" pitchFamily="17"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DAF17D1F-B786-75C6-5643-2B3420F3C69E}"/>
              </a:ext>
            </a:extLst>
          </p:cNvPr>
          <p:cNvSpPr/>
          <p:nvPr/>
        </p:nvSpPr>
        <p:spPr>
          <a:xfrm>
            <a:off x="9605591" y="3441943"/>
            <a:ext cx="443865" cy="20574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800"/>
          </a:p>
        </p:txBody>
      </p:sp>
      <p:cxnSp>
        <p:nvCxnSpPr>
          <p:cNvPr id="26" name="直線矢印コネクタ 25">
            <a:extLst>
              <a:ext uri="{FF2B5EF4-FFF2-40B4-BE49-F238E27FC236}">
                <a16:creationId xmlns:a16="http://schemas.microsoft.com/office/drawing/2014/main" id="{B575A7C2-B84B-36FB-EC36-7A99553C39A6}"/>
              </a:ext>
            </a:extLst>
          </p:cNvPr>
          <p:cNvCxnSpPr>
            <a:cxnSpLocks/>
          </p:cNvCxnSpPr>
          <p:nvPr/>
        </p:nvCxnSpPr>
        <p:spPr>
          <a:xfrm flipV="1">
            <a:off x="7645678" y="3101734"/>
            <a:ext cx="896757" cy="276234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0D42A531-D706-3ACA-9344-7FA4B6A829C5}"/>
              </a:ext>
            </a:extLst>
          </p:cNvPr>
          <p:cNvCxnSpPr>
            <a:cxnSpLocks/>
          </p:cNvCxnSpPr>
          <p:nvPr/>
        </p:nvCxnSpPr>
        <p:spPr>
          <a:xfrm>
            <a:off x="9597683" y="2716548"/>
            <a:ext cx="343813"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2A07FAD6-240C-9B1C-4912-8230A3923837}"/>
              </a:ext>
            </a:extLst>
          </p:cNvPr>
          <p:cNvSpPr txBox="1"/>
          <p:nvPr/>
        </p:nvSpPr>
        <p:spPr>
          <a:xfrm>
            <a:off x="426421" y="1684230"/>
            <a:ext cx="607597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表　実験条件</a:t>
            </a:r>
          </a:p>
        </p:txBody>
      </p:sp>
      <p:graphicFrame>
        <p:nvGraphicFramePr>
          <p:cNvPr id="38" name="表 37">
            <a:extLst>
              <a:ext uri="{FF2B5EF4-FFF2-40B4-BE49-F238E27FC236}">
                <a16:creationId xmlns:a16="http://schemas.microsoft.com/office/drawing/2014/main" id="{AAFD3D65-0675-8A4C-913A-CF627FC8A931}"/>
              </a:ext>
            </a:extLst>
          </p:cNvPr>
          <p:cNvGraphicFramePr>
            <a:graphicFrameLocks noGrp="1"/>
          </p:cNvGraphicFramePr>
          <p:nvPr>
            <p:extLst>
              <p:ext uri="{D42A27DB-BD31-4B8C-83A1-F6EECF244321}">
                <p14:modId xmlns:p14="http://schemas.microsoft.com/office/powerpoint/2010/main" val="1133444228"/>
              </p:ext>
            </p:extLst>
          </p:nvPr>
        </p:nvGraphicFramePr>
        <p:xfrm>
          <a:off x="422298" y="2116000"/>
          <a:ext cx="6060335" cy="2286000"/>
        </p:xfrm>
        <a:graphic>
          <a:graphicData uri="http://schemas.openxmlformats.org/drawingml/2006/table">
            <a:tbl>
              <a:tblPr firstRow="1" bandRow="1">
                <a:tableStyleId>{69012ECD-51FC-41F1-AA8D-1B2483CD663E}</a:tableStyleId>
              </a:tblPr>
              <a:tblGrid>
                <a:gridCol w="2392089">
                  <a:extLst>
                    <a:ext uri="{9D8B030D-6E8A-4147-A177-3AD203B41FA5}">
                      <a16:colId xmlns:a16="http://schemas.microsoft.com/office/drawing/2014/main" val="2238475753"/>
                    </a:ext>
                  </a:extLst>
                </a:gridCol>
                <a:gridCol w="3668246">
                  <a:extLst>
                    <a:ext uri="{9D8B030D-6E8A-4147-A177-3AD203B41FA5}">
                      <a16:colId xmlns:a16="http://schemas.microsoft.com/office/drawing/2014/main" val="2763159781"/>
                    </a:ext>
                  </a:extLst>
                </a:gridCol>
              </a:tblGrid>
              <a:tr h="267214">
                <a:tc>
                  <a:txBody>
                    <a:bodyPr/>
                    <a:lstStyle/>
                    <a:p>
                      <a:pPr algn="l"/>
                      <a:r>
                        <a:rPr kumimoji="1" lang="ja-JP" altLang="en-US" sz="2400" dirty="0"/>
                        <a:t>項目</a:t>
                      </a:r>
                    </a:p>
                  </a:txBody>
                  <a:tcPr>
                    <a:solidFill>
                      <a:srgbClr val="174F86"/>
                    </a:solidFill>
                  </a:tcPr>
                </a:tc>
                <a:tc>
                  <a:txBody>
                    <a:bodyPr/>
                    <a:lstStyle/>
                    <a:p>
                      <a:pPr algn="l"/>
                      <a:r>
                        <a:rPr kumimoji="1" lang="ja-JP" altLang="en-US" sz="2400" dirty="0"/>
                        <a:t>条件</a:t>
                      </a:r>
                    </a:p>
                  </a:txBody>
                  <a:tcPr>
                    <a:solidFill>
                      <a:srgbClr val="174F86"/>
                    </a:solidFill>
                  </a:tcPr>
                </a:tc>
                <a:extLst>
                  <a:ext uri="{0D108BD9-81ED-4DB2-BD59-A6C34878D82A}">
                    <a16:rowId xmlns:a16="http://schemas.microsoft.com/office/drawing/2014/main" val="2491557965"/>
                  </a:ext>
                </a:extLst>
              </a:tr>
              <a:tr h="267214">
                <a:tc>
                  <a:txBody>
                    <a:bodyPr/>
                    <a:lstStyle/>
                    <a:p>
                      <a:pPr algn="l"/>
                      <a:r>
                        <a:rPr kumimoji="1" lang="ja-JP" altLang="en-US" sz="2400" dirty="0"/>
                        <a:t>流量</a:t>
                      </a:r>
                    </a:p>
                  </a:txBody>
                  <a:tcPr/>
                </a:tc>
                <a:tc>
                  <a:txBody>
                    <a:bodyPr/>
                    <a:lstStyle/>
                    <a:p>
                      <a:pPr algn="l"/>
                      <a:r>
                        <a:rPr kumimoji="1" lang="en-US" altLang="ja-JP" sz="2400" dirty="0"/>
                        <a:t>5 L/s</a:t>
                      </a:r>
                      <a:r>
                        <a:rPr kumimoji="1" lang="ja-JP" altLang="en-US" sz="2400" dirty="0"/>
                        <a:t>　一定</a:t>
                      </a:r>
                    </a:p>
                  </a:txBody>
                  <a:tcPr/>
                </a:tc>
                <a:extLst>
                  <a:ext uri="{0D108BD9-81ED-4DB2-BD59-A6C34878D82A}">
                    <a16:rowId xmlns:a16="http://schemas.microsoft.com/office/drawing/2014/main" val="4148035754"/>
                  </a:ext>
                </a:extLst>
              </a:tr>
              <a:tr h="267214">
                <a:tc>
                  <a:txBody>
                    <a:bodyPr/>
                    <a:lstStyle/>
                    <a:p>
                      <a:pPr algn="l"/>
                      <a:r>
                        <a:rPr kumimoji="1" lang="ja-JP" altLang="en-US" sz="2400" dirty="0"/>
                        <a:t>土砂</a:t>
                      </a:r>
                    </a:p>
                  </a:txBody>
                  <a:tcPr/>
                </a:tc>
                <a:tc>
                  <a:txBody>
                    <a:bodyPr/>
                    <a:lstStyle/>
                    <a:p>
                      <a:pPr algn="l"/>
                      <a:r>
                        <a:rPr kumimoji="1" lang="en-US" altLang="ja-JP" sz="2400" dirty="0"/>
                        <a:t>2 L</a:t>
                      </a:r>
                      <a:r>
                        <a:rPr kumimoji="1" lang="ja-JP" altLang="en-US" sz="2400" dirty="0"/>
                        <a:t>　（空隙率込）</a:t>
                      </a:r>
                    </a:p>
                  </a:txBody>
                  <a:tcPr/>
                </a:tc>
                <a:extLst>
                  <a:ext uri="{0D108BD9-81ED-4DB2-BD59-A6C34878D82A}">
                    <a16:rowId xmlns:a16="http://schemas.microsoft.com/office/drawing/2014/main" val="692392130"/>
                  </a:ext>
                </a:extLst>
              </a:tr>
              <a:tr h="267214">
                <a:tc>
                  <a:txBody>
                    <a:bodyPr/>
                    <a:lstStyle/>
                    <a:p>
                      <a:pPr algn="l"/>
                      <a:r>
                        <a:rPr kumimoji="1" lang="ja-JP" altLang="en-US" sz="2400" dirty="0"/>
                        <a:t>実験時間</a:t>
                      </a:r>
                    </a:p>
                  </a:txBody>
                  <a:tcPr/>
                </a:tc>
                <a:tc>
                  <a:txBody>
                    <a:bodyPr/>
                    <a:lstStyle/>
                    <a:p>
                      <a:pPr algn="l"/>
                      <a:r>
                        <a:rPr kumimoji="1" lang="en-US" altLang="ja-JP" sz="2400" dirty="0"/>
                        <a:t>13 </a:t>
                      </a:r>
                      <a:r>
                        <a:rPr kumimoji="1" lang="ja-JP" altLang="en-US" sz="2400" dirty="0"/>
                        <a:t>分</a:t>
                      </a:r>
                      <a:endParaRPr kumimoji="1" lang="en-US" altLang="ja-JP" sz="2400" dirty="0"/>
                    </a:p>
                  </a:txBody>
                  <a:tcPr/>
                </a:tc>
                <a:extLst>
                  <a:ext uri="{0D108BD9-81ED-4DB2-BD59-A6C34878D82A}">
                    <a16:rowId xmlns:a16="http://schemas.microsoft.com/office/drawing/2014/main" val="82951033"/>
                  </a:ext>
                </a:extLst>
              </a:tr>
              <a:tr h="267214">
                <a:tc>
                  <a:txBody>
                    <a:bodyPr/>
                    <a:lstStyle/>
                    <a:p>
                      <a:pPr algn="l"/>
                      <a:r>
                        <a:rPr kumimoji="1" lang="ja-JP" altLang="en-US" sz="2400" dirty="0"/>
                        <a:t>水路下流端</a:t>
                      </a:r>
                    </a:p>
                  </a:txBody>
                  <a:tcPr/>
                </a:tc>
                <a:tc>
                  <a:txBody>
                    <a:bodyPr/>
                    <a:lstStyle/>
                    <a:p>
                      <a:pPr algn="l"/>
                      <a:r>
                        <a:rPr kumimoji="1" lang="en-US" altLang="ja-JP" sz="2400" dirty="0"/>
                        <a:t>4cm</a:t>
                      </a:r>
                      <a:r>
                        <a:rPr kumimoji="1" lang="ja-JP" altLang="en-US" sz="2400" dirty="0"/>
                        <a:t>　一定</a:t>
                      </a:r>
                    </a:p>
                  </a:txBody>
                  <a:tcPr/>
                </a:tc>
                <a:extLst>
                  <a:ext uri="{0D108BD9-81ED-4DB2-BD59-A6C34878D82A}">
                    <a16:rowId xmlns:a16="http://schemas.microsoft.com/office/drawing/2014/main" val="1707692077"/>
                  </a:ext>
                </a:extLst>
              </a:tr>
            </a:tbl>
          </a:graphicData>
        </a:graphic>
      </p:graphicFrame>
      <p:pic>
        <p:nvPicPr>
          <p:cNvPr id="39" name="図 38">
            <a:extLst>
              <a:ext uri="{FF2B5EF4-FFF2-40B4-BE49-F238E27FC236}">
                <a16:creationId xmlns:a16="http://schemas.microsoft.com/office/drawing/2014/main" id="{A2635791-8DCE-E7F2-728C-FD8FE546B8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7420005" y="6665089"/>
            <a:ext cx="5010759" cy="2166407"/>
          </a:xfrm>
          <a:prstGeom prst="rect">
            <a:avLst/>
          </a:prstGeom>
          <a:noFill/>
          <a:ln>
            <a:noFill/>
          </a:ln>
          <a:extLst>
            <a:ext uri="{53640926-AAD7-44D8-BBD7-CCE9431645EC}">
              <a14:shadowObscured xmlns:a14="http://schemas.microsoft.com/office/drawing/2010/main"/>
            </a:ext>
          </a:extLst>
        </p:spPr>
      </p:pic>
      <p:sp>
        <p:nvSpPr>
          <p:cNvPr id="40" name="テキスト ボックス 39">
            <a:extLst>
              <a:ext uri="{FF2B5EF4-FFF2-40B4-BE49-F238E27FC236}">
                <a16:creationId xmlns:a16="http://schemas.microsoft.com/office/drawing/2014/main" id="{8155F342-62EB-5672-A678-D32DC18C651A}"/>
              </a:ext>
            </a:extLst>
          </p:cNvPr>
          <p:cNvSpPr txBox="1"/>
          <p:nvPr/>
        </p:nvSpPr>
        <p:spPr>
          <a:xfrm>
            <a:off x="7358820" y="8850835"/>
            <a:ext cx="493740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珪砂（左から</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0.4mm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0.2mm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0.1mm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Tree>
    <p:extLst>
      <p:ext uri="{BB962C8B-B14F-4D97-AF65-F5344CB8AC3E}">
        <p14:creationId xmlns:p14="http://schemas.microsoft.com/office/powerpoint/2010/main" val="37801635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64E22-8400-6D7E-DE93-8FB3357193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9F92FD-2DB8-0358-A795-AF5937E6ECE6}"/>
              </a:ext>
            </a:extLst>
          </p:cNvPr>
          <p:cNvSpPr>
            <a:spLocks noGrp="1"/>
          </p:cNvSpPr>
          <p:nvPr>
            <p:ph type="title"/>
          </p:nvPr>
        </p:nvSpPr>
        <p:spPr/>
        <p:txBody>
          <a:bodyPr/>
          <a:lstStyle/>
          <a:p>
            <a:r>
              <a:rPr kumimoji="1" lang="en-US" altLang="ja-JP" dirty="0"/>
              <a:t>2-2.</a:t>
            </a:r>
            <a:r>
              <a:rPr kumimoji="1" lang="ja-JP" altLang="en-US" dirty="0"/>
              <a:t>実験結果　氾濫原のみケース</a:t>
            </a:r>
          </a:p>
        </p:txBody>
      </p:sp>
      <p:sp>
        <p:nvSpPr>
          <p:cNvPr id="74" name="平行四辺形 73">
            <a:extLst>
              <a:ext uri="{FF2B5EF4-FFF2-40B4-BE49-F238E27FC236}">
                <a16:creationId xmlns:a16="http://schemas.microsoft.com/office/drawing/2014/main" id="{F1BA976A-26A5-B873-C4FC-057B1BCE3B61}"/>
              </a:ext>
            </a:extLst>
          </p:cNvPr>
          <p:cNvSpPr/>
          <p:nvPr/>
        </p:nvSpPr>
        <p:spPr>
          <a:xfrm>
            <a:off x="5562975" y="4574520"/>
            <a:ext cx="5007275" cy="463761"/>
          </a:xfrm>
          <a:prstGeom prst="parallelogram">
            <a:avLst>
              <a:gd name="adj" fmla="val 643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ＭＳ ゴシック" panose="020B0609070205080204" pitchFamily="49" charset="-128"/>
              <a:ea typeface="ＭＳ ゴシック" panose="020B0609070205080204" pitchFamily="49" charset="-128"/>
            </a:endParaRPr>
          </a:p>
        </p:txBody>
      </p:sp>
      <p:sp>
        <p:nvSpPr>
          <p:cNvPr id="75" name="平行四辺形 74">
            <a:extLst>
              <a:ext uri="{FF2B5EF4-FFF2-40B4-BE49-F238E27FC236}">
                <a16:creationId xmlns:a16="http://schemas.microsoft.com/office/drawing/2014/main" id="{0A9D6B39-4FBC-19D4-DC07-B71459F66A4D}"/>
              </a:ext>
            </a:extLst>
          </p:cNvPr>
          <p:cNvSpPr/>
          <p:nvPr/>
        </p:nvSpPr>
        <p:spPr>
          <a:xfrm>
            <a:off x="4050854" y="5047195"/>
            <a:ext cx="6209397" cy="2292109"/>
          </a:xfrm>
          <a:prstGeom prst="parallelogram">
            <a:avLst>
              <a:gd name="adj" fmla="val 67145"/>
            </a:avLst>
          </a:prstGeom>
          <a:solidFill>
            <a:schemeClr val="bg1"/>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76" name="平行四辺形 75">
            <a:extLst>
              <a:ext uri="{FF2B5EF4-FFF2-40B4-BE49-F238E27FC236}">
                <a16:creationId xmlns:a16="http://schemas.microsoft.com/office/drawing/2014/main" id="{3B5464BD-1A82-30A9-F49E-6C90E77D5DE7}"/>
              </a:ext>
            </a:extLst>
          </p:cNvPr>
          <p:cNvSpPr/>
          <p:nvPr/>
        </p:nvSpPr>
        <p:spPr>
          <a:xfrm rot="7440000">
            <a:off x="8017084" y="6026080"/>
            <a:ext cx="2937115" cy="121850"/>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ＭＳ ゴシック" panose="020B0609070205080204" pitchFamily="49" charset="-128"/>
              <a:ea typeface="ＭＳ ゴシック" panose="020B0609070205080204" pitchFamily="49" charset="-128"/>
            </a:endParaRPr>
          </a:p>
        </p:txBody>
      </p:sp>
      <p:sp>
        <p:nvSpPr>
          <p:cNvPr id="77" name="正方形/長方形 76">
            <a:extLst>
              <a:ext uri="{FF2B5EF4-FFF2-40B4-BE49-F238E27FC236}">
                <a16:creationId xmlns:a16="http://schemas.microsoft.com/office/drawing/2014/main" id="{BFFAFC06-E318-CF7A-9E0C-7C2801AEB598}"/>
              </a:ext>
            </a:extLst>
          </p:cNvPr>
          <p:cNvSpPr/>
          <p:nvPr/>
        </p:nvSpPr>
        <p:spPr>
          <a:xfrm>
            <a:off x="8084350" y="4839972"/>
            <a:ext cx="2405250" cy="211008"/>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78" name="正方形/長方形 77">
            <a:extLst>
              <a:ext uri="{FF2B5EF4-FFF2-40B4-BE49-F238E27FC236}">
                <a16:creationId xmlns:a16="http://schemas.microsoft.com/office/drawing/2014/main" id="{CAA67783-E3B5-C0EB-7F94-6FFC96CD52A5}"/>
              </a:ext>
            </a:extLst>
          </p:cNvPr>
          <p:cNvSpPr/>
          <p:nvPr/>
        </p:nvSpPr>
        <p:spPr>
          <a:xfrm>
            <a:off x="5342936" y="4836457"/>
            <a:ext cx="2405250" cy="210888"/>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79" name="平行四辺形 78">
            <a:extLst>
              <a:ext uri="{FF2B5EF4-FFF2-40B4-BE49-F238E27FC236}">
                <a16:creationId xmlns:a16="http://schemas.microsoft.com/office/drawing/2014/main" id="{B5B636A4-A72B-CBB9-7E0B-0939B50357F6}"/>
              </a:ext>
            </a:extLst>
          </p:cNvPr>
          <p:cNvSpPr/>
          <p:nvPr/>
        </p:nvSpPr>
        <p:spPr>
          <a:xfrm rot="7440000">
            <a:off x="4199279" y="5578020"/>
            <a:ext cx="1858295" cy="120622"/>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80" name="正方形/長方形 79">
            <a:extLst>
              <a:ext uri="{FF2B5EF4-FFF2-40B4-BE49-F238E27FC236}">
                <a16:creationId xmlns:a16="http://schemas.microsoft.com/office/drawing/2014/main" id="{2E27B3D5-0ECD-09DE-908D-B3E40DAB321C}"/>
              </a:ext>
            </a:extLst>
          </p:cNvPr>
          <p:cNvSpPr/>
          <p:nvPr/>
        </p:nvSpPr>
        <p:spPr>
          <a:xfrm>
            <a:off x="5642044" y="4377979"/>
            <a:ext cx="5163943" cy="206059"/>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81" name="楕円 80">
            <a:extLst>
              <a:ext uri="{FF2B5EF4-FFF2-40B4-BE49-F238E27FC236}">
                <a16:creationId xmlns:a16="http://schemas.microsoft.com/office/drawing/2014/main" id="{D8D671D2-B936-41A7-728B-C8F626D11945}"/>
              </a:ext>
            </a:extLst>
          </p:cNvPr>
          <p:cNvSpPr/>
          <p:nvPr/>
        </p:nvSpPr>
        <p:spPr>
          <a:xfrm>
            <a:off x="7813173" y="4949864"/>
            <a:ext cx="180000" cy="18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82" name="テキスト ボックス 81">
            <a:extLst>
              <a:ext uri="{FF2B5EF4-FFF2-40B4-BE49-F238E27FC236}">
                <a16:creationId xmlns:a16="http://schemas.microsoft.com/office/drawing/2014/main" id="{679FAB0B-5A0B-CC81-33C2-287E6D17824E}"/>
              </a:ext>
            </a:extLst>
          </p:cNvPr>
          <p:cNvSpPr txBox="1"/>
          <p:nvPr/>
        </p:nvSpPr>
        <p:spPr>
          <a:xfrm>
            <a:off x="9485641" y="4493235"/>
            <a:ext cx="382800" cy="369332"/>
          </a:xfrm>
          <a:prstGeom prst="rect">
            <a:avLst/>
          </a:prstGeom>
          <a:noFill/>
        </p:spPr>
        <p:txBody>
          <a:bodyPr wrap="square" rtlCol="0">
            <a:spAutoFit/>
          </a:bodyPr>
          <a:lstStyle/>
          <a:p>
            <a:r>
              <a:rPr lang="ja-JP" altLang="en-US" sz="1800" dirty="0">
                <a:solidFill>
                  <a:schemeClr val="accent1"/>
                </a:solidFill>
                <a:latin typeface="ＭＳ ゴシック" panose="020B0609070205080204" pitchFamily="49" charset="-128"/>
                <a:ea typeface="ＭＳ ゴシック" panose="020B0609070205080204" pitchFamily="49" charset="-128"/>
              </a:rPr>
              <a:t>水</a:t>
            </a:r>
            <a:endParaRPr kumimoji="1" lang="ja-JP" altLang="en-US" sz="1800" dirty="0">
              <a:solidFill>
                <a:schemeClr val="accent1"/>
              </a:solidFill>
              <a:latin typeface="ＭＳ ゴシック" panose="020B0609070205080204" pitchFamily="49" charset="-128"/>
              <a:ea typeface="ＭＳ ゴシック" panose="020B0609070205080204" pitchFamily="49" charset="-128"/>
            </a:endParaRPr>
          </a:p>
        </p:txBody>
      </p:sp>
      <p:sp>
        <p:nvSpPr>
          <p:cNvPr id="83" name="テキスト ボックス 82">
            <a:extLst>
              <a:ext uri="{FF2B5EF4-FFF2-40B4-BE49-F238E27FC236}">
                <a16:creationId xmlns:a16="http://schemas.microsoft.com/office/drawing/2014/main" id="{FCC21016-A8E7-D11F-D170-DDA60BA5C581}"/>
              </a:ext>
            </a:extLst>
          </p:cNvPr>
          <p:cNvSpPr txBox="1"/>
          <p:nvPr/>
        </p:nvSpPr>
        <p:spPr>
          <a:xfrm>
            <a:off x="10072746" y="4513891"/>
            <a:ext cx="746949" cy="369332"/>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水路</a:t>
            </a:r>
          </a:p>
        </p:txBody>
      </p:sp>
      <p:sp>
        <p:nvSpPr>
          <p:cNvPr id="84" name="平行四辺形 83">
            <a:extLst>
              <a:ext uri="{FF2B5EF4-FFF2-40B4-BE49-F238E27FC236}">
                <a16:creationId xmlns:a16="http://schemas.microsoft.com/office/drawing/2014/main" id="{7B0A7DC0-D0F4-31A6-947C-04ED0709B141}"/>
              </a:ext>
            </a:extLst>
          </p:cNvPr>
          <p:cNvSpPr/>
          <p:nvPr/>
        </p:nvSpPr>
        <p:spPr>
          <a:xfrm rot="7440000">
            <a:off x="5133640" y="4652149"/>
            <a:ext cx="708239" cy="118542"/>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85" name="テキスト ボックス 84">
            <a:extLst>
              <a:ext uri="{FF2B5EF4-FFF2-40B4-BE49-F238E27FC236}">
                <a16:creationId xmlns:a16="http://schemas.microsoft.com/office/drawing/2014/main" id="{C8395896-874D-3343-AEC2-E78514F3F75F}"/>
              </a:ext>
            </a:extLst>
          </p:cNvPr>
          <p:cNvSpPr txBox="1"/>
          <p:nvPr/>
        </p:nvSpPr>
        <p:spPr>
          <a:xfrm>
            <a:off x="9220833" y="4998313"/>
            <a:ext cx="936591" cy="369332"/>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氾濫台</a:t>
            </a:r>
          </a:p>
        </p:txBody>
      </p:sp>
      <p:cxnSp>
        <p:nvCxnSpPr>
          <p:cNvPr id="86" name="直線コネクタ 85">
            <a:extLst>
              <a:ext uri="{FF2B5EF4-FFF2-40B4-BE49-F238E27FC236}">
                <a16:creationId xmlns:a16="http://schemas.microsoft.com/office/drawing/2014/main" id="{1441B1FF-8593-227B-C648-2A04FF9B71C6}"/>
              </a:ext>
            </a:extLst>
          </p:cNvPr>
          <p:cNvCxnSpPr>
            <a:cxnSpLocks/>
          </p:cNvCxnSpPr>
          <p:nvPr/>
        </p:nvCxnSpPr>
        <p:spPr>
          <a:xfrm flipH="1">
            <a:off x="10495210" y="4570184"/>
            <a:ext cx="321998" cy="48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A1E3CAA2-0D2C-2323-1E5B-063453F11168}"/>
              </a:ext>
            </a:extLst>
          </p:cNvPr>
          <p:cNvCxnSpPr>
            <a:cxnSpLocks/>
          </p:cNvCxnSpPr>
          <p:nvPr/>
        </p:nvCxnSpPr>
        <p:spPr>
          <a:xfrm flipH="1">
            <a:off x="6550578" y="5037295"/>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229BAAF-7A96-D359-4AE2-DE104D2FFA77}"/>
              </a:ext>
            </a:extLst>
          </p:cNvPr>
          <p:cNvCxnSpPr>
            <a:cxnSpLocks/>
          </p:cNvCxnSpPr>
          <p:nvPr/>
        </p:nvCxnSpPr>
        <p:spPr>
          <a:xfrm flipH="1">
            <a:off x="7242077" y="5033703"/>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BF5AD6B-6042-2F02-4A3E-1EBC06BE49EB}"/>
              </a:ext>
            </a:extLst>
          </p:cNvPr>
          <p:cNvCxnSpPr>
            <a:cxnSpLocks/>
          </p:cNvCxnSpPr>
          <p:nvPr/>
        </p:nvCxnSpPr>
        <p:spPr>
          <a:xfrm flipH="1">
            <a:off x="5912747" y="5039452"/>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DE18CDF4-3655-9631-706D-B210A818C401}"/>
              </a:ext>
            </a:extLst>
          </p:cNvPr>
          <p:cNvCxnSpPr>
            <a:cxnSpLocks/>
          </p:cNvCxnSpPr>
          <p:nvPr/>
        </p:nvCxnSpPr>
        <p:spPr>
          <a:xfrm flipH="1">
            <a:off x="7853690" y="5039491"/>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C25F579-2238-2485-F4BE-AF82DA5B2151}"/>
              </a:ext>
            </a:extLst>
          </p:cNvPr>
          <p:cNvCxnSpPr>
            <a:cxnSpLocks/>
          </p:cNvCxnSpPr>
          <p:nvPr/>
        </p:nvCxnSpPr>
        <p:spPr>
          <a:xfrm flipH="1" flipV="1">
            <a:off x="5912747" y="6551452"/>
            <a:ext cx="19542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64EEAE87-6034-079E-C70A-DB9B75F5F2B3}"/>
              </a:ext>
            </a:extLst>
          </p:cNvPr>
          <p:cNvCxnSpPr>
            <a:cxnSpLocks/>
          </p:cNvCxnSpPr>
          <p:nvPr/>
        </p:nvCxnSpPr>
        <p:spPr>
          <a:xfrm flipH="1" flipV="1">
            <a:off x="6475127" y="5709708"/>
            <a:ext cx="19542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0C9F5923-E943-711F-6AA0-03177D7646E0}"/>
              </a:ext>
            </a:extLst>
          </p:cNvPr>
          <p:cNvSpPr txBox="1"/>
          <p:nvPr/>
        </p:nvSpPr>
        <p:spPr>
          <a:xfrm>
            <a:off x="6308039" y="6186591"/>
            <a:ext cx="2285628" cy="369332"/>
          </a:xfrm>
          <a:prstGeom prst="rect">
            <a:avLst/>
          </a:prstGeom>
          <a:noFill/>
        </p:spPr>
        <p:txBody>
          <a:bodyPr wrap="square" rtlCol="0">
            <a:spAutoFit/>
          </a:bodyPr>
          <a:lstStyle/>
          <a:p>
            <a:r>
              <a:rPr kumimoji="1" lang="ja-JP" altLang="en-US" sz="1800" dirty="0">
                <a:solidFill>
                  <a:schemeClr val="accent4">
                    <a:lumMod val="50000"/>
                  </a:schemeClr>
                </a:solidFill>
                <a:latin typeface="ＭＳ ゴシック" panose="020B0609070205080204" pitchFamily="49" charset="-128"/>
                <a:ea typeface="ＭＳ ゴシック" panose="020B0609070205080204" pitchFamily="49" charset="-128"/>
              </a:rPr>
              <a:t>氾濫台上を水が</a:t>
            </a:r>
            <a:r>
              <a:rPr lang="ja-JP" altLang="en-US" sz="1800" dirty="0">
                <a:solidFill>
                  <a:schemeClr val="accent4">
                    <a:lumMod val="50000"/>
                  </a:schemeClr>
                </a:solidFill>
                <a:latin typeface="ＭＳ ゴシック" panose="020B0609070205080204" pitchFamily="49" charset="-128"/>
                <a:ea typeface="ＭＳ ゴシック" panose="020B0609070205080204" pitchFamily="49" charset="-128"/>
              </a:rPr>
              <a:t>拡散</a:t>
            </a:r>
            <a:endParaRPr kumimoji="1" lang="ja-JP" altLang="en-US" sz="1800" dirty="0">
              <a:solidFill>
                <a:schemeClr val="accent4">
                  <a:lumMod val="50000"/>
                </a:schemeClr>
              </a:solidFill>
              <a:latin typeface="ＭＳ ゴシック" panose="020B0609070205080204" pitchFamily="49" charset="-128"/>
              <a:ea typeface="ＭＳ ゴシック" panose="020B0609070205080204" pitchFamily="49" charset="-128"/>
            </a:endParaRPr>
          </a:p>
        </p:txBody>
      </p:sp>
      <p:cxnSp>
        <p:nvCxnSpPr>
          <p:cNvPr id="94" name="直線矢印コネクタ 93">
            <a:extLst>
              <a:ext uri="{FF2B5EF4-FFF2-40B4-BE49-F238E27FC236}">
                <a16:creationId xmlns:a16="http://schemas.microsoft.com/office/drawing/2014/main" id="{56D9FBD2-97A3-EF4F-1F79-2B104652982E}"/>
              </a:ext>
            </a:extLst>
          </p:cNvPr>
          <p:cNvCxnSpPr>
            <a:cxnSpLocks/>
          </p:cNvCxnSpPr>
          <p:nvPr/>
        </p:nvCxnSpPr>
        <p:spPr>
          <a:xfrm flipH="1">
            <a:off x="6456977" y="5772286"/>
            <a:ext cx="281637" cy="226265"/>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5C2B2049-86AD-7A01-75FD-EBBB001CD592}"/>
              </a:ext>
            </a:extLst>
          </p:cNvPr>
          <p:cNvCxnSpPr>
            <a:cxnSpLocks/>
          </p:cNvCxnSpPr>
          <p:nvPr/>
        </p:nvCxnSpPr>
        <p:spPr>
          <a:xfrm>
            <a:off x="7856175" y="5904749"/>
            <a:ext cx="11745" cy="182927"/>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11EF20F7-5610-74F7-E4F8-063A15C91702}"/>
              </a:ext>
            </a:extLst>
          </p:cNvPr>
          <p:cNvCxnSpPr>
            <a:cxnSpLocks/>
          </p:cNvCxnSpPr>
          <p:nvPr/>
        </p:nvCxnSpPr>
        <p:spPr>
          <a:xfrm flipH="1">
            <a:off x="7234869" y="5868503"/>
            <a:ext cx="86865" cy="184607"/>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11C1E45E-8944-06A3-C63D-158A39F9FA56}"/>
              </a:ext>
            </a:extLst>
          </p:cNvPr>
          <p:cNvCxnSpPr>
            <a:cxnSpLocks/>
          </p:cNvCxnSpPr>
          <p:nvPr/>
        </p:nvCxnSpPr>
        <p:spPr>
          <a:xfrm flipH="1">
            <a:off x="6891179" y="7129139"/>
            <a:ext cx="118219" cy="340211"/>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6865CE65-444C-BBFB-6D41-89174C3A25EF}"/>
              </a:ext>
            </a:extLst>
          </p:cNvPr>
          <p:cNvSpPr/>
          <p:nvPr/>
        </p:nvSpPr>
        <p:spPr>
          <a:xfrm>
            <a:off x="3607083" y="7504788"/>
            <a:ext cx="4988914" cy="211008"/>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100" name="平行四辺形 99">
            <a:extLst>
              <a:ext uri="{FF2B5EF4-FFF2-40B4-BE49-F238E27FC236}">
                <a16:creationId xmlns:a16="http://schemas.microsoft.com/office/drawing/2014/main" id="{82770C94-C9BD-CF64-0866-0D78CE4BB7B7}"/>
              </a:ext>
            </a:extLst>
          </p:cNvPr>
          <p:cNvSpPr/>
          <p:nvPr/>
        </p:nvSpPr>
        <p:spPr>
          <a:xfrm rot="7440000">
            <a:off x="2910580" y="6380816"/>
            <a:ext cx="2970875" cy="108000"/>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cxnSp>
        <p:nvCxnSpPr>
          <p:cNvPr id="101" name="直線コネクタ 100">
            <a:extLst>
              <a:ext uri="{FF2B5EF4-FFF2-40B4-BE49-F238E27FC236}">
                <a16:creationId xmlns:a16="http://schemas.microsoft.com/office/drawing/2014/main" id="{08230846-9C67-99F5-239A-FABE2DDC707C}"/>
              </a:ext>
            </a:extLst>
          </p:cNvPr>
          <p:cNvCxnSpPr/>
          <p:nvPr/>
        </p:nvCxnSpPr>
        <p:spPr>
          <a:xfrm>
            <a:off x="4047323" y="7342737"/>
            <a:ext cx="0" cy="152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482DAC28-D64C-B0B2-23C3-9818494100C3}"/>
              </a:ext>
            </a:extLst>
          </p:cNvPr>
          <p:cNvCxnSpPr>
            <a:cxnSpLocks/>
          </p:cNvCxnSpPr>
          <p:nvPr/>
        </p:nvCxnSpPr>
        <p:spPr>
          <a:xfrm flipH="1">
            <a:off x="4913207" y="7079237"/>
            <a:ext cx="344386" cy="34354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B0E2FE42-B63A-D403-FF02-D3A88CF4152E}"/>
              </a:ext>
            </a:extLst>
          </p:cNvPr>
          <p:cNvCxnSpPr>
            <a:cxnSpLocks/>
          </p:cNvCxnSpPr>
          <p:nvPr/>
        </p:nvCxnSpPr>
        <p:spPr>
          <a:xfrm flipH="1">
            <a:off x="4144173" y="6985196"/>
            <a:ext cx="393048" cy="49132"/>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53859A3-1785-02C1-1A5F-BD757BA5084C}"/>
              </a:ext>
            </a:extLst>
          </p:cNvPr>
          <p:cNvCxnSpPr>
            <a:cxnSpLocks/>
          </p:cNvCxnSpPr>
          <p:nvPr/>
        </p:nvCxnSpPr>
        <p:spPr>
          <a:xfrm flipH="1">
            <a:off x="5179229" y="5354566"/>
            <a:ext cx="61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2B167741-7E41-C6C9-89E3-DFCD350007E2}"/>
              </a:ext>
            </a:extLst>
          </p:cNvPr>
          <p:cNvSpPr txBox="1"/>
          <p:nvPr/>
        </p:nvSpPr>
        <p:spPr>
          <a:xfrm>
            <a:off x="7592804" y="7331869"/>
            <a:ext cx="936591" cy="369332"/>
          </a:xfrm>
          <a:prstGeom prst="rect">
            <a:avLst/>
          </a:prstGeom>
          <a:noFill/>
        </p:spPr>
        <p:txBody>
          <a:bodyPr wrap="square" rtlCol="0">
            <a:spAutoFit/>
          </a:bodyPr>
          <a:lstStyle/>
          <a:p>
            <a:r>
              <a:rPr lang="ja-JP" altLang="en-US" sz="1800" dirty="0">
                <a:latin typeface="ＭＳ ゴシック" panose="020B0609070205080204" pitchFamily="49" charset="-128"/>
                <a:ea typeface="ＭＳ ゴシック" panose="020B0609070205080204" pitchFamily="49" charset="-128"/>
              </a:rPr>
              <a:t>排水路</a:t>
            </a:r>
            <a:endParaRPr kumimoji="1" lang="ja-JP" altLang="en-US" sz="1800" dirty="0">
              <a:latin typeface="ＭＳ ゴシック" panose="020B0609070205080204" pitchFamily="49" charset="-128"/>
              <a:ea typeface="ＭＳ ゴシック" panose="020B0609070205080204" pitchFamily="49" charset="-128"/>
            </a:endParaRPr>
          </a:p>
        </p:txBody>
      </p:sp>
      <p:sp>
        <p:nvSpPr>
          <p:cNvPr id="106" name="テキスト ボックス 105">
            <a:extLst>
              <a:ext uri="{FF2B5EF4-FFF2-40B4-BE49-F238E27FC236}">
                <a16:creationId xmlns:a16="http://schemas.microsoft.com/office/drawing/2014/main" id="{0732A9B5-91E3-6A52-CE2C-A9D52B30B2AF}"/>
              </a:ext>
            </a:extLst>
          </p:cNvPr>
          <p:cNvSpPr txBox="1"/>
          <p:nvPr/>
        </p:nvSpPr>
        <p:spPr>
          <a:xfrm>
            <a:off x="7047336" y="6951000"/>
            <a:ext cx="722297" cy="369332"/>
          </a:xfrm>
          <a:prstGeom prst="rect">
            <a:avLst/>
          </a:prstGeom>
          <a:noFill/>
        </p:spPr>
        <p:txBody>
          <a:bodyPr wrap="square" rtlCol="0">
            <a:spAutoFit/>
          </a:bodyPr>
          <a:lstStyle/>
          <a:p>
            <a:r>
              <a:rPr kumimoji="1" lang="ja-JP" altLang="en-US" sz="1800" dirty="0">
                <a:solidFill>
                  <a:schemeClr val="accent4">
                    <a:lumMod val="50000"/>
                  </a:schemeClr>
                </a:solidFill>
                <a:latin typeface="ＭＳ ゴシック" panose="020B0609070205080204" pitchFamily="49" charset="-128"/>
                <a:ea typeface="ＭＳ ゴシック" panose="020B0609070205080204" pitchFamily="49" charset="-128"/>
              </a:rPr>
              <a:t>排水</a:t>
            </a:r>
          </a:p>
        </p:txBody>
      </p:sp>
      <p:sp>
        <p:nvSpPr>
          <p:cNvPr id="107" name="テキスト ボックス 106">
            <a:extLst>
              <a:ext uri="{FF2B5EF4-FFF2-40B4-BE49-F238E27FC236}">
                <a16:creationId xmlns:a16="http://schemas.microsoft.com/office/drawing/2014/main" id="{21AD8EEA-F420-7CBB-44D8-6F36DB469C31}"/>
              </a:ext>
            </a:extLst>
          </p:cNvPr>
          <p:cNvSpPr txBox="1"/>
          <p:nvPr/>
        </p:nvSpPr>
        <p:spPr>
          <a:xfrm>
            <a:off x="5538266" y="4003828"/>
            <a:ext cx="3119515" cy="369332"/>
          </a:xfrm>
          <a:prstGeom prst="rect">
            <a:avLst/>
          </a:prstGeom>
          <a:noFill/>
        </p:spPr>
        <p:txBody>
          <a:bodyPr wrap="square" rtlCol="0">
            <a:spAutoFit/>
          </a:bodyPr>
          <a:lstStyle/>
          <a:p>
            <a:r>
              <a:rPr lang="ja-JP" altLang="en-US" sz="1800" dirty="0">
                <a:solidFill>
                  <a:schemeClr val="accent1"/>
                </a:solidFill>
                <a:latin typeface="ＭＳ ゴシック" panose="020B0609070205080204" pitchFamily="49" charset="-128"/>
                <a:ea typeface="ＭＳ ゴシック" panose="020B0609070205080204" pitchFamily="49" charset="-128"/>
              </a:rPr>
              <a:t>水路内の水深は</a:t>
            </a:r>
            <a:r>
              <a:rPr lang="en-US" altLang="ja-JP" sz="1800" dirty="0">
                <a:solidFill>
                  <a:schemeClr val="accent1"/>
                </a:solidFill>
                <a:latin typeface="ＭＳ ゴシック" panose="020B0609070205080204" pitchFamily="49" charset="-128"/>
                <a:ea typeface="ＭＳ ゴシック" panose="020B0609070205080204" pitchFamily="49" charset="-128"/>
              </a:rPr>
              <a:t>4cm</a:t>
            </a:r>
            <a:r>
              <a:rPr lang="ja-JP" altLang="en-US" sz="1800" dirty="0">
                <a:solidFill>
                  <a:schemeClr val="accent1"/>
                </a:solidFill>
                <a:latin typeface="ＭＳ ゴシック" panose="020B0609070205080204" pitchFamily="49" charset="-128"/>
                <a:ea typeface="ＭＳ ゴシック" panose="020B0609070205080204" pitchFamily="49" charset="-128"/>
              </a:rPr>
              <a:t>で一定</a:t>
            </a:r>
            <a:endParaRPr kumimoji="1" lang="ja-JP" altLang="en-US" sz="1800" dirty="0">
              <a:solidFill>
                <a:schemeClr val="accent1"/>
              </a:solidFill>
              <a:latin typeface="ＭＳ ゴシック" panose="020B0609070205080204" pitchFamily="49" charset="-128"/>
              <a:ea typeface="ＭＳ ゴシック" panose="020B0609070205080204" pitchFamily="49" charset="-128"/>
            </a:endParaRPr>
          </a:p>
        </p:txBody>
      </p:sp>
      <p:sp>
        <p:nvSpPr>
          <p:cNvPr id="108" name="テキスト ボックス 107">
            <a:extLst>
              <a:ext uri="{FF2B5EF4-FFF2-40B4-BE49-F238E27FC236}">
                <a16:creationId xmlns:a16="http://schemas.microsoft.com/office/drawing/2014/main" id="{B8B81FD1-E95D-F3CF-1CD7-949B71A474AA}"/>
              </a:ext>
            </a:extLst>
          </p:cNvPr>
          <p:cNvSpPr txBox="1"/>
          <p:nvPr/>
        </p:nvSpPr>
        <p:spPr>
          <a:xfrm>
            <a:off x="5455941" y="5868444"/>
            <a:ext cx="1214826" cy="369332"/>
          </a:xfrm>
          <a:prstGeom prst="rect">
            <a:avLst/>
          </a:prstGeom>
          <a:noFill/>
        </p:spPr>
        <p:txBody>
          <a:bodyPr wrap="square" rtlCol="0">
            <a:spAutoFit/>
          </a:bodyPr>
          <a:lstStyle/>
          <a:p>
            <a:r>
              <a:rPr kumimoji="1" lang="ja-JP" altLang="en-US" sz="1800" dirty="0">
                <a:solidFill>
                  <a:schemeClr val="accent4">
                    <a:lumMod val="50000"/>
                  </a:schemeClr>
                </a:solidFill>
                <a:latin typeface="ＭＳ ゴシック" panose="020B0609070205080204" pitchFamily="49" charset="-128"/>
                <a:ea typeface="ＭＳ ゴシック" panose="020B0609070205080204" pitchFamily="49" charset="-128"/>
              </a:rPr>
              <a:t>主流方向</a:t>
            </a:r>
          </a:p>
        </p:txBody>
      </p:sp>
      <p:cxnSp>
        <p:nvCxnSpPr>
          <p:cNvPr id="110" name="直線矢印コネクタ 109">
            <a:extLst>
              <a:ext uri="{FF2B5EF4-FFF2-40B4-BE49-F238E27FC236}">
                <a16:creationId xmlns:a16="http://schemas.microsoft.com/office/drawing/2014/main" id="{2F11BAFF-15D9-349B-FF39-726B4549B312}"/>
              </a:ext>
            </a:extLst>
          </p:cNvPr>
          <p:cNvCxnSpPr>
            <a:cxnSpLocks/>
          </p:cNvCxnSpPr>
          <p:nvPr/>
        </p:nvCxnSpPr>
        <p:spPr>
          <a:xfrm flipV="1">
            <a:off x="4396481" y="6442355"/>
            <a:ext cx="140740" cy="214616"/>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a:extLst>
              <a:ext uri="{FF2B5EF4-FFF2-40B4-BE49-F238E27FC236}">
                <a16:creationId xmlns:a16="http://schemas.microsoft.com/office/drawing/2014/main" id="{24B6AA50-FD51-35D1-1DBA-A23EC15C1E0A}"/>
              </a:ext>
            </a:extLst>
          </p:cNvPr>
          <p:cNvCxnSpPr>
            <a:cxnSpLocks/>
          </p:cNvCxnSpPr>
          <p:nvPr/>
        </p:nvCxnSpPr>
        <p:spPr>
          <a:xfrm flipH="1">
            <a:off x="7592804" y="5176231"/>
            <a:ext cx="191736" cy="22127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D87CC48F-15D3-F1D3-5751-D89A26E863FC}"/>
              </a:ext>
            </a:extLst>
          </p:cNvPr>
          <p:cNvCxnSpPr>
            <a:cxnSpLocks/>
          </p:cNvCxnSpPr>
          <p:nvPr/>
        </p:nvCxnSpPr>
        <p:spPr>
          <a:xfrm>
            <a:off x="7917328" y="5173136"/>
            <a:ext cx="0" cy="27935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C8573014-EEBD-1510-CB3F-686C66B4BC5A}"/>
              </a:ext>
            </a:extLst>
          </p:cNvPr>
          <p:cNvSpPr txBox="1"/>
          <p:nvPr/>
        </p:nvSpPr>
        <p:spPr>
          <a:xfrm>
            <a:off x="7705957" y="5358186"/>
            <a:ext cx="2330698" cy="369332"/>
          </a:xfrm>
          <a:prstGeom prst="rect">
            <a:avLst/>
          </a:prstGeom>
          <a:noFill/>
        </p:spPr>
        <p:txBody>
          <a:bodyPr wrap="square" rtlCol="0">
            <a:spAutoFit/>
          </a:bodyPr>
          <a:lstStyle/>
          <a:p>
            <a:r>
              <a:rPr kumimoji="1" lang="ja-JP" altLang="en-US" sz="1800" dirty="0">
                <a:solidFill>
                  <a:schemeClr val="accent6">
                    <a:lumMod val="75000"/>
                  </a:schemeClr>
                </a:solidFill>
              </a:rPr>
              <a:t>ケース</a:t>
            </a:r>
            <a:r>
              <a:rPr kumimoji="1" lang="en-US" altLang="ja-JP" sz="1800" dirty="0">
                <a:solidFill>
                  <a:schemeClr val="accent6">
                    <a:lumMod val="75000"/>
                  </a:schemeClr>
                </a:solidFill>
              </a:rPr>
              <a:t>1</a:t>
            </a:r>
            <a:r>
              <a:rPr kumimoji="1" lang="ja-JP" altLang="en-US" sz="1800" dirty="0">
                <a:solidFill>
                  <a:schemeClr val="accent6">
                    <a:lumMod val="75000"/>
                  </a:schemeClr>
                </a:solidFill>
              </a:rPr>
              <a:t>の土砂移動</a:t>
            </a:r>
          </a:p>
        </p:txBody>
      </p:sp>
      <p:sp>
        <p:nvSpPr>
          <p:cNvPr id="114" name="テキスト ボックス 113">
            <a:extLst>
              <a:ext uri="{FF2B5EF4-FFF2-40B4-BE49-F238E27FC236}">
                <a16:creationId xmlns:a16="http://schemas.microsoft.com/office/drawing/2014/main" id="{B4D86B36-2EA2-BEC6-975B-E43036B7059A}"/>
              </a:ext>
            </a:extLst>
          </p:cNvPr>
          <p:cNvSpPr txBox="1"/>
          <p:nvPr/>
        </p:nvSpPr>
        <p:spPr>
          <a:xfrm>
            <a:off x="5192733" y="5392734"/>
            <a:ext cx="2594428" cy="369332"/>
          </a:xfrm>
          <a:prstGeom prst="rect">
            <a:avLst/>
          </a:prstGeom>
          <a:noFill/>
        </p:spPr>
        <p:txBody>
          <a:bodyPr wrap="square" rtlCol="0">
            <a:spAutoFit/>
          </a:bodyPr>
          <a:lstStyle/>
          <a:p>
            <a:pPr algn="r"/>
            <a:r>
              <a:rPr lang="ja-JP" altLang="en-US" sz="1800" dirty="0">
                <a:solidFill>
                  <a:schemeClr val="accent2">
                    <a:lumMod val="75000"/>
                  </a:schemeClr>
                </a:solidFill>
              </a:rPr>
              <a:t>ケース</a:t>
            </a:r>
            <a:r>
              <a:rPr lang="en-US" altLang="ja-JP" sz="1800" dirty="0">
                <a:solidFill>
                  <a:schemeClr val="accent2">
                    <a:lumMod val="75000"/>
                  </a:schemeClr>
                </a:solidFill>
              </a:rPr>
              <a:t>2</a:t>
            </a:r>
            <a:r>
              <a:rPr lang="ja-JP" altLang="en-US" sz="1800" dirty="0">
                <a:solidFill>
                  <a:schemeClr val="accent2">
                    <a:lumMod val="75000"/>
                  </a:schemeClr>
                </a:solidFill>
              </a:rPr>
              <a:t>と</a:t>
            </a:r>
            <a:r>
              <a:rPr lang="en-US" altLang="ja-JP" sz="1800" dirty="0">
                <a:solidFill>
                  <a:schemeClr val="accent2">
                    <a:lumMod val="75000"/>
                  </a:schemeClr>
                </a:solidFill>
              </a:rPr>
              <a:t>3</a:t>
            </a:r>
            <a:r>
              <a:rPr lang="ja-JP" altLang="en-US" sz="1800" dirty="0">
                <a:solidFill>
                  <a:schemeClr val="accent2">
                    <a:lumMod val="75000"/>
                  </a:schemeClr>
                </a:solidFill>
              </a:rPr>
              <a:t>の土砂移動</a:t>
            </a:r>
            <a:endParaRPr kumimoji="1" lang="ja-JP" altLang="en-US" sz="1800" dirty="0">
              <a:solidFill>
                <a:schemeClr val="accent2">
                  <a:lumMod val="75000"/>
                </a:schemeClr>
              </a:solidFill>
            </a:endParaRPr>
          </a:p>
        </p:txBody>
      </p:sp>
      <p:sp>
        <p:nvSpPr>
          <p:cNvPr id="115" name="テキスト ボックス 114">
            <a:extLst>
              <a:ext uri="{FF2B5EF4-FFF2-40B4-BE49-F238E27FC236}">
                <a16:creationId xmlns:a16="http://schemas.microsoft.com/office/drawing/2014/main" id="{A28F1A4D-2F87-F3CC-97DB-74351600F494}"/>
              </a:ext>
            </a:extLst>
          </p:cNvPr>
          <p:cNvSpPr txBox="1"/>
          <p:nvPr/>
        </p:nvSpPr>
        <p:spPr>
          <a:xfrm>
            <a:off x="7653709" y="3384303"/>
            <a:ext cx="1647934" cy="646331"/>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切り欠き地点で土砂供給</a:t>
            </a:r>
          </a:p>
        </p:txBody>
      </p:sp>
      <p:cxnSp>
        <p:nvCxnSpPr>
          <p:cNvPr id="116" name="直線コネクタ 115">
            <a:extLst>
              <a:ext uri="{FF2B5EF4-FFF2-40B4-BE49-F238E27FC236}">
                <a16:creationId xmlns:a16="http://schemas.microsoft.com/office/drawing/2014/main" id="{5CA69A28-9835-D815-505E-E80BF69B9731}"/>
              </a:ext>
            </a:extLst>
          </p:cNvPr>
          <p:cNvCxnSpPr>
            <a:cxnSpLocks/>
            <a:stCxn id="115" idx="2"/>
          </p:cNvCxnSpPr>
          <p:nvPr/>
        </p:nvCxnSpPr>
        <p:spPr>
          <a:xfrm flipH="1">
            <a:off x="7903173" y="4030634"/>
            <a:ext cx="574503" cy="919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55A3BA3E-700B-5C60-E19E-28C9A2FA43B3}"/>
              </a:ext>
            </a:extLst>
          </p:cNvPr>
          <p:cNvCxnSpPr/>
          <p:nvPr/>
        </p:nvCxnSpPr>
        <p:spPr>
          <a:xfrm flipH="1">
            <a:off x="8798175" y="4693557"/>
            <a:ext cx="4226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3FD99C9C-9EF2-CCA4-9BAA-779033211A9D}"/>
              </a:ext>
            </a:extLst>
          </p:cNvPr>
          <p:cNvCxnSpPr>
            <a:cxnSpLocks/>
          </p:cNvCxnSpPr>
          <p:nvPr/>
        </p:nvCxnSpPr>
        <p:spPr>
          <a:xfrm flipH="1">
            <a:off x="7903173" y="4776332"/>
            <a:ext cx="186718" cy="171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B0E9EE53-B2F9-CA81-76E9-E2D229C2281D}"/>
              </a:ext>
            </a:extLst>
          </p:cNvPr>
          <p:cNvCxnSpPr>
            <a:cxnSpLocks/>
          </p:cNvCxnSpPr>
          <p:nvPr/>
        </p:nvCxnSpPr>
        <p:spPr>
          <a:xfrm flipH="1">
            <a:off x="8188329" y="4684280"/>
            <a:ext cx="351966" cy="76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平行四辺形 8">
            <a:extLst>
              <a:ext uri="{FF2B5EF4-FFF2-40B4-BE49-F238E27FC236}">
                <a16:creationId xmlns:a16="http://schemas.microsoft.com/office/drawing/2014/main" id="{2132109F-0C09-EA27-2C15-20E1775C1B8B}"/>
              </a:ext>
            </a:extLst>
          </p:cNvPr>
          <p:cNvSpPr/>
          <p:nvPr/>
        </p:nvSpPr>
        <p:spPr>
          <a:xfrm rot="7524804">
            <a:off x="8477781" y="7468745"/>
            <a:ext cx="360000" cy="115200"/>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pic>
        <p:nvPicPr>
          <p:cNvPr id="10" name="図 9">
            <a:extLst>
              <a:ext uri="{FF2B5EF4-FFF2-40B4-BE49-F238E27FC236}">
                <a16:creationId xmlns:a16="http://schemas.microsoft.com/office/drawing/2014/main" id="{CFC7FB18-B6B8-AC55-D961-FB4F650BE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50" y="2797301"/>
            <a:ext cx="1945178" cy="1454727"/>
          </a:xfrm>
          <a:prstGeom prst="rect">
            <a:avLst/>
          </a:prstGeom>
        </p:spPr>
      </p:pic>
      <p:pic>
        <p:nvPicPr>
          <p:cNvPr id="38" name="図 37">
            <a:extLst>
              <a:ext uri="{FF2B5EF4-FFF2-40B4-BE49-F238E27FC236}">
                <a16:creationId xmlns:a16="http://schemas.microsoft.com/office/drawing/2014/main" id="{AD3CB73B-5281-A7BA-DA51-59AC98620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50" y="4917216"/>
            <a:ext cx="1978429" cy="1483822"/>
          </a:xfrm>
          <a:prstGeom prst="rect">
            <a:avLst/>
          </a:prstGeom>
        </p:spPr>
      </p:pic>
      <p:pic>
        <p:nvPicPr>
          <p:cNvPr id="68" name="図 67">
            <a:extLst>
              <a:ext uri="{FF2B5EF4-FFF2-40B4-BE49-F238E27FC236}">
                <a16:creationId xmlns:a16="http://schemas.microsoft.com/office/drawing/2014/main" id="{57620E7E-1457-2EC4-3FD5-EE0A54968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23" y="7145278"/>
            <a:ext cx="1978429" cy="1483822"/>
          </a:xfrm>
          <a:prstGeom prst="rect">
            <a:avLst/>
          </a:prstGeom>
        </p:spPr>
      </p:pic>
      <p:sp>
        <p:nvSpPr>
          <p:cNvPr id="4" name="テキスト ボックス 3">
            <a:extLst>
              <a:ext uri="{FF2B5EF4-FFF2-40B4-BE49-F238E27FC236}">
                <a16:creationId xmlns:a16="http://schemas.microsoft.com/office/drawing/2014/main" id="{344634E6-7E05-6F06-DEDE-FB950792BCD3}"/>
              </a:ext>
            </a:extLst>
          </p:cNvPr>
          <p:cNvSpPr txBox="1"/>
          <p:nvPr/>
        </p:nvSpPr>
        <p:spPr>
          <a:xfrm>
            <a:off x="467998" y="1763059"/>
            <a:ext cx="1138615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・粒径が小さい程、主流方向で堆積する傾向が強い</a:t>
            </a:r>
          </a:p>
        </p:txBody>
      </p:sp>
      <p:sp>
        <p:nvSpPr>
          <p:cNvPr id="5" name="テキスト ボックス 4">
            <a:extLst>
              <a:ext uri="{FF2B5EF4-FFF2-40B4-BE49-F238E27FC236}">
                <a16:creationId xmlns:a16="http://schemas.microsoft.com/office/drawing/2014/main" id="{69927FF0-A44A-ECE3-0441-DB632A92B7BB}"/>
              </a:ext>
            </a:extLst>
          </p:cNvPr>
          <p:cNvSpPr txBox="1"/>
          <p:nvPr/>
        </p:nvSpPr>
        <p:spPr>
          <a:xfrm>
            <a:off x="511156" y="4252028"/>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1</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0.4mm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6" name="テキスト ボックス 5">
            <a:extLst>
              <a:ext uri="{FF2B5EF4-FFF2-40B4-BE49-F238E27FC236}">
                <a16:creationId xmlns:a16="http://schemas.microsoft.com/office/drawing/2014/main" id="{60CC02DB-417E-6C84-B2DF-75962FA24206}"/>
              </a:ext>
            </a:extLst>
          </p:cNvPr>
          <p:cNvSpPr txBox="1"/>
          <p:nvPr/>
        </p:nvSpPr>
        <p:spPr>
          <a:xfrm>
            <a:off x="449163" y="6397934"/>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2</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0.2mm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7" name="テキスト ボックス 6">
            <a:extLst>
              <a:ext uri="{FF2B5EF4-FFF2-40B4-BE49-F238E27FC236}">
                <a16:creationId xmlns:a16="http://schemas.microsoft.com/office/drawing/2014/main" id="{EACC782B-E9E5-3576-115A-E3019FC8CCAE}"/>
              </a:ext>
            </a:extLst>
          </p:cNvPr>
          <p:cNvSpPr txBox="1"/>
          <p:nvPr/>
        </p:nvSpPr>
        <p:spPr>
          <a:xfrm>
            <a:off x="511156" y="8653732"/>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3</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0.1mm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8" name="テキスト ボックス 7">
            <a:extLst>
              <a:ext uri="{FF2B5EF4-FFF2-40B4-BE49-F238E27FC236}">
                <a16:creationId xmlns:a16="http://schemas.microsoft.com/office/drawing/2014/main" id="{D02F8704-5F58-EAF7-18F4-57BE11877C13}"/>
              </a:ext>
            </a:extLst>
          </p:cNvPr>
          <p:cNvSpPr txBox="1"/>
          <p:nvPr/>
        </p:nvSpPr>
        <p:spPr>
          <a:xfrm>
            <a:off x="4590620" y="7837356"/>
            <a:ext cx="614131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実験模式図</a:t>
            </a:r>
          </a:p>
        </p:txBody>
      </p:sp>
    </p:spTree>
    <p:extLst>
      <p:ext uri="{BB962C8B-B14F-4D97-AF65-F5344CB8AC3E}">
        <p14:creationId xmlns:p14="http://schemas.microsoft.com/office/powerpoint/2010/main" val="19544228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23D7-74E9-C58C-EE61-D736C8FEE7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B7FAF53-EDE0-E64E-2026-BEBF20B8F1B8}"/>
              </a:ext>
            </a:extLst>
          </p:cNvPr>
          <p:cNvSpPr>
            <a:spLocks noGrp="1"/>
          </p:cNvSpPr>
          <p:nvPr>
            <p:ph type="title"/>
          </p:nvPr>
        </p:nvSpPr>
        <p:spPr/>
        <p:txBody>
          <a:bodyPr/>
          <a:lstStyle/>
          <a:p>
            <a:r>
              <a:rPr kumimoji="1" lang="en-US" altLang="ja-JP" dirty="0"/>
              <a:t>2-2.</a:t>
            </a:r>
            <a:r>
              <a:rPr kumimoji="1" lang="ja-JP" altLang="en-US" dirty="0"/>
              <a:t>実験結果　建物設置ケース</a:t>
            </a:r>
          </a:p>
        </p:txBody>
      </p:sp>
      <p:pic>
        <p:nvPicPr>
          <p:cNvPr id="7" name="図 6">
            <a:extLst>
              <a:ext uri="{FF2B5EF4-FFF2-40B4-BE49-F238E27FC236}">
                <a16:creationId xmlns:a16="http://schemas.microsoft.com/office/drawing/2014/main" id="{47CFFB11-EDE3-2982-7F31-391A73E62FB3}"/>
              </a:ext>
            </a:extLst>
          </p:cNvPr>
          <p:cNvPicPr>
            <a:picLocks noChangeAspect="1"/>
          </p:cNvPicPr>
          <p:nvPr/>
        </p:nvPicPr>
        <p:blipFill>
          <a:blip r:embed="rId2" cstate="print">
            <a:extLst>
              <a:ext uri="{28A0092B-C50C-407E-A947-70E740481C1C}">
                <a14:useLocalDpi xmlns:a14="http://schemas.microsoft.com/office/drawing/2010/main" val="0"/>
              </a:ext>
            </a:extLst>
          </a:blip>
          <a:srcRect l="24296" t="14998" r="36571" b="15433"/>
          <a:stretch/>
        </p:blipFill>
        <p:spPr>
          <a:xfrm rot="5400000">
            <a:off x="1005933" y="3116955"/>
            <a:ext cx="1485265" cy="1980565"/>
          </a:xfrm>
          <a:prstGeom prst="rect">
            <a:avLst/>
          </a:prstGeom>
        </p:spPr>
      </p:pic>
      <p:pic>
        <p:nvPicPr>
          <p:cNvPr id="8" name="図 7">
            <a:extLst>
              <a:ext uri="{FF2B5EF4-FFF2-40B4-BE49-F238E27FC236}">
                <a16:creationId xmlns:a16="http://schemas.microsoft.com/office/drawing/2014/main" id="{8B298FF0-EE32-3408-48E4-332EEF331F9A}"/>
              </a:ext>
            </a:extLst>
          </p:cNvPr>
          <p:cNvPicPr>
            <a:picLocks noChangeAspect="1"/>
          </p:cNvPicPr>
          <p:nvPr/>
        </p:nvPicPr>
        <p:blipFill>
          <a:blip r:embed="rId3" cstate="print">
            <a:extLst>
              <a:ext uri="{28A0092B-C50C-407E-A947-70E740481C1C}">
                <a14:useLocalDpi xmlns:a14="http://schemas.microsoft.com/office/drawing/2010/main" val="0"/>
              </a:ext>
            </a:extLst>
          </a:blip>
          <a:srcRect l="27031" t="87" r="35618" b="29364"/>
          <a:stretch/>
        </p:blipFill>
        <p:spPr>
          <a:xfrm rot="5400000">
            <a:off x="976268" y="5242337"/>
            <a:ext cx="1438910" cy="2038985"/>
          </a:xfrm>
          <a:prstGeom prst="rect">
            <a:avLst/>
          </a:prstGeom>
        </p:spPr>
      </p:pic>
      <p:pic>
        <p:nvPicPr>
          <p:cNvPr id="9" name="図 8">
            <a:extLst>
              <a:ext uri="{FF2B5EF4-FFF2-40B4-BE49-F238E27FC236}">
                <a16:creationId xmlns:a16="http://schemas.microsoft.com/office/drawing/2014/main" id="{F472AAC1-8DFD-A18D-163E-B3AC4818EA3F}"/>
              </a:ext>
            </a:extLst>
          </p:cNvPr>
          <p:cNvPicPr>
            <a:picLocks noChangeAspect="1"/>
          </p:cNvPicPr>
          <p:nvPr/>
        </p:nvPicPr>
        <p:blipFill>
          <a:blip r:embed="rId4" cstate="print">
            <a:extLst>
              <a:ext uri="{28A0092B-C50C-407E-A947-70E740481C1C}">
                <a14:useLocalDpi xmlns:a14="http://schemas.microsoft.com/office/drawing/2010/main" val="0"/>
              </a:ext>
            </a:extLst>
          </a:blip>
          <a:srcRect l="19082" t="15743" r="43731" b="18148"/>
          <a:stretch/>
        </p:blipFill>
        <p:spPr>
          <a:xfrm rot="5400000">
            <a:off x="922479" y="7430336"/>
            <a:ext cx="1443990" cy="1925320"/>
          </a:xfrm>
          <a:prstGeom prst="rect">
            <a:avLst/>
          </a:prstGeom>
        </p:spPr>
      </p:pic>
      <p:pic>
        <p:nvPicPr>
          <p:cNvPr id="10" name="図 9">
            <a:extLst>
              <a:ext uri="{FF2B5EF4-FFF2-40B4-BE49-F238E27FC236}">
                <a16:creationId xmlns:a16="http://schemas.microsoft.com/office/drawing/2014/main" id="{5E37FCA4-96CE-FAB2-F651-6FCC5D4313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1668" y="3365240"/>
            <a:ext cx="1977390" cy="1484630"/>
          </a:xfrm>
          <a:prstGeom prst="rect">
            <a:avLst/>
          </a:prstGeom>
          <a:noFill/>
          <a:ln>
            <a:noFill/>
          </a:ln>
        </p:spPr>
      </p:pic>
      <p:pic>
        <p:nvPicPr>
          <p:cNvPr id="11" name="図 10">
            <a:extLst>
              <a:ext uri="{FF2B5EF4-FFF2-40B4-BE49-F238E27FC236}">
                <a16:creationId xmlns:a16="http://schemas.microsoft.com/office/drawing/2014/main" id="{D682D385-C5DE-D0A1-E02C-D105539BE07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7786" y="5520140"/>
            <a:ext cx="1979295" cy="1484630"/>
          </a:xfrm>
          <a:prstGeom prst="rect">
            <a:avLst/>
          </a:prstGeom>
          <a:noFill/>
          <a:ln>
            <a:noFill/>
          </a:ln>
        </p:spPr>
      </p:pic>
      <p:pic>
        <p:nvPicPr>
          <p:cNvPr id="12" name="図 11">
            <a:extLst>
              <a:ext uri="{FF2B5EF4-FFF2-40B4-BE49-F238E27FC236}">
                <a16:creationId xmlns:a16="http://schemas.microsoft.com/office/drawing/2014/main" id="{C2A65B1D-4C50-7CFD-8FF3-2B7C4469DBC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8639" y="7640842"/>
            <a:ext cx="1977390" cy="1484630"/>
          </a:xfrm>
          <a:prstGeom prst="rect">
            <a:avLst/>
          </a:prstGeom>
          <a:noFill/>
          <a:ln>
            <a:noFill/>
          </a:ln>
        </p:spPr>
      </p:pic>
      <p:sp>
        <p:nvSpPr>
          <p:cNvPr id="13" name="平行四辺形 12">
            <a:extLst>
              <a:ext uri="{FF2B5EF4-FFF2-40B4-BE49-F238E27FC236}">
                <a16:creationId xmlns:a16="http://schemas.microsoft.com/office/drawing/2014/main" id="{839012E5-666B-ABF6-8BF5-0A57E6A8D614}"/>
              </a:ext>
            </a:extLst>
          </p:cNvPr>
          <p:cNvSpPr/>
          <p:nvPr/>
        </p:nvSpPr>
        <p:spPr>
          <a:xfrm>
            <a:off x="7436157" y="4436000"/>
            <a:ext cx="5007275" cy="463761"/>
          </a:xfrm>
          <a:prstGeom prst="parallelogram">
            <a:avLst>
              <a:gd name="adj" fmla="val 643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ＭＳ ゴシック" panose="020B0609070205080204" pitchFamily="49" charset="-128"/>
              <a:ea typeface="ＭＳ ゴシック" panose="020B0609070205080204" pitchFamily="49" charset="-128"/>
            </a:endParaRPr>
          </a:p>
        </p:txBody>
      </p:sp>
      <p:sp>
        <p:nvSpPr>
          <p:cNvPr id="14" name="平行四辺形 13">
            <a:extLst>
              <a:ext uri="{FF2B5EF4-FFF2-40B4-BE49-F238E27FC236}">
                <a16:creationId xmlns:a16="http://schemas.microsoft.com/office/drawing/2014/main" id="{B3D7ABEF-CD1F-F8B6-60A6-7CBA3C64974D}"/>
              </a:ext>
            </a:extLst>
          </p:cNvPr>
          <p:cNvSpPr/>
          <p:nvPr/>
        </p:nvSpPr>
        <p:spPr>
          <a:xfrm>
            <a:off x="5924036" y="4908675"/>
            <a:ext cx="6209397" cy="2292109"/>
          </a:xfrm>
          <a:prstGeom prst="parallelogram">
            <a:avLst>
              <a:gd name="adj" fmla="val 67145"/>
            </a:avLst>
          </a:prstGeom>
          <a:solidFill>
            <a:schemeClr val="bg1"/>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15" name="平行四辺形 14">
            <a:extLst>
              <a:ext uri="{FF2B5EF4-FFF2-40B4-BE49-F238E27FC236}">
                <a16:creationId xmlns:a16="http://schemas.microsoft.com/office/drawing/2014/main" id="{8EC99D49-5EC7-68FD-FDDA-B03BFD409F58}"/>
              </a:ext>
            </a:extLst>
          </p:cNvPr>
          <p:cNvSpPr/>
          <p:nvPr/>
        </p:nvSpPr>
        <p:spPr>
          <a:xfrm rot="7440000">
            <a:off x="9890266" y="5887560"/>
            <a:ext cx="2937115" cy="121850"/>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ＭＳ ゴシック" panose="020B0609070205080204" pitchFamily="49" charset="-128"/>
              <a:ea typeface="ＭＳ ゴシック" panose="020B0609070205080204" pitchFamily="49" charset="-128"/>
            </a:endParaRPr>
          </a:p>
        </p:txBody>
      </p:sp>
      <p:sp>
        <p:nvSpPr>
          <p:cNvPr id="16" name="正方形/長方形 15">
            <a:extLst>
              <a:ext uri="{FF2B5EF4-FFF2-40B4-BE49-F238E27FC236}">
                <a16:creationId xmlns:a16="http://schemas.microsoft.com/office/drawing/2014/main" id="{3829D69C-9D45-A4F1-B501-CB0B655D8BFA}"/>
              </a:ext>
            </a:extLst>
          </p:cNvPr>
          <p:cNvSpPr/>
          <p:nvPr/>
        </p:nvSpPr>
        <p:spPr>
          <a:xfrm>
            <a:off x="9957532" y="4701452"/>
            <a:ext cx="2405250" cy="211008"/>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17" name="正方形/長方形 16">
            <a:extLst>
              <a:ext uri="{FF2B5EF4-FFF2-40B4-BE49-F238E27FC236}">
                <a16:creationId xmlns:a16="http://schemas.microsoft.com/office/drawing/2014/main" id="{B90A3050-B0EE-F3C2-2362-0A17EB1EA92E}"/>
              </a:ext>
            </a:extLst>
          </p:cNvPr>
          <p:cNvSpPr/>
          <p:nvPr/>
        </p:nvSpPr>
        <p:spPr>
          <a:xfrm>
            <a:off x="7216118" y="4697937"/>
            <a:ext cx="2405250" cy="210888"/>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18" name="平行四辺形 17">
            <a:extLst>
              <a:ext uri="{FF2B5EF4-FFF2-40B4-BE49-F238E27FC236}">
                <a16:creationId xmlns:a16="http://schemas.microsoft.com/office/drawing/2014/main" id="{038A406C-C391-DF3A-505C-27993BD163F8}"/>
              </a:ext>
            </a:extLst>
          </p:cNvPr>
          <p:cNvSpPr/>
          <p:nvPr/>
        </p:nvSpPr>
        <p:spPr>
          <a:xfrm rot="7440000">
            <a:off x="6072461" y="5439500"/>
            <a:ext cx="1858295" cy="120622"/>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EE8A13B4-13A9-C1B2-6C6E-38B98560B3A9}"/>
              </a:ext>
            </a:extLst>
          </p:cNvPr>
          <p:cNvSpPr/>
          <p:nvPr/>
        </p:nvSpPr>
        <p:spPr>
          <a:xfrm>
            <a:off x="7515226" y="4239459"/>
            <a:ext cx="5163943" cy="206059"/>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20" name="楕円 19">
            <a:extLst>
              <a:ext uri="{FF2B5EF4-FFF2-40B4-BE49-F238E27FC236}">
                <a16:creationId xmlns:a16="http://schemas.microsoft.com/office/drawing/2014/main" id="{0F525B43-02A7-335B-723C-978E02EBE67A}"/>
              </a:ext>
            </a:extLst>
          </p:cNvPr>
          <p:cNvSpPr/>
          <p:nvPr/>
        </p:nvSpPr>
        <p:spPr>
          <a:xfrm>
            <a:off x="9686355" y="4811344"/>
            <a:ext cx="180000" cy="18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C618DB41-4A24-6DEC-9F53-C9387E1E39EA}"/>
              </a:ext>
            </a:extLst>
          </p:cNvPr>
          <p:cNvSpPr txBox="1"/>
          <p:nvPr/>
        </p:nvSpPr>
        <p:spPr>
          <a:xfrm>
            <a:off x="11238779" y="4364027"/>
            <a:ext cx="382800" cy="369332"/>
          </a:xfrm>
          <a:prstGeom prst="rect">
            <a:avLst/>
          </a:prstGeom>
          <a:noFill/>
        </p:spPr>
        <p:txBody>
          <a:bodyPr wrap="square" rtlCol="0">
            <a:spAutoFit/>
          </a:bodyPr>
          <a:lstStyle/>
          <a:p>
            <a:r>
              <a:rPr lang="ja-JP" altLang="en-US" sz="1800" dirty="0">
                <a:solidFill>
                  <a:schemeClr val="accent1"/>
                </a:solidFill>
                <a:latin typeface="ＭＳ ゴシック" panose="020B0609070205080204" pitchFamily="49" charset="-128"/>
                <a:ea typeface="ＭＳ ゴシック" panose="020B0609070205080204" pitchFamily="49" charset="-128"/>
              </a:rPr>
              <a:t>水</a:t>
            </a:r>
            <a:endParaRPr kumimoji="1" lang="ja-JP" altLang="en-US" sz="1800" dirty="0">
              <a:solidFill>
                <a:schemeClr val="accent1"/>
              </a:solidFill>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25DD3A83-1FC1-19EC-2EED-DB7846FF50D2}"/>
              </a:ext>
            </a:extLst>
          </p:cNvPr>
          <p:cNvSpPr txBox="1"/>
          <p:nvPr/>
        </p:nvSpPr>
        <p:spPr>
          <a:xfrm>
            <a:off x="7850000" y="3332795"/>
            <a:ext cx="2900071" cy="369332"/>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切り欠き地点で土砂供給</a:t>
            </a:r>
          </a:p>
        </p:txBody>
      </p:sp>
      <p:sp>
        <p:nvSpPr>
          <p:cNvPr id="23" name="テキスト ボックス 22">
            <a:extLst>
              <a:ext uri="{FF2B5EF4-FFF2-40B4-BE49-F238E27FC236}">
                <a16:creationId xmlns:a16="http://schemas.microsoft.com/office/drawing/2014/main" id="{50E943C8-F72B-584B-6EB9-9510732068DD}"/>
              </a:ext>
            </a:extLst>
          </p:cNvPr>
          <p:cNvSpPr txBox="1"/>
          <p:nvPr/>
        </p:nvSpPr>
        <p:spPr>
          <a:xfrm>
            <a:off x="11945928" y="4375371"/>
            <a:ext cx="746949" cy="369332"/>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水路</a:t>
            </a:r>
          </a:p>
        </p:txBody>
      </p:sp>
      <p:sp>
        <p:nvSpPr>
          <p:cNvPr id="24" name="平行四辺形 23">
            <a:extLst>
              <a:ext uri="{FF2B5EF4-FFF2-40B4-BE49-F238E27FC236}">
                <a16:creationId xmlns:a16="http://schemas.microsoft.com/office/drawing/2014/main" id="{01FEC51A-E069-5E73-4B5F-1F7429570A09}"/>
              </a:ext>
            </a:extLst>
          </p:cNvPr>
          <p:cNvSpPr/>
          <p:nvPr/>
        </p:nvSpPr>
        <p:spPr>
          <a:xfrm rot="7440000">
            <a:off x="7006822" y="4513629"/>
            <a:ext cx="708239" cy="118542"/>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C9D6DA96-383E-885E-2C77-B7CE550572A5}"/>
              </a:ext>
            </a:extLst>
          </p:cNvPr>
          <p:cNvSpPr txBox="1"/>
          <p:nvPr/>
        </p:nvSpPr>
        <p:spPr>
          <a:xfrm>
            <a:off x="11094015" y="4859793"/>
            <a:ext cx="936591" cy="369332"/>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氾濫台</a:t>
            </a:r>
          </a:p>
        </p:txBody>
      </p:sp>
      <p:cxnSp>
        <p:nvCxnSpPr>
          <p:cNvPr id="26" name="直線コネクタ 25">
            <a:extLst>
              <a:ext uri="{FF2B5EF4-FFF2-40B4-BE49-F238E27FC236}">
                <a16:creationId xmlns:a16="http://schemas.microsoft.com/office/drawing/2014/main" id="{0B96D32E-3DDF-34D1-2969-92717AFAB9E0}"/>
              </a:ext>
            </a:extLst>
          </p:cNvPr>
          <p:cNvCxnSpPr>
            <a:cxnSpLocks/>
          </p:cNvCxnSpPr>
          <p:nvPr/>
        </p:nvCxnSpPr>
        <p:spPr>
          <a:xfrm flipH="1">
            <a:off x="12368392" y="4431664"/>
            <a:ext cx="321998" cy="48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1BB1859-B243-1DEA-3599-D69CC28FA4EC}"/>
              </a:ext>
            </a:extLst>
          </p:cNvPr>
          <p:cNvCxnSpPr>
            <a:cxnSpLocks/>
          </p:cNvCxnSpPr>
          <p:nvPr/>
        </p:nvCxnSpPr>
        <p:spPr>
          <a:xfrm flipH="1">
            <a:off x="8423760" y="4898775"/>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E6FB783-3E32-6553-CD99-4FC7FCF84A14}"/>
              </a:ext>
            </a:extLst>
          </p:cNvPr>
          <p:cNvCxnSpPr>
            <a:cxnSpLocks/>
          </p:cNvCxnSpPr>
          <p:nvPr/>
        </p:nvCxnSpPr>
        <p:spPr>
          <a:xfrm flipH="1">
            <a:off x="9115259" y="4895183"/>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D784678-A0AC-C2FB-A188-0ABD4A25B3D0}"/>
              </a:ext>
            </a:extLst>
          </p:cNvPr>
          <p:cNvCxnSpPr>
            <a:cxnSpLocks/>
          </p:cNvCxnSpPr>
          <p:nvPr/>
        </p:nvCxnSpPr>
        <p:spPr>
          <a:xfrm flipH="1">
            <a:off x="7785929" y="4900932"/>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84E978A-EC06-FEB9-6BE6-539C68BBE5FC}"/>
              </a:ext>
            </a:extLst>
          </p:cNvPr>
          <p:cNvCxnSpPr>
            <a:cxnSpLocks/>
          </p:cNvCxnSpPr>
          <p:nvPr/>
        </p:nvCxnSpPr>
        <p:spPr>
          <a:xfrm flipH="1">
            <a:off x="9726872" y="4900971"/>
            <a:ext cx="1022321" cy="15120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60B6B3B-C6E2-16ED-9648-A1050D39610D}"/>
              </a:ext>
            </a:extLst>
          </p:cNvPr>
          <p:cNvCxnSpPr>
            <a:cxnSpLocks/>
          </p:cNvCxnSpPr>
          <p:nvPr/>
        </p:nvCxnSpPr>
        <p:spPr>
          <a:xfrm flipH="1" flipV="1">
            <a:off x="7785929" y="6412932"/>
            <a:ext cx="19542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549C97-923C-27C3-D453-73F50248785A}"/>
              </a:ext>
            </a:extLst>
          </p:cNvPr>
          <p:cNvCxnSpPr>
            <a:cxnSpLocks/>
          </p:cNvCxnSpPr>
          <p:nvPr/>
        </p:nvCxnSpPr>
        <p:spPr>
          <a:xfrm flipH="1" flipV="1">
            <a:off x="8348309" y="5571188"/>
            <a:ext cx="19542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F369B52-D220-B16E-0B4C-1774B5BCD756}"/>
              </a:ext>
            </a:extLst>
          </p:cNvPr>
          <p:cNvCxnSpPr/>
          <p:nvPr/>
        </p:nvCxnSpPr>
        <p:spPr>
          <a:xfrm flipH="1">
            <a:off x="10671357" y="4555037"/>
            <a:ext cx="4226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07BE731-7D93-05F6-7933-52154C7D8B86}"/>
              </a:ext>
            </a:extLst>
          </p:cNvPr>
          <p:cNvCxnSpPr>
            <a:cxnSpLocks/>
          </p:cNvCxnSpPr>
          <p:nvPr/>
        </p:nvCxnSpPr>
        <p:spPr>
          <a:xfrm flipH="1">
            <a:off x="8764361" y="6990619"/>
            <a:ext cx="118219" cy="340211"/>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平行四辺形 34">
            <a:extLst>
              <a:ext uri="{FF2B5EF4-FFF2-40B4-BE49-F238E27FC236}">
                <a16:creationId xmlns:a16="http://schemas.microsoft.com/office/drawing/2014/main" id="{C4324C5D-5331-0F25-DA92-E98790365129}"/>
              </a:ext>
            </a:extLst>
          </p:cNvPr>
          <p:cNvSpPr/>
          <p:nvPr/>
        </p:nvSpPr>
        <p:spPr>
          <a:xfrm rot="7524804">
            <a:off x="10350963" y="7330225"/>
            <a:ext cx="360000" cy="115200"/>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ＭＳ ゴシック" panose="020B0609070205080204" pitchFamily="49" charset="-128"/>
              <a:ea typeface="ＭＳ ゴシック" panose="020B0609070205080204" pitchFamily="49" charset="-128"/>
            </a:endParaRPr>
          </a:p>
        </p:txBody>
      </p:sp>
      <p:sp>
        <p:nvSpPr>
          <p:cNvPr id="36" name="正方形/長方形 35">
            <a:extLst>
              <a:ext uri="{FF2B5EF4-FFF2-40B4-BE49-F238E27FC236}">
                <a16:creationId xmlns:a16="http://schemas.microsoft.com/office/drawing/2014/main" id="{1E1362EE-A0D7-DB1D-3EB0-06297A07F7BE}"/>
              </a:ext>
            </a:extLst>
          </p:cNvPr>
          <p:cNvSpPr/>
          <p:nvPr/>
        </p:nvSpPr>
        <p:spPr>
          <a:xfrm>
            <a:off x="5480265" y="7366268"/>
            <a:ext cx="4988914" cy="211008"/>
          </a:xfrm>
          <a:prstGeom prst="rect">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sp>
        <p:nvSpPr>
          <p:cNvPr id="37" name="平行四辺形 36">
            <a:extLst>
              <a:ext uri="{FF2B5EF4-FFF2-40B4-BE49-F238E27FC236}">
                <a16:creationId xmlns:a16="http://schemas.microsoft.com/office/drawing/2014/main" id="{4B8FF9CB-4BDA-DAA5-54DF-6FB291BD7CFD}"/>
              </a:ext>
            </a:extLst>
          </p:cNvPr>
          <p:cNvSpPr/>
          <p:nvPr/>
        </p:nvSpPr>
        <p:spPr>
          <a:xfrm rot="7440000">
            <a:off x="4783762" y="6242296"/>
            <a:ext cx="2970875" cy="108000"/>
          </a:xfrm>
          <a:prstGeom prst="parallelogram">
            <a:avLst>
              <a:gd name="adj" fmla="val 144076"/>
            </a:avLst>
          </a:prstGeom>
          <a:solidFill>
            <a:srgbClr val="D4E5F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latin typeface="ＭＳ ゴシック" panose="020B0609070205080204" pitchFamily="49" charset="-128"/>
              <a:ea typeface="ＭＳ ゴシック" panose="020B0609070205080204" pitchFamily="49" charset="-128"/>
            </a:endParaRPr>
          </a:p>
        </p:txBody>
      </p:sp>
      <p:cxnSp>
        <p:nvCxnSpPr>
          <p:cNvPr id="38" name="直線コネクタ 37">
            <a:extLst>
              <a:ext uri="{FF2B5EF4-FFF2-40B4-BE49-F238E27FC236}">
                <a16:creationId xmlns:a16="http://schemas.microsoft.com/office/drawing/2014/main" id="{2991AF54-1B89-DEC3-3728-EE8495C6C115}"/>
              </a:ext>
            </a:extLst>
          </p:cNvPr>
          <p:cNvCxnSpPr/>
          <p:nvPr/>
        </p:nvCxnSpPr>
        <p:spPr>
          <a:xfrm>
            <a:off x="5920505" y="7204217"/>
            <a:ext cx="0" cy="152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E7C5B69-129D-41DC-148B-8027F2E15916}"/>
              </a:ext>
            </a:extLst>
          </p:cNvPr>
          <p:cNvCxnSpPr>
            <a:cxnSpLocks/>
          </p:cNvCxnSpPr>
          <p:nvPr/>
        </p:nvCxnSpPr>
        <p:spPr>
          <a:xfrm flipH="1">
            <a:off x="6871732" y="6941447"/>
            <a:ext cx="344386" cy="34354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821E99B-A44B-E646-A4C0-5A78D13DDF1A}"/>
              </a:ext>
            </a:extLst>
          </p:cNvPr>
          <p:cNvCxnSpPr>
            <a:cxnSpLocks/>
          </p:cNvCxnSpPr>
          <p:nvPr/>
        </p:nvCxnSpPr>
        <p:spPr>
          <a:xfrm flipH="1">
            <a:off x="6017355" y="6846676"/>
            <a:ext cx="393048" cy="49132"/>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19A4CEC-06E1-92E6-8B15-BF02A8916C6D}"/>
              </a:ext>
            </a:extLst>
          </p:cNvPr>
          <p:cNvCxnSpPr>
            <a:cxnSpLocks/>
          </p:cNvCxnSpPr>
          <p:nvPr/>
        </p:nvCxnSpPr>
        <p:spPr>
          <a:xfrm flipH="1">
            <a:off x="7052411" y="5216046"/>
            <a:ext cx="61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4C800F51-67AE-394C-F3C5-36B47398FBEC}"/>
              </a:ext>
            </a:extLst>
          </p:cNvPr>
          <p:cNvSpPr txBox="1"/>
          <p:nvPr/>
        </p:nvSpPr>
        <p:spPr>
          <a:xfrm>
            <a:off x="9676346" y="7172512"/>
            <a:ext cx="936591" cy="369332"/>
          </a:xfrm>
          <a:prstGeom prst="rect">
            <a:avLst/>
          </a:prstGeom>
          <a:noFill/>
        </p:spPr>
        <p:txBody>
          <a:bodyPr wrap="square" rtlCol="0">
            <a:spAutoFit/>
          </a:bodyPr>
          <a:lstStyle/>
          <a:p>
            <a:r>
              <a:rPr lang="ja-JP" altLang="en-US" sz="1800" dirty="0">
                <a:latin typeface="ＭＳ ゴシック" panose="020B0609070205080204" pitchFamily="49" charset="-128"/>
                <a:ea typeface="ＭＳ ゴシック" panose="020B0609070205080204" pitchFamily="49" charset="-128"/>
              </a:rPr>
              <a:t>排水路</a:t>
            </a:r>
            <a:endParaRPr kumimoji="1" lang="ja-JP" altLang="en-US" sz="1800" dirty="0">
              <a:latin typeface="ＭＳ ゴシック" panose="020B0609070205080204" pitchFamily="49" charset="-128"/>
              <a:ea typeface="ＭＳ ゴシック" panose="020B0609070205080204" pitchFamily="49" charset="-128"/>
            </a:endParaRPr>
          </a:p>
        </p:txBody>
      </p:sp>
      <p:sp>
        <p:nvSpPr>
          <p:cNvPr id="43" name="テキスト ボックス 42">
            <a:extLst>
              <a:ext uri="{FF2B5EF4-FFF2-40B4-BE49-F238E27FC236}">
                <a16:creationId xmlns:a16="http://schemas.microsoft.com/office/drawing/2014/main" id="{B91A2BD9-5BD4-A275-37A8-31F73D203134}"/>
              </a:ext>
            </a:extLst>
          </p:cNvPr>
          <p:cNvSpPr txBox="1"/>
          <p:nvPr/>
        </p:nvSpPr>
        <p:spPr>
          <a:xfrm>
            <a:off x="8920518" y="6812480"/>
            <a:ext cx="722297" cy="369332"/>
          </a:xfrm>
          <a:prstGeom prst="rect">
            <a:avLst/>
          </a:prstGeom>
          <a:noFill/>
        </p:spPr>
        <p:txBody>
          <a:bodyPr wrap="square" rtlCol="0">
            <a:spAutoFit/>
          </a:bodyPr>
          <a:lstStyle/>
          <a:p>
            <a:r>
              <a:rPr kumimoji="1" lang="ja-JP" altLang="en-US" sz="1800" dirty="0">
                <a:solidFill>
                  <a:schemeClr val="accent4">
                    <a:lumMod val="50000"/>
                  </a:schemeClr>
                </a:solidFill>
                <a:latin typeface="ＭＳ ゴシック" panose="020B0609070205080204" pitchFamily="49" charset="-128"/>
                <a:ea typeface="ＭＳ ゴシック" panose="020B0609070205080204" pitchFamily="49" charset="-128"/>
              </a:rPr>
              <a:t>排水</a:t>
            </a:r>
          </a:p>
        </p:txBody>
      </p:sp>
      <p:sp>
        <p:nvSpPr>
          <p:cNvPr id="44" name="平行四辺形 43">
            <a:extLst>
              <a:ext uri="{FF2B5EF4-FFF2-40B4-BE49-F238E27FC236}">
                <a16:creationId xmlns:a16="http://schemas.microsoft.com/office/drawing/2014/main" id="{BC3C53C7-CF71-C3F7-7832-570F394F2B86}"/>
              </a:ext>
            </a:extLst>
          </p:cNvPr>
          <p:cNvSpPr/>
          <p:nvPr/>
        </p:nvSpPr>
        <p:spPr>
          <a:xfrm>
            <a:off x="9018152" y="5321865"/>
            <a:ext cx="831124" cy="214719"/>
          </a:xfrm>
          <a:prstGeom prst="parallelogram">
            <a:avLst>
              <a:gd name="adj" fmla="val 68469"/>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46" name="直線矢印コネクタ 45">
            <a:extLst>
              <a:ext uri="{FF2B5EF4-FFF2-40B4-BE49-F238E27FC236}">
                <a16:creationId xmlns:a16="http://schemas.microsoft.com/office/drawing/2014/main" id="{8DE4AAC0-AA90-A1DB-F493-4D77B600C0BE}"/>
              </a:ext>
            </a:extLst>
          </p:cNvPr>
          <p:cNvCxnSpPr>
            <a:cxnSpLocks/>
          </p:cNvCxnSpPr>
          <p:nvPr/>
        </p:nvCxnSpPr>
        <p:spPr>
          <a:xfrm flipV="1">
            <a:off x="6269663" y="6303835"/>
            <a:ext cx="140740" cy="214616"/>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90A4EFE-A6E3-961A-3168-473231632CFE}"/>
              </a:ext>
            </a:extLst>
          </p:cNvPr>
          <p:cNvSpPr txBox="1"/>
          <p:nvPr/>
        </p:nvSpPr>
        <p:spPr>
          <a:xfrm>
            <a:off x="9779340" y="5231252"/>
            <a:ext cx="1865475" cy="369332"/>
          </a:xfrm>
          <a:prstGeom prst="rect">
            <a:avLst/>
          </a:prstGeom>
          <a:noFill/>
        </p:spPr>
        <p:txBody>
          <a:bodyPr wrap="square" rtlCol="0">
            <a:spAutoFit/>
          </a:bodyPr>
          <a:lstStyle/>
          <a:p>
            <a:r>
              <a:rPr kumimoji="1" lang="ja-JP" altLang="en-US" sz="1800" dirty="0">
                <a:latin typeface="ＭＳ ゴシック" panose="020B0609070205080204" pitchFamily="49" charset="-128"/>
                <a:ea typeface="ＭＳ ゴシック" panose="020B0609070205080204" pitchFamily="49" charset="-128"/>
              </a:rPr>
              <a:t>建物設置範囲</a:t>
            </a:r>
          </a:p>
        </p:txBody>
      </p:sp>
      <p:sp>
        <p:nvSpPr>
          <p:cNvPr id="48" name="直方体 47">
            <a:extLst>
              <a:ext uri="{FF2B5EF4-FFF2-40B4-BE49-F238E27FC236}">
                <a16:creationId xmlns:a16="http://schemas.microsoft.com/office/drawing/2014/main" id="{5D5464D2-BB6B-33C6-16C0-57E99837954C}"/>
              </a:ext>
            </a:extLst>
          </p:cNvPr>
          <p:cNvSpPr/>
          <p:nvPr/>
        </p:nvSpPr>
        <p:spPr>
          <a:xfrm>
            <a:off x="9131131" y="5243978"/>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9" name="直方体 48">
            <a:extLst>
              <a:ext uri="{FF2B5EF4-FFF2-40B4-BE49-F238E27FC236}">
                <a16:creationId xmlns:a16="http://schemas.microsoft.com/office/drawing/2014/main" id="{D39ED700-0E92-0FCB-A356-425FBFC5DA37}"/>
              </a:ext>
            </a:extLst>
          </p:cNvPr>
          <p:cNvSpPr/>
          <p:nvPr/>
        </p:nvSpPr>
        <p:spPr>
          <a:xfrm>
            <a:off x="9287399" y="5245308"/>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0" name="直方体 49">
            <a:extLst>
              <a:ext uri="{FF2B5EF4-FFF2-40B4-BE49-F238E27FC236}">
                <a16:creationId xmlns:a16="http://schemas.microsoft.com/office/drawing/2014/main" id="{FC96BAF4-1993-8019-AEF4-A543544F5CF4}"/>
              </a:ext>
            </a:extLst>
          </p:cNvPr>
          <p:cNvSpPr/>
          <p:nvPr/>
        </p:nvSpPr>
        <p:spPr>
          <a:xfrm>
            <a:off x="9438292" y="5246027"/>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1" name="直方体 50">
            <a:extLst>
              <a:ext uri="{FF2B5EF4-FFF2-40B4-BE49-F238E27FC236}">
                <a16:creationId xmlns:a16="http://schemas.microsoft.com/office/drawing/2014/main" id="{647F46E1-81DF-901F-267F-F29071EE64CF}"/>
              </a:ext>
            </a:extLst>
          </p:cNvPr>
          <p:cNvSpPr/>
          <p:nvPr/>
        </p:nvSpPr>
        <p:spPr>
          <a:xfrm>
            <a:off x="9597628" y="524889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2" name="直方体 51">
            <a:extLst>
              <a:ext uri="{FF2B5EF4-FFF2-40B4-BE49-F238E27FC236}">
                <a16:creationId xmlns:a16="http://schemas.microsoft.com/office/drawing/2014/main" id="{221E4AF3-01DB-0B60-39B0-88804A78F908}"/>
              </a:ext>
            </a:extLst>
          </p:cNvPr>
          <p:cNvSpPr/>
          <p:nvPr/>
        </p:nvSpPr>
        <p:spPr>
          <a:xfrm>
            <a:off x="9742501" y="5243978"/>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3" name="直方体 52">
            <a:extLst>
              <a:ext uri="{FF2B5EF4-FFF2-40B4-BE49-F238E27FC236}">
                <a16:creationId xmlns:a16="http://schemas.microsoft.com/office/drawing/2014/main" id="{F6B2DF85-68A6-8D65-4C3A-CEE98A664E88}"/>
              </a:ext>
            </a:extLst>
          </p:cNvPr>
          <p:cNvSpPr/>
          <p:nvPr/>
        </p:nvSpPr>
        <p:spPr>
          <a:xfrm>
            <a:off x="9074086" y="535118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4" name="直方体 53">
            <a:extLst>
              <a:ext uri="{FF2B5EF4-FFF2-40B4-BE49-F238E27FC236}">
                <a16:creationId xmlns:a16="http://schemas.microsoft.com/office/drawing/2014/main" id="{F03B4134-AF5A-2172-22A9-C948F5408DB4}"/>
              </a:ext>
            </a:extLst>
          </p:cNvPr>
          <p:cNvSpPr/>
          <p:nvPr/>
        </p:nvSpPr>
        <p:spPr>
          <a:xfrm>
            <a:off x="9230354" y="535251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5" name="直方体 54">
            <a:extLst>
              <a:ext uri="{FF2B5EF4-FFF2-40B4-BE49-F238E27FC236}">
                <a16:creationId xmlns:a16="http://schemas.microsoft.com/office/drawing/2014/main" id="{F2FF441A-A749-DD75-3611-6979DC22AF46}"/>
              </a:ext>
            </a:extLst>
          </p:cNvPr>
          <p:cNvSpPr/>
          <p:nvPr/>
        </p:nvSpPr>
        <p:spPr>
          <a:xfrm>
            <a:off x="9381247" y="5353232"/>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6" name="直方体 55">
            <a:extLst>
              <a:ext uri="{FF2B5EF4-FFF2-40B4-BE49-F238E27FC236}">
                <a16:creationId xmlns:a16="http://schemas.microsoft.com/office/drawing/2014/main" id="{9AA0C1DF-398F-B9C4-C872-9559C0D175C0}"/>
              </a:ext>
            </a:extLst>
          </p:cNvPr>
          <p:cNvSpPr/>
          <p:nvPr/>
        </p:nvSpPr>
        <p:spPr>
          <a:xfrm>
            <a:off x="9540583" y="5356098"/>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7" name="直方体 56">
            <a:extLst>
              <a:ext uri="{FF2B5EF4-FFF2-40B4-BE49-F238E27FC236}">
                <a16:creationId xmlns:a16="http://schemas.microsoft.com/office/drawing/2014/main" id="{4A5946A9-29B8-1FA4-15B6-20BD0398B3BF}"/>
              </a:ext>
            </a:extLst>
          </p:cNvPr>
          <p:cNvSpPr/>
          <p:nvPr/>
        </p:nvSpPr>
        <p:spPr>
          <a:xfrm>
            <a:off x="9685456" y="535118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8" name="直方体 57">
            <a:extLst>
              <a:ext uri="{FF2B5EF4-FFF2-40B4-BE49-F238E27FC236}">
                <a16:creationId xmlns:a16="http://schemas.microsoft.com/office/drawing/2014/main" id="{6830D659-A2F2-67B4-E67B-F8BFD48BF313}"/>
              </a:ext>
            </a:extLst>
          </p:cNvPr>
          <p:cNvSpPr/>
          <p:nvPr/>
        </p:nvSpPr>
        <p:spPr>
          <a:xfrm>
            <a:off x="9024702" y="542408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9" name="直方体 58">
            <a:extLst>
              <a:ext uri="{FF2B5EF4-FFF2-40B4-BE49-F238E27FC236}">
                <a16:creationId xmlns:a16="http://schemas.microsoft.com/office/drawing/2014/main" id="{27DC21F4-6E62-1468-2DC0-DFE4AFA8277B}"/>
              </a:ext>
            </a:extLst>
          </p:cNvPr>
          <p:cNvSpPr/>
          <p:nvPr/>
        </p:nvSpPr>
        <p:spPr>
          <a:xfrm>
            <a:off x="9180970" y="542541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0" name="直方体 59">
            <a:extLst>
              <a:ext uri="{FF2B5EF4-FFF2-40B4-BE49-F238E27FC236}">
                <a16:creationId xmlns:a16="http://schemas.microsoft.com/office/drawing/2014/main" id="{F0C0EBFB-4818-CED6-976D-A5C6247CC940}"/>
              </a:ext>
            </a:extLst>
          </p:cNvPr>
          <p:cNvSpPr/>
          <p:nvPr/>
        </p:nvSpPr>
        <p:spPr>
          <a:xfrm>
            <a:off x="9331863" y="5426132"/>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1" name="直方体 60">
            <a:extLst>
              <a:ext uri="{FF2B5EF4-FFF2-40B4-BE49-F238E27FC236}">
                <a16:creationId xmlns:a16="http://schemas.microsoft.com/office/drawing/2014/main" id="{2B652ADC-7CE9-0047-C88C-5A8FA65A9473}"/>
              </a:ext>
            </a:extLst>
          </p:cNvPr>
          <p:cNvSpPr/>
          <p:nvPr/>
        </p:nvSpPr>
        <p:spPr>
          <a:xfrm>
            <a:off x="9491199" y="5428998"/>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2" name="直方体 61">
            <a:extLst>
              <a:ext uri="{FF2B5EF4-FFF2-40B4-BE49-F238E27FC236}">
                <a16:creationId xmlns:a16="http://schemas.microsoft.com/office/drawing/2014/main" id="{418EBA1C-CE6F-586B-8D36-813190D0BADA}"/>
              </a:ext>
            </a:extLst>
          </p:cNvPr>
          <p:cNvSpPr/>
          <p:nvPr/>
        </p:nvSpPr>
        <p:spPr>
          <a:xfrm>
            <a:off x="9636072" y="5424083"/>
            <a:ext cx="108000" cy="108000"/>
          </a:xfrm>
          <a:prstGeom prst="cub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3" name="楕円 62">
            <a:extLst>
              <a:ext uri="{FF2B5EF4-FFF2-40B4-BE49-F238E27FC236}">
                <a16:creationId xmlns:a16="http://schemas.microsoft.com/office/drawing/2014/main" id="{3AD6C343-3A92-A877-79B0-EFB48ED00148}"/>
              </a:ext>
            </a:extLst>
          </p:cNvPr>
          <p:cNvSpPr/>
          <p:nvPr/>
        </p:nvSpPr>
        <p:spPr>
          <a:xfrm>
            <a:off x="9153072" y="4916052"/>
            <a:ext cx="959897" cy="32792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tx1"/>
              </a:solidFill>
            </a:endParaRPr>
          </a:p>
        </p:txBody>
      </p:sp>
      <p:sp>
        <p:nvSpPr>
          <p:cNvPr id="64" name="テキスト ボックス 63">
            <a:extLst>
              <a:ext uri="{FF2B5EF4-FFF2-40B4-BE49-F238E27FC236}">
                <a16:creationId xmlns:a16="http://schemas.microsoft.com/office/drawing/2014/main" id="{A0470512-B04C-7701-CFD1-2D006E33CA38}"/>
              </a:ext>
            </a:extLst>
          </p:cNvPr>
          <p:cNvSpPr txBox="1"/>
          <p:nvPr/>
        </p:nvSpPr>
        <p:spPr>
          <a:xfrm>
            <a:off x="5736294" y="3368233"/>
            <a:ext cx="2270876" cy="646331"/>
          </a:xfrm>
          <a:prstGeom prst="rect">
            <a:avLst/>
          </a:prstGeom>
          <a:noFill/>
        </p:spPr>
        <p:txBody>
          <a:bodyPr wrap="square" rtlCol="0">
            <a:spAutoFit/>
          </a:bodyPr>
          <a:lstStyle/>
          <a:p>
            <a:r>
              <a:rPr lang="ja-JP" altLang="en-US" sz="1800" dirty="0">
                <a:latin typeface="ＭＳ ゴシック" panose="020B0609070205080204" pitchFamily="49" charset="-128"/>
                <a:ea typeface="ＭＳ ゴシック" panose="020B0609070205080204" pitchFamily="49" charset="-128"/>
              </a:rPr>
              <a:t>堰上げにより</a:t>
            </a:r>
            <a:endParaRPr lang="en-US" altLang="ja-JP" sz="1800" dirty="0">
              <a:latin typeface="ＭＳ ゴシック" panose="020B0609070205080204" pitchFamily="49" charset="-128"/>
              <a:ea typeface="ＭＳ ゴシック" panose="020B0609070205080204" pitchFamily="49" charset="-128"/>
            </a:endParaRPr>
          </a:p>
          <a:p>
            <a:r>
              <a:rPr lang="ja-JP" altLang="en-US" sz="1800" dirty="0">
                <a:latin typeface="ＭＳ ゴシック" panose="020B0609070205080204" pitchFamily="49" charset="-128"/>
                <a:ea typeface="ＭＳ ゴシック" panose="020B0609070205080204" pitchFamily="49" charset="-128"/>
              </a:rPr>
              <a:t>土砂が堆積しやすい</a:t>
            </a:r>
            <a:endParaRPr kumimoji="1" lang="ja-JP" altLang="en-US" sz="1800" dirty="0">
              <a:latin typeface="ＭＳ ゴシック" panose="020B0609070205080204" pitchFamily="49" charset="-128"/>
              <a:ea typeface="ＭＳ ゴシック" panose="020B0609070205080204" pitchFamily="49" charset="-128"/>
            </a:endParaRPr>
          </a:p>
        </p:txBody>
      </p:sp>
      <p:cxnSp>
        <p:nvCxnSpPr>
          <p:cNvPr id="65" name="直線コネクタ 64">
            <a:extLst>
              <a:ext uri="{FF2B5EF4-FFF2-40B4-BE49-F238E27FC236}">
                <a16:creationId xmlns:a16="http://schemas.microsoft.com/office/drawing/2014/main" id="{3AF79E01-B2C5-4A4F-58D4-E2702A304EC2}"/>
              </a:ext>
            </a:extLst>
          </p:cNvPr>
          <p:cNvCxnSpPr>
            <a:cxnSpLocks/>
            <a:stCxn id="64" idx="2"/>
            <a:endCxn id="63" idx="1"/>
          </p:cNvCxnSpPr>
          <p:nvPr/>
        </p:nvCxnSpPr>
        <p:spPr>
          <a:xfrm>
            <a:off x="6871732" y="4014564"/>
            <a:ext cx="2421914" cy="94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39D728AA-E2EA-F7F6-B1DF-0F9F0AAFA6F1}"/>
              </a:ext>
            </a:extLst>
          </p:cNvPr>
          <p:cNvCxnSpPr>
            <a:cxnSpLocks/>
          </p:cNvCxnSpPr>
          <p:nvPr/>
        </p:nvCxnSpPr>
        <p:spPr>
          <a:xfrm>
            <a:off x="9868799" y="5114785"/>
            <a:ext cx="347070" cy="60393"/>
          </a:xfrm>
          <a:prstGeom prst="straightConnector1">
            <a:avLst/>
          </a:prstGeom>
          <a:ln w="38100">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66382B29-3C70-185C-1A71-22FC05044717}"/>
              </a:ext>
            </a:extLst>
          </p:cNvPr>
          <p:cNvCxnSpPr>
            <a:cxnSpLocks/>
          </p:cNvCxnSpPr>
          <p:nvPr/>
        </p:nvCxnSpPr>
        <p:spPr>
          <a:xfrm flipH="1">
            <a:off x="9000112" y="5095009"/>
            <a:ext cx="287287" cy="51594"/>
          </a:xfrm>
          <a:prstGeom prst="straightConnector1">
            <a:avLst/>
          </a:prstGeom>
          <a:ln w="38100">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093AE31A-74BA-F8D7-D512-34A29BA4C51C}"/>
              </a:ext>
            </a:extLst>
          </p:cNvPr>
          <p:cNvCxnSpPr>
            <a:cxnSpLocks/>
          </p:cNvCxnSpPr>
          <p:nvPr/>
        </p:nvCxnSpPr>
        <p:spPr>
          <a:xfrm flipH="1">
            <a:off x="9182742" y="5583705"/>
            <a:ext cx="135961" cy="285414"/>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DDE96A65-B3F0-040A-B395-40DC09B62120}"/>
              </a:ext>
            </a:extLst>
          </p:cNvPr>
          <p:cNvSpPr txBox="1"/>
          <p:nvPr/>
        </p:nvSpPr>
        <p:spPr>
          <a:xfrm>
            <a:off x="7534141" y="4860404"/>
            <a:ext cx="1441364" cy="646331"/>
          </a:xfrm>
          <a:prstGeom prst="rect">
            <a:avLst/>
          </a:prstGeom>
          <a:noFill/>
        </p:spPr>
        <p:txBody>
          <a:bodyPr wrap="square" rtlCol="0">
            <a:spAutoFit/>
          </a:bodyPr>
          <a:lstStyle/>
          <a:p>
            <a:r>
              <a:rPr lang="ja-JP" altLang="en-US" sz="1800" dirty="0">
                <a:solidFill>
                  <a:srgbClr val="CC9900"/>
                </a:solidFill>
                <a:latin typeface="ＭＳ ゴシック" panose="020B0609070205080204" pitchFamily="49" charset="-128"/>
                <a:ea typeface="ＭＳ ゴシック" panose="020B0609070205080204" pitchFamily="49" charset="-128"/>
              </a:rPr>
              <a:t>建物に阻害される流れ</a:t>
            </a:r>
            <a:endParaRPr kumimoji="1" lang="ja-JP" altLang="en-US" sz="1800" dirty="0">
              <a:solidFill>
                <a:srgbClr val="CC9900"/>
              </a:solidFill>
              <a:latin typeface="ＭＳ ゴシック" panose="020B0609070205080204" pitchFamily="49" charset="-128"/>
              <a:ea typeface="ＭＳ ゴシック" panose="020B0609070205080204" pitchFamily="49" charset="-128"/>
            </a:endParaRPr>
          </a:p>
        </p:txBody>
      </p:sp>
      <p:sp>
        <p:nvSpPr>
          <p:cNvPr id="70" name="テキスト ボックス 69">
            <a:extLst>
              <a:ext uri="{FF2B5EF4-FFF2-40B4-BE49-F238E27FC236}">
                <a16:creationId xmlns:a16="http://schemas.microsoft.com/office/drawing/2014/main" id="{341D1307-337B-F8BB-F85F-B82299E909F1}"/>
              </a:ext>
            </a:extLst>
          </p:cNvPr>
          <p:cNvSpPr txBox="1"/>
          <p:nvPr/>
        </p:nvSpPr>
        <p:spPr>
          <a:xfrm>
            <a:off x="8468379" y="5964209"/>
            <a:ext cx="2358600" cy="369332"/>
          </a:xfrm>
          <a:prstGeom prst="rect">
            <a:avLst/>
          </a:prstGeom>
          <a:noFill/>
        </p:spPr>
        <p:txBody>
          <a:bodyPr wrap="square" rtlCol="0">
            <a:spAutoFit/>
          </a:bodyPr>
          <a:lstStyle/>
          <a:p>
            <a:r>
              <a:rPr lang="ja-JP" altLang="en-US" sz="1800" dirty="0">
                <a:solidFill>
                  <a:srgbClr val="CC00CC"/>
                </a:solidFill>
                <a:latin typeface="ＭＳ ゴシック" panose="020B0609070205080204" pitchFamily="49" charset="-128"/>
                <a:ea typeface="ＭＳ ゴシック" panose="020B0609070205080204" pitchFamily="49" charset="-128"/>
              </a:rPr>
              <a:t>建物を通過する流れ</a:t>
            </a:r>
            <a:endParaRPr kumimoji="1" lang="ja-JP" altLang="en-US" sz="1800" dirty="0">
              <a:solidFill>
                <a:srgbClr val="CC00CC"/>
              </a:solidFill>
              <a:latin typeface="ＭＳ ゴシック" panose="020B0609070205080204" pitchFamily="49" charset="-128"/>
              <a:ea typeface="ＭＳ ゴシック" panose="020B0609070205080204" pitchFamily="49" charset="-128"/>
            </a:endParaRPr>
          </a:p>
        </p:txBody>
      </p:sp>
      <p:cxnSp>
        <p:nvCxnSpPr>
          <p:cNvPr id="71" name="直線矢印コネクタ 70">
            <a:extLst>
              <a:ext uri="{FF2B5EF4-FFF2-40B4-BE49-F238E27FC236}">
                <a16:creationId xmlns:a16="http://schemas.microsoft.com/office/drawing/2014/main" id="{D732B9CB-EE8A-C7B5-0E1B-400D67C7225B}"/>
              </a:ext>
            </a:extLst>
          </p:cNvPr>
          <p:cNvCxnSpPr>
            <a:cxnSpLocks/>
          </p:cNvCxnSpPr>
          <p:nvPr/>
        </p:nvCxnSpPr>
        <p:spPr>
          <a:xfrm flipH="1">
            <a:off x="9776355" y="4637812"/>
            <a:ext cx="186718" cy="171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9FDD4C1B-37E8-55D5-6645-44B7DF00F599}"/>
              </a:ext>
            </a:extLst>
          </p:cNvPr>
          <p:cNvCxnSpPr>
            <a:cxnSpLocks/>
          </p:cNvCxnSpPr>
          <p:nvPr/>
        </p:nvCxnSpPr>
        <p:spPr>
          <a:xfrm flipH="1">
            <a:off x="10061511" y="4545760"/>
            <a:ext cx="351966" cy="76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EB433EE-56A8-3696-DE97-FD9135EDF0C5}"/>
              </a:ext>
            </a:extLst>
          </p:cNvPr>
          <p:cNvCxnSpPr>
            <a:cxnSpLocks/>
            <a:stCxn id="22" idx="2"/>
            <a:endCxn id="20" idx="0"/>
          </p:cNvCxnSpPr>
          <p:nvPr/>
        </p:nvCxnSpPr>
        <p:spPr>
          <a:xfrm>
            <a:off x="9300036" y="3702127"/>
            <a:ext cx="476319" cy="1109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D9F6EB2C-D901-CFF9-CC91-40B6F52AE1CD}"/>
              </a:ext>
            </a:extLst>
          </p:cNvPr>
          <p:cNvSpPr txBox="1"/>
          <p:nvPr/>
        </p:nvSpPr>
        <p:spPr>
          <a:xfrm>
            <a:off x="9769505" y="3736169"/>
            <a:ext cx="3119515" cy="369332"/>
          </a:xfrm>
          <a:prstGeom prst="rect">
            <a:avLst/>
          </a:prstGeom>
          <a:noFill/>
        </p:spPr>
        <p:txBody>
          <a:bodyPr wrap="square" rtlCol="0">
            <a:spAutoFit/>
          </a:bodyPr>
          <a:lstStyle/>
          <a:p>
            <a:r>
              <a:rPr lang="ja-JP" altLang="en-US" sz="1800" dirty="0">
                <a:solidFill>
                  <a:schemeClr val="accent1"/>
                </a:solidFill>
                <a:latin typeface="ＭＳ ゴシック" panose="020B0609070205080204" pitchFamily="49" charset="-128"/>
                <a:ea typeface="ＭＳ ゴシック" panose="020B0609070205080204" pitchFamily="49" charset="-128"/>
              </a:rPr>
              <a:t>水路内の水深は</a:t>
            </a:r>
            <a:r>
              <a:rPr lang="en-US" altLang="ja-JP" sz="1800" dirty="0">
                <a:solidFill>
                  <a:schemeClr val="accent1"/>
                </a:solidFill>
                <a:latin typeface="ＭＳ ゴシック" panose="020B0609070205080204" pitchFamily="49" charset="-128"/>
                <a:ea typeface="ＭＳ ゴシック" panose="020B0609070205080204" pitchFamily="49" charset="-128"/>
              </a:rPr>
              <a:t>4cm</a:t>
            </a:r>
            <a:r>
              <a:rPr lang="ja-JP" altLang="en-US" sz="1800" dirty="0">
                <a:solidFill>
                  <a:schemeClr val="accent1"/>
                </a:solidFill>
                <a:latin typeface="ＭＳ ゴシック" panose="020B0609070205080204" pitchFamily="49" charset="-128"/>
                <a:ea typeface="ＭＳ ゴシック" panose="020B0609070205080204" pitchFamily="49" charset="-128"/>
              </a:rPr>
              <a:t>で一定</a:t>
            </a:r>
            <a:endParaRPr kumimoji="1" lang="ja-JP" altLang="en-US" sz="1800" dirty="0">
              <a:solidFill>
                <a:schemeClr val="accent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79A621C9-8BCB-8CD9-41B9-F2CFA1165121}"/>
              </a:ext>
            </a:extLst>
          </p:cNvPr>
          <p:cNvSpPr txBox="1"/>
          <p:nvPr/>
        </p:nvSpPr>
        <p:spPr>
          <a:xfrm>
            <a:off x="464819" y="1759322"/>
            <a:ext cx="1138615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dirty="0"/>
              <a:t>・建物間隔が狭い程、建物間を通過する土砂量が減少</a:t>
            </a:r>
            <a:endParaRPr lang="en-US" altLang="ja-JP" dirty="0"/>
          </a:p>
          <a:p>
            <a:pPr algn="l"/>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・粒径が大きい程、</a:t>
            </a:r>
            <a:r>
              <a:rPr lang="ja-JP" altLang="en-US" dirty="0"/>
              <a:t> 建物間を通過する土砂量が減少</a:t>
            </a:r>
            <a:endParaRPr kumimoji="0" lang="ja-JP"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テキスト ボックス 4">
            <a:extLst>
              <a:ext uri="{FF2B5EF4-FFF2-40B4-BE49-F238E27FC236}">
                <a16:creationId xmlns:a16="http://schemas.microsoft.com/office/drawing/2014/main" id="{54B771EA-3B05-D405-F768-0219E634FD32}"/>
              </a:ext>
            </a:extLst>
          </p:cNvPr>
          <p:cNvSpPr txBox="1"/>
          <p:nvPr/>
        </p:nvSpPr>
        <p:spPr>
          <a:xfrm>
            <a:off x="671491" y="4854054"/>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4</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0.4mm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10cm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6" name="テキスト ボックス 5">
            <a:extLst>
              <a:ext uri="{FF2B5EF4-FFF2-40B4-BE49-F238E27FC236}">
                <a16:creationId xmlns:a16="http://schemas.microsoft.com/office/drawing/2014/main" id="{F6C41A0D-4C7C-12EA-BE24-74CC63BA023A}"/>
              </a:ext>
            </a:extLst>
          </p:cNvPr>
          <p:cNvSpPr txBox="1"/>
          <p:nvPr/>
        </p:nvSpPr>
        <p:spPr>
          <a:xfrm>
            <a:off x="2825640" y="4854054"/>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7</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0.4mm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3cm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45" name="テキスト ボックス 44">
            <a:extLst>
              <a:ext uri="{FF2B5EF4-FFF2-40B4-BE49-F238E27FC236}">
                <a16:creationId xmlns:a16="http://schemas.microsoft.com/office/drawing/2014/main" id="{76F8CDCB-CA3C-AB07-0058-4DBB4C30AE10}"/>
              </a:ext>
            </a:extLst>
          </p:cNvPr>
          <p:cNvSpPr txBox="1"/>
          <p:nvPr/>
        </p:nvSpPr>
        <p:spPr>
          <a:xfrm>
            <a:off x="671491" y="6983019"/>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5</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0.2mm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10cm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75" name="テキスト ボックス 74">
            <a:extLst>
              <a:ext uri="{FF2B5EF4-FFF2-40B4-BE49-F238E27FC236}">
                <a16:creationId xmlns:a16="http://schemas.microsoft.com/office/drawing/2014/main" id="{2BCECDC5-5367-D108-D415-045EB532A494}"/>
              </a:ext>
            </a:extLst>
          </p:cNvPr>
          <p:cNvSpPr txBox="1"/>
          <p:nvPr/>
        </p:nvSpPr>
        <p:spPr>
          <a:xfrm>
            <a:off x="3064743" y="6983019"/>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8</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0.2mm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3cm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76" name="テキスト ボックス 75">
            <a:extLst>
              <a:ext uri="{FF2B5EF4-FFF2-40B4-BE49-F238E27FC236}">
                <a16:creationId xmlns:a16="http://schemas.microsoft.com/office/drawing/2014/main" id="{69BFB774-BEBF-6C8D-486F-C14995D1FE6A}"/>
              </a:ext>
            </a:extLst>
          </p:cNvPr>
          <p:cNvSpPr txBox="1"/>
          <p:nvPr/>
        </p:nvSpPr>
        <p:spPr>
          <a:xfrm>
            <a:off x="648645" y="9086406"/>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6</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0.1mm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10cm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77" name="テキスト ボックス 76">
            <a:extLst>
              <a:ext uri="{FF2B5EF4-FFF2-40B4-BE49-F238E27FC236}">
                <a16:creationId xmlns:a16="http://schemas.microsoft.com/office/drawing/2014/main" id="{3042C6CD-727C-91DE-F431-D6BB3A08BF04}"/>
              </a:ext>
            </a:extLst>
          </p:cNvPr>
          <p:cNvSpPr txBox="1"/>
          <p:nvPr/>
        </p:nvSpPr>
        <p:spPr>
          <a:xfrm>
            <a:off x="3041897" y="9086406"/>
            <a:ext cx="20691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ケース</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9</a:t>
            </a: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0.1mm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r>
              <a:rPr kumimoji="0" lang="en-US" altLang="ja-JP" sz="1800" b="0" i="0" u="none" strike="noStrike" cap="none" spc="0" normalizeH="0" baseline="0" dirty="0">
                <a:ln>
                  <a:noFill/>
                </a:ln>
                <a:solidFill>
                  <a:srgbClr val="000000"/>
                </a:solidFill>
                <a:effectLst/>
                <a:uFillTx/>
                <a:latin typeface="+mn-lt"/>
                <a:ea typeface="+mn-ea"/>
                <a:cs typeface="+mn-cs"/>
                <a:sym typeface="Helvetica Light"/>
              </a:rPr>
              <a:t>3cm</a:t>
            </a: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a:t>
            </a:r>
          </a:p>
        </p:txBody>
      </p:sp>
      <p:sp>
        <p:nvSpPr>
          <p:cNvPr id="80" name="テキスト ボックス 79">
            <a:extLst>
              <a:ext uri="{FF2B5EF4-FFF2-40B4-BE49-F238E27FC236}">
                <a16:creationId xmlns:a16="http://schemas.microsoft.com/office/drawing/2014/main" id="{525E2F3B-F844-A7A9-76BD-D65F828918FF}"/>
              </a:ext>
            </a:extLst>
          </p:cNvPr>
          <p:cNvSpPr txBox="1"/>
          <p:nvPr/>
        </p:nvSpPr>
        <p:spPr>
          <a:xfrm>
            <a:off x="5480265" y="7774139"/>
            <a:ext cx="614131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mn-lt"/>
                <a:ea typeface="+mn-ea"/>
                <a:cs typeface="+mn-cs"/>
                <a:sym typeface="Helvetica Light"/>
              </a:rPr>
              <a:t>図　実験模式図</a:t>
            </a:r>
          </a:p>
        </p:txBody>
      </p:sp>
    </p:spTree>
    <p:extLst>
      <p:ext uri="{BB962C8B-B14F-4D97-AF65-F5344CB8AC3E}">
        <p14:creationId xmlns:p14="http://schemas.microsoft.com/office/powerpoint/2010/main" val="18846670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5C59-CE71-FE2A-8BDB-9478C1F1E12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52D182-534B-9161-12AC-FAB25D4F0BBE}"/>
              </a:ext>
            </a:extLst>
          </p:cNvPr>
          <p:cNvSpPr>
            <a:spLocks noGrp="1"/>
          </p:cNvSpPr>
          <p:nvPr>
            <p:ph type="title"/>
          </p:nvPr>
        </p:nvSpPr>
        <p:spPr/>
        <p:txBody>
          <a:bodyPr/>
          <a:lstStyle/>
          <a:p>
            <a:r>
              <a:rPr kumimoji="1" lang="en-US" altLang="ja-JP" dirty="0"/>
              <a:t>3-1.</a:t>
            </a:r>
            <a:r>
              <a:rPr kumimoji="1" lang="ja-JP" altLang="en-US" dirty="0"/>
              <a:t>まとめ</a:t>
            </a:r>
          </a:p>
        </p:txBody>
      </p:sp>
      <p:pic>
        <p:nvPicPr>
          <p:cNvPr id="4" name="図 3">
            <a:extLst>
              <a:ext uri="{FF2B5EF4-FFF2-40B4-BE49-F238E27FC236}">
                <a16:creationId xmlns:a16="http://schemas.microsoft.com/office/drawing/2014/main" id="{B6DADEE5-5AE1-CE27-5BC3-54B7179DF4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15" y="4882390"/>
            <a:ext cx="5717239" cy="3210983"/>
          </a:xfrm>
          <a:prstGeom prst="rect">
            <a:avLst/>
          </a:prstGeom>
          <a:noFill/>
          <a:ln>
            <a:noFill/>
          </a:ln>
        </p:spPr>
      </p:pic>
      <p:pic>
        <p:nvPicPr>
          <p:cNvPr id="5" name="グラフィックス 4">
            <a:extLst>
              <a:ext uri="{FF2B5EF4-FFF2-40B4-BE49-F238E27FC236}">
                <a16:creationId xmlns:a16="http://schemas.microsoft.com/office/drawing/2014/main" id="{9BC39602-BEDD-E7CF-BC30-D1F7EC2CE5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6579302" y="4769360"/>
            <a:ext cx="5531890" cy="3324013"/>
          </a:xfrm>
          <a:prstGeom prst="rect">
            <a:avLst/>
          </a:prstGeom>
        </p:spPr>
      </p:pic>
      <p:sp>
        <p:nvSpPr>
          <p:cNvPr id="6" name="テキスト ボックス 5">
            <a:extLst>
              <a:ext uri="{FF2B5EF4-FFF2-40B4-BE49-F238E27FC236}">
                <a16:creationId xmlns:a16="http://schemas.microsoft.com/office/drawing/2014/main" id="{28EAB34F-8907-0968-90A5-073CD46DA8D7}"/>
              </a:ext>
            </a:extLst>
          </p:cNvPr>
          <p:cNvSpPr txBox="1"/>
          <p:nvPr/>
        </p:nvSpPr>
        <p:spPr>
          <a:xfrm>
            <a:off x="464819" y="1777572"/>
            <a:ext cx="1180235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粒径が大きいほど、また、建物間隔を狭くするほど、土砂が建物間を通過する土砂量が減少する</a:t>
            </a:r>
            <a:endParaRPr kumimoji="0" lang="en-US" altLang="ja-JP" sz="3600" b="0" i="0" u="none" strike="noStrike" cap="none" spc="0" normalizeH="0" baseline="0" dirty="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空隙率や透過率の減少率に比べて，建物間を通過する土砂の割合は少ない</a:t>
            </a:r>
          </a:p>
        </p:txBody>
      </p:sp>
    </p:spTree>
    <p:extLst>
      <p:ext uri="{BB962C8B-B14F-4D97-AF65-F5344CB8AC3E}">
        <p14:creationId xmlns:p14="http://schemas.microsoft.com/office/powerpoint/2010/main" val="4173747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F8D5-F859-2E97-6CA9-0D0EC1A3C8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946BA9-1862-2470-FD11-1E1D389D4EDF}"/>
              </a:ext>
            </a:extLst>
          </p:cNvPr>
          <p:cNvSpPr>
            <a:spLocks noGrp="1"/>
          </p:cNvSpPr>
          <p:nvPr>
            <p:ph type="title"/>
          </p:nvPr>
        </p:nvSpPr>
        <p:spPr/>
        <p:txBody>
          <a:bodyPr/>
          <a:lstStyle/>
          <a:p>
            <a:r>
              <a:rPr kumimoji="1" lang="en-US" altLang="ja-JP" dirty="0"/>
              <a:t>3-2.</a:t>
            </a:r>
            <a:r>
              <a:rPr kumimoji="1" lang="ja-JP" altLang="en-US" dirty="0"/>
              <a:t>今後の課題</a:t>
            </a:r>
          </a:p>
        </p:txBody>
      </p:sp>
      <p:sp>
        <p:nvSpPr>
          <p:cNvPr id="4" name="テキスト ボックス 3">
            <a:extLst>
              <a:ext uri="{FF2B5EF4-FFF2-40B4-BE49-F238E27FC236}">
                <a16:creationId xmlns:a16="http://schemas.microsoft.com/office/drawing/2014/main" id="{1DF24E6B-BA8E-348D-4B42-F35C8594A3E4}"/>
              </a:ext>
            </a:extLst>
          </p:cNvPr>
          <p:cNvSpPr txBox="1"/>
          <p:nvPr/>
        </p:nvSpPr>
        <p:spPr>
          <a:xfrm>
            <a:off x="464819" y="1813453"/>
            <a:ext cx="1138615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今後の課題</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・粒径や建物間隔のバリエーションを増やす</a:t>
            </a:r>
            <a:endParaRPr lang="en-US" altLang="ja-JP" dirty="0"/>
          </a:p>
          <a:p>
            <a:pPr marL="0" marR="0" indent="0" algn="l" defTabSz="584200" rtl="0" fontAlgn="auto" latinLnBrk="0" hangingPunct="0">
              <a:lnSpc>
                <a:spcPct val="100000"/>
              </a:lnSpc>
              <a:spcBef>
                <a:spcPts val="0"/>
              </a:spcBef>
              <a:spcAft>
                <a:spcPts val="0"/>
              </a:spcAft>
              <a:buClrTx/>
              <a:buSzTx/>
              <a:buFontTx/>
              <a:buNone/>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・数値解析に利用できる形でパラメータ化する</a:t>
            </a:r>
          </a:p>
        </p:txBody>
      </p:sp>
      <p:sp>
        <p:nvSpPr>
          <p:cNvPr id="5" name="テキスト ボックス 4">
            <a:extLst>
              <a:ext uri="{FF2B5EF4-FFF2-40B4-BE49-F238E27FC236}">
                <a16:creationId xmlns:a16="http://schemas.microsoft.com/office/drawing/2014/main" id="{76E1FE17-5281-171A-B09D-8EE1E3F95703}"/>
              </a:ext>
            </a:extLst>
          </p:cNvPr>
          <p:cNvSpPr txBox="1"/>
          <p:nvPr/>
        </p:nvSpPr>
        <p:spPr>
          <a:xfrm>
            <a:off x="464819" y="3804525"/>
            <a:ext cx="1138615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b="1" dirty="0">
                <a:solidFill>
                  <a:srgbClr val="174F86"/>
                </a:solidFill>
              </a:rPr>
              <a:t>展望</a:t>
            </a:r>
            <a:endParaRPr lang="en-US" altLang="ja-JP" b="1" dirty="0">
              <a:solidFill>
                <a:srgbClr val="174F86"/>
              </a:solidFill>
            </a:endParaRPr>
          </a:p>
          <a:p>
            <a:pPr marL="0" marR="0" indent="0" algn="l" defTabSz="584200" rtl="0" fontAlgn="auto" latinLnBrk="0" hangingPunct="0">
              <a:lnSpc>
                <a:spcPct val="100000"/>
              </a:lnSpc>
              <a:spcBef>
                <a:spcPts val="0"/>
              </a:spcBef>
              <a:spcAft>
                <a:spcPts val="0"/>
              </a:spcAft>
              <a:buClrTx/>
              <a:buSzTx/>
              <a:buFontTx/>
              <a:buNone/>
              <a:tabLst/>
            </a:pPr>
            <a:r>
              <a:rPr lang="ja-JP" altLang="en-US" dirty="0"/>
              <a:t>・洪水氾濫時の土砂堆積リスク算定の精度向上</a:t>
            </a:r>
            <a:endParaRPr lang="en-US" altLang="ja-JP" dirty="0"/>
          </a:p>
          <a:p>
            <a:pPr marL="0" marR="0" indent="0" algn="l" defTabSz="584200" rtl="0" fontAlgn="auto" latinLnBrk="0" hangingPunct="0">
              <a:lnSpc>
                <a:spcPct val="100000"/>
              </a:lnSpc>
              <a:spcBef>
                <a:spcPts val="0"/>
              </a:spcBef>
              <a:spcAft>
                <a:spcPts val="0"/>
              </a:spcAft>
              <a:buClrTx/>
              <a:buSzTx/>
              <a:buFontTx/>
              <a:buNone/>
              <a:tabLst/>
            </a:pPr>
            <a:r>
              <a:rPr kumimoji="0" lang="ja-JP" altLang="en-US" sz="3600" b="0" i="0" u="none" strike="noStrike" cap="none" spc="0" normalizeH="0" baseline="0" dirty="0">
                <a:ln>
                  <a:noFill/>
                </a:ln>
                <a:solidFill>
                  <a:srgbClr val="000000"/>
                </a:solidFill>
                <a:effectLst/>
                <a:uFillTx/>
                <a:latin typeface="+mn-lt"/>
                <a:ea typeface="+mn-ea"/>
                <a:cs typeface="+mn-cs"/>
                <a:sym typeface="Helvetica Light"/>
              </a:rPr>
              <a:t>・河川計画等の事業評価で土砂堆積を加味する</a:t>
            </a:r>
            <a:endParaRPr kumimoji="0" lang="en-US" altLang="ja-JP"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39125566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11550</TotalTime>
  <Words>720</Words>
  <PresentationFormat>ユーザー設定</PresentationFormat>
  <Paragraphs>159</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Helvetica Light</vt:lpstr>
      <vt:lpstr>Helvetica Neue</vt:lpstr>
      <vt:lpstr>ＭＳ ゴシック</vt:lpstr>
      <vt:lpstr>ＭＳ 明朝</vt:lpstr>
      <vt:lpstr>游ゴシック</vt:lpstr>
      <vt:lpstr>Arial</vt:lpstr>
      <vt:lpstr>Helvetica</vt:lpstr>
      <vt:lpstr>White</vt:lpstr>
      <vt:lpstr>建物配置と粒径が洪水氾濫時の土砂堆積に与える影響に関する実験的研究</vt:lpstr>
      <vt:lpstr>1-1.背景</vt:lpstr>
      <vt:lpstr>1-2.目的</vt:lpstr>
      <vt:lpstr>1-3.研究方針</vt:lpstr>
      <vt:lpstr>2-1.実験条件</vt:lpstr>
      <vt:lpstr>2-2.実験結果　氾濫原のみケース</vt:lpstr>
      <vt:lpstr>2-2.実験結果　建物設置ケース</vt:lpstr>
      <vt:lpstr>3-1.まとめ</vt:lpstr>
      <vt:lpstr>3-2.今後の課題</vt:lpstr>
      <vt:lpstr>3-3.議論したい点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2017-11-29T09:43:37Z</cp:lastPrinted>
  <dcterms:modified xsi:type="dcterms:W3CDTF">2025-06-16T14:40:01Z</dcterms:modified>
</cp:coreProperties>
</file>