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30279975" cy="42808525"/>
  <p:notesSz cx="7104063" cy="10234613"/>
  <p:defaultTextStyle>
    <a:defPPr>
      <a:defRPr lang="ja-JP"/>
    </a:defPPr>
    <a:lvl1pPr marL="0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68" userDrawn="1">
          <p15:clr>
            <a:srgbClr val="A4A3A4"/>
          </p15:clr>
        </p15:guide>
        <p15:guide id="2" pos="95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500"/>
    <a:srgbClr val="FFEB97"/>
    <a:srgbClr val="E29D6D"/>
    <a:srgbClr val="008000"/>
    <a:srgbClr val="FFF3CD"/>
    <a:srgbClr val="FDA66A"/>
    <a:srgbClr val="FDA86B"/>
    <a:srgbClr val="FDA66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5400" autoAdjust="0"/>
  </p:normalViewPr>
  <p:slideViewPr>
    <p:cSldViewPr snapToGrid="0">
      <p:cViewPr>
        <p:scale>
          <a:sx n="33" d="100"/>
          <a:sy n="33" d="100"/>
        </p:scale>
        <p:origin x="1656" y="-3636"/>
      </p:cViewPr>
      <p:guideLst>
        <p:guide orient="horz" pos="22668"/>
        <p:guide pos="956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1800225" cy="180022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314" cy="512240"/>
          </a:xfrm>
          <a:prstGeom prst="rect">
            <a:avLst/>
          </a:prstGeom>
        </p:spPr>
        <p:txBody>
          <a:bodyPr vert="horz" lIns="65164" tIns="32582" rIns="65164" bIns="32582" rtlCol="0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488" y="1"/>
            <a:ext cx="3079448" cy="512240"/>
          </a:xfrm>
          <a:prstGeom prst="rect">
            <a:avLst/>
          </a:prstGeom>
        </p:spPr>
        <p:txBody>
          <a:bodyPr vert="horz" lIns="65164" tIns="32582" rIns="65164" bIns="32582" rtlCol="0"/>
          <a:lstStyle>
            <a:lvl1pPr algn="r">
              <a:defRPr sz="800"/>
            </a:lvl1pPr>
          </a:lstStyle>
          <a:p>
            <a:fld id="{2BB62234-69FF-4108-B0D3-F163AF9783EF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5513" y="766763"/>
            <a:ext cx="2716212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5164" tIns="32582" rIns="65164" bIns="3258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94" y="4861191"/>
            <a:ext cx="5683478" cy="4605632"/>
          </a:xfrm>
          <a:prstGeom prst="rect">
            <a:avLst/>
          </a:prstGeom>
        </p:spPr>
        <p:txBody>
          <a:bodyPr vert="horz" lIns="65164" tIns="32582" rIns="65164" bIns="3258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249"/>
            <a:ext cx="3078314" cy="511109"/>
          </a:xfrm>
          <a:prstGeom prst="rect">
            <a:avLst/>
          </a:prstGeom>
        </p:spPr>
        <p:txBody>
          <a:bodyPr vert="horz" lIns="65164" tIns="32582" rIns="65164" bIns="32582" rtlCol="0" anchor="b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488" y="9721249"/>
            <a:ext cx="3079448" cy="511109"/>
          </a:xfrm>
          <a:prstGeom prst="rect">
            <a:avLst/>
          </a:prstGeom>
        </p:spPr>
        <p:txBody>
          <a:bodyPr vert="horz" lIns="65164" tIns="32582" rIns="65164" bIns="32582" rtlCol="0" anchor="b"/>
          <a:lstStyle>
            <a:lvl1pPr algn="r">
              <a:defRPr sz="800"/>
            </a:lvl1pPr>
          </a:lstStyle>
          <a:p>
            <a:fld id="{011F7F8B-1114-41EA-8303-AB83F816CE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09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6431" rtl="0" eaLnBrk="1" latinLnBrk="0" hangingPunct="1">
      <a:defRPr kumimoji="1" sz="55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kumimoji="1" sz="55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kumimoji="1" sz="55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kumimoji="1" sz="55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kumimoji="1" sz="55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kumimoji="1" sz="55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kumimoji="1" sz="55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kumimoji="1" sz="55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kumimoji="1"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F7F8B-1114-41EA-8303-AB83F816CE5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410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70998" y="13298398"/>
            <a:ext cx="25737979" cy="917608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D26E-0F4E-43BD-887D-47CB3B57831D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EAC4B-063D-4C8A-B67D-D6093E303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556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D26E-0F4E-43BD-887D-47CB3B57831D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EAC4B-063D-4C8A-B67D-D6093E303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500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1952982" y="1714333"/>
            <a:ext cx="6812994" cy="36525976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513999" y="1714333"/>
            <a:ext cx="19934317" cy="36525976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D26E-0F4E-43BD-887D-47CB3B57831D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EAC4B-063D-4C8A-B67D-D6093E303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70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D26E-0F4E-43BD-887D-47CB3B57831D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EAC4B-063D-4C8A-B67D-D6093E303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150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91910" y="27508442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391910" y="18144085"/>
            <a:ext cx="25737979" cy="9364360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D26E-0F4E-43BD-887D-47CB3B57831D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EAC4B-063D-4C8A-B67D-D6093E303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670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513999" y="9988663"/>
            <a:ext cx="13373656" cy="28251646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5392320" y="9988663"/>
            <a:ext cx="13373656" cy="28251646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D26E-0F4E-43BD-887D-47CB3B57831D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EAC4B-063D-4C8A-B67D-D6093E303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07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14001" y="9582373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514001" y="13575850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5381810" y="9582373"/>
            <a:ext cx="13384168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15381810" y="13575850"/>
            <a:ext cx="13384168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D26E-0F4E-43BD-887D-47CB3B57831D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EAC4B-063D-4C8A-B67D-D6093E303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60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D26E-0F4E-43BD-887D-47CB3B57831D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EAC4B-063D-4C8A-B67D-D6093E303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81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D26E-0F4E-43BD-887D-47CB3B57831D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EAC4B-063D-4C8A-B67D-D6093E303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645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4001" y="1704415"/>
            <a:ext cx="9961904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9" cy="36535892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514001" y="8958084"/>
            <a:ext cx="9961904" cy="29282225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D26E-0F4E-43BD-887D-47CB3B57831D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EAC4B-063D-4C8A-B67D-D6093E303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6312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35087" y="29965970"/>
            <a:ext cx="18167985" cy="353765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935087" y="3825019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935087" y="33503624"/>
            <a:ext cx="18167985" cy="5024051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D26E-0F4E-43BD-887D-47CB3B57831D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EAC4B-063D-4C8A-B67D-D6093E303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064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13999" y="9988663"/>
            <a:ext cx="27251978" cy="28251646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513999" y="39677166"/>
            <a:ext cx="7065328" cy="227915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8D26E-0F4E-43BD-887D-47CB3B57831D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345658" y="39677166"/>
            <a:ext cx="9588659" cy="227915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21700649" y="39677166"/>
            <a:ext cx="7065328" cy="227915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EAC4B-063D-4C8A-B67D-D6093E303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397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kumimoji="1"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974">
            <a:extLst>
              <a:ext uri="{FF2B5EF4-FFF2-40B4-BE49-F238E27FC236}">
                <a16:creationId xmlns:a16="http://schemas.microsoft.com/office/drawing/2014/main" id="{0CBA0ACE-875B-4A8C-B404-0A2C0027F87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87" y="40837927"/>
            <a:ext cx="30277986" cy="1970598"/>
          </a:xfrm>
          <a:prstGeom prst="rect">
            <a:avLst/>
          </a:prstGeom>
          <a:gradFill rotWithShape="1">
            <a:gsLst>
              <a:gs pos="0">
                <a:srgbClr val="B1C28D">
                  <a:alpha val="50000"/>
                </a:srgbClr>
              </a:gs>
              <a:gs pos="59000">
                <a:schemeClr val="accent3">
                  <a:lumMod val="60000"/>
                  <a:lumOff val="40000"/>
                  <a:alpha val="50000"/>
                </a:schemeClr>
              </a:gs>
              <a:gs pos="100000">
                <a:schemeClr val="accent3">
                  <a:lumMod val="20000"/>
                  <a:lumOff val="80000"/>
                  <a:alpha val="50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lIns="36000" tIns="36000" rIns="360000" bIns="72000" anchor="b" anchorCtr="0"/>
          <a:lstStyle/>
          <a:p>
            <a:pPr algn="r"/>
            <a:r>
              <a:rPr lang="ja-JP" altLang="en-US" sz="7200" b="1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国総研 </a:t>
            </a:r>
            <a:endParaRPr lang="en-US" altLang="ja-JP" sz="7200" b="1" dirty="0">
              <a:solidFill>
                <a:schemeClr val="accent3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71A4DF0E-3903-46B9-9146-96811DCE9168}"/>
              </a:ext>
            </a:extLst>
          </p:cNvPr>
          <p:cNvSpPr txBox="1"/>
          <p:nvPr/>
        </p:nvSpPr>
        <p:spPr>
          <a:xfrm>
            <a:off x="9917120" y="41094376"/>
            <a:ext cx="17104610" cy="1457698"/>
          </a:xfrm>
          <a:prstGeom prst="rect">
            <a:avLst/>
          </a:prstGeom>
          <a:noFill/>
          <a:effectLst>
            <a:outerShdw dist="38100" dir="2700000" algn="tl" rotWithShape="0">
              <a:prstClr val="black">
                <a:alpha val="50000"/>
              </a:prstClr>
            </a:outerShdw>
          </a:effectLst>
        </p:spPr>
        <p:txBody>
          <a:bodyPr wrap="none" lIns="36000" tIns="36000" rIns="36000" bIns="36000" rtlCol="0">
            <a:spAutoFit/>
          </a:bodyPr>
          <a:lstStyle/>
          <a:p>
            <a:r>
              <a:rPr lang="en-US" altLang="ja-JP" sz="450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National Institute for Land and Infrastructure Management,</a:t>
            </a:r>
          </a:p>
          <a:p>
            <a:pPr algn="r"/>
            <a:r>
              <a:rPr lang="en-US" altLang="ja-JP" sz="450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MLIT, JAPAN  </a:t>
            </a:r>
            <a:endParaRPr kumimoji="1" lang="ja-JP" altLang="en-US" sz="45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9C668A23-403D-4B2F-A191-91411E8FBFD8}"/>
              </a:ext>
            </a:extLst>
          </p:cNvPr>
          <p:cNvSpPr txBox="1"/>
          <p:nvPr/>
        </p:nvSpPr>
        <p:spPr>
          <a:xfrm>
            <a:off x="0" y="40899896"/>
            <a:ext cx="9170982" cy="1846659"/>
          </a:xfrm>
          <a:prstGeom prst="rect">
            <a:avLst/>
          </a:prstGeom>
          <a:noFill/>
          <a:effectLst/>
        </p:spPr>
        <p:txBody>
          <a:bodyPr wrap="none" lIns="360000" tIns="0" rIns="72000" bIns="0" rtlCol="0" anchor="ctr" anchorCtr="1">
            <a:spAutoFit/>
          </a:bodyPr>
          <a:lstStyle/>
          <a:p>
            <a:r>
              <a:rPr lang="ja-JP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河川研究部 水循環研究室</a:t>
            </a:r>
          </a:p>
          <a:p>
            <a:endParaRPr lang="zh-TW" altLang="en-US" sz="6000" b="1" dirty="0">
              <a:solidFill>
                <a:srgbClr val="008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4" name="Rectangle 2">
            <a:extLst>
              <a:ext uri="{FF2B5EF4-FFF2-40B4-BE49-F238E27FC236}">
                <a16:creationId xmlns:a16="http://schemas.microsoft.com/office/drawing/2014/main" id="{3B81E5E7-254E-47A3-B470-8437F043B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1681"/>
            <a:ext cx="30277986" cy="2016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 cmpd="thickThin">
            <a:noFill/>
            <a:miter lim="800000"/>
            <a:headEnd/>
            <a:tailEnd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latinLnBrk="1"/>
            <a:r>
              <a:rPr lang="ja-JP" altLang="en-US" sz="7200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全国版</a:t>
            </a:r>
            <a:r>
              <a:rPr lang="en-US" altLang="ja-JP" sz="7200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d4PDF</a:t>
            </a:r>
            <a:r>
              <a:rPr lang="ja-JP" altLang="en-US" sz="7200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ダウンスケーリングデータのバイアス補正データの開発と公開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4451BEF-8CB9-4F92-8FE2-CFB1138D0C8D}"/>
              </a:ext>
            </a:extLst>
          </p:cNvPr>
          <p:cNvSpPr/>
          <p:nvPr/>
        </p:nvSpPr>
        <p:spPr>
          <a:xfrm>
            <a:off x="221787" y="39488953"/>
            <a:ext cx="299262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+mj-ea"/>
                <a:ea typeface="+mj-ea"/>
                <a:cs typeface="Times New Roman" panose="02020603050405020304" pitchFamily="18" charset="0"/>
              </a:rPr>
              <a:t>謝辞：本研究では，文部科学省による複数の学術研究プログラム（「創生」，「統合」，「先端」</a:t>
            </a:r>
            <a:r>
              <a:rPr lang="en-US" altLang="ja-JP" sz="2800" b="1" dirty="0">
                <a:latin typeface="+mj-ea"/>
                <a:ea typeface="+mj-ea"/>
                <a:cs typeface="Times New Roman" panose="02020603050405020304" pitchFamily="18" charset="0"/>
              </a:rPr>
              <a:t>(JPMXD0722680734), SI-CAT</a:t>
            </a:r>
            <a:r>
              <a:rPr lang="ja-JP" altLang="en-US" sz="2800" b="1" dirty="0" err="1">
                <a:latin typeface="+mj-ea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ja-JP" sz="2800" b="1" dirty="0">
                <a:latin typeface="+mj-ea"/>
                <a:ea typeface="+mj-ea"/>
                <a:cs typeface="Times New Roman" panose="02020603050405020304" pitchFamily="18" charset="0"/>
              </a:rPr>
              <a:t>DIAS</a:t>
            </a:r>
            <a:r>
              <a:rPr lang="ja-JP" altLang="en-US" sz="2800" b="1" dirty="0">
                <a:latin typeface="+mj-ea"/>
                <a:ea typeface="+mj-ea"/>
                <a:cs typeface="Times New Roman" panose="02020603050405020304" pitchFamily="18" charset="0"/>
              </a:rPr>
              <a:t>）間連携および地球シミュレーターにより作成された</a:t>
            </a:r>
            <a:r>
              <a:rPr lang="en-US" altLang="ja-JP" sz="2800" b="1" dirty="0">
                <a:latin typeface="+mj-ea"/>
                <a:ea typeface="+mj-ea"/>
                <a:cs typeface="Times New Roman" panose="02020603050405020304" pitchFamily="18" charset="0"/>
              </a:rPr>
              <a:t>d4PDF</a:t>
            </a:r>
            <a:r>
              <a:rPr lang="ja-JP" altLang="en-US" sz="2800" b="1" dirty="0">
                <a:latin typeface="+mj-ea"/>
                <a:ea typeface="+mj-ea"/>
                <a:cs typeface="Times New Roman" panose="02020603050405020304" pitchFamily="18" charset="0"/>
              </a:rPr>
              <a:t>を使用した</a:t>
            </a:r>
            <a:r>
              <a:rPr lang="ja-JP" altLang="en-US" sz="3000" b="1" dirty="0">
                <a:latin typeface="+mj-ea"/>
                <a:ea typeface="+mj-ea"/>
                <a:cs typeface="Times New Roman" panose="02020603050405020304" pitchFamily="18" charset="0"/>
              </a:rPr>
              <a:t>．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53B73E7-3905-470F-9ADD-A55BCF96EF8D}"/>
              </a:ext>
            </a:extLst>
          </p:cNvPr>
          <p:cNvSpPr/>
          <p:nvPr/>
        </p:nvSpPr>
        <p:spPr bwMode="auto">
          <a:xfrm>
            <a:off x="0" y="2537084"/>
            <a:ext cx="30279975" cy="12276000"/>
          </a:xfrm>
          <a:prstGeom prst="rect">
            <a:avLst/>
          </a:prstGeom>
          <a:noFill/>
          <a:ln w="127000" cmpd="sng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endParaRPr kumimoji="1"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0FF0173-AB65-47DA-AECD-E68EC7B3A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6570" y="28629516"/>
            <a:ext cx="9540000" cy="10457785"/>
          </a:xfrm>
          <a:prstGeom prst="rect">
            <a:avLst/>
          </a:prstGeom>
        </p:spPr>
      </p:pic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2C43C4BD-BBD4-40A2-A7B3-7D001066420A}"/>
              </a:ext>
            </a:extLst>
          </p:cNvPr>
          <p:cNvSpPr txBox="1">
            <a:spLocks/>
          </p:cNvSpPr>
          <p:nvPr/>
        </p:nvSpPr>
        <p:spPr>
          <a:xfrm>
            <a:off x="145534" y="3278370"/>
            <a:ext cx="30030852" cy="3885549"/>
          </a:xfrm>
          <a:prstGeom prst="rect">
            <a:avLst/>
          </a:prstGeom>
          <a:ln w="19050">
            <a:noFill/>
          </a:ln>
        </p:spPr>
        <p:txBody>
          <a:bodyPr vert="horz" lIns="72000" tIns="36000" rIns="7200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ja-JP" altLang="en-US" sz="6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○</a:t>
            </a:r>
            <a:r>
              <a:rPr lang="ja-JP" altLang="en-US" sz="6000" b="1" dirty="0">
                <a:highlight>
                  <a:srgbClr val="FFFF00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国総研は「全国版</a:t>
            </a:r>
            <a:r>
              <a:rPr lang="en-US" altLang="ja-JP" sz="6000" b="1" dirty="0">
                <a:highlight>
                  <a:srgbClr val="FFFF00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d4PDF</a:t>
            </a:r>
            <a:r>
              <a:rPr lang="ja-JP" altLang="en-US" sz="6000" b="1" dirty="0">
                <a:highlight>
                  <a:srgbClr val="FFFF00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ダウンスケーリングデータ」の</a:t>
            </a:r>
            <a:r>
              <a:rPr lang="ja-JP" altLang="en-US" sz="6000" b="1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バイアス補正データ</a:t>
            </a:r>
            <a:r>
              <a:rPr lang="ja-JP" altLang="en-US" sz="6000" b="1" dirty="0">
                <a:highlight>
                  <a:srgbClr val="FFFF00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を開発。</a:t>
            </a:r>
            <a:endParaRPr lang="en-US" altLang="ja-JP" sz="6000" b="1" dirty="0">
              <a:highlight>
                <a:srgbClr val="FFFF00"/>
              </a:highlight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ja-JP" altLang="en-US" sz="6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○これを</a:t>
            </a:r>
            <a:r>
              <a:rPr lang="en-US" altLang="ja-JP" sz="6000" b="1" dirty="0">
                <a:solidFill>
                  <a:schemeClr val="accent3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DIAS</a:t>
            </a:r>
            <a:r>
              <a:rPr lang="ja-JP" altLang="en-US" sz="6000" b="1" dirty="0">
                <a:solidFill>
                  <a:schemeClr val="accent3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（データ統合・解析システム）</a:t>
            </a:r>
            <a:r>
              <a:rPr lang="ja-JP" altLang="en-US" sz="6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で公開。略称を</a:t>
            </a:r>
            <a:r>
              <a:rPr lang="en-US" altLang="ja-JP" sz="6000" b="1" dirty="0">
                <a:solidFill>
                  <a:schemeClr val="accent3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WBC-d4PDF5km(2022)</a:t>
            </a:r>
            <a:r>
              <a:rPr lang="ja-JP" altLang="en-US" sz="6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と命名。</a:t>
            </a:r>
            <a:endParaRPr lang="en-US" altLang="ja-JP" sz="6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ja-JP" altLang="en-US" sz="6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○バイアス補正法は、九州大学</a:t>
            </a:r>
            <a:r>
              <a:rPr lang="ja-JP" altLang="en-US" sz="6000" b="1" dirty="0">
                <a:solidFill>
                  <a:schemeClr val="accent3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渡部哲史</a:t>
            </a:r>
            <a:r>
              <a:rPr lang="ja-JP" altLang="en-US" sz="6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准教授開発の</a:t>
            </a:r>
            <a:r>
              <a:rPr lang="en-US" altLang="ja-JP" sz="6000" b="1" dirty="0">
                <a:solidFill>
                  <a:schemeClr val="accent3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Dual-Window</a:t>
            </a:r>
            <a:r>
              <a:rPr lang="ja-JP" altLang="en-US" sz="6000" b="1" dirty="0">
                <a:solidFill>
                  <a:schemeClr val="accent3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法</a:t>
            </a:r>
            <a:r>
              <a:rPr lang="en-US" altLang="ja-JP" sz="6000" b="1" baseline="30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1)</a:t>
            </a:r>
            <a:r>
              <a:rPr lang="ja-JP" altLang="en-US" sz="6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を適用。</a:t>
            </a:r>
            <a:endParaRPr lang="en-US" altLang="ja-JP" sz="6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ja-JP" altLang="en-US" sz="6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○</a:t>
            </a:r>
            <a:r>
              <a:rPr lang="ja-JP" altLang="en-US" sz="6000" b="1" dirty="0">
                <a:highlight>
                  <a:srgbClr val="FFFF00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データの開発方法と基本的なバイアス量を本論文</a:t>
            </a:r>
            <a:r>
              <a:rPr lang="ja-JP" altLang="en-US" sz="6000" b="1" baseline="30000" dirty="0">
                <a:highlight>
                  <a:srgbClr val="FFFF00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出典）</a:t>
            </a:r>
            <a:r>
              <a:rPr lang="ja-JP" altLang="en-US" sz="6000" b="1" dirty="0">
                <a:highlight>
                  <a:srgbClr val="FFFF00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（</a:t>
            </a:r>
            <a:r>
              <a:rPr lang="ja-JP" altLang="en-US" sz="6000" b="1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ディスクリプション論文</a:t>
            </a:r>
            <a:r>
              <a:rPr lang="ja-JP" altLang="en-US" sz="6000" b="1" dirty="0">
                <a:highlight>
                  <a:srgbClr val="FFFF00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）で公表</a:t>
            </a:r>
            <a:r>
              <a:rPr lang="ja-JP" altLang="en-US" sz="6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。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7BA03C8-6945-46A8-A986-C92FED003077}"/>
              </a:ext>
            </a:extLst>
          </p:cNvPr>
          <p:cNvSpPr txBox="1"/>
          <p:nvPr/>
        </p:nvSpPr>
        <p:spPr>
          <a:xfrm>
            <a:off x="196405" y="2114064"/>
            <a:ext cx="559486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１．研究の概要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6BF8D91-FC3E-4516-B89F-E846466F4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915" y="8647452"/>
            <a:ext cx="8291519" cy="5063816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D6D82056-C923-411C-AC56-18BB0FA9D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3018" y="8817741"/>
            <a:ext cx="7209232" cy="5403478"/>
          </a:xfrm>
          <a:prstGeom prst="rect">
            <a:avLst/>
          </a:prstGeom>
        </p:spPr>
      </p:pic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07726C4B-D1CC-4E9C-80E0-936BCD9972F8}"/>
              </a:ext>
            </a:extLst>
          </p:cNvPr>
          <p:cNvSpPr/>
          <p:nvPr/>
        </p:nvSpPr>
        <p:spPr bwMode="auto">
          <a:xfrm>
            <a:off x="20459699" y="15643049"/>
            <a:ext cx="9714539" cy="23832000"/>
          </a:xfrm>
          <a:prstGeom prst="rect">
            <a:avLst/>
          </a:prstGeom>
          <a:noFill/>
          <a:ln w="127000" cmpd="sng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endParaRPr kumimoji="1"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1C7282E-A835-47F2-9134-A96BFC86DB95}"/>
              </a:ext>
            </a:extLst>
          </p:cNvPr>
          <p:cNvSpPr txBox="1"/>
          <p:nvPr/>
        </p:nvSpPr>
        <p:spPr>
          <a:xfrm>
            <a:off x="0" y="7559358"/>
            <a:ext cx="10981351" cy="70788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【WBC-d4PDF5km(2022)</a:t>
            </a:r>
            <a:r>
              <a:rPr lang="ja-JP" altLang="en-US" sz="4000" b="1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の概要</a:t>
            </a:r>
            <a:r>
              <a:rPr lang="en-US" altLang="ja-JP" sz="4000" b="1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】</a:t>
            </a: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FB6DDB60-66C7-4AA8-A59E-1E202C8E8D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3455" y="8630189"/>
            <a:ext cx="9477277" cy="4417601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15131CC-90A1-41CB-A30C-A09615FF899F}"/>
              </a:ext>
            </a:extLst>
          </p:cNvPr>
          <p:cNvSpPr txBox="1"/>
          <p:nvPr/>
        </p:nvSpPr>
        <p:spPr>
          <a:xfrm>
            <a:off x="12532615" y="7609499"/>
            <a:ext cx="5536309" cy="70788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【</a:t>
            </a:r>
            <a:r>
              <a:rPr lang="ja-JP" altLang="en-US" sz="4000" b="1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開発・公開のフロー</a:t>
            </a:r>
            <a:r>
              <a:rPr lang="en-US" altLang="ja-JP" sz="4000" b="1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】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628D6D3-8C14-423A-B4C2-AEAD99C5F2CE}"/>
              </a:ext>
            </a:extLst>
          </p:cNvPr>
          <p:cNvSpPr txBox="1"/>
          <p:nvPr/>
        </p:nvSpPr>
        <p:spPr>
          <a:xfrm>
            <a:off x="21497170" y="7609499"/>
            <a:ext cx="6880927" cy="70788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【</a:t>
            </a:r>
            <a:r>
              <a:rPr lang="ja-JP" altLang="en-US" sz="4000" b="1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公開による好循環への期待</a:t>
            </a:r>
            <a:r>
              <a:rPr lang="en-US" altLang="ja-JP" sz="4000" b="1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】</a:t>
            </a:r>
          </a:p>
        </p:txBody>
      </p:sp>
      <p:sp>
        <p:nvSpPr>
          <p:cNvPr id="43" name="フローチャート: データ 42">
            <a:extLst>
              <a:ext uri="{FF2B5EF4-FFF2-40B4-BE49-F238E27FC236}">
                <a16:creationId xmlns:a16="http://schemas.microsoft.com/office/drawing/2014/main" id="{C894186E-7EEE-4B9C-A48F-2B02A591FFB4}"/>
              </a:ext>
            </a:extLst>
          </p:cNvPr>
          <p:cNvSpPr/>
          <p:nvPr/>
        </p:nvSpPr>
        <p:spPr bwMode="auto">
          <a:xfrm flipV="1">
            <a:off x="802793" y="2944617"/>
            <a:ext cx="5544000" cy="108000"/>
          </a:xfrm>
          <a:prstGeom prst="flowChartInputOutpu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endParaRPr kumimoji="1"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4331D3E-3DE6-4643-909E-595482CC6693}"/>
              </a:ext>
            </a:extLst>
          </p:cNvPr>
          <p:cNvSpPr txBox="1"/>
          <p:nvPr/>
        </p:nvSpPr>
        <p:spPr>
          <a:xfrm>
            <a:off x="21067685" y="15023996"/>
            <a:ext cx="778256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４</a:t>
            </a:r>
            <a:r>
              <a:rPr kumimoji="1" lang="en-US" altLang="ja-JP" sz="5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.</a:t>
            </a:r>
            <a:r>
              <a:rPr kumimoji="1" lang="ja-JP" altLang="en-US" sz="5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年平均気温のバイアス</a:t>
            </a:r>
          </a:p>
        </p:txBody>
      </p:sp>
      <p:sp>
        <p:nvSpPr>
          <p:cNvPr id="46" name="フローチャート: データ 45">
            <a:extLst>
              <a:ext uri="{FF2B5EF4-FFF2-40B4-BE49-F238E27FC236}">
                <a16:creationId xmlns:a16="http://schemas.microsoft.com/office/drawing/2014/main" id="{CE097887-CC75-4FF7-B713-238630DD61AB}"/>
              </a:ext>
            </a:extLst>
          </p:cNvPr>
          <p:cNvSpPr/>
          <p:nvPr/>
        </p:nvSpPr>
        <p:spPr bwMode="auto">
          <a:xfrm flipV="1">
            <a:off x="20782441" y="15898996"/>
            <a:ext cx="7488000" cy="108000"/>
          </a:xfrm>
          <a:prstGeom prst="flowChartInputOutpu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endParaRPr kumimoji="1"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58FE8F77-137B-40C2-8875-C001E205B33A}"/>
              </a:ext>
            </a:extLst>
          </p:cNvPr>
          <p:cNvSpPr/>
          <p:nvPr/>
        </p:nvSpPr>
        <p:spPr>
          <a:xfrm>
            <a:off x="996504" y="14461588"/>
            <a:ext cx="30065451" cy="270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 algn="just" latinLnBrk="1">
              <a:lnSpc>
                <a:spcPts val="1200"/>
              </a:lnSpc>
              <a:tabLst>
                <a:tab pos="180340" algn="l"/>
              </a:tabLst>
            </a:pPr>
            <a:r>
              <a:rPr lang="en-US" altLang="ja-JP" sz="2200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1)S. Watanabe, M. Yamada, S. Abe, and M. </a:t>
            </a:r>
            <a:r>
              <a:rPr lang="en-US" altLang="ja-JP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Hatono</a:t>
            </a:r>
            <a:r>
              <a:rPr lang="en-US" altLang="ja-JP" sz="2200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: Bias correction of d4PDF using a moving window method and their uncertainty analysis in estimation and projection of design rainfall depth, Hydrological Research Letters, 14(3), p117-122, 2020.</a:t>
            </a:r>
            <a:endParaRPr lang="ja-JP" altLang="ja-JP" sz="2200" dirty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0DD65829-B45D-48C2-8FD2-1F491FFE8832}"/>
              </a:ext>
            </a:extLst>
          </p:cNvPr>
          <p:cNvSpPr/>
          <p:nvPr/>
        </p:nvSpPr>
        <p:spPr>
          <a:xfrm>
            <a:off x="196405" y="39879690"/>
            <a:ext cx="30222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0" lvl="0" indent="-895350">
              <a:spcAft>
                <a:spcPts val="0"/>
              </a:spcAft>
              <a:tabLst>
                <a:tab pos="925195" algn="l"/>
                <a:tab pos="533400" algn="l"/>
              </a:tabLst>
            </a:pPr>
            <a:r>
              <a:rPr lang="ja-JP" altLang="en-US" sz="2800" b="1" dirty="0">
                <a:latin typeface="+mj-ea"/>
                <a:ea typeface="+mj-ea"/>
                <a:cs typeface="Times New Roman" panose="02020603050405020304" pitchFamily="18" charset="0"/>
              </a:rPr>
              <a:t>出典：</a:t>
            </a:r>
            <a:r>
              <a:rPr lang="ja-JP" altLang="ja-JP" sz="2800" b="1" dirty="0">
                <a:latin typeface="+mj-ea"/>
                <a:ea typeface="+mj-ea"/>
                <a:cs typeface="Times New Roman" panose="02020603050405020304" pitchFamily="18" charset="0"/>
              </a:rPr>
              <a:t>西村宗倫，高田望，</a:t>
            </a:r>
            <a:r>
              <a:rPr lang="ja-JP" altLang="en-US" sz="2800" b="1" dirty="0">
                <a:latin typeface="+mj-ea"/>
                <a:ea typeface="+mj-ea"/>
                <a:cs typeface="Times New Roman" panose="02020603050405020304" pitchFamily="18" charset="0"/>
              </a:rPr>
              <a:t>因幡直希，</a:t>
            </a:r>
            <a:r>
              <a:rPr lang="ja-JP" altLang="ja-JP" sz="2800" b="1" dirty="0">
                <a:latin typeface="+mj-ea"/>
                <a:ea typeface="+mj-ea"/>
                <a:cs typeface="Times New Roman" panose="02020603050405020304" pitchFamily="18" charset="0"/>
              </a:rPr>
              <a:t>坂本光司，</a:t>
            </a:r>
            <a:r>
              <a:rPr lang="ja-JP" altLang="en-US" sz="2800" b="1" dirty="0">
                <a:latin typeface="+mj-ea"/>
                <a:ea typeface="+mj-ea"/>
                <a:cs typeface="Times New Roman" panose="02020603050405020304" pitchFamily="18" charset="0"/>
              </a:rPr>
              <a:t>柴川大雅，吉田翔</a:t>
            </a:r>
            <a:r>
              <a:rPr lang="ja-JP" altLang="ja-JP" sz="2800" b="1" dirty="0">
                <a:latin typeface="+mj-ea"/>
                <a:ea typeface="+mj-ea"/>
                <a:cs typeface="Times New Roman" panose="02020603050405020304" pitchFamily="18" charset="0"/>
              </a:rPr>
              <a:t>，</a:t>
            </a:r>
            <a:r>
              <a:rPr lang="ja-JP" altLang="en-US" sz="2800" b="1" dirty="0">
                <a:latin typeface="+mj-ea"/>
                <a:ea typeface="+mj-ea"/>
                <a:cs typeface="Times New Roman" panose="02020603050405020304" pitchFamily="18" charset="0"/>
              </a:rPr>
              <a:t>三浦悠</a:t>
            </a:r>
            <a:r>
              <a:rPr lang="ja-JP" altLang="ja-JP" sz="2800" b="1" dirty="0">
                <a:latin typeface="+mj-ea"/>
                <a:ea typeface="+mj-ea"/>
                <a:cs typeface="Times New Roman" panose="02020603050405020304" pitchFamily="18" charset="0"/>
              </a:rPr>
              <a:t>，</a:t>
            </a:r>
            <a:r>
              <a:rPr lang="ja-JP" altLang="en-US" sz="2800" b="1" dirty="0">
                <a:latin typeface="+mj-ea"/>
                <a:ea typeface="+mj-ea"/>
                <a:cs typeface="Times New Roman" panose="02020603050405020304" pitchFamily="18" charset="0"/>
              </a:rPr>
              <a:t>渡部哲史，仲江川敏之，竹下哲也</a:t>
            </a:r>
            <a:r>
              <a:rPr lang="en-US" altLang="ja-JP" sz="2800" b="1" dirty="0">
                <a:latin typeface="+mj-ea"/>
                <a:ea typeface="+mj-ea"/>
                <a:cs typeface="Times New Roman" panose="02020603050405020304" pitchFamily="18" charset="0"/>
              </a:rPr>
              <a:t>: </a:t>
            </a:r>
            <a:r>
              <a:rPr lang="ja-JP" altLang="en-US" sz="2800" b="1" dirty="0">
                <a:latin typeface="+mj-ea"/>
                <a:ea typeface="+mj-ea"/>
                <a:cs typeface="Times New Roman" panose="02020603050405020304" pitchFamily="18" charset="0"/>
              </a:rPr>
              <a:t>全国版</a:t>
            </a:r>
            <a:r>
              <a:rPr lang="en-US" altLang="ja-JP" sz="2800" b="1" dirty="0">
                <a:latin typeface="+mj-ea"/>
                <a:ea typeface="+mj-ea"/>
                <a:cs typeface="Times New Roman" panose="02020603050405020304" pitchFamily="18" charset="0"/>
              </a:rPr>
              <a:t>d4PDF</a:t>
            </a:r>
            <a:r>
              <a:rPr lang="ja-JP" altLang="en-US" sz="2800" b="1" dirty="0">
                <a:latin typeface="+mj-ea"/>
                <a:ea typeface="+mj-ea"/>
                <a:cs typeface="Times New Roman" panose="02020603050405020304" pitchFamily="18" charset="0"/>
              </a:rPr>
              <a:t>ダウンスケーリングデータのバイアス補正データの開発と公開</a:t>
            </a:r>
            <a:r>
              <a:rPr lang="en-US" altLang="ja-JP" sz="2800" b="1" dirty="0">
                <a:latin typeface="+mj-ea"/>
                <a:ea typeface="+mj-ea"/>
                <a:cs typeface="Times New Roman" panose="02020603050405020304" pitchFamily="18" charset="0"/>
              </a:rPr>
              <a:t>, </a:t>
            </a:r>
            <a:r>
              <a:rPr lang="ja-JP" altLang="ja-JP" sz="2800" b="1" dirty="0">
                <a:latin typeface="+mj-ea"/>
                <a:ea typeface="+mj-ea"/>
                <a:cs typeface="Times New Roman" panose="02020603050405020304" pitchFamily="18" charset="0"/>
              </a:rPr>
              <a:t>河川技術論文集</a:t>
            </a:r>
            <a:r>
              <a:rPr lang="en-US" altLang="ja-JP" sz="2800" b="1" dirty="0">
                <a:latin typeface="+mj-ea"/>
                <a:ea typeface="+mj-ea"/>
                <a:cs typeface="Times New Roman" panose="02020603050405020304" pitchFamily="18" charset="0"/>
              </a:rPr>
              <a:t>,</a:t>
            </a:r>
            <a:r>
              <a:rPr lang="ja-JP" altLang="ja-JP" sz="2800" b="1" dirty="0">
                <a:latin typeface="+mj-ea"/>
                <a:ea typeface="+mj-ea"/>
                <a:cs typeface="Times New Roman" panose="02020603050405020304" pitchFamily="18" charset="0"/>
              </a:rPr>
              <a:t>第</a:t>
            </a:r>
            <a:r>
              <a:rPr lang="en-US" altLang="ja-JP" sz="2800" b="1" dirty="0">
                <a:latin typeface="+mj-ea"/>
                <a:ea typeface="+mj-ea"/>
                <a:cs typeface="Times New Roman" panose="02020603050405020304" pitchFamily="18" charset="0"/>
              </a:rPr>
              <a:t>31</a:t>
            </a:r>
            <a:r>
              <a:rPr lang="ja-JP" altLang="ja-JP" sz="2800" b="1" dirty="0">
                <a:latin typeface="+mj-ea"/>
                <a:ea typeface="+mj-ea"/>
                <a:cs typeface="Times New Roman" panose="02020603050405020304" pitchFamily="18" charset="0"/>
              </a:rPr>
              <a:t>巻</a:t>
            </a:r>
            <a:r>
              <a:rPr lang="en-US" altLang="ja-JP" sz="2800" b="1" dirty="0">
                <a:latin typeface="+mj-ea"/>
                <a:ea typeface="+mj-ea"/>
                <a:cs typeface="Times New Roman" panose="02020603050405020304" pitchFamily="18" charset="0"/>
              </a:rPr>
              <a:t>, pp.421-426, 2025.</a:t>
            </a:r>
            <a:r>
              <a:rPr lang="ja-JP" altLang="en-US" sz="2800" b="1" dirty="0">
                <a:latin typeface="+mj-ea"/>
                <a:ea typeface="+mj-ea"/>
                <a:cs typeface="Times New Roman" panose="02020603050405020304" pitchFamily="18" charset="0"/>
              </a:rPr>
              <a:t>　　</a:t>
            </a:r>
            <a:endParaRPr lang="en-US" altLang="ja-JP" sz="2800" b="1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60126D4F-97C5-4283-8109-DDD62BA0A3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1364" y="28561805"/>
            <a:ext cx="9540000" cy="10593209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D397C70F-9BD7-4B77-809D-39A8A96443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62944" y="18762292"/>
            <a:ext cx="9078463" cy="100800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C1525BE-A5D9-47DB-9241-AB9E150573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45748" y="18700246"/>
            <a:ext cx="9316108" cy="10080000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06231131-96AE-4CD3-9068-0C7875F8218C}"/>
              </a:ext>
            </a:extLst>
          </p:cNvPr>
          <p:cNvSpPr/>
          <p:nvPr/>
        </p:nvSpPr>
        <p:spPr bwMode="auto">
          <a:xfrm>
            <a:off x="10334788" y="15654888"/>
            <a:ext cx="9820111" cy="23832000"/>
          </a:xfrm>
          <a:prstGeom prst="rect">
            <a:avLst/>
          </a:prstGeom>
          <a:noFill/>
          <a:ln w="127000" cmpd="sng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endParaRPr kumimoji="1"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65F633-4E5C-4A86-A073-9C78522278CA}"/>
              </a:ext>
            </a:extLst>
          </p:cNvPr>
          <p:cNvSpPr txBox="1"/>
          <p:nvPr/>
        </p:nvSpPr>
        <p:spPr>
          <a:xfrm>
            <a:off x="10773455" y="15023996"/>
            <a:ext cx="714853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３</a:t>
            </a:r>
            <a:r>
              <a:rPr lang="en-US" altLang="ja-JP" sz="5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.</a:t>
            </a:r>
            <a:r>
              <a:rPr kumimoji="1" lang="ja-JP" altLang="en-US" sz="5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年降水量のバイアス</a:t>
            </a:r>
          </a:p>
        </p:txBody>
      </p:sp>
      <p:sp>
        <p:nvSpPr>
          <p:cNvPr id="31" name="フローチャート: データ 30">
            <a:extLst>
              <a:ext uri="{FF2B5EF4-FFF2-40B4-BE49-F238E27FC236}">
                <a16:creationId xmlns:a16="http://schemas.microsoft.com/office/drawing/2014/main" id="{FF5627E2-FB72-407A-AB7B-C64CEDE39115}"/>
              </a:ext>
            </a:extLst>
          </p:cNvPr>
          <p:cNvSpPr/>
          <p:nvPr/>
        </p:nvSpPr>
        <p:spPr bwMode="auto">
          <a:xfrm flipV="1">
            <a:off x="10773455" y="16006996"/>
            <a:ext cx="6984000" cy="108000"/>
          </a:xfrm>
          <a:prstGeom prst="flowChartInputOutpu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endParaRPr kumimoji="1"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E75A24E-1146-4BE2-B9FB-6E02E5E849C0}"/>
              </a:ext>
            </a:extLst>
          </p:cNvPr>
          <p:cNvSpPr/>
          <p:nvPr/>
        </p:nvSpPr>
        <p:spPr bwMode="auto">
          <a:xfrm>
            <a:off x="39945" y="15669404"/>
            <a:ext cx="10024019" cy="23832000"/>
          </a:xfrm>
          <a:prstGeom prst="rect">
            <a:avLst/>
          </a:prstGeom>
          <a:noFill/>
          <a:ln w="127000" cmpd="sng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endParaRPr kumimoji="1"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1772C4B-D077-4AF5-A389-9E9C5BBBF5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2630" y="17496304"/>
            <a:ext cx="7560000" cy="1228500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AE01499-EF05-4AFA-BF66-0EFDDD65AF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2630" y="29882619"/>
            <a:ext cx="7270798" cy="9404013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1E43E80-320A-4AA9-B6DB-7776BD0DB520}"/>
              </a:ext>
            </a:extLst>
          </p:cNvPr>
          <p:cNvSpPr txBox="1"/>
          <p:nvPr/>
        </p:nvSpPr>
        <p:spPr>
          <a:xfrm>
            <a:off x="420364" y="15142428"/>
            <a:ext cx="645827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2.Dual-Window</a:t>
            </a:r>
            <a:r>
              <a:rPr lang="ja-JP" altLang="en-US" sz="5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法</a:t>
            </a:r>
            <a:endParaRPr kumimoji="1" lang="ja-JP" altLang="en-US" sz="54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8" name="フローチャート: データ 47">
            <a:extLst>
              <a:ext uri="{FF2B5EF4-FFF2-40B4-BE49-F238E27FC236}">
                <a16:creationId xmlns:a16="http://schemas.microsoft.com/office/drawing/2014/main" id="{0D7B987C-6D26-4147-ABBE-074027CE8489}"/>
              </a:ext>
            </a:extLst>
          </p:cNvPr>
          <p:cNvSpPr/>
          <p:nvPr/>
        </p:nvSpPr>
        <p:spPr bwMode="auto">
          <a:xfrm flipV="1">
            <a:off x="341644" y="15970822"/>
            <a:ext cx="6984000" cy="108000"/>
          </a:xfrm>
          <a:prstGeom prst="flowChartInputOutpu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endParaRPr kumimoji="1"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0" name="コンテンツ プレースホルダー 2">
            <a:extLst>
              <a:ext uri="{FF2B5EF4-FFF2-40B4-BE49-F238E27FC236}">
                <a16:creationId xmlns:a16="http://schemas.microsoft.com/office/drawing/2014/main" id="{1E4AB55E-485F-497D-8DDD-897D6DD35F03}"/>
              </a:ext>
            </a:extLst>
          </p:cNvPr>
          <p:cNvSpPr txBox="1">
            <a:spLocks/>
          </p:cNvSpPr>
          <p:nvPr/>
        </p:nvSpPr>
        <p:spPr>
          <a:xfrm>
            <a:off x="341644" y="16239344"/>
            <a:ext cx="9912073" cy="1846660"/>
          </a:xfrm>
          <a:prstGeom prst="rect">
            <a:avLst/>
          </a:prstGeom>
          <a:ln w="19050">
            <a:noFill/>
          </a:ln>
        </p:spPr>
        <p:txBody>
          <a:bodyPr vert="horz" lIns="72000" tIns="36000" rIns="7200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ja-JP" altLang="en-US" sz="3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○</a:t>
            </a:r>
            <a:r>
              <a:rPr lang="en-US" altLang="ja-JP" sz="3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Dual-Window</a:t>
            </a:r>
            <a:r>
              <a:rPr lang="ja-JP" altLang="en-US" sz="3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法は、期間移動窓と順位移動窓の２つの窓で、実験値と観測値の累積相対度数の整合を図る手法。</a:t>
            </a:r>
            <a:endParaRPr lang="en-US" altLang="ja-JP" sz="3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51" name="コンテンツ プレースホルダー 2">
            <a:extLst>
              <a:ext uri="{FF2B5EF4-FFF2-40B4-BE49-F238E27FC236}">
                <a16:creationId xmlns:a16="http://schemas.microsoft.com/office/drawing/2014/main" id="{1E9304A9-10B1-4242-B0B8-60300B4474C7}"/>
              </a:ext>
            </a:extLst>
          </p:cNvPr>
          <p:cNvSpPr txBox="1">
            <a:spLocks/>
          </p:cNvSpPr>
          <p:nvPr/>
        </p:nvSpPr>
        <p:spPr>
          <a:xfrm>
            <a:off x="10471364" y="16263315"/>
            <a:ext cx="9455270" cy="1846660"/>
          </a:xfrm>
          <a:prstGeom prst="rect">
            <a:avLst/>
          </a:prstGeom>
          <a:ln w="19050">
            <a:noFill/>
          </a:ln>
        </p:spPr>
        <p:txBody>
          <a:bodyPr vert="horz" lIns="72000" tIns="36000" rIns="7200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ja-JP" altLang="en-US" sz="3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○年降水量のバイアス量（解析値－観測値）は、全</a:t>
            </a:r>
            <a:r>
              <a:rPr lang="en-US" altLang="ja-JP" sz="3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756</a:t>
            </a:r>
            <a:r>
              <a:rPr lang="ja-JP" altLang="en-US" sz="3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地点の絶対平均で約</a:t>
            </a:r>
            <a:r>
              <a:rPr lang="en-US" altLang="ja-JP" sz="3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229mm</a:t>
            </a:r>
            <a:r>
              <a:rPr lang="ja-JP" altLang="en-US" sz="3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のバイアス量が確認された。</a:t>
            </a:r>
            <a:endParaRPr lang="en-US" altLang="ja-JP" sz="3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Calibri" panose="020F0502020204030204" pitchFamily="34" charset="0"/>
            </a:endParaRPr>
          </a:p>
          <a:p>
            <a:pPr marL="533400" indent="-53340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ja-JP" altLang="en-US" sz="3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○バイアス量は、夏と冬が相対的に大きい。</a:t>
            </a:r>
          </a:p>
          <a:p>
            <a:pPr marL="533400" indent="-53340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lang="en-US" altLang="ja-JP" sz="32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41" name="コンテンツ プレースホルダー 2">
            <a:extLst>
              <a:ext uri="{FF2B5EF4-FFF2-40B4-BE49-F238E27FC236}">
                <a16:creationId xmlns:a16="http://schemas.microsoft.com/office/drawing/2014/main" id="{1AD56C3C-01C6-4A03-89B7-CBA84A1E0DC8}"/>
              </a:ext>
            </a:extLst>
          </p:cNvPr>
          <p:cNvSpPr txBox="1">
            <a:spLocks/>
          </p:cNvSpPr>
          <p:nvPr/>
        </p:nvSpPr>
        <p:spPr>
          <a:xfrm>
            <a:off x="20595537" y="16181009"/>
            <a:ext cx="9316108" cy="1846660"/>
          </a:xfrm>
          <a:prstGeom prst="rect">
            <a:avLst/>
          </a:prstGeom>
          <a:ln w="19050">
            <a:noFill/>
          </a:ln>
        </p:spPr>
        <p:txBody>
          <a:bodyPr vert="horz" lIns="72000" tIns="36000" rIns="7200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ja-JP" altLang="en-US" sz="3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○年平均気温のバイアス量（解析値－観測値）は、全</a:t>
            </a:r>
            <a:r>
              <a:rPr lang="en-US" altLang="ja-JP" sz="3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576</a:t>
            </a:r>
            <a:r>
              <a:rPr lang="ja-JP" altLang="en-US" sz="3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地点の絶対平均で約</a:t>
            </a:r>
            <a:r>
              <a:rPr lang="en-US" altLang="ja-JP" sz="3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0.5℃</a:t>
            </a:r>
            <a:r>
              <a:rPr lang="ja-JP" altLang="en-US" sz="3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のバイアス量が確認された。</a:t>
            </a:r>
          </a:p>
          <a:p>
            <a:pPr marL="533400" indent="-53340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ja-JP" altLang="en-US" sz="3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 ○バイアス量は、夏をより暑く、冬をより寒い方向で確認された。</a:t>
            </a:r>
          </a:p>
          <a:p>
            <a:pPr marL="533400" indent="-53340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lang="en-US" altLang="ja-JP" sz="32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4" name="矢印: 左カーブ 3">
            <a:extLst>
              <a:ext uri="{FF2B5EF4-FFF2-40B4-BE49-F238E27FC236}">
                <a16:creationId xmlns:a16="http://schemas.microsoft.com/office/drawing/2014/main" id="{36AD512D-0874-420D-8707-CC630109F4CC}"/>
              </a:ext>
            </a:extLst>
          </p:cNvPr>
          <p:cNvSpPr/>
          <p:nvPr/>
        </p:nvSpPr>
        <p:spPr>
          <a:xfrm>
            <a:off x="8839913" y="20176450"/>
            <a:ext cx="548766" cy="1025480"/>
          </a:xfrm>
          <a:prstGeom prst="curvedLeftArrow">
            <a:avLst/>
          </a:prstGeom>
          <a:solidFill>
            <a:srgbClr val="0000F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4" name="矢印: 左カーブ 53">
            <a:extLst>
              <a:ext uri="{FF2B5EF4-FFF2-40B4-BE49-F238E27FC236}">
                <a16:creationId xmlns:a16="http://schemas.microsoft.com/office/drawing/2014/main" id="{7CFF740C-3385-46A4-B9B4-D5CBB528CFDE}"/>
              </a:ext>
            </a:extLst>
          </p:cNvPr>
          <p:cNvSpPr/>
          <p:nvPr/>
        </p:nvSpPr>
        <p:spPr>
          <a:xfrm>
            <a:off x="8785819" y="24978878"/>
            <a:ext cx="548766" cy="1025480"/>
          </a:xfrm>
          <a:prstGeom prst="curvedLeftArrow">
            <a:avLst/>
          </a:prstGeom>
          <a:solidFill>
            <a:srgbClr val="0000F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矢印: 左カーブ 54">
            <a:extLst>
              <a:ext uri="{FF2B5EF4-FFF2-40B4-BE49-F238E27FC236}">
                <a16:creationId xmlns:a16="http://schemas.microsoft.com/office/drawing/2014/main" id="{434774B0-E352-4122-96FF-32C4EC5DA7B1}"/>
              </a:ext>
            </a:extLst>
          </p:cNvPr>
          <p:cNvSpPr/>
          <p:nvPr/>
        </p:nvSpPr>
        <p:spPr>
          <a:xfrm>
            <a:off x="8739254" y="29346447"/>
            <a:ext cx="548766" cy="1025480"/>
          </a:xfrm>
          <a:prstGeom prst="curvedLeftArrow">
            <a:avLst/>
          </a:prstGeom>
          <a:solidFill>
            <a:srgbClr val="0000F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07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6956</TotalTime>
  <Words>422</Words>
  <Application>Microsoft Office PowerPoint</Application>
  <PresentationFormat>ユーザー設定</PresentationFormat>
  <Paragraphs>25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Meiryo UI</vt:lpstr>
      <vt:lpstr>ＭＳ Ｐゴシック</vt:lpstr>
      <vt:lpstr>ＭＳ 明朝</vt:lpstr>
      <vt:lpstr>UD デジタル 教科書体 NK-R</vt:lpstr>
      <vt:lpstr>Arial</vt:lpstr>
      <vt:lpstr>Calibri</vt:lpstr>
      <vt:lpstr>Times New Roman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長屋</dc:creator>
  <cp:lastModifiedBy>西村 宗倫</cp:lastModifiedBy>
  <cp:revision>561</cp:revision>
  <cp:lastPrinted>2024-06-14T02:04:29Z</cp:lastPrinted>
  <dcterms:created xsi:type="dcterms:W3CDTF">2016-02-23T02:39:35Z</dcterms:created>
  <dcterms:modified xsi:type="dcterms:W3CDTF">2025-06-13T02:48:53Z</dcterms:modified>
</cp:coreProperties>
</file>