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8" r:id="rId6"/>
    <p:sldId id="261" r:id="rId7"/>
    <p:sldId id="263" r:id="rId8"/>
    <p:sldId id="264" r:id="rId9"/>
    <p:sldId id="262"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6" d="100"/>
          <a:sy n="96" d="100"/>
        </p:scale>
        <p:origin x="2070" y="31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Hiroki\Desktop\&#30740;&#31350;\&#27969;&#30722;&#29872;&#22659;&#20877;&#29983;\&#25237;&#31295;\2025&#24180;&#27827;&#24029;&#12471;&#12531;&#12509;&#12472;&#12454;&#12512;\04_&#26619;&#35501;&#23550;&#24540;\&#22259;&#34920;\&#22259;-6_No.5_&#27827;&#24202;&#32294;&#26029;&#22259;&#20877;&#29694;&#32080;&#26524;&#12398;&#20803;&#12487;&#12540;&#12479;(&#22259;2.5.17(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67261552341486E-2"/>
          <c:y val="4.9098263402006292E-2"/>
          <c:w val="0.77070765302827438"/>
          <c:h val="0.75575882157709384"/>
        </c:manualLayout>
      </c:layout>
      <c:scatterChart>
        <c:scatterStyle val="lineMarker"/>
        <c:varyColors val="0"/>
        <c:ser>
          <c:idx val="3"/>
          <c:order val="0"/>
          <c:tx>
            <c:strRef>
              <c:f>'淀川・宇治川(図2.5.17(1)&amp;(2))'!$J$2</c:f>
              <c:strCache>
                <c:ptCount val="1"/>
                <c:pt idx="0">
                  <c:v>計算河床</c:v>
                </c:pt>
              </c:strCache>
            </c:strRef>
          </c:tx>
          <c:spPr>
            <a:ln w="25400">
              <a:solidFill>
                <a:srgbClr val="0000FF"/>
              </a:solidFill>
              <a:prstDash val="solid"/>
            </a:ln>
          </c:spPr>
          <c:marker>
            <c:symbol val="square"/>
            <c:size val="5"/>
            <c:spPr>
              <a:noFill/>
              <a:ln w="9525">
                <a:noFill/>
              </a:ln>
            </c:spPr>
          </c:marker>
          <c:xVal>
            <c:numRef>
              <c:f>'淀川・宇治川(図2.5.17(1)&amp;(2))'!$B$4:$B$296</c:f>
              <c:numCache>
                <c:formatCode>General</c:formatCode>
                <c:ptCount val="293"/>
                <c:pt idx="0">
                  <c:v>0</c:v>
                </c:pt>
                <c:pt idx="1">
                  <c:v>0.19999999999999785</c:v>
                </c:pt>
                <c:pt idx="2">
                  <c:v>0.39999999999999786</c:v>
                </c:pt>
                <c:pt idx="3">
                  <c:v>0.59999999999999787</c:v>
                </c:pt>
                <c:pt idx="4">
                  <c:v>0.79999999999999782</c:v>
                </c:pt>
                <c:pt idx="5">
                  <c:v>0.99999999999999778</c:v>
                </c:pt>
                <c:pt idx="6">
                  <c:v>1.1999999999999977</c:v>
                </c:pt>
                <c:pt idx="7">
                  <c:v>1.3999999999999977</c:v>
                </c:pt>
                <c:pt idx="8">
                  <c:v>1.5999999999999976</c:v>
                </c:pt>
                <c:pt idx="9">
                  <c:v>1.7999999999999976</c:v>
                </c:pt>
                <c:pt idx="10">
                  <c:v>1.9999999999999976</c:v>
                </c:pt>
                <c:pt idx="11">
                  <c:v>2.1999999999999975</c:v>
                </c:pt>
                <c:pt idx="12">
                  <c:v>2.3999999999999977</c:v>
                </c:pt>
                <c:pt idx="13">
                  <c:v>2.5999999999999979</c:v>
                </c:pt>
                <c:pt idx="14">
                  <c:v>2.799999999999998</c:v>
                </c:pt>
                <c:pt idx="15">
                  <c:v>2.9999999999999982</c:v>
                </c:pt>
                <c:pt idx="16">
                  <c:v>3.1999999999999984</c:v>
                </c:pt>
                <c:pt idx="17">
                  <c:v>3.3999999999999986</c:v>
                </c:pt>
                <c:pt idx="18">
                  <c:v>3.5999999999999988</c:v>
                </c:pt>
                <c:pt idx="19">
                  <c:v>3.7999999999999989</c:v>
                </c:pt>
                <c:pt idx="20">
                  <c:v>3.9999999999999991</c:v>
                </c:pt>
                <c:pt idx="21">
                  <c:v>4.1999999999999993</c:v>
                </c:pt>
                <c:pt idx="22">
                  <c:v>4.3999999999999995</c:v>
                </c:pt>
                <c:pt idx="23">
                  <c:v>4.5999999999999996</c:v>
                </c:pt>
                <c:pt idx="24">
                  <c:v>4.8</c:v>
                </c:pt>
                <c:pt idx="25">
                  <c:v>5</c:v>
                </c:pt>
                <c:pt idx="26">
                  <c:v>5.2</c:v>
                </c:pt>
                <c:pt idx="27">
                  <c:v>5.4</c:v>
                </c:pt>
                <c:pt idx="28">
                  <c:v>5.6000000000000005</c:v>
                </c:pt>
                <c:pt idx="29">
                  <c:v>5.8000000000000007</c:v>
                </c:pt>
                <c:pt idx="30">
                  <c:v>6.0000000000000009</c:v>
                </c:pt>
                <c:pt idx="31">
                  <c:v>6.2000000000000011</c:v>
                </c:pt>
                <c:pt idx="32">
                  <c:v>6.4000000000000012</c:v>
                </c:pt>
                <c:pt idx="33">
                  <c:v>6.6000000000000014</c:v>
                </c:pt>
                <c:pt idx="34">
                  <c:v>6.8000000000000016</c:v>
                </c:pt>
                <c:pt idx="35">
                  <c:v>7.0000000000000018</c:v>
                </c:pt>
                <c:pt idx="36">
                  <c:v>7.200000000000002</c:v>
                </c:pt>
                <c:pt idx="37">
                  <c:v>7.4000000000000021</c:v>
                </c:pt>
                <c:pt idx="38">
                  <c:v>7.6000000000000023</c:v>
                </c:pt>
                <c:pt idx="39">
                  <c:v>7.8000000000000025</c:v>
                </c:pt>
                <c:pt idx="40">
                  <c:v>8.0000000000000018</c:v>
                </c:pt>
                <c:pt idx="41">
                  <c:v>8.2000000000000011</c:v>
                </c:pt>
                <c:pt idx="42">
                  <c:v>8.4</c:v>
                </c:pt>
                <c:pt idx="43">
                  <c:v>8.6</c:v>
                </c:pt>
                <c:pt idx="44">
                  <c:v>8.7999999999999989</c:v>
                </c:pt>
                <c:pt idx="45">
                  <c:v>8.9999999999999982</c:v>
                </c:pt>
                <c:pt idx="46">
                  <c:v>9.1999999999999975</c:v>
                </c:pt>
                <c:pt idx="47">
                  <c:v>9.3999999999999968</c:v>
                </c:pt>
                <c:pt idx="48">
                  <c:v>9.5999999999999961</c:v>
                </c:pt>
                <c:pt idx="49">
                  <c:v>9.7999999999999954</c:v>
                </c:pt>
                <c:pt idx="50">
                  <c:v>9.9999999999999947</c:v>
                </c:pt>
                <c:pt idx="51">
                  <c:v>10.199999999999994</c:v>
                </c:pt>
                <c:pt idx="52">
                  <c:v>10.399999999999993</c:v>
                </c:pt>
                <c:pt idx="53">
                  <c:v>10.599999999999993</c:v>
                </c:pt>
                <c:pt idx="54">
                  <c:v>10.799999999999992</c:v>
                </c:pt>
                <c:pt idx="55">
                  <c:v>10.999999999999991</c:v>
                </c:pt>
                <c:pt idx="56">
                  <c:v>11.19999999999999</c:v>
                </c:pt>
                <c:pt idx="57">
                  <c:v>11.39999999999999</c:v>
                </c:pt>
                <c:pt idx="58">
                  <c:v>11.599999999999989</c:v>
                </c:pt>
                <c:pt idx="59">
                  <c:v>11.799999999999988</c:v>
                </c:pt>
                <c:pt idx="60">
                  <c:v>11.999999999999988</c:v>
                </c:pt>
                <c:pt idx="61">
                  <c:v>12.199999999999987</c:v>
                </c:pt>
                <c:pt idx="62">
                  <c:v>12.399999999999986</c:v>
                </c:pt>
                <c:pt idx="63">
                  <c:v>12.599999999999985</c:v>
                </c:pt>
                <c:pt idx="64">
                  <c:v>12.799999999999985</c:v>
                </c:pt>
                <c:pt idx="65">
                  <c:v>12.999999999999984</c:v>
                </c:pt>
                <c:pt idx="66">
                  <c:v>13.199999999999983</c:v>
                </c:pt>
                <c:pt idx="67">
                  <c:v>13.399999999999983</c:v>
                </c:pt>
                <c:pt idx="68">
                  <c:v>13.599999999999982</c:v>
                </c:pt>
                <c:pt idx="69">
                  <c:v>13.799999999999981</c:v>
                </c:pt>
                <c:pt idx="70">
                  <c:v>13.99999999999998</c:v>
                </c:pt>
                <c:pt idx="71">
                  <c:v>14.19999999999998</c:v>
                </c:pt>
                <c:pt idx="72">
                  <c:v>14.399999999999979</c:v>
                </c:pt>
                <c:pt idx="73">
                  <c:v>14.599999999999978</c:v>
                </c:pt>
                <c:pt idx="74">
                  <c:v>14.799999999999978</c:v>
                </c:pt>
                <c:pt idx="75">
                  <c:v>14.999999999999977</c:v>
                </c:pt>
                <c:pt idx="76">
                  <c:v>15.199999999999976</c:v>
                </c:pt>
                <c:pt idx="77">
                  <c:v>15.399999999999975</c:v>
                </c:pt>
                <c:pt idx="78">
                  <c:v>15.599999999999975</c:v>
                </c:pt>
                <c:pt idx="79">
                  <c:v>15.799999999999974</c:v>
                </c:pt>
                <c:pt idx="80">
                  <c:v>15.999999999999973</c:v>
                </c:pt>
                <c:pt idx="81">
                  <c:v>16.199999999999974</c:v>
                </c:pt>
                <c:pt idx="82">
                  <c:v>16.399999999999974</c:v>
                </c:pt>
                <c:pt idx="83">
                  <c:v>16.599999999999973</c:v>
                </c:pt>
                <c:pt idx="84">
                  <c:v>16.799999999999972</c:v>
                </c:pt>
                <c:pt idx="85">
                  <c:v>16.999999999999972</c:v>
                </c:pt>
                <c:pt idx="86">
                  <c:v>17.199999999999971</c:v>
                </c:pt>
                <c:pt idx="87">
                  <c:v>17.39999999999997</c:v>
                </c:pt>
                <c:pt idx="88">
                  <c:v>17.599999999999969</c:v>
                </c:pt>
                <c:pt idx="89">
                  <c:v>17.799999999999969</c:v>
                </c:pt>
                <c:pt idx="90">
                  <c:v>17.999999999999968</c:v>
                </c:pt>
                <c:pt idx="91">
                  <c:v>18.199999999999967</c:v>
                </c:pt>
                <c:pt idx="92">
                  <c:v>18.399999999999967</c:v>
                </c:pt>
                <c:pt idx="93">
                  <c:v>18.599999999999966</c:v>
                </c:pt>
                <c:pt idx="94">
                  <c:v>18.799999999999965</c:v>
                </c:pt>
                <c:pt idx="95">
                  <c:v>18.999999999999964</c:v>
                </c:pt>
                <c:pt idx="96">
                  <c:v>19.199999999999964</c:v>
                </c:pt>
                <c:pt idx="97">
                  <c:v>19.399999999999963</c:v>
                </c:pt>
                <c:pt idx="98">
                  <c:v>19.599999999999962</c:v>
                </c:pt>
                <c:pt idx="99">
                  <c:v>19.799999999999962</c:v>
                </c:pt>
                <c:pt idx="100">
                  <c:v>19.999999999999961</c:v>
                </c:pt>
                <c:pt idx="101">
                  <c:v>20.19999999999996</c:v>
                </c:pt>
                <c:pt idx="102">
                  <c:v>20.399999999999959</c:v>
                </c:pt>
                <c:pt idx="103">
                  <c:v>20.599999999999959</c:v>
                </c:pt>
                <c:pt idx="104">
                  <c:v>20.799999999999958</c:v>
                </c:pt>
                <c:pt idx="105">
                  <c:v>20.999999999999957</c:v>
                </c:pt>
                <c:pt idx="106">
                  <c:v>21.199999999999957</c:v>
                </c:pt>
                <c:pt idx="107">
                  <c:v>21.399999999999956</c:v>
                </c:pt>
                <c:pt idx="108">
                  <c:v>21.599999999999955</c:v>
                </c:pt>
                <c:pt idx="109">
                  <c:v>21.799999999999955</c:v>
                </c:pt>
                <c:pt idx="110">
                  <c:v>21.999999999999954</c:v>
                </c:pt>
                <c:pt idx="111">
                  <c:v>22.199999999999953</c:v>
                </c:pt>
                <c:pt idx="112">
                  <c:v>22.399999999999952</c:v>
                </c:pt>
                <c:pt idx="113">
                  <c:v>22.599999999999952</c:v>
                </c:pt>
                <c:pt idx="114">
                  <c:v>22.799999999999951</c:v>
                </c:pt>
                <c:pt idx="115">
                  <c:v>22.99999999999995</c:v>
                </c:pt>
                <c:pt idx="116">
                  <c:v>23.19999999999995</c:v>
                </c:pt>
                <c:pt idx="117">
                  <c:v>23.399999999999949</c:v>
                </c:pt>
                <c:pt idx="118">
                  <c:v>23.599999999999948</c:v>
                </c:pt>
                <c:pt idx="119">
                  <c:v>23.799999999999947</c:v>
                </c:pt>
                <c:pt idx="120">
                  <c:v>23.999999999999947</c:v>
                </c:pt>
                <c:pt idx="121">
                  <c:v>24.199999999999946</c:v>
                </c:pt>
                <c:pt idx="122">
                  <c:v>24.399999999999945</c:v>
                </c:pt>
                <c:pt idx="123">
                  <c:v>24.599999999999945</c:v>
                </c:pt>
                <c:pt idx="124">
                  <c:v>24.799999999999944</c:v>
                </c:pt>
                <c:pt idx="125">
                  <c:v>24.999999999999943</c:v>
                </c:pt>
                <c:pt idx="126">
                  <c:v>25.199999999999942</c:v>
                </c:pt>
                <c:pt idx="127">
                  <c:v>25.399999999999942</c:v>
                </c:pt>
                <c:pt idx="128">
                  <c:v>25.599999999999941</c:v>
                </c:pt>
                <c:pt idx="129">
                  <c:v>25.79999999999994</c:v>
                </c:pt>
                <c:pt idx="130">
                  <c:v>25.99999999999994</c:v>
                </c:pt>
                <c:pt idx="131">
                  <c:v>26.199999999999939</c:v>
                </c:pt>
                <c:pt idx="132">
                  <c:v>26.399999999999938</c:v>
                </c:pt>
                <c:pt idx="133">
                  <c:v>26.599999999999937</c:v>
                </c:pt>
                <c:pt idx="134">
                  <c:v>26.799999999999937</c:v>
                </c:pt>
                <c:pt idx="135">
                  <c:v>26.999999999999936</c:v>
                </c:pt>
                <c:pt idx="136">
                  <c:v>27.199999999999935</c:v>
                </c:pt>
                <c:pt idx="137">
                  <c:v>27.399999999999935</c:v>
                </c:pt>
                <c:pt idx="138">
                  <c:v>27.599999999999934</c:v>
                </c:pt>
                <c:pt idx="139">
                  <c:v>27.799999999999933</c:v>
                </c:pt>
                <c:pt idx="140">
                  <c:v>27.999999999999932</c:v>
                </c:pt>
                <c:pt idx="141">
                  <c:v>28.199999999999932</c:v>
                </c:pt>
                <c:pt idx="142">
                  <c:v>28.399999999999931</c:v>
                </c:pt>
                <c:pt idx="143">
                  <c:v>28.59999999999993</c:v>
                </c:pt>
                <c:pt idx="144">
                  <c:v>28.79999999999993</c:v>
                </c:pt>
                <c:pt idx="145">
                  <c:v>28.999999999999929</c:v>
                </c:pt>
                <c:pt idx="146">
                  <c:v>29.199999999999928</c:v>
                </c:pt>
                <c:pt idx="147">
                  <c:v>29.399999999999928</c:v>
                </c:pt>
                <c:pt idx="148">
                  <c:v>29.599999999999927</c:v>
                </c:pt>
                <c:pt idx="149">
                  <c:v>29.799999999999926</c:v>
                </c:pt>
                <c:pt idx="150">
                  <c:v>29.999999999999925</c:v>
                </c:pt>
                <c:pt idx="151">
                  <c:v>30.199999999999925</c:v>
                </c:pt>
                <c:pt idx="152">
                  <c:v>30.399999999999924</c:v>
                </c:pt>
                <c:pt idx="153">
                  <c:v>30.599999999999923</c:v>
                </c:pt>
                <c:pt idx="154">
                  <c:v>30.799999999999923</c:v>
                </c:pt>
                <c:pt idx="155">
                  <c:v>30.999999999999922</c:v>
                </c:pt>
                <c:pt idx="156">
                  <c:v>31.199999999999921</c:v>
                </c:pt>
                <c:pt idx="157">
                  <c:v>31.39999999999992</c:v>
                </c:pt>
                <c:pt idx="158">
                  <c:v>31.59999999999992</c:v>
                </c:pt>
                <c:pt idx="159">
                  <c:v>31.799999999999919</c:v>
                </c:pt>
                <c:pt idx="160">
                  <c:v>31.999999999999918</c:v>
                </c:pt>
                <c:pt idx="161">
                  <c:v>32.199999999999918</c:v>
                </c:pt>
                <c:pt idx="162">
                  <c:v>32.39999999999992</c:v>
                </c:pt>
                <c:pt idx="163">
                  <c:v>32.599999999999923</c:v>
                </c:pt>
                <c:pt idx="164">
                  <c:v>32.799999999999926</c:v>
                </c:pt>
                <c:pt idx="165">
                  <c:v>32.999999999999929</c:v>
                </c:pt>
                <c:pt idx="166">
                  <c:v>33.199999999999932</c:v>
                </c:pt>
                <c:pt idx="167">
                  <c:v>33.399999999999935</c:v>
                </c:pt>
                <c:pt idx="168">
                  <c:v>33.599999999999937</c:v>
                </c:pt>
                <c:pt idx="169">
                  <c:v>33.79999999999994</c:v>
                </c:pt>
                <c:pt idx="170">
                  <c:v>33.999999999999943</c:v>
                </c:pt>
                <c:pt idx="171">
                  <c:v>34.199999999999946</c:v>
                </c:pt>
                <c:pt idx="172">
                  <c:v>34.399999999999949</c:v>
                </c:pt>
                <c:pt idx="173">
                  <c:v>34.599999999999952</c:v>
                </c:pt>
                <c:pt idx="174">
                  <c:v>34.799999999999955</c:v>
                </c:pt>
                <c:pt idx="175">
                  <c:v>34.999999999999957</c:v>
                </c:pt>
                <c:pt idx="176">
                  <c:v>35.19999999999996</c:v>
                </c:pt>
                <c:pt idx="177">
                  <c:v>35.399999999999963</c:v>
                </c:pt>
                <c:pt idx="178">
                  <c:v>35.599999999999966</c:v>
                </c:pt>
                <c:pt idx="179">
                  <c:v>35.799999999999969</c:v>
                </c:pt>
                <c:pt idx="180">
                  <c:v>35.999999999999972</c:v>
                </c:pt>
                <c:pt idx="181">
                  <c:v>36.199999999999974</c:v>
                </c:pt>
                <c:pt idx="182">
                  <c:v>36.399999999999977</c:v>
                </c:pt>
                <c:pt idx="183">
                  <c:v>36.59999999999998</c:v>
                </c:pt>
                <c:pt idx="184">
                  <c:v>36.799999999999983</c:v>
                </c:pt>
                <c:pt idx="185">
                  <c:v>36.999999999999986</c:v>
                </c:pt>
                <c:pt idx="186">
                  <c:v>37.199999999999989</c:v>
                </c:pt>
                <c:pt idx="187">
                  <c:v>37.399999999999991</c:v>
                </c:pt>
                <c:pt idx="188">
                  <c:v>37.599999999999994</c:v>
                </c:pt>
                <c:pt idx="189">
                  <c:v>37.799999999999997</c:v>
                </c:pt>
                <c:pt idx="190">
                  <c:v>38</c:v>
                </c:pt>
                <c:pt idx="191">
                  <c:v>38.200000000000003</c:v>
                </c:pt>
                <c:pt idx="192">
                  <c:v>38.400000000000006</c:v>
                </c:pt>
                <c:pt idx="193">
                  <c:v>38.600000000000009</c:v>
                </c:pt>
                <c:pt idx="194">
                  <c:v>38.800000000000011</c:v>
                </c:pt>
                <c:pt idx="195">
                  <c:v>39.000000000000014</c:v>
                </c:pt>
                <c:pt idx="196">
                  <c:v>39.200000000000017</c:v>
                </c:pt>
                <c:pt idx="197">
                  <c:v>39.40000000000002</c:v>
                </c:pt>
                <c:pt idx="198">
                  <c:v>39.600000000000023</c:v>
                </c:pt>
                <c:pt idx="199">
                  <c:v>39.800000000000026</c:v>
                </c:pt>
                <c:pt idx="200">
                  <c:v>40.000000000000028</c:v>
                </c:pt>
                <c:pt idx="201">
                  <c:v>40.200000000000031</c:v>
                </c:pt>
                <c:pt idx="202">
                  <c:v>40.400000000000034</c:v>
                </c:pt>
                <c:pt idx="203">
                  <c:v>40.600000000000037</c:v>
                </c:pt>
                <c:pt idx="204">
                  <c:v>40.80000000000004</c:v>
                </c:pt>
                <c:pt idx="205">
                  <c:v>41.000000000000043</c:v>
                </c:pt>
                <c:pt idx="206">
                  <c:v>41.200000000000045</c:v>
                </c:pt>
                <c:pt idx="207">
                  <c:v>41.400000000000048</c:v>
                </c:pt>
                <c:pt idx="208">
                  <c:v>41.600000000000051</c:v>
                </c:pt>
                <c:pt idx="209">
                  <c:v>41.800000000000054</c:v>
                </c:pt>
                <c:pt idx="210">
                  <c:v>42.000000000000057</c:v>
                </c:pt>
                <c:pt idx="211">
                  <c:v>42.20000000000006</c:v>
                </c:pt>
                <c:pt idx="212">
                  <c:v>42.400000000000063</c:v>
                </c:pt>
                <c:pt idx="213">
                  <c:v>42.600000000000065</c:v>
                </c:pt>
                <c:pt idx="214">
                  <c:v>42.800000000000068</c:v>
                </c:pt>
                <c:pt idx="215">
                  <c:v>43.000000000000071</c:v>
                </c:pt>
                <c:pt idx="216">
                  <c:v>43.200000000000074</c:v>
                </c:pt>
                <c:pt idx="217">
                  <c:v>43.400000000000077</c:v>
                </c:pt>
                <c:pt idx="218">
                  <c:v>43.60000000000008</c:v>
                </c:pt>
                <c:pt idx="219">
                  <c:v>43.800000000000082</c:v>
                </c:pt>
                <c:pt idx="220">
                  <c:v>44.000000000000085</c:v>
                </c:pt>
                <c:pt idx="221">
                  <c:v>44.200000000000088</c:v>
                </c:pt>
                <c:pt idx="222">
                  <c:v>44.400000000000091</c:v>
                </c:pt>
                <c:pt idx="223">
                  <c:v>44.600000000000094</c:v>
                </c:pt>
                <c:pt idx="224">
                  <c:v>44.800000000000097</c:v>
                </c:pt>
                <c:pt idx="225">
                  <c:v>45.000000000000099</c:v>
                </c:pt>
                <c:pt idx="226">
                  <c:v>45.200000000000102</c:v>
                </c:pt>
                <c:pt idx="227">
                  <c:v>45.400000000000105</c:v>
                </c:pt>
                <c:pt idx="228">
                  <c:v>45.600000000000108</c:v>
                </c:pt>
                <c:pt idx="229">
                  <c:v>45.800000000000111</c:v>
                </c:pt>
                <c:pt idx="230">
                  <c:v>46.000000000000114</c:v>
                </c:pt>
                <c:pt idx="231">
                  <c:v>46.200000000000117</c:v>
                </c:pt>
                <c:pt idx="232">
                  <c:v>46.400000000000119</c:v>
                </c:pt>
                <c:pt idx="233">
                  <c:v>46.600000000000122</c:v>
                </c:pt>
                <c:pt idx="234">
                  <c:v>46.800000000000125</c:v>
                </c:pt>
                <c:pt idx="235">
                  <c:v>47.000000000000128</c:v>
                </c:pt>
                <c:pt idx="236">
                  <c:v>47.200000000000131</c:v>
                </c:pt>
                <c:pt idx="237">
                  <c:v>47.400000000000134</c:v>
                </c:pt>
                <c:pt idx="238">
                  <c:v>47.600000000000136</c:v>
                </c:pt>
                <c:pt idx="239">
                  <c:v>47.800000000000139</c:v>
                </c:pt>
                <c:pt idx="240">
                  <c:v>48.000000000000142</c:v>
                </c:pt>
                <c:pt idx="241">
                  <c:v>48.200000000000145</c:v>
                </c:pt>
                <c:pt idx="242">
                  <c:v>48.400000000000148</c:v>
                </c:pt>
                <c:pt idx="243">
                  <c:v>48.600000000000151</c:v>
                </c:pt>
                <c:pt idx="244">
                  <c:v>48.800000000000153</c:v>
                </c:pt>
                <c:pt idx="245">
                  <c:v>49.000000000000156</c:v>
                </c:pt>
                <c:pt idx="246">
                  <c:v>49.200000000000159</c:v>
                </c:pt>
                <c:pt idx="247">
                  <c:v>49.400000000000162</c:v>
                </c:pt>
                <c:pt idx="248">
                  <c:v>49.600000000000165</c:v>
                </c:pt>
                <c:pt idx="249">
                  <c:v>49.800000000000168</c:v>
                </c:pt>
                <c:pt idx="250">
                  <c:v>50.000000000000171</c:v>
                </c:pt>
                <c:pt idx="251">
                  <c:v>50.200000000000173</c:v>
                </c:pt>
                <c:pt idx="252">
                  <c:v>50.400000000000176</c:v>
                </c:pt>
                <c:pt idx="253">
                  <c:v>50.600000000000179</c:v>
                </c:pt>
                <c:pt idx="254">
                  <c:v>50.800000000000182</c:v>
                </c:pt>
                <c:pt idx="255">
                  <c:v>51.000000000000185</c:v>
                </c:pt>
                <c:pt idx="256">
                  <c:v>51.200000000000188</c:v>
                </c:pt>
                <c:pt idx="257">
                  <c:v>51.40000000000019</c:v>
                </c:pt>
                <c:pt idx="258">
                  <c:v>51.600000000000193</c:v>
                </c:pt>
                <c:pt idx="259">
                  <c:v>51.800000000000196</c:v>
                </c:pt>
                <c:pt idx="260">
                  <c:v>52.000000000000199</c:v>
                </c:pt>
                <c:pt idx="261">
                  <c:v>52.200000000000202</c:v>
                </c:pt>
                <c:pt idx="262">
                  <c:v>52.400000000000205</c:v>
                </c:pt>
                <c:pt idx="263">
                  <c:v>52.600000000000207</c:v>
                </c:pt>
                <c:pt idx="264">
                  <c:v>52.80000000000021</c:v>
                </c:pt>
                <c:pt idx="265">
                  <c:v>53.000000000000213</c:v>
                </c:pt>
                <c:pt idx="266">
                  <c:v>53.200000000000216</c:v>
                </c:pt>
              </c:numCache>
            </c:numRef>
          </c:xVal>
          <c:yVal>
            <c:numRef>
              <c:f>'淀川・宇治川(図2.5.17(1)&amp;(2))'!$J$4:$J$296</c:f>
              <c:numCache>
                <c:formatCode>General</c:formatCode>
                <c:ptCount val="293"/>
                <c:pt idx="0">
                  <c:v>0</c:v>
                </c:pt>
                <c:pt idx="1">
                  <c:v>-8.6100000000000065E-2</c:v>
                </c:pt>
                <c:pt idx="2">
                  <c:v>-9.5900000000000096E-2</c:v>
                </c:pt>
                <c:pt idx="3">
                  <c:v>-0.11950000000000016</c:v>
                </c:pt>
                <c:pt idx="4">
                  <c:v>-0.1319999999999999</c:v>
                </c:pt>
                <c:pt idx="5">
                  <c:v>-9.4400000000000039E-2</c:v>
                </c:pt>
                <c:pt idx="6">
                  <c:v>-8.8199999999999834E-2</c:v>
                </c:pt>
                <c:pt idx="7">
                  <c:v>-8.5099999999999953E-2</c:v>
                </c:pt>
                <c:pt idx="8">
                  <c:v>-0.1177999999999999</c:v>
                </c:pt>
                <c:pt idx="9">
                  <c:v>-0.13569999999999993</c:v>
                </c:pt>
                <c:pt idx="10">
                  <c:v>-0.1463000000000001</c:v>
                </c:pt>
                <c:pt idx="11">
                  <c:v>-6.1900000000000066E-2</c:v>
                </c:pt>
                <c:pt idx="12">
                  <c:v>-0.11719999999999997</c:v>
                </c:pt>
                <c:pt idx="13">
                  <c:v>-1.4899999999999913E-2</c:v>
                </c:pt>
                <c:pt idx="14">
                  <c:v>0.123</c:v>
                </c:pt>
                <c:pt idx="15">
                  <c:v>-0.10850000000000004</c:v>
                </c:pt>
                <c:pt idx="16">
                  <c:v>-0.13259999999999983</c:v>
                </c:pt>
                <c:pt idx="17">
                  <c:v>-5.7800000000000074E-2</c:v>
                </c:pt>
                <c:pt idx="18">
                  <c:v>-0.11860000000000004</c:v>
                </c:pt>
                <c:pt idx="19">
                  <c:v>-9.2999999999999972E-2</c:v>
                </c:pt>
                <c:pt idx="20">
                  <c:v>-7.0599999999999996E-2</c:v>
                </c:pt>
                <c:pt idx="21">
                  <c:v>0.10919999999999996</c:v>
                </c:pt>
                <c:pt idx="22">
                  <c:v>-7.5400000000000134E-2</c:v>
                </c:pt>
                <c:pt idx="23">
                  <c:v>8.1800000000000095E-2</c:v>
                </c:pt>
                <c:pt idx="24">
                  <c:v>8.2899999999999974E-2</c:v>
                </c:pt>
                <c:pt idx="25">
                  <c:v>-8.1299999999999928E-2</c:v>
                </c:pt>
                <c:pt idx="26">
                  <c:v>-9.1000000000000192E-2</c:v>
                </c:pt>
                <c:pt idx="27">
                  <c:v>-3.2000000000000028E-2</c:v>
                </c:pt>
                <c:pt idx="28">
                  <c:v>0.21989999999999998</c:v>
                </c:pt>
                <c:pt idx="29">
                  <c:v>0.1483000000000001</c:v>
                </c:pt>
                <c:pt idx="30">
                  <c:v>0.12719999999999998</c:v>
                </c:pt>
                <c:pt idx="31">
                  <c:v>-2.6100000000000012E-2</c:v>
                </c:pt>
                <c:pt idx="32">
                  <c:v>9.3599999999999905E-2</c:v>
                </c:pt>
                <c:pt idx="33">
                  <c:v>9.8999999999999977E-2</c:v>
                </c:pt>
                <c:pt idx="34">
                  <c:v>0.23499999999999988</c:v>
                </c:pt>
                <c:pt idx="35">
                  <c:v>0.32820000000000005</c:v>
                </c:pt>
                <c:pt idx="36">
                  <c:v>-4.5700000000000074E-2</c:v>
                </c:pt>
                <c:pt idx="37">
                  <c:v>3.2399999999999984E-2</c:v>
                </c:pt>
                <c:pt idx="38">
                  <c:v>8.1999999999999962E-2</c:v>
                </c:pt>
                <c:pt idx="39">
                  <c:v>6.140000000000001E-2</c:v>
                </c:pt>
                <c:pt idx="40">
                  <c:v>-2.629999999999999E-2</c:v>
                </c:pt>
                <c:pt idx="41">
                  <c:v>-2.0500000000000074E-2</c:v>
                </c:pt>
                <c:pt idx="42">
                  <c:v>-0.19900000000000001</c:v>
                </c:pt>
                <c:pt idx="43">
                  <c:v>-0.28910000000000002</c:v>
                </c:pt>
                <c:pt idx="44">
                  <c:v>-0.27710000000000001</c:v>
                </c:pt>
                <c:pt idx="45">
                  <c:v>-0.20339999999999997</c:v>
                </c:pt>
                <c:pt idx="46">
                  <c:v>-0.127</c:v>
                </c:pt>
                <c:pt idx="47">
                  <c:v>0.59599999999999986</c:v>
                </c:pt>
                <c:pt idx="48">
                  <c:v>0</c:v>
                </c:pt>
                <c:pt idx="49">
                  <c:v>0</c:v>
                </c:pt>
                <c:pt idx="50">
                  <c:v>-1.4200000000000212E-2</c:v>
                </c:pt>
                <c:pt idx="51">
                  <c:v>-0.10129999999999995</c:v>
                </c:pt>
                <c:pt idx="52">
                  <c:v>-0.14559999999999995</c:v>
                </c:pt>
                <c:pt idx="53">
                  <c:v>8.1999999999999851E-3</c:v>
                </c:pt>
                <c:pt idx="54">
                  <c:v>-4.7999999999999987E-3</c:v>
                </c:pt>
                <c:pt idx="55">
                  <c:v>3.0299999999999994E-2</c:v>
                </c:pt>
                <c:pt idx="56">
                  <c:v>-1.9000000000000017E-2</c:v>
                </c:pt>
                <c:pt idx="57">
                  <c:v>-1.0500000000000009E-2</c:v>
                </c:pt>
                <c:pt idx="58">
                  <c:v>3.5899999999999987E-2</c:v>
                </c:pt>
                <c:pt idx="59">
                  <c:v>-7.0000000000001172E-3</c:v>
                </c:pt>
                <c:pt idx="60">
                  <c:v>7.2099999999999942E-2</c:v>
                </c:pt>
                <c:pt idx="61">
                  <c:v>-0.11220000000000008</c:v>
                </c:pt>
                <c:pt idx="62">
                  <c:v>-3.5499999999999865E-2</c:v>
                </c:pt>
                <c:pt idx="63">
                  <c:v>-0.16720000000000024</c:v>
                </c:pt>
                <c:pt idx="64">
                  <c:v>-0.34620000000000006</c:v>
                </c:pt>
                <c:pt idx="65">
                  <c:v>-0.23710000000000009</c:v>
                </c:pt>
                <c:pt idx="66">
                  <c:v>-0.10820000000000007</c:v>
                </c:pt>
                <c:pt idx="67">
                  <c:v>-0.19009999999999994</c:v>
                </c:pt>
                <c:pt idx="68">
                  <c:v>-0.10639999999999994</c:v>
                </c:pt>
                <c:pt idx="69">
                  <c:v>-1.6100000000000003E-2</c:v>
                </c:pt>
                <c:pt idx="70">
                  <c:v>4.7899999999999943E-2</c:v>
                </c:pt>
                <c:pt idx="71">
                  <c:v>0.17839999999999989</c:v>
                </c:pt>
                <c:pt idx="72">
                  <c:v>0.11980000000000002</c:v>
                </c:pt>
                <c:pt idx="73">
                  <c:v>8.4899999999999975E-2</c:v>
                </c:pt>
                <c:pt idx="74">
                  <c:v>0.20149999999999998</c:v>
                </c:pt>
                <c:pt idx="75">
                  <c:v>0.21900000000000003</c:v>
                </c:pt>
                <c:pt idx="76">
                  <c:v>0.14949999999999997</c:v>
                </c:pt>
                <c:pt idx="77">
                  <c:v>8.249999999999999E-2</c:v>
                </c:pt>
                <c:pt idx="78">
                  <c:v>0.13009999999999999</c:v>
                </c:pt>
                <c:pt idx="79">
                  <c:v>0.1961</c:v>
                </c:pt>
                <c:pt idx="80">
                  <c:v>0.13390000000000002</c:v>
                </c:pt>
                <c:pt idx="81">
                  <c:v>9.8899999999999988E-2</c:v>
                </c:pt>
                <c:pt idx="82">
                  <c:v>0.18</c:v>
                </c:pt>
                <c:pt idx="83">
                  <c:v>0.17989999999999995</c:v>
                </c:pt>
                <c:pt idx="84">
                  <c:v>0.22190000000000001</c:v>
                </c:pt>
                <c:pt idx="85">
                  <c:v>0.24389999999999998</c:v>
                </c:pt>
                <c:pt idx="86">
                  <c:v>0.18739999999999998</c:v>
                </c:pt>
                <c:pt idx="87">
                  <c:v>0.20390000000000003</c:v>
                </c:pt>
                <c:pt idx="88">
                  <c:v>0.1719</c:v>
                </c:pt>
                <c:pt idx="89">
                  <c:v>0.1643</c:v>
                </c:pt>
                <c:pt idx="90">
                  <c:v>0.19900000000000001</c:v>
                </c:pt>
                <c:pt idx="91">
                  <c:v>0.16909999999999997</c:v>
                </c:pt>
                <c:pt idx="92">
                  <c:v>0.21200000000000002</c:v>
                </c:pt>
                <c:pt idx="93">
                  <c:v>0.21110000000000001</c:v>
                </c:pt>
                <c:pt idx="94">
                  <c:v>9.6700000000000008E-2</c:v>
                </c:pt>
                <c:pt idx="95">
                  <c:v>0.24709999999999999</c:v>
                </c:pt>
                <c:pt idx="96">
                  <c:v>0.26450000000000007</c:v>
                </c:pt>
                <c:pt idx="97">
                  <c:v>0.17710000000000001</c:v>
                </c:pt>
                <c:pt idx="98">
                  <c:v>0.14679999999999999</c:v>
                </c:pt>
                <c:pt idx="99">
                  <c:v>0.20100000000000001</c:v>
                </c:pt>
                <c:pt idx="100">
                  <c:v>0.27250000000000002</c:v>
                </c:pt>
                <c:pt idx="101">
                  <c:v>0.29859999999999998</c:v>
                </c:pt>
                <c:pt idx="102">
                  <c:v>0.44869999999999999</c:v>
                </c:pt>
                <c:pt idx="103">
                  <c:v>0.2848</c:v>
                </c:pt>
                <c:pt idx="104">
                  <c:v>0.21439999999999992</c:v>
                </c:pt>
                <c:pt idx="105">
                  <c:v>0.3987</c:v>
                </c:pt>
                <c:pt idx="106">
                  <c:v>0.19770000000000001</c:v>
                </c:pt>
                <c:pt idx="107">
                  <c:v>0.15429999999999999</c:v>
                </c:pt>
                <c:pt idx="108">
                  <c:v>0.13170000000000004</c:v>
                </c:pt>
                <c:pt idx="109">
                  <c:v>0.15429999999999999</c:v>
                </c:pt>
                <c:pt idx="110">
                  <c:v>0.13</c:v>
                </c:pt>
                <c:pt idx="111">
                  <c:v>0.16370000000000007</c:v>
                </c:pt>
                <c:pt idx="112">
                  <c:v>0.13030000000000008</c:v>
                </c:pt>
                <c:pt idx="113">
                  <c:v>0.19319999999999993</c:v>
                </c:pt>
                <c:pt idx="114">
                  <c:v>0.14270000000000005</c:v>
                </c:pt>
                <c:pt idx="115">
                  <c:v>0.18680000000000008</c:v>
                </c:pt>
                <c:pt idx="116">
                  <c:v>0.29020000000000001</c:v>
                </c:pt>
                <c:pt idx="117">
                  <c:v>8.8200000000000056E-2</c:v>
                </c:pt>
                <c:pt idx="118">
                  <c:v>0.24460000000000015</c:v>
                </c:pt>
                <c:pt idx="119">
                  <c:v>0.371</c:v>
                </c:pt>
                <c:pt idx="120">
                  <c:v>0.30249999999999999</c:v>
                </c:pt>
                <c:pt idx="121">
                  <c:v>8.3600000000000119E-2</c:v>
                </c:pt>
                <c:pt idx="122">
                  <c:v>9.3399999999999928E-2</c:v>
                </c:pt>
                <c:pt idx="123">
                  <c:v>0.36940000000000017</c:v>
                </c:pt>
                <c:pt idx="124">
                  <c:v>0.17650000000000032</c:v>
                </c:pt>
                <c:pt idx="125">
                  <c:v>1.839999999999975E-2</c:v>
                </c:pt>
                <c:pt idx="126">
                  <c:v>4.1999999999999815E-3</c:v>
                </c:pt>
                <c:pt idx="127">
                  <c:v>-4.369999999999985E-2</c:v>
                </c:pt>
                <c:pt idx="128">
                  <c:v>9.8500000000000032E-2</c:v>
                </c:pt>
                <c:pt idx="129">
                  <c:v>5.2799999999999958E-2</c:v>
                </c:pt>
                <c:pt idx="130">
                  <c:v>-3.2000000000000028E-2</c:v>
                </c:pt>
                <c:pt idx="131">
                  <c:v>-9.9700000000000344E-2</c:v>
                </c:pt>
                <c:pt idx="132">
                  <c:v>8.5700000000000109E-2</c:v>
                </c:pt>
                <c:pt idx="133">
                  <c:v>-2.0999999999999908E-3</c:v>
                </c:pt>
                <c:pt idx="134">
                  <c:v>0.11509999999999998</c:v>
                </c:pt>
                <c:pt idx="135">
                  <c:v>0.17879999999999985</c:v>
                </c:pt>
                <c:pt idx="136">
                  <c:v>3.8100000000000023E-2</c:v>
                </c:pt>
                <c:pt idx="137">
                  <c:v>9.430000000000005E-2</c:v>
                </c:pt>
                <c:pt idx="138">
                  <c:v>-0.10220000000000029</c:v>
                </c:pt>
                <c:pt idx="139">
                  <c:v>5.0599999999999756E-2</c:v>
                </c:pt>
                <c:pt idx="140">
                  <c:v>0.12670000000000003</c:v>
                </c:pt>
                <c:pt idx="141">
                  <c:v>0.30520000000000014</c:v>
                </c:pt>
                <c:pt idx="142">
                  <c:v>6.2699999999999978E-2</c:v>
                </c:pt>
                <c:pt idx="143">
                  <c:v>0.13300000000000001</c:v>
                </c:pt>
                <c:pt idx="144">
                  <c:v>3.5800000000000054E-2</c:v>
                </c:pt>
                <c:pt idx="145">
                  <c:v>-5.359999999999987E-2</c:v>
                </c:pt>
                <c:pt idx="146">
                  <c:v>4.0000000000000036E-2</c:v>
                </c:pt>
                <c:pt idx="147">
                  <c:v>7.3699999999999655E-2</c:v>
                </c:pt>
                <c:pt idx="148">
                  <c:v>9.5699999999999896E-2</c:v>
                </c:pt>
                <c:pt idx="149">
                  <c:v>8.4400000000000475E-2</c:v>
                </c:pt>
                <c:pt idx="150">
                  <c:v>0.15519999999999978</c:v>
                </c:pt>
                <c:pt idx="151">
                  <c:v>-0.56369999999999987</c:v>
                </c:pt>
                <c:pt idx="152">
                  <c:v>-0.88119999999999976</c:v>
                </c:pt>
                <c:pt idx="153">
                  <c:v>-2.910000000000057E-2</c:v>
                </c:pt>
                <c:pt idx="154">
                  <c:v>-0.87400000000000011</c:v>
                </c:pt>
                <c:pt idx="155">
                  <c:v>1.9599999999999618E-2</c:v>
                </c:pt>
                <c:pt idx="156">
                  <c:v>7.3900000000000077E-2</c:v>
                </c:pt>
                <c:pt idx="157">
                  <c:v>-0.86050000000000004</c:v>
                </c:pt>
                <c:pt idx="158">
                  <c:v>-0.4350000000000005</c:v>
                </c:pt>
                <c:pt idx="159">
                  <c:v>-0.20610000000000017</c:v>
                </c:pt>
                <c:pt idx="160">
                  <c:v>-0.13590000000000035</c:v>
                </c:pt>
                <c:pt idx="161">
                  <c:v>-0.13870000000000005</c:v>
                </c:pt>
                <c:pt idx="162">
                  <c:v>3.5099999999999909E-2</c:v>
                </c:pt>
                <c:pt idx="163">
                  <c:v>6.9700000000000095E-2</c:v>
                </c:pt>
                <c:pt idx="164">
                  <c:v>9.6599999999999575E-2</c:v>
                </c:pt>
                <c:pt idx="165">
                  <c:v>-8.3000000000000185E-2</c:v>
                </c:pt>
                <c:pt idx="166">
                  <c:v>-5.4200000000000692E-2</c:v>
                </c:pt>
                <c:pt idx="167">
                  <c:v>-0.15340000000000042</c:v>
                </c:pt>
                <c:pt idx="168">
                  <c:v>-0.39270000000000049</c:v>
                </c:pt>
                <c:pt idx="169">
                  <c:v>-0.3122000000000007</c:v>
                </c:pt>
                <c:pt idx="170">
                  <c:v>-0.44980000000000064</c:v>
                </c:pt>
                <c:pt idx="171">
                  <c:v>-0.37769999999999992</c:v>
                </c:pt>
                <c:pt idx="172">
                  <c:v>0.26199999999999957</c:v>
                </c:pt>
                <c:pt idx="173">
                  <c:v>-0.62009999999999987</c:v>
                </c:pt>
                <c:pt idx="174">
                  <c:v>-0.76869999999999949</c:v>
                </c:pt>
                <c:pt idx="175">
                  <c:v>-0.3454000000000006</c:v>
                </c:pt>
                <c:pt idx="176">
                  <c:v>-0.80990000000000029</c:v>
                </c:pt>
                <c:pt idx="177">
                  <c:v>-0.64570000000000016</c:v>
                </c:pt>
                <c:pt idx="178">
                  <c:v>-0.96019999999999994</c:v>
                </c:pt>
                <c:pt idx="179">
                  <c:v>-0.64500000000000002</c:v>
                </c:pt>
                <c:pt idx="180">
                  <c:v>-1.0768</c:v>
                </c:pt>
                <c:pt idx="181">
                  <c:v>-0.54449999999999976</c:v>
                </c:pt>
                <c:pt idx="182">
                  <c:v>-0.32759999999999989</c:v>
                </c:pt>
                <c:pt idx="183">
                  <c:v>-0.51089999999999991</c:v>
                </c:pt>
                <c:pt idx="184">
                  <c:v>-1.1288999999999998</c:v>
                </c:pt>
                <c:pt idx="185">
                  <c:v>-1.0042</c:v>
                </c:pt>
                <c:pt idx="186">
                  <c:v>-0.13000000000000078</c:v>
                </c:pt>
                <c:pt idx="187">
                  <c:v>-1.2511999999999994</c:v>
                </c:pt>
                <c:pt idx="188">
                  <c:v>-0.69620000000000015</c:v>
                </c:pt>
                <c:pt idx="189">
                  <c:v>-0.60799999999999965</c:v>
                </c:pt>
                <c:pt idx="190">
                  <c:v>-0.74830000000000041</c:v>
                </c:pt>
                <c:pt idx="191">
                  <c:v>-0.67590000000000039</c:v>
                </c:pt>
                <c:pt idx="192">
                  <c:v>-0.69589999999999996</c:v>
                </c:pt>
                <c:pt idx="193">
                  <c:v>-0.77229999999999954</c:v>
                </c:pt>
                <c:pt idx="194">
                  <c:v>-0.80109999999999992</c:v>
                </c:pt>
                <c:pt idx="195">
                  <c:v>-0.98829999999999973</c:v>
                </c:pt>
                <c:pt idx="196">
                  <c:v>-1.2676999999999996</c:v>
                </c:pt>
                <c:pt idx="197">
                  <c:v>-0.94530000000000047</c:v>
                </c:pt>
                <c:pt idx="198">
                  <c:v>-0.29649999999999999</c:v>
                </c:pt>
                <c:pt idx="199">
                  <c:v>-0.36010000000000009</c:v>
                </c:pt>
                <c:pt idx="200">
                  <c:v>-1.2411000000000003</c:v>
                </c:pt>
                <c:pt idx="201">
                  <c:v>-0.39649999999999963</c:v>
                </c:pt>
                <c:pt idx="202">
                  <c:v>-0.46120000000000072</c:v>
                </c:pt>
                <c:pt idx="203">
                  <c:v>-0.59930000000000039</c:v>
                </c:pt>
                <c:pt idx="204">
                  <c:v>-1.1680000000000001</c:v>
                </c:pt>
                <c:pt idx="205">
                  <c:v>-0.73890000000000011</c:v>
                </c:pt>
                <c:pt idx="206">
                  <c:v>-1.3996999999999997</c:v>
                </c:pt>
                <c:pt idx="207">
                  <c:v>-0.19259999999999966</c:v>
                </c:pt>
                <c:pt idx="208">
                  <c:v>-0.84289999999999976</c:v>
                </c:pt>
                <c:pt idx="209">
                  <c:v>-0.99820000000000064</c:v>
                </c:pt>
                <c:pt idx="210">
                  <c:v>-0.35930000000000017</c:v>
                </c:pt>
                <c:pt idx="211">
                  <c:v>-0.88180000000000014</c:v>
                </c:pt>
                <c:pt idx="212">
                  <c:v>3.1400000000000095E-2</c:v>
                </c:pt>
                <c:pt idx="213">
                  <c:v>-0.59860000000000024</c:v>
                </c:pt>
                <c:pt idx="214">
                  <c:v>-6.3600000000000101E-2</c:v>
                </c:pt>
                <c:pt idx="215">
                  <c:v>-0.71839999999999993</c:v>
                </c:pt>
                <c:pt idx="216">
                  <c:v>-0.25979999999999936</c:v>
                </c:pt>
                <c:pt idx="217">
                  <c:v>-1.2786</c:v>
                </c:pt>
                <c:pt idx="218">
                  <c:v>-0.48990000000000045</c:v>
                </c:pt>
                <c:pt idx="219">
                  <c:v>-1.0437000000000003</c:v>
                </c:pt>
                <c:pt idx="220">
                  <c:v>-0.7038000000000002</c:v>
                </c:pt>
                <c:pt idx="221">
                  <c:v>-0.75449999999999928</c:v>
                </c:pt>
                <c:pt idx="222">
                  <c:v>-0.83599999999999941</c:v>
                </c:pt>
                <c:pt idx="223">
                  <c:v>-0.68080000000000052</c:v>
                </c:pt>
                <c:pt idx="224">
                  <c:v>-0.4009999999999998</c:v>
                </c:pt>
                <c:pt idx="225">
                  <c:v>-0.47789999999999999</c:v>
                </c:pt>
                <c:pt idx="226">
                  <c:v>-0.34450000000000003</c:v>
                </c:pt>
                <c:pt idx="227">
                  <c:v>-1.3082000000000003</c:v>
                </c:pt>
                <c:pt idx="228">
                  <c:v>-0.56709999999999994</c:v>
                </c:pt>
                <c:pt idx="229">
                  <c:v>-0.7405999999999997</c:v>
                </c:pt>
                <c:pt idx="230">
                  <c:v>-1.1028000000000002</c:v>
                </c:pt>
                <c:pt idx="231">
                  <c:v>-1.3607999999999993</c:v>
                </c:pt>
                <c:pt idx="232">
                  <c:v>-0.86289999999999978</c:v>
                </c:pt>
                <c:pt idx="233">
                  <c:v>-0.99639999999999951</c:v>
                </c:pt>
                <c:pt idx="234">
                  <c:v>-0.69749999999999979</c:v>
                </c:pt>
                <c:pt idx="235">
                  <c:v>-3.3800000000001162E-2</c:v>
                </c:pt>
                <c:pt idx="236">
                  <c:v>-0.4953000000000003</c:v>
                </c:pt>
                <c:pt idx="237">
                  <c:v>-0.53260000000000041</c:v>
                </c:pt>
                <c:pt idx="238">
                  <c:v>-0.24310000000000009</c:v>
                </c:pt>
                <c:pt idx="239">
                  <c:v>-0.17779999999999951</c:v>
                </c:pt>
                <c:pt idx="240">
                  <c:v>-0.49910000000000032</c:v>
                </c:pt>
                <c:pt idx="241">
                  <c:v>-0.69249999999999901</c:v>
                </c:pt>
                <c:pt idx="242">
                  <c:v>-4.0299999999998448E-2</c:v>
                </c:pt>
                <c:pt idx="243">
                  <c:v>-0.36979999999999968</c:v>
                </c:pt>
                <c:pt idx="244">
                  <c:v>6.7700000000000315E-2</c:v>
                </c:pt>
                <c:pt idx="245">
                  <c:v>-2.4999999999995026E-3</c:v>
                </c:pt>
                <c:pt idx="246">
                  <c:v>0.18179999999999907</c:v>
                </c:pt>
                <c:pt idx="247">
                  <c:v>-0.14639999999999986</c:v>
                </c:pt>
                <c:pt idx="248">
                  <c:v>0.16469999999999985</c:v>
                </c:pt>
                <c:pt idx="249">
                  <c:v>-0.41889999999999894</c:v>
                </c:pt>
                <c:pt idx="250">
                  <c:v>-6.1799999999999855E-2</c:v>
                </c:pt>
                <c:pt idx="251">
                  <c:v>-0.19779999999999909</c:v>
                </c:pt>
                <c:pt idx="252">
                  <c:v>-0.5282</c:v>
                </c:pt>
                <c:pt idx="253">
                  <c:v>-0.22090000000000032</c:v>
                </c:pt>
                <c:pt idx="254">
                  <c:v>-0.3468</c:v>
                </c:pt>
                <c:pt idx="255">
                  <c:v>0</c:v>
                </c:pt>
                <c:pt idx="256">
                  <c:v>0</c:v>
                </c:pt>
                <c:pt idx="257">
                  <c:v>-0.56730000000000125</c:v>
                </c:pt>
                <c:pt idx="258">
                  <c:v>-0.3536999999999999</c:v>
                </c:pt>
                <c:pt idx="259">
                  <c:v>-0.17659999999999876</c:v>
                </c:pt>
                <c:pt idx="260">
                  <c:v>3.1499999999999417E-2</c:v>
                </c:pt>
                <c:pt idx="261">
                  <c:v>-0.54049999999999976</c:v>
                </c:pt>
                <c:pt idx="262">
                  <c:v>-0.62000000000000099</c:v>
                </c:pt>
                <c:pt idx="263">
                  <c:v>9.9999999999766942E-5</c:v>
                </c:pt>
                <c:pt idx="264">
                  <c:v>0</c:v>
                </c:pt>
                <c:pt idx="265">
                  <c:v>-0.4070999999999998</c:v>
                </c:pt>
                <c:pt idx="266">
                  <c:v>0</c:v>
                </c:pt>
              </c:numCache>
            </c:numRef>
          </c:yVal>
          <c:smooth val="0"/>
          <c:extLst>
            <c:ext xmlns:c16="http://schemas.microsoft.com/office/drawing/2014/chart" uri="{C3380CC4-5D6E-409C-BE32-E72D297353CC}">
              <c16:uniqueId val="{00000000-ECD7-4AC7-BB0C-CEBF49B4AD56}"/>
            </c:ext>
          </c:extLst>
        </c:ser>
        <c:ser>
          <c:idx val="4"/>
          <c:order val="1"/>
          <c:tx>
            <c:strRef>
              <c:f>'淀川・宇治川(図2.5.17(1)&amp;(2))'!$K$2</c:f>
              <c:strCache>
                <c:ptCount val="1"/>
                <c:pt idx="0">
                  <c:v>実績河床</c:v>
                </c:pt>
              </c:strCache>
            </c:strRef>
          </c:tx>
          <c:spPr>
            <a:ln w="25400">
              <a:noFill/>
            </a:ln>
          </c:spPr>
          <c:marker>
            <c:symbol val="circle"/>
            <c:size val="5"/>
            <c:spPr>
              <a:solidFill>
                <a:schemeClr val="bg1"/>
              </a:solidFill>
              <a:ln>
                <a:solidFill>
                  <a:srgbClr val="FF0000"/>
                </a:solidFill>
              </a:ln>
            </c:spPr>
          </c:marker>
          <c:xVal>
            <c:numRef>
              <c:f>'淀川・宇治川(図2.5.17(1)&amp;(2))'!$B$4:$B$296</c:f>
              <c:numCache>
                <c:formatCode>General</c:formatCode>
                <c:ptCount val="293"/>
                <c:pt idx="0">
                  <c:v>0</c:v>
                </c:pt>
                <c:pt idx="1">
                  <c:v>0.19999999999999785</c:v>
                </c:pt>
                <c:pt idx="2">
                  <c:v>0.39999999999999786</c:v>
                </c:pt>
                <c:pt idx="3">
                  <c:v>0.59999999999999787</c:v>
                </c:pt>
                <c:pt idx="4">
                  <c:v>0.79999999999999782</c:v>
                </c:pt>
                <c:pt idx="5">
                  <c:v>0.99999999999999778</c:v>
                </c:pt>
                <c:pt idx="6">
                  <c:v>1.1999999999999977</c:v>
                </c:pt>
                <c:pt idx="7">
                  <c:v>1.3999999999999977</c:v>
                </c:pt>
                <c:pt idx="8">
                  <c:v>1.5999999999999976</c:v>
                </c:pt>
                <c:pt idx="9">
                  <c:v>1.7999999999999976</c:v>
                </c:pt>
                <c:pt idx="10">
                  <c:v>1.9999999999999976</c:v>
                </c:pt>
                <c:pt idx="11">
                  <c:v>2.1999999999999975</c:v>
                </c:pt>
                <c:pt idx="12">
                  <c:v>2.3999999999999977</c:v>
                </c:pt>
                <c:pt idx="13">
                  <c:v>2.5999999999999979</c:v>
                </c:pt>
                <c:pt idx="14">
                  <c:v>2.799999999999998</c:v>
                </c:pt>
                <c:pt idx="15">
                  <c:v>2.9999999999999982</c:v>
                </c:pt>
                <c:pt idx="16">
                  <c:v>3.1999999999999984</c:v>
                </c:pt>
                <c:pt idx="17">
                  <c:v>3.3999999999999986</c:v>
                </c:pt>
                <c:pt idx="18">
                  <c:v>3.5999999999999988</c:v>
                </c:pt>
                <c:pt idx="19">
                  <c:v>3.7999999999999989</c:v>
                </c:pt>
                <c:pt idx="20">
                  <c:v>3.9999999999999991</c:v>
                </c:pt>
                <c:pt idx="21">
                  <c:v>4.1999999999999993</c:v>
                </c:pt>
                <c:pt idx="22">
                  <c:v>4.3999999999999995</c:v>
                </c:pt>
                <c:pt idx="23">
                  <c:v>4.5999999999999996</c:v>
                </c:pt>
                <c:pt idx="24">
                  <c:v>4.8</c:v>
                </c:pt>
                <c:pt idx="25">
                  <c:v>5</c:v>
                </c:pt>
                <c:pt idx="26">
                  <c:v>5.2</c:v>
                </c:pt>
                <c:pt idx="27">
                  <c:v>5.4</c:v>
                </c:pt>
                <c:pt idx="28">
                  <c:v>5.6000000000000005</c:v>
                </c:pt>
                <c:pt idx="29">
                  <c:v>5.8000000000000007</c:v>
                </c:pt>
                <c:pt idx="30">
                  <c:v>6.0000000000000009</c:v>
                </c:pt>
                <c:pt idx="31">
                  <c:v>6.2000000000000011</c:v>
                </c:pt>
                <c:pt idx="32">
                  <c:v>6.4000000000000012</c:v>
                </c:pt>
                <c:pt idx="33">
                  <c:v>6.6000000000000014</c:v>
                </c:pt>
                <c:pt idx="34">
                  <c:v>6.8000000000000016</c:v>
                </c:pt>
                <c:pt idx="35">
                  <c:v>7.0000000000000018</c:v>
                </c:pt>
                <c:pt idx="36">
                  <c:v>7.200000000000002</c:v>
                </c:pt>
                <c:pt idx="37">
                  <c:v>7.4000000000000021</c:v>
                </c:pt>
                <c:pt idx="38">
                  <c:v>7.6000000000000023</c:v>
                </c:pt>
                <c:pt idx="39">
                  <c:v>7.8000000000000025</c:v>
                </c:pt>
                <c:pt idx="40">
                  <c:v>8.0000000000000018</c:v>
                </c:pt>
                <c:pt idx="41">
                  <c:v>8.2000000000000011</c:v>
                </c:pt>
                <c:pt idx="42">
                  <c:v>8.4</c:v>
                </c:pt>
                <c:pt idx="43">
                  <c:v>8.6</c:v>
                </c:pt>
                <c:pt idx="44">
                  <c:v>8.7999999999999989</c:v>
                </c:pt>
                <c:pt idx="45">
                  <c:v>8.9999999999999982</c:v>
                </c:pt>
                <c:pt idx="46">
                  <c:v>9.1999999999999975</c:v>
                </c:pt>
                <c:pt idx="47">
                  <c:v>9.3999999999999968</c:v>
                </c:pt>
                <c:pt idx="48">
                  <c:v>9.5999999999999961</c:v>
                </c:pt>
                <c:pt idx="49">
                  <c:v>9.7999999999999954</c:v>
                </c:pt>
                <c:pt idx="50">
                  <c:v>9.9999999999999947</c:v>
                </c:pt>
                <c:pt idx="51">
                  <c:v>10.199999999999994</c:v>
                </c:pt>
                <c:pt idx="52">
                  <c:v>10.399999999999993</c:v>
                </c:pt>
                <c:pt idx="53">
                  <c:v>10.599999999999993</c:v>
                </c:pt>
                <c:pt idx="54">
                  <c:v>10.799999999999992</c:v>
                </c:pt>
                <c:pt idx="55">
                  <c:v>10.999999999999991</c:v>
                </c:pt>
                <c:pt idx="56">
                  <c:v>11.19999999999999</c:v>
                </c:pt>
                <c:pt idx="57">
                  <c:v>11.39999999999999</c:v>
                </c:pt>
                <c:pt idx="58">
                  <c:v>11.599999999999989</c:v>
                </c:pt>
                <c:pt idx="59">
                  <c:v>11.799999999999988</c:v>
                </c:pt>
                <c:pt idx="60">
                  <c:v>11.999999999999988</c:v>
                </c:pt>
                <c:pt idx="61">
                  <c:v>12.199999999999987</c:v>
                </c:pt>
                <c:pt idx="62">
                  <c:v>12.399999999999986</c:v>
                </c:pt>
                <c:pt idx="63">
                  <c:v>12.599999999999985</c:v>
                </c:pt>
                <c:pt idx="64">
                  <c:v>12.799999999999985</c:v>
                </c:pt>
                <c:pt idx="65">
                  <c:v>12.999999999999984</c:v>
                </c:pt>
                <c:pt idx="66">
                  <c:v>13.199999999999983</c:v>
                </c:pt>
                <c:pt idx="67">
                  <c:v>13.399999999999983</c:v>
                </c:pt>
                <c:pt idx="68">
                  <c:v>13.599999999999982</c:v>
                </c:pt>
                <c:pt idx="69">
                  <c:v>13.799999999999981</c:v>
                </c:pt>
                <c:pt idx="70">
                  <c:v>13.99999999999998</c:v>
                </c:pt>
                <c:pt idx="71">
                  <c:v>14.19999999999998</c:v>
                </c:pt>
                <c:pt idx="72">
                  <c:v>14.399999999999979</c:v>
                </c:pt>
                <c:pt idx="73">
                  <c:v>14.599999999999978</c:v>
                </c:pt>
                <c:pt idx="74">
                  <c:v>14.799999999999978</c:v>
                </c:pt>
                <c:pt idx="75">
                  <c:v>14.999999999999977</c:v>
                </c:pt>
                <c:pt idx="76">
                  <c:v>15.199999999999976</c:v>
                </c:pt>
                <c:pt idx="77">
                  <c:v>15.399999999999975</c:v>
                </c:pt>
                <c:pt idx="78">
                  <c:v>15.599999999999975</c:v>
                </c:pt>
                <c:pt idx="79">
                  <c:v>15.799999999999974</c:v>
                </c:pt>
                <c:pt idx="80">
                  <c:v>15.999999999999973</c:v>
                </c:pt>
                <c:pt idx="81">
                  <c:v>16.199999999999974</c:v>
                </c:pt>
                <c:pt idx="82">
                  <c:v>16.399999999999974</c:v>
                </c:pt>
                <c:pt idx="83">
                  <c:v>16.599999999999973</c:v>
                </c:pt>
                <c:pt idx="84">
                  <c:v>16.799999999999972</c:v>
                </c:pt>
                <c:pt idx="85">
                  <c:v>16.999999999999972</c:v>
                </c:pt>
                <c:pt idx="86">
                  <c:v>17.199999999999971</c:v>
                </c:pt>
                <c:pt idx="87">
                  <c:v>17.39999999999997</c:v>
                </c:pt>
                <c:pt idx="88">
                  <c:v>17.599999999999969</c:v>
                </c:pt>
                <c:pt idx="89">
                  <c:v>17.799999999999969</c:v>
                </c:pt>
                <c:pt idx="90">
                  <c:v>17.999999999999968</c:v>
                </c:pt>
                <c:pt idx="91">
                  <c:v>18.199999999999967</c:v>
                </c:pt>
                <c:pt idx="92">
                  <c:v>18.399999999999967</c:v>
                </c:pt>
                <c:pt idx="93">
                  <c:v>18.599999999999966</c:v>
                </c:pt>
                <c:pt idx="94">
                  <c:v>18.799999999999965</c:v>
                </c:pt>
                <c:pt idx="95">
                  <c:v>18.999999999999964</c:v>
                </c:pt>
                <c:pt idx="96">
                  <c:v>19.199999999999964</c:v>
                </c:pt>
                <c:pt idx="97">
                  <c:v>19.399999999999963</c:v>
                </c:pt>
                <c:pt idx="98">
                  <c:v>19.599999999999962</c:v>
                </c:pt>
                <c:pt idx="99">
                  <c:v>19.799999999999962</c:v>
                </c:pt>
                <c:pt idx="100">
                  <c:v>19.999999999999961</c:v>
                </c:pt>
                <c:pt idx="101">
                  <c:v>20.19999999999996</c:v>
                </c:pt>
                <c:pt idx="102">
                  <c:v>20.399999999999959</c:v>
                </c:pt>
                <c:pt idx="103">
                  <c:v>20.599999999999959</c:v>
                </c:pt>
                <c:pt idx="104">
                  <c:v>20.799999999999958</c:v>
                </c:pt>
                <c:pt idx="105">
                  <c:v>20.999999999999957</c:v>
                </c:pt>
                <c:pt idx="106">
                  <c:v>21.199999999999957</c:v>
                </c:pt>
                <c:pt idx="107">
                  <c:v>21.399999999999956</c:v>
                </c:pt>
                <c:pt idx="108">
                  <c:v>21.599999999999955</c:v>
                </c:pt>
                <c:pt idx="109">
                  <c:v>21.799999999999955</c:v>
                </c:pt>
                <c:pt idx="110">
                  <c:v>21.999999999999954</c:v>
                </c:pt>
                <c:pt idx="111">
                  <c:v>22.199999999999953</c:v>
                </c:pt>
                <c:pt idx="112">
                  <c:v>22.399999999999952</c:v>
                </c:pt>
                <c:pt idx="113">
                  <c:v>22.599999999999952</c:v>
                </c:pt>
                <c:pt idx="114">
                  <c:v>22.799999999999951</c:v>
                </c:pt>
                <c:pt idx="115">
                  <c:v>22.99999999999995</c:v>
                </c:pt>
                <c:pt idx="116">
                  <c:v>23.19999999999995</c:v>
                </c:pt>
                <c:pt idx="117">
                  <c:v>23.399999999999949</c:v>
                </c:pt>
                <c:pt idx="118">
                  <c:v>23.599999999999948</c:v>
                </c:pt>
                <c:pt idx="119">
                  <c:v>23.799999999999947</c:v>
                </c:pt>
                <c:pt idx="120">
                  <c:v>23.999999999999947</c:v>
                </c:pt>
                <c:pt idx="121">
                  <c:v>24.199999999999946</c:v>
                </c:pt>
                <c:pt idx="122">
                  <c:v>24.399999999999945</c:v>
                </c:pt>
                <c:pt idx="123">
                  <c:v>24.599999999999945</c:v>
                </c:pt>
                <c:pt idx="124">
                  <c:v>24.799999999999944</c:v>
                </c:pt>
                <c:pt idx="125">
                  <c:v>24.999999999999943</c:v>
                </c:pt>
                <c:pt idx="126">
                  <c:v>25.199999999999942</c:v>
                </c:pt>
                <c:pt idx="127">
                  <c:v>25.399999999999942</c:v>
                </c:pt>
                <c:pt idx="128">
                  <c:v>25.599999999999941</c:v>
                </c:pt>
                <c:pt idx="129">
                  <c:v>25.79999999999994</c:v>
                </c:pt>
                <c:pt idx="130">
                  <c:v>25.99999999999994</c:v>
                </c:pt>
                <c:pt idx="131">
                  <c:v>26.199999999999939</c:v>
                </c:pt>
                <c:pt idx="132">
                  <c:v>26.399999999999938</c:v>
                </c:pt>
                <c:pt idx="133">
                  <c:v>26.599999999999937</c:v>
                </c:pt>
                <c:pt idx="134">
                  <c:v>26.799999999999937</c:v>
                </c:pt>
                <c:pt idx="135">
                  <c:v>26.999999999999936</c:v>
                </c:pt>
                <c:pt idx="136">
                  <c:v>27.199999999999935</c:v>
                </c:pt>
                <c:pt idx="137">
                  <c:v>27.399999999999935</c:v>
                </c:pt>
                <c:pt idx="138">
                  <c:v>27.599999999999934</c:v>
                </c:pt>
                <c:pt idx="139">
                  <c:v>27.799999999999933</c:v>
                </c:pt>
                <c:pt idx="140">
                  <c:v>27.999999999999932</c:v>
                </c:pt>
                <c:pt idx="141">
                  <c:v>28.199999999999932</c:v>
                </c:pt>
                <c:pt idx="142">
                  <c:v>28.399999999999931</c:v>
                </c:pt>
                <c:pt idx="143">
                  <c:v>28.59999999999993</c:v>
                </c:pt>
                <c:pt idx="144">
                  <c:v>28.79999999999993</c:v>
                </c:pt>
                <c:pt idx="145">
                  <c:v>28.999999999999929</c:v>
                </c:pt>
                <c:pt idx="146">
                  <c:v>29.199999999999928</c:v>
                </c:pt>
                <c:pt idx="147">
                  <c:v>29.399999999999928</c:v>
                </c:pt>
                <c:pt idx="148">
                  <c:v>29.599999999999927</c:v>
                </c:pt>
                <c:pt idx="149">
                  <c:v>29.799999999999926</c:v>
                </c:pt>
                <c:pt idx="150">
                  <c:v>29.999999999999925</c:v>
                </c:pt>
                <c:pt idx="151">
                  <c:v>30.199999999999925</c:v>
                </c:pt>
                <c:pt idx="152">
                  <c:v>30.399999999999924</c:v>
                </c:pt>
                <c:pt idx="153">
                  <c:v>30.599999999999923</c:v>
                </c:pt>
                <c:pt idx="154">
                  <c:v>30.799999999999923</c:v>
                </c:pt>
                <c:pt idx="155">
                  <c:v>30.999999999999922</c:v>
                </c:pt>
                <c:pt idx="156">
                  <c:v>31.199999999999921</c:v>
                </c:pt>
                <c:pt idx="157">
                  <c:v>31.39999999999992</c:v>
                </c:pt>
                <c:pt idx="158">
                  <c:v>31.59999999999992</c:v>
                </c:pt>
                <c:pt idx="159">
                  <c:v>31.799999999999919</c:v>
                </c:pt>
                <c:pt idx="160">
                  <c:v>31.999999999999918</c:v>
                </c:pt>
                <c:pt idx="161">
                  <c:v>32.199999999999918</c:v>
                </c:pt>
                <c:pt idx="162">
                  <c:v>32.39999999999992</c:v>
                </c:pt>
                <c:pt idx="163">
                  <c:v>32.599999999999923</c:v>
                </c:pt>
                <c:pt idx="164">
                  <c:v>32.799999999999926</c:v>
                </c:pt>
                <c:pt idx="165">
                  <c:v>32.999999999999929</c:v>
                </c:pt>
                <c:pt idx="166">
                  <c:v>33.199999999999932</c:v>
                </c:pt>
                <c:pt idx="167">
                  <c:v>33.399999999999935</c:v>
                </c:pt>
                <c:pt idx="168">
                  <c:v>33.599999999999937</c:v>
                </c:pt>
                <c:pt idx="169">
                  <c:v>33.79999999999994</c:v>
                </c:pt>
                <c:pt idx="170">
                  <c:v>33.999999999999943</c:v>
                </c:pt>
                <c:pt idx="171">
                  <c:v>34.199999999999946</c:v>
                </c:pt>
                <c:pt idx="172">
                  <c:v>34.399999999999949</c:v>
                </c:pt>
                <c:pt idx="173">
                  <c:v>34.599999999999952</c:v>
                </c:pt>
                <c:pt idx="174">
                  <c:v>34.799999999999955</c:v>
                </c:pt>
                <c:pt idx="175">
                  <c:v>34.999999999999957</c:v>
                </c:pt>
                <c:pt idx="176">
                  <c:v>35.19999999999996</c:v>
                </c:pt>
                <c:pt idx="177">
                  <c:v>35.399999999999963</c:v>
                </c:pt>
                <c:pt idx="178">
                  <c:v>35.599999999999966</c:v>
                </c:pt>
                <c:pt idx="179">
                  <c:v>35.799999999999969</c:v>
                </c:pt>
                <c:pt idx="180">
                  <c:v>35.999999999999972</c:v>
                </c:pt>
                <c:pt idx="181">
                  <c:v>36.199999999999974</c:v>
                </c:pt>
                <c:pt idx="182">
                  <c:v>36.399999999999977</c:v>
                </c:pt>
                <c:pt idx="183">
                  <c:v>36.59999999999998</c:v>
                </c:pt>
                <c:pt idx="184">
                  <c:v>36.799999999999983</c:v>
                </c:pt>
                <c:pt idx="185">
                  <c:v>36.999999999999986</c:v>
                </c:pt>
                <c:pt idx="186">
                  <c:v>37.199999999999989</c:v>
                </c:pt>
                <c:pt idx="187">
                  <c:v>37.399999999999991</c:v>
                </c:pt>
                <c:pt idx="188">
                  <c:v>37.599999999999994</c:v>
                </c:pt>
                <c:pt idx="189">
                  <c:v>37.799999999999997</c:v>
                </c:pt>
                <c:pt idx="190">
                  <c:v>38</c:v>
                </c:pt>
                <c:pt idx="191">
                  <c:v>38.200000000000003</c:v>
                </c:pt>
                <c:pt idx="192">
                  <c:v>38.400000000000006</c:v>
                </c:pt>
                <c:pt idx="193">
                  <c:v>38.600000000000009</c:v>
                </c:pt>
                <c:pt idx="194">
                  <c:v>38.800000000000011</c:v>
                </c:pt>
                <c:pt idx="195">
                  <c:v>39.000000000000014</c:v>
                </c:pt>
                <c:pt idx="196">
                  <c:v>39.200000000000017</c:v>
                </c:pt>
                <c:pt idx="197">
                  <c:v>39.40000000000002</c:v>
                </c:pt>
                <c:pt idx="198">
                  <c:v>39.600000000000023</c:v>
                </c:pt>
                <c:pt idx="199">
                  <c:v>39.800000000000026</c:v>
                </c:pt>
                <c:pt idx="200">
                  <c:v>40.000000000000028</c:v>
                </c:pt>
                <c:pt idx="201">
                  <c:v>40.200000000000031</c:v>
                </c:pt>
                <c:pt idx="202">
                  <c:v>40.400000000000034</c:v>
                </c:pt>
                <c:pt idx="203">
                  <c:v>40.600000000000037</c:v>
                </c:pt>
                <c:pt idx="204">
                  <c:v>40.80000000000004</c:v>
                </c:pt>
                <c:pt idx="205">
                  <c:v>41.000000000000043</c:v>
                </c:pt>
                <c:pt idx="206">
                  <c:v>41.200000000000045</c:v>
                </c:pt>
                <c:pt idx="207">
                  <c:v>41.400000000000048</c:v>
                </c:pt>
                <c:pt idx="208">
                  <c:v>41.600000000000051</c:v>
                </c:pt>
                <c:pt idx="209">
                  <c:v>41.800000000000054</c:v>
                </c:pt>
                <c:pt idx="210">
                  <c:v>42.000000000000057</c:v>
                </c:pt>
                <c:pt idx="211">
                  <c:v>42.20000000000006</c:v>
                </c:pt>
                <c:pt idx="212">
                  <c:v>42.400000000000063</c:v>
                </c:pt>
                <c:pt idx="213">
                  <c:v>42.600000000000065</c:v>
                </c:pt>
                <c:pt idx="214">
                  <c:v>42.800000000000068</c:v>
                </c:pt>
                <c:pt idx="215">
                  <c:v>43.000000000000071</c:v>
                </c:pt>
                <c:pt idx="216">
                  <c:v>43.200000000000074</c:v>
                </c:pt>
                <c:pt idx="217">
                  <c:v>43.400000000000077</c:v>
                </c:pt>
                <c:pt idx="218">
                  <c:v>43.60000000000008</c:v>
                </c:pt>
                <c:pt idx="219">
                  <c:v>43.800000000000082</c:v>
                </c:pt>
                <c:pt idx="220">
                  <c:v>44.000000000000085</c:v>
                </c:pt>
                <c:pt idx="221">
                  <c:v>44.200000000000088</c:v>
                </c:pt>
                <c:pt idx="222">
                  <c:v>44.400000000000091</c:v>
                </c:pt>
                <c:pt idx="223">
                  <c:v>44.600000000000094</c:v>
                </c:pt>
                <c:pt idx="224">
                  <c:v>44.800000000000097</c:v>
                </c:pt>
                <c:pt idx="225">
                  <c:v>45.000000000000099</c:v>
                </c:pt>
                <c:pt idx="226">
                  <c:v>45.200000000000102</c:v>
                </c:pt>
                <c:pt idx="227">
                  <c:v>45.400000000000105</c:v>
                </c:pt>
                <c:pt idx="228">
                  <c:v>45.600000000000108</c:v>
                </c:pt>
                <c:pt idx="229">
                  <c:v>45.800000000000111</c:v>
                </c:pt>
                <c:pt idx="230">
                  <c:v>46.000000000000114</c:v>
                </c:pt>
                <c:pt idx="231">
                  <c:v>46.200000000000117</c:v>
                </c:pt>
                <c:pt idx="232">
                  <c:v>46.400000000000119</c:v>
                </c:pt>
                <c:pt idx="233">
                  <c:v>46.600000000000122</c:v>
                </c:pt>
                <c:pt idx="234">
                  <c:v>46.800000000000125</c:v>
                </c:pt>
                <c:pt idx="235">
                  <c:v>47.000000000000128</c:v>
                </c:pt>
                <c:pt idx="236">
                  <c:v>47.200000000000131</c:v>
                </c:pt>
                <c:pt idx="237">
                  <c:v>47.400000000000134</c:v>
                </c:pt>
                <c:pt idx="238">
                  <c:v>47.600000000000136</c:v>
                </c:pt>
                <c:pt idx="239">
                  <c:v>47.800000000000139</c:v>
                </c:pt>
                <c:pt idx="240">
                  <c:v>48.000000000000142</c:v>
                </c:pt>
                <c:pt idx="241">
                  <c:v>48.200000000000145</c:v>
                </c:pt>
                <c:pt idx="242">
                  <c:v>48.400000000000148</c:v>
                </c:pt>
                <c:pt idx="243">
                  <c:v>48.600000000000151</c:v>
                </c:pt>
                <c:pt idx="244">
                  <c:v>48.800000000000153</c:v>
                </c:pt>
                <c:pt idx="245">
                  <c:v>49.000000000000156</c:v>
                </c:pt>
                <c:pt idx="246">
                  <c:v>49.200000000000159</c:v>
                </c:pt>
                <c:pt idx="247">
                  <c:v>49.400000000000162</c:v>
                </c:pt>
                <c:pt idx="248">
                  <c:v>49.600000000000165</c:v>
                </c:pt>
                <c:pt idx="249">
                  <c:v>49.800000000000168</c:v>
                </c:pt>
                <c:pt idx="250">
                  <c:v>50.000000000000171</c:v>
                </c:pt>
                <c:pt idx="251">
                  <c:v>50.200000000000173</c:v>
                </c:pt>
                <c:pt idx="252">
                  <c:v>50.400000000000176</c:v>
                </c:pt>
                <c:pt idx="253">
                  <c:v>50.600000000000179</c:v>
                </c:pt>
                <c:pt idx="254">
                  <c:v>50.800000000000182</c:v>
                </c:pt>
                <c:pt idx="255">
                  <c:v>51.000000000000185</c:v>
                </c:pt>
                <c:pt idx="256">
                  <c:v>51.200000000000188</c:v>
                </c:pt>
                <c:pt idx="257">
                  <c:v>51.40000000000019</c:v>
                </c:pt>
                <c:pt idx="258">
                  <c:v>51.600000000000193</c:v>
                </c:pt>
                <c:pt idx="259">
                  <c:v>51.800000000000196</c:v>
                </c:pt>
                <c:pt idx="260">
                  <c:v>52.000000000000199</c:v>
                </c:pt>
                <c:pt idx="261">
                  <c:v>52.200000000000202</c:v>
                </c:pt>
                <c:pt idx="262">
                  <c:v>52.400000000000205</c:v>
                </c:pt>
                <c:pt idx="263">
                  <c:v>52.600000000000207</c:v>
                </c:pt>
                <c:pt idx="264">
                  <c:v>52.80000000000021</c:v>
                </c:pt>
                <c:pt idx="265">
                  <c:v>53.000000000000213</c:v>
                </c:pt>
                <c:pt idx="266">
                  <c:v>53.200000000000216</c:v>
                </c:pt>
              </c:numCache>
            </c:numRef>
          </c:xVal>
          <c:yVal>
            <c:numRef>
              <c:f>'淀川・宇治川(図2.5.17(1)&amp;(2))'!$K$4:$K$272</c:f>
              <c:numCache>
                <c:formatCode>General</c:formatCode>
                <c:ptCount val="269"/>
                <c:pt idx="0">
                  <c:v>0.28459999999999996</c:v>
                </c:pt>
                <c:pt idx="1">
                  <c:v>0.28150000000000008</c:v>
                </c:pt>
                <c:pt idx="2">
                  <c:v>0.25279999999999991</c:v>
                </c:pt>
                <c:pt idx="3">
                  <c:v>0.25469999999999993</c:v>
                </c:pt>
                <c:pt idx="4">
                  <c:v>0.24430000000000018</c:v>
                </c:pt>
                <c:pt idx="5">
                  <c:v>0.23859999999999992</c:v>
                </c:pt>
                <c:pt idx="6">
                  <c:v>0.29170000000000007</c:v>
                </c:pt>
                <c:pt idx="7">
                  <c:v>0.28249999999999997</c:v>
                </c:pt>
                <c:pt idx="8">
                  <c:v>0.26490000000000014</c:v>
                </c:pt>
                <c:pt idx="9">
                  <c:v>0.1906000000000001</c:v>
                </c:pt>
                <c:pt idx="10">
                  <c:v>0.17789999999999995</c:v>
                </c:pt>
                <c:pt idx="11">
                  <c:v>0.24</c:v>
                </c:pt>
                <c:pt idx="12">
                  <c:v>0.23659999999999992</c:v>
                </c:pt>
                <c:pt idx="13">
                  <c:v>0.29420000000000002</c:v>
                </c:pt>
                <c:pt idx="14">
                  <c:v>0.15510000000000002</c:v>
                </c:pt>
                <c:pt idx="15">
                  <c:v>0.31719999999999993</c:v>
                </c:pt>
                <c:pt idx="16">
                  <c:v>0.26270000000000004</c:v>
                </c:pt>
                <c:pt idx="17">
                  <c:v>0.37349999999999994</c:v>
                </c:pt>
                <c:pt idx="18">
                  <c:v>0.18349999999999989</c:v>
                </c:pt>
                <c:pt idx="19">
                  <c:v>0.19279999999999997</c:v>
                </c:pt>
                <c:pt idx="20">
                  <c:v>0.20419999999999994</c:v>
                </c:pt>
                <c:pt idx="21">
                  <c:v>0.26339999999999986</c:v>
                </c:pt>
                <c:pt idx="22">
                  <c:v>7.3899999999999855E-2</c:v>
                </c:pt>
                <c:pt idx="23">
                  <c:v>0.31279999999999997</c:v>
                </c:pt>
                <c:pt idx="24">
                  <c:v>0.15960000000000008</c:v>
                </c:pt>
                <c:pt idx="25">
                  <c:v>8.0000000000000071E-3</c:v>
                </c:pt>
                <c:pt idx="26">
                  <c:v>-0.10790000000000011</c:v>
                </c:pt>
                <c:pt idx="27">
                  <c:v>-9.4999999999999973E-2</c:v>
                </c:pt>
                <c:pt idx="28">
                  <c:v>0.12760000000000016</c:v>
                </c:pt>
                <c:pt idx="29">
                  <c:v>0.26019999999999999</c:v>
                </c:pt>
                <c:pt idx="30">
                  <c:v>0.21729999999999983</c:v>
                </c:pt>
                <c:pt idx="31">
                  <c:v>-9.1800000000000104E-2</c:v>
                </c:pt>
                <c:pt idx="32">
                  <c:v>0.22839999999999994</c:v>
                </c:pt>
                <c:pt idx="33">
                  <c:v>0.15310000000000001</c:v>
                </c:pt>
                <c:pt idx="34">
                  <c:v>0.17749999999999999</c:v>
                </c:pt>
                <c:pt idx="35">
                  <c:v>-8.599999999999941E-3</c:v>
                </c:pt>
                <c:pt idx="36">
                  <c:v>-3.4900000000000042E-2</c:v>
                </c:pt>
                <c:pt idx="37">
                  <c:v>0.14179999999999993</c:v>
                </c:pt>
                <c:pt idx="38">
                  <c:v>0.17890000000000006</c:v>
                </c:pt>
                <c:pt idx="39">
                  <c:v>7.4800000000000089E-2</c:v>
                </c:pt>
                <c:pt idx="40">
                  <c:v>-0.12609999999999999</c:v>
                </c:pt>
                <c:pt idx="41">
                  <c:v>-0.30680000000000007</c:v>
                </c:pt>
                <c:pt idx="42">
                  <c:v>-0.26679999999999998</c:v>
                </c:pt>
                <c:pt idx="43">
                  <c:v>-0.21910000000000002</c:v>
                </c:pt>
                <c:pt idx="44">
                  <c:v>6.9400000000000003E-2</c:v>
                </c:pt>
                <c:pt idx="45">
                  <c:v>-0.36230000000000001</c:v>
                </c:pt>
                <c:pt idx="46">
                  <c:v>-0.31859999999999999</c:v>
                </c:pt>
                <c:pt idx="47">
                  <c:v>-6.8000000000001393E-3</c:v>
                </c:pt>
                <c:pt idx="48">
                  <c:v>0.55089999999999995</c:v>
                </c:pt>
                <c:pt idx="49">
                  <c:v>8.1199999999999939E-2</c:v>
                </c:pt>
                <c:pt idx="50">
                  <c:v>0.15869999999999984</c:v>
                </c:pt>
                <c:pt idx="51">
                  <c:v>-0.32509999999999994</c:v>
                </c:pt>
                <c:pt idx="52">
                  <c:v>-0.12369999999999992</c:v>
                </c:pt>
                <c:pt idx="53">
                  <c:v>3.9800000000000058E-2</c:v>
                </c:pt>
                <c:pt idx="54">
                  <c:v>-0.2455</c:v>
                </c:pt>
                <c:pt idx="55">
                  <c:v>-0.18709999999999999</c:v>
                </c:pt>
                <c:pt idx="56">
                  <c:v>-0.28749999999999998</c:v>
                </c:pt>
                <c:pt idx="57">
                  <c:v>-0.61080000000000001</c:v>
                </c:pt>
                <c:pt idx="58">
                  <c:v>-0.46889999999999998</c:v>
                </c:pt>
                <c:pt idx="59">
                  <c:v>-0.40180000000000016</c:v>
                </c:pt>
                <c:pt idx="60">
                  <c:v>-5.9800000000000075E-2</c:v>
                </c:pt>
                <c:pt idx="61">
                  <c:v>-0.60780000000000012</c:v>
                </c:pt>
                <c:pt idx="62">
                  <c:v>-0.5757000000000001</c:v>
                </c:pt>
                <c:pt idx="63">
                  <c:v>-0.53690000000000015</c:v>
                </c:pt>
                <c:pt idx="64">
                  <c:v>-0.43679999999999986</c:v>
                </c:pt>
                <c:pt idx="65">
                  <c:v>-0.59519999999999995</c:v>
                </c:pt>
                <c:pt idx="66">
                  <c:v>-0.39219999999999988</c:v>
                </c:pt>
                <c:pt idx="67">
                  <c:v>-0.22739999999999994</c:v>
                </c:pt>
                <c:pt idx="68">
                  <c:v>-0.32290000000000008</c:v>
                </c:pt>
                <c:pt idx="69">
                  <c:v>-0.18789999999999996</c:v>
                </c:pt>
                <c:pt idx="70">
                  <c:v>-0.1221000000000001</c:v>
                </c:pt>
                <c:pt idx="71">
                  <c:v>2.629999999999999E-2</c:v>
                </c:pt>
                <c:pt idx="72">
                  <c:v>-2.1500000000000075E-2</c:v>
                </c:pt>
                <c:pt idx="73">
                  <c:v>-9.98E-2</c:v>
                </c:pt>
                <c:pt idx="74">
                  <c:v>4.8799999999999982E-2</c:v>
                </c:pt>
                <c:pt idx="75">
                  <c:v>0.24170000000000003</c:v>
                </c:pt>
                <c:pt idx="76">
                  <c:v>0.10219999999999999</c:v>
                </c:pt>
                <c:pt idx="77">
                  <c:v>-0.16389999999999999</c:v>
                </c:pt>
                <c:pt idx="78">
                  <c:v>3.3100000000000004E-2</c:v>
                </c:pt>
                <c:pt idx="79">
                  <c:v>0.10239999999999999</c:v>
                </c:pt>
                <c:pt idx="80">
                  <c:v>-0.15919999999999995</c:v>
                </c:pt>
                <c:pt idx="81">
                  <c:v>-0.32349999999999995</c:v>
                </c:pt>
                <c:pt idx="82">
                  <c:v>-0.1293</c:v>
                </c:pt>
                <c:pt idx="83">
                  <c:v>3.2999999999999696E-3</c:v>
                </c:pt>
                <c:pt idx="84">
                  <c:v>-0.15809999999999999</c:v>
                </c:pt>
                <c:pt idx="85">
                  <c:v>-0.1525</c:v>
                </c:pt>
                <c:pt idx="86">
                  <c:v>-0.17130000000000004</c:v>
                </c:pt>
                <c:pt idx="87">
                  <c:v>-0.34979999999999994</c:v>
                </c:pt>
                <c:pt idx="88">
                  <c:v>-0.30869999999999997</c:v>
                </c:pt>
                <c:pt idx="89">
                  <c:v>-0.1361</c:v>
                </c:pt>
                <c:pt idx="90">
                  <c:v>0.13650000000000001</c:v>
                </c:pt>
                <c:pt idx="91">
                  <c:v>-0.1643</c:v>
                </c:pt>
                <c:pt idx="92">
                  <c:v>-0.22220000000000001</c:v>
                </c:pt>
                <c:pt idx="93">
                  <c:v>-9.9500000000000005E-2</c:v>
                </c:pt>
                <c:pt idx="94">
                  <c:v>-0.39749999999999996</c:v>
                </c:pt>
                <c:pt idx="95">
                  <c:v>-7.9200000000000048E-2</c:v>
                </c:pt>
                <c:pt idx="96">
                  <c:v>-0.10199999999999998</c:v>
                </c:pt>
                <c:pt idx="97">
                  <c:v>-0.24830000000000002</c:v>
                </c:pt>
                <c:pt idx="98">
                  <c:v>-0.3921</c:v>
                </c:pt>
                <c:pt idx="99">
                  <c:v>-0.41110000000000002</c:v>
                </c:pt>
                <c:pt idx="100">
                  <c:v>-0.25779999999999997</c:v>
                </c:pt>
                <c:pt idx="101">
                  <c:v>-0.2319</c:v>
                </c:pt>
                <c:pt idx="102">
                  <c:v>0.14839999999999998</c:v>
                </c:pt>
                <c:pt idx="103">
                  <c:v>0.13500000000000001</c:v>
                </c:pt>
                <c:pt idx="104">
                  <c:v>-0.10150000000000003</c:v>
                </c:pt>
                <c:pt idx="105">
                  <c:v>0.15210000000000001</c:v>
                </c:pt>
                <c:pt idx="106">
                  <c:v>-0.15740000000000001</c:v>
                </c:pt>
                <c:pt idx="107">
                  <c:v>-9.1700000000000004E-2</c:v>
                </c:pt>
                <c:pt idx="108">
                  <c:v>-0.38700000000000001</c:v>
                </c:pt>
                <c:pt idx="109">
                  <c:v>-0.17120000000000002</c:v>
                </c:pt>
                <c:pt idx="110">
                  <c:v>-0.36480000000000001</c:v>
                </c:pt>
                <c:pt idx="111">
                  <c:v>-0.28389999999999999</c:v>
                </c:pt>
                <c:pt idx="112">
                  <c:v>-0.28299999999999992</c:v>
                </c:pt>
                <c:pt idx="113">
                  <c:v>-0.15690000000000004</c:v>
                </c:pt>
                <c:pt idx="114">
                  <c:v>2.0500000000000074E-2</c:v>
                </c:pt>
                <c:pt idx="115">
                  <c:v>-3.9499999999999869E-2</c:v>
                </c:pt>
                <c:pt idx="116">
                  <c:v>1.5200000000000102E-2</c:v>
                </c:pt>
                <c:pt idx="117">
                  <c:v>-5.04E-2</c:v>
                </c:pt>
                <c:pt idx="118">
                  <c:v>8.0200000000000049E-2</c:v>
                </c:pt>
                <c:pt idx="119">
                  <c:v>-4.8899999999999944E-2</c:v>
                </c:pt>
                <c:pt idx="120">
                  <c:v>8.5999999999999854E-2</c:v>
                </c:pt>
                <c:pt idx="121">
                  <c:v>-0.33729999999999971</c:v>
                </c:pt>
                <c:pt idx="122">
                  <c:v>0.18109999999999982</c:v>
                </c:pt>
                <c:pt idx="123">
                  <c:v>-7.4000000000000732E-3</c:v>
                </c:pt>
                <c:pt idx="124">
                  <c:v>-0.69019999999999992</c:v>
                </c:pt>
                <c:pt idx="125">
                  <c:v>-0.43759999999999999</c:v>
                </c:pt>
                <c:pt idx="126">
                  <c:v>-0.53069999999999973</c:v>
                </c:pt>
                <c:pt idx="127">
                  <c:v>-0.40549999999999997</c:v>
                </c:pt>
                <c:pt idx="128">
                  <c:v>-3.5099999999999909E-2</c:v>
                </c:pt>
                <c:pt idx="129">
                  <c:v>9.0100000000000069E-2</c:v>
                </c:pt>
                <c:pt idx="130">
                  <c:v>-0.16280000000000028</c:v>
                </c:pt>
                <c:pt idx="131">
                  <c:v>3.2099999999999795E-2</c:v>
                </c:pt>
                <c:pt idx="132">
                  <c:v>-6.5300000000000136E-2</c:v>
                </c:pt>
                <c:pt idx="133">
                  <c:v>1.3900000000000023E-2</c:v>
                </c:pt>
                <c:pt idx="134">
                  <c:v>-0.11399999999999988</c:v>
                </c:pt>
                <c:pt idx="135">
                  <c:v>0.30869999999999997</c:v>
                </c:pt>
                <c:pt idx="136">
                  <c:v>8.9399999999999924E-2</c:v>
                </c:pt>
                <c:pt idx="137">
                  <c:v>-0.1751999999999998</c:v>
                </c:pt>
                <c:pt idx="138">
                  <c:v>-0.17910000000000004</c:v>
                </c:pt>
                <c:pt idx="139">
                  <c:v>0.4363999999999999</c:v>
                </c:pt>
                <c:pt idx="140">
                  <c:v>1.9600000000000062E-2</c:v>
                </c:pt>
                <c:pt idx="141">
                  <c:v>-0.46329999999999982</c:v>
                </c:pt>
                <c:pt idx="142">
                  <c:v>4.8299999999999788E-2</c:v>
                </c:pt>
                <c:pt idx="143">
                  <c:v>0.19849999999999968</c:v>
                </c:pt>
                <c:pt idx="144">
                  <c:v>-0.12749999999999995</c:v>
                </c:pt>
                <c:pt idx="145">
                  <c:v>-9.7699999999999676E-2</c:v>
                </c:pt>
                <c:pt idx="146">
                  <c:v>0.12999999999999989</c:v>
                </c:pt>
                <c:pt idx="147">
                  <c:v>7.9399999999999693E-2</c:v>
                </c:pt>
                <c:pt idx="148">
                  <c:v>-0.11560000000000015</c:v>
                </c:pt>
                <c:pt idx="149">
                  <c:v>-0.25609999999999955</c:v>
                </c:pt>
                <c:pt idx="150">
                  <c:v>9.8300000000000054E-2</c:v>
                </c:pt>
                <c:pt idx="151">
                  <c:v>-0.64039999999999964</c:v>
                </c:pt>
                <c:pt idx="152">
                  <c:v>-0.7251000000000003</c:v>
                </c:pt>
                <c:pt idx="153">
                  <c:v>3.2099999999999795E-2</c:v>
                </c:pt>
                <c:pt idx="154">
                  <c:v>-0.48500000000000032</c:v>
                </c:pt>
                <c:pt idx="155">
                  <c:v>-9.9999999999997868E-3</c:v>
                </c:pt>
                <c:pt idx="156">
                  <c:v>8.7200000000000166E-2</c:v>
                </c:pt>
                <c:pt idx="157">
                  <c:v>-0.98350000000000026</c:v>
                </c:pt>
                <c:pt idx="158">
                  <c:v>-0.52029999999999976</c:v>
                </c:pt>
                <c:pt idx="159">
                  <c:v>-0.1225000000000005</c:v>
                </c:pt>
                <c:pt idx="160">
                  <c:v>0.1203000000000003</c:v>
                </c:pt>
                <c:pt idx="161">
                  <c:v>0.14430000000000032</c:v>
                </c:pt>
                <c:pt idx="162">
                  <c:v>0.16769999999999996</c:v>
                </c:pt>
                <c:pt idx="163">
                  <c:v>0.13279999999999959</c:v>
                </c:pt>
                <c:pt idx="164">
                  <c:v>0.19679999999999964</c:v>
                </c:pt>
                <c:pt idx="165">
                  <c:v>-0.59410000000000007</c:v>
                </c:pt>
                <c:pt idx="166">
                  <c:v>-0.67050000000000054</c:v>
                </c:pt>
                <c:pt idx="167">
                  <c:v>-0.71250000000000036</c:v>
                </c:pt>
                <c:pt idx="168">
                  <c:v>-0.33170000000000055</c:v>
                </c:pt>
                <c:pt idx="169">
                  <c:v>0.17539999999999978</c:v>
                </c:pt>
                <c:pt idx="170">
                  <c:v>0.31789999999999985</c:v>
                </c:pt>
                <c:pt idx="171">
                  <c:v>0.32459999999999933</c:v>
                </c:pt>
                <c:pt idx="172">
                  <c:v>-3.8999999999999702E-2</c:v>
                </c:pt>
                <c:pt idx="173">
                  <c:v>-0.23989999999999956</c:v>
                </c:pt>
                <c:pt idx="174">
                  <c:v>-0.16049999999999986</c:v>
                </c:pt>
                <c:pt idx="175">
                  <c:v>-0.48760000000000048</c:v>
                </c:pt>
                <c:pt idx="176">
                  <c:v>-0.79980000000000029</c:v>
                </c:pt>
                <c:pt idx="177">
                  <c:v>-1.0318000000000001</c:v>
                </c:pt>
                <c:pt idx="178">
                  <c:v>-0.96289999999999987</c:v>
                </c:pt>
                <c:pt idx="179">
                  <c:v>-0.84770000000000012</c:v>
                </c:pt>
                <c:pt idx="180">
                  <c:v>-1.145</c:v>
                </c:pt>
                <c:pt idx="181">
                  <c:v>-0.93500000000000005</c:v>
                </c:pt>
                <c:pt idx="182">
                  <c:v>-0.8006000000000002</c:v>
                </c:pt>
                <c:pt idx="183">
                  <c:v>-0.49509999999999987</c:v>
                </c:pt>
                <c:pt idx="184">
                  <c:v>-1.2245999999999997</c:v>
                </c:pt>
                <c:pt idx="185">
                  <c:v>-0.63659999999999961</c:v>
                </c:pt>
                <c:pt idx="186">
                  <c:v>-0.50450000000000017</c:v>
                </c:pt>
                <c:pt idx="187">
                  <c:v>-0.7325999999999997</c:v>
                </c:pt>
                <c:pt idx="188">
                  <c:v>-1.1223000000000001</c:v>
                </c:pt>
                <c:pt idx="189">
                  <c:v>-1.2402999999999995</c:v>
                </c:pt>
                <c:pt idx="190">
                  <c:v>-0.77749999999999986</c:v>
                </c:pt>
                <c:pt idx="191">
                  <c:v>-0.65629999999999988</c:v>
                </c:pt>
                <c:pt idx="192">
                  <c:v>-0.8409999999999993</c:v>
                </c:pt>
                <c:pt idx="193">
                  <c:v>-0.86909999999999954</c:v>
                </c:pt>
                <c:pt idx="194">
                  <c:v>-0.60459999999999958</c:v>
                </c:pt>
                <c:pt idx="195">
                  <c:v>-0.78129999999999988</c:v>
                </c:pt>
                <c:pt idx="196">
                  <c:v>-1.1414</c:v>
                </c:pt>
                <c:pt idx="197">
                  <c:v>-0.82430000000000003</c:v>
                </c:pt>
                <c:pt idx="198">
                  <c:v>-0.75099999999999945</c:v>
                </c:pt>
                <c:pt idx="199">
                  <c:v>-0.48529999999999962</c:v>
                </c:pt>
                <c:pt idx="200">
                  <c:v>-0.59130000000000038</c:v>
                </c:pt>
                <c:pt idx="201">
                  <c:v>-0.70889999999999986</c:v>
                </c:pt>
                <c:pt idx="202">
                  <c:v>-0.92730000000000068</c:v>
                </c:pt>
                <c:pt idx="203">
                  <c:v>-0.61110000000000042</c:v>
                </c:pt>
                <c:pt idx="204">
                  <c:v>-0.86800000000000033</c:v>
                </c:pt>
                <c:pt idx="205">
                  <c:v>-0.66199999999999992</c:v>
                </c:pt>
                <c:pt idx="206">
                  <c:v>-1.5543</c:v>
                </c:pt>
                <c:pt idx="207">
                  <c:v>-0.17949999999999999</c:v>
                </c:pt>
                <c:pt idx="208">
                  <c:v>-0.24249999999999972</c:v>
                </c:pt>
                <c:pt idx="209">
                  <c:v>-0.86370000000000058</c:v>
                </c:pt>
                <c:pt idx="210">
                  <c:v>-0.49830000000000041</c:v>
                </c:pt>
                <c:pt idx="211">
                  <c:v>-0.90829999999999966</c:v>
                </c:pt>
                <c:pt idx="212">
                  <c:v>0.61470000000000047</c:v>
                </c:pt>
                <c:pt idx="213">
                  <c:v>-0.29680000000000017</c:v>
                </c:pt>
                <c:pt idx="214">
                  <c:v>-0.20549999999999979</c:v>
                </c:pt>
                <c:pt idx="215">
                  <c:v>-2.2837000000000005</c:v>
                </c:pt>
                <c:pt idx="216">
                  <c:v>-2.5302999999999995</c:v>
                </c:pt>
                <c:pt idx="217">
                  <c:v>-0.69160000000000021</c:v>
                </c:pt>
                <c:pt idx="218">
                  <c:v>-0.82560000000000056</c:v>
                </c:pt>
                <c:pt idx="219">
                  <c:v>-0.7112999999999996</c:v>
                </c:pt>
                <c:pt idx="220">
                  <c:v>-0.71169999999999956</c:v>
                </c:pt>
                <c:pt idx="221">
                  <c:v>-0.76999999999999957</c:v>
                </c:pt>
                <c:pt idx="222">
                  <c:v>-0.36160000000000014</c:v>
                </c:pt>
                <c:pt idx="223">
                  <c:v>-0.4977999999999998</c:v>
                </c:pt>
                <c:pt idx="224">
                  <c:v>-0.85549999999999926</c:v>
                </c:pt>
                <c:pt idx="225">
                  <c:v>-0.16089999999999982</c:v>
                </c:pt>
                <c:pt idx="226">
                  <c:v>-0.23229999999999951</c:v>
                </c:pt>
                <c:pt idx="227">
                  <c:v>-0.92360000000000042</c:v>
                </c:pt>
                <c:pt idx="228">
                  <c:v>-0.7782</c:v>
                </c:pt>
                <c:pt idx="229">
                  <c:v>-0.5107999999999997</c:v>
                </c:pt>
                <c:pt idx="230">
                  <c:v>-0.64649999999999963</c:v>
                </c:pt>
                <c:pt idx="231">
                  <c:v>-0.6120000000000001</c:v>
                </c:pt>
                <c:pt idx="232">
                  <c:v>-0.35909999999999975</c:v>
                </c:pt>
                <c:pt idx="233">
                  <c:v>-0.18419999999999881</c:v>
                </c:pt>
                <c:pt idx="234">
                  <c:v>-0.37159999999999904</c:v>
                </c:pt>
                <c:pt idx="235">
                  <c:v>-0.23000000000000043</c:v>
                </c:pt>
                <c:pt idx="236">
                  <c:v>-0.26159999999999961</c:v>
                </c:pt>
                <c:pt idx="237">
                  <c:v>-0.70749999999999957</c:v>
                </c:pt>
                <c:pt idx="238">
                  <c:v>-0.37449999999999939</c:v>
                </c:pt>
                <c:pt idx="239">
                  <c:v>-0.5259999999999998</c:v>
                </c:pt>
                <c:pt idx="240">
                  <c:v>-0.95630000000000059</c:v>
                </c:pt>
                <c:pt idx="241">
                  <c:v>-1.0774999999999988</c:v>
                </c:pt>
                <c:pt idx="242">
                  <c:v>4.1000000000011028E-3</c:v>
                </c:pt>
                <c:pt idx="243">
                  <c:v>-0.97449999999999903</c:v>
                </c:pt>
                <c:pt idx="244">
                  <c:v>-0.19170000000000087</c:v>
                </c:pt>
                <c:pt idx="245">
                  <c:v>-0.2049000000000003</c:v>
                </c:pt>
                <c:pt idx="246">
                  <c:v>-0.16170000000000151</c:v>
                </c:pt>
                <c:pt idx="247">
                  <c:v>-0.23310000000000031</c:v>
                </c:pt>
                <c:pt idx="248">
                  <c:v>-0.67970000000000041</c:v>
                </c:pt>
                <c:pt idx="249">
                  <c:v>-0.33489999999999931</c:v>
                </c:pt>
                <c:pt idx="250">
                  <c:v>-0.15109999999999957</c:v>
                </c:pt>
                <c:pt idx="251">
                  <c:v>-0.32590000000000074</c:v>
                </c:pt>
                <c:pt idx="252">
                  <c:v>-0.26210000000000022</c:v>
                </c:pt>
                <c:pt idx="253">
                  <c:v>-0.62080000000000091</c:v>
                </c:pt>
                <c:pt idx="254">
                  <c:v>-0.52660000000000018</c:v>
                </c:pt>
                <c:pt idx="255">
                  <c:v>-0.96700000000000053</c:v>
                </c:pt>
                <c:pt idx="256">
                  <c:v>-0.67790000000000106</c:v>
                </c:pt>
                <c:pt idx="257">
                  <c:v>-0.47080000000000055</c:v>
                </c:pt>
                <c:pt idx="258">
                  <c:v>-0.95010000000000083</c:v>
                </c:pt>
                <c:pt idx="259">
                  <c:v>-0.40109999999999957</c:v>
                </c:pt>
                <c:pt idx="260">
                  <c:v>-0.29980000000000118</c:v>
                </c:pt>
                <c:pt idx="261">
                  <c:v>-0.26590000000000202</c:v>
                </c:pt>
                <c:pt idx="262">
                  <c:v>-0.19679999999999964</c:v>
                </c:pt>
                <c:pt idx="263">
                  <c:v>-6.2599999999999767E-2</c:v>
                </c:pt>
                <c:pt idx="264">
                  <c:v>3.8399999999999324E-2</c:v>
                </c:pt>
                <c:pt idx="265">
                  <c:v>-0.3595000000000006</c:v>
                </c:pt>
                <c:pt idx="266">
                  <c:v>-4.830000000000112E-2</c:v>
                </c:pt>
              </c:numCache>
            </c:numRef>
          </c:yVal>
          <c:smooth val="0"/>
          <c:extLst>
            <c:ext xmlns:c16="http://schemas.microsoft.com/office/drawing/2014/chart" uri="{C3380CC4-5D6E-409C-BE32-E72D297353CC}">
              <c16:uniqueId val="{00000001-ECD7-4AC7-BB0C-CEBF49B4AD56}"/>
            </c:ext>
          </c:extLst>
        </c:ser>
        <c:ser>
          <c:idx val="1"/>
          <c:order val="2"/>
          <c:tx>
            <c:strRef>
              <c:f>'淀川・宇治川(図2.5.17(1)&amp;(2))'!$L$2</c:f>
              <c:strCache>
                <c:ptCount val="1"/>
                <c:pt idx="0">
                  <c:v>初期河床（H10）</c:v>
                </c:pt>
              </c:strCache>
            </c:strRef>
          </c:tx>
          <c:spPr>
            <a:ln w="25400">
              <a:solidFill>
                <a:srgbClr val="000000"/>
              </a:solidFill>
              <a:prstDash val="solid"/>
            </a:ln>
          </c:spPr>
          <c:marker>
            <c:symbol val="square"/>
            <c:size val="3"/>
            <c:spPr>
              <a:noFill/>
              <a:ln w="9525">
                <a:noFill/>
              </a:ln>
            </c:spPr>
          </c:marker>
          <c:xVal>
            <c:numRef>
              <c:f>'淀川・宇治川(図2.5.17(1)&amp;(2))'!$B$4:$B$296</c:f>
              <c:numCache>
                <c:formatCode>General</c:formatCode>
                <c:ptCount val="293"/>
                <c:pt idx="0">
                  <c:v>0</c:v>
                </c:pt>
                <c:pt idx="1">
                  <c:v>0.19999999999999785</c:v>
                </c:pt>
                <c:pt idx="2">
                  <c:v>0.39999999999999786</c:v>
                </c:pt>
                <c:pt idx="3">
                  <c:v>0.59999999999999787</c:v>
                </c:pt>
                <c:pt idx="4">
                  <c:v>0.79999999999999782</c:v>
                </c:pt>
                <c:pt idx="5">
                  <c:v>0.99999999999999778</c:v>
                </c:pt>
                <c:pt idx="6">
                  <c:v>1.1999999999999977</c:v>
                </c:pt>
                <c:pt idx="7">
                  <c:v>1.3999999999999977</c:v>
                </c:pt>
                <c:pt idx="8">
                  <c:v>1.5999999999999976</c:v>
                </c:pt>
                <c:pt idx="9">
                  <c:v>1.7999999999999976</c:v>
                </c:pt>
                <c:pt idx="10">
                  <c:v>1.9999999999999976</c:v>
                </c:pt>
                <c:pt idx="11">
                  <c:v>2.1999999999999975</c:v>
                </c:pt>
                <c:pt idx="12">
                  <c:v>2.3999999999999977</c:v>
                </c:pt>
                <c:pt idx="13">
                  <c:v>2.5999999999999979</c:v>
                </c:pt>
                <c:pt idx="14">
                  <c:v>2.799999999999998</c:v>
                </c:pt>
                <c:pt idx="15">
                  <c:v>2.9999999999999982</c:v>
                </c:pt>
                <c:pt idx="16">
                  <c:v>3.1999999999999984</c:v>
                </c:pt>
                <c:pt idx="17">
                  <c:v>3.3999999999999986</c:v>
                </c:pt>
                <c:pt idx="18">
                  <c:v>3.5999999999999988</c:v>
                </c:pt>
                <c:pt idx="19">
                  <c:v>3.7999999999999989</c:v>
                </c:pt>
                <c:pt idx="20">
                  <c:v>3.9999999999999991</c:v>
                </c:pt>
                <c:pt idx="21">
                  <c:v>4.1999999999999993</c:v>
                </c:pt>
                <c:pt idx="22">
                  <c:v>4.3999999999999995</c:v>
                </c:pt>
                <c:pt idx="23">
                  <c:v>4.5999999999999996</c:v>
                </c:pt>
                <c:pt idx="24">
                  <c:v>4.8</c:v>
                </c:pt>
                <c:pt idx="25">
                  <c:v>5</c:v>
                </c:pt>
                <c:pt idx="26">
                  <c:v>5.2</c:v>
                </c:pt>
                <c:pt idx="27">
                  <c:v>5.4</c:v>
                </c:pt>
                <c:pt idx="28">
                  <c:v>5.6000000000000005</c:v>
                </c:pt>
                <c:pt idx="29">
                  <c:v>5.8000000000000007</c:v>
                </c:pt>
                <c:pt idx="30">
                  <c:v>6.0000000000000009</c:v>
                </c:pt>
                <c:pt idx="31">
                  <c:v>6.2000000000000011</c:v>
                </c:pt>
                <c:pt idx="32">
                  <c:v>6.4000000000000012</c:v>
                </c:pt>
                <c:pt idx="33">
                  <c:v>6.6000000000000014</c:v>
                </c:pt>
                <c:pt idx="34">
                  <c:v>6.8000000000000016</c:v>
                </c:pt>
                <c:pt idx="35">
                  <c:v>7.0000000000000018</c:v>
                </c:pt>
                <c:pt idx="36">
                  <c:v>7.200000000000002</c:v>
                </c:pt>
                <c:pt idx="37">
                  <c:v>7.4000000000000021</c:v>
                </c:pt>
                <c:pt idx="38">
                  <c:v>7.6000000000000023</c:v>
                </c:pt>
                <c:pt idx="39">
                  <c:v>7.8000000000000025</c:v>
                </c:pt>
                <c:pt idx="40">
                  <c:v>8.0000000000000018</c:v>
                </c:pt>
                <c:pt idx="41">
                  <c:v>8.2000000000000011</c:v>
                </c:pt>
                <c:pt idx="42">
                  <c:v>8.4</c:v>
                </c:pt>
                <c:pt idx="43">
                  <c:v>8.6</c:v>
                </c:pt>
                <c:pt idx="44">
                  <c:v>8.7999999999999989</c:v>
                </c:pt>
                <c:pt idx="45">
                  <c:v>8.9999999999999982</c:v>
                </c:pt>
                <c:pt idx="46">
                  <c:v>9.1999999999999975</c:v>
                </c:pt>
                <c:pt idx="47">
                  <c:v>9.3999999999999968</c:v>
                </c:pt>
                <c:pt idx="48">
                  <c:v>9.5999999999999961</c:v>
                </c:pt>
                <c:pt idx="49">
                  <c:v>9.7999999999999954</c:v>
                </c:pt>
                <c:pt idx="50">
                  <c:v>9.9999999999999947</c:v>
                </c:pt>
                <c:pt idx="51">
                  <c:v>10.199999999999994</c:v>
                </c:pt>
                <c:pt idx="52">
                  <c:v>10.399999999999993</c:v>
                </c:pt>
                <c:pt idx="53">
                  <c:v>10.599999999999993</c:v>
                </c:pt>
                <c:pt idx="54">
                  <c:v>10.799999999999992</c:v>
                </c:pt>
                <c:pt idx="55">
                  <c:v>10.999999999999991</c:v>
                </c:pt>
                <c:pt idx="56">
                  <c:v>11.19999999999999</c:v>
                </c:pt>
                <c:pt idx="57">
                  <c:v>11.39999999999999</c:v>
                </c:pt>
                <c:pt idx="58">
                  <c:v>11.599999999999989</c:v>
                </c:pt>
                <c:pt idx="59">
                  <c:v>11.799999999999988</c:v>
                </c:pt>
                <c:pt idx="60">
                  <c:v>11.999999999999988</c:v>
                </c:pt>
                <c:pt idx="61">
                  <c:v>12.199999999999987</c:v>
                </c:pt>
                <c:pt idx="62">
                  <c:v>12.399999999999986</c:v>
                </c:pt>
                <c:pt idx="63">
                  <c:v>12.599999999999985</c:v>
                </c:pt>
                <c:pt idx="64">
                  <c:v>12.799999999999985</c:v>
                </c:pt>
                <c:pt idx="65">
                  <c:v>12.999999999999984</c:v>
                </c:pt>
                <c:pt idx="66">
                  <c:v>13.199999999999983</c:v>
                </c:pt>
                <c:pt idx="67">
                  <c:v>13.399999999999983</c:v>
                </c:pt>
                <c:pt idx="68">
                  <c:v>13.599999999999982</c:v>
                </c:pt>
                <c:pt idx="69">
                  <c:v>13.799999999999981</c:v>
                </c:pt>
                <c:pt idx="70">
                  <c:v>13.99999999999998</c:v>
                </c:pt>
                <c:pt idx="71">
                  <c:v>14.19999999999998</c:v>
                </c:pt>
                <c:pt idx="72">
                  <c:v>14.399999999999979</c:v>
                </c:pt>
                <c:pt idx="73">
                  <c:v>14.599999999999978</c:v>
                </c:pt>
                <c:pt idx="74">
                  <c:v>14.799999999999978</c:v>
                </c:pt>
                <c:pt idx="75">
                  <c:v>14.999999999999977</c:v>
                </c:pt>
                <c:pt idx="76">
                  <c:v>15.199999999999976</c:v>
                </c:pt>
                <c:pt idx="77">
                  <c:v>15.399999999999975</c:v>
                </c:pt>
                <c:pt idx="78">
                  <c:v>15.599999999999975</c:v>
                </c:pt>
                <c:pt idx="79">
                  <c:v>15.799999999999974</c:v>
                </c:pt>
                <c:pt idx="80">
                  <c:v>15.999999999999973</c:v>
                </c:pt>
                <c:pt idx="81">
                  <c:v>16.199999999999974</c:v>
                </c:pt>
                <c:pt idx="82">
                  <c:v>16.399999999999974</c:v>
                </c:pt>
                <c:pt idx="83">
                  <c:v>16.599999999999973</c:v>
                </c:pt>
                <c:pt idx="84">
                  <c:v>16.799999999999972</c:v>
                </c:pt>
                <c:pt idx="85">
                  <c:v>16.999999999999972</c:v>
                </c:pt>
                <c:pt idx="86">
                  <c:v>17.199999999999971</c:v>
                </c:pt>
                <c:pt idx="87">
                  <c:v>17.39999999999997</c:v>
                </c:pt>
                <c:pt idx="88">
                  <c:v>17.599999999999969</c:v>
                </c:pt>
                <c:pt idx="89">
                  <c:v>17.799999999999969</c:v>
                </c:pt>
                <c:pt idx="90">
                  <c:v>17.999999999999968</c:v>
                </c:pt>
                <c:pt idx="91">
                  <c:v>18.199999999999967</c:v>
                </c:pt>
                <c:pt idx="92">
                  <c:v>18.399999999999967</c:v>
                </c:pt>
                <c:pt idx="93">
                  <c:v>18.599999999999966</c:v>
                </c:pt>
                <c:pt idx="94">
                  <c:v>18.799999999999965</c:v>
                </c:pt>
                <c:pt idx="95">
                  <c:v>18.999999999999964</c:v>
                </c:pt>
                <c:pt idx="96">
                  <c:v>19.199999999999964</c:v>
                </c:pt>
                <c:pt idx="97">
                  <c:v>19.399999999999963</c:v>
                </c:pt>
                <c:pt idx="98">
                  <c:v>19.599999999999962</c:v>
                </c:pt>
                <c:pt idx="99">
                  <c:v>19.799999999999962</c:v>
                </c:pt>
                <c:pt idx="100">
                  <c:v>19.999999999999961</c:v>
                </c:pt>
                <c:pt idx="101">
                  <c:v>20.19999999999996</c:v>
                </c:pt>
                <c:pt idx="102">
                  <c:v>20.399999999999959</c:v>
                </c:pt>
                <c:pt idx="103">
                  <c:v>20.599999999999959</c:v>
                </c:pt>
                <c:pt idx="104">
                  <c:v>20.799999999999958</c:v>
                </c:pt>
                <c:pt idx="105">
                  <c:v>20.999999999999957</c:v>
                </c:pt>
                <c:pt idx="106">
                  <c:v>21.199999999999957</c:v>
                </c:pt>
                <c:pt idx="107">
                  <c:v>21.399999999999956</c:v>
                </c:pt>
                <c:pt idx="108">
                  <c:v>21.599999999999955</c:v>
                </c:pt>
                <c:pt idx="109">
                  <c:v>21.799999999999955</c:v>
                </c:pt>
                <c:pt idx="110">
                  <c:v>21.999999999999954</c:v>
                </c:pt>
                <c:pt idx="111">
                  <c:v>22.199999999999953</c:v>
                </c:pt>
                <c:pt idx="112">
                  <c:v>22.399999999999952</c:v>
                </c:pt>
                <c:pt idx="113">
                  <c:v>22.599999999999952</c:v>
                </c:pt>
                <c:pt idx="114">
                  <c:v>22.799999999999951</c:v>
                </c:pt>
                <c:pt idx="115">
                  <c:v>22.99999999999995</c:v>
                </c:pt>
                <c:pt idx="116">
                  <c:v>23.19999999999995</c:v>
                </c:pt>
                <c:pt idx="117">
                  <c:v>23.399999999999949</c:v>
                </c:pt>
                <c:pt idx="118">
                  <c:v>23.599999999999948</c:v>
                </c:pt>
                <c:pt idx="119">
                  <c:v>23.799999999999947</c:v>
                </c:pt>
                <c:pt idx="120">
                  <c:v>23.999999999999947</c:v>
                </c:pt>
                <c:pt idx="121">
                  <c:v>24.199999999999946</c:v>
                </c:pt>
                <c:pt idx="122">
                  <c:v>24.399999999999945</c:v>
                </c:pt>
                <c:pt idx="123">
                  <c:v>24.599999999999945</c:v>
                </c:pt>
                <c:pt idx="124">
                  <c:v>24.799999999999944</c:v>
                </c:pt>
                <c:pt idx="125">
                  <c:v>24.999999999999943</c:v>
                </c:pt>
                <c:pt idx="126">
                  <c:v>25.199999999999942</c:v>
                </c:pt>
                <c:pt idx="127">
                  <c:v>25.399999999999942</c:v>
                </c:pt>
                <c:pt idx="128">
                  <c:v>25.599999999999941</c:v>
                </c:pt>
                <c:pt idx="129">
                  <c:v>25.79999999999994</c:v>
                </c:pt>
                <c:pt idx="130">
                  <c:v>25.99999999999994</c:v>
                </c:pt>
                <c:pt idx="131">
                  <c:v>26.199999999999939</c:v>
                </c:pt>
                <c:pt idx="132">
                  <c:v>26.399999999999938</c:v>
                </c:pt>
                <c:pt idx="133">
                  <c:v>26.599999999999937</c:v>
                </c:pt>
                <c:pt idx="134">
                  <c:v>26.799999999999937</c:v>
                </c:pt>
                <c:pt idx="135">
                  <c:v>26.999999999999936</c:v>
                </c:pt>
                <c:pt idx="136">
                  <c:v>27.199999999999935</c:v>
                </c:pt>
                <c:pt idx="137">
                  <c:v>27.399999999999935</c:v>
                </c:pt>
                <c:pt idx="138">
                  <c:v>27.599999999999934</c:v>
                </c:pt>
                <c:pt idx="139">
                  <c:v>27.799999999999933</c:v>
                </c:pt>
                <c:pt idx="140">
                  <c:v>27.999999999999932</c:v>
                </c:pt>
                <c:pt idx="141">
                  <c:v>28.199999999999932</c:v>
                </c:pt>
                <c:pt idx="142">
                  <c:v>28.399999999999931</c:v>
                </c:pt>
                <c:pt idx="143">
                  <c:v>28.59999999999993</c:v>
                </c:pt>
                <c:pt idx="144">
                  <c:v>28.79999999999993</c:v>
                </c:pt>
                <c:pt idx="145">
                  <c:v>28.999999999999929</c:v>
                </c:pt>
                <c:pt idx="146">
                  <c:v>29.199999999999928</c:v>
                </c:pt>
                <c:pt idx="147">
                  <c:v>29.399999999999928</c:v>
                </c:pt>
                <c:pt idx="148">
                  <c:v>29.599999999999927</c:v>
                </c:pt>
                <c:pt idx="149">
                  <c:v>29.799999999999926</c:v>
                </c:pt>
                <c:pt idx="150">
                  <c:v>29.999999999999925</c:v>
                </c:pt>
                <c:pt idx="151">
                  <c:v>30.199999999999925</c:v>
                </c:pt>
                <c:pt idx="152">
                  <c:v>30.399999999999924</c:v>
                </c:pt>
                <c:pt idx="153">
                  <c:v>30.599999999999923</c:v>
                </c:pt>
                <c:pt idx="154">
                  <c:v>30.799999999999923</c:v>
                </c:pt>
                <c:pt idx="155">
                  <c:v>30.999999999999922</c:v>
                </c:pt>
                <c:pt idx="156">
                  <c:v>31.199999999999921</c:v>
                </c:pt>
                <c:pt idx="157">
                  <c:v>31.39999999999992</c:v>
                </c:pt>
                <c:pt idx="158">
                  <c:v>31.59999999999992</c:v>
                </c:pt>
                <c:pt idx="159">
                  <c:v>31.799999999999919</c:v>
                </c:pt>
                <c:pt idx="160">
                  <c:v>31.999999999999918</c:v>
                </c:pt>
                <c:pt idx="161">
                  <c:v>32.199999999999918</c:v>
                </c:pt>
                <c:pt idx="162">
                  <c:v>32.39999999999992</c:v>
                </c:pt>
                <c:pt idx="163">
                  <c:v>32.599999999999923</c:v>
                </c:pt>
                <c:pt idx="164">
                  <c:v>32.799999999999926</c:v>
                </c:pt>
                <c:pt idx="165">
                  <c:v>32.999999999999929</c:v>
                </c:pt>
                <c:pt idx="166">
                  <c:v>33.199999999999932</c:v>
                </c:pt>
                <c:pt idx="167">
                  <c:v>33.399999999999935</c:v>
                </c:pt>
                <c:pt idx="168">
                  <c:v>33.599999999999937</c:v>
                </c:pt>
                <c:pt idx="169">
                  <c:v>33.79999999999994</c:v>
                </c:pt>
                <c:pt idx="170">
                  <c:v>33.999999999999943</c:v>
                </c:pt>
                <c:pt idx="171">
                  <c:v>34.199999999999946</c:v>
                </c:pt>
                <c:pt idx="172">
                  <c:v>34.399999999999949</c:v>
                </c:pt>
                <c:pt idx="173">
                  <c:v>34.599999999999952</c:v>
                </c:pt>
                <c:pt idx="174">
                  <c:v>34.799999999999955</c:v>
                </c:pt>
                <c:pt idx="175">
                  <c:v>34.999999999999957</c:v>
                </c:pt>
                <c:pt idx="176">
                  <c:v>35.19999999999996</c:v>
                </c:pt>
                <c:pt idx="177">
                  <c:v>35.399999999999963</c:v>
                </c:pt>
                <c:pt idx="178">
                  <c:v>35.599999999999966</c:v>
                </c:pt>
                <c:pt idx="179">
                  <c:v>35.799999999999969</c:v>
                </c:pt>
                <c:pt idx="180">
                  <c:v>35.999999999999972</c:v>
                </c:pt>
                <c:pt idx="181">
                  <c:v>36.199999999999974</c:v>
                </c:pt>
                <c:pt idx="182">
                  <c:v>36.399999999999977</c:v>
                </c:pt>
                <c:pt idx="183">
                  <c:v>36.59999999999998</c:v>
                </c:pt>
                <c:pt idx="184">
                  <c:v>36.799999999999983</c:v>
                </c:pt>
                <c:pt idx="185">
                  <c:v>36.999999999999986</c:v>
                </c:pt>
                <c:pt idx="186">
                  <c:v>37.199999999999989</c:v>
                </c:pt>
                <c:pt idx="187">
                  <c:v>37.399999999999991</c:v>
                </c:pt>
                <c:pt idx="188">
                  <c:v>37.599999999999994</c:v>
                </c:pt>
                <c:pt idx="189">
                  <c:v>37.799999999999997</c:v>
                </c:pt>
                <c:pt idx="190">
                  <c:v>38</c:v>
                </c:pt>
                <c:pt idx="191">
                  <c:v>38.200000000000003</c:v>
                </c:pt>
                <c:pt idx="192">
                  <c:v>38.400000000000006</c:v>
                </c:pt>
                <c:pt idx="193">
                  <c:v>38.600000000000009</c:v>
                </c:pt>
                <c:pt idx="194">
                  <c:v>38.800000000000011</c:v>
                </c:pt>
                <c:pt idx="195">
                  <c:v>39.000000000000014</c:v>
                </c:pt>
                <c:pt idx="196">
                  <c:v>39.200000000000017</c:v>
                </c:pt>
                <c:pt idx="197">
                  <c:v>39.40000000000002</c:v>
                </c:pt>
                <c:pt idx="198">
                  <c:v>39.600000000000023</c:v>
                </c:pt>
                <c:pt idx="199">
                  <c:v>39.800000000000026</c:v>
                </c:pt>
                <c:pt idx="200">
                  <c:v>40.000000000000028</c:v>
                </c:pt>
                <c:pt idx="201">
                  <c:v>40.200000000000031</c:v>
                </c:pt>
                <c:pt idx="202">
                  <c:v>40.400000000000034</c:v>
                </c:pt>
                <c:pt idx="203">
                  <c:v>40.600000000000037</c:v>
                </c:pt>
                <c:pt idx="204">
                  <c:v>40.80000000000004</c:v>
                </c:pt>
                <c:pt idx="205">
                  <c:v>41.000000000000043</c:v>
                </c:pt>
                <c:pt idx="206">
                  <c:v>41.200000000000045</c:v>
                </c:pt>
                <c:pt idx="207">
                  <c:v>41.400000000000048</c:v>
                </c:pt>
                <c:pt idx="208">
                  <c:v>41.600000000000051</c:v>
                </c:pt>
                <c:pt idx="209">
                  <c:v>41.800000000000054</c:v>
                </c:pt>
                <c:pt idx="210">
                  <c:v>42.000000000000057</c:v>
                </c:pt>
                <c:pt idx="211">
                  <c:v>42.20000000000006</c:v>
                </c:pt>
                <c:pt idx="212">
                  <c:v>42.400000000000063</c:v>
                </c:pt>
                <c:pt idx="213">
                  <c:v>42.600000000000065</c:v>
                </c:pt>
                <c:pt idx="214">
                  <c:v>42.800000000000068</c:v>
                </c:pt>
                <c:pt idx="215">
                  <c:v>43.000000000000071</c:v>
                </c:pt>
                <c:pt idx="216">
                  <c:v>43.200000000000074</c:v>
                </c:pt>
                <c:pt idx="217">
                  <c:v>43.400000000000077</c:v>
                </c:pt>
                <c:pt idx="218">
                  <c:v>43.60000000000008</c:v>
                </c:pt>
                <c:pt idx="219">
                  <c:v>43.800000000000082</c:v>
                </c:pt>
                <c:pt idx="220">
                  <c:v>44.000000000000085</c:v>
                </c:pt>
                <c:pt idx="221">
                  <c:v>44.200000000000088</c:v>
                </c:pt>
                <c:pt idx="222">
                  <c:v>44.400000000000091</c:v>
                </c:pt>
                <c:pt idx="223">
                  <c:v>44.600000000000094</c:v>
                </c:pt>
                <c:pt idx="224">
                  <c:v>44.800000000000097</c:v>
                </c:pt>
                <c:pt idx="225">
                  <c:v>45.000000000000099</c:v>
                </c:pt>
                <c:pt idx="226">
                  <c:v>45.200000000000102</c:v>
                </c:pt>
                <c:pt idx="227">
                  <c:v>45.400000000000105</c:v>
                </c:pt>
                <c:pt idx="228">
                  <c:v>45.600000000000108</c:v>
                </c:pt>
                <c:pt idx="229">
                  <c:v>45.800000000000111</c:v>
                </c:pt>
                <c:pt idx="230">
                  <c:v>46.000000000000114</c:v>
                </c:pt>
                <c:pt idx="231">
                  <c:v>46.200000000000117</c:v>
                </c:pt>
                <c:pt idx="232">
                  <c:v>46.400000000000119</c:v>
                </c:pt>
                <c:pt idx="233">
                  <c:v>46.600000000000122</c:v>
                </c:pt>
                <c:pt idx="234">
                  <c:v>46.800000000000125</c:v>
                </c:pt>
                <c:pt idx="235">
                  <c:v>47.000000000000128</c:v>
                </c:pt>
                <c:pt idx="236">
                  <c:v>47.200000000000131</c:v>
                </c:pt>
                <c:pt idx="237">
                  <c:v>47.400000000000134</c:v>
                </c:pt>
                <c:pt idx="238">
                  <c:v>47.600000000000136</c:v>
                </c:pt>
                <c:pt idx="239">
                  <c:v>47.800000000000139</c:v>
                </c:pt>
                <c:pt idx="240">
                  <c:v>48.000000000000142</c:v>
                </c:pt>
                <c:pt idx="241">
                  <c:v>48.200000000000145</c:v>
                </c:pt>
                <c:pt idx="242">
                  <c:v>48.400000000000148</c:v>
                </c:pt>
                <c:pt idx="243">
                  <c:v>48.600000000000151</c:v>
                </c:pt>
                <c:pt idx="244">
                  <c:v>48.800000000000153</c:v>
                </c:pt>
                <c:pt idx="245">
                  <c:v>49.000000000000156</c:v>
                </c:pt>
                <c:pt idx="246">
                  <c:v>49.200000000000159</c:v>
                </c:pt>
                <c:pt idx="247">
                  <c:v>49.400000000000162</c:v>
                </c:pt>
                <c:pt idx="248">
                  <c:v>49.600000000000165</c:v>
                </c:pt>
                <c:pt idx="249">
                  <c:v>49.800000000000168</c:v>
                </c:pt>
                <c:pt idx="250">
                  <c:v>50.000000000000171</c:v>
                </c:pt>
                <c:pt idx="251">
                  <c:v>50.200000000000173</c:v>
                </c:pt>
                <c:pt idx="252">
                  <c:v>50.400000000000176</c:v>
                </c:pt>
                <c:pt idx="253">
                  <c:v>50.600000000000179</c:v>
                </c:pt>
                <c:pt idx="254">
                  <c:v>50.800000000000182</c:v>
                </c:pt>
                <c:pt idx="255">
                  <c:v>51.000000000000185</c:v>
                </c:pt>
                <c:pt idx="256">
                  <c:v>51.200000000000188</c:v>
                </c:pt>
                <c:pt idx="257">
                  <c:v>51.40000000000019</c:v>
                </c:pt>
                <c:pt idx="258">
                  <c:v>51.600000000000193</c:v>
                </c:pt>
                <c:pt idx="259">
                  <c:v>51.800000000000196</c:v>
                </c:pt>
                <c:pt idx="260">
                  <c:v>52.000000000000199</c:v>
                </c:pt>
                <c:pt idx="261">
                  <c:v>52.200000000000202</c:v>
                </c:pt>
                <c:pt idx="262">
                  <c:v>52.400000000000205</c:v>
                </c:pt>
                <c:pt idx="263">
                  <c:v>52.600000000000207</c:v>
                </c:pt>
                <c:pt idx="264">
                  <c:v>52.80000000000021</c:v>
                </c:pt>
                <c:pt idx="265">
                  <c:v>53.000000000000213</c:v>
                </c:pt>
                <c:pt idx="266">
                  <c:v>53.200000000000216</c:v>
                </c:pt>
              </c:numCache>
            </c:numRef>
          </c:xVal>
          <c:yVal>
            <c:numRef>
              <c:f>'淀川・宇治川(図2.5.17(1)&amp;(2))'!$L$4:$L$296</c:f>
              <c:numCache>
                <c:formatCode>General</c:formatCode>
                <c:ptCount val="29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numCache>
            </c:numRef>
          </c:yVal>
          <c:smooth val="0"/>
          <c:extLst>
            <c:ext xmlns:c16="http://schemas.microsoft.com/office/drawing/2014/chart" uri="{C3380CC4-5D6E-409C-BE32-E72D297353CC}">
              <c16:uniqueId val="{00000002-ECD7-4AC7-BB0C-CEBF49B4AD56}"/>
            </c:ext>
          </c:extLst>
        </c:ser>
        <c:dLbls>
          <c:showLegendKey val="0"/>
          <c:showVal val="0"/>
          <c:showCatName val="0"/>
          <c:showSerName val="0"/>
          <c:showPercent val="0"/>
          <c:showBubbleSize val="0"/>
        </c:dLbls>
        <c:axId val="1739839087"/>
        <c:axId val="1"/>
      </c:scatterChart>
      <c:valAx>
        <c:axId val="1739839087"/>
        <c:scaling>
          <c:orientation val="minMax"/>
          <c:max val="53"/>
          <c:min val="0"/>
        </c:scaling>
        <c:delete val="0"/>
        <c:axPos val="b"/>
        <c:numFmt formatCode="General" sourceLinked="1"/>
        <c:majorTickMark val="cross"/>
        <c:minorTickMark val="in"/>
        <c:tickLblPos val="nextTo"/>
        <c:spPr>
          <a:ln w="3175">
            <a:solidFill>
              <a:srgbClr val="000000"/>
            </a:solidFill>
          </a:ln>
        </c:spPr>
        <c:txPr>
          <a:bodyPr rot="-5400000" vert="horz"/>
          <a:lstStyle/>
          <a:p>
            <a:pPr>
              <a:defRPr sz="2000" b="0" i="0" u="none" strike="noStrike" baseline="0">
                <a:solidFill>
                  <a:srgbClr val="000000"/>
                </a:solidFill>
                <a:latin typeface="ＭＳ Ｐゴシック"/>
                <a:ea typeface="ＭＳ Ｐゴシック"/>
                <a:cs typeface="ＭＳ Ｐゴシック"/>
              </a:defRPr>
            </a:pPr>
            <a:endParaRPr lang="ja-JP"/>
          </a:p>
        </c:txPr>
        <c:crossAx val="1"/>
        <c:crossesAt val="-100"/>
        <c:crossBetween val="midCat"/>
        <c:majorUnit val="5"/>
      </c:valAx>
      <c:valAx>
        <c:axId val="1"/>
        <c:scaling>
          <c:orientation val="minMax"/>
          <c:max val="1.5"/>
          <c:min val="-1.5"/>
        </c:scaling>
        <c:delete val="0"/>
        <c:axPos val="l"/>
        <c:numFmt formatCode="General" sourceLinked="1"/>
        <c:majorTickMark val="cross"/>
        <c:minorTickMark val="in"/>
        <c:tickLblPos val="nextTo"/>
        <c:spPr>
          <a:ln w="3175">
            <a:solidFill>
              <a:srgbClr val="000000"/>
            </a:solidFill>
          </a:ln>
        </c:spPr>
        <c:txPr>
          <a:bodyPr/>
          <a:lstStyle/>
          <a:p>
            <a:pPr>
              <a:defRPr sz="2000"/>
            </a:pPr>
            <a:endParaRPr lang="ja-JP"/>
          </a:p>
        </c:txPr>
        <c:crossAx val="1739839087"/>
        <c:crossesAt val="-100"/>
        <c:crossBetween val="midCat"/>
        <c:majorUnit val="0.5"/>
      </c:valAx>
      <c:spPr>
        <a:ln>
          <a:solidFill>
            <a:schemeClr val="tx1"/>
          </a:solidFill>
        </a:ln>
      </c:spPr>
    </c:plotArea>
    <c:legend>
      <c:legendPos val="r"/>
      <c:legendEntry>
        <c:idx val="2"/>
        <c:delete val="1"/>
      </c:legendEntry>
      <c:layout>
        <c:manualLayout>
          <c:xMode val="edge"/>
          <c:yMode val="edge"/>
          <c:x val="0.54400563741843977"/>
          <c:y val="5.0636405004187743E-2"/>
          <c:w val="0.41354236596060728"/>
          <c:h val="0.18071926732974511"/>
        </c:manualLayout>
      </c:layout>
      <c:overlay val="0"/>
      <c:spPr>
        <a:solidFill>
          <a:schemeClr val="bg1"/>
        </a:solidFill>
        <a:ln>
          <a:solidFill>
            <a:srgbClr val="000000"/>
          </a:solidFill>
        </a:ln>
      </c:spPr>
      <c:txPr>
        <a:bodyPr/>
        <a:lstStyle/>
        <a:p>
          <a:pPr>
            <a:defRPr sz="2000"/>
          </a:pPr>
          <a:endParaRPr lang="ja-JP"/>
        </a:p>
      </c:txPr>
    </c:legend>
    <c:plotVisOnly val="1"/>
    <c:dispBlanksAs val="gap"/>
    <c:showDLblsOverMax val="0"/>
  </c:chart>
  <c:spPr>
    <a:ln>
      <a:noFill/>
    </a:ln>
  </c:spPr>
  <c:txPr>
    <a:bodyPr/>
    <a:lstStyle/>
    <a:p>
      <a:pPr>
        <a:defRPr sz="1100"/>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6E765-197A-4A5F-B2BD-2DB994F58B1E}" type="datetimeFigureOut">
              <a:rPr kumimoji="1" lang="ja-JP" altLang="en-US" smtClean="0"/>
              <a:t>2025/6/17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A3CB7-4608-4E5D-8E61-B1EB12D968BD}" type="slidenum">
              <a:rPr kumimoji="1" lang="ja-JP" altLang="en-US" smtClean="0"/>
              <a:t>‹#›</a:t>
            </a:fld>
            <a:endParaRPr kumimoji="1" lang="ja-JP" altLang="en-US"/>
          </a:p>
        </p:txBody>
      </p:sp>
    </p:spTree>
    <p:extLst>
      <p:ext uri="{BB962C8B-B14F-4D97-AF65-F5344CB8AC3E}">
        <p14:creationId xmlns:p14="http://schemas.microsoft.com/office/powerpoint/2010/main" val="17017269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D4A3CB7-4608-4E5D-8E61-B1EB12D968BD}" type="slidenum">
              <a:rPr kumimoji="1" lang="ja-JP" altLang="en-US" smtClean="0"/>
              <a:t>10</a:t>
            </a:fld>
            <a:endParaRPr kumimoji="1" lang="ja-JP" altLang="en-US"/>
          </a:p>
        </p:txBody>
      </p:sp>
    </p:spTree>
    <p:extLst>
      <p:ext uri="{BB962C8B-B14F-4D97-AF65-F5344CB8AC3E}">
        <p14:creationId xmlns:p14="http://schemas.microsoft.com/office/powerpoint/2010/main" val="1515800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14359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2745131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338712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44009"/>
          </a:xfrm>
          <a:solidFill>
            <a:schemeClr val="accent6">
              <a:lumMod val="40000"/>
              <a:lumOff val="60000"/>
            </a:schemeClr>
          </a:solidFill>
        </p:spPr>
        <p:txBody>
          <a:bodyPr>
            <a:noAutofit/>
          </a:bodyPr>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127001" y="928159"/>
            <a:ext cx="8923866" cy="1586441"/>
          </a:xfrm>
          <a:ln>
            <a:solidFill>
              <a:schemeClr val="tx1"/>
            </a:solidFill>
          </a:ln>
        </p:spPr>
        <p:txBody>
          <a:bodyPr>
            <a:normAutofit/>
          </a:bodyPr>
          <a:lstStyle>
            <a:lvl1pPr marL="228600" indent="-228600">
              <a:buFont typeface="Wingdings" panose="05000000000000000000" pitchFamily="2" charset="2"/>
              <a:buChar char="l"/>
              <a:defRPr sz="2400"/>
            </a:lvl1pPr>
            <a:lvl2pPr marL="685800" indent="-228600">
              <a:buFont typeface="Wingdings" panose="05000000000000000000" pitchFamily="2" charset="2"/>
              <a:buChar char="Ø"/>
              <a:defRPr sz="2000"/>
            </a:lvl2pPr>
            <a:lvl3pPr marL="1143000" indent="-228600">
              <a:buFont typeface="Wingdings" panose="05000000000000000000" pitchFamily="2" charset="2"/>
              <a:buChar char="ü"/>
              <a:defRPr sz="1800"/>
            </a:lvl3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4" name="Date Placeholder 3"/>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4194234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813058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59249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2015419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269721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1614278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262401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22432A5-68EE-4565-A533-1C3D9B96C02A}" type="datetimeFigureOut">
              <a:rPr kumimoji="1" lang="ja-JP" altLang="en-US" smtClean="0"/>
              <a:t>2025/6/17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178001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2432A5-68EE-4565-A533-1C3D9B96C02A}" type="datetimeFigureOut">
              <a:rPr kumimoji="1" lang="ja-JP" altLang="en-US" smtClean="0"/>
              <a:t>2025/6/17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1A4D48-013C-4717-AE66-5B4E97EC0E47}" type="slidenum">
              <a:rPr kumimoji="1" lang="ja-JP" altLang="en-US" smtClean="0"/>
              <a:t>‹#›</a:t>
            </a:fld>
            <a:endParaRPr kumimoji="1" lang="ja-JP" altLang="en-US"/>
          </a:p>
        </p:txBody>
      </p:sp>
    </p:spTree>
    <p:extLst>
      <p:ext uri="{BB962C8B-B14F-4D97-AF65-F5344CB8AC3E}">
        <p14:creationId xmlns:p14="http://schemas.microsoft.com/office/powerpoint/2010/main" val="4157100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8BF8F27-862C-102C-7C3D-3FE53DC9DFA4}"/>
              </a:ext>
            </a:extLst>
          </p:cNvPr>
          <p:cNvPicPr>
            <a:picLocks noChangeAspect="1"/>
          </p:cNvPicPr>
          <p:nvPr/>
        </p:nvPicPr>
        <p:blipFill>
          <a:blip r:embed="rId2"/>
          <a:stretch>
            <a:fillRect/>
          </a:stretch>
        </p:blipFill>
        <p:spPr>
          <a:xfrm>
            <a:off x="984737" y="1307856"/>
            <a:ext cx="7306409" cy="5479806"/>
          </a:xfrm>
          <a:prstGeom prst="rect">
            <a:avLst/>
          </a:prstGeom>
        </p:spPr>
      </p:pic>
      <p:sp>
        <p:nvSpPr>
          <p:cNvPr id="2" name="タイトル 1">
            <a:extLst>
              <a:ext uri="{FF2B5EF4-FFF2-40B4-BE49-F238E27FC236}">
                <a16:creationId xmlns:a16="http://schemas.microsoft.com/office/drawing/2014/main" id="{B86F0330-3809-3606-ED7F-A12ABB1CDED8}"/>
              </a:ext>
            </a:extLst>
          </p:cNvPr>
          <p:cNvSpPr>
            <a:spLocks noGrp="1"/>
          </p:cNvSpPr>
          <p:nvPr>
            <p:ph type="ctrTitle"/>
          </p:nvPr>
        </p:nvSpPr>
        <p:spPr>
          <a:xfrm>
            <a:off x="201532" y="0"/>
            <a:ext cx="8517275" cy="1512277"/>
          </a:xfrm>
          <a:noFill/>
        </p:spPr>
        <p:txBody>
          <a:bodyPr anchor="ctr">
            <a:normAutofit/>
          </a:bodyPr>
          <a:lstStyle/>
          <a:p>
            <a:pPr algn="l"/>
            <a:r>
              <a:rPr kumimoji="1" lang="ja-JP" altLang="en-US" sz="4000" b="1" dirty="0">
                <a:effectLst>
                  <a:outerShdw blurRad="38100" dist="38100" dir="2700000" algn="tl">
                    <a:srgbClr val="000000">
                      <a:alpha val="43137"/>
                    </a:srgbClr>
                  </a:outerShdw>
                </a:effectLst>
              </a:rPr>
              <a:t>流砂環境の再生を目指したダムからの土砂還元の条件の検討手法</a:t>
            </a:r>
          </a:p>
        </p:txBody>
      </p:sp>
      <p:sp>
        <p:nvSpPr>
          <p:cNvPr id="3" name="字幕 2">
            <a:extLst>
              <a:ext uri="{FF2B5EF4-FFF2-40B4-BE49-F238E27FC236}">
                <a16:creationId xmlns:a16="http://schemas.microsoft.com/office/drawing/2014/main" id="{77ECA771-7F4F-4602-93EA-0E6909A84EBA}"/>
              </a:ext>
            </a:extLst>
          </p:cNvPr>
          <p:cNvSpPr>
            <a:spLocks noGrp="1"/>
          </p:cNvSpPr>
          <p:nvPr>
            <p:ph type="subTitle" idx="1"/>
          </p:nvPr>
        </p:nvSpPr>
        <p:spPr>
          <a:xfrm>
            <a:off x="1415562" y="5666254"/>
            <a:ext cx="4828854" cy="1059861"/>
          </a:xfrm>
          <a:solidFill>
            <a:schemeClr val="accent1">
              <a:lumMod val="75000"/>
              <a:alpha val="34000"/>
            </a:schemeClr>
          </a:solidFill>
        </p:spPr>
        <p:txBody>
          <a:bodyPr/>
          <a:lstStyle/>
          <a:p>
            <a:r>
              <a:rPr kumimoji="1" lang="ja-JP" altLang="en-US" b="1" dirty="0">
                <a:solidFill>
                  <a:schemeClr val="bg1"/>
                </a:solidFill>
                <a:effectLst>
                  <a:outerShdw blurRad="38100" dist="38100" dir="2700000" algn="tl">
                    <a:srgbClr val="000000">
                      <a:alpha val="43137"/>
                    </a:srgbClr>
                  </a:outerShdw>
                </a:effectLst>
              </a:rPr>
              <a:t>国土交通省　近畿地方整備局</a:t>
            </a:r>
            <a:endParaRPr kumimoji="1" lang="en-US" altLang="ja-JP" b="1" dirty="0">
              <a:solidFill>
                <a:schemeClr val="bg1"/>
              </a:solidFill>
              <a:effectLst>
                <a:outerShdw blurRad="38100" dist="38100" dir="2700000" algn="tl">
                  <a:srgbClr val="000000">
                    <a:alpha val="43137"/>
                  </a:srgbClr>
                </a:outerShdw>
              </a:effectLst>
            </a:endParaRPr>
          </a:p>
          <a:p>
            <a:r>
              <a:rPr kumimoji="1" lang="en-US" altLang="ja-JP" b="1" dirty="0">
                <a:solidFill>
                  <a:schemeClr val="bg1"/>
                </a:solidFill>
                <a:effectLst>
                  <a:outerShdw blurRad="38100" dist="38100" dir="2700000" algn="tl">
                    <a:srgbClr val="000000">
                      <a:alpha val="43137"/>
                    </a:srgbClr>
                  </a:outerShdw>
                </a:effectLst>
              </a:rPr>
              <a:t>			</a:t>
            </a:r>
            <a:r>
              <a:rPr kumimoji="1" lang="ja-JP" altLang="en-US" b="1" dirty="0">
                <a:solidFill>
                  <a:schemeClr val="bg1"/>
                </a:solidFill>
                <a:effectLst>
                  <a:outerShdw blurRad="38100" dist="38100" dir="2700000" algn="tl">
                    <a:srgbClr val="000000">
                      <a:alpha val="43137"/>
                    </a:srgbClr>
                  </a:outerShdw>
                </a:effectLst>
              </a:rPr>
              <a:t>　西　広樹</a:t>
            </a:r>
          </a:p>
        </p:txBody>
      </p:sp>
    </p:spTree>
    <p:extLst>
      <p:ext uri="{BB962C8B-B14F-4D97-AF65-F5344CB8AC3E}">
        <p14:creationId xmlns:p14="http://schemas.microsoft.com/office/powerpoint/2010/main" val="896634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76A12BDB-1779-A90D-60B6-921492288893}"/>
              </a:ext>
            </a:extLst>
          </p:cNvPr>
          <p:cNvSpPr/>
          <p:nvPr/>
        </p:nvSpPr>
        <p:spPr>
          <a:xfrm>
            <a:off x="6705600" y="3125822"/>
            <a:ext cx="1354667" cy="288868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7F183372-4B55-EAF3-B5AF-8F49F666918C}"/>
              </a:ext>
            </a:extLst>
          </p:cNvPr>
          <p:cNvSpPr/>
          <p:nvPr/>
        </p:nvSpPr>
        <p:spPr>
          <a:xfrm>
            <a:off x="5809176" y="5858933"/>
            <a:ext cx="3241692" cy="812800"/>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9F21B5B2-2977-1231-245E-A6895F7E56A0}"/>
              </a:ext>
            </a:extLst>
          </p:cNvPr>
          <p:cNvSpPr>
            <a:spLocks noGrp="1"/>
          </p:cNvSpPr>
          <p:nvPr>
            <p:ph type="title"/>
          </p:nvPr>
        </p:nvSpPr>
        <p:spPr/>
        <p:txBody>
          <a:bodyPr/>
          <a:lstStyle/>
          <a:p>
            <a:r>
              <a:rPr kumimoji="1" lang="ja-JP" altLang="en-US" dirty="0"/>
              <a:t>検討結果の考察</a:t>
            </a:r>
          </a:p>
        </p:txBody>
      </p:sp>
      <p:sp>
        <p:nvSpPr>
          <p:cNvPr id="3" name="コンテンツ プレースホルダー 2">
            <a:extLst>
              <a:ext uri="{FF2B5EF4-FFF2-40B4-BE49-F238E27FC236}">
                <a16:creationId xmlns:a16="http://schemas.microsoft.com/office/drawing/2014/main" id="{CC34657A-C4DF-B178-32EC-CB589D325115}"/>
              </a:ext>
            </a:extLst>
          </p:cNvPr>
          <p:cNvSpPr>
            <a:spLocks noGrp="1"/>
          </p:cNvSpPr>
          <p:nvPr>
            <p:ph idx="1"/>
          </p:nvPr>
        </p:nvSpPr>
        <p:spPr>
          <a:xfrm>
            <a:off x="127001" y="928160"/>
            <a:ext cx="8923866" cy="2112992"/>
          </a:xfrm>
        </p:spPr>
        <p:txBody>
          <a:bodyPr>
            <a:normAutofit fontScale="85000" lnSpcReduction="10000"/>
          </a:bodyPr>
          <a:lstStyle/>
          <a:p>
            <a:r>
              <a:rPr lang="ja-JP" altLang="ja-JP" b="1" u="sng" dirty="0"/>
              <a:t>置土材料によって置土の影響範囲を一定程度限定できる</a:t>
            </a:r>
            <a:r>
              <a:rPr lang="ja-JP" altLang="ja-JP" dirty="0"/>
              <a:t>ことから，理論的には置土材料を賢く選択することで</a:t>
            </a:r>
            <a:r>
              <a:rPr lang="ja-JP" altLang="ja-JP" b="1" u="sng" dirty="0"/>
              <a:t>土砂の供給が必要な区間に対して選択的に置土の影響を与えることが可能</a:t>
            </a:r>
            <a:r>
              <a:rPr lang="ja-JP" altLang="ja-JP" dirty="0"/>
              <a:t>である．</a:t>
            </a:r>
            <a:endParaRPr lang="en-US" altLang="ja-JP" dirty="0"/>
          </a:p>
          <a:p>
            <a:r>
              <a:rPr lang="ja-JP" altLang="ja-JP" dirty="0"/>
              <a:t>対象とする全ての課題を同時に解決するような土砂還元は存在しない</a:t>
            </a:r>
            <a:r>
              <a:rPr lang="ja-JP" altLang="en-US" dirty="0"/>
              <a:t>．したがって，</a:t>
            </a:r>
            <a:r>
              <a:rPr lang="ja-JP" altLang="ja-JP" dirty="0"/>
              <a:t>検討に当たっては，</a:t>
            </a:r>
            <a:r>
              <a:rPr lang="ja-JP" altLang="en-US" dirty="0"/>
              <a:t>置土箇所の分散や，</a:t>
            </a:r>
            <a:r>
              <a:rPr lang="ja-JP" altLang="ja-JP" dirty="0"/>
              <a:t>過度に堆積した場所の河道掘削や土砂資源活用としての砂利採取など，</a:t>
            </a:r>
            <a:r>
              <a:rPr lang="ja-JP" altLang="en-US" b="1" u="sng" dirty="0"/>
              <a:t>より細やかな置土計画の設計や</a:t>
            </a:r>
            <a:r>
              <a:rPr lang="ja-JP" altLang="ja-JP" b="1" u="sng" dirty="0"/>
              <a:t>土砂還元とは別の土砂管理手段の組み合わせも検討する必要</a:t>
            </a:r>
            <a:r>
              <a:rPr lang="ja-JP" altLang="ja-JP" dirty="0"/>
              <a:t>がある．</a:t>
            </a:r>
            <a:endParaRPr kumimoji="1" lang="ja-JP" altLang="en-US" dirty="0"/>
          </a:p>
        </p:txBody>
      </p:sp>
      <p:pic>
        <p:nvPicPr>
          <p:cNvPr id="10" name="図 9" descr="マップ&#10;&#10;自動的に生成された説明">
            <a:extLst>
              <a:ext uri="{FF2B5EF4-FFF2-40B4-BE49-F238E27FC236}">
                <a16:creationId xmlns:a16="http://schemas.microsoft.com/office/drawing/2014/main" id="{B1D5C24B-BEF7-CC82-C802-082A177B93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 t="24" r="50" b="47"/>
          <a:stretch>
            <a:fillRect/>
          </a:stretch>
        </p:blipFill>
        <p:spPr>
          <a:xfrm>
            <a:off x="172402" y="3225303"/>
            <a:ext cx="5483875" cy="2704537"/>
          </a:xfrm>
          <a:prstGeom prst="rect">
            <a:avLst/>
          </a:prstGeom>
        </p:spPr>
      </p:pic>
      <p:sp>
        <p:nvSpPr>
          <p:cNvPr id="11" name="楕円 10">
            <a:extLst>
              <a:ext uri="{FF2B5EF4-FFF2-40B4-BE49-F238E27FC236}">
                <a16:creationId xmlns:a16="http://schemas.microsoft.com/office/drawing/2014/main" id="{4FC53768-043F-70EF-EFD6-045B637903F2}"/>
              </a:ext>
            </a:extLst>
          </p:cNvPr>
          <p:cNvSpPr/>
          <p:nvPr/>
        </p:nvSpPr>
        <p:spPr>
          <a:xfrm>
            <a:off x="2512060" y="4455900"/>
            <a:ext cx="901700" cy="81206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FC14061-9879-8BC9-696A-C3F29CEFB667}"/>
              </a:ext>
            </a:extLst>
          </p:cNvPr>
          <p:cNvSpPr txBox="1"/>
          <p:nvPr/>
        </p:nvSpPr>
        <p:spPr>
          <a:xfrm>
            <a:off x="172402" y="6076114"/>
            <a:ext cx="4339650" cy="369332"/>
          </a:xfrm>
          <a:prstGeom prst="rect">
            <a:avLst/>
          </a:prstGeom>
          <a:noFill/>
          <a:ln w="38100">
            <a:solidFill>
              <a:srgbClr val="FF0000"/>
            </a:solidFill>
          </a:ln>
        </p:spPr>
        <p:txBody>
          <a:bodyPr wrap="none" rtlCol="0">
            <a:spAutoFit/>
          </a:bodyPr>
          <a:lstStyle/>
          <a:p>
            <a:r>
              <a:rPr kumimoji="1" lang="ja-JP" altLang="en-US" dirty="0"/>
              <a:t>急拡部になっており，堆積しやすい箇所</a:t>
            </a:r>
          </a:p>
        </p:txBody>
      </p:sp>
      <p:cxnSp>
        <p:nvCxnSpPr>
          <p:cNvPr id="14" name="直線コネクタ 13">
            <a:extLst>
              <a:ext uri="{FF2B5EF4-FFF2-40B4-BE49-F238E27FC236}">
                <a16:creationId xmlns:a16="http://schemas.microsoft.com/office/drawing/2014/main" id="{FB70D96A-6659-01B1-7BB8-09E038640175}"/>
              </a:ext>
            </a:extLst>
          </p:cNvPr>
          <p:cNvCxnSpPr>
            <a:cxnSpLocks/>
            <a:stCxn id="11" idx="3"/>
            <a:endCxn id="12" idx="0"/>
          </p:cNvCxnSpPr>
          <p:nvPr/>
        </p:nvCxnSpPr>
        <p:spPr>
          <a:xfrm flipH="1">
            <a:off x="2342227" y="5149037"/>
            <a:ext cx="301884" cy="927077"/>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sp>
        <p:nvSpPr>
          <p:cNvPr id="18" name="テキスト ボックス 17">
            <a:extLst>
              <a:ext uri="{FF2B5EF4-FFF2-40B4-BE49-F238E27FC236}">
                <a16:creationId xmlns:a16="http://schemas.microsoft.com/office/drawing/2014/main" id="{ABCDC535-E491-5F81-E543-6B119AC5E6CC}"/>
              </a:ext>
            </a:extLst>
          </p:cNvPr>
          <p:cNvSpPr txBox="1"/>
          <p:nvPr/>
        </p:nvSpPr>
        <p:spPr>
          <a:xfrm>
            <a:off x="5799666" y="3225303"/>
            <a:ext cx="3251201" cy="646331"/>
          </a:xfrm>
          <a:prstGeom prst="rect">
            <a:avLst/>
          </a:prstGeom>
          <a:solidFill>
            <a:schemeClr val="bg1"/>
          </a:solidFill>
          <a:ln w="28575">
            <a:solidFill>
              <a:schemeClr val="accent4"/>
            </a:solidFill>
          </a:ln>
        </p:spPr>
        <p:txBody>
          <a:bodyPr wrap="square" rtlCol="0">
            <a:spAutoFit/>
          </a:bodyPr>
          <a:lstStyle/>
          <a:p>
            <a:r>
              <a:rPr kumimoji="1" lang="ja-JP" altLang="en-US" dirty="0"/>
              <a:t>粒径の制御に置土の影響区間は一定程度コントロール可能</a:t>
            </a:r>
          </a:p>
        </p:txBody>
      </p:sp>
      <p:sp>
        <p:nvSpPr>
          <p:cNvPr id="20" name="テキスト ボックス 19">
            <a:extLst>
              <a:ext uri="{FF2B5EF4-FFF2-40B4-BE49-F238E27FC236}">
                <a16:creationId xmlns:a16="http://schemas.microsoft.com/office/drawing/2014/main" id="{A59DAD60-A0F8-85D5-45A1-C0E50432DEEE}"/>
              </a:ext>
            </a:extLst>
          </p:cNvPr>
          <p:cNvSpPr txBox="1"/>
          <p:nvPr/>
        </p:nvSpPr>
        <p:spPr>
          <a:xfrm>
            <a:off x="5809176" y="4047570"/>
            <a:ext cx="3251201" cy="646331"/>
          </a:xfrm>
          <a:prstGeom prst="rect">
            <a:avLst/>
          </a:prstGeom>
          <a:solidFill>
            <a:schemeClr val="bg1"/>
          </a:solidFill>
          <a:ln w="28575">
            <a:solidFill>
              <a:schemeClr val="accent4"/>
            </a:solidFill>
          </a:ln>
        </p:spPr>
        <p:txBody>
          <a:bodyPr wrap="square" rtlCol="0">
            <a:spAutoFit/>
          </a:bodyPr>
          <a:lstStyle/>
          <a:p>
            <a:r>
              <a:rPr kumimoji="1" lang="ja-JP" altLang="en-US" dirty="0"/>
              <a:t>堆積しやすい区間では過度な堆積を助長する場合がある</a:t>
            </a:r>
          </a:p>
        </p:txBody>
      </p:sp>
      <p:sp>
        <p:nvSpPr>
          <p:cNvPr id="21" name="テキスト ボックス 20">
            <a:extLst>
              <a:ext uri="{FF2B5EF4-FFF2-40B4-BE49-F238E27FC236}">
                <a16:creationId xmlns:a16="http://schemas.microsoft.com/office/drawing/2014/main" id="{0733939B-5C2C-90F6-5203-FA86EB72AD01}"/>
              </a:ext>
            </a:extLst>
          </p:cNvPr>
          <p:cNvSpPr txBox="1"/>
          <p:nvPr/>
        </p:nvSpPr>
        <p:spPr>
          <a:xfrm>
            <a:off x="5809176" y="4861930"/>
            <a:ext cx="3251201" cy="923330"/>
          </a:xfrm>
          <a:prstGeom prst="rect">
            <a:avLst/>
          </a:prstGeom>
          <a:solidFill>
            <a:schemeClr val="bg1"/>
          </a:solidFill>
          <a:ln w="28575">
            <a:solidFill>
              <a:schemeClr val="accent4"/>
            </a:solidFill>
          </a:ln>
        </p:spPr>
        <p:txBody>
          <a:bodyPr wrap="square" rtlCol="0">
            <a:spAutoFit/>
          </a:bodyPr>
          <a:lstStyle/>
          <a:p>
            <a:r>
              <a:rPr kumimoji="1" lang="ja-JP" altLang="en-US" dirty="0"/>
              <a:t>置土計画の柔軟な設計，土砂還元以外の手段との組み合わせにより最適に土砂管理</a:t>
            </a:r>
          </a:p>
        </p:txBody>
      </p:sp>
      <p:sp>
        <p:nvSpPr>
          <p:cNvPr id="24" name="テキスト ボックス 23">
            <a:extLst>
              <a:ext uri="{FF2B5EF4-FFF2-40B4-BE49-F238E27FC236}">
                <a16:creationId xmlns:a16="http://schemas.microsoft.com/office/drawing/2014/main" id="{1737920A-97A0-1D07-4C7E-74D7AA6F404B}"/>
              </a:ext>
            </a:extLst>
          </p:cNvPr>
          <p:cNvSpPr txBox="1"/>
          <p:nvPr/>
        </p:nvSpPr>
        <p:spPr>
          <a:xfrm>
            <a:off x="6101827" y="5993780"/>
            <a:ext cx="2646878" cy="584775"/>
          </a:xfrm>
          <a:prstGeom prst="rect">
            <a:avLst/>
          </a:prstGeom>
          <a:noFill/>
        </p:spPr>
        <p:txBody>
          <a:bodyPr wrap="none" rtlCol="0">
            <a:spAutoFit/>
          </a:bodyPr>
          <a:lstStyle/>
          <a:p>
            <a:r>
              <a:rPr kumimoji="1" lang="ja-JP" altLang="en-US" sz="3200" b="1" dirty="0">
                <a:solidFill>
                  <a:srgbClr val="FF0000"/>
                </a:solidFill>
                <a:effectLst>
                  <a:outerShdw blurRad="38100" dist="38100" dir="2700000" algn="tl">
                    <a:srgbClr val="000000">
                      <a:alpha val="43137"/>
                    </a:srgbClr>
                  </a:outerShdw>
                </a:effectLst>
              </a:rPr>
              <a:t>総合土砂管理</a:t>
            </a:r>
          </a:p>
        </p:txBody>
      </p:sp>
    </p:spTree>
    <p:extLst>
      <p:ext uri="{BB962C8B-B14F-4D97-AF65-F5344CB8AC3E}">
        <p14:creationId xmlns:p14="http://schemas.microsoft.com/office/powerpoint/2010/main" val="1338201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2A7F5C9F-CF34-4D65-54E2-558BC8005BED}"/>
              </a:ext>
            </a:extLst>
          </p:cNvPr>
          <p:cNvSpPr/>
          <p:nvPr/>
        </p:nvSpPr>
        <p:spPr>
          <a:xfrm>
            <a:off x="330200" y="3716867"/>
            <a:ext cx="8288867" cy="3039533"/>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ja-JP" altLang="ja-JP" dirty="0">
                <a:solidFill>
                  <a:schemeClr val="tx1"/>
                </a:solidFill>
              </a:rPr>
              <a:t>流下能力の確保，河床低下及び河床材料の粗粒化</a:t>
            </a:r>
            <a:r>
              <a:rPr lang="ja-JP" altLang="en-US" dirty="0">
                <a:solidFill>
                  <a:schemeClr val="tx1"/>
                </a:solidFill>
              </a:rPr>
              <a:t>以外の多様な指標についても定式化が必要．</a:t>
            </a:r>
            <a:endParaRPr lang="en-US" altLang="ja-JP" dirty="0">
              <a:solidFill>
                <a:schemeClr val="tx1"/>
              </a:solidFill>
            </a:endParaRPr>
          </a:p>
          <a:p>
            <a:pPr marL="285750" indent="-285750">
              <a:buFont typeface="Wingdings" panose="05000000000000000000" pitchFamily="2" charset="2"/>
              <a:buChar char="ü"/>
            </a:pPr>
            <a:r>
              <a:rPr kumimoji="1" lang="ja-JP" altLang="en-US" dirty="0">
                <a:solidFill>
                  <a:schemeClr val="tx1"/>
                </a:solidFill>
              </a:rPr>
              <a:t>置土材料の粒径のみならず，置土の量の影響も検討が必要</a:t>
            </a:r>
            <a:endParaRPr kumimoji="1" lang="en-US" altLang="ja-JP" dirty="0">
              <a:solidFill>
                <a:schemeClr val="tx1"/>
              </a:solidFill>
            </a:endParaRPr>
          </a:p>
          <a:p>
            <a:pPr marL="285750" indent="-285750">
              <a:buFont typeface="Wingdings" panose="05000000000000000000" pitchFamily="2" charset="2"/>
              <a:buChar char="ü"/>
            </a:pPr>
            <a:r>
              <a:rPr kumimoji="1" lang="ja-JP" altLang="en-US" dirty="0">
                <a:solidFill>
                  <a:schemeClr val="tx1"/>
                </a:solidFill>
              </a:rPr>
              <a:t>複数箇所での置土の想定，混合粒径の置土等，置土計画の柔軟な設計のため，より適切な土砂還元のあり方を追求する必要</a:t>
            </a:r>
            <a:endParaRPr kumimoji="1" lang="en-US" altLang="ja-JP" dirty="0">
              <a:solidFill>
                <a:schemeClr val="tx1"/>
              </a:solidFill>
            </a:endParaRPr>
          </a:p>
          <a:p>
            <a:pPr marL="285750" indent="-285750">
              <a:buFont typeface="Wingdings" panose="05000000000000000000" pitchFamily="2" charset="2"/>
              <a:buChar char="ü"/>
            </a:pPr>
            <a:r>
              <a:rPr kumimoji="1" lang="ja-JP" altLang="en-US" dirty="0">
                <a:solidFill>
                  <a:schemeClr val="tx1"/>
                </a:solidFill>
              </a:rPr>
              <a:t>粗粒化した河床材料の空隙への充填を考慮する等，課題に対する分析に当たって，より精緻なモデルの使用が望ましい．</a:t>
            </a:r>
            <a:endParaRPr kumimoji="1" lang="en-US" altLang="ja-JP" dirty="0">
              <a:solidFill>
                <a:schemeClr val="tx1"/>
              </a:solidFill>
            </a:endParaRPr>
          </a:p>
          <a:p>
            <a:pPr marL="285750" indent="-285750">
              <a:buFont typeface="Wingdings" panose="05000000000000000000" pitchFamily="2" charset="2"/>
              <a:buChar char="ü"/>
            </a:pPr>
            <a:r>
              <a:rPr kumimoji="1" lang="ja-JP" altLang="en-US" dirty="0">
                <a:solidFill>
                  <a:schemeClr val="tx1"/>
                </a:solidFill>
              </a:rPr>
              <a:t>生物環境の変化を推定には，更なる検討手法の発展が必要．</a:t>
            </a:r>
            <a:endParaRPr kumimoji="1" lang="en-US" altLang="ja-JP" dirty="0">
              <a:solidFill>
                <a:schemeClr val="tx1"/>
              </a:solidFill>
            </a:endParaRPr>
          </a:p>
        </p:txBody>
      </p:sp>
      <p:sp>
        <p:nvSpPr>
          <p:cNvPr id="2" name="タイトル 1">
            <a:extLst>
              <a:ext uri="{FF2B5EF4-FFF2-40B4-BE49-F238E27FC236}">
                <a16:creationId xmlns:a16="http://schemas.microsoft.com/office/drawing/2014/main" id="{31570B78-CD97-4448-58F2-2ABF631407E4}"/>
              </a:ext>
            </a:extLst>
          </p:cNvPr>
          <p:cNvSpPr>
            <a:spLocks noGrp="1"/>
          </p:cNvSpPr>
          <p:nvPr>
            <p:ph type="title"/>
          </p:nvPr>
        </p:nvSpPr>
        <p:spPr/>
        <p:txBody>
          <a:bodyPr/>
          <a:lstStyle/>
          <a:p>
            <a:r>
              <a:rPr kumimoji="1" lang="ja-JP" altLang="en-US" dirty="0"/>
              <a:t>まとめと今後の課題</a:t>
            </a:r>
          </a:p>
        </p:txBody>
      </p:sp>
      <p:sp>
        <p:nvSpPr>
          <p:cNvPr id="3" name="コンテンツ プレースホルダー 2">
            <a:extLst>
              <a:ext uri="{FF2B5EF4-FFF2-40B4-BE49-F238E27FC236}">
                <a16:creationId xmlns:a16="http://schemas.microsoft.com/office/drawing/2014/main" id="{FB198EDB-683B-223D-4CEA-9AE467AE3533}"/>
              </a:ext>
            </a:extLst>
          </p:cNvPr>
          <p:cNvSpPr>
            <a:spLocks noGrp="1"/>
          </p:cNvSpPr>
          <p:nvPr>
            <p:ph idx="1"/>
          </p:nvPr>
        </p:nvSpPr>
        <p:spPr>
          <a:xfrm>
            <a:off x="127001" y="928160"/>
            <a:ext cx="8923866" cy="2441573"/>
          </a:xfrm>
        </p:spPr>
        <p:txBody>
          <a:bodyPr>
            <a:normAutofit fontScale="85000" lnSpcReduction="20000"/>
          </a:bodyPr>
          <a:lstStyle/>
          <a:p>
            <a:r>
              <a:rPr lang="ja-JP" altLang="ja-JP" dirty="0"/>
              <a:t>土砂還元（置土）を行う場合の制約条件及び期待される効果について，</a:t>
            </a:r>
            <a:r>
              <a:rPr lang="ja-JP" altLang="en-US" dirty="0"/>
              <a:t>　</a:t>
            </a:r>
            <a:r>
              <a:rPr lang="ja-JP" altLang="ja-JP" dirty="0"/>
              <a:t>下流河川における河床変動高及び河床材料の変化の観点から整理して，</a:t>
            </a:r>
            <a:r>
              <a:rPr lang="ja-JP" altLang="ja-JP" b="1" dirty="0"/>
              <a:t>「適切な土砂還元のあり方を検討する手法（連立不等式）」を提案</a:t>
            </a:r>
            <a:r>
              <a:rPr lang="ja-JP" altLang="en-US" b="1" dirty="0"/>
              <a:t>．</a:t>
            </a:r>
            <a:endParaRPr lang="en-US" altLang="ja-JP" b="1" dirty="0"/>
          </a:p>
          <a:p>
            <a:r>
              <a:rPr lang="ja-JP" altLang="en-US" dirty="0"/>
              <a:t>粗粒化が進行している</a:t>
            </a:r>
            <a:r>
              <a:rPr lang="en-US" altLang="ja-JP" dirty="0"/>
              <a:t>47.0k</a:t>
            </a:r>
            <a:r>
              <a:rPr lang="ja-JP" altLang="en-US" dirty="0"/>
              <a:t>～</a:t>
            </a:r>
            <a:r>
              <a:rPr lang="en-US" altLang="ja-JP" dirty="0"/>
              <a:t>51.0k</a:t>
            </a:r>
            <a:r>
              <a:rPr lang="ja-JP" altLang="en-US" dirty="0"/>
              <a:t>では，特に</a:t>
            </a:r>
            <a:r>
              <a:rPr lang="ja-JP" altLang="en-US" b="1" dirty="0"/>
              <a:t>中礫の土砂還元を行うこと</a:t>
            </a:r>
            <a:r>
              <a:rPr lang="ja-JP" altLang="en-US" dirty="0"/>
              <a:t>で平均粒径が小さくなり、</a:t>
            </a:r>
            <a:r>
              <a:rPr lang="ja-JP" altLang="en-US" b="1" dirty="0"/>
              <a:t>粗粒化を解消することが可能．</a:t>
            </a:r>
            <a:endParaRPr lang="en-US" altLang="ja-JP" b="1" dirty="0"/>
          </a:p>
          <a:p>
            <a:r>
              <a:rPr lang="ja-JP" altLang="en-US" dirty="0"/>
              <a:t>河床低下が顕著な</a:t>
            </a:r>
            <a:r>
              <a:rPr lang="en-US" altLang="ja-JP" dirty="0"/>
              <a:t>43.2k</a:t>
            </a:r>
            <a:r>
              <a:rPr lang="ja-JP" altLang="en-US" dirty="0"/>
              <a:t>～</a:t>
            </a:r>
            <a:r>
              <a:rPr lang="en-US" altLang="ja-JP" dirty="0"/>
              <a:t>47.0k</a:t>
            </a:r>
            <a:r>
              <a:rPr lang="ja-JP" altLang="en-US" dirty="0"/>
              <a:t>では，</a:t>
            </a:r>
            <a:r>
              <a:rPr lang="ja-JP" altLang="en-US" b="1" dirty="0"/>
              <a:t>河床低下傾向を軽減する</a:t>
            </a:r>
            <a:r>
              <a:rPr lang="ja-JP" altLang="ja-JP" b="1" dirty="0"/>
              <a:t>こと</a:t>
            </a:r>
            <a:r>
              <a:rPr lang="ja-JP" altLang="en-US" b="1" dirty="0"/>
              <a:t>が可能</a:t>
            </a:r>
            <a:endParaRPr lang="en-US" altLang="ja-JP" b="1" dirty="0"/>
          </a:p>
          <a:p>
            <a:r>
              <a:rPr lang="ja-JP" altLang="ja-JP" dirty="0"/>
              <a:t>実際には</a:t>
            </a:r>
            <a:r>
              <a:rPr lang="ja-JP" altLang="en-US" dirty="0"/>
              <a:t>、</a:t>
            </a:r>
            <a:r>
              <a:rPr lang="ja-JP" altLang="ja-JP" dirty="0"/>
              <a:t>土砂還元において改善を図る課題と，それ以外の手法（河床掘削や砂利採取など）で改善を図る課題を区別し，これらを組み合わせた</a:t>
            </a:r>
            <a:r>
              <a:rPr lang="ja-JP" altLang="en-US" dirty="0"/>
              <a:t>　</a:t>
            </a:r>
            <a:r>
              <a:rPr lang="ja-JP" altLang="ja-JP" b="1" dirty="0"/>
              <a:t>総合的な土砂管理としてデザインしていく必要</a:t>
            </a:r>
            <a:r>
              <a:rPr lang="ja-JP" altLang="ja-JP" dirty="0"/>
              <a:t>がある．</a:t>
            </a:r>
            <a:endParaRPr kumimoji="1" lang="ja-JP" altLang="en-US" dirty="0"/>
          </a:p>
        </p:txBody>
      </p:sp>
      <p:sp>
        <p:nvSpPr>
          <p:cNvPr id="5" name="四角形: 角を丸くする 4">
            <a:extLst>
              <a:ext uri="{FF2B5EF4-FFF2-40B4-BE49-F238E27FC236}">
                <a16:creationId xmlns:a16="http://schemas.microsoft.com/office/drawing/2014/main" id="{94826957-75B7-24B8-FD4C-0FA399A1927E}"/>
              </a:ext>
            </a:extLst>
          </p:cNvPr>
          <p:cNvSpPr/>
          <p:nvPr/>
        </p:nvSpPr>
        <p:spPr>
          <a:xfrm>
            <a:off x="812800" y="3479800"/>
            <a:ext cx="1786467" cy="474133"/>
          </a:xfrm>
          <a:prstGeom prst="roundRect">
            <a:avLst/>
          </a:prstGeom>
          <a:solidFill>
            <a:schemeClr val="bg1"/>
          </a:solidFill>
          <a:ln w="38100">
            <a:solidFill>
              <a:schemeClr val="accent6">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今後の課題</a:t>
            </a:r>
          </a:p>
        </p:txBody>
      </p:sp>
    </p:spTree>
    <p:extLst>
      <p:ext uri="{BB962C8B-B14F-4D97-AF65-F5344CB8AC3E}">
        <p14:creationId xmlns:p14="http://schemas.microsoft.com/office/powerpoint/2010/main" val="2916647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10A54B-86D3-CBB1-AECD-2DC418A03113}"/>
              </a:ext>
            </a:extLst>
          </p:cNvPr>
          <p:cNvSpPr>
            <a:spLocks noGrp="1"/>
          </p:cNvSpPr>
          <p:nvPr>
            <p:ph type="title"/>
          </p:nvPr>
        </p:nvSpPr>
        <p:spPr/>
        <p:txBody>
          <a:bodyPr/>
          <a:lstStyle/>
          <a:p>
            <a:r>
              <a:rPr kumimoji="1" lang="ja-JP" altLang="en-US" dirty="0"/>
              <a:t>背景・目的</a:t>
            </a:r>
          </a:p>
        </p:txBody>
      </p:sp>
      <p:sp>
        <p:nvSpPr>
          <p:cNvPr id="3" name="コンテンツ プレースホルダー 2">
            <a:extLst>
              <a:ext uri="{FF2B5EF4-FFF2-40B4-BE49-F238E27FC236}">
                <a16:creationId xmlns:a16="http://schemas.microsoft.com/office/drawing/2014/main" id="{65070C2E-B1D5-A5AF-9003-8ECDDC1C2E1E}"/>
              </a:ext>
            </a:extLst>
          </p:cNvPr>
          <p:cNvSpPr>
            <a:spLocks noGrp="1"/>
          </p:cNvSpPr>
          <p:nvPr>
            <p:ph idx="1"/>
          </p:nvPr>
        </p:nvSpPr>
        <p:spPr>
          <a:xfrm>
            <a:off x="1160979" y="928159"/>
            <a:ext cx="7889887" cy="1455315"/>
          </a:xfrm>
          <a:ln>
            <a:noFill/>
          </a:ln>
        </p:spPr>
        <p:txBody>
          <a:bodyPr>
            <a:normAutofit/>
          </a:bodyPr>
          <a:lstStyle/>
          <a:p>
            <a:pPr marL="0" indent="0">
              <a:buNone/>
            </a:pPr>
            <a:r>
              <a:rPr kumimoji="1" lang="ja-JP" altLang="en-US" sz="1800" dirty="0"/>
              <a:t>ダムからの土砂還元は，複数の関係者が各々の観点から懸念を有する場合があり，各関係者が合意可能な土砂還元条件を見出すことが課題．</a:t>
            </a:r>
            <a:endParaRPr kumimoji="1" lang="en-US" altLang="ja-JP" sz="1800" dirty="0"/>
          </a:p>
          <a:p>
            <a:pPr marL="0" indent="0">
              <a:buNone/>
            </a:pPr>
            <a:r>
              <a:rPr kumimoji="1" lang="ja-JP" altLang="en-US" sz="1800" dirty="0"/>
              <a:t>複数の利害関係者がかかわる総合土砂管理の課題を「</a:t>
            </a:r>
            <a:r>
              <a:rPr kumimoji="1" lang="ja-JP" altLang="en-US" sz="1800" b="1" dirty="0"/>
              <a:t>連立不等式の問題</a:t>
            </a:r>
            <a:r>
              <a:rPr kumimoji="1" lang="ja-JP" altLang="en-US" sz="1800" dirty="0"/>
              <a:t>」として捉え，土砂還元の制約及び期待する効果を条件として連立不等式を定式化し，適切な土砂還元の量及び粒径の範囲を提示する手法を提案する</a:t>
            </a:r>
            <a:endParaRPr kumimoji="1" lang="en-US" altLang="ja-JP" sz="1800" dirty="0"/>
          </a:p>
          <a:p>
            <a:endParaRPr kumimoji="1" lang="en-US" altLang="ja-JP" sz="1800" dirty="0"/>
          </a:p>
          <a:p>
            <a:endParaRPr kumimoji="1" lang="ja-JP" altLang="en-US" sz="1800" dirty="0"/>
          </a:p>
        </p:txBody>
      </p:sp>
      <p:pic>
        <p:nvPicPr>
          <p:cNvPr id="4" name="図 3" descr="ダイアグラム が含まれている画像&#10;&#10;AI によって生成されたコンテンツは間違っている可能性があります。">
            <a:extLst>
              <a:ext uri="{FF2B5EF4-FFF2-40B4-BE49-F238E27FC236}">
                <a16:creationId xmlns:a16="http://schemas.microsoft.com/office/drawing/2014/main" id="{D1404B72-404A-6C89-3A99-2D8CF9C3A4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3227" y="4460018"/>
            <a:ext cx="4807639" cy="1899685"/>
          </a:xfrm>
          <a:prstGeom prst="rect">
            <a:avLst/>
          </a:prstGeom>
          <a:noFill/>
          <a:ln>
            <a:noFill/>
          </a:ln>
        </p:spPr>
      </p:pic>
      <p:sp>
        <p:nvSpPr>
          <p:cNvPr id="6" name="テキスト ボックス 5">
            <a:extLst>
              <a:ext uri="{FF2B5EF4-FFF2-40B4-BE49-F238E27FC236}">
                <a16:creationId xmlns:a16="http://schemas.microsoft.com/office/drawing/2014/main" id="{752D5CE1-063C-47AA-0AD2-88FABA724DAB}"/>
              </a:ext>
            </a:extLst>
          </p:cNvPr>
          <p:cNvSpPr txBox="1"/>
          <p:nvPr/>
        </p:nvSpPr>
        <p:spPr>
          <a:xfrm>
            <a:off x="4469258" y="6359703"/>
            <a:ext cx="4674742" cy="276999"/>
          </a:xfrm>
          <a:prstGeom prst="rect">
            <a:avLst/>
          </a:prstGeom>
          <a:noFill/>
        </p:spPr>
        <p:txBody>
          <a:bodyPr wrap="square">
            <a:spAutoFit/>
          </a:bodyPr>
          <a:lstStyle/>
          <a:p>
            <a:r>
              <a:rPr lang="ja-JP" altLang="en-US" sz="1200" dirty="0"/>
              <a:t>図</a:t>
            </a:r>
            <a:r>
              <a:rPr lang="en-US" altLang="ja-JP" sz="1200" dirty="0"/>
              <a:t> </a:t>
            </a:r>
            <a:r>
              <a:rPr lang="ja-JP" altLang="en-US" sz="1200" dirty="0"/>
              <a:t>ダムの土砂管理の制約条件と期待される効果（角ら</a:t>
            </a:r>
            <a:r>
              <a:rPr lang="en-US" altLang="ja-JP" sz="1200" dirty="0"/>
              <a:t>, 2023</a:t>
            </a:r>
            <a:r>
              <a:rPr lang="ja-JP" altLang="en-US" sz="1200" dirty="0"/>
              <a:t>）</a:t>
            </a:r>
          </a:p>
        </p:txBody>
      </p:sp>
      <p:grpSp>
        <p:nvGrpSpPr>
          <p:cNvPr id="39" name="グループ化 38">
            <a:extLst>
              <a:ext uri="{FF2B5EF4-FFF2-40B4-BE49-F238E27FC236}">
                <a16:creationId xmlns:a16="http://schemas.microsoft.com/office/drawing/2014/main" id="{57BAD073-7A66-7CD5-B48B-5740C6CF58C4}"/>
              </a:ext>
            </a:extLst>
          </p:cNvPr>
          <p:cNvGrpSpPr/>
          <p:nvPr/>
        </p:nvGrpSpPr>
        <p:grpSpPr>
          <a:xfrm>
            <a:off x="93133" y="2713123"/>
            <a:ext cx="4650395" cy="3968220"/>
            <a:chOff x="93133" y="2713123"/>
            <a:chExt cx="4650395" cy="3968220"/>
          </a:xfrm>
        </p:grpSpPr>
        <p:sp>
          <p:nvSpPr>
            <p:cNvPr id="7" name="台形 6">
              <a:extLst>
                <a:ext uri="{FF2B5EF4-FFF2-40B4-BE49-F238E27FC236}">
                  <a16:creationId xmlns:a16="http://schemas.microsoft.com/office/drawing/2014/main" id="{EAED2B16-BD70-9CC0-20D8-3E210C2D4002}"/>
                </a:ext>
              </a:extLst>
            </p:cNvPr>
            <p:cNvSpPr/>
            <p:nvPr/>
          </p:nvSpPr>
          <p:spPr>
            <a:xfrm rot="10800000">
              <a:off x="1372003" y="2713123"/>
              <a:ext cx="1335640" cy="493160"/>
            </a:xfrm>
            <a:prstGeom prst="trapezoid">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6" name="グラフィックス 15" descr="男性の集団 枠線">
              <a:extLst>
                <a:ext uri="{FF2B5EF4-FFF2-40B4-BE49-F238E27FC236}">
                  <a16:creationId xmlns:a16="http://schemas.microsoft.com/office/drawing/2014/main" id="{FCA52A65-FA31-2B46-1512-54A2681C4C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7617" y="4343401"/>
              <a:ext cx="1664413" cy="1664413"/>
            </a:xfrm>
            <a:prstGeom prst="rect">
              <a:avLst/>
            </a:prstGeom>
          </p:spPr>
        </p:pic>
        <p:cxnSp>
          <p:nvCxnSpPr>
            <p:cNvPr id="20" name="コネクタ: 曲線 19">
              <a:extLst>
                <a:ext uri="{FF2B5EF4-FFF2-40B4-BE49-F238E27FC236}">
                  <a16:creationId xmlns:a16="http://schemas.microsoft.com/office/drawing/2014/main" id="{0D0B8B34-6F0E-B3F4-2C44-38B2DE044D3B}"/>
                </a:ext>
              </a:extLst>
            </p:cNvPr>
            <p:cNvCxnSpPr>
              <a:cxnSpLocks/>
              <a:stCxn id="7" idx="0"/>
            </p:cNvCxnSpPr>
            <p:nvPr/>
          </p:nvCxnSpPr>
          <p:spPr>
            <a:xfrm rot="16200000" flipH="1">
              <a:off x="1510766" y="3735340"/>
              <a:ext cx="1137116" cy="79002"/>
            </a:xfrm>
            <a:prstGeom prst="curvedConnector3">
              <a:avLst/>
            </a:prstGeom>
            <a:ln w="381000"/>
          </p:spPr>
          <p:style>
            <a:lnRef idx="2">
              <a:schemeClr val="accent1"/>
            </a:lnRef>
            <a:fillRef idx="0">
              <a:schemeClr val="accent1"/>
            </a:fillRef>
            <a:effectRef idx="1">
              <a:schemeClr val="accent1"/>
            </a:effectRef>
            <a:fontRef idx="minor">
              <a:schemeClr val="tx1"/>
            </a:fontRef>
          </p:style>
        </p:cxnSp>
        <p:sp>
          <p:nvSpPr>
            <p:cNvPr id="22" name="テキスト ボックス 21">
              <a:extLst>
                <a:ext uri="{FF2B5EF4-FFF2-40B4-BE49-F238E27FC236}">
                  <a16:creationId xmlns:a16="http://schemas.microsoft.com/office/drawing/2014/main" id="{F749EDC8-F08D-A948-0C77-4180BC926ACE}"/>
                </a:ext>
              </a:extLst>
            </p:cNvPr>
            <p:cNvSpPr txBox="1"/>
            <p:nvPr/>
          </p:nvSpPr>
          <p:spPr>
            <a:xfrm>
              <a:off x="1568755" y="6294238"/>
              <a:ext cx="1338828" cy="369332"/>
            </a:xfrm>
            <a:prstGeom prst="rect">
              <a:avLst/>
            </a:prstGeom>
            <a:noFill/>
          </p:spPr>
          <p:txBody>
            <a:bodyPr wrap="none" rtlCol="0">
              <a:spAutoFit/>
            </a:bodyPr>
            <a:lstStyle/>
            <a:p>
              <a:r>
                <a:rPr kumimoji="1" lang="ja-JP" altLang="en-US" b="1" dirty="0"/>
                <a:t>ダム管理者</a:t>
              </a:r>
            </a:p>
          </p:txBody>
        </p:sp>
        <p:sp>
          <p:nvSpPr>
            <p:cNvPr id="23" name="テキスト ボックス 22">
              <a:extLst>
                <a:ext uri="{FF2B5EF4-FFF2-40B4-BE49-F238E27FC236}">
                  <a16:creationId xmlns:a16="http://schemas.microsoft.com/office/drawing/2014/main" id="{70E85A6D-CE4E-8213-62C8-4D1FCF90B3F2}"/>
                </a:ext>
              </a:extLst>
            </p:cNvPr>
            <p:cNvSpPr txBox="1"/>
            <p:nvPr/>
          </p:nvSpPr>
          <p:spPr>
            <a:xfrm>
              <a:off x="1568755" y="5929841"/>
              <a:ext cx="1338828" cy="369332"/>
            </a:xfrm>
            <a:prstGeom prst="rect">
              <a:avLst/>
            </a:prstGeom>
            <a:noFill/>
          </p:spPr>
          <p:txBody>
            <a:bodyPr wrap="none" rtlCol="0">
              <a:spAutoFit/>
            </a:bodyPr>
            <a:lstStyle/>
            <a:p>
              <a:r>
                <a:rPr kumimoji="1" lang="ja-JP" altLang="en-US" b="1" dirty="0"/>
                <a:t>漁業関係者</a:t>
              </a:r>
            </a:p>
          </p:txBody>
        </p:sp>
        <p:sp>
          <p:nvSpPr>
            <p:cNvPr id="24" name="テキスト ボックス 23">
              <a:extLst>
                <a:ext uri="{FF2B5EF4-FFF2-40B4-BE49-F238E27FC236}">
                  <a16:creationId xmlns:a16="http://schemas.microsoft.com/office/drawing/2014/main" id="{BB4F38FB-93A2-9BD9-5920-11D135FCA657}"/>
                </a:ext>
              </a:extLst>
            </p:cNvPr>
            <p:cNvSpPr txBox="1"/>
            <p:nvPr/>
          </p:nvSpPr>
          <p:spPr>
            <a:xfrm>
              <a:off x="150919" y="5924906"/>
              <a:ext cx="1338828" cy="369332"/>
            </a:xfrm>
            <a:prstGeom prst="rect">
              <a:avLst/>
            </a:prstGeom>
            <a:noFill/>
          </p:spPr>
          <p:txBody>
            <a:bodyPr wrap="none" rtlCol="0">
              <a:spAutoFit/>
            </a:bodyPr>
            <a:lstStyle/>
            <a:p>
              <a:r>
                <a:rPr kumimoji="1" lang="ja-JP" altLang="en-US" b="1" dirty="0"/>
                <a:t>海岸管理者</a:t>
              </a:r>
            </a:p>
          </p:txBody>
        </p:sp>
        <p:sp>
          <p:nvSpPr>
            <p:cNvPr id="27" name="吹き出し: 角を丸めた四角形 26">
              <a:extLst>
                <a:ext uri="{FF2B5EF4-FFF2-40B4-BE49-F238E27FC236}">
                  <a16:creationId xmlns:a16="http://schemas.microsoft.com/office/drawing/2014/main" id="{133DF263-6267-3F17-86E2-9C1771F62683}"/>
                </a:ext>
              </a:extLst>
            </p:cNvPr>
            <p:cNvSpPr/>
            <p:nvPr/>
          </p:nvSpPr>
          <p:spPr>
            <a:xfrm>
              <a:off x="267836" y="2762724"/>
              <a:ext cx="927867" cy="596645"/>
            </a:xfrm>
            <a:prstGeom prst="wedgeRoundRectCallout">
              <a:avLst>
                <a:gd name="adj1" fmla="val 89139"/>
                <a:gd name="adj2" fmla="val 16793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濁水</a:t>
              </a:r>
            </a:p>
          </p:txBody>
        </p:sp>
        <p:sp>
          <p:nvSpPr>
            <p:cNvPr id="28" name="テキスト ボックス 27">
              <a:extLst>
                <a:ext uri="{FF2B5EF4-FFF2-40B4-BE49-F238E27FC236}">
                  <a16:creationId xmlns:a16="http://schemas.microsoft.com/office/drawing/2014/main" id="{6A5B11BF-C180-5384-2450-DB38E45E3CFC}"/>
                </a:ext>
              </a:extLst>
            </p:cNvPr>
            <p:cNvSpPr txBox="1"/>
            <p:nvPr/>
          </p:nvSpPr>
          <p:spPr>
            <a:xfrm>
              <a:off x="150919" y="6312011"/>
              <a:ext cx="1338828" cy="369332"/>
            </a:xfrm>
            <a:prstGeom prst="rect">
              <a:avLst/>
            </a:prstGeom>
            <a:noFill/>
          </p:spPr>
          <p:txBody>
            <a:bodyPr wrap="none" rtlCol="0">
              <a:spAutoFit/>
            </a:bodyPr>
            <a:lstStyle/>
            <a:p>
              <a:r>
                <a:rPr kumimoji="1" lang="ja-JP" altLang="en-US" b="1" dirty="0"/>
                <a:t>河川管理者</a:t>
              </a:r>
            </a:p>
          </p:txBody>
        </p:sp>
        <p:sp>
          <p:nvSpPr>
            <p:cNvPr id="29" name="吹き出し: 角を丸めた四角形 28">
              <a:extLst>
                <a:ext uri="{FF2B5EF4-FFF2-40B4-BE49-F238E27FC236}">
                  <a16:creationId xmlns:a16="http://schemas.microsoft.com/office/drawing/2014/main" id="{CB23E169-021B-9263-7BB5-68818338F6B2}"/>
                </a:ext>
              </a:extLst>
            </p:cNvPr>
            <p:cNvSpPr/>
            <p:nvPr/>
          </p:nvSpPr>
          <p:spPr>
            <a:xfrm>
              <a:off x="3557212" y="3469799"/>
              <a:ext cx="1186316" cy="596645"/>
            </a:xfrm>
            <a:prstGeom prst="wedgeRoundRectCallout">
              <a:avLst>
                <a:gd name="adj1" fmla="val -119502"/>
                <a:gd name="adj2" fmla="val 10766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堆積土砂</a:t>
              </a:r>
            </a:p>
          </p:txBody>
        </p:sp>
        <p:sp>
          <p:nvSpPr>
            <p:cNvPr id="30" name="吹き出し: 角を丸めた四角形 29">
              <a:extLst>
                <a:ext uri="{FF2B5EF4-FFF2-40B4-BE49-F238E27FC236}">
                  <a16:creationId xmlns:a16="http://schemas.microsoft.com/office/drawing/2014/main" id="{67C1D9DF-29D9-E2DA-578B-8ABD9E51BCA4}"/>
                </a:ext>
              </a:extLst>
            </p:cNvPr>
            <p:cNvSpPr/>
            <p:nvPr/>
          </p:nvSpPr>
          <p:spPr>
            <a:xfrm>
              <a:off x="3247213" y="4320153"/>
              <a:ext cx="1186316" cy="596645"/>
            </a:xfrm>
            <a:prstGeom prst="wedgeRoundRectCallout">
              <a:avLst>
                <a:gd name="adj1" fmla="val -88324"/>
                <a:gd name="adj2" fmla="val 23291"/>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粗粒化</a:t>
              </a:r>
            </a:p>
          </p:txBody>
        </p:sp>
        <p:sp>
          <p:nvSpPr>
            <p:cNvPr id="31" name="吹き出し: 角を丸めた四角形 30">
              <a:extLst>
                <a:ext uri="{FF2B5EF4-FFF2-40B4-BE49-F238E27FC236}">
                  <a16:creationId xmlns:a16="http://schemas.microsoft.com/office/drawing/2014/main" id="{076A37EB-36E2-EE1C-C5C8-03F5C49B3486}"/>
                </a:ext>
              </a:extLst>
            </p:cNvPr>
            <p:cNvSpPr/>
            <p:nvPr/>
          </p:nvSpPr>
          <p:spPr>
            <a:xfrm>
              <a:off x="2948413" y="2747871"/>
              <a:ext cx="1186316" cy="596645"/>
            </a:xfrm>
            <a:prstGeom prst="wedgeRoundRectCallout">
              <a:avLst>
                <a:gd name="adj1" fmla="val -82262"/>
                <a:gd name="adj2" fmla="val 195490"/>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砂浜後退</a:t>
              </a:r>
              <a:endParaRPr kumimoji="1" lang="en-US" altLang="ja-JP" dirty="0">
                <a:solidFill>
                  <a:schemeClr val="tx1"/>
                </a:solidFill>
              </a:endParaRPr>
            </a:p>
          </p:txBody>
        </p:sp>
        <p:sp>
          <p:nvSpPr>
            <p:cNvPr id="32" name="吹き出し: 角を丸めた四角形 31">
              <a:extLst>
                <a:ext uri="{FF2B5EF4-FFF2-40B4-BE49-F238E27FC236}">
                  <a16:creationId xmlns:a16="http://schemas.microsoft.com/office/drawing/2014/main" id="{7259A577-7F85-E09F-936E-3548DAB0F54F}"/>
                </a:ext>
              </a:extLst>
            </p:cNvPr>
            <p:cNvSpPr/>
            <p:nvPr/>
          </p:nvSpPr>
          <p:spPr>
            <a:xfrm>
              <a:off x="93133" y="3928685"/>
              <a:ext cx="1186316" cy="596645"/>
            </a:xfrm>
            <a:prstGeom prst="wedgeRoundRectCallout">
              <a:avLst>
                <a:gd name="adj1" fmla="val 42450"/>
                <a:gd name="adj2" fmla="val 90449"/>
                <a:gd name="adj3" fmla="val 16667"/>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河床低下</a:t>
              </a:r>
              <a:endParaRPr kumimoji="1" lang="en-US" altLang="ja-JP" dirty="0">
                <a:solidFill>
                  <a:schemeClr val="tx1"/>
                </a:solidFill>
              </a:endParaRPr>
            </a:p>
          </p:txBody>
        </p:sp>
        <p:sp>
          <p:nvSpPr>
            <p:cNvPr id="33" name="テキスト ボックス 32">
              <a:extLst>
                <a:ext uri="{FF2B5EF4-FFF2-40B4-BE49-F238E27FC236}">
                  <a16:creationId xmlns:a16="http://schemas.microsoft.com/office/drawing/2014/main" id="{C7F9B321-DBE2-15F1-EB5D-A39D56B0D96E}"/>
                </a:ext>
              </a:extLst>
            </p:cNvPr>
            <p:cNvSpPr txBox="1"/>
            <p:nvPr/>
          </p:nvSpPr>
          <p:spPr>
            <a:xfrm>
              <a:off x="1677156" y="2795008"/>
              <a:ext cx="646331" cy="369332"/>
            </a:xfrm>
            <a:prstGeom prst="rect">
              <a:avLst/>
            </a:prstGeom>
            <a:noFill/>
          </p:spPr>
          <p:txBody>
            <a:bodyPr wrap="none" rtlCol="0">
              <a:spAutoFit/>
            </a:bodyPr>
            <a:lstStyle/>
            <a:p>
              <a:r>
                <a:rPr kumimoji="1" lang="ja-JP" altLang="en-US" dirty="0">
                  <a:solidFill>
                    <a:schemeClr val="bg1"/>
                  </a:solidFill>
                </a:rPr>
                <a:t>ダム</a:t>
              </a:r>
            </a:p>
          </p:txBody>
        </p:sp>
      </p:grpSp>
      <p:sp>
        <p:nvSpPr>
          <p:cNvPr id="35" name="テキスト ボックス 34">
            <a:extLst>
              <a:ext uri="{FF2B5EF4-FFF2-40B4-BE49-F238E27FC236}">
                <a16:creationId xmlns:a16="http://schemas.microsoft.com/office/drawing/2014/main" id="{C33B1C46-D631-4020-51F9-51A6EAA67F8E}"/>
              </a:ext>
            </a:extLst>
          </p:cNvPr>
          <p:cNvSpPr txBox="1"/>
          <p:nvPr/>
        </p:nvSpPr>
        <p:spPr>
          <a:xfrm>
            <a:off x="150919" y="935554"/>
            <a:ext cx="4649056" cy="369332"/>
          </a:xfrm>
          <a:prstGeom prst="rect">
            <a:avLst/>
          </a:prstGeom>
          <a:noFill/>
        </p:spPr>
        <p:txBody>
          <a:bodyPr wrap="square">
            <a:spAutoFit/>
          </a:bodyPr>
          <a:lstStyle/>
          <a:p>
            <a:r>
              <a:rPr lang="en-US" altLang="ja-JP" b="1" dirty="0"/>
              <a:t>【</a:t>
            </a:r>
            <a:r>
              <a:rPr lang="ja-JP" altLang="en-US" b="1" dirty="0"/>
              <a:t>背景</a:t>
            </a:r>
            <a:r>
              <a:rPr lang="en-US" altLang="ja-JP" b="1" dirty="0"/>
              <a:t>】</a:t>
            </a:r>
            <a:endParaRPr lang="ja-JP" altLang="en-US" b="1" dirty="0"/>
          </a:p>
        </p:txBody>
      </p:sp>
      <p:sp>
        <p:nvSpPr>
          <p:cNvPr id="37" name="テキスト ボックス 36">
            <a:extLst>
              <a:ext uri="{FF2B5EF4-FFF2-40B4-BE49-F238E27FC236}">
                <a16:creationId xmlns:a16="http://schemas.microsoft.com/office/drawing/2014/main" id="{011A7724-3E32-4849-DF6F-89BF6D2DA918}"/>
              </a:ext>
            </a:extLst>
          </p:cNvPr>
          <p:cNvSpPr txBox="1"/>
          <p:nvPr/>
        </p:nvSpPr>
        <p:spPr>
          <a:xfrm>
            <a:off x="150919" y="1569213"/>
            <a:ext cx="4649056" cy="369332"/>
          </a:xfrm>
          <a:prstGeom prst="rect">
            <a:avLst/>
          </a:prstGeom>
          <a:noFill/>
        </p:spPr>
        <p:txBody>
          <a:bodyPr wrap="square">
            <a:spAutoFit/>
          </a:bodyPr>
          <a:lstStyle/>
          <a:p>
            <a:r>
              <a:rPr kumimoji="1" lang="en-US" altLang="ja-JP" sz="1800" b="1" dirty="0"/>
              <a:t>【</a:t>
            </a:r>
            <a:r>
              <a:rPr kumimoji="1" lang="ja-JP" altLang="en-US" sz="1800" b="1" dirty="0"/>
              <a:t>目的</a:t>
            </a:r>
            <a:r>
              <a:rPr kumimoji="1" lang="en-US" altLang="ja-JP" sz="1800" b="1" dirty="0"/>
              <a:t>】</a:t>
            </a:r>
            <a:endParaRPr lang="ja-JP" altLang="en-US" b="1" dirty="0"/>
          </a:p>
        </p:txBody>
      </p:sp>
      <p:sp>
        <p:nvSpPr>
          <p:cNvPr id="38" name="正方形/長方形 37">
            <a:extLst>
              <a:ext uri="{FF2B5EF4-FFF2-40B4-BE49-F238E27FC236}">
                <a16:creationId xmlns:a16="http://schemas.microsoft.com/office/drawing/2014/main" id="{9AAC516D-F0F3-5A27-0211-4A30E68DBB0C}"/>
              </a:ext>
            </a:extLst>
          </p:cNvPr>
          <p:cNvSpPr/>
          <p:nvPr/>
        </p:nvSpPr>
        <p:spPr>
          <a:xfrm>
            <a:off x="150919" y="873121"/>
            <a:ext cx="8899947" cy="156159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2938F95C-C040-5098-1544-630201A9F694}"/>
              </a:ext>
            </a:extLst>
          </p:cNvPr>
          <p:cNvSpPr txBox="1"/>
          <p:nvPr/>
        </p:nvSpPr>
        <p:spPr>
          <a:xfrm>
            <a:off x="2935217" y="5929841"/>
            <a:ext cx="1338828" cy="369332"/>
          </a:xfrm>
          <a:prstGeom prst="rect">
            <a:avLst/>
          </a:prstGeom>
          <a:noFill/>
        </p:spPr>
        <p:txBody>
          <a:bodyPr wrap="none" rtlCol="0">
            <a:spAutoFit/>
          </a:bodyPr>
          <a:lstStyle/>
          <a:p>
            <a:r>
              <a:rPr kumimoji="1" lang="ja-JP" altLang="en-US" b="1" dirty="0"/>
              <a:t>観光関係者</a:t>
            </a:r>
          </a:p>
        </p:txBody>
      </p:sp>
      <p:sp>
        <p:nvSpPr>
          <p:cNvPr id="41" name="テキスト ボックス 40">
            <a:extLst>
              <a:ext uri="{FF2B5EF4-FFF2-40B4-BE49-F238E27FC236}">
                <a16:creationId xmlns:a16="http://schemas.microsoft.com/office/drawing/2014/main" id="{2779B019-7DAD-58B1-C182-AE908C8C8B0E}"/>
              </a:ext>
            </a:extLst>
          </p:cNvPr>
          <p:cNvSpPr txBox="1"/>
          <p:nvPr/>
        </p:nvSpPr>
        <p:spPr>
          <a:xfrm>
            <a:off x="2924947" y="6318734"/>
            <a:ext cx="877163" cy="369332"/>
          </a:xfrm>
          <a:prstGeom prst="rect">
            <a:avLst/>
          </a:prstGeom>
          <a:noFill/>
        </p:spPr>
        <p:txBody>
          <a:bodyPr wrap="none" rtlCol="0">
            <a:spAutoFit/>
          </a:bodyPr>
          <a:lstStyle/>
          <a:p>
            <a:r>
              <a:rPr kumimoji="1" lang="ja-JP" altLang="en-US" b="1" dirty="0"/>
              <a:t>利水者</a:t>
            </a:r>
          </a:p>
        </p:txBody>
      </p:sp>
      <p:sp>
        <p:nvSpPr>
          <p:cNvPr id="43" name="四角形: 角を丸くする 42">
            <a:extLst>
              <a:ext uri="{FF2B5EF4-FFF2-40B4-BE49-F238E27FC236}">
                <a16:creationId xmlns:a16="http://schemas.microsoft.com/office/drawing/2014/main" id="{2E1990C7-054E-80E1-3D24-10BC3C79B0AF}"/>
              </a:ext>
            </a:extLst>
          </p:cNvPr>
          <p:cNvSpPr/>
          <p:nvPr/>
        </p:nvSpPr>
        <p:spPr>
          <a:xfrm>
            <a:off x="5455433" y="2762724"/>
            <a:ext cx="869414" cy="142029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kumimoji="1" lang="ja-JP" altLang="en-US" dirty="0">
                <a:solidFill>
                  <a:schemeClr val="tx1"/>
                </a:solidFill>
              </a:rPr>
              <a:t>土砂の供給不足による課題</a:t>
            </a:r>
          </a:p>
        </p:txBody>
      </p:sp>
      <p:sp>
        <p:nvSpPr>
          <p:cNvPr id="44" name="四角形: 角を丸くする 43">
            <a:extLst>
              <a:ext uri="{FF2B5EF4-FFF2-40B4-BE49-F238E27FC236}">
                <a16:creationId xmlns:a16="http://schemas.microsoft.com/office/drawing/2014/main" id="{529CC13F-CFDB-EC2E-C82B-5E7FCDE864A2}"/>
              </a:ext>
            </a:extLst>
          </p:cNvPr>
          <p:cNvSpPr/>
          <p:nvPr/>
        </p:nvSpPr>
        <p:spPr>
          <a:xfrm>
            <a:off x="7682602" y="2747871"/>
            <a:ext cx="869413" cy="1420295"/>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r>
              <a:rPr kumimoji="1" lang="ja-JP" altLang="en-US" dirty="0">
                <a:solidFill>
                  <a:schemeClr val="tx1"/>
                </a:solidFill>
              </a:rPr>
              <a:t>過大な土砂供給による課題</a:t>
            </a:r>
          </a:p>
        </p:txBody>
      </p:sp>
      <p:sp>
        <p:nvSpPr>
          <p:cNvPr id="45" name="矢印: 左右 44">
            <a:extLst>
              <a:ext uri="{FF2B5EF4-FFF2-40B4-BE49-F238E27FC236}">
                <a16:creationId xmlns:a16="http://schemas.microsoft.com/office/drawing/2014/main" id="{5B9122C0-5560-9FB4-3BDB-DBDECAE877CF}"/>
              </a:ext>
            </a:extLst>
          </p:cNvPr>
          <p:cNvSpPr/>
          <p:nvPr/>
        </p:nvSpPr>
        <p:spPr>
          <a:xfrm>
            <a:off x="6524090" y="3130677"/>
            <a:ext cx="1037690" cy="596645"/>
          </a:xfrm>
          <a:prstGeom prst="leftRightArrow">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D271DF32-1896-5877-BD8E-EC574A7D9E24}"/>
              </a:ext>
            </a:extLst>
          </p:cNvPr>
          <p:cNvCxnSpPr/>
          <p:nvPr/>
        </p:nvCxnSpPr>
        <p:spPr>
          <a:xfrm>
            <a:off x="2118825" y="3727322"/>
            <a:ext cx="0" cy="440844"/>
          </a:xfrm>
          <a:prstGeom prst="straightConnector1">
            <a:avLst/>
          </a:prstGeom>
          <a:ln w="38100">
            <a:solidFill>
              <a:schemeClr val="accent1">
                <a:lumMod val="20000"/>
                <a:lumOff val="80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1608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26AA14-B99B-6490-9725-CEBAC707303B}"/>
              </a:ext>
            </a:extLst>
          </p:cNvPr>
          <p:cNvSpPr>
            <a:spLocks noGrp="1"/>
          </p:cNvSpPr>
          <p:nvPr>
            <p:ph type="title"/>
          </p:nvPr>
        </p:nvSpPr>
        <p:spPr/>
        <p:txBody>
          <a:bodyPr/>
          <a:lstStyle/>
          <a:p>
            <a:r>
              <a:rPr lang="ja-JP" altLang="en-US" dirty="0"/>
              <a:t>天ケ瀬ダム，宇治川及び淀川の概要</a:t>
            </a:r>
            <a:endParaRPr kumimoji="1" lang="ja-JP" altLang="en-US" dirty="0"/>
          </a:p>
        </p:txBody>
      </p:sp>
      <p:sp>
        <p:nvSpPr>
          <p:cNvPr id="3" name="コンテンツ プレースホルダー 2">
            <a:extLst>
              <a:ext uri="{FF2B5EF4-FFF2-40B4-BE49-F238E27FC236}">
                <a16:creationId xmlns:a16="http://schemas.microsoft.com/office/drawing/2014/main" id="{25ECF8D8-FDD1-F044-C4A0-9DAB3CE62191}"/>
              </a:ext>
            </a:extLst>
          </p:cNvPr>
          <p:cNvSpPr>
            <a:spLocks noGrp="1"/>
          </p:cNvSpPr>
          <p:nvPr>
            <p:ph idx="1"/>
          </p:nvPr>
        </p:nvSpPr>
        <p:spPr>
          <a:xfrm>
            <a:off x="127001" y="914400"/>
            <a:ext cx="8923866" cy="1694786"/>
          </a:xfrm>
        </p:spPr>
        <p:txBody>
          <a:bodyPr>
            <a:normAutofit lnSpcReduction="10000"/>
          </a:bodyPr>
          <a:lstStyle/>
          <a:p>
            <a:r>
              <a:rPr kumimoji="1" lang="ja-JP" altLang="en-US" sz="1800" dirty="0"/>
              <a:t>天ケ瀬ダムは宇治川の都市部に近接して位置する淀川水系で最も古いダム．</a:t>
            </a:r>
            <a:endParaRPr kumimoji="1" lang="en-US" altLang="ja-JP" sz="1800" dirty="0"/>
          </a:p>
          <a:p>
            <a:r>
              <a:rPr kumimoji="1" lang="ja-JP" altLang="en-US" sz="1800" dirty="0"/>
              <a:t>淀川，宇治川下流部では昭和</a:t>
            </a:r>
            <a:r>
              <a:rPr lang="en-US" altLang="ja-JP" sz="1800" dirty="0"/>
              <a:t>50</a:t>
            </a:r>
            <a:r>
              <a:rPr lang="ja-JP" altLang="en-US" sz="1800" dirty="0"/>
              <a:t>年から平成初期にかけて淀川における砂利採取のため，河床が顕著に低下したが，現在では低下傾向は落ち着いている．</a:t>
            </a:r>
            <a:endParaRPr lang="en-US" altLang="ja-JP" sz="1800" dirty="0"/>
          </a:p>
          <a:p>
            <a:r>
              <a:rPr kumimoji="1" lang="ja-JP" altLang="en-US" sz="1800" dirty="0"/>
              <a:t>宇治川</a:t>
            </a:r>
            <a:r>
              <a:rPr lang="ja-JP" altLang="en-US" sz="1800" dirty="0"/>
              <a:t>では</a:t>
            </a:r>
            <a:r>
              <a:rPr lang="en-US" altLang="ja-JP" sz="1800" dirty="0"/>
              <a:t>48.0k</a:t>
            </a:r>
            <a:r>
              <a:rPr lang="ja-JP" altLang="en-US" sz="1800" dirty="0"/>
              <a:t>より下流で平成以降も河床低下が見られる．</a:t>
            </a:r>
            <a:endParaRPr lang="en-US" altLang="ja-JP" sz="1800" dirty="0"/>
          </a:p>
          <a:p>
            <a:r>
              <a:rPr kumimoji="1" lang="ja-JP" altLang="en-US" sz="1800" dirty="0"/>
              <a:t>宇治川の</a:t>
            </a:r>
            <a:r>
              <a:rPr kumimoji="1" lang="en-US" altLang="ja-JP" sz="1800" dirty="0"/>
              <a:t>4.70k~51.0k</a:t>
            </a:r>
            <a:r>
              <a:rPr kumimoji="1" lang="ja-JP" altLang="en-US" sz="1800" dirty="0"/>
              <a:t>では特に粗粒化が著しい．</a:t>
            </a:r>
            <a:endParaRPr kumimoji="1" lang="en-US" altLang="ja-JP" sz="1800" dirty="0"/>
          </a:p>
          <a:p>
            <a:endParaRPr kumimoji="1" lang="ja-JP" altLang="en-US" sz="1800" dirty="0"/>
          </a:p>
        </p:txBody>
      </p:sp>
      <p:pic>
        <p:nvPicPr>
          <p:cNvPr id="5" name="図 4">
            <a:extLst>
              <a:ext uri="{FF2B5EF4-FFF2-40B4-BE49-F238E27FC236}">
                <a16:creationId xmlns:a16="http://schemas.microsoft.com/office/drawing/2014/main" id="{660C12D5-53FF-B238-2FC2-B71F64E154FC}"/>
              </a:ext>
            </a:extLst>
          </p:cNvPr>
          <p:cNvPicPr>
            <a:picLocks noChangeAspect="1"/>
          </p:cNvPicPr>
          <p:nvPr/>
        </p:nvPicPr>
        <p:blipFill>
          <a:blip r:embed="rId2"/>
          <a:stretch>
            <a:fillRect/>
          </a:stretch>
        </p:blipFill>
        <p:spPr>
          <a:xfrm>
            <a:off x="204003" y="2691379"/>
            <a:ext cx="3502495" cy="4038590"/>
          </a:xfrm>
          <a:prstGeom prst="rect">
            <a:avLst/>
          </a:prstGeom>
        </p:spPr>
      </p:pic>
      <p:sp>
        <p:nvSpPr>
          <p:cNvPr id="7" name="テキスト ボックス 1">
            <a:extLst>
              <a:ext uri="{FF2B5EF4-FFF2-40B4-BE49-F238E27FC236}">
                <a16:creationId xmlns:a16="http://schemas.microsoft.com/office/drawing/2014/main" id="{75479D50-4859-68EA-8205-E02DB42B2A4D}"/>
              </a:ext>
            </a:extLst>
          </p:cNvPr>
          <p:cNvSpPr txBox="1"/>
          <p:nvPr/>
        </p:nvSpPr>
        <p:spPr>
          <a:xfrm>
            <a:off x="4048364" y="6426511"/>
            <a:ext cx="4778973" cy="153888"/>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ts val="1200"/>
              </a:lnSpc>
            </a:pPr>
            <a:r>
              <a:rPr lang="ja-JP" altLang="en-US" sz="1200" dirty="0">
                <a:latin typeface="ＭＳ 明朝" panose="02020609040205080304" pitchFamily="17" charset="-128"/>
                <a:ea typeface="ＭＳ 明朝" panose="02020609040205080304" pitchFamily="17" charset="-128"/>
                <a:cs typeface="Times New Roman" panose="02020603050405020304" pitchFamily="18" charset="0"/>
              </a:rPr>
              <a:t>図　</a:t>
            </a:r>
            <a:r>
              <a:rPr lang="ja-JP" sz="1200" b="0" dirty="0">
                <a:effectLst/>
                <a:latin typeface="ＭＳ 明朝" panose="02020609040205080304" pitchFamily="17" charset="-128"/>
                <a:ea typeface="ＭＳ 明朝" panose="02020609040205080304" pitchFamily="17" charset="-128"/>
                <a:cs typeface="Times New Roman" panose="02020603050405020304" pitchFamily="18" charset="0"/>
              </a:rPr>
              <a:t>宇治川及び淀川の低水路平均河床高縦断の遷移</a:t>
            </a:r>
            <a:endParaRPr lang="ja-JP" sz="1200" b="1"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8" name="図 7">
            <a:extLst>
              <a:ext uri="{FF2B5EF4-FFF2-40B4-BE49-F238E27FC236}">
                <a16:creationId xmlns:a16="http://schemas.microsoft.com/office/drawing/2014/main" id="{064739AE-0233-CDC7-B0E4-3BC9482517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7969" y="3290416"/>
            <a:ext cx="5072028" cy="3136095"/>
          </a:xfrm>
          <a:prstGeom prst="rect">
            <a:avLst/>
          </a:prstGeom>
          <a:noFill/>
          <a:ln>
            <a:noFill/>
          </a:ln>
        </p:spPr>
      </p:pic>
    </p:spTree>
    <p:extLst>
      <p:ext uri="{BB962C8B-B14F-4D97-AF65-F5344CB8AC3E}">
        <p14:creationId xmlns:p14="http://schemas.microsoft.com/office/powerpoint/2010/main" val="3490730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403D43-0A43-532F-71DD-077A70B28413}"/>
              </a:ext>
            </a:extLst>
          </p:cNvPr>
          <p:cNvSpPr>
            <a:spLocks noGrp="1"/>
          </p:cNvSpPr>
          <p:nvPr>
            <p:ph type="title"/>
          </p:nvPr>
        </p:nvSpPr>
        <p:spPr/>
        <p:txBody>
          <a:bodyPr/>
          <a:lstStyle/>
          <a:p>
            <a:r>
              <a:rPr kumimoji="1" lang="ja-JP" altLang="en-US" dirty="0"/>
              <a:t>検討手法　～目標・条件の定式化～</a:t>
            </a:r>
          </a:p>
        </p:txBody>
      </p:sp>
      <p:graphicFrame>
        <p:nvGraphicFramePr>
          <p:cNvPr id="8" name="コンテンツ プレースホルダー 7">
            <a:extLst>
              <a:ext uri="{FF2B5EF4-FFF2-40B4-BE49-F238E27FC236}">
                <a16:creationId xmlns:a16="http://schemas.microsoft.com/office/drawing/2014/main" id="{E0E77092-D8A7-6429-39AD-8D67BA68729B}"/>
              </a:ext>
            </a:extLst>
          </p:cNvPr>
          <p:cNvGraphicFramePr>
            <a:graphicFrameLocks noGrp="1"/>
          </p:cNvGraphicFramePr>
          <p:nvPr>
            <p:ph idx="1"/>
            <p:extLst>
              <p:ext uri="{D42A27DB-BD31-4B8C-83A1-F6EECF244321}">
                <p14:modId xmlns:p14="http://schemas.microsoft.com/office/powerpoint/2010/main" val="4233363349"/>
              </p:ext>
            </p:extLst>
          </p:nvPr>
        </p:nvGraphicFramePr>
        <p:xfrm>
          <a:off x="216569" y="2592731"/>
          <a:ext cx="8710861" cy="1527810"/>
        </p:xfrm>
        <a:graphic>
          <a:graphicData uri="http://schemas.openxmlformats.org/drawingml/2006/table">
            <a:tbl>
              <a:tblPr/>
              <a:tblGrid>
                <a:gridCol w="1173429">
                  <a:extLst>
                    <a:ext uri="{9D8B030D-6E8A-4147-A177-3AD203B41FA5}">
                      <a16:colId xmlns:a16="http://schemas.microsoft.com/office/drawing/2014/main" val="3550257421"/>
                    </a:ext>
                  </a:extLst>
                </a:gridCol>
                <a:gridCol w="1173429">
                  <a:extLst>
                    <a:ext uri="{9D8B030D-6E8A-4147-A177-3AD203B41FA5}">
                      <a16:colId xmlns:a16="http://schemas.microsoft.com/office/drawing/2014/main" val="2839811811"/>
                    </a:ext>
                  </a:extLst>
                </a:gridCol>
                <a:gridCol w="1141715">
                  <a:extLst>
                    <a:ext uri="{9D8B030D-6E8A-4147-A177-3AD203B41FA5}">
                      <a16:colId xmlns:a16="http://schemas.microsoft.com/office/drawing/2014/main" val="2509911862"/>
                    </a:ext>
                  </a:extLst>
                </a:gridCol>
                <a:gridCol w="2611144">
                  <a:extLst>
                    <a:ext uri="{9D8B030D-6E8A-4147-A177-3AD203B41FA5}">
                      <a16:colId xmlns:a16="http://schemas.microsoft.com/office/drawing/2014/main" val="726056594"/>
                    </a:ext>
                  </a:extLst>
                </a:gridCol>
                <a:gridCol w="2611144">
                  <a:extLst>
                    <a:ext uri="{9D8B030D-6E8A-4147-A177-3AD203B41FA5}">
                      <a16:colId xmlns:a16="http://schemas.microsoft.com/office/drawing/2014/main" val="3030529160"/>
                    </a:ext>
                  </a:extLst>
                </a:gridCol>
              </a:tblGrid>
              <a:tr h="228600">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河川</a:t>
                      </a:r>
                      <a:endParaRPr lang="ja-JP" altLang="en-US" sz="1400" b="1"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課題</a:t>
                      </a:r>
                      <a:endParaRPr lang="ja-JP" altLang="en-US" sz="1400" b="1"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区間</a:t>
                      </a:r>
                      <a:endParaRPr lang="ja-JP" altLang="en-US" sz="1400" b="1"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管理目標</a:t>
                      </a:r>
                      <a:endParaRPr lang="ja-JP" altLang="en-US" sz="1400" b="1"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ja-JP" altLang="en-US" sz="1400" b="1" i="0" u="none" strike="noStrike">
                          <a:solidFill>
                            <a:srgbClr val="000000"/>
                          </a:solidFill>
                          <a:effectLst/>
                          <a:latin typeface="ＭＳ Ｐゴシック" panose="020B0600070205080204" pitchFamily="50" charset="-128"/>
                          <a:ea typeface="ＭＳ Ｐゴシック" panose="020B0600070205080204" pitchFamily="50" charset="-128"/>
                        </a:rPr>
                        <a:t>管理目標の条件式</a:t>
                      </a:r>
                      <a:endParaRPr lang="ja-JP" altLang="en-US" sz="1400" b="1"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3881894020"/>
                  </a:ext>
                </a:extLst>
              </a:tr>
              <a:tr h="228600">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淀川・宇治川</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流下能力の確保</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全区間</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過度な堆積の防止</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err="1">
                          <a:solidFill>
                            <a:srgbClr val="000000"/>
                          </a:solidFill>
                          <a:effectLst/>
                          <a:latin typeface="Times New Roman" panose="02020603050405020304" pitchFamily="18" charset="0"/>
                          <a:ea typeface="游ゴシック" panose="020B0400000000000000" pitchFamily="50" charset="-128"/>
                        </a:rPr>
                        <a:t>Z</a:t>
                      </a:r>
                      <a:r>
                        <a:rPr lang="en-US" sz="1400" b="0" i="0" u="none" strike="noStrike" baseline="-25000" dirty="0" err="1">
                          <a:solidFill>
                            <a:srgbClr val="000000"/>
                          </a:solidFill>
                          <a:effectLst/>
                          <a:latin typeface="Times New Roman" panose="02020603050405020304" pitchFamily="18" charset="0"/>
                          <a:ea typeface="游ゴシック" panose="020B0400000000000000" pitchFamily="50" charset="-128"/>
                        </a:rPr>
                        <a:t>a</a:t>
                      </a:r>
                      <a:r>
                        <a:rPr lang="en-US" sz="1400" b="0" i="0" u="none" strike="noStrike" dirty="0" err="1">
                          <a:solidFill>
                            <a:srgbClr val="000000"/>
                          </a:solidFill>
                          <a:effectLst/>
                          <a:latin typeface="Times New Roman" panose="02020603050405020304" pitchFamily="18" charset="0"/>
                          <a:ea typeface="游ゴシック" panose="020B0400000000000000" pitchFamily="50" charset="-128"/>
                        </a:rPr>
                        <a:t>f</a:t>
                      </a: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 (A</a:t>
                      </a:r>
                      <a:r>
                        <a:rPr lang="en-US" sz="1400" b="0" i="1" u="none" strike="noStrike" baseline="-25000" dirty="0">
                          <a:solidFill>
                            <a:srgbClr val="000000"/>
                          </a:solidFill>
                          <a:effectLst/>
                          <a:latin typeface="Times New Roman" panose="02020603050405020304" pitchFamily="18" charset="0"/>
                          <a:ea typeface="游ゴシック" panose="020B0400000000000000" pitchFamily="50" charset="-128"/>
                        </a:rPr>
                        <a:t>i</a:t>
                      </a: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 ,</a:t>
                      </a:r>
                      <a:r>
                        <a:rPr lang="en-US" sz="1400" b="0" i="0" u="none" strike="noStrike" dirty="0" err="1">
                          <a:solidFill>
                            <a:srgbClr val="000000"/>
                          </a:solidFill>
                          <a:effectLst/>
                          <a:latin typeface="Times New Roman" panose="02020603050405020304" pitchFamily="18" charset="0"/>
                          <a:ea typeface="游ゴシック" panose="020B0400000000000000" pitchFamily="50" charset="-128"/>
                        </a:rPr>
                        <a:t>B</a:t>
                      </a:r>
                      <a:r>
                        <a:rPr lang="en-US" sz="1400" b="0" i="1" u="none" strike="noStrike" baseline="-25000" dirty="0" err="1">
                          <a:solidFill>
                            <a:srgbClr val="000000"/>
                          </a:solidFill>
                          <a:effectLst/>
                          <a:latin typeface="Times New Roman" panose="02020603050405020304" pitchFamily="18" charset="0"/>
                          <a:ea typeface="游ゴシック" panose="020B0400000000000000" pitchFamily="50" charset="-128"/>
                        </a:rPr>
                        <a:t>j</a:t>
                      </a: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)&lt;0.72</a:t>
                      </a:r>
                      <a:r>
                        <a:rPr lang="en-US" sz="1400" b="0" i="0" u="none" strike="noStrike" dirty="0">
                          <a:solidFill>
                            <a:srgbClr val="000000"/>
                          </a:solidFill>
                          <a:effectLst/>
                          <a:latin typeface="游ゴシック" panose="020B0400000000000000" pitchFamily="50" charset="-128"/>
                          <a:ea typeface="游ゴシック" panose="020B0400000000000000" pitchFamily="50" charset="-128"/>
                        </a:rPr>
                        <a:t>　</a:t>
                      </a:r>
                      <a:r>
                        <a:rPr lang="en-US" sz="1400" b="0" i="0" u="none" strike="noStrike" dirty="0">
                          <a:solidFill>
                            <a:srgbClr val="000000"/>
                          </a:solidFill>
                          <a:effectLst/>
                          <a:latin typeface="Times New Roman" panose="02020603050405020304" pitchFamily="18" charset="0"/>
                          <a:ea typeface="游ゴシック" panose="020B0400000000000000" pitchFamily="50" charset="-128"/>
                        </a:rPr>
                        <a:t>a=0.0k~53.0k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77636508"/>
                  </a:ext>
                </a:extLst>
              </a:tr>
              <a:tr h="228600">
                <a:tc rowSpan="2">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宇治川</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河床低下</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35.0k</a:t>
                      </a:r>
                      <a:r>
                        <a:rPr lang="en-US" sz="1400" b="0" i="0" u="none" strike="noStrike">
                          <a:solidFill>
                            <a:srgbClr val="000000"/>
                          </a:solidFill>
                          <a:effectLst/>
                          <a:latin typeface="游ゴシック" panose="020B0400000000000000" pitchFamily="50" charset="-128"/>
                          <a:ea typeface="游ゴシック" panose="020B0400000000000000" pitchFamily="50" charset="-128"/>
                        </a:rPr>
                        <a:t>〜</a:t>
                      </a:r>
                      <a:r>
                        <a:rPr lang="en-US" sz="1400" b="0" i="0" u="none" strike="noStrike">
                          <a:solidFill>
                            <a:srgbClr val="000000"/>
                          </a:solidFill>
                          <a:effectLst/>
                          <a:latin typeface="Times New Roman" panose="02020603050405020304" pitchFamily="18" charset="0"/>
                          <a:ea typeface="游ゴシック" panose="020B0400000000000000" pitchFamily="50" charset="-128"/>
                        </a:rPr>
                        <a:t>48.0k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河床低下の抑制</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it-IT"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it-IT" sz="1400" b="0" i="0" u="none" strike="noStrike" dirty="0">
                          <a:solidFill>
                            <a:srgbClr val="000000"/>
                          </a:solidFill>
                          <a:effectLst/>
                          <a:latin typeface="Times New Roman" panose="02020603050405020304" pitchFamily="18" charset="0"/>
                          <a:ea typeface="游ゴシック" panose="020B0400000000000000" pitchFamily="50" charset="-128"/>
                        </a:rPr>
                        <a:t>-0.72</a:t>
                      </a:r>
                      <a:r>
                        <a:rPr lang="it-IT"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it-IT" sz="1400" b="0" i="0" u="none" strike="noStrike" dirty="0">
                          <a:solidFill>
                            <a:srgbClr val="000000"/>
                          </a:solidFill>
                          <a:effectLst/>
                          <a:latin typeface="Times New Roman" panose="02020603050405020304" pitchFamily="18" charset="0"/>
                          <a:ea typeface="游ゴシック" panose="020B0400000000000000" pitchFamily="50" charset="-128"/>
                        </a:rPr>
                        <a:t>Z</a:t>
                      </a:r>
                      <a:r>
                        <a:rPr lang="it-IT" sz="1400" b="0" i="1" u="none" strike="noStrike" baseline="-25000" dirty="0">
                          <a:solidFill>
                            <a:srgbClr val="000000"/>
                          </a:solidFill>
                          <a:effectLst/>
                          <a:latin typeface="Times New Roman" panose="02020603050405020304" pitchFamily="18" charset="0"/>
                          <a:ea typeface="游ゴシック" panose="020B0400000000000000" pitchFamily="50" charset="-128"/>
                        </a:rPr>
                        <a:t>a</a:t>
                      </a:r>
                      <a:r>
                        <a:rPr lang="it-IT" sz="1400" b="0" i="0" u="none" strike="noStrike" dirty="0">
                          <a:solidFill>
                            <a:srgbClr val="000000"/>
                          </a:solidFill>
                          <a:effectLst/>
                          <a:latin typeface="Times New Roman" panose="02020603050405020304" pitchFamily="18" charset="0"/>
                          <a:ea typeface="游ゴシック" panose="020B0400000000000000" pitchFamily="50" charset="-128"/>
                        </a:rPr>
                        <a:t>f (A</a:t>
                      </a:r>
                      <a:r>
                        <a:rPr lang="it-IT" sz="1400" b="0" i="1" u="none" strike="noStrike" baseline="-25000" dirty="0">
                          <a:solidFill>
                            <a:srgbClr val="000000"/>
                          </a:solidFill>
                          <a:effectLst/>
                          <a:latin typeface="Times New Roman" panose="02020603050405020304" pitchFamily="18" charset="0"/>
                          <a:ea typeface="游ゴシック" panose="020B0400000000000000" pitchFamily="50" charset="-128"/>
                        </a:rPr>
                        <a:t>i</a:t>
                      </a:r>
                      <a:r>
                        <a:rPr lang="it-IT" sz="1400" b="0" i="0" u="none" strike="noStrike" dirty="0">
                          <a:solidFill>
                            <a:srgbClr val="000000"/>
                          </a:solidFill>
                          <a:effectLst/>
                          <a:latin typeface="Times New Roman" panose="02020603050405020304" pitchFamily="18" charset="0"/>
                          <a:ea typeface="游ゴシック" panose="020B0400000000000000" pitchFamily="50" charset="-128"/>
                        </a:rPr>
                        <a:t> ,B</a:t>
                      </a:r>
                      <a:r>
                        <a:rPr lang="it-IT" sz="1400" b="0" i="1" u="none" strike="noStrike" baseline="-25000" dirty="0">
                          <a:solidFill>
                            <a:srgbClr val="000000"/>
                          </a:solidFill>
                          <a:effectLst/>
                          <a:latin typeface="Times New Roman" panose="02020603050405020304" pitchFamily="18" charset="0"/>
                          <a:ea typeface="游ゴシック" panose="020B0400000000000000" pitchFamily="50" charset="-128"/>
                        </a:rPr>
                        <a:t>j</a:t>
                      </a:r>
                      <a:r>
                        <a:rPr lang="it-IT" sz="1400" b="0" i="0" u="none" strike="noStrike" dirty="0">
                          <a:solidFill>
                            <a:srgbClr val="000000"/>
                          </a:solidFill>
                          <a:effectLst/>
                          <a:latin typeface="Times New Roman" panose="02020603050405020304" pitchFamily="18" charset="0"/>
                          <a:ea typeface="游ゴシック" panose="020B0400000000000000" pitchFamily="50" charset="-128"/>
                        </a:rPr>
                        <a:t>) a=37.2k</a:t>
                      </a:r>
                      <a:r>
                        <a:rPr lang="it-IT" sz="1400" b="0" i="0" u="none" strike="noStrike" dirty="0">
                          <a:solidFill>
                            <a:srgbClr val="000000"/>
                          </a:solidFill>
                          <a:effectLst/>
                          <a:latin typeface="ＭＳ ゴシック" panose="020B0609070205080204" pitchFamily="49" charset="-128"/>
                          <a:ea typeface="ＭＳ ゴシック" panose="020B0609070205080204" pitchFamily="49" charset="-128"/>
                        </a:rPr>
                        <a:t>〜</a:t>
                      </a:r>
                      <a:r>
                        <a:rPr lang="it-IT" sz="1400" b="0" i="0" u="none" strike="noStrike" dirty="0">
                          <a:solidFill>
                            <a:srgbClr val="000000"/>
                          </a:solidFill>
                          <a:effectLst/>
                          <a:latin typeface="Times New Roman" panose="02020603050405020304" pitchFamily="18" charset="0"/>
                          <a:ea typeface="游ゴシック" panose="020B0400000000000000" pitchFamily="50" charset="-128"/>
                        </a:rPr>
                        <a:t>48.0k</a:t>
                      </a:r>
                      <a:r>
                        <a:rPr lang="it-IT"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endParaRPr lang="it-IT" sz="14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5163612"/>
                  </a:ext>
                </a:extLst>
              </a:tr>
              <a:tr h="228600">
                <a:tc vMerge="1">
                  <a:txBody>
                    <a:bodyPr/>
                    <a:lstStyle/>
                    <a:p>
                      <a:endParaRPr kumimoji="1" lang="ja-JP" altLang="en-US"/>
                    </a:p>
                  </a:txBody>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河床材料の粗粒化</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Times New Roman" panose="02020603050405020304" pitchFamily="18" charset="0"/>
                          <a:ea typeface="游ゴシック" panose="020B0400000000000000" pitchFamily="50" charset="-128"/>
                        </a:rPr>
                        <a:t>47.0k</a:t>
                      </a:r>
                      <a:r>
                        <a:rPr lang="en-US" sz="1400" b="0" i="0" u="none" strike="noStrike">
                          <a:solidFill>
                            <a:srgbClr val="000000"/>
                          </a:solidFill>
                          <a:effectLst/>
                          <a:latin typeface="游ゴシック" panose="020B0400000000000000" pitchFamily="50" charset="-128"/>
                          <a:ea typeface="游ゴシック" panose="020B0400000000000000" pitchFamily="50" charset="-128"/>
                        </a:rPr>
                        <a:t>〜</a:t>
                      </a:r>
                      <a:r>
                        <a:rPr lang="en-US" sz="1400" b="0" i="0" u="none" strike="noStrike">
                          <a:solidFill>
                            <a:srgbClr val="000000"/>
                          </a:solidFill>
                          <a:effectLst/>
                          <a:latin typeface="Times New Roman" panose="02020603050405020304" pitchFamily="18" charset="0"/>
                          <a:ea typeface="游ゴシック" panose="020B0400000000000000" pitchFamily="50" charset="-128"/>
                        </a:rPr>
                        <a:t>51.0k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ja-JP" altLang="en-US" sz="1400" b="0" i="0" u="none" strike="noStrike">
                          <a:solidFill>
                            <a:srgbClr val="000000"/>
                          </a:solidFill>
                          <a:effectLst/>
                          <a:latin typeface="ＭＳ Ｐゴシック" panose="020B0600070205080204" pitchFamily="50" charset="-128"/>
                          <a:ea typeface="ＭＳ Ｐゴシック" panose="020B0600070205080204" pitchFamily="50" charset="-128"/>
                        </a:rPr>
                        <a:t>粗粒化の改善</a:t>
                      </a:r>
                      <a:endParaRPr lang="ja-JP" altLang="en-US" sz="1400" b="0" i="0" u="none" strike="noStrike">
                        <a:solidFill>
                          <a:srgbClr val="000000"/>
                        </a:solidFill>
                        <a:effectLst/>
                        <a:latin typeface="Times New Roman" panose="02020603050405020304" pitchFamily="18" charset="0"/>
                        <a:ea typeface="游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D</a:t>
                      </a:r>
                      <a:r>
                        <a:rPr lang="da-DK" sz="1400" b="0" i="1" u="none" strike="noStrike" baseline="-25000" dirty="0">
                          <a:solidFill>
                            <a:srgbClr val="000000"/>
                          </a:solidFill>
                          <a:effectLst/>
                          <a:latin typeface="Times New Roman" panose="02020603050405020304" pitchFamily="18" charset="0"/>
                          <a:ea typeface="游ゴシック" panose="020B0400000000000000" pitchFamily="50" charset="-128"/>
                        </a:rPr>
                        <a:t>60</a:t>
                      </a:r>
                      <a:r>
                        <a:rPr lang="da-DK" sz="1400" b="0" i="1" u="none" strike="noStrike" dirty="0">
                          <a:solidFill>
                            <a:srgbClr val="000000"/>
                          </a:solidFill>
                          <a:effectLst/>
                          <a:latin typeface="Times New Roman" panose="02020603050405020304" pitchFamily="18" charset="0"/>
                          <a:ea typeface="游ゴシック" panose="020B0400000000000000" pitchFamily="50" charset="-128"/>
                        </a:rPr>
                        <a:t>a</a:t>
                      </a:r>
                      <a:r>
                        <a:rPr lang="da-DK"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D</a:t>
                      </a:r>
                      <a:r>
                        <a:rPr lang="da-DK" sz="1400" b="0" i="1" u="none" strike="noStrike" baseline="-25000" dirty="0">
                          <a:solidFill>
                            <a:srgbClr val="000000"/>
                          </a:solidFill>
                          <a:effectLst/>
                          <a:latin typeface="Times New Roman" panose="02020603050405020304" pitchFamily="18" charset="0"/>
                          <a:ea typeface="游ゴシック" panose="020B0400000000000000" pitchFamily="50" charset="-128"/>
                        </a:rPr>
                        <a:t>60</a:t>
                      </a:r>
                      <a:r>
                        <a:rPr lang="da-DK" sz="1400" b="0" i="1" u="none" strike="noStrike" dirty="0">
                          <a:solidFill>
                            <a:srgbClr val="000000"/>
                          </a:solidFill>
                          <a:effectLst/>
                          <a:latin typeface="Times New Roman" panose="02020603050405020304" pitchFamily="18" charset="0"/>
                          <a:ea typeface="游ゴシック" panose="020B0400000000000000" pitchFamily="50" charset="-128"/>
                        </a:rPr>
                        <a:t>a</a:t>
                      </a: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f (A</a:t>
                      </a:r>
                      <a:r>
                        <a:rPr lang="da-DK" sz="1400" b="0" i="1" u="none" strike="noStrike" baseline="-25000" dirty="0">
                          <a:solidFill>
                            <a:srgbClr val="000000"/>
                          </a:solidFill>
                          <a:effectLst/>
                          <a:latin typeface="Times New Roman" panose="02020603050405020304" pitchFamily="18" charset="0"/>
                          <a:ea typeface="游ゴシック" panose="020B0400000000000000" pitchFamily="50" charset="-128"/>
                        </a:rPr>
                        <a:t>i</a:t>
                      </a:r>
                      <a:r>
                        <a:rPr lang="da-DK" sz="1400" b="0" i="0" u="none" strike="noStrike" baseline="-25000" dirty="0">
                          <a:solidFill>
                            <a:srgbClr val="000000"/>
                          </a:solidFill>
                          <a:effectLst/>
                          <a:latin typeface="Times New Roman" panose="02020603050405020304" pitchFamily="18" charset="0"/>
                          <a:ea typeface="游ゴシック" panose="020B0400000000000000" pitchFamily="50" charset="-128"/>
                        </a:rPr>
                        <a:t> </a:t>
                      </a: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,B</a:t>
                      </a:r>
                      <a:r>
                        <a:rPr lang="da-DK" sz="1400" b="0" i="1" u="none" strike="noStrike" baseline="-25000" dirty="0">
                          <a:solidFill>
                            <a:srgbClr val="000000"/>
                          </a:solidFill>
                          <a:effectLst/>
                          <a:latin typeface="Times New Roman" panose="02020603050405020304" pitchFamily="18" charset="0"/>
                          <a:ea typeface="游ゴシック" panose="020B0400000000000000" pitchFamily="50" charset="-128"/>
                        </a:rPr>
                        <a:t>j</a:t>
                      </a: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)&gt;2.0 </a:t>
                      </a:r>
                      <a:r>
                        <a:rPr lang="da-DK" sz="14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a</a:t>
                      </a:r>
                      <a:r>
                        <a:rPr lang="da-DK" sz="14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47.0k</a:t>
                      </a:r>
                      <a:r>
                        <a:rPr lang="da-DK" sz="1400" b="0" i="0" u="none" strike="noStrike" dirty="0">
                          <a:solidFill>
                            <a:srgbClr val="000000"/>
                          </a:solidFill>
                          <a:effectLst/>
                          <a:latin typeface="游ゴシック" panose="020B0400000000000000" pitchFamily="50" charset="-128"/>
                          <a:ea typeface="游ゴシック" panose="020B0400000000000000" pitchFamily="50" charset="-128"/>
                        </a:rPr>
                        <a:t>〜</a:t>
                      </a:r>
                      <a:r>
                        <a:rPr lang="da-DK" sz="1400" b="0" i="0" u="none" strike="noStrike" dirty="0">
                          <a:solidFill>
                            <a:srgbClr val="000000"/>
                          </a:solidFill>
                          <a:effectLst/>
                          <a:latin typeface="Times New Roman" panose="02020603050405020304" pitchFamily="18" charset="0"/>
                          <a:ea typeface="游ゴシック" panose="020B0400000000000000" pitchFamily="50" charset="-128"/>
                        </a:rPr>
                        <a:t>51.0k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8823826"/>
                  </a:ext>
                </a:extLst>
              </a:tr>
            </a:tbl>
          </a:graphicData>
        </a:graphic>
      </p:graphicFrame>
      <p:sp>
        <p:nvSpPr>
          <p:cNvPr id="9" name="コンテンツ プレースホルダー 2">
            <a:extLst>
              <a:ext uri="{FF2B5EF4-FFF2-40B4-BE49-F238E27FC236}">
                <a16:creationId xmlns:a16="http://schemas.microsoft.com/office/drawing/2014/main" id="{6300FB3C-E5F6-1B5A-6D51-91FB4C727D79}"/>
              </a:ext>
            </a:extLst>
          </p:cNvPr>
          <p:cNvSpPr txBox="1">
            <a:spLocks/>
          </p:cNvSpPr>
          <p:nvPr/>
        </p:nvSpPr>
        <p:spPr>
          <a:xfrm>
            <a:off x="127001" y="914400"/>
            <a:ext cx="8923866" cy="1434164"/>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kumimoji="1"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ü"/>
              <a:defRPr kumimoji="1"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800" dirty="0"/>
              <a:t>淀川・宇治川の全川において，過度な堆積の回避を条件とした．</a:t>
            </a:r>
            <a:endParaRPr lang="en-US" altLang="ja-JP" sz="1800" dirty="0"/>
          </a:p>
          <a:p>
            <a:r>
              <a:rPr lang="ja-JP" altLang="en-US" sz="1800" dirty="0"/>
              <a:t>宇治川の</a:t>
            </a:r>
            <a:r>
              <a:rPr lang="en-US" altLang="ja-JP" sz="1800" dirty="0"/>
              <a:t>48.0k</a:t>
            </a:r>
            <a:r>
              <a:rPr lang="ja-JP" altLang="en-US" sz="1800" dirty="0"/>
              <a:t>より下流の区間において，過度な河床低下の回避を条件とした．</a:t>
            </a:r>
            <a:endParaRPr lang="en-US" altLang="ja-JP" sz="1800" dirty="0"/>
          </a:p>
          <a:p>
            <a:r>
              <a:rPr lang="ja-JP" altLang="en-US" sz="1800" dirty="0"/>
              <a:t>宇治川の</a:t>
            </a:r>
            <a:r>
              <a:rPr lang="en-US" altLang="ja-JP" sz="1800" dirty="0"/>
              <a:t>47.0k</a:t>
            </a:r>
            <a:r>
              <a:rPr lang="ja-JP" altLang="en-US" sz="1800" dirty="0"/>
              <a:t>～</a:t>
            </a:r>
            <a:r>
              <a:rPr lang="en-US" altLang="ja-JP" sz="1800" dirty="0"/>
              <a:t>51.0k</a:t>
            </a:r>
            <a:r>
              <a:rPr lang="ja-JP" altLang="en-US" sz="1800" dirty="0"/>
              <a:t>の区間において，平均粒径が小さくなることを条件とした．ただし，礫河川の区間において平均粒径が</a:t>
            </a:r>
            <a:r>
              <a:rPr lang="en-US" altLang="ja-JP" sz="1800" dirty="0"/>
              <a:t>2.0mm</a:t>
            </a:r>
            <a:r>
              <a:rPr lang="ja-JP" altLang="en-US" sz="1800" dirty="0"/>
              <a:t>以下にならないことを条件とした．</a:t>
            </a:r>
            <a:endParaRPr lang="en-US" altLang="ja-JP" sz="1800" dirty="0"/>
          </a:p>
        </p:txBody>
      </p:sp>
      <p:sp>
        <p:nvSpPr>
          <p:cNvPr id="4" name="テキスト ボックス 3">
            <a:extLst>
              <a:ext uri="{FF2B5EF4-FFF2-40B4-BE49-F238E27FC236}">
                <a16:creationId xmlns:a16="http://schemas.microsoft.com/office/drawing/2014/main" id="{13419F14-0B8C-7418-7F93-F6DDD29C5EED}"/>
              </a:ext>
            </a:extLst>
          </p:cNvPr>
          <p:cNvSpPr txBox="1"/>
          <p:nvPr/>
        </p:nvSpPr>
        <p:spPr>
          <a:xfrm>
            <a:off x="1541125" y="4198419"/>
            <a:ext cx="7140539" cy="1754326"/>
          </a:xfrm>
          <a:prstGeom prst="rect">
            <a:avLst/>
          </a:prstGeom>
          <a:noFill/>
        </p:spPr>
        <p:txBody>
          <a:bodyPr wrap="square">
            <a:spAutoFit/>
          </a:bodyPr>
          <a:lstStyle/>
          <a:p>
            <a:r>
              <a:rPr lang="ja-JP" altLang="en-US" dirty="0"/>
              <a:t>天ケ瀬ダム直下に土砂量</a:t>
            </a:r>
            <a:r>
              <a:rPr lang="en-US" altLang="ja-JP" dirty="0"/>
              <a:t>A</a:t>
            </a:r>
            <a:r>
              <a:rPr lang="en-US" altLang="ja-JP" i="1" baseline="-25000" dirty="0"/>
              <a:t>i</a:t>
            </a:r>
            <a:r>
              <a:rPr lang="ja-JP" altLang="en-US" dirty="0"/>
              <a:t>（㎥），粒径</a:t>
            </a:r>
            <a:r>
              <a:rPr lang="en-US" altLang="ja-JP" dirty="0" err="1"/>
              <a:t>B</a:t>
            </a:r>
            <a:r>
              <a:rPr lang="en-US" altLang="ja-JP" i="1" baseline="-25000" dirty="0" err="1"/>
              <a:t>j</a:t>
            </a:r>
            <a:r>
              <a:rPr lang="ja-JP" altLang="en-US" dirty="0"/>
              <a:t>（</a:t>
            </a:r>
            <a:r>
              <a:rPr lang="en-US" altLang="ja-JP" dirty="0"/>
              <a:t>mm</a:t>
            </a:r>
            <a:r>
              <a:rPr lang="ja-JP" altLang="en-US" dirty="0"/>
              <a:t>）の置土をした場合の河床変動計算後の</a:t>
            </a:r>
            <a:r>
              <a:rPr lang="en-US" altLang="ja-JP" dirty="0"/>
              <a:t>a</a:t>
            </a:r>
            <a:r>
              <a:rPr lang="ja-JP" altLang="en-US" dirty="0"/>
              <a:t>地点の河床変動高（</a:t>
            </a:r>
            <a:r>
              <a:rPr lang="en-US" altLang="ja-JP" dirty="0"/>
              <a:t>m</a:t>
            </a:r>
            <a:r>
              <a:rPr lang="ja-JP" altLang="en-US" dirty="0"/>
              <a:t>）</a:t>
            </a:r>
          </a:p>
          <a:p>
            <a:r>
              <a:rPr lang="en-US" altLang="ja-JP" dirty="0"/>
              <a:t>a</a:t>
            </a:r>
            <a:r>
              <a:rPr lang="ja-JP" altLang="en-US" dirty="0"/>
              <a:t>地点における置土を実施しない場合の河床変動計算後の</a:t>
            </a:r>
            <a:r>
              <a:rPr lang="en-US" altLang="ja-JP" dirty="0"/>
              <a:t>D</a:t>
            </a:r>
            <a:r>
              <a:rPr lang="en-US" altLang="ja-JP" i="1" baseline="-25000" dirty="0"/>
              <a:t>60</a:t>
            </a:r>
            <a:r>
              <a:rPr lang="ja-JP" altLang="en-US" dirty="0"/>
              <a:t>粒径（</a:t>
            </a:r>
            <a:r>
              <a:rPr lang="en-US" altLang="ja-JP" dirty="0"/>
              <a:t>mm</a:t>
            </a:r>
            <a:r>
              <a:rPr lang="ja-JP" altLang="en-US" dirty="0"/>
              <a:t>）</a:t>
            </a:r>
          </a:p>
          <a:p>
            <a:r>
              <a:rPr lang="ja-JP" altLang="en-US" dirty="0"/>
              <a:t>天ヶ瀬ダム直下に土砂量</a:t>
            </a:r>
            <a:r>
              <a:rPr lang="en-US" altLang="ja-JP" dirty="0"/>
              <a:t>A</a:t>
            </a:r>
            <a:r>
              <a:rPr lang="en-US" altLang="ja-JP" i="1" baseline="-25000" dirty="0"/>
              <a:t>i</a:t>
            </a:r>
            <a:r>
              <a:rPr lang="ja-JP" altLang="en-US" dirty="0"/>
              <a:t>（㎥）</a:t>
            </a:r>
            <a:r>
              <a:rPr lang="en-US" altLang="ja-JP" dirty="0"/>
              <a:t>,</a:t>
            </a:r>
            <a:r>
              <a:rPr lang="ja-JP" altLang="en-US" dirty="0"/>
              <a:t>粒径</a:t>
            </a:r>
            <a:r>
              <a:rPr lang="en-US" altLang="ja-JP" dirty="0" err="1"/>
              <a:t>B</a:t>
            </a:r>
            <a:r>
              <a:rPr lang="en-US" altLang="ja-JP" i="1" baseline="-25000" dirty="0" err="1"/>
              <a:t>j</a:t>
            </a:r>
            <a:r>
              <a:rPr lang="ja-JP" altLang="en-US" dirty="0"/>
              <a:t>（</a:t>
            </a:r>
            <a:r>
              <a:rPr lang="en-US" altLang="ja-JP" dirty="0"/>
              <a:t>mm</a:t>
            </a:r>
            <a:r>
              <a:rPr lang="ja-JP" altLang="en-US" dirty="0"/>
              <a:t>）の置土をした場合の河床変動計算後の</a:t>
            </a:r>
            <a:r>
              <a:rPr lang="en-US" altLang="ja-JP" dirty="0"/>
              <a:t>a</a:t>
            </a:r>
            <a:r>
              <a:rPr lang="ja-JP" altLang="en-US" dirty="0"/>
              <a:t>地点の</a:t>
            </a:r>
            <a:r>
              <a:rPr lang="en-US" altLang="ja-JP" dirty="0"/>
              <a:t>D</a:t>
            </a:r>
            <a:r>
              <a:rPr lang="en-US" altLang="ja-JP" i="1" baseline="-25000" dirty="0"/>
              <a:t>60</a:t>
            </a:r>
            <a:r>
              <a:rPr lang="ja-JP" altLang="en-US" dirty="0"/>
              <a:t>粒径（</a:t>
            </a:r>
            <a:r>
              <a:rPr lang="en-US" altLang="ja-JP" dirty="0"/>
              <a:t>mm</a:t>
            </a:r>
            <a:r>
              <a:rPr lang="ja-JP" altLang="en-US" dirty="0"/>
              <a:t>）</a:t>
            </a:r>
          </a:p>
        </p:txBody>
      </p:sp>
      <p:sp>
        <p:nvSpPr>
          <p:cNvPr id="6" name="テキスト ボックス 5">
            <a:extLst>
              <a:ext uri="{FF2B5EF4-FFF2-40B4-BE49-F238E27FC236}">
                <a16:creationId xmlns:a16="http://schemas.microsoft.com/office/drawing/2014/main" id="{7425D3F3-8FE0-06DB-7764-1A4F92BC9F11}"/>
              </a:ext>
            </a:extLst>
          </p:cNvPr>
          <p:cNvSpPr txBox="1"/>
          <p:nvPr/>
        </p:nvSpPr>
        <p:spPr>
          <a:xfrm>
            <a:off x="216570" y="4167597"/>
            <a:ext cx="1632779" cy="369332"/>
          </a:xfrm>
          <a:prstGeom prst="rect">
            <a:avLst/>
          </a:prstGeom>
          <a:noFill/>
        </p:spPr>
        <p:txBody>
          <a:bodyPr wrap="square">
            <a:spAutoFit/>
          </a:bodyPr>
          <a:lstStyle/>
          <a:p>
            <a:r>
              <a:rPr lang="en-US" altLang="ja-JP" b="1" dirty="0" err="1"/>
              <a:t>Z</a:t>
            </a:r>
            <a:r>
              <a:rPr lang="en-US" altLang="ja-JP" b="1" i="1" baseline="-25000" dirty="0" err="1"/>
              <a:t>a</a:t>
            </a:r>
            <a:r>
              <a:rPr lang="en-US" altLang="ja-JP" b="1" dirty="0" err="1"/>
              <a:t>f</a:t>
            </a:r>
            <a:r>
              <a:rPr lang="en-US" altLang="ja-JP" b="1" dirty="0"/>
              <a:t>(</a:t>
            </a:r>
            <a:r>
              <a:rPr lang="en-US" altLang="ja-JP" b="1" dirty="0" err="1"/>
              <a:t>A</a:t>
            </a:r>
            <a:r>
              <a:rPr lang="en-US" altLang="ja-JP" b="1" i="1" baseline="-25000" dirty="0" err="1"/>
              <a:t>i</a:t>
            </a:r>
            <a:r>
              <a:rPr lang="en-US" altLang="ja-JP" b="1" dirty="0" err="1"/>
              <a:t>,B</a:t>
            </a:r>
            <a:r>
              <a:rPr lang="en-US" altLang="ja-JP" b="1" i="1" baseline="-25000" dirty="0" err="1"/>
              <a:t>j</a:t>
            </a:r>
            <a:r>
              <a:rPr lang="en-US" altLang="ja-JP" b="1" dirty="0"/>
              <a:t>)       : </a:t>
            </a:r>
            <a:endParaRPr lang="ja-JP" altLang="en-US" b="1" dirty="0"/>
          </a:p>
        </p:txBody>
      </p:sp>
      <p:sp>
        <p:nvSpPr>
          <p:cNvPr id="10" name="テキスト ボックス 9">
            <a:extLst>
              <a:ext uri="{FF2B5EF4-FFF2-40B4-BE49-F238E27FC236}">
                <a16:creationId xmlns:a16="http://schemas.microsoft.com/office/drawing/2014/main" id="{68B474EC-7D49-69E6-7AC3-49D96D81CFC8}"/>
              </a:ext>
            </a:extLst>
          </p:cNvPr>
          <p:cNvSpPr txBox="1"/>
          <p:nvPr/>
        </p:nvSpPr>
        <p:spPr>
          <a:xfrm>
            <a:off x="216570" y="4741159"/>
            <a:ext cx="4720974" cy="369332"/>
          </a:xfrm>
          <a:prstGeom prst="rect">
            <a:avLst/>
          </a:prstGeom>
          <a:noFill/>
        </p:spPr>
        <p:txBody>
          <a:bodyPr wrap="square">
            <a:spAutoFit/>
          </a:bodyPr>
          <a:lstStyle/>
          <a:p>
            <a:r>
              <a:rPr lang="en-US" altLang="ja-JP" b="1" dirty="0"/>
              <a:t>D</a:t>
            </a:r>
            <a:r>
              <a:rPr lang="en-US" altLang="ja-JP" b="1" i="1" baseline="-25000" dirty="0"/>
              <a:t>60a</a:t>
            </a:r>
            <a:r>
              <a:rPr lang="ja-JP" altLang="en-US" b="1" dirty="0"/>
              <a:t>　           </a:t>
            </a:r>
            <a:r>
              <a:rPr lang="en-US" altLang="ja-JP" b="1" dirty="0"/>
              <a:t> :</a:t>
            </a:r>
            <a:endParaRPr lang="ja-JP" altLang="en-US" b="1" dirty="0"/>
          </a:p>
        </p:txBody>
      </p:sp>
      <p:sp>
        <p:nvSpPr>
          <p:cNvPr id="12" name="テキスト ボックス 11">
            <a:extLst>
              <a:ext uri="{FF2B5EF4-FFF2-40B4-BE49-F238E27FC236}">
                <a16:creationId xmlns:a16="http://schemas.microsoft.com/office/drawing/2014/main" id="{67DC218D-00DC-0593-8433-AB38D5117A6A}"/>
              </a:ext>
            </a:extLst>
          </p:cNvPr>
          <p:cNvSpPr txBox="1"/>
          <p:nvPr/>
        </p:nvSpPr>
        <p:spPr>
          <a:xfrm>
            <a:off x="216569" y="5232428"/>
            <a:ext cx="1499215" cy="369332"/>
          </a:xfrm>
          <a:prstGeom prst="rect">
            <a:avLst/>
          </a:prstGeom>
          <a:noFill/>
        </p:spPr>
        <p:txBody>
          <a:bodyPr wrap="square">
            <a:spAutoFit/>
          </a:bodyPr>
          <a:lstStyle/>
          <a:p>
            <a:r>
              <a:rPr lang="en-US" altLang="ja-JP" b="1" dirty="0"/>
              <a:t>D</a:t>
            </a:r>
            <a:r>
              <a:rPr lang="en-US" altLang="ja-JP" b="1" i="1" baseline="-25000" dirty="0"/>
              <a:t>60a</a:t>
            </a:r>
            <a:r>
              <a:rPr lang="en-US" altLang="ja-JP" b="1" dirty="0"/>
              <a:t>f(</a:t>
            </a:r>
            <a:r>
              <a:rPr lang="en-US" altLang="ja-JP" b="1" dirty="0" err="1"/>
              <a:t>A</a:t>
            </a:r>
            <a:r>
              <a:rPr lang="en-US" altLang="ja-JP" b="1" i="1" baseline="-25000" dirty="0" err="1"/>
              <a:t>i</a:t>
            </a:r>
            <a:r>
              <a:rPr lang="en-US" altLang="ja-JP" b="1" dirty="0" err="1"/>
              <a:t>,B</a:t>
            </a:r>
            <a:r>
              <a:rPr lang="en-US" altLang="ja-JP" b="1" i="1" baseline="-25000" dirty="0" err="1"/>
              <a:t>j</a:t>
            </a:r>
            <a:r>
              <a:rPr lang="en-US" altLang="ja-JP" b="1" dirty="0"/>
              <a:t>)   :</a:t>
            </a:r>
            <a:endParaRPr lang="ja-JP" altLang="en-US" b="1" dirty="0"/>
          </a:p>
        </p:txBody>
      </p:sp>
      <p:sp>
        <p:nvSpPr>
          <p:cNvPr id="14" name="テキスト ボックス 13">
            <a:extLst>
              <a:ext uri="{FF2B5EF4-FFF2-40B4-BE49-F238E27FC236}">
                <a16:creationId xmlns:a16="http://schemas.microsoft.com/office/drawing/2014/main" id="{2E3A4123-091B-7B4E-4460-BE5F396AF46E}"/>
              </a:ext>
            </a:extLst>
          </p:cNvPr>
          <p:cNvSpPr txBox="1"/>
          <p:nvPr/>
        </p:nvSpPr>
        <p:spPr>
          <a:xfrm>
            <a:off x="323850" y="5934670"/>
            <a:ext cx="8534400" cy="923330"/>
          </a:xfrm>
          <a:prstGeom prst="rect">
            <a:avLst/>
          </a:prstGeom>
          <a:noFill/>
        </p:spPr>
        <p:txBody>
          <a:bodyPr wrap="square">
            <a:spAutoFit/>
          </a:bodyPr>
          <a:lstStyle/>
          <a:p>
            <a:r>
              <a:rPr lang="ja-JP" altLang="en-US" dirty="0"/>
              <a:t> </a:t>
            </a:r>
            <a:r>
              <a:rPr lang="en-US" altLang="ja-JP" dirty="0"/>
              <a:t>※</a:t>
            </a:r>
            <a:r>
              <a:rPr lang="ja-JP" altLang="en-US" dirty="0"/>
              <a:t>本稿では，</a:t>
            </a:r>
            <a:r>
              <a:rPr lang="en-US" altLang="ja-JP" dirty="0"/>
              <a:t>『</a:t>
            </a:r>
            <a:r>
              <a:rPr lang="ja-JP" altLang="en-US" dirty="0"/>
              <a:t>河道計画検討の手引き</a:t>
            </a:r>
            <a:r>
              <a:rPr lang="en-US" altLang="ja-JP" dirty="0"/>
              <a:t>』</a:t>
            </a:r>
            <a:r>
              <a:rPr lang="ja-JP" altLang="en-US" dirty="0"/>
              <a:t>における指摘を踏まえて，便宜上，河床変動解析前後の河床変動高が</a:t>
            </a:r>
            <a:r>
              <a:rPr lang="en-US" altLang="ja-JP" dirty="0"/>
              <a:t>10</a:t>
            </a:r>
            <a:r>
              <a:rPr lang="ja-JP" altLang="en-US" dirty="0"/>
              <a:t>年当たり</a:t>
            </a:r>
            <a:r>
              <a:rPr lang="en-US" altLang="ja-JP" dirty="0"/>
              <a:t>±0.3m</a:t>
            </a:r>
            <a:r>
              <a:rPr lang="ja-JP" altLang="en-US" dirty="0"/>
              <a:t>（</a:t>
            </a:r>
            <a:r>
              <a:rPr lang="en-US" altLang="ja-JP" b="1" u="sng" dirty="0">
                <a:solidFill>
                  <a:srgbClr val="FF0000"/>
                </a:solidFill>
              </a:rPr>
              <a:t>24</a:t>
            </a:r>
            <a:r>
              <a:rPr lang="ja-JP" altLang="en-US" b="1" u="sng" dirty="0">
                <a:solidFill>
                  <a:srgbClr val="FF0000"/>
                </a:solidFill>
              </a:rPr>
              <a:t>年間で</a:t>
            </a:r>
            <a:r>
              <a:rPr lang="en-US" altLang="ja-JP" b="1" u="sng" dirty="0">
                <a:solidFill>
                  <a:srgbClr val="FF0000"/>
                </a:solidFill>
              </a:rPr>
              <a:t>72cm</a:t>
            </a:r>
            <a:r>
              <a:rPr lang="ja-JP" altLang="en-US" b="1" u="sng" dirty="0">
                <a:solidFill>
                  <a:srgbClr val="FF0000"/>
                </a:solidFill>
              </a:rPr>
              <a:t>）以内に収まっている場合の河床変動を“適度”，これを超える河床変動を“過度”と定義した</a:t>
            </a:r>
            <a:r>
              <a:rPr lang="en-US" altLang="ja-JP" dirty="0"/>
              <a:t>.</a:t>
            </a:r>
            <a:endParaRPr lang="ja-JP" altLang="en-US" dirty="0"/>
          </a:p>
        </p:txBody>
      </p:sp>
    </p:spTree>
    <p:extLst>
      <p:ext uri="{BB962C8B-B14F-4D97-AF65-F5344CB8AC3E}">
        <p14:creationId xmlns:p14="http://schemas.microsoft.com/office/powerpoint/2010/main" val="2140019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11D40-34F7-8FC6-CCEC-082172CC153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FFE174-7C4E-125B-9AED-125F6517CAC7}"/>
              </a:ext>
            </a:extLst>
          </p:cNvPr>
          <p:cNvSpPr>
            <a:spLocks noGrp="1"/>
          </p:cNvSpPr>
          <p:nvPr>
            <p:ph type="title"/>
          </p:nvPr>
        </p:nvSpPr>
        <p:spPr/>
        <p:txBody>
          <a:bodyPr/>
          <a:lstStyle/>
          <a:p>
            <a:r>
              <a:rPr lang="ja-JP" altLang="en-US" dirty="0"/>
              <a:t>検討手法　～解析方法①～</a:t>
            </a:r>
            <a:endParaRPr kumimoji="1" lang="ja-JP" altLang="en-US" dirty="0"/>
          </a:p>
        </p:txBody>
      </p:sp>
      <p:sp>
        <p:nvSpPr>
          <p:cNvPr id="3" name="コンテンツ プレースホルダー 2">
            <a:extLst>
              <a:ext uri="{FF2B5EF4-FFF2-40B4-BE49-F238E27FC236}">
                <a16:creationId xmlns:a16="http://schemas.microsoft.com/office/drawing/2014/main" id="{EA72A181-D326-A9B6-8748-26279308F922}"/>
              </a:ext>
            </a:extLst>
          </p:cNvPr>
          <p:cNvSpPr>
            <a:spLocks noGrp="1"/>
          </p:cNvSpPr>
          <p:nvPr>
            <p:ph idx="1"/>
          </p:nvPr>
        </p:nvSpPr>
        <p:spPr>
          <a:xfrm>
            <a:off x="127001" y="928159"/>
            <a:ext cx="8923866" cy="2175883"/>
          </a:xfrm>
        </p:spPr>
        <p:txBody>
          <a:bodyPr>
            <a:normAutofit fontScale="77500" lnSpcReduction="20000"/>
          </a:bodyPr>
          <a:lstStyle/>
          <a:p>
            <a:r>
              <a:rPr kumimoji="1" lang="ja-JP" altLang="en-US" dirty="0"/>
              <a:t>天ケ瀬ダムの直下に単一粒径の置土</a:t>
            </a:r>
            <a:r>
              <a:rPr kumimoji="1" lang="en-US" altLang="ja-JP" dirty="0"/>
              <a:t>10,000</a:t>
            </a:r>
            <a:r>
              <a:rPr kumimoji="1" lang="ja-JP" altLang="en-US" dirty="0"/>
              <a:t>㎥を行う場合及び置土</a:t>
            </a:r>
            <a:r>
              <a:rPr lang="ja-JP" altLang="en-US" dirty="0"/>
              <a:t>なしの</a:t>
            </a:r>
            <a:r>
              <a:rPr kumimoji="1" lang="ja-JP" altLang="en-US" dirty="0"/>
              <a:t>場合の河床変動解析</a:t>
            </a:r>
            <a:r>
              <a:rPr lang="ja-JP" altLang="en-US" dirty="0"/>
              <a:t>の</a:t>
            </a:r>
            <a:r>
              <a:rPr kumimoji="1" lang="ja-JP" altLang="en-US" dirty="0"/>
              <a:t>結果を比較することで，置土が影響を与える区間および影響の程度を分析した．</a:t>
            </a:r>
            <a:endParaRPr kumimoji="1" lang="en-US" altLang="ja-JP" dirty="0"/>
          </a:p>
          <a:p>
            <a:r>
              <a:rPr kumimoji="1" lang="ja-JP" altLang="en-US" dirty="0"/>
              <a:t>計算期間は</a:t>
            </a:r>
            <a:r>
              <a:rPr kumimoji="1" lang="en-US" altLang="ja-JP" dirty="0"/>
              <a:t>24</a:t>
            </a:r>
            <a:r>
              <a:rPr kumimoji="1" lang="ja-JP" altLang="en-US" dirty="0"/>
              <a:t>年間とし，</a:t>
            </a:r>
            <a:r>
              <a:rPr kumimoji="1" lang="en-US" altLang="ja-JP" dirty="0"/>
              <a:t>1999</a:t>
            </a:r>
            <a:r>
              <a:rPr kumimoji="1" lang="ja-JP" altLang="en-US" dirty="0"/>
              <a:t>年～</a:t>
            </a:r>
            <a:r>
              <a:rPr kumimoji="1" lang="en-US" altLang="ja-JP" dirty="0"/>
              <a:t>2024</a:t>
            </a:r>
            <a:r>
              <a:rPr kumimoji="1" lang="ja-JP" altLang="en-US" dirty="0"/>
              <a:t>年の実績降雨量データを用いて</a:t>
            </a:r>
            <a:r>
              <a:rPr lang="ja-JP" altLang="en-US" dirty="0"/>
              <a:t>，タンクモデルにより水理量を計算した．</a:t>
            </a:r>
            <a:endParaRPr lang="en-US" altLang="ja-JP" dirty="0"/>
          </a:p>
          <a:p>
            <a:r>
              <a:rPr lang="ja-JP" altLang="en-US" dirty="0"/>
              <a:t>河床変動については，掃流砂量及び浮遊砂量はそれぞれ「芦田・道上の式」及び「芦田・藤田の式」により計算した．</a:t>
            </a:r>
            <a:endParaRPr lang="en-US" altLang="ja-JP" dirty="0"/>
          </a:p>
          <a:p>
            <a:r>
              <a:rPr lang="ja-JP" altLang="en-US" dirty="0"/>
              <a:t>河床材料の初期値は既往の河床材料調査に基づいて設定した．</a:t>
            </a:r>
            <a:endParaRPr lang="en-US" altLang="ja-JP" dirty="0"/>
          </a:p>
          <a:p>
            <a:endParaRPr kumimoji="1" lang="en-US" altLang="ja-JP" dirty="0"/>
          </a:p>
          <a:p>
            <a:endParaRPr kumimoji="1" lang="en-US" altLang="ja-JP" dirty="0"/>
          </a:p>
          <a:p>
            <a:endParaRPr kumimoji="1" lang="ja-JP" altLang="en-US" dirty="0"/>
          </a:p>
        </p:txBody>
      </p:sp>
      <p:grpSp>
        <p:nvGrpSpPr>
          <p:cNvPr id="4" name="グループ化 3">
            <a:extLst>
              <a:ext uri="{FF2B5EF4-FFF2-40B4-BE49-F238E27FC236}">
                <a16:creationId xmlns:a16="http://schemas.microsoft.com/office/drawing/2014/main" id="{3E7BCA5C-04B9-8A90-A04F-E5E2BDEE2D32}"/>
              </a:ext>
            </a:extLst>
          </p:cNvPr>
          <p:cNvGrpSpPr/>
          <p:nvPr/>
        </p:nvGrpSpPr>
        <p:grpSpPr>
          <a:xfrm>
            <a:off x="4826978" y="3578469"/>
            <a:ext cx="4223887" cy="2777519"/>
            <a:chOff x="-270290" y="0"/>
            <a:chExt cx="3167796" cy="2367728"/>
          </a:xfrm>
        </p:grpSpPr>
        <p:sp>
          <p:nvSpPr>
            <p:cNvPr id="5" name="テキスト ボックス 1">
              <a:extLst>
                <a:ext uri="{FF2B5EF4-FFF2-40B4-BE49-F238E27FC236}">
                  <a16:creationId xmlns:a16="http://schemas.microsoft.com/office/drawing/2014/main" id="{775ED608-1A36-9CE1-E8CF-5E81D2C72316}"/>
                </a:ext>
              </a:extLst>
            </p:cNvPr>
            <p:cNvSpPr txBox="1"/>
            <p:nvPr/>
          </p:nvSpPr>
          <p:spPr>
            <a:xfrm>
              <a:off x="164912" y="2124665"/>
              <a:ext cx="2531035" cy="243063"/>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rPr>
                <a:t>淀川及び宇治川における河床の粒度分布</a:t>
              </a:r>
              <a:endParaRPr kumimoji="0" lang="ja-JP" altLang="en-US" sz="1400"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panose="02020603050405020304" pitchFamily="18" charset="0"/>
              </a:endParaRPr>
            </a:p>
          </p:txBody>
        </p:sp>
        <p:pic>
          <p:nvPicPr>
            <p:cNvPr id="6" name="図 5">
              <a:extLst>
                <a:ext uri="{FF2B5EF4-FFF2-40B4-BE49-F238E27FC236}">
                  <a16:creationId xmlns:a16="http://schemas.microsoft.com/office/drawing/2014/main" id="{BBEF3479-E185-5BA6-166E-053B2F3D7F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290" y="0"/>
              <a:ext cx="3167796" cy="1963298"/>
            </a:xfrm>
            <a:prstGeom prst="rect">
              <a:avLst/>
            </a:prstGeom>
            <a:noFill/>
            <a:ln>
              <a:noFill/>
            </a:ln>
          </p:spPr>
        </p:pic>
      </p:grpSp>
      <p:pic>
        <p:nvPicPr>
          <p:cNvPr id="7" name="図 6">
            <a:extLst>
              <a:ext uri="{FF2B5EF4-FFF2-40B4-BE49-F238E27FC236}">
                <a16:creationId xmlns:a16="http://schemas.microsoft.com/office/drawing/2014/main" id="{642B87F6-B4AE-3B1E-C52F-5B8239123A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935" y="3884360"/>
            <a:ext cx="4428065" cy="2739186"/>
          </a:xfrm>
          <a:prstGeom prst="rect">
            <a:avLst/>
          </a:prstGeom>
          <a:noFill/>
          <a:ln>
            <a:noFill/>
          </a:ln>
        </p:spPr>
      </p:pic>
      <p:sp>
        <p:nvSpPr>
          <p:cNvPr id="9" name="矢印: 下 8">
            <a:extLst>
              <a:ext uri="{FF2B5EF4-FFF2-40B4-BE49-F238E27FC236}">
                <a16:creationId xmlns:a16="http://schemas.microsoft.com/office/drawing/2014/main" id="{2ABCC50A-44C0-127D-E4F3-C7EAE7580C82}"/>
              </a:ext>
            </a:extLst>
          </p:cNvPr>
          <p:cNvSpPr/>
          <p:nvPr/>
        </p:nvSpPr>
        <p:spPr>
          <a:xfrm>
            <a:off x="4193811" y="3817366"/>
            <a:ext cx="194081" cy="53633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AB70AE22-112A-530B-E84E-B332376F5FC7}"/>
              </a:ext>
            </a:extLst>
          </p:cNvPr>
          <p:cNvSpPr txBox="1"/>
          <p:nvPr/>
        </p:nvSpPr>
        <p:spPr>
          <a:xfrm>
            <a:off x="4406297" y="3817366"/>
            <a:ext cx="518148" cy="1323439"/>
          </a:xfrm>
          <a:prstGeom prst="rect">
            <a:avLst/>
          </a:prstGeom>
          <a:noFill/>
        </p:spPr>
        <p:txBody>
          <a:bodyPr wrap="square" rtlCol="0">
            <a:spAutoFit/>
          </a:bodyPr>
          <a:lstStyle/>
          <a:p>
            <a:r>
              <a:rPr kumimoji="1" lang="ja-JP" altLang="en-US" sz="1600" b="1" dirty="0"/>
              <a:t>天ケ瀬ダム</a:t>
            </a:r>
          </a:p>
        </p:txBody>
      </p:sp>
      <p:sp>
        <p:nvSpPr>
          <p:cNvPr id="16" name="テキスト ボックス 15">
            <a:extLst>
              <a:ext uri="{FF2B5EF4-FFF2-40B4-BE49-F238E27FC236}">
                <a16:creationId xmlns:a16="http://schemas.microsoft.com/office/drawing/2014/main" id="{C66C643B-C471-9A95-8659-464D3BECC2E4}"/>
              </a:ext>
            </a:extLst>
          </p:cNvPr>
          <p:cNvSpPr txBox="1"/>
          <p:nvPr/>
        </p:nvSpPr>
        <p:spPr>
          <a:xfrm>
            <a:off x="4015012" y="3445315"/>
            <a:ext cx="650359" cy="338554"/>
          </a:xfrm>
          <a:prstGeom prst="rect">
            <a:avLst/>
          </a:prstGeom>
          <a:noFill/>
        </p:spPr>
        <p:txBody>
          <a:bodyPr wrap="square" rtlCol="0">
            <a:spAutoFit/>
          </a:bodyPr>
          <a:lstStyle/>
          <a:p>
            <a:r>
              <a:rPr kumimoji="1" lang="ja-JP" altLang="en-US" sz="1600" b="1" dirty="0"/>
              <a:t>置土</a:t>
            </a:r>
          </a:p>
        </p:txBody>
      </p:sp>
      <p:sp>
        <p:nvSpPr>
          <p:cNvPr id="18" name="テキスト ボックス 17">
            <a:extLst>
              <a:ext uri="{FF2B5EF4-FFF2-40B4-BE49-F238E27FC236}">
                <a16:creationId xmlns:a16="http://schemas.microsoft.com/office/drawing/2014/main" id="{4E7F834E-D7AE-89A8-79E7-91470D388871}"/>
              </a:ext>
            </a:extLst>
          </p:cNvPr>
          <p:cNvSpPr txBox="1"/>
          <p:nvPr/>
        </p:nvSpPr>
        <p:spPr>
          <a:xfrm>
            <a:off x="143935" y="3171035"/>
            <a:ext cx="3905413" cy="646331"/>
          </a:xfrm>
          <a:prstGeom prst="rect">
            <a:avLst/>
          </a:prstGeom>
          <a:noFill/>
          <a:ln w="15875">
            <a:solidFill>
              <a:schemeClr val="accent1"/>
            </a:solidFill>
          </a:ln>
        </p:spPr>
        <p:txBody>
          <a:bodyPr wrap="square" lIns="36000" rIns="36000" rtlCol="0">
            <a:spAutoFit/>
          </a:bodyPr>
          <a:lstStyle/>
          <a:p>
            <a:r>
              <a:rPr kumimoji="1" lang="ja-JP" altLang="en-US" b="1" dirty="0"/>
              <a:t>置土パターン（共通</a:t>
            </a:r>
            <a:r>
              <a:rPr kumimoji="1" lang="en-US" altLang="ja-JP" b="1" dirty="0"/>
              <a:t>10,000m</a:t>
            </a:r>
            <a:r>
              <a:rPr kumimoji="1" lang="en-US" altLang="ja-JP" b="1" baseline="30000" dirty="0"/>
              <a:t>3</a:t>
            </a:r>
            <a:r>
              <a:rPr kumimoji="1" lang="ja-JP" altLang="en-US" b="1" dirty="0"/>
              <a:t>）　   粒径</a:t>
            </a:r>
            <a:r>
              <a:rPr kumimoji="1" lang="en-US" altLang="ja-JP" b="1" dirty="0"/>
              <a:t>: </a:t>
            </a:r>
            <a:r>
              <a:rPr kumimoji="1" lang="ja-JP" altLang="en-US" b="1" dirty="0"/>
              <a:t>シルト</a:t>
            </a:r>
            <a:r>
              <a:rPr kumimoji="1" lang="en-US" altLang="ja-JP" b="1" dirty="0"/>
              <a:t>, </a:t>
            </a:r>
            <a:r>
              <a:rPr kumimoji="1" lang="ja-JP" altLang="en-US" b="1" dirty="0"/>
              <a:t>砂</a:t>
            </a:r>
            <a:r>
              <a:rPr kumimoji="1" lang="en-US" altLang="ja-JP" b="1" dirty="0"/>
              <a:t>, </a:t>
            </a:r>
            <a:r>
              <a:rPr kumimoji="1" lang="ja-JP" altLang="en-US" b="1" dirty="0"/>
              <a:t>中礫</a:t>
            </a:r>
            <a:r>
              <a:rPr kumimoji="1" lang="en-US" altLang="ja-JP" b="1" dirty="0"/>
              <a:t>, </a:t>
            </a:r>
            <a:r>
              <a:rPr kumimoji="1" lang="ja-JP" altLang="en-US" b="1" dirty="0"/>
              <a:t>粗礫１</a:t>
            </a:r>
            <a:r>
              <a:rPr kumimoji="1" lang="en-US" altLang="ja-JP" b="1" dirty="0"/>
              <a:t>, </a:t>
            </a:r>
            <a:r>
              <a:rPr kumimoji="1" lang="ja-JP" altLang="en-US" b="1" dirty="0"/>
              <a:t>粗礫２</a:t>
            </a:r>
          </a:p>
        </p:txBody>
      </p:sp>
    </p:spTree>
    <p:extLst>
      <p:ext uri="{BB962C8B-B14F-4D97-AF65-F5344CB8AC3E}">
        <p14:creationId xmlns:p14="http://schemas.microsoft.com/office/powerpoint/2010/main" val="2814097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F0D5E-639F-44A0-8FA4-4F4978529CC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44B5976-52E0-A213-261F-1AB0240EBFC6}"/>
              </a:ext>
            </a:extLst>
          </p:cNvPr>
          <p:cNvSpPr>
            <a:spLocks noGrp="1"/>
          </p:cNvSpPr>
          <p:nvPr>
            <p:ph type="title"/>
          </p:nvPr>
        </p:nvSpPr>
        <p:spPr/>
        <p:txBody>
          <a:bodyPr/>
          <a:lstStyle/>
          <a:p>
            <a:r>
              <a:rPr lang="ja-JP" altLang="en-US" dirty="0"/>
              <a:t>検討手法　～解析方法②～</a:t>
            </a:r>
            <a:endParaRPr kumimoji="1" lang="ja-JP" altLang="en-US" dirty="0"/>
          </a:p>
        </p:txBody>
      </p:sp>
      <p:sp>
        <p:nvSpPr>
          <p:cNvPr id="3" name="コンテンツ プレースホルダー 2">
            <a:extLst>
              <a:ext uri="{FF2B5EF4-FFF2-40B4-BE49-F238E27FC236}">
                <a16:creationId xmlns:a16="http://schemas.microsoft.com/office/drawing/2014/main" id="{3968813C-DFAD-1C16-E20D-B431CAEE7CCC}"/>
              </a:ext>
            </a:extLst>
          </p:cNvPr>
          <p:cNvSpPr>
            <a:spLocks noGrp="1"/>
          </p:cNvSpPr>
          <p:nvPr>
            <p:ph idx="1"/>
          </p:nvPr>
        </p:nvSpPr>
        <p:spPr>
          <a:xfrm>
            <a:off x="127001" y="928159"/>
            <a:ext cx="8923866" cy="1969153"/>
          </a:xfrm>
        </p:spPr>
        <p:txBody>
          <a:bodyPr>
            <a:normAutofit fontScale="92500" lnSpcReduction="10000"/>
          </a:bodyPr>
          <a:lstStyle/>
          <a:p>
            <a:r>
              <a:rPr kumimoji="1" lang="ja-JP" altLang="en-US" dirty="0"/>
              <a:t>河床の粒度分布は，交換層の下に遷移層を導入した「芦田・江頭・劉の方法</a:t>
            </a:r>
            <a:r>
              <a:rPr lang="ja-JP" altLang="en-US" dirty="0"/>
              <a:t>」</a:t>
            </a:r>
            <a:r>
              <a:rPr kumimoji="1" lang="ja-JP" altLang="en-US" dirty="0"/>
              <a:t>により推定した</a:t>
            </a:r>
            <a:endParaRPr lang="en-US" altLang="ja-JP" dirty="0"/>
          </a:p>
          <a:p>
            <a:r>
              <a:rPr lang="ja-JP" altLang="en-US" dirty="0"/>
              <a:t>置土は</a:t>
            </a:r>
            <a:r>
              <a:rPr lang="en-US" altLang="ja-JP" dirty="0"/>
              <a:t>52.0k</a:t>
            </a:r>
            <a:r>
              <a:rPr lang="ja-JP" altLang="en-US" dirty="0"/>
              <a:t>～</a:t>
            </a:r>
            <a:r>
              <a:rPr lang="en-US" altLang="ja-JP" dirty="0"/>
              <a:t>53.0k</a:t>
            </a:r>
            <a:r>
              <a:rPr lang="ja-JP" altLang="en-US" dirty="0"/>
              <a:t>の区間に</a:t>
            </a:r>
            <a:r>
              <a:rPr lang="en-US" altLang="ja-JP" dirty="0"/>
              <a:t>10,000㎥</a:t>
            </a:r>
            <a:r>
              <a:rPr lang="ja-JP" altLang="en-US" dirty="0"/>
              <a:t>の土砂を</a:t>
            </a:r>
            <a:r>
              <a:rPr lang="en-US" altLang="ja-JP" dirty="0"/>
              <a:t>52.0k</a:t>
            </a:r>
            <a:r>
              <a:rPr lang="ja-JP" altLang="en-US" dirty="0"/>
              <a:t>から</a:t>
            </a:r>
            <a:r>
              <a:rPr lang="en-US" altLang="ja-JP" dirty="0"/>
              <a:t>53.0k</a:t>
            </a:r>
            <a:r>
              <a:rPr lang="ja-JP" altLang="en-US" dirty="0"/>
              <a:t>までの間に</a:t>
            </a:r>
            <a:r>
              <a:rPr lang="en-US" altLang="ja-JP" dirty="0"/>
              <a:t>200m</a:t>
            </a:r>
            <a:r>
              <a:rPr lang="ja-JP" altLang="en-US" dirty="0"/>
              <a:t>毎に設定した</a:t>
            </a:r>
            <a:r>
              <a:rPr lang="en-US" altLang="ja-JP" dirty="0"/>
              <a:t>6</a:t>
            </a:r>
            <a:r>
              <a:rPr lang="ja-JP" altLang="en-US" dirty="0"/>
              <a:t>つの計算断面に均等に配分し，各断面において置土実施後の最深河床が最も浅くなるように単一粒径の土砂を配置した．</a:t>
            </a:r>
            <a:endParaRPr lang="en-US" altLang="ja-JP" dirty="0"/>
          </a:p>
          <a:p>
            <a:endParaRPr lang="en-US" altLang="ja-JP" dirty="0"/>
          </a:p>
          <a:p>
            <a:endParaRPr lang="en-US" altLang="ja-JP" dirty="0"/>
          </a:p>
          <a:p>
            <a:endParaRPr kumimoji="1" lang="en-US" altLang="ja-JP" dirty="0"/>
          </a:p>
          <a:p>
            <a:endParaRPr kumimoji="1" lang="en-US" altLang="ja-JP" dirty="0"/>
          </a:p>
          <a:p>
            <a:endParaRPr kumimoji="1" lang="ja-JP" altLang="en-US" dirty="0"/>
          </a:p>
        </p:txBody>
      </p:sp>
      <p:pic>
        <p:nvPicPr>
          <p:cNvPr id="6" name="図 5">
            <a:extLst>
              <a:ext uri="{FF2B5EF4-FFF2-40B4-BE49-F238E27FC236}">
                <a16:creationId xmlns:a16="http://schemas.microsoft.com/office/drawing/2014/main" id="{31EC288C-A39B-DFB5-A8DA-C296DD7D5290}"/>
              </a:ext>
            </a:extLst>
          </p:cNvPr>
          <p:cNvPicPr>
            <a:picLocks noChangeAspect="1"/>
          </p:cNvPicPr>
          <p:nvPr/>
        </p:nvPicPr>
        <p:blipFill>
          <a:blip r:embed="rId2"/>
          <a:stretch>
            <a:fillRect/>
          </a:stretch>
        </p:blipFill>
        <p:spPr>
          <a:xfrm>
            <a:off x="460482" y="3048532"/>
            <a:ext cx="3347856" cy="3809468"/>
          </a:xfrm>
          <a:prstGeom prst="rect">
            <a:avLst/>
          </a:prstGeom>
        </p:spPr>
      </p:pic>
      <p:sp>
        <p:nvSpPr>
          <p:cNvPr id="10" name="テキスト ボックス 9">
            <a:extLst>
              <a:ext uri="{FF2B5EF4-FFF2-40B4-BE49-F238E27FC236}">
                <a16:creationId xmlns:a16="http://schemas.microsoft.com/office/drawing/2014/main" id="{6476372D-C225-C5D1-D6B0-9C43996FC81B}"/>
              </a:ext>
            </a:extLst>
          </p:cNvPr>
          <p:cNvSpPr txBox="1"/>
          <p:nvPr/>
        </p:nvSpPr>
        <p:spPr>
          <a:xfrm>
            <a:off x="4165576" y="3004844"/>
            <a:ext cx="180049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置土の設定</a:t>
            </a:r>
            <a:r>
              <a:rPr kumimoji="1" lang="ja-JP" altLang="en-US" dirty="0">
                <a:latin typeface="メイリオ" panose="020B0604030504040204" pitchFamily="50" charset="-128"/>
                <a:ea typeface="メイリオ" panose="020B0604030504040204" pitchFamily="50" charset="-128"/>
              </a:rPr>
              <a:t>＞</a:t>
            </a:r>
          </a:p>
        </p:txBody>
      </p:sp>
      <p:sp>
        <p:nvSpPr>
          <p:cNvPr id="22" name="テキスト ボックス 21">
            <a:extLst>
              <a:ext uri="{FF2B5EF4-FFF2-40B4-BE49-F238E27FC236}">
                <a16:creationId xmlns:a16="http://schemas.microsoft.com/office/drawing/2014/main" id="{84E1E9DD-F45E-A2A3-90BD-84471F1F92D9}"/>
              </a:ext>
            </a:extLst>
          </p:cNvPr>
          <p:cNvSpPr txBox="1"/>
          <p:nvPr/>
        </p:nvSpPr>
        <p:spPr>
          <a:xfrm>
            <a:off x="4357680" y="3315353"/>
            <a:ext cx="4062331" cy="307777"/>
          </a:xfrm>
          <a:prstGeom prst="rect">
            <a:avLst/>
          </a:prstGeom>
          <a:noFill/>
        </p:spPr>
        <p:txBody>
          <a:bodyPr wrap="none" rtlCol="0">
            <a:spAutoFit/>
          </a:bodyPr>
          <a:lstStyle/>
          <a:p>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置土量を</a:t>
            </a:r>
            <a:r>
              <a:rPr kumimoji="1" lang="en-US" altLang="ja-JP" sz="1400" dirty="0">
                <a:latin typeface="メイリオ" panose="020B0604030504040204" pitchFamily="50" charset="-128"/>
                <a:ea typeface="メイリオ" panose="020B0604030504040204" pitchFamily="50" charset="-128"/>
              </a:rPr>
              <a:t>6</a:t>
            </a:r>
            <a:r>
              <a:rPr kumimoji="1" lang="ja-JP" altLang="en-US" sz="1400" dirty="0">
                <a:latin typeface="メイリオ" panose="020B0604030504040204" pitchFamily="50" charset="-128"/>
                <a:ea typeface="メイリオ" panose="020B0604030504040204" pitchFamily="50" charset="-128"/>
              </a:rPr>
              <a:t>分割し、各計算断面</a:t>
            </a:r>
            <a:r>
              <a:rPr lang="ja-JP" altLang="en-US" sz="1400" dirty="0">
                <a:latin typeface="メイリオ" panose="020B0604030504040204" pitchFamily="50" charset="-128"/>
                <a:ea typeface="メイリオ" panose="020B0604030504040204" pitchFamily="50" charset="-128"/>
              </a:rPr>
              <a:t>の置土量を配分</a:t>
            </a:r>
            <a:endParaRPr kumimoji="1" lang="en-US" altLang="ja-JP" sz="1400" dirty="0">
              <a:latin typeface="メイリオ" panose="020B0604030504040204" pitchFamily="50" charset="-128"/>
              <a:ea typeface="メイリオ" panose="020B0604030504040204" pitchFamily="50" charset="-128"/>
            </a:endParaRPr>
          </a:p>
        </p:txBody>
      </p:sp>
      <p:pic>
        <p:nvPicPr>
          <p:cNvPr id="35" name="図 34">
            <a:extLst>
              <a:ext uri="{FF2B5EF4-FFF2-40B4-BE49-F238E27FC236}">
                <a16:creationId xmlns:a16="http://schemas.microsoft.com/office/drawing/2014/main" id="{CC25AFF8-7AE3-EDF0-7696-8550CF712E4E}"/>
              </a:ext>
            </a:extLst>
          </p:cNvPr>
          <p:cNvPicPr>
            <a:picLocks noChangeAspect="1"/>
          </p:cNvPicPr>
          <p:nvPr/>
        </p:nvPicPr>
        <p:blipFill>
          <a:blip r:embed="rId3"/>
          <a:stretch>
            <a:fillRect/>
          </a:stretch>
        </p:blipFill>
        <p:spPr>
          <a:xfrm>
            <a:off x="4714917" y="3598934"/>
            <a:ext cx="3347856" cy="1403348"/>
          </a:xfrm>
          <a:prstGeom prst="rect">
            <a:avLst/>
          </a:prstGeom>
        </p:spPr>
      </p:pic>
      <p:pic>
        <p:nvPicPr>
          <p:cNvPr id="36" name="図 35">
            <a:extLst>
              <a:ext uri="{FF2B5EF4-FFF2-40B4-BE49-F238E27FC236}">
                <a16:creationId xmlns:a16="http://schemas.microsoft.com/office/drawing/2014/main" id="{FD1986E1-EED9-3355-CDAD-72D5CF256F0A}"/>
              </a:ext>
            </a:extLst>
          </p:cNvPr>
          <p:cNvPicPr>
            <a:picLocks noChangeAspect="1"/>
          </p:cNvPicPr>
          <p:nvPr/>
        </p:nvPicPr>
        <p:blipFill>
          <a:blip r:embed="rId4"/>
          <a:stretch>
            <a:fillRect/>
          </a:stretch>
        </p:blipFill>
        <p:spPr>
          <a:xfrm>
            <a:off x="4357680" y="5058192"/>
            <a:ext cx="4375354" cy="1724970"/>
          </a:xfrm>
          <a:prstGeom prst="rect">
            <a:avLst/>
          </a:prstGeom>
        </p:spPr>
      </p:pic>
      <p:sp>
        <p:nvSpPr>
          <p:cNvPr id="37" name="テキスト ボックス 36">
            <a:extLst>
              <a:ext uri="{FF2B5EF4-FFF2-40B4-BE49-F238E27FC236}">
                <a16:creationId xmlns:a16="http://schemas.microsoft.com/office/drawing/2014/main" id="{45BC1AE6-F43E-DBB8-8E92-D54F9073CCB4}"/>
              </a:ext>
            </a:extLst>
          </p:cNvPr>
          <p:cNvSpPr txBox="1"/>
          <p:nvPr/>
        </p:nvSpPr>
        <p:spPr>
          <a:xfrm>
            <a:off x="4215270" y="4442791"/>
            <a:ext cx="800219" cy="276999"/>
          </a:xfrm>
          <a:prstGeom prst="rect">
            <a:avLst/>
          </a:prstGeom>
          <a:noFill/>
        </p:spPr>
        <p:txBody>
          <a:bodyPr wrap="none" rtlCol="0">
            <a:spAutoFit/>
          </a:bodyPr>
          <a:lstStyle/>
          <a:p>
            <a:r>
              <a:rPr kumimoji="1" lang="ja-JP" altLang="en-US" sz="1200" b="1" dirty="0"/>
              <a:t>流下方向</a:t>
            </a:r>
          </a:p>
        </p:txBody>
      </p:sp>
    </p:spTree>
    <p:extLst>
      <p:ext uri="{BB962C8B-B14F-4D97-AF65-F5344CB8AC3E}">
        <p14:creationId xmlns:p14="http://schemas.microsoft.com/office/powerpoint/2010/main" val="321292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5EE092-C781-14E8-266A-D052362E7DD7}"/>
              </a:ext>
            </a:extLst>
          </p:cNvPr>
          <p:cNvSpPr>
            <a:spLocks noGrp="1"/>
          </p:cNvSpPr>
          <p:nvPr>
            <p:ph type="title"/>
          </p:nvPr>
        </p:nvSpPr>
        <p:spPr/>
        <p:txBody>
          <a:bodyPr/>
          <a:lstStyle/>
          <a:p>
            <a:r>
              <a:rPr kumimoji="1" lang="ja-JP" altLang="en-US" dirty="0"/>
              <a:t>検討手法　～モデルの再現性～</a:t>
            </a:r>
          </a:p>
        </p:txBody>
      </p:sp>
      <p:sp>
        <p:nvSpPr>
          <p:cNvPr id="3" name="コンテンツ プレースホルダー 2">
            <a:extLst>
              <a:ext uri="{FF2B5EF4-FFF2-40B4-BE49-F238E27FC236}">
                <a16:creationId xmlns:a16="http://schemas.microsoft.com/office/drawing/2014/main" id="{571EC92E-B3A3-9110-85B1-4A733189AC70}"/>
              </a:ext>
            </a:extLst>
          </p:cNvPr>
          <p:cNvSpPr>
            <a:spLocks noGrp="1"/>
          </p:cNvSpPr>
          <p:nvPr>
            <p:ph idx="1"/>
          </p:nvPr>
        </p:nvSpPr>
        <p:spPr>
          <a:xfrm>
            <a:off x="127001" y="928160"/>
            <a:ext cx="8923866" cy="1397598"/>
          </a:xfrm>
        </p:spPr>
        <p:txBody>
          <a:bodyPr>
            <a:normAutofit fontScale="77500" lnSpcReduction="20000"/>
          </a:bodyPr>
          <a:lstStyle/>
          <a:p>
            <a:r>
              <a:rPr lang="ja-JP" altLang="ja-JP" dirty="0"/>
              <a:t>構築した河床変動解析モデルについて，</a:t>
            </a:r>
            <a:r>
              <a:rPr lang="en-US" altLang="ja-JP" dirty="0"/>
              <a:t>1999</a:t>
            </a:r>
            <a:r>
              <a:rPr lang="ja-JP" altLang="ja-JP" dirty="0"/>
              <a:t>年から</a:t>
            </a:r>
            <a:r>
              <a:rPr lang="en-US" altLang="ja-JP" dirty="0"/>
              <a:t>2022</a:t>
            </a:r>
            <a:r>
              <a:rPr lang="ja-JP" altLang="ja-JP" dirty="0"/>
              <a:t>年までの実績降雨を与え，実際に発生した洪水時における流量及び計算完了時点における河床高を用いて精度検証を行った．</a:t>
            </a:r>
            <a:endParaRPr lang="en-US" altLang="ja-JP" dirty="0"/>
          </a:p>
          <a:p>
            <a:r>
              <a:rPr lang="ja-JP" altLang="ja-JP" dirty="0"/>
              <a:t>流量及び河床変動の傾向を概ね再現できている．</a:t>
            </a:r>
            <a:endParaRPr lang="en-US" altLang="ja-JP" dirty="0"/>
          </a:p>
          <a:p>
            <a:r>
              <a:rPr lang="ja-JP" altLang="ja-JP" dirty="0"/>
              <a:t>河床の粒度構成の変化についての精度検証は十分ではない．</a:t>
            </a:r>
            <a:endParaRPr kumimoji="1" lang="ja-JP" altLang="en-US" dirty="0"/>
          </a:p>
        </p:txBody>
      </p:sp>
      <p:graphicFrame>
        <p:nvGraphicFramePr>
          <p:cNvPr id="10" name="グラフ 9">
            <a:extLst>
              <a:ext uri="{FF2B5EF4-FFF2-40B4-BE49-F238E27FC236}">
                <a16:creationId xmlns:a16="http://schemas.microsoft.com/office/drawing/2014/main" id="{25971111-2F84-D759-8D79-3EA3255EFEAB}"/>
              </a:ext>
            </a:extLst>
          </p:cNvPr>
          <p:cNvGraphicFramePr>
            <a:graphicFrameLocks/>
          </p:cNvGraphicFramePr>
          <p:nvPr>
            <p:extLst>
              <p:ext uri="{D42A27DB-BD31-4B8C-83A1-F6EECF244321}">
                <p14:modId xmlns:p14="http://schemas.microsoft.com/office/powerpoint/2010/main" val="3140669526"/>
              </p:ext>
            </p:extLst>
          </p:nvPr>
        </p:nvGraphicFramePr>
        <p:xfrm>
          <a:off x="4924521" y="2962421"/>
          <a:ext cx="4006089" cy="3032660"/>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a:extLst>
              <a:ext uri="{FF2B5EF4-FFF2-40B4-BE49-F238E27FC236}">
                <a16:creationId xmlns:a16="http://schemas.microsoft.com/office/drawing/2014/main" id="{00E4182D-8E78-AB23-8D1E-5C06D7C36909}"/>
              </a:ext>
            </a:extLst>
          </p:cNvPr>
          <p:cNvSpPr txBox="1"/>
          <p:nvPr/>
        </p:nvSpPr>
        <p:spPr>
          <a:xfrm>
            <a:off x="7821001" y="5913426"/>
            <a:ext cx="955711" cy="369332"/>
          </a:xfrm>
          <a:prstGeom prst="rect">
            <a:avLst/>
          </a:prstGeom>
          <a:noFill/>
        </p:spPr>
        <p:txBody>
          <a:bodyPr wrap="none" rtlCol="0">
            <a:spAutoFit/>
          </a:bodyPr>
          <a:lstStyle/>
          <a:p>
            <a:r>
              <a:rPr kumimoji="1" lang="ja-JP" altLang="en-US" dirty="0"/>
              <a:t>距離</a:t>
            </a:r>
            <a:r>
              <a:rPr kumimoji="1" lang="en-US" altLang="ja-JP" dirty="0"/>
              <a:t>km</a:t>
            </a:r>
            <a:endParaRPr kumimoji="1" lang="ja-JP" altLang="en-US" dirty="0"/>
          </a:p>
        </p:txBody>
      </p:sp>
      <p:sp>
        <p:nvSpPr>
          <p:cNvPr id="12" name="テキスト ボックス 11">
            <a:extLst>
              <a:ext uri="{FF2B5EF4-FFF2-40B4-BE49-F238E27FC236}">
                <a16:creationId xmlns:a16="http://schemas.microsoft.com/office/drawing/2014/main" id="{7CBEA9E4-161B-83D2-6DB5-541D267BE125}"/>
              </a:ext>
            </a:extLst>
          </p:cNvPr>
          <p:cNvSpPr txBox="1"/>
          <p:nvPr/>
        </p:nvSpPr>
        <p:spPr>
          <a:xfrm>
            <a:off x="4924521" y="2593089"/>
            <a:ext cx="1535998" cy="369332"/>
          </a:xfrm>
          <a:prstGeom prst="rect">
            <a:avLst/>
          </a:prstGeom>
          <a:solidFill>
            <a:schemeClr val="bg1"/>
          </a:solidFill>
        </p:spPr>
        <p:txBody>
          <a:bodyPr wrap="none" rtlCol="0">
            <a:spAutoFit/>
          </a:bodyPr>
          <a:lstStyle/>
          <a:p>
            <a:r>
              <a:rPr kumimoji="1" lang="ja-JP" altLang="en-US" dirty="0"/>
              <a:t>河床変動高</a:t>
            </a:r>
            <a:r>
              <a:rPr kumimoji="1" lang="en-US" altLang="ja-JP" dirty="0"/>
              <a:t>m</a:t>
            </a:r>
            <a:endParaRPr kumimoji="1" lang="ja-JP" altLang="en-US" dirty="0"/>
          </a:p>
        </p:txBody>
      </p:sp>
      <p:pic>
        <p:nvPicPr>
          <p:cNvPr id="20" name="図 19">
            <a:extLst>
              <a:ext uri="{FF2B5EF4-FFF2-40B4-BE49-F238E27FC236}">
                <a16:creationId xmlns:a16="http://schemas.microsoft.com/office/drawing/2014/main" id="{A89CB2C1-E0A0-2335-4F56-366722A8DEB2}"/>
              </a:ext>
            </a:extLst>
          </p:cNvPr>
          <p:cNvPicPr>
            <a:picLocks noChangeAspect="1"/>
          </p:cNvPicPr>
          <p:nvPr/>
        </p:nvPicPr>
        <p:blipFill>
          <a:blip r:embed="rId3"/>
          <a:stretch>
            <a:fillRect/>
          </a:stretch>
        </p:blipFill>
        <p:spPr>
          <a:xfrm>
            <a:off x="213390" y="2777755"/>
            <a:ext cx="4515172" cy="3217326"/>
          </a:xfrm>
          <a:prstGeom prst="rect">
            <a:avLst/>
          </a:prstGeom>
        </p:spPr>
      </p:pic>
      <p:sp>
        <p:nvSpPr>
          <p:cNvPr id="21" name="テキスト ボックス 1">
            <a:extLst>
              <a:ext uri="{FF2B5EF4-FFF2-40B4-BE49-F238E27FC236}">
                <a16:creationId xmlns:a16="http://schemas.microsoft.com/office/drawing/2014/main" id="{A38B8162-220B-BE18-DB7E-41BABDFC27D7}"/>
              </a:ext>
            </a:extLst>
          </p:cNvPr>
          <p:cNvSpPr txBox="1"/>
          <p:nvPr/>
        </p:nvSpPr>
        <p:spPr>
          <a:xfrm>
            <a:off x="423982" y="5877063"/>
            <a:ext cx="4304580" cy="442057"/>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ct val="150000"/>
              </a:lnSpc>
              <a:buNone/>
            </a:pPr>
            <a:r>
              <a:rPr lang="ja-JP" sz="1600" b="0" dirty="0">
                <a:effectLst/>
                <a:latin typeface="ＭＳ 明朝" panose="02020609040205080304" pitchFamily="17" charset="-128"/>
                <a:ea typeface="ＭＳ 明朝" panose="02020609040205080304" pitchFamily="17" charset="-128"/>
                <a:cs typeface="Times New Roman" panose="02020603050405020304" pitchFamily="18" charset="0"/>
              </a:rPr>
              <a:t>モデル再現結果（流量ハイドログラフ）</a:t>
            </a:r>
            <a:endParaRPr 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p>
            <a:pPr indent="342900" algn="ctr">
              <a:lnSpc>
                <a:spcPct val="150000"/>
              </a:lnSpc>
            </a:pPr>
            <a:r>
              <a:rPr lang="zh-TW" sz="1600" b="0" dirty="0">
                <a:effectLst/>
                <a:latin typeface="ＭＳ 明朝" panose="02020609040205080304" pitchFamily="17" charset="-128"/>
                <a:ea typeface="ＭＳ 明朝" panose="02020609040205080304" pitchFamily="17" charset="-128"/>
                <a:cs typeface="Times New Roman" panose="02020603050405020304" pitchFamily="18" charset="0"/>
              </a:rPr>
              <a:t>（平成</a:t>
            </a:r>
            <a:r>
              <a:rPr lang="en-US" sz="1600" b="0" dirty="0">
                <a:effectLst/>
                <a:latin typeface="ＭＳ 明朝" panose="02020609040205080304" pitchFamily="17" charset="-128"/>
                <a:ea typeface="ＭＳ 明朝" panose="02020609040205080304" pitchFamily="17" charset="-128"/>
                <a:cs typeface="Times New Roman" panose="02020603050405020304" pitchFamily="18" charset="0"/>
              </a:rPr>
              <a:t>29</a:t>
            </a:r>
            <a:r>
              <a:rPr lang="zh-TW" sz="1600" b="0" dirty="0">
                <a:effectLst/>
                <a:latin typeface="ＭＳ 明朝" panose="02020609040205080304" pitchFamily="17" charset="-128"/>
                <a:ea typeface="ＭＳ 明朝" panose="02020609040205080304" pitchFamily="17" charset="-128"/>
                <a:cs typeface="Times New Roman" panose="02020603050405020304" pitchFamily="18" charset="0"/>
              </a:rPr>
              <a:t>年台風第</a:t>
            </a:r>
            <a:r>
              <a:rPr lang="en-US" sz="1600" b="0" dirty="0">
                <a:effectLst/>
                <a:latin typeface="ＭＳ 明朝" panose="02020609040205080304" pitchFamily="17" charset="-128"/>
                <a:ea typeface="ＭＳ 明朝" panose="02020609040205080304" pitchFamily="17" charset="-128"/>
                <a:cs typeface="Times New Roman" panose="02020603050405020304" pitchFamily="18" charset="0"/>
              </a:rPr>
              <a:t>24</a:t>
            </a:r>
            <a:r>
              <a:rPr lang="zh-TW" sz="1600" b="0" dirty="0">
                <a:effectLst/>
                <a:latin typeface="ＭＳ 明朝" panose="02020609040205080304" pitchFamily="17" charset="-128"/>
                <a:ea typeface="ＭＳ 明朝" panose="02020609040205080304" pitchFamily="17" charset="-128"/>
                <a:cs typeface="Times New Roman" panose="02020603050405020304" pitchFamily="18" charset="0"/>
              </a:rPr>
              <a:t>号（於：枚方地点））</a:t>
            </a:r>
            <a:endParaRPr 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22" name="テキスト ボックス 1">
            <a:extLst>
              <a:ext uri="{FF2B5EF4-FFF2-40B4-BE49-F238E27FC236}">
                <a16:creationId xmlns:a16="http://schemas.microsoft.com/office/drawing/2014/main" id="{39AA0685-A3D4-5CDC-D46A-5695E5CEF180}"/>
              </a:ext>
            </a:extLst>
          </p:cNvPr>
          <p:cNvSpPr txBox="1"/>
          <p:nvPr/>
        </p:nvSpPr>
        <p:spPr>
          <a:xfrm>
            <a:off x="5538622" y="6364413"/>
            <a:ext cx="3238090" cy="8165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200"/>
              </a:lnSpc>
            </a:pPr>
            <a:r>
              <a:rPr lang="ja-JP" sz="1600" b="0" dirty="0">
                <a:effectLst/>
                <a:latin typeface="ＭＳ 明朝" panose="02020609040205080304" pitchFamily="17" charset="-128"/>
                <a:ea typeface="ＭＳ 明朝" panose="02020609040205080304" pitchFamily="17" charset="-128"/>
                <a:cs typeface="Times New Roman" panose="02020603050405020304" pitchFamily="18" charset="0"/>
              </a:rPr>
              <a:t>モデル再現結果（河床変動高）</a:t>
            </a:r>
            <a:endParaRPr 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73474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7B9F2-9361-0ADB-9D24-D35D9DC054C8}"/>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AC0D4B7B-FCC6-5FA7-F2BD-F136D7C8BC5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221" y="2659147"/>
            <a:ext cx="6991350" cy="4198853"/>
          </a:xfrm>
          <a:prstGeom prst="rect">
            <a:avLst/>
          </a:prstGeom>
          <a:noFill/>
          <a:ln>
            <a:noFill/>
          </a:ln>
        </p:spPr>
      </p:pic>
      <p:sp>
        <p:nvSpPr>
          <p:cNvPr id="2" name="タイトル 1">
            <a:extLst>
              <a:ext uri="{FF2B5EF4-FFF2-40B4-BE49-F238E27FC236}">
                <a16:creationId xmlns:a16="http://schemas.microsoft.com/office/drawing/2014/main" id="{28E443EB-0628-BC6A-D55A-463C29936DDA}"/>
              </a:ext>
            </a:extLst>
          </p:cNvPr>
          <p:cNvSpPr>
            <a:spLocks noGrp="1"/>
          </p:cNvSpPr>
          <p:nvPr>
            <p:ph type="title"/>
          </p:nvPr>
        </p:nvSpPr>
        <p:spPr/>
        <p:txBody>
          <a:bodyPr/>
          <a:lstStyle/>
          <a:p>
            <a:r>
              <a:rPr kumimoji="1" lang="ja-JP" altLang="en-US" dirty="0"/>
              <a:t>検討結果　～河床変動高～</a:t>
            </a:r>
          </a:p>
        </p:txBody>
      </p:sp>
      <p:sp>
        <p:nvSpPr>
          <p:cNvPr id="3" name="コンテンツ プレースホルダー 2">
            <a:extLst>
              <a:ext uri="{FF2B5EF4-FFF2-40B4-BE49-F238E27FC236}">
                <a16:creationId xmlns:a16="http://schemas.microsoft.com/office/drawing/2014/main" id="{2CAA8DBF-2C59-D4D0-868C-EEB844796EF8}"/>
              </a:ext>
            </a:extLst>
          </p:cNvPr>
          <p:cNvSpPr>
            <a:spLocks noGrp="1"/>
          </p:cNvSpPr>
          <p:nvPr>
            <p:ph idx="1"/>
          </p:nvPr>
        </p:nvSpPr>
        <p:spPr>
          <a:xfrm>
            <a:off x="127001" y="928159"/>
            <a:ext cx="8887790" cy="1730988"/>
          </a:xfrm>
        </p:spPr>
        <p:txBody>
          <a:bodyPr>
            <a:normAutofit fontScale="70000" lnSpcReduction="20000"/>
          </a:bodyPr>
          <a:lstStyle/>
          <a:p>
            <a:r>
              <a:rPr kumimoji="1" lang="ja-JP" altLang="en-US" dirty="0"/>
              <a:t>置土なしの場合，特に</a:t>
            </a:r>
            <a:r>
              <a:rPr kumimoji="1" lang="en-US" altLang="ja-JP" dirty="0"/>
              <a:t>43.4k</a:t>
            </a:r>
            <a:r>
              <a:rPr kumimoji="1" lang="ja-JP" altLang="en-US" dirty="0"/>
              <a:t>～</a:t>
            </a:r>
            <a:r>
              <a:rPr kumimoji="1" lang="en-US" altLang="ja-JP" dirty="0"/>
              <a:t>47.0k</a:t>
            </a:r>
            <a:r>
              <a:rPr kumimoji="1" lang="ja-JP" altLang="en-US" dirty="0"/>
              <a:t>では縦断的に過度な浸食傾向が見られる一方で過度な堆積傾向となる箇所はない．</a:t>
            </a:r>
            <a:endParaRPr kumimoji="1" lang="en-US" altLang="ja-JP" dirty="0"/>
          </a:p>
          <a:p>
            <a:r>
              <a:rPr kumimoji="1" lang="ja-JP" altLang="en-US" b="1" u="sng" dirty="0"/>
              <a:t>置土材料が中礫の場合，過度な浸食傾向</a:t>
            </a:r>
            <a:r>
              <a:rPr lang="ja-JP" altLang="en-US" b="1" u="sng" dirty="0"/>
              <a:t>が概ね適度な程度に抑制された</a:t>
            </a:r>
            <a:r>
              <a:rPr lang="ja-JP" altLang="en-US" dirty="0"/>
              <a:t>．</a:t>
            </a:r>
            <a:endParaRPr lang="en-US" altLang="ja-JP" dirty="0"/>
          </a:p>
          <a:p>
            <a:r>
              <a:rPr kumimoji="1" lang="ja-JP" altLang="en-US" b="1" u="sng" dirty="0"/>
              <a:t>置土材料が中礫以上の場合，</a:t>
            </a:r>
            <a:r>
              <a:rPr kumimoji="1" lang="en-US" altLang="ja-JP" b="1" u="sng" dirty="0"/>
              <a:t>49.0k</a:t>
            </a:r>
            <a:r>
              <a:rPr kumimoji="1" lang="ja-JP" altLang="en-US" b="1" u="sng" dirty="0"/>
              <a:t>より上流の区間で過度な堆積傾向となる箇所が出現</a:t>
            </a:r>
            <a:r>
              <a:rPr kumimoji="1" lang="ja-JP" altLang="en-US" dirty="0"/>
              <a:t>．</a:t>
            </a:r>
            <a:endParaRPr kumimoji="1" lang="en-US" altLang="ja-JP" dirty="0"/>
          </a:p>
          <a:p>
            <a:r>
              <a:rPr kumimoji="1" lang="ja-JP" altLang="en-US" dirty="0"/>
              <a:t>淀川本川における河床変動高は，置土材料に関わらず置土なしの場合と置土を行った場合でほとんど変わらない．</a:t>
            </a:r>
          </a:p>
        </p:txBody>
      </p:sp>
      <p:sp>
        <p:nvSpPr>
          <p:cNvPr id="8" name="テキスト ボックス 1">
            <a:extLst>
              <a:ext uri="{FF2B5EF4-FFF2-40B4-BE49-F238E27FC236}">
                <a16:creationId xmlns:a16="http://schemas.microsoft.com/office/drawing/2014/main" id="{B963075E-C214-1497-04DA-F4FDD7297D7B}"/>
              </a:ext>
            </a:extLst>
          </p:cNvPr>
          <p:cNvSpPr txBox="1"/>
          <p:nvPr/>
        </p:nvSpPr>
        <p:spPr>
          <a:xfrm>
            <a:off x="1388053" y="6552175"/>
            <a:ext cx="6225830" cy="305825"/>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200"/>
              </a:lnSpc>
              <a:buNone/>
            </a:pPr>
            <a:r>
              <a:rPr lang="ja-JP" sz="1200" b="0" dirty="0">
                <a:effectLst/>
                <a:latin typeface="ＭＳ 明朝" panose="02020609040205080304" pitchFamily="17" charset="-128"/>
                <a:ea typeface="ＭＳ 明朝" panose="02020609040205080304" pitchFamily="17" charset="-128"/>
                <a:cs typeface="Times New Roman" panose="02020603050405020304" pitchFamily="18" charset="0"/>
              </a:rPr>
              <a:t>モデル解析による河床変動高の縦断分布</a:t>
            </a:r>
            <a:endParaRPr 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1200"/>
              </a:lnSpc>
              <a:buNone/>
            </a:pPr>
            <a:r>
              <a:rPr lang="en-US" sz="1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4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1200"/>
              </a:lnSpc>
            </a:pPr>
            <a:r>
              <a:rPr lang="en-US" sz="1100" b="1"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4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02750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97D5B9-5C93-80E6-84ED-725360528CEC}"/>
              </a:ext>
            </a:extLst>
          </p:cNvPr>
          <p:cNvSpPr>
            <a:spLocks noGrp="1"/>
          </p:cNvSpPr>
          <p:nvPr>
            <p:ph type="title"/>
          </p:nvPr>
        </p:nvSpPr>
        <p:spPr/>
        <p:txBody>
          <a:bodyPr/>
          <a:lstStyle/>
          <a:p>
            <a:r>
              <a:rPr kumimoji="1" lang="ja-JP" altLang="en-US" dirty="0"/>
              <a:t>検討結果　～河床材料～</a:t>
            </a:r>
          </a:p>
        </p:txBody>
      </p:sp>
      <p:sp>
        <p:nvSpPr>
          <p:cNvPr id="3" name="コンテンツ プレースホルダー 2">
            <a:extLst>
              <a:ext uri="{FF2B5EF4-FFF2-40B4-BE49-F238E27FC236}">
                <a16:creationId xmlns:a16="http://schemas.microsoft.com/office/drawing/2014/main" id="{236E517A-58BE-9819-9240-7EF579A2E98F}"/>
              </a:ext>
            </a:extLst>
          </p:cNvPr>
          <p:cNvSpPr>
            <a:spLocks noGrp="1"/>
          </p:cNvSpPr>
          <p:nvPr>
            <p:ph idx="1"/>
          </p:nvPr>
        </p:nvSpPr>
        <p:spPr>
          <a:xfrm>
            <a:off x="127002" y="928158"/>
            <a:ext cx="4717704" cy="2960183"/>
          </a:xfrm>
        </p:spPr>
        <p:txBody>
          <a:bodyPr>
            <a:normAutofit fontScale="85000" lnSpcReduction="20000"/>
          </a:bodyPr>
          <a:lstStyle/>
          <a:p>
            <a:r>
              <a:rPr kumimoji="1" lang="ja-JP" altLang="en-US" b="1" u="sng" dirty="0"/>
              <a:t>粗粒化が進行している</a:t>
            </a:r>
            <a:r>
              <a:rPr kumimoji="1" lang="en-US" altLang="ja-JP" b="1" u="sng" dirty="0"/>
              <a:t>47.0k</a:t>
            </a:r>
            <a:r>
              <a:rPr kumimoji="1" lang="ja-JP" altLang="en-US" b="1" u="sng" dirty="0"/>
              <a:t>～</a:t>
            </a:r>
            <a:r>
              <a:rPr kumimoji="1" lang="en-US" altLang="ja-JP" b="1" u="sng" dirty="0"/>
              <a:t>51.0k</a:t>
            </a:r>
            <a:r>
              <a:rPr kumimoji="1" lang="ja-JP" altLang="en-US" b="1" u="sng" dirty="0"/>
              <a:t>では，特に中礫の土砂還元を行うことで平均粒径が小さくなった</a:t>
            </a:r>
            <a:r>
              <a:rPr kumimoji="1" lang="ja-JP" altLang="en-US" dirty="0"/>
              <a:t>．</a:t>
            </a:r>
            <a:endParaRPr kumimoji="1" lang="en-US" altLang="ja-JP" dirty="0"/>
          </a:p>
          <a:p>
            <a:r>
              <a:rPr kumimoji="1" lang="ja-JP" altLang="en-US" dirty="0"/>
              <a:t>置土材料が砂の場合は</a:t>
            </a:r>
            <a:r>
              <a:rPr kumimoji="1" lang="en-US" altLang="ja-JP" dirty="0"/>
              <a:t>35.0k</a:t>
            </a:r>
            <a:r>
              <a:rPr kumimoji="1" lang="ja-JP" altLang="en-US" dirty="0"/>
              <a:t>～</a:t>
            </a:r>
            <a:r>
              <a:rPr kumimoji="1" lang="en-US" altLang="ja-JP" dirty="0"/>
              <a:t>47.0k</a:t>
            </a:r>
            <a:r>
              <a:rPr kumimoji="1" lang="ja-JP" altLang="en-US" dirty="0"/>
              <a:t>で砂の割合が増加し，礫床であった区間の平均粒径が</a:t>
            </a:r>
            <a:r>
              <a:rPr kumimoji="1" lang="en-US" altLang="ja-JP" dirty="0"/>
              <a:t>2mm</a:t>
            </a:r>
            <a:r>
              <a:rPr kumimoji="1" lang="ja-JP" altLang="en-US" dirty="0"/>
              <a:t>以下となり細粒化する区間が生じた．</a:t>
            </a:r>
            <a:endParaRPr kumimoji="1" lang="en-US" altLang="ja-JP" dirty="0"/>
          </a:p>
          <a:p>
            <a:r>
              <a:rPr kumimoji="1" lang="ja-JP" altLang="en-US" dirty="0"/>
              <a:t>粗礫</a:t>
            </a:r>
            <a:r>
              <a:rPr kumimoji="1" lang="en-US" altLang="ja-JP" dirty="0"/>
              <a:t>2</a:t>
            </a:r>
            <a:r>
              <a:rPr kumimoji="1" lang="ja-JP" altLang="en-US" dirty="0"/>
              <a:t>である場合，平均粒径の観点では当該区間の粗粒化抑制の効果は期待できず，</a:t>
            </a:r>
            <a:r>
              <a:rPr kumimoji="1" lang="en-US" altLang="ja-JP" dirty="0"/>
              <a:t>50k</a:t>
            </a:r>
            <a:r>
              <a:rPr kumimoji="1" lang="ja-JP" altLang="en-US" dirty="0"/>
              <a:t>付近では粗粒化が助長されるが，アーマー化要素の石の割合は減少する</a:t>
            </a:r>
          </a:p>
        </p:txBody>
      </p:sp>
      <p:grpSp>
        <p:nvGrpSpPr>
          <p:cNvPr id="7" name="グループ化 6">
            <a:extLst>
              <a:ext uri="{FF2B5EF4-FFF2-40B4-BE49-F238E27FC236}">
                <a16:creationId xmlns:a16="http://schemas.microsoft.com/office/drawing/2014/main" id="{363E70A4-B7B6-2D82-D172-5F95FCAEC20D}"/>
              </a:ext>
            </a:extLst>
          </p:cNvPr>
          <p:cNvGrpSpPr/>
          <p:nvPr/>
        </p:nvGrpSpPr>
        <p:grpSpPr>
          <a:xfrm>
            <a:off x="139827" y="3888342"/>
            <a:ext cx="4717704" cy="2919962"/>
            <a:chOff x="0" y="0"/>
            <a:chExt cx="3001010" cy="1518816"/>
          </a:xfrm>
        </p:grpSpPr>
        <p:pic>
          <p:nvPicPr>
            <p:cNvPr id="8" name="図 7">
              <a:extLst>
                <a:ext uri="{FF2B5EF4-FFF2-40B4-BE49-F238E27FC236}">
                  <a16:creationId xmlns:a16="http://schemas.microsoft.com/office/drawing/2014/main" id="{6F271E73-F3F2-F0C7-8A53-F9289993F7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01010" cy="1410970"/>
            </a:xfrm>
            <a:prstGeom prst="rect">
              <a:avLst/>
            </a:prstGeom>
            <a:noFill/>
            <a:ln>
              <a:noFill/>
            </a:ln>
          </p:spPr>
        </p:pic>
        <p:sp>
          <p:nvSpPr>
            <p:cNvPr id="9" name="テキスト ボックス 1">
              <a:extLst>
                <a:ext uri="{FF2B5EF4-FFF2-40B4-BE49-F238E27FC236}">
                  <a16:creationId xmlns:a16="http://schemas.microsoft.com/office/drawing/2014/main" id="{C6A6E1C5-674C-74A2-C222-9020C32DEB5E}"/>
                </a:ext>
              </a:extLst>
            </p:cNvPr>
            <p:cNvSpPr txBox="1"/>
            <p:nvPr/>
          </p:nvSpPr>
          <p:spPr>
            <a:xfrm>
              <a:off x="222250" y="1367446"/>
              <a:ext cx="2626851" cy="15137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200"/>
                </a:lnSpc>
                <a:buNone/>
              </a:pPr>
              <a:r>
                <a:rPr lang="ja-JP" sz="1200" b="0" dirty="0">
                  <a:effectLst/>
                  <a:latin typeface="ＭＳ 明朝" panose="02020609040205080304" pitchFamily="17" charset="-128"/>
                  <a:ea typeface="ＭＳ 明朝" panose="02020609040205080304" pitchFamily="17" charset="-128"/>
                  <a:cs typeface="Times New Roman" panose="02020603050405020304" pitchFamily="18" charset="0"/>
                </a:rPr>
                <a:t>河床変動解析後の河床材料の平均粒径</a:t>
              </a:r>
              <a:endParaRPr 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1200"/>
                </a:lnSpc>
              </a:pPr>
              <a:r>
                <a:rPr lang="en-US" sz="14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4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grpSp>
      <p:pic>
        <p:nvPicPr>
          <p:cNvPr id="27" name="図 26">
            <a:extLst>
              <a:ext uri="{FF2B5EF4-FFF2-40B4-BE49-F238E27FC236}">
                <a16:creationId xmlns:a16="http://schemas.microsoft.com/office/drawing/2014/main" id="{A00799FC-224D-01F6-E3F2-AEFACCAC359F}"/>
              </a:ext>
            </a:extLst>
          </p:cNvPr>
          <p:cNvPicPr>
            <a:picLocks noChangeAspect="1"/>
          </p:cNvPicPr>
          <p:nvPr/>
        </p:nvPicPr>
        <p:blipFill>
          <a:blip r:embed="rId3"/>
          <a:stretch>
            <a:fillRect/>
          </a:stretch>
        </p:blipFill>
        <p:spPr>
          <a:xfrm>
            <a:off x="5268892" y="744009"/>
            <a:ext cx="3385895" cy="5929842"/>
          </a:xfrm>
          <a:prstGeom prst="rect">
            <a:avLst/>
          </a:prstGeom>
        </p:spPr>
      </p:pic>
      <p:sp>
        <p:nvSpPr>
          <p:cNvPr id="28" name="テキスト ボックス 1">
            <a:extLst>
              <a:ext uri="{FF2B5EF4-FFF2-40B4-BE49-F238E27FC236}">
                <a16:creationId xmlns:a16="http://schemas.microsoft.com/office/drawing/2014/main" id="{7D4D5674-9958-3F15-ACD4-B9BE4BE0136E}"/>
              </a:ext>
            </a:extLst>
          </p:cNvPr>
          <p:cNvSpPr txBox="1"/>
          <p:nvPr/>
        </p:nvSpPr>
        <p:spPr>
          <a:xfrm>
            <a:off x="5014488" y="6635479"/>
            <a:ext cx="4129512" cy="291013"/>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noAutofit/>
          </a:bodyPr>
          <a:lstStyle/>
          <a:p>
            <a:pPr algn="ctr">
              <a:lnSpc>
                <a:spcPts val="1200"/>
              </a:lnSpc>
              <a:buNone/>
            </a:pPr>
            <a:r>
              <a:rPr lang="ja-JP" sz="1200" b="0" dirty="0">
                <a:effectLst/>
                <a:latin typeface="ＭＳ 明朝" panose="02020609040205080304" pitchFamily="17" charset="-128"/>
                <a:ea typeface="ＭＳ 明朝" panose="02020609040205080304" pitchFamily="17" charset="-128"/>
                <a:cs typeface="Times New Roman" panose="02020603050405020304" pitchFamily="18" charset="0"/>
              </a:rPr>
              <a:t>河床変動解析後の河床材料の粒径</a:t>
            </a:r>
            <a:r>
              <a:rPr lang="ja-JP" altLang="en-US" sz="1200" b="0" dirty="0">
                <a:effectLst/>
                <a:latin typeface="ＭＳ 明朝" panose="02020609040205080304" pitchFamily="17" charset="-128"/>
                <a:ea typeface="ＭＳ 明朝" panose="02020609040205080304" pitchFamily="17" charset="-128"/>
                <a:cs typeface="Times New Roman" panose="02020603050405020304" pitchFamily="18" charset="0"/>
              </a:rPr>
              <a:t>分布</a:t>
            </a:r>
            <a:endParaRPr lang="ja-JP" sz="1600" b="1"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lnSpc>
                <a:spcPts val="1200"/>
              </a:lnSpc>
            </a:pPr>
            <a:r>
              <a:rPr lang="en-US" sz="14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400" dirty="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054538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6065</TotalTime>
  <Words>1734</Words>
  <Application>Microsoft Office PowerPoint</Application>
  <PresentationFormat>画面に合わせる (4:3)</PresentationFormat>
  <Paragraphs>123</Paragraphs>
  <Slides>11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ＭＳ Ｐゴシック</vt:lpstr>
      <vt:lpstr>ＭＳ ゴシック</vt:lpstr>
      <vt:lpstr>ＭＳ 明朝</vt:lpstr>
      <vt:lpstr>メイリオ</vt:lpstr>
      <vt:lpstr>游ゴシック</vt:lpstr>
      <vt:lpstr>Aptos</vt:lpstr>
      <vt:lpstr>Aptos Display</vt:lpstr>
      <vt:lpstr>Arial</vt:lpstr>
      <vt:lpstr>Times New Roman</vt:lpstr>
      <vt:lpstr>Wingdings</vt:lpstr>
      <vt:lpstr>Office テーマ</vt:lpstr>
      <vt:lpstr>流砂環境の再生を目指したダムからの土砂還元の条件の検討手法</vt:lpstr>
      <vt:lpstr>背景・目的</vt:lpstr>
      <vt:lpstr>天ケ瀬ダム，宇治川及び淀川の概要</vt:lpstr>
      <vt:lpstr>検討手法　～目標・条件の定式化～</vt:lpstr>
      <vt:lpstr>検討手法　～解析方法①～</vt:lpstr>
      <vt:lpstr>検討手法　～解析方法②～</vt:lpstr>
      <vt:lpstr>検討手法　～モデルの再現性～</vt:lpstr>
      <vt:lpstr>検討結果　～河床変動高～</vt:lpstr>
      <vt:lpstr>検討結果　～河床材料～</vt:lpstr>
      <vt:lpstr>検討結果の考察</vt:lpstr>
      <vt:lpstr>まとめと今後の課題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広樹 西</dc:creator>
  <cp:lastModifiedBy>広樹 西</cp:lastModifiedBy>
  <cp:revision>15</cp:revision>
  <dcterms:created xsi:type="dcterms:W3CDTF">2025-06-03T05:48:53Z</dcterms:created>
  <dcterms:modified xsi:type="dcterms:W3CDTF">2025-06-17T13:47:39Z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5799680</vt:lpwstr>
  </property>
  <property fmtid="{D5CDD505-2E9C-101B-9397-08002B2CF9AE}" pid="3" name="NXPowerLiteSettings">
    <vt:lpwstr>7780073804F000</vt:lpwstr>
  </property>
  <property fmtid="{D5CDD505-2E9C-101B-9397-08002B2CF9AE}" pid="4" name="NXPowerLiteVersion">
    <vt:lpwstr>D10.3.2</vt:lpwstr>
  </property>
</Properties>
</file>