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4"/>
  </p:notesMasterIdLst>
  <p:sldIdLst>
    <p:sldId id="270" r:id="rId2"/>
    <p:sldId id="283" r:id="rId3"/>
    <p:sldId id="310" r:id="rId4"/>
    <p:sldId id="300" r:id="rId5"/>
    <p:sldId id="301" r:id="rId6"/>
    <p:sldId id="302" r:id="rId7"/>
    <p:sldId id="312" r:id="rId8"/>
    <p:sldId id="304" r:id="rId9"/>
    <p:sldId id="309" r:id="rId10"/>
    <p:sldId id="307" r:id="rId11"/>
    <p:sldId id="313" r:id="rId12"/>
    <p:sldId id="305"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27" autoAdjust="0"/>
  </p:normalViewPr>
  <p:slideViewPr>
    <p:cSldViewPr>
      <p:cViewPr varScale="1">
        <p:scale>
          <a:sx n="76" d="100"/>
          <a:sy n="76" d="100"/>
        </p:scale>
        <p:origin x="17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kegawa-s88qi\Desktop\&#27494;&#24029;&#20491;&#20154;\&#35542;&#25991;\2023&#27827;&#24029;&#12471;&#12531;&#12509;\03_&#26619;&#35501;&#24460;&#20462;&#27491;\(&#21152;&#24037;)&#22259;-6_&#27827;&#24202;&#39640;_&#32294;&#26029;&#22259;_S58div10_&#38334;&#20516;_dmo0&#35519;&#2597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akegawa-s88qi\Desktop\&#27494;&#24029;&#20491;&#20154;\&#35542;&#25991;\2023&#27827;&#24029;&#12471;&#12531;&#12509;\03_&#26619;&#35501;&#24460;&#20462;&#27491;\(&#21152;&#24037;)&#22259;-6_&#27827;&#24202;&#39640;_&#32294;&#26029;&#22259;_S58div10_&#38334;&#20516;_dmo0&#35519;&#2597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0303032348838"/>
          <c:y val="0.13730286738351255"/>
          <c:w val="0.8637027721918491"/>
          <c:h val="0.65554883512544815"/>
        </c:manualLayout>
      </c:layout>
      <c:barChart>
        <c:barDir val="col"/>
        <c:grouping val="clustered"/>
        <c:varyColors val="0"/>
        <c:ser>
          <c:idx val="0"/>
          <c:order val="0"/>
          <c:tx>
            <c:strRef>
              <c:f>'【dmo0=0.019】AVE'!$U$1</c:f>
              <c:strCache>
                <c:ptCount val="1"/>
                <c:pt idx="0">
                  <c:v>H6-S58</c:v>
                </c:pt>
              </c:strCache>
            </c:strRef>
          </c:tx>
          <c:spPr>
            <a:solidFill>
              <a:srgbClr val="0066FF">
                <a:alpha val="50196"/>
              </a:srgbClr>
            </a:solidFill>
            <a:ln>
              <a:noFill/>
            </a:ln>
            <a:effectLst/>
          </c:spPr>
          <c:invertIfNegative val="1"/>
          <c:cat>
            <c:numRef>
              <c:f>'C:\Users\takegawa-s88qi\Desktop\武川個人\論文\2023河川シンポ\03_査読後修正\[河床高_縦断図_18k_掃流幅調整.xlsx]計算結果(tei)'!$A$4:$A$96</c:f>
              <c:numCache>
                <c:formatCode>General</c:formatCode>
                <c:ptCount val="93"/>
                <c:pt idx="0">
                  <c:v>-0.8</c:v>
                </c:pt>
                <c:pt idx="1">
                  <c:v>-0.6</c:v>
                </c:pt>
                <c:pt idx="2">
                  <c:v>-0.4</c:v>
                </c:pt>
                <c:pt idx="3">
                  <c:v>-0.2</c:v>
                </c:pt>
                <c:pt idx="4">
                  <c:v>0</c:v>
                </c:pt>
                <c:pt idx="5">
                  <c:v>0.2</c:v>
                </c:pt>
                <c:pt idx="6">
                  <c:v>0.4</c:v>
                </c:pt>
                <c:pt idx="7">
                  <c:v>0.6</c:v>
                </c:pt>
                <c:pt idx="8">
                  <c:v>0.8</c:v>
                </c:pt>
                <c:pt idx="9">
                  <c:v>1</c:v>
                </c:pt>
                <c:pt idx="10">
                  <c:v>1.2</c:v>
                </c:pt>
                <c:pt idx="11">
                  <c:v>1.4</c:v>
                </c:pt>
                <c:pt idx="12">
                  <c:v>1.6</c:v>
                </c:pt>
                <c:pt idx="13">
                  <c:v>1.8</c:v>
                </c:pt>
                <c:pt idx="14">
                  <c:v>2</c:v>
                </c:pt>
                <c:pt idx="15">
                  <c:v>2.2000000000000002</c:v>
                </c:pt>
                <c:pt idx="16">
                  <c:v>2.4</c:v>
                </c:pt>
                <c:pt idx="17">
                  <c:v>2.6</c:v>
                </c:pt>
                <c:pt idx="18">
                  <c:v>2.8</c:v>
                </c:pt>
                <c:pt idx="19">
                  <c:v>3</c:v>
                </c:pt>
                <c:pt idx="20">
                  <c:v>3.2</c:v>
                </c:pt>
                <c:pt idx="21">
                  <c:v>3.4</c:v>
                </c:pt>
                <c:pt idx="22">
                  <c:v>3.6</c:v>
                </c:pt>
                <c:pt idx="23">
                  <c:v>3.8</c:v>
                </c:pt>
                <c:pt idx="24">
                  <c:v>4</c:v>
                </c:pt>
                <c:pt idx="25">
                  <c:v>4.2</c:v>
                </c:pt>
                <c:pt idx="26">
                  <c:v>4.4000000000000004</c:v>
                </c:pt>
                <c:pt idx="27">
                  <c:v>4.5999999999999996</c:v>
                </c:pt>
                <c:pt idx="28">
                  <c:v>4.8</c:v>
                </c:pt>
                <c:pt idx="29">
                  <c:v>5</c:v>
                </c:pt>
                <c:pt idx="30">
                  <c:v>5.2</c:v>
                </c:pt>
                <c:pt idx="31">
                  <c:v>5.4</c:v>
                </c:pt>
                <c:pt idx="32">
                  <c:v>5.6</c:v>
                </c:pt>
                <c:pt idx="33">
                  <c:v>5.8</c:v>
                </c:pt>
                <c:pt idx="34">
                  <c:v>6</c:v>
                </c:pt>
                <c:pt idx="35">
                  <c:v>6.2</c:v>
                </c:pt>
                <c:pt idx="36">
                  <c:v>6.4</c:v>
                </c:pt>
                <c:pt idx="37">
                  <c:v>6.6</c:v>
                </c:pt>
                <c:pt idx="38">
                  <c:v>6.8</c:v>
                </c:pt>
                <c:pt idx="39">
                  <c:v>7</c:v>
                </c:pt>
                <c:pt idx="40">
                  <c:v>7.2</c:v>
                </c:pt>
                <c:pt idx="41">
                  <c:v>7.4</c:v>
                </c:pt>
                <c:pt idx="42">
                  <c:v>7.6</c:v>
                </c:pt>
                <c:pt idx="43">
                  <c:v>7.8</c:v>
                </c:pt>
                <c:pt idx="44">
                  <c:v>8</c:v>
                </c:pt>
                <c:pt idx="45">
                  <c:v>8.1999999999999993</c:v>
                </c:pt>
                <c:pt idx="46">
                  <c:v>8.4</c:v>
                </c:pt>
                <c:pt idx="47">
                  <c:v>8.6</c:v>
                </c:pt>
                <c:pt idx="48">
                  <c:v>8.8000000000000007</c:v>
                </c:pt>
                <c:pt idx="49">
                  <c:v>9</c:v>
                </c:pt>
                <c:pt idx="50">
                  <c:v>9.1999999999999993</c:v>
                </c:pt>
                <c:pt idx="51">
                  <c:v>9.4</c:v>
                </c:pt>
                <c:pt idx="52">
                  <c:v>9.6</c:v>
                </c:pt>
                <c:pt idx="53">
                  <c:v>9.8000000000000007</c:v>
                </c:pt>
                <c:pt idx="54">
                  <c:v>10</c:v>
                </c:pt>
                <c:pt idx="55">
                  <c:v>10.199999999999999</c:v>
                </c:pt>
                <c:pt idx="56">
                  <c:v>10.4</c:v>
                </c:pt>
                <c:pt idx="57">
                  <c:v>10.6</c:v>
                </c:pt>
                <c:pt idx="58">
                  <c:v>10.8</c:v>
                </c:pt>
                <c:pt idx="59">
                  <c:v>11</c:v>
                </c:pt>
                <c:pt idx="60">
                  <c:v>11.2</c:v>
                </c:pt>
                <c:pt idx="61">
                  <c:v>11.4</c:v>
                </c:pt>
                <c:pt idx="62">
                  <c:v>11.6</c:v>
                </c:pt>
                <c:pt idx="63">
                  <c:v>11.8</c:v>
                </c:pt>
                <c:pt idx="64">
                  <c:v>12</c:v>
                </c:pt>
                <c:pt idx="65">
                  <c:v>12.2</c:v>
                </c:pt>
                <c:pt idx="66">
                  <c:v>12.4</c:v>
                </c:pt>
                <c:pt idx="67">
                  <c:v>12.6</c:v>
                </c:pt>
                <c:pt idx="68">
                  <c:v>12.8</c:v>
                </c:pt>
                <c:pt idx="69">
                  <c:v>13</c:v>
                </c:pt>
                <c:pt idx="70">
                  <c:v>13.2</c:v>
                </c:pt>
                <c:pt idx="71">
                  <c:v>13.4</c:v>
                </c:pt>
                <c:pt idx="72">
                  <c:v>13.6</c:v>
                </c:pt>
                <c:pt idx="73">
                  <c:v>13.8</c:v>
                </c:pt>
                <c:pt idx="74">
                  <c:v>14</c:v>
                </c:pt>
                <c:pt idx="75">
                  <c:v>14.2</c:v>
                </c:pt>
                <c:pt idx="76">
                  <c:v>14.4</c:v>
                </c:pt>
                <c:pt idx="77">
                  <c:v>14.6</c:v>
                </c:pt>
                <c:pt idx="78">
                  <c:v>14.8</c:v>
                </c:pt>
                <c:pt idx="79">
                  <c:v>15</c:v>
                </c:pt>
                <c:pt idx="80">
                  <c:v>15.2</c:v>
                </c:pt>
                <c:pt idx="81">
                  <c:v>15.4</c:v>
                </c:pt>
                <c:pt idx="82">
                  <c:v>15.6</c:v>
                </c:pt>
                <c:pt idx="83">
                  <c:v>15.8</c:v>
                </c:pt>
                <c:pt idx="84">
                  <c:v>16</c:v>
                </c:pt>
                <c:pt idx="85">
                  <c:v>16.2</c:v>
                </c:pt>
                <c:pt idx="86">
                  <c:v>16.399999999999999</c:v>
                </c:pt>
                <c:pt idx="87">
                  <c:v>16.600000000000001</c:v>
                </c:pt>
                <c:pt idx="88">
                  <c:v>16.8</c:v>
                </c:pt>
                <c:pt idx="89">
                  <c:v>17</c:v>
                </c:pt>
                <c:pt idx="90">
                  <c:v>17.2</c:v>
                </c:pt>
                <c:pt idx="91">
                  <c:v>17.399999999999999</c:v>
                </c:pt>
              </c:numCache>
              <c:extLst xmlns:c15="http://schemas.microsoft.com/office/drawing/2012/chart"/>
            </c:numRef>
          </c:cat>
          <c:val>
            <c:numRef>
              <c:f>'【dmo0=0.019】AVE'!$U$2:$U$97</c:f>
              <c:numCache>
                <c:formatCode>0.000_ </c:formatCode>
                <c:ptCount val="96"/>
                <c:pt idx="0">
                  <c:v>0</c:v>
                </c:pt>
                <c:pt idx="1">
                  <c:v>0</c:v>
                </c:pt>
                <c:pt idx="2">
                  <c:v>-6.3183070000000008E-2</c:v>
                </c:pt>
                <c:pt idx="3">
                  <c:v>-2.0532959999999933E-2</c:v>
                </c:pt>
                <c:pt idx="4">
                  <c:v>4.6462059999999639E-2</c:v>
                </c:pt>
                <c:pt idx="5">
                  <c:v>0.13113998999999987</c:v>
                </c:pt>
                <c:pt idx="6">
                  <c:v>9.3840120000000304E-2</c:v>
                </c:pt>
                <c:pt idx="7">
                  <c:v>-1.382398000000018E-2</c:v>
                </c:pt>
                <c:pt idx="8">
                  <c:v>0.10505604999999996</c:v>
                </c:pt>
                <c:pt idx="9">
                  <c:v>0.19922495000000007</c:v>
                </c:pt>
                <c:pt idx="10">
                  <c:v>0.19377291000000008</c:v>
                </c:pt>
                <c:pt idx="11">
                  <c:v>0.65646814999999981</c:v>
                </c:pt>
                <c:pt idx="12">
                  <c:v>0.67123795000000008</c:v>
                </c:pt>
                <c:pt idx="13">
                  <c:v>6.4505040000000013E-2</c:v>
                </c:pt>
                <c:pt idx="14">
                  <c:v>0.3379969599999999</c:v>
                </c:pt>
                <c:pt idx="15">
                  <c:v>-0.43570893700000013</c:v>
                </c:pt>
                <c:pt idx="16">
                  <c:v>-0.64236304499999997</c:v>
                </c:pt>
                <c:pt idx="17">
                  <c:v>-6.5618008000000005E-2</c:v>
                </c:pt>
                <c:pt idx="18">
                  <c:v>0.24942199100000001</c:v>
                </c:pt>
                <c:pt idx="19">
                  <c:v>0.70186401500700002</c:v>
                </c:pt>
                <c:pt idx="20">
                  <c:v>0.35158999300000005</c:v>
                </c:pt>
                <c:pt idx="21">
                  <c:v>0.52570301320000001</c:v>
                </c:pt>
                <c:pt idx="22">
                  <c:v>0.50013098100000009</c:v>
                </c:pt>
                <c:pt idx="23">
                  <c:v>0.35909801700000005</c:v>
                </c:pt>
                <c:pt idx="24">
                  <c:v>3.9664031000000044E-2</c:v>
                </c:pt>
                <c:pt idx="25">
                  <c:v>-1.5848990000000063E-2</c:v>
                </c:pt>
                <c:pt idx="26">
                  <c:v>-0.15041696999999998</c:v>
                </c:pt>
                <c:pt idx="27">
                  <c:v>-0.23595499999999991</c:v>
                </c:pt>
                <c:pt idx="28">
                  <c:v>-0.17027795000000001</c:v>
                </c:pt>
                <c:pt idx="29">
                  <c:v>9.6571499999997812E-3</c:v>
                </c:pt>
                <c:pt idx="30">
                  <c:v>0.1514010400000001</c:v>
                </c:pt>
                <c:pt idx="31">
                  <c:v>-0.11124992000000011</c:v>
                </c:pt>
                <c:pt idx="32">
                  <c:v>-0.38115692000000001</c:v>
                </c:pt>
                <c:pt idx="33">
                  <c:v>-0.33480501000000018</c:v>
                </c:pt>
                <c:pt idx="34">
                  <c:v>-0.2548899600000003</c:v>
                </c:pt>
                <c:pt idx="35">
                  <c:v>-8.9890949999999581E-2</c:v>
                </c:pt>
                <c:pt idx="36">
                  <c:v>0.22220898</c:v>
                </c:pt>
                <c:pt idx="37">
                  <c:v>-0.38066100999999986</c:v>
                </c:pt>
                <c:pt idx="38">
                  <c:v>-0.44886446000000024</c:v>
                </c:pt>
                <c:pt idx="39">
                  <c:v>-0.41132069000000016</c:v>
                </c:pt>
                <c:pt idx="40">
                  <c:v>-0.27969503000000007</c:v>
                </c:pt>
                <c:pt idx="41">
                  <c:v>4.4131299999996543E-3</c:v>
                </c:pt>
                <c:pt idx="42">
                  <c:v>0.31301785000000049</c:v>
                </c:pt>
                <c:pt idx="43">
                  <c:v>2.8848699999999283E-3</c:v>
                </c:pt>
                <c:pt idx="44">
                  <c:v>-0.2222218499999995</c:v>
                </c:pt>
                <c:pt idx="45">
                  <c:v>-0.15245009000000032</c:v>
                </c:pt>
                <c:pt idx="46">
                  <c:v>-1.8627160000000309E-2</c:v>
                </c:pt>
                <c:pt idx="47">
                  <c:v>6.595993E-2</c:v>
                </c:pt>
                <c:pt idx="48">
                  <c:v>-2.1180160000000114E-2</c:v>
                </c:pt>
                <c:pt idx="49">
                  <c:v>-0.14217901999999949</c:v>
                </c:pt>
                <c:pt idx="50">
                  <c:v>-9.0079310000000135E-2</c:v>
                </c:pt>
                <c:pt idx="51">
                  <c:v>-0.18375778999999959</c:v>
                </c:pt>
                <c:pt idx="52">
                  <c:v>-0.16458796999999947</c:v>
                </c:pt>
                <c:pt idx="53">
                  <c:v>2.0848270000000113E-2</c:v>
                </c:pt>
                <c:pt idx="54">
                  <c:v>-0.30404186999999894</c:v>
                </c:pt>
                <c:pt idx="55">
                  <c:v>-0.21374702999999862</c:v>
                </c:pt>
                <c:pt idx="56">
                  <c:v>-0.20384978999999959</c:v>
                </c:pt>
                <c:pt idx="57">
                  <c:v>-0.26352310000000045</c:v>
                </c:pt>
                <c:pt idx="58">
                  <c:v>-0.1567125299999983</c:v>
                </c:pt>
                <c:pt idx="59">
                  <c:v>0.11837289999999889</c:v>
                </c:pt>
                <c:pt idx="60">
                  <c:v>0.23972989999999861</c:v>
                </c:pt>
                <c:pt idx="61">
                  <c:v>0.38341340000000024</c:v>
                </c:pt>
                <c:pt idx="62">
                  <c:v>0.57719140000000024</c:v>
                </c:pt>
                <c:pt idx="63">
                  <c:v>0.88322159999999883</c:v>
                </c:pt>
                <c:pt idx="64">
                  <c:v>0.65815259999999931</c:v>
                </c:pt>
                <c:pt idx="65">
                  <c:v>4.9027999999999849E-3</c:v>
                </c:pt>
                <c:pt idx="66">
                  <c:v>0.16301819999999978</c:v>
                </c:pt>
                <c:pt idx="67">
                  <c:v>0.27163029999999999</c:v>
                </c:pt>
                <c:pt idx="68">
                  <c:v>-0.41617490000000146</c:v>
                </c:pt>
                <c:pt idx="69">
                  <c:v>-0.54806899999999992</c:v>
                </c:pt>
                <c:pt idx="70">
                  <c:v>-0.46558770000000038</c:v>
                </c:pt>
                <c:pt idx="71">
                  <c:v>-0.33643819999999991</c:v>
                </c:pt>
                <c:pt idx="72">
                  <c:v>-0.29516029999999915</c:v>
                </c:pt>
                <c:pt idx="73">
                  <c:v>-0.17211149999999975</c:v>
                </c:pt>
                <c:pt idx="74">
                  <c:v>-0.12827299999999653</c:v>
                </c:pt>
                <c:pt idx="75">
                  <c:v>-0.22654340000000062</c:v>
                </c:pt>
                <c:pt idx="76">
                  <c:v>-9.9760100000001017E-2</c:v>
                </c:pt>
                <c:pt idx="77">
                  <c:v>0.14931109999999848</c:v>
                </c:pt>
                <c:pt idx="78">
                  <c:v>0.4868641000000018</c:v>
                </c:pt>
                <c:pt idx="79">
                  <c:v>0.3347130000000007</c:v>
                </c:pt>
                <c:pt idx="80">
                  <c:v>-0.17453760000000074</c:v>
                </c:pt>
                <c:pt idx="81">
                  <c:v>-1.120949999999965E-2</c:v>
                </c:pt>
                <c:pt idx="82">
                  <c:v>0.30059439999999782</c:v>
                </c:pt>
                <c:pt idx="83">
                  <c:v>0.29943469999999905</c:v>
                </c:pt>
                <c:pt idx="84">
                  <c:v>-2.8644599999999798E-2</c:v>
                </c:pt>
                <c:pt idx="85">
                  <c:v>-0.2392979000000004</c:v>
                </c:pt>
                <c:pt idx="86">
                  <c:v>-1.2338313999999997</c:v>
                </c:pt>
                <c:pt idx="87">
                  <c:v>-0.22046659999999818</c:v>
                </c:pt>
                <c:pt idx="88">
                  <c:v>-0.23708530000000039</c:v>
                </c:pt>
                <c:pt idx="89">
                  <c:v>-0.20944220000000158</c:v>
                </c:pt>
                <c:pt idx="90">
                  <c:v>-0.16045380000000264</c:v>
                </c:pt>
                <c:pt idx="91">
                  <c:v>-0.10314370000000039</c:v>
                </c:pt>
                <c:pt idx="92">
                  <c:v>-4.3491400000000624E-2</c:v>
                </c:pt>
                <c:pt idx="93">
                  <c:v>0</c:v>
                </c:pt>
                <c:pt idx="94">
                  <c:v>0</c:v>
                </c:pt>
                <c:pt idx="95">
                  <c:v>0</c:v>
                </c:pt>
              </c:numCache>
            </c:numRef>
          </c:val>
          <c:extLst xmlns:c15="http://schemas.microsoft.com/office/drawing/2012/char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E699-4C4F-99C8-67B2557D891C}"/>
            </c:ext>
          </c:extLst>
        </c:ser>
        <c:dLbls>
          <c:showLegendKey val="0"/>
          <c:showVal val="0"/>
          <c:showCatName val="0"/>
          <c:showSerName val="0"/>
          <c:showPercent val="0"/>
          <c:showBubbleSize val="0"/>
        </c:dLbls>
        <c:gapWidth val="10"/>
        <c:axId val="2041882895"/>
        <c:axId val="2041888303"/>
        <c:extLst/>
      </c:barChart>
      <c:scatterChart>
        <c:scatterStyle val="lineMarker"/>
        <c:varyColors val="0"/>
        <c:ser>
          <c:idx val="1"/>
          <c:order val="1"/>
          <c:tx>
            <c:strRef>
              <c:f>'【測量成果】AVE_S58~H6'!$V$1</c:f>
              <c:strCache>
                <c:ptCount val="1"/>
                <c:pt idx="0">
                  <c:v>測量差分（正）</c:v>
                </c:pt>
              </c:strCache>
            </c:strRef>
          </c:tx>
          <c:spPr>
            <a:ln w="25400" cap="rnd">
              <a:noFill/>
              <a:round/>
            </a:ln>
            <a:effectLst/>
          </c:spPr>
          <c:marker>
            <c:symbol val="circle"/>
            <c:size val="4"/>
            <c:spPr>
              <a:solidFill>
                <a:srgbClr val="0066FF"/>
              </a:solidFill>
              <a:ln w="9525">
                <a:noFill/>
              </a:ln>
              <a:effectLst/>
            </c:spPr>
          </c:marker>
          <c:yVal>
            <c:numRef>
              <c:f>'【測量成果】AVE_S58~H6'!$V$2:$V$89</c:f>
              <c:numCache>
                <c:formatCode>0.00000000000000_ </c:formatCode>
                <c:ptCount val="88"/>
                <c:pt idx="0">
                  <c:v>#N/A</c:v>
                </c:pt>
                <c:pt idx="1">
                  <c:v>#N/A</c:v>
                </c:pt>
                <c:pt idx="2">
                  <c:v>#N/A</c:v>
                </c:pt>
                <c:pt idx="3">
                  <c:v>7.5130804931360373E-2</c:v>
                </c:pt>
                <c:pt idx="4">
                  <c:v>0.15363226372752159</c:v>
                </c:pt>
                <c:pt idx="5">
                  <c:v>0.2084324205716559</c:v>
                </c:pt>
                <c:pt idx="6">
                  <c:v>0.29541647344566435</c:v>
                </c:pt>
                <c:pt idx="7">
                  <c:v>6.7714691400126981E-3</c:v>
                </c:pt>
                <c:pt idx="8">
                  <c:v>0.4029983780470392</c:v>
                </c:pt>
                <c:pt idx="9">
                  <c:v>0.35348900167844377</c:v>
                </c:pt>
                <c:pt idx="10">
                  <c:v>#N/A</c:v>
                </c:pt>
                <c:pt idx="11">
                  <c:v>0.80290345164383581</c:v>
                </c:pt>
                <c:pt idx="12">
                  <c:v>0.69791424679091563</c:v>
                </c:pt>
                <c:pt idx="13">
                  <c:v>#N/A</c:v>
                </c:pt>
                <c:pt idx="14">
                  <c:v>#N/A</c:v>
                </c:pt>
                <c:pt idx="15">
                  <c:v>#N/A</c:v>
                </c:pt>
                <c:pt idx="16">
                  <c:v>#N/A</c:v>
                </c:pt>
                <c:pt idx="17">
                  <c:v>#N/A</c:v>
                </c:pt>
                <c:pt idx="18">
                  <c:v>0.61013518230051744</c:v>
                </c:pt>
                <c:pt idx="19">
                  <c:v>0.69606308666685379</c:v>
                </c:pt>
                <c:pt idx="20">
                  <c:v>0.60338064694524718</c:v>
                </c:pt>
                <c:pt idx="21">
                  <c:v>0.28950456045055617</c:v>
                </c:pt>
                <c:pt idx="22">
                  <c:v>0.13421977899736959</c:v>
                </c:pt>
                <c:pt idx="23">
                  <c:v>#N/A</c:v>
                </c:pt>
                <c:pt idx="24">
                  <c:v>#N/A</c:v>
                </c:pt>
                <c:pt idx="25">
                  <c:v>#N/A</c:v>
                </c:pt>
                <c:pt idx="26">
                  <c:v>0.59270075901165242</c:v>
                </c:pt>
                <c:pt idx="27">
                  <c:v>0.15624267846302686</c:v>
                </c:pt>
                <c:pt idx="28">
                  <c:v>#N/A</c:v>
                </c:pt>
                <c:pt idx="29">
                  <c:v>#N/A</c:v>
                </c:pt>
                <c:pt idx="30">
                  <c:v>#N/A</c:v>
                </c:pt>
                <c:pt idx="31">
                  <c:v>#N/A</c:v>
                </c:pt>
                <c:pt idx="32">
                  <c:v>#N/A</c:v>
                </c:pt>
                <c:pt idx="33">
                  <c:v>#N/A</c:v>
                </c:pt>
                <c:pt idx="34">
                  <c:v>#N/A</c:v>
                </c:pt>
                <c:pt idx="35">
                  <c:v>2.7652075387173625E-2</c:v>
                </c:pt>
                <c:pt idx="36">
                  <c:v>#N/A</c:v>
                </c:pt>
                <c:pt idx="37">
                  <c:v>#N/A</c:v>
                </c:pt>
                <c:pt idx="38">
                  <c:v>#N/A</c:v>
                </c:pt>
                <c:pt idx="39">
                  <c:v>#N/A</c:v>
                </c:pt>
                <c:pt idx="40">
                  <c:v>#N/A</c:v>
                </c:pt>
                <c:pt idx="41">
                  <c:v>#N/A</c:v>
                </c:pt>
                <c:pt idx="42">
                  <c:v>3.7516471279186447E-2</c:v>
                </c:pt>
                <c:pt idx="43">
                  <c:v>#N/A</c:v>
                </c:pt>
                <c:pt idx="44">
                  <c:v>#N/A</c:v>
                </c:pt>
                <c:pt idx="45">
                  <c:v>#N/A</c:v>
                </c:pt>
                <c:pt idx="46">
                  <c:v>#N/A</c:v>
                </c:pt>
                <c:pt idx="47">
                  <c:v>#N/A</c:v>
                </c:pt>
                <c:pt idx="48">
                  <c:v>#N/A</c:v>
                </c:pt>
                <c:pt idx="49">
                  <c:v>#N/A</c:v>
                </c:pt>
                <c:pt idx="50">
                  <c:v>0.18768939733599055</c:v>
                </c:pt>
                <c:pt idx="51">
                  <c:v>#N/A</c:v>
                </c:pt>
                <c:pt idx="52">
                  <c:v>9.6134885128755343E-2</c:v>
                </c:pt>
                <c:pt idx="53">
                  <c:v>#N/A</c:v>
                </c:pt>
                <c:pt idx="54">
                  <c:v>1.832826930418463E-2</c:v>
                </c:pt>
                <c:pt idx="55">
                  <c:v>0.37774985115059323</c:v>
                </c:pt>
                <c:pt idx="56">
                  <c:v>0.25711771783399939</c:v>
                </c:pt>
                <c:pt idx="57">
                  <c:v>6.7691231027652066E-2</c:v>
                </c:pt>
                <c:pt idx="58">
                  <c:v>0.2330860707606881</c:v>
                </c:pt>
                <c:pt idx="59">
                  <c:v>#N/A</c:v>
                </c:pt>
                <c:pt idx="60">
                  <c:v>7.6848056691030564E-2</c:v>
                </c:pt>
                <c:pt idx="61">
                  <c:v>0.25151048702485568</c:v>
                </c:pt>
                <c:pt idx="62">
                  <c:v>0.17331447965073465</c:v>
                </c:pt>
                <c:pt idx="63">
                  <c:v>0.16460231427393168</c:v>
                </c:pt>
                <c:pt idx="64">
                  <c:v>0.20313803031708133</c:v>
                </c:pt>
                <c:pt idx="65">
                  <c:v>4.6410418999752068E-2</c:v>
                </c:pt>
                <c:pt idx="66">
                  <c:v>#N/A</c:v>
                </c:pt>
                <c:pt idx="67">
                  <c:v>#N/A</c:v>
                </c:pt>
                <c:pt idx="68">
                  <c:v>4.1066309081436714E-2</c:v>
                </c:pt>
                <c:pt idx="69">
                  <c:v>2.6686277415318926E-2</c:v>
                </c:pt>
                <c:pt idx="70">
                  <c:v>0.16265245023739539</c:v>
                </c:pt>
                <c:pt idx="71">
                  <c:v>0.23359730087820196</c:v>
                </c:pt>
                <c:pt idx="72">
                  <c:v>#N/A</c:v>
                </c:pt>
                <c:pt idx="73">
                  <c:v>0.16197019401840151</c:v>
                </c:pt>
                <c:pt idx="74">
                  <c:v>6.3561960233688097E-2</c:v>
                </c:pt>
                <c:pt idx="75">
                  <c:v>0.13409485023078815</c:v>
                </c:pt>
                <c:pt idx="76">
                  <c:v>7.2480908856633164E-2</c:v>
                </c:pt>
                <c:pt idx="77">
                  <c:v>#N/A</c:v>
                </c:pt>
                <c:pt idx="78">
                  <c:v>#N/A</c:v>
                </c:pt>
                <c:pt idx="79">
                  <c:v>0.10557284051925109</c:v>
                </c:pt>
                <c:pt idx="80">
                  <c:v>9.3984508830740054E-2</c:v>
                </c:pt>
                <c:pt idx="81">
                  <c:v>#N/A</c:v>
                </c:pt>
                <c:pt idx="82">
                  <c:v>#N/A</c:v>
                </c:pt>
                <c:pt idx="83">
                  <c:v>#N/A</c:v>
                </c:pt>
                <c:pt idx="84">
                  <c:v>2.6610376771795785E-2</c:v>
                </c:pt>
                <c:pt idx="85">
                  <c:v>#N/A</c:v>
                </c:pt>
                <c:pt idx="86">
                  <c:v>0.49218605662904125</c:v>
                </c:pt>
                <c:pt idx="87">
                  <c:v>#N/A</c:v>
                </c:pt>
              </c:numCache>
            </c:numRef>
          </c:yVal>
          <c:smooth val="0"/>
          <c:extLst>
            <c:ext xmlns:c16="http://schemas.microsoft.com/office/drawing/2014/chart" uri="{C3380CC4-5D6E-409C-BE32-E72D297353CC}">
              <c16:uniqueId val="{00000001-E699-4C4F-99C8-67B2557D891C}"/>
            </c:ext>
          </c:extLst>
        </c:ser>
        <c:ser>
          <c:idx val="2"/>
          <c:order val="2"/>
          <c:tx>
            <c:strRef>
              <c:f>'【測量成果】AVE_S58~H6'!$W$1</c:f>
              <c:strCache>
                <c:ptCount val="1"/>
                <c:pt idx="0">
                  <c:v>測量差分（負）</c:v>
                </c:pt>
              </c:strCache>
            </c:strRef>
          </c:tx>
          <c:spPr>
            <a:ln w="25400" cap="rnd">
              <a:noFill/>
              <a:round/>
            </a:ln>
            <a:effectLst/>
          </c:spPr>
          <c:marker>
            <c:symbol val="circle"/>
            <c:size val="4"/>
            <c:spPr>
              <a:solidFill>
                <a:srgbClr val="FF0000"/>
              </a:solidFill>
              <a:ln w="9525">
                <a:noFill/>
              </a:ln>
              <a:effectLst/>
            </c:spPr>
          </c:marker>
          <c:yVal>
            <c:numRef>
              <c:f>'【測量成果】AVE_S58~H6'!$W$2:$W$89</c:f>
              <c:numCache>
                <c:formatCode>0.00000000000000_ </c:formatCode>
                <c:ptCount val="88"/>
                <c:pt idx="0">
                  <c:v>-1.371452206350515</c:v>
                </c:pt>
                <c:pt idx="1">
                  <c:v>-0.12852188506108497</c:v>
                </c:pt>
                <c:pt idx="2">
                  <c:v>-0.18202701011300526</c:v>
                </c:pt>
                <c:pt idx="3">
                  <c:v>#N/A</c:v>
                </c:pt>
                <c:pt idx="4">
                  <c:v>#N/A</c:v>
                </c:pt>
                <c:pt idx="5">
                  <c:v>#N/A</c:v>
                </c:pt>
                <c:pt idx="6">
                  <c:v>#N/A</c:v>
                </c:pt>
                <c:pt idx="7">
                  <c:v>#N/A</c:v>
                </c:pt>
                <c:pt idx="8">
                  <c:v>#N/A</c:v>
                </c:pt>
                <c:pt idx="9">
                  <c:v>#N/A</c:v>
                </c:pt>
                <c:pt idx="10">
                  <c:v>-0.53460221870713198</c:v>
                </c:pt>
                <c:pt idx="11">
                  <c:v>#N/A</c:v>
                </c:pt>
                <c:pt idx="12">
                  <c:v>#N/A</c:v>
                </c:pt>
                <c:pt idx="13">
                  <c:v>-0.35386636360846424</c:v>
                </c:pt>
                <c:pt idx="14">
                  <c:v>-0.1623884346361919</c:v>
                </c:pt>
                <c:pt idx="15">
                  <c:v>-0.55029954999330499</c:v>
                </c:pt>
                <c:pt idx="16">
                  <c:v>-0.43229525384875345</c:v>
                </c:pt>
                <c:pt idx="17">
                  <c:v>-0.50821905803129397</c:v>
                </c:pt>
                <c:pt idx="18">
                  <c:v>#N/A</c:v>
                </c:pt>
                <c:pt idx="19">
                  <c:v>#N/A</c:v>
                </c:pt>
                <c:pt idx="20">
                  <c:v>#N/A</c:v>
                </c:pt>
                <c:pt idx="21">
                  <c:v>#N/A</c:v>
                </c:pt>
                <c:pt idx="22">
                  <c:v>#N/A</c:v>
                </c:pt>
                <c:pt idx="23">
                  <c:v>-0.31185568867095625</c:v>
                </c:pt>
                <c:pt idx="24">
                  <c:v>-1.7866147671814048E-2</c:v>
                </c:pt>
                <c:pt idx="25">
                  <c:v>-0.69864208060574384</c:v>
                </c:pt>
                <c:pt idx="26">
                  <c:v>#N/A</c:v>
                </c:pt>
                <c:pt idx="27">
                  <c:v>#N/A</c:v>
                </c:pt>
                <c:pt idx="28">
                  <c:v>-1.1234059009638209</c:v>
                </c:pt>
                <c:pt idx="29">
                  <c:v>-0.18967003402328331</c:v>
                </c:pt>
                <c:pt idx="30">
                  <c:v>-0.174681526763937</c:v>
                </c:pt>
                <c:pt idx="31">
                  <c:v>-5.2929655126451536E-2</c:v>
                </c:pt>
                <c:pt idx="32">
                  <c:v>-5.5420174565483649E-3</c:v>
                </c:pt>
                <c:pt idx="33">
                  <c:v>-0.46326906913362009</c:v>
                </c:pt>
                <c:pt idx="34">
                  <c:v>-0.49053428064117099</c:v>
                </c:pt>
                <c:pt idx="35">
                  <c:v>#N/A</c:v>
                </c:pt>
                <c:pt idx="36">
                  <c:v>-6.0658603628763075E-2</c:v>
                </c:pt>
                <c:pt idx="37">
                  <c:v>-0.52844722299718683</c:v>
                </c:pt>
                <c:pt idx="38">
                  <c:v>-0.64587172379019009</c:v>
                </c:pt>
                <c:pt idx="39">
                  <c:v>-0.48405633581181462</c:v>
                </c:pt>
                <c:pt idx="40">
                  <c:v>-0.38698601343457995</c:v>
                </c:pt>
                <c:pt idx="41">
                  <c:v>-0.3924764182918743</c:v>
                </c:pt>
                <c:pt idx="42">
                  <c:v>#N/A</c:v>
                </c:pt>
                <c:pt idx="43">
                  <c:v>-3.6668450813809983E-2</c:v>
                </c:pt>
                <c:pt idx="44">
                  <c:v>-0.44023784155333701</c:v>
                </c:pt>
                <c:pt idx="45">
                  <c:v>-0.13035369976493882</c:v>
                </c:pt>
                <c:pt idx="46">
                  <c:v>-8.3416544324787623E-2</c:v>
                </c:pt>
                <c:pt idx="47">
                  <c:v>-0.18856985250605263</c:v>
                </c:pt>
                <c:pt idx="48">
                  <c:v>-0.12496553638103336</c:v>
                </c:pt>
                <c:pt idx="49">
                  <c:v>-1.2117178788493277E-2</c:v>
                </c:pt>
                <c:pt idx="50">
                  <c:v>#N/A</c:v>
                </c:pt>
                <c:pt idx="51">
                  <c:v>-8.9850957640365436E-2</c:v>
                </c:pt>
                <c:pt idx="52">
                  <c:v>#N/A</c:v>
                </c:pt>
                <c:pt idx="53">
                  <c:v>-0.10007605286227772</c:v>
                </c:pt>
                <c:pt idx="54">
                  <c:v>#N/A</c:v>
                </c:pt>
                <c:pt idx="55">
                  <c:v>#N/A</c:v>
                </c:pt>
                <c:pt idx="56">
                  <c:v>#N/A</c:v>
                </c:pt>
                <c:pt idx="57">
                  <c:v>#N/A</c:v>
                </c:pt>
                <c:pt idx="58">
                  <c:v>#N/A</c:v>
                </c:pt>
                <c:pt idx="59">
                  <c:v>-4.7496476434240265E-2</c:v>
                </c:pt>
                <c:pt idx="60">
                  <c:v>#N/A</c:v>
                </c:pt>
                <c:pt idx="61">
                  <c:v>#N/A</c:v>
                </c:pt>
                <c:pt idx="62">
                  <c:v>#N/A</c:v>
                </c:pt>
                <c:pt idx="63">
                  <c:v>#N/A</c:v>
                </c:pt>
                <c:pt idx="64">
                  <c:v>#N/A</c:v>
                </c:pt>
                <c:pt idx="65">
                  <c:v>#N/A</c:v>
                </c:pt>
                <c:pt idx="66">
                  <c:v>-4.9774218395967296E-2</c:v>
                </c:pt>
                <c:pt idx="67">
                  <c:v>-6.3043417012213609E-2</c:v>
                </c:pt>
                <c:pt idx="68">
                  <c:v>#N/A</c:v>
                </c:pt>
                <c:pt idx="69">
                  <c:v>#N/A</c:v>
                </c:pt>
                <c:pt idx="70">
                  <c:v>#N/A</c:v>
                </c:pt>
                <c:pt idx="71">
                  <c:v>#N/A</c:v>
                </c:pt>
                <c:pt idx="72">
                  <c:v>-0.11009331444143911</c:v>
                </c:pt>
                <c:pt idx="73">
                  <c:v>#N/A</c:v>
                </c:pt>
                <c:pt idx="74">
                  <c:v>#N/A</c:v>
                </c:pt>
                <c:pt idx="75">
                  <c:v>#N/A</c:v>
                </c:pt>
                <c:pt idx="76">
                  <c:v>#N/A</c:v>
                </c:pt>
                <c:pt idx="77">
                  <c:v>-7.2311449027527175E-2</c:v>
                </c:pt>
                <c:pt idx="78">
                  <c:v>-4.5077498024305385E-2</c:v>
                </c:pt>
                <c:pt idx="79">
                  <c:v>#N/A</c:v>
                </c:pt>
                <c:pt idx="80">
                  <c:v>#N/A</c:v>
                </c:pt>
                <c:pt idx="81">
                  <c:v>-7.69973109878066E-2</c:v>
                </c:pt>
                <c:pt idx="82">
                  <c:v>-1.3674648962944076</c:v>
                </c:pt>
                <c:pt idx="83">
                  <c:v>-0.19187127166889084</c:v>
                </c:pt>
                <c:pt idx="84">
                  <c:v>#N/A</c:v>
                </c:pt>
                <c:pt idx="85">
                  <c:v>-0.16097744192798658</c:v>
                </c:pt>
                <c:pt idx="86">
                  <c:v>#N/A</c:v>
                </c:pt>
                <c:pt idx="87">
                  <c:v>-0.12495471713537398</c:v>
                </c:pt>
              </c:numCache>
            </c:numRef>
          </c:yVal>
          <c:smooth val="0"/>
          <c:extLst>
            <c:ext xmlns:c16="http://schemas.microsoft.com/office/drawing/2014/chart" uri="{C3380CC4-5D6E-409C-BE32-E72D297353CC}">
              <c16:uniqueId val="{00000002-E699-4C4F-99C8-67B2557D891C}"/>
            </c:ext>
          </c:extLst>
        </c:ser>
        <c:dLbls>
          <c:showLegendKey val="0"/>
          <c:showVal val="0"/>
          <c:showCatName val="0"/>
          <c:showSerName val="0"/>
          <c:showPercent val="0"/>
          <c:showBubbleSize val="0"/>
        </c:dLbls>
        <c:axId val="2041882895"/>
        <c:axId val="2041888303"/>
      </c:scatterChart>
      <c:catAx>
        <c:axId val="2041882895"/>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ja-JP" altLang="en-US">
                    <a:solidFill>
                      <a:schemeClr val="tx1"/>
                    </a:solidFill>
                  </a:rPr>
                  <a:t>距離標</a:t>
                </a:r>
                <a:r>
                  <a:rPr lang="en-US" altLang="ja-JP">
                    <a:solidFill>
                      <a:schemeClr val="tx1"/>
                    </a:solidFill>
                  </a:rPr>
                  <a:t>(km)</a:t>
                </a:r>
                <a:endParaRPr lang="ja-JP" altLang="en-US">
                  <a:solidFill>
                    <a:schemeClr val="tx1"/>
                  </a:solidFill>
                </a:endParaRPr>
              </a:p>
            </c:rich>
          </c:tx>
          <c:layout>
            <c:manualLayout>
              <c:xMode val="edge"/>
              <c:yMode val="edge"/>
              <c:x val="0.4768808239046648"/>
              <c:y val="0.883891129032257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title>
        <c:numFmt formatCode="0" sourceLinked="0"/>
        <c:majorTickMark val="out"/>
        <c:minorTickMark val="none"/>
        <c:tickLblPos val="nextTo"/>
        <c:crossAx val="2041888303"/>
        <c:crosses val="autoZero"/>
        <c:auto val="1"/>
        <c:lblAlgn val="ctr"/>
        <c:lblOffset val="100"/>
        <c:tickLblSkip val="5"/>
        <c:tickMarkSkip val="1"/>
        <c:noMultiLvlLbl val="0"/>
      </c:catAx>
      <c:valAx>
        <c:axId val="2041888303"/>
        <c:scaling>
          <c:orientation val="minMax"/>
          <c:max val="2"/>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ja-JP" altLang="en-US">
                    <a:solidFill>
                      <a:schemeClr val="tx1"/>
                    </a:solidFill>
                  </a:rPr>
                  <a:t>河床高差分</a:t>
                </a:r>
                <a:r>
                  <a:rPr lang="en-US" altLang="ja-JP">
                    <a:solidFill>
                      <a:schemeClr val="tx1"/>
                    </a:solidFill>
                  </a:rPr>
                  <a:t>(m)</a:t>
                </a:r>
                <a:endParaRPr lang="ja-JP" altLang="en-US">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title>
        <c:numFmt formatCode="General"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041882895"/>
        <c:crosses val="autoZero"/>
        <c:crossBetween val="between"/>
      </c:valAx>
      <c:spPr>
        <a:solidFill>
          <a:schemeClr val="lt1"/>
        </a:solidFill>
        <a:ln w="12700" cap="flat" cmpd="sng" algn="ctr">
          <a:solidFill>
            <a:schemeClr val="dk1"/>
          </a:solidFill>
          <a:prstDash val="solid"/>
          <a:miter lim="800000"/>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0303032348838"/>
          <c:y val="0.13730286738351255"/>
          <c:w val="0.8637027721918491"/>
          <c:h val="0.65554883512544815"/>
        </c:manualLayout>
      </c:layout>
      <c:barChart>
        <c:barDir val="col"/>
        <c:grouping val="clustered"/>
        <c:varyColors val="0"/>
        <c:ser>
          <c:idx val="0"/>
          <c:order val="0"/>
          <c:tx>
            <c:strRef>
              <c:f>'【dmo0=0.019】MIN'!$U$1</c:f>
              <c:strCache>
                <c:ptCount val="1"/>
                <c:pt idx="0">
                  <c:v>H6-S58</c:v>
                </c:pt>
              </c:strCache>
            </c:strRef>
          </c:tx>
          <c:spPr>
            <a:solidFill>
              <a:srgbClr val="0066FF">
                <a:alpha val="50196"/>
              </a:srgbClr>
            </a:solidFill>
            <a:ln>
              <a:noFill/>
            </a:ln>
            <a:effectLst/>
          </c:spPr>
          <c:invertIfNegative val="1"/>
          <c:cat>
            <c:numRef>
              <c:f>'C:\Users\takegawa-s88qi\Desktop\武川個人\論文\2023河川シンポ\03_査読後修正\[河床高_縦断図_18k_掃流幅調整.xlsx]計算結果(tei)'!$A$4:$A$96</c:f>
              <c:numCache>
                <c:formatCode>General</c:formatCode>
                <c:ptCount val="93"/>
                <c:pt idx="0">
                  <c:v>-0.8</c:v>
                </c:pt>
                <c:pt idx="1">
                  <c:v>-0.6</c:v>
                </c:pt>
                <c:pt idx="2">
                  <c:v>-0.4</c:v>
                </c:pt>
                <c:pt idx="3">
                  <c:v>-0.2</c:v>
                </c:pt>
                <c:pt idx="4">
                  <c:v>0</c:v>
                </c:pt>
                <c:pt idx="5">
                  <c:v>0.2</c:v>
                </c:pt>
                <c:pt idx="6">
                  <c:v>0.4</c:v>
                </c:pt>
                <c:pt idx="7">
                  <c:v>0.6</c:v>
                </c:pt>
                <c:pt idx="8">
                  <c:v>0.8</c:v>
                </c:pt>
                <c:pt idx="9">
                  <c:v>1</c:v>
                </c:pt>
                <c:pt idx="10">
                  <c:v>1.2</c:v>
                </c:pt>
                <c:pt idx="11">
                  <c:v>1.4</c:v>
                </c:pt>
                <c:pt idx="12">
                  <c:v>1.6</c:v>
                </c:pt>
                <c:pt idx="13">
                  <c:v>1.8</c:v>
                </c:pt>
                <c:pt idx="14">
                  <c:v>2</c:v>
                </c:pt>
                <c:pt idx="15">
                  <c:v>2.2000000000000002</c:v>
                </c:pt>
                <c:pt idx="16">
                  <c:v>2.4</c:v>
                </c:pt>
                <c:pt idx="17">
                  <c:v>2.6</c:v>
                </c:pt>
                <c:pt idx="18">
                  <c:v>2.8</c:v>
                </c:pt>
                <c:pt idx="19">
                  <c:v>3</c:v>
                </c:pt>
                <c:pt idx="20">
                  <c:v>3.2</c:v>
                </c:pt>
                <c:pt idx="21">
                  <c:v>3.4</c:v>
                </c:pt>
                <c:pt idx="22">
                  <c:v>3.6</c:v>
                </c:pt>
                <c:pt idx="23">
                  <c:v>3.8</c:v>
                </c:pt>
                <c:pt idx="24">
                  <c:v>4</c:v>
                </c:pt>
                <c:pt idx="25">
                  <c:v>4.2</c:v>
                </c:pt>
                <c:pt idx="26">
                  <c:v>4.4000000000000004</c:v>
                </c:pt>
                <c:pt idx="27">
                  <c:v>4.5999999999999996</c:v>
                </c:pt>
                <c:pt idx="28">
                  <c:v>4.8</c:v>
                </c:pt>
                <c:pt idx="29">
                  <c:v>5</c:v>
                </c:pt>
                <c:pt idx="30">
                  <c:v>5.2</c:v>
                </c:pt>
                <c:pt idx="31">
                  <c:v>5.4</c:v>
                </c:pt>
                <c:pt idx="32">
                  <c:v>5.6</c:v>
                </c:pt>
                <c:pt idx="33">
                  <c:v>5.8</c:v>
                </c:pt>
                <c:pt idx="34">
                  <c:v>6</c:v>
                </c:pt>
                <c:pt idx="35">
                  <c:v>6.2</c:v>
                </c:pt>
                <c:pt idx="36">
                  <c:v>6.4</c:v>
                </c:pt>
                <c:pt idx="37">
                  <c:v>6.6</c:v>
                </c:pt>
                <c:pt idx="38">
                  <c:v>6.8</c:v>
                </c:pt>
                <c:pt idx="39">
                  <c:v>7</c:v>
                </c:pt>
                <c:pt idx="40">
                  <c:v>7.2</c:v>
                </c:pt>
                <c:pt idx="41">
                  <c:v>7.4</c:v>
                </c:pt>
                <c:pt idx="42">
                  <c:v>7.6</c:v>
                </c:pt>
                <c:pt idx="43">
                  <c:v>7.8</c:v>
                </c:pt>
                <c:pt idx="44">
                  <c:v>8</c:v>
                </c:pt>
                <c:pt idx="45">
                  <c:v>8.1999999999999993</c:v>
                </c:pt>
                <c:pt idx="46">
                  <c:v>8.4</c:v>
                </c:pt>
                <c:pt idx="47">
                  <c:v>8.6</c:v>
                </c:pt>
                <c:pt idx="48">
                  <c:v>8.8000000000000007</c:v>
                </c:pt>
                <c:pt idx="49">
                  <c:v>9</c:v>
                </c:pt>
                <c:pt idx="50">
                  <c:v>9.1999999999999993</c:v>
                </c:pt>
                <c:pt idx="51">
                  <c:v>9.4</c:v>
                </c:pt>
                <c:pt idx="52">
                  <c:v>9.6</c:v>
                </c:pt>
                <c:pt idx="53">
                  <c:v>9.8000000000000007</c:v>
                </c:pt>
                <c:pt idx="54">
                  <c:v>10</c:v>
                </c:pt>
                <c:pt idx="55">
                  <c:v>10.199999999999999</c:v>
                </c:pt>
                <c:pt idx="56">
                  <c:v>10.4</c:v>
                </c:pt>
                <c:pt idx="57">
                  <c:v>10.6</c:v>
                </c:pt>
                <c:pt idx="58">
                  <c:v>10.8</c:v>
                </c:pt>
                <c:pt idx="59">
                  <c:v>11</c:v>
                </c:pt>
                <c:pt idx="60">
                  <c:v>11.2</c:v>
                </c:pt>
                <c:pt idx="61">
                  <c:v>11.4</c:v>
                </c:pt>
                <c:pt idx="62">
                  <c:v>11.6</c:v>
                </c:pt>
                <c:pt idx="63">
                  <c:v>11.8</c:v>
                </c:pt>
                <c:pt idx="64">
                  <c:v>12</c:v>
                </c:pt>
                <c:pt idx="65">
                  <c:v>12.2</c:v>
                </c:pt>
                <c:pt idx="66">
                  <c:v>12.4</c:v>
                </c:pt>
                <c:pt idx="67">
                  <c:v>12.6</c:v>
                </c:pt>
                <c:pt idx="68">
                  <c:v>12.8</c:v>
                </c:pt>
                <c:pt idx="69">
                  <c:v>13</c:v>
                </c:pt>
                <c:pt idx="70">
                  <c:v>13.2</c:v>
                </c:pt>
                <c:pt idx="71">
                  <c:v>13.4</c:v>
                </c:pt>
                <c:pt idx="72">
                  <c:v>13.6</c:v>
                </c:pt>
                <c:pt idx="73">
                  <c:v>13.8</c:v>
                </c:pt>
                <c:pt idx="74">
                  <c:v>14</c:v>
                </c:pt>
                <c:pt idx="75">
                  <c:v>14.2</c:v>
                </c:pt>
                <c:pt idx="76">
                  <c:v>14.4</c:v>
                </c:pt>
                <c:pt idx="77">
                  <c:v>14.6</c:v>
                </c:pt>
                <c:pt idx="78">
                  <c:v>14.8</c:v>
                </c:pt>
                <c:pt idx="79">
                  <c:v>15</c:v>
                </c:pt>
                <c:pt idx="80">
                  <c:v>15.2</c:v>
                </c:pt>
                <c:pt idx="81">
                  <c:v>15.4</c:v>
                </c:pt>
                <c:pt idx="82">
                  <c:v>15.6</c:v>
                </c:pt>
                <c:pt idx="83">
                  <c:v>15.8</c:v>
                </c:pt>
                <c:pt idx="84">
                  <c:v>16</c:v>
                </c:pt>
                <c:pt idx="85">
                  <c:v>16.2</c:v>
                </c:pt>
                <c:pt idx="86">
                  <c:v>16.399999999999999</c:v>
                </c:pt>
                <c:pt idx="87">
                  <c:v>16.600000000000001</c:v>
                </c:pt>
                <c:pt idx="88">
                  <c:v>16.8</c:v>
                </c:pt>
                <c:pt idx="89">
                  <c:v>17</c:v>
                </c:pt>
                <c:pt idx="90">
                  <c:v>17.2</c:v>
                </c:pt>
                <c:pt idx="91">
                  <c:v>17.399999999999999</c:v>
                </c:pt>
              </c:numCache>
              <c:extLst xmlns:c15="http://schemas.microsoft.com/office/drawing/2012/chart"/>
            </c:numRef>
          </c:cat>
          <c:val>
            <c:numRef>
              <c:f>'【dmo0=0.019】MIN'!$U$2:$U$97</c:f>
              <c:numCache>
                <c:formatCode>0.000_ </c:formatCode>
                <c:ptCount val="96"/>
                <c:pt idx="0">
                  <c:v>0</c:v>
                </c:pt>
                <c:pt idx="1">
                  <c:v>0</c:v>
                </c:pt>
                <c:pt idx="2">
                  <c:v>-0.49260901999999973</c:v>
                </c:pt>
                <c:pt idx="3">
                  <c:v>-0.40000486000000013</c:v>
                </c:pt>
                <c:pt idx="4">
                  <c:v>-8.000370000000423E-3</c:v>
                </c:pt>
                <c:pt idx="5">
                  <c:v>9.5663070000000072E-2</c:v>
                </c:pt>
                <c:pt idx="6">
                  <c:v>5.4669859999999737E-2</c:v>
                </c:pt>
                <c:pt idx="7">
                  <c:v>-0.10003900999999971</c:v>
                </c:pt>
                <c:pt idx="8">
                  <c:v>-2.9446130000000181E-2</c:v>
                </c:pt>
                <c:pt idx="9">
                  <c:v>0.14728165000000004</c:v>
                </c:pt>
                <c:pt idx="10">
                  <c:v>0.17925287000000001</c:v>
                </c:pt>
                <c:pt idx="11">
                  <c:v>0.82052302999999993</c:v>
                </c:pt>
                <c:pt idx="12">
                  <c:v>1.3429000299999996</c:v>
                </c:pt>
                <c:pt idx="13">
                  <c:v>-1.1095828999999995</c:v>
                </c:pt>
                <c:pt idx="14">
                  <c:v>0.56185387999999969</c:v>
                </c:pt>
                <c:pt idx="15">
                  <c:v>-0.62463807999999954</c:v>
                </c:pt>
                <c:pt idx="16">
                  <c:v>-0.84656881999999989</c:v>
                </c:pt>
                <c:pt idx="17">
                  <c:v>-8.048391999999982E-2</c:v>
                </c:pt>
                <c:pt idx="18">
                  <c:v>0.31187599799999988</c:v>
                </c:pt>
                <c:pt idx="19">
                  <c:v>1.0892571200000001</c:v>
                </c:pt>
                <c:pt idx="20">
                  <c:v>0.43523192000000011</c:v>
                </c:pt>
                <c:pt idx="21">
                  <c:v>0.61114108000000011</c:v>
                </c:pt>
                <c:pt idx="22">
                  <c:v>0.37951797300000001</c:v>
                </c:pt>
                <c:pt idx="23">
                  <c:v>0.36742700600000006</c:v>
                </c:pt>
                <c:pt idx="24">
                  <c:v>2.2740009999999922E-2</c:v>
                </c:pt>
                <c:pt idx="25">
                  <c:v>-0.15190595399999995</c:v>
                </c:pt>
                <c:pt idx="26">
                  <c:v>-0.34188801000000002</c:v>
                </c:pt>
                <c:pt idx="27">
                  <c:v>-0.65712809999999999</c:v>
                </c:pt>
                <c:pt idx="28">
                  <c:v>-1.2618850500000003</c:v>
                </c:pt>
                <c:pt idx="29">
                  <c:v>0</c:v>
                </c:pt>
                <c:pt idx="30">
                  <c:v>1.9875050000000005E-2</c:v>
                </c:pt>
                <c:pt idx="31">
                  <c:v>-0.24461000419999998</c:v>
                </c:pt>
                <c:pt idx="32">
                  <c:v>-0.74646901599999993</c:v>
                </c:pt>
                <c:pt idx="33">
                  <c:v>-0.54501700399999997</c:v>
                </c:pt>
                <c:pt idx="34">
                  <c:v>-0.63248200720000003</c:v>
                </c:pt>
                <c:pt idx="35">
                  <c:v>-0.33762900130000001</c:v>
                </c:pt>
                <c:pt idx="36">
                  <c:v>-0.20666098000000011</c:v>
                </c:pt>
                <c:pt idx="37">
                  <c:v>-0.45168507000000013</c:v>
                </c:pt>
                <c:pt idx="38">
                  <c:v>-0.36210499699999998</c:v>
                </c:pt>
                <c:pt idx="39">
                  <c:v>-0.55161200499999996</c:v>
                </c:pt>
                <c:pt idx="40">
                  <c:v>-0.51965499000000004</c:v>
                </c:pt>
                <c:pt idx="41">
                  <c:v>-0.54993200299999989</c:v>
                </c:pt>
                <c:pt idx="42">
                  <c:v>0.25069094000000014</c:v>
                </c:pt>
                <c:pt idx="43">
                  <c:v>-1.0632989999999953E-2</c:v>
                </c:pt>
                <c:pt idx="44">
                  <c:v>-0.25116205000000003</c:v>
                </c:pt>
                <c:pt idx="45">
                  <c:v>-0.20498680999999985</c:v>
                </c:pt>
                <c:pt idx="46">
                  <c:v>-0.17774392000000017</c:v>
                </c:pt>
                <c:pt idx="47">
                  <c:v>-0.14320183000000064</c:v>
                </c:pt>
                <c:pt idx="48">
                  <c:v>1.1601919999999488E-2</c:v>
                </c:pt>
                <c:pt idx="49">
                  <c:v>-9.1319560000000521E-2</c:v>
                </c:pt>
                <c:pt idx="50">
                  <c:v>-0.18388318999999953</c:v>
                </c:pt>
                <c:pt idx="51">
                  <c:v>-0.35493898999999995</c:v>
                </c:pt>
                <c:pt idx="52">
                  <c:v>-0.39527701999999998</c:v>
                </c:pt>
                <c:pt idx="53">
                  <c:v>-9.6000000038287681E-7</c:v>
                </c:pt>
                <c:pt idx="54">
                  <c:v>-0.26679421000000048</c:v>
                </c:pt>
                <c:pt idx="55">
                  <c:v>-0.36598681999999982</c:v>
                </c:pt>
                <c:pt idx="56">
                  <c:v>-0.1783189700000003</c:v>
                </c:pt>
                <c:pt idx="57">
                  <c:v>0.70970629999999968</c:v>
                </c:pt>
                <c:pt idx="58">
                  <c:v>1.0122909499999997</c:v>
                </c:pt>
                <c:pt idx="59">
                  <c:v>5.7572359999999989E-2</c:v>
                </c:pt>
                <c:pt idx="60">
                  <c:v>0.19721990000000034</c:v>
                </c:pt>
                <c:pt idx="61">
                  <c:v>0.36922260000000051</c:v>
                </c:pt>
                <c:pt idx="62">
                  <c:v>0.45749190000000084</c:v>
                </c:pt>
                <c:pt idx="63">
                  <c:v>0.68106460000000091</c:v>
                </c:pt>
                <c:pt idx="64">
                  <c:v>0.45797729999999959</c:v>
                </c:pt>
                <c:pt idx="65">
                  <c:v>0</c:v>
                </c:pt>
                <c:pt idx="66">
                  <c:v>0.62279894000000091</c:v>
                </c:pt>
                <c:pt idx="67">
                  <c:v>2.4131579399999996</c:v>
                </c:pt>
                <c:pt idx="68">
                  <c:v>-0.59383109999999917</c:v>
                </c:pt>
                <c:pt idx="69">
                  <c:v>-0.81963350000000013</c:v>
                </c:pt>
                <c:pt idx="70">
                  <c:v>-0.3249120000000012</c:v>
                </c:pt>
                <c:pt idx="71">
                  <c:v>-0.3236656</c:v>
                </c:pt>
                <c:pt idx="72">
                  <c:v>-0.28808780000000134</c:v>
                </c:pt>
                <c:pt idx="73">
                  <c:v>-0.34017080000000099</c:v>
                </c:pt>
                <c:pt idx="74">
                  <c:v>-0.27244859999999882</c:v>
                </c:pt>
                <c:pt idx="75">
                  <c:v>-0.51172350000000044</c:v>
                </c:pt>
                <c:pt idx="76">
                  <c:v>-0.29040999999999961</c:v>
                </c:pt>
                <c:pt idx="77">
                  <c:v>0.13284110000000027</c:v>
                </c:pt>
                <c:pt idx="78">
                  <c:v>0.71413800000000016</c:v>
                </c:pt>
                <c:pt idx="79">
                  <c:v>0.96779724000000122</c:v>
                </c:pt>
                <c:pt idx="80">
                  <c:v>-0.29477879999999956</c:v>
                </c:pt>
                <c:pt idx="81">
                  <c:v>-3.7414599999999965E-2</c:v>
                </c:pt>
                <c:pt idx="82">
                  <c:v>1.4720563999999996</c:v>
                </c:pt>
                <c:pt idx="83">
                  <c:v>0.10015199999999957</c:v>
                </c:pt>
                <c:pt idx="84">
                  <c:v>-0.34846110000000152</c:v>
                </c:pt>
                <c:pt idx="85">
                  <c:v>-0.19315429999999978</c:v>
                </c:pt>
                <c:pt idx="86">
                  <c:v>5.2345300000000705E-2</c:v>
                </c:pt>
                <c:pt idx="87">
                  <c:v>-0.41151229999999828</c:v>
                </c:pt>
                <c:pt idx="88">
                  <c:v>-0.40806010000000015</c:v>
                </c:pt>
                <c:pt idx="89">
                  <c:v>-0.35119439999999713</c:v>
                </c:pt>
                <c:pt idx="90">
                  <c:v>-0.27207179999999909</c:v>
                </c:pt>
                <c:pt idx="91">
                  <c:v>-0.18492700000000184</c:v>
                </c:pt>
                <c:pt idx="92">
                  <c:v>-9.4581599999997934E-2</c:v>
                </c:pt>
                <c:pt idx="93">
                  <c:v>0</c:v>
                </c:pt>
                <c:pt idx="94">
                  <c:v>0</c:v>
                </c:pt>
                <c:pt idx="95">
                  <c:v>0</c:v>
                </c:pt>
              </c:numCache>
            </c:numRef>
          </c:val>
          <c:extLst xmlns:c15="http://schemas.microsoft.com/office/drawing/2012/char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3CF1-41CF-AC12-A4F5173F226B}"/>
            </c:ext>
          </c:extLst>
        </c:ser>
        <c:dLbls>
          <c:showLegendKey val="0"/>
          <c:showVal val="0"/>
          <c:showCatName val="0"/>
          <c:showSerName val="0"/>
          <c:showPercent val="0"/>
          <c:showBubbleSize val="0"/>
        </c:dLbls>
        <c:gapWidth val="10"/>
        <c:axId val="2041882895"/>
        <c:axId val="2041888303"/>
        <c:extLst/>
      </c:barChart>
      <c:scatterChart>
        <c:scatterStyle val="lineMarker"/>
        <c:varyColors val="0"/>
        <c:ser>
          <c:idx val="1"/>
          <c:order val="1"/>
          <c:tx>
            <c:strRef>
              <c:f>'【測量成果】MIN_S58~H6'!$V$1</c:f>
              <c:strCache>
                <c:ptCount val="1"/>
                <c:pt idx="0">
                  <c:v>測量差分（正）</c:v>
                </c:pt>
              </c:strCache>
            </c:strRef>
          </c:tx>
          <c:spPr>
            <a:ln w="25400" cap="rnd">
              <a:noFill/>
              <a:round/>
            </a:ln>
            <a:effectLst/>
          </c:spPr>
          <c:marker>
            <c:symbol val="circle"/>
            <c:size val="4"/>
            <c:spPr>
              <a:solidFill>
                <a:srgbClr val="0066FF"/>
              </a:solidFill>
              <a:ln w="9525">
                <a:noFill/>
              </a:ln>
              <a:effectLst/>
            </c:spPr>
          </c:marker>
          <c:yVal>
            <c:numRef>
              <c:f>'【測量成果】MIN_S58~H6'!$V$2:$V$89</c:f>
              <c:numCache>
                <c:formatCode>0.00000000000000_ </c:formatCode>
                <c:ptCount val="88"/>
                <c:pt idx="0">
                  <c:v>0.27999973000000011</c:v>
                </c:pt>
                <c:pt idx="1">
                  <c:v>#N/A</c:v>
                </c:pt>
                <c:pt idx="2">
                  <c:v>0.1699995999999997</c:v>
                </c:pt>
                <c:pt idx="3">
                  <c:v>0.78000020999999986</c:v>
                </c:pt>
                <c:pt idx="4">
                  <c:v>0.75999975000000042</c:v>
                </c:pt>
                <c:pt idx="5">
                  <c:v>0.45000029000000064</c:v>
                </c:pt>
                <c:pt idx="6">
                  <c:v>1.0000230000000165E-2</c:v>
                </c:pt>
                <c:pt idx="7">
                  <c:v>0.44000006000000003</c:v>
                </c:pt>
                <c:pt idx="8">
                  <c:v>7.0000170000000139E-2</c:v>
                </c:pt>
                <c:pt idx="9">
                  <c:v>1.25</c:v>
                </c:pt>
                <c:pt idx="10">
                  <c:v>#N/A</c:v>
                </c:pt>
                <c:pt idx="11">
                  <c:v>#N/A</c:v>
                </c:pt>
                <c:pt idx="12">
                  <c:v>#N/A</c:v>
                </c:pt>
                <c:pt idx="13">
                  <c:v>1.2999997099999998</c:v>
                </c:pt>
                <c:pt idx="14">
                  <c:v>0.31999968999999995</c:v>
                </c:pt>
                <c:pt idx="15">
                  <c:v>0.62000036000000058</c:v>
                </c:pt>
                <c:pt idx="16">
                  <c:v>#N/A</c:v>
                </c:pt>
                <c:pt idx="17">
                  <c:v>#N/A</c:v>
                </c:pt>
                <c:pt idx="18">
                  <c:v>#N/A</c:v>
                </c:pt>
                <c:pt idx="19">
                  <c:v>0.52999996999999999</c:v>
                </c:pt>
                <c:pt idx="20">
                  <c:v>0.71000003999999972</c:v>
                </c:pt>
                <c:pt idx="21">
                  <c:v>#N/A</c:v>
                </c:pt>
                <c:pt idx="22">
                  <c:v>#N/A</c:v>
                </c:pt>
                <c:pt idx="23">
                  <c:v>#N/A</c:v>
                </c:pt>
                <c:pt idx="24">
                  <c:v>#N/A</c:v>
                </c:pt>
                <c:pt idx="25">
                  <c:v>#N/A</c:v>
                </c:pt>
                <c:pt idx="26">
                  <c:v>#N/A</c:v>
                </c:pt>
                <c:pt idx="27">
                  <c:v>#N/A</c:v>
                </c:pt>
                <c:pt idx="28">
                  <c:v>2.0299999699999995</c:v>
                </c:pt>
                <c:pt idx="29">
                  <c:v>#N/A</c:v>
                </c:pt>
                <c:pt idx="30">
                  <c:v>#N/A</c:v>
                </c:pt>
                <c:pt idx="31">
                  <c:v>0.34000003400000006</c:v>
                </c:pt>
                <c:pt idx="32">
                  <c:v>0.33000004000000005</c:v>
                </c:pt>
                <c:pt idx="33">
                  <c:v>0.55000001199999993</c:v>
                </c:pt>
                <c:pt idx="34">
                  <c:v>0.56999999299999993</c:v>
                </c:pt>
                <c:pt idx="35">
                  <c:v>1.4300000069999999</c:v>
                </c:pt>
                <c:pt idx="36">
                  <c:v>#N/A</c:v>
                </c:pt>
                <c:pt idx="37">
                  <c:v>0.37999999000000018</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2.3499998999999998</c:v>
                </c:pt>
                <c:pt idx="59">
                  <c:v>0.39999961000000006</c:v>
                </c:pt>
                <c:pt idx="60">
                  <c:v>#N/A</c:v>
                </c:pt>
                <c:pt idx="61">
                  <c:v>0.51000023000000105</c:v>
                </c:pt>
                <c:pt idx="62">
                  <c:v>#N/A</c:v>
                </c:pt>
                <c:pt idx="63">
                  <c:v>#N/A</c:v>
                </c:pt>
                <c:pt idx="64">
                  <c:v>#N/A</c:v>
                </c:pt>
                <c:pt idx="65">
                  <c:v>5.0000100000000103E-2</c:v>
                </c:pt>
                <c:pt idx="66">
                  <c:v>#N/A</c:v>
                </c:pt>
                <c:pt idx="67">
                  <c:v>#N/A</c:v>
                </c:pt>
                <c:pt idx="68">
                  <c:v>0.28000070000000044</c:v>
                </c:pt>
                <c:pt idx="69">
                  <c:v>0.18000029999999967</c:v>
                </c:pt>
                <c:pt idx="70">
                  <c:v>1.1700001000000011</c:v>
                </c:pt>
                <c:pt idx="71">
                  <c:v>#N/A</c:v>
                </c:pt>
                <c:pt idx="72">
                  <c:v>#N/A</c:v>
                </c:pt>
                <c:pt idx="73">
                  <c:v>#N/A</c:v>
                </c:pt>
                <c:pt idx="74">
                  <c:v>#N/A</c:v>
                </c:pt>
                <c:pt idx="75">
                  <c:v>0.25</c:v>
                </c:pt>
                <c:pt idx="76">
                  <c:v>0</c:v>
                </c:pt>
                <c:pt idx="77">
                  <c:v>5.9999499999999983E-2</c:v>
                </c:pt>
                <c:pt idx="78">
                  <c:v>0.13000010000000017</c:v>
                </c:pt>
                <c:pt idx="79">
                  <c:v>0.22999954000000056</c:v>
                </c:pt>
                <c:pt idx="80">
                  <c:v>0.25999929999999871</c:v>
                </c:pt>
                <c:pt idx="81">
                  <c:v>#N/A</c:v>
                </c:pt>
                <c:pt idx="82">
                  <c:v>#N/A</c:v>
                </c:pt>
                <c:pt idx="83">
                  <c:v>#N/A</c:v>
                </c:pt>
                <c:pt idx="84">
                  <c:v>#N/A</c:v>
                </c:pt>
                <c:pt idx="85">
                  <c:v>#N/A</c:v>
                </c:pt>
                <c:pt idx="86">
                  <c:v>0.88000012000000005</c:v>
                </c:pt>
                <c:pt idx="87">
                  <c:v>#N/A</c:v>
                </c:pt>
              </c:numCache>
            </c:numRef>
          </c:yVal>
          <c:smooth val="0"/>
          <c:extLst>
            <c:ext xmlns:c16="http://schemas.microsoft.com/office/drawing/2014/chart" uri="{C3380CC4-5D6E-409C-BE32-E72D297353CC}">
              <c16:uniqueId val="{00000001-3CF1-41CF-AC12-A4F5173F226B}"/>
            </c:ext>
          </c:extLst>
        </c:ser>
        <c:ser>
          <c:idx val="2"/>
          <c:order val="2"/>
          <c:tx>
            <c:strRef>
              <c:f>'【測量成果】MIN_S58~H6'!$W$1</c:f>
              <c:strCache>
                <c:ptCount val="1"/>
                <c:pt idx="0">
                  <c:v>測量差分（負）</c:v>
                </c:pt>
              </c:strCache>
            </c:strRef>
          </c:tx>
          <c:spPr>
            <a:ln w="25400" cap="rnd">
              <a:noFill/>
              <a:round/>
            </a:ln>
            <a:effectLst/>
          </c:spPr>
          <c:marker>
            <c:symbol val="circle"/>
            <c:size val="4"/>
            <c:spPr>
              <a:solidFill>
                <a:srgbClr val="FF0000"/>
              </a:solidFill>
              <a:ln w="9525">
                <a:noFill/>
              </a:ln>
              <a:effectLst/>
            </c:spPr>
          </c:marker>
          <c:yVal>
            <c:numRef>
              <c:f>'【測量成果】MIN_S58~H6'!$W$2:$W$89</c:f>
              <c:numCache>
                <c:formatCode>0.00000000000000_ </c:formatCode>
                <c:ptCount val="88"/>
                <c:pt idx="0">
                  <c:v>#N/A</c:v>
                </c:pt>
                <c:pt idx="1">
                  <c:v>-0.13999986999999958</c:v>
                </c:pt>
                <c:pt idx="2">
                  <c:v>#N/A</c:v>
                </c:pt>
                <c:pt idx="3">
                  <c:v>#N/A</c:v>
                </c:pt>
                <c:pt idx="4">
                  <c:v>#N/A</c:v>
                </c:pt>
                <c:pt idx="5">
                  <c:v>#N/A</c:v>
                </c:pt>
                <c:pt idx="6">
                  <c:v>#N/A</c:v>
                </c:pt>
                <c:pt idx="7">
                  <c:v>#N/A</c:v>
                </c:pt>
                <c:pt idx="8">
                  <c:v>#N/A</c:v>
                </c:pt>
                <c:pt idx="9">
                  <c:v>#N/A</c:v>
                </c:pt>
                <c:pt idx="10">
                  <c:v>-1.2400002400000005</c:v>
                </c:pt>
                <c:pt idx="11">
                  <c:v>-3.5299997300000001</c:v>
                </c:pt>
                <c:pt idx="12">
                  <c:v>-0.38000012000000005</c:v>
                </c:pt>
                <c:pt idx="13">
                  <c:v>#N/A</c:v>
                </c:pt>
                <c:pt idx="14">
                  <c:v>#N/A</c:v>
                </c:pt>
                <c:pt idx="15">
                  <c:v>#N/A</c:v>
                </c:pt>
                <c:pt idx="16">
                  <c:v>-0.63999986999999958</c:v>
                </c:pt>
                <c:pt idx="17">
                  <c:v>-1.0399999599999994</c:v>
                </c:pt>
                <c:pt idx="18">
                  <c:v>-1.1300001099999999</c:v>
                </c:pt>
                <c:pt idx="19">
                  <c:v>#N/A</c:v>
                </c:pt>
                <c:pt idx="20">
                  <c:v>#N/A</c:v>
                </c:pt>
                <c:pt idx="21">
                  <c:v>-3.1099999</c:v>
                </c:pt>
                <c:pt idx="22">
                  <c:v>-2.2100000400000002</c:v>
                </c:pt>
                <c:pt idx="23">
                  <c:v>-0.47000002499999993</c:v>
                </c:pt>
                <c:pt idx="24">
                  <c:v>-2.45999992</c:v>
                </c:pt>
                <c:pt idx="25">
                  <c:v>-0.20999992000000001</c:v>
                </c:pt>
                <c:pt idx="26">
                  <c:v>-0.78999997</c:v>
                </c:pt>
                <c:pt idx="27">
                  <c:v>-1.2599999899999998</c:v>
                </c:pt>
                <c:pt idx="28">
                  <c:v>#N/A</c:v>
                </c:pt>
                <c:pt idx="29">
                  <c:v>-2.0000041000000079E-2</c:v>
                </c:pt>
                <c:pt idx="30">
                  <c:v>-1.8199999359999999</c:v>
                </c:pt>
                <c:pt idx="31">
                  <c:v>#N/A</c:v>
                </c:pt>
                <c:pt idx="32">
                  <c:v>#N/A</c:v>
                </c:pt>
                <c:pt idx="33">
                  <c:v>#N/A</c:v>
                </c:pt>
                <c:pt idx="34">
                  <c:v>#N/A</c:v>
                </c:pt>
                <c:pt idx="35">
                  <c:v>#N/A</c:v>
                </c:pt>
                <c:pt idx="36">
                  <c:v>-0.70999998299999989</c:v>
                </c:pt>
                <c:pt idx="37">
                  <c:v>#N/A</c:v>
                </c:pt>
                <c:pt idx="38">
                  <c:v>-3.0000000999999998E-2</c:v>
                </c:pt>
                <c:pt idx="39">
                  <c:v>-0.78999999899999995</c:v>
                </c:pt>
                <c:pt idx="40">
                  <c:v>-0.10000002399999997</c:v>
                </c:pt>
                <c:pt idx="41">
                  <c:v>-1.110000042</c:v>
                </c:pt>
                <c:pt idx="42">
                  <c:v>-1.9999980000000139E-2</c:v>
                </c:pt>
                <c:pt idx="43">
                  <c:v>-0.78999995999999983</c:v>
                </c:pt>
                <c:pt idx="44">
                  <c:v>-0.82000005399999998</c:v>
                </c:pt>
                <c:pt idx="45">
                  <c:v>-0.68000007000000018</c:v>
                </c:pt>
                <c:pt idx="46">
                  <c:v>-1.1700000799999999</c:v>
                </c:pt>
                <c:pt idx="47">
                  <c:v>-0.53999995999999939</c:v>
                </c:pt>
                <c:pt idx="48">
                  <c:v>-0.30999993999999997</c:v>
                </c:pt>
                <c:pt idx="49">
                  <c:v>-0.59999966999999987</c:v>
                </c:pt>
                <c:pt idx="50">
                  <c:v>-0.41000032999999991</c:v>
                </c:pt>
                <c:pt idx="51">
                  <c:v>-1.6599998499999993</c:v>
                </c:pt>
                <c:pt idx="52">
                  <c:v>-0.44999980999999956</c:v>
                </c:pt>
                <c:pt idx="53">
                  <c:v>-0.20999955999999997</c:v>
                </c:pt>
                <c:pt idx="54">
                  <c:v>-0.2300000200000003</c:v>
                </c:pt>
                <c:pt idx="55">
                  <c:v>-9.0000160000000662E-2</c:v>
                </c:pt>
                <c:pt idx="56">
                  <c:v>-0.7300000200000003</c:v>
                </c:pt>
                <c:pt idx="57">
                  <c:v>-0.17999981999999992</c:v>
                </c:pt>
                <c:pt idx="58">
                  <c:v>#N/A</c:v>
                </c:pt>
                <c:pt idx="59">
                  <c:v>#N/A</c:v>
                </c:pt>
                <c:pt idx="60">
                  <c:v>-0.28999995999999939</c:v>
                </c:pt>
                <c:pt idx="61">
                  <c:v>#N/A</c:v>
                </c:pt>
                <c:pt idx="62">
                  <c:v>-0.63000015999999981</c:v>
                </c:pt>
                <c:pt idx="63">
                  <c:v>-0.47999951999999979</c:v>
                </c:pt>
                <c:pt idx="64">
                  <c:v>-0.1099996600000015</c:v>
                </c:pt>
                <c:pt idx="65">
                  <c:v>#N/A</c:v>
                </c:pt>
                <c:pt idx="66">
                  <c:v>-0.51000022999999928</c:v>
                </c:pt>
                <c:pt idx="67">
                  <c:v>-0.66000031999999997</c:v>
                </c:pt>
                <c:pt idx="68">
                  <c:v>#N/A</c:v>
                </c:pt>
                <c:pt idx="69">
                  <c:v>#N/A</c:v>
                </c:pt>
                <c:pt idx="70">
                  <c:v>#N/A</c:v>
                </c:pt>
                <c:pt idx="71">
                  <c:v>-0.15999979999999958</c:v>
                </c:pt>
                <c:pt idx="72">
                  <c:v>-0.27999969999999941</c:v>
                </c:pt>
                <c:pt idx="73">
                  <c:v>-2.9999699999999407E-2</c:v>
                </c:pt>
                <c:pt idx="74">
                  <c:v>-0.35000030000000137</c:v>
                </c:pt>
                <c:pt idx="75">
                  <c:v>#N/A</c:v>
                </c:pt>
                <c:pt idx="76">
                  <c:v>#N/A</c:v>
                </c:pt>
                <c:pt idx="77">
                  <c:v>#N/A</c:v>
                </c:pt>
                <c:pt idx="78">
                  <c:v>#N/A</c:v>
                </c:pt>
                <c:pt idx="79">
                  <c:v>#N/A</c:v>
                </c:pt>
                <c:pt idx="80">
                  <c:v>#N/A</c:v>
                </c:pt>
                <c:pt idx="81">
                  <c:v>-0.69000050000000002</c:v>
                </c:pt>
                <c:pt idx="82">
                  <c:v>-2.6199998899999999</c:v>
                </c:pt>
                <c:pt idx="83">
                  <c:v>-0.81000040000000162</c:v>
                </c:pt>
                <c:pt idx="84">
                  <c:v>-0.31999970000000033</c:v>
                </c:pt>
                <c:pt idx="85">
                  <c:v>-1.5</c:v>
                </c:pt>
                <c:pt idx="86">
                  <c:v>#N/A</c:v>
                </c:pt>
                <c:pt idx="87">
                  <c:v>-0.28999900000000167</c:v>
                </c:pt>
              </c:numCache>
            </c:numRef>
          </c:yVal>
          <c:smooth val="0"/>
          <c:extLst>
            <c:ext xmlns:c16="http://schemas.microsoft.com/office/drawing/2014/chart" uri="{C3380CC4-5D6E-409C-BE32-E72D297353CC}">
              <c16:uniqueId val="{00000002-3CF1-41CF-AC12-A4F5173F226B}"/>
            </c:ext>
          </c:extLst>
        </c:ser>
        <c:dLbls>
          <c:showLegendKey val="0"/>
          <c:showVal val="0"/>
          <c:showCatName val="0"/>
          <c:showSerName val="0"/>
          <c:showPercent val="0"/>
          <c:showBubbleSize val="0"/>
        </c:dLbls>
        <c:axId val="2041882895"/>
        <c:axId val="2041888303"/>
      </c:scatterChart>
      <c:catAx>
        <c:axId val="2041882895"/>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ja-JP" altLang="en-US">
                    <a:solidFill>
                      <a:schemeClr val="tx1"/>
                    </a:solidFill>
                  </a:rPr>
                  <a:t>距離標</a:t>
                </a:r>
                <a:r>
                  <a:rPr lang="en-US" altLang="ja-JP">
                    <a:solidFill>
                      <a:schemeClr val="tx1"/>
                    </a:solidFill>
                  </a:rPr>
                  <a:t>(km)</a:t>
                </a:r>
                <a:endParaRPr lang="ja-JP" altLang="en-US">
                  <a:solidFill>
                    <a:schemeClr val="tx1"/>
                  </a:solidFill>
                </a:endParaRPr>
              </a:p>
            </c:rich>
          </c:tx>
          <c:layout>
            <c:manualLayout>
              <c:xMode val="edge"/>
              <c:yMode val="edge"/>
              <c:x val="0.4768808239046648"/>
              <c:y val="0.883891129032257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title>
        <c:numFmt formatCode="0" sourceLinked="0"/>
        <c:majorTickMark val="out"/>
        <c:minorTickMark val="none"/>
        <c:tickLblPos val="nextTo"/>
        <c:crossAx val="2041888303"/>
        <c:crosses val="autoZero"/>
        <c:auto val="1"/>
        <c:lblAlgn val="ctr"/>
        <c:lblOffset val="100"/>
        <c:tickLblSkip val="5"/>
        <c:tickMarkSkip val="1"/>
        <c:noMultiLvlLbl val="0"/>
      </c:catAx>
      <c:valAx>
        <c:axId val="2041888303"/>
        <c:scaling>
          <c:orientation val="minMax"/>
          <c:max val="2"/>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ja-JP" altLang="en-US">
                    <a:solidFill>
                      <a:schemeClr val="tx1"/>
                    </a:solidFill>
                  </a:rPr>
                  <a:t>河床高差分</a:t>
                </a:r>
                <a:r>
                  <a:rPr lang="en-US" altLang="ja-JP">
                    <a:solidFill>
                      <a:schemeClr val="tx1"/>
                    </a:solidFill>
                  </a:rPr>
                  <a:t>(m)</a:t>
                </a:r>
                <a:endParaRPr lang="ja-JP" altLang="en-US">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title>
        <c:numFmt formatCode="General"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041882895"/>
        <c:crosses val="autoZero"/>
        <c:crossBetween val="between"/>
      </c:valAx>
      <c:spPr>
        <a:solidFill>
          <a:schemeClr val="lt1"/>
        </a:solidFill>
        <a:ln w="12700" cap="flat" cmpd="sng" algn="ctr">
          <a:solidFill>
            <a:schemeClr val="dk1"/>
          </a:solidFill>
          <a:prstDash val="solid"/>
          <a:miter lim="800000"/>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emf"/></Relationships>
</file>

<file path=ppt/drawings/_rels/drawing2.x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0.00841</cdr:x>
      <cdr:y>0.7497</cdr:y>
    </cdr:from>
    <cdr:to>
      <cdr:x>1</cdr:x>
      <cdr:y>0.89999</cdr:y>
    </cdr:to>
    <cdr:pic>
      <cdr:nvPicPr>
        <cdr:cNvPr id="3" name="図 2">
          <a:extLst xmlns:a="http://schemas.openxmlformats.org/drawingml/2006/main">
            <a:ext uri="{FF2B5EF4-FFF2-40B4-BE49-F238E27FC236}">
              <a16:creationId xmlns:a16="http://schemas.microsoft.com/office/drawing/2014/main" id="{783D6F37-52EF-49CA-9CF8-8DCDA904B075}"/>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6377" y="1673330"/>
          <a:ext cx="4289094" cy="335448"/>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0.00841</cdr:x>
      <cdr:y>0.7497</cdr:y>
    </cdr:from>
    <cdr:to>
      <cdr:x>1</cdr:x>
      <cdr:y>0.89999</cdr:y>
    </cdr:to>
    <cdr:pic>
      <cdr:nvPicPr>
        <cdr:cNvPr id="3" name="図 2">
          <a:extLst xmlns:a="http://schemas.openxmlformats.org/drawingml/2006/main">
            <a:ext uri="{FF2B5EF4-FFF2-40B4-BE49-F238E27FC236}">
              <a16:creationId xmlns:a16="http://schemas.microsoft.com/office/drawing/2014/main" id="{2CF1AEA9-9064-41C0-A132-A96F609756DC}"/>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5982" y="1673335"/>
          <a:ext cx="5420539" cy="33544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6967"/>
          </a:xfrm>
          <a:prstGeom prst="rect">
            <a:avLst/>
          </a:prstGeom>
        </p:spPr>
        <p:txBody>
          <a:bodyPr vert="horz" lIns="91430" tIns="45715" rIns="91430" bIns="45715" rtlCol="0"/>
          <a:lstStyle>
            <a:lvl1pPr algn="r">
              <a:defRPr sz="1200"/>
            </a:lvl1pPr>
          </a:lstStyle>
          <a:p>
            <a:fld id="{AC5FF44F-5C44-4332-AD1E-57EB99B31351}" type="datetimeFigureOut">
              <a:rPr kumimoji="1" lang="ja-JP" altLang="en-US" smtClean="0"/>
              <a:t>2023/6/12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1430" tIns="45715" rIns="91430" bIns="45715" rtlCol="0" anchor="b"/>
          <a:lstStyle>
            <a:lvl1pPr algn="r">
              <a:defRPr sz="1200"/>
            </a:lvl1pPr>
          </a:lstStyle>
          <a:p>
            <a:fld id="{D5B08D31-659B-4840-BEE4-AEFC7A59DB83}" type="slidenum">
              <a:rPr kumimoji="1" lang="ja-JP" altLang="en-US" smtClean="0"/>
              <a:t>‹#›</a:t>
            </a:fld>
            <a:endParaRPr kumimoji="1" lang="ja-JP" altLang="en-US"/>
          </a:p>
        </p:txBody>
      </p:sp>
    </p:spTree>
    <p:extLst>
      <p:ext uri="{BB962C8B-B14F-4D97-AF65-F5344CB8AC3E}">
        <p14:creationId xmlns:p14="http://schemas.microsoft.com/office/powerpoint/2010/main" val="910044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5B08D31-659B-4840-BEE4-AEFC7A59DB83}" type="slidenum">
              <a:rPr kumimoji="1" lang="ja-JP" altLang="en-US" smtClean="0"/>
              <a:t>0</a:t>
            </a:fld>
            <a:endParaRPr kumimoji="1" lang="ja-JP" altLang="en-US"/>
          </a:p>
        </p:txBody>
      </p:sp>
    </p:spTree>
    <p:extLst>
      <p:ext uri="{BB962C8B-B14F-4D97-AF65-F5344CB8AC3E}">
        <p14:creationId xmlns:p14="http://schemas.microsoft.com/office/powerpoint/2010/main" val="220709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9</a:t>
            </a:fld>
            <a:endParaRPr kumimoji="1" lang="ja-JP" altLang="en-US"/>
          </a:p>
        </p:txBody>
      </p:sp>
    </p:spTree>
    <p:extLst>
      <p:ext uri="{BB962C8B-B14F-4D97-AF65-F5344CB8AC3E}">
        <p14:creationId xmlns:p14="http://schemas.microsoft.com/office/powerpoint/2010/main" val="32231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10</a:t>
            </a:fld>
            <a:endParaRPr kumimoji="1" lang="ja-JP" altLang="en-US"/>
          </a:p>
        </p:txBody>
      </p:sp>
    </p:spTree>
    <p:extLst>
      <p:ext uri="{BB962C8B-B14F-4D97-AF65-F5344CB8AC3E}">
        <p14:creationId xmlns:p14="http://schemas.microsoft.com/office/powerpoint/2010/main" val="383111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11</a:t>
            </a:fld>
            <a:endParaRPr kumimoji="1" lang="ja-JP" altLang="en-US"/>
          </a:p>
        </p:txBody>
      </p:sp>
    </p:spTree>
    <p:extLst>
      <p:ext uri="{BB962C8B-B14F-4D97-AF65-F5344CB8AC3E}">
        <p14:creationId xmlns:p14="http://schemas.microsoft.com/office/powerpoint/2010/main" val="356782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1</a:t>
            </a:fld>
            <a:endParaRPr kumimoji="1" lang="ja-JP" altLang="en-US"/>
          </a:p>
        </p:txBody>
      </p:sp>
    </p:spTree>
    <p:extLst>
      <p:ext uri="{BB962C8B-B14F-4D97-AF65-F5344CB8AC3E}">
        <p14:creationId xmlns:p14="http://schemas.microsoft.com/office/powerpoint/2010/main" val="424119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2</a:t>
            </a:fld>
            <a:endParaRPr kumimoji="1" lang="ja-JP" altLang="en-US"/>
          </a:p>
        </p:txBody>
      </p:sp>
    </p:spTree>
    <p:extLst>
      <p:ext uri="{BB962C8B-B14F-4D97-AF65-F5344CB8AC3E}">
        <p14:creationId xmlns:p14="http://schemas.microsoft.com/office/powerpoint/2010/main" val="313773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3</a:t>
            </a:fld>
            <a:endParaRPr kumimoji="1" lang="ja-JP" altLang="en-US"/>
          </a:p>
        </p:txBody>
      </p:sp>
    </p:spTree>
    <p:extLst>
      <p:ext uri="{BB962C8B-B14F-4D97-AF65-F5344CB8AC3E}">
        <p14:creationId xmlns:p14="http://schemas.microsoft.com/office/powerpoint/2010/main" val="174393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4</a:t>
            </a:fld>
            <a:endParaRPr kumimoji="1" lang="ja-JP" altLang="en-US"/>
          </a:p>
        </p:txBody>
      </p:sp>
    </p:spTree>
    <p:extLst>
      <p:ext uri="{BB962C8B-B14F-4D97-AF65-F5344CB8AC3E}">
        <p14:creationId xmlns:p14="http://schemas.microsoft.com/office/powerpoint/2010/main" val="376219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5</a:t>
            </a:fld>
            <a:endParaRPr kumimoji="1" lang="ja-JP" altLang="en-US"/>
          </a:p>
        </p:txBody>
      </p:sp>
    </p:spTree>
    <p:extLst>
      <p:ext uri="{BB962C8B-B14F-4D97-AF65-F5344CB8AC3E}">
        <p14:creationId xmlns:p14="http://schemas.microsoft.com/office/powerpoint/2010/main" val="110411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6</a:t>
            </a:fld>
            <a:endParaRPr kumimoji="1" lang="ja-JP" altLang="en-US"/>
          </a:p>
        </p:txBody>
      </p:sp>
    </p:spTree>
    <p:extLst>
      <p:ext uri="{BB962C8B-B14F-4D97-AF65-F5344CB8AC3E}">
        <p14:creationId xmlns:p14="http://schemas.microsoft.com/office/powerpoint/2010/main" val="418348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7</a:t>
            </a:fld>
            <a:endParaRPr kumimoji="1" lang="ja-JP" altLang="en-US"/>
          </a:p>
        </p:txBody>
      </p:sp>
    </p:spTree>
    <p:extLst>
      <p:ext uri="{BB962C8B-B14F-4D97-AF65-F5344CB8AC3E}">
        <p14:creationId xmlns:p14="http://schemas.microsoft.com/office/powerpoint/2010/main" val="300744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5B08D31-659B-4840-BEE4-AEFC7A59DB83}" type="slidenum">
              <a:rPr kumimoji="1" lang="ja-JP" altLang="en-US" smtClean="0"/>
              <a:t>8</a:t>
            </a:fld>
            <a:endParaRPr kumimoji="1" lang="ja-JP" altLang="en-US"/>
          </a:p>
        </p:txBody>
      </p:sp>
    </p:spTree>
    <p:extLst>
      <p:ext uri="{BB962C8B-B14F-4D97-AF65-F5344CB8AC3E}">
        <p14:creationId xmlns:p14="http://schemas.microsoft.com/office/powerpoint/2010/main" val="135202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CF5E2DD-A4C6-4AC9-AF40-68EC14EE4461}" type="datetime1">
              <a:rPr kumimoji="1" lang="ja-JP" altLang="en-US" smtClean="0"/>
              <a:t>2023/6/12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3963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F4AA45-AC01-446B-A8CF-A07FB8CBBBB7}" type="datetime1">
              <a:rPr kumimoji="1" lang="ja-JP" altLang="en-US" smtClean="0"/>
              <a:t>2023/6/12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329051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7B202F-5EBA-44A9-B90D-00E38BAE6C26}" type="datetime1">
              <a:rPr kumimoji="1" lang="ja-JP" altLang="en-US" smtClean="0"/>
              <a:t>2023/6/12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189247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648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1506"/>
            <a:ext cx="9144000" cy="648072"/>
          </a:xfrm>
        </p:spPr>
        <p:txBody>
          <a:bodyPr>
            <a:noAutofit/>
          </a:bodyPr>
          <a:lstStyle>
            <a:lvl1pPr algn="l">
              <a:defRPr sz="3200">
                <a:solidFill>
                  <a:schemeClr val="bg1"/>
                </a:solidFill>
                <a:latin typeface="ＭＳ ゴシック" panose="020B0609070205080204" pitchFamily="49" charset="-128"/>
                <a:ea typeface="ＭＳ ゴシック" panose="020B0609070205080204" pitchFamily="49"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836712"/>
            <a:ext cx="8229600" cy="5289451"/>
          </a:xfrm>
        </p:spPr>
        <p:txBody>
          <a:bodyPr>
            <a:normAutofit/>
          </a:bodyPr>
          <a:lstStyle>
            <a:lvl1pPr>
              <a:defRPr sz="2400">
                <a:latin typeface="ＭＳ ゴシック" panose="020B0609070205080204" pitchFamily="49" charset="-128"/>
                <a:ea typeface="ＭＳ ゴシック" panose="020B0609070205080204" pitchFamily="49" charset="-128"/>
              </a:defRPr>
            </a:lvl1pPr>
            <a:lvl2pPr>
              <a:defRPr sz="24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400">
                <a:latin typeface="ＭＳ ゴシック" panose="020B0609070205080204" pitchFamily="49" charset="-128"/>
                <a:ea typeface="ＭＳ ゴシック" panose="020B0609070205080204" pitchFamily="49" charset="-128"/>
              </a:defRPr>
            </a:lvl4pPr>
            <a:lvl5pPr>
              <a:defRPr sz="2400">
                <a:latin typeface="ＭＳ ゴシック" panose="020B0609070205080204" pitchFamily="49" charset="-128"/>
                <a:ea typeface="ＭＳ ゴシック" panose="020B0609070205080204" pitchFamily="49"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7F4AE364-87D9-4618-ABDB-91E879C794F5}" type="datetime1">
              <a:rPr kumimoji="1" lang="ja-JP" altLang="en-US" smtClean="0"/>
              <a:t>2023/6/12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03782" y="6520259"/>
            <a:ext cx="2133600" cy="365125"/>
          </a:xfrm>
        </p:spPr>
        <p:txBody>
          <a:bodyPr/>
          <a:lstStyle>
            <a:lvl1pPr>
              <a:defRPr sz="1800">
                <a:solidFill>
                  <a:schemeClr val="tx1"/>
                </a:solidFill>
              </a:defRPr>
            </a:lvl1pPr>
          </a:lstStyle>
          <a:p>
            <a:fld id="{051F98D5-59D2-457E-91CA-F9F0972BB425}" type="slidenum">
              <a:rPr lang="ja-JP" altLang="en-US" smtClean="0"/>
              <a:pPr/>
              <a:t>‹#›</a:t>
            </a:fld>
            <a:endParaRPr lang="ja-JP" altLang="en-US"/>
          </a:p>
        </p:txBody>
      </p:sp>
    </p:spTree>
    <p:extLst>
      <p:ext uri="{BB962C8B-B14F-4D97-AF65-F5344CB8AC3E}">
        <p14:creationId xmlns:p14="http://schemas.microsoft.com/office/powerpoint/2010/main" val="221331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E2D5457-ABDC-4D19-A296-B2BD1667316D}" type="datetime1">
              <a:rPr kumimoji="1" lang="ja-JP" altLang="en-US" smtClean="0"/>
              <a:t>2023/6/12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250070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AD0B5B5-40B8-4037-9F0B-0A0041AF0F06}" type="datetime1">
              <a:rPr kumimoji="1" lang="ja-JP" altLang="en-US" smtClean="0"/>
              <a:t>2023/6/12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82437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D3BCC1F-B2F6-4D48-990B-15A5F7DAB2BB}" type="datetime1">
              <a:rPr kumimoji="1" lang="ja-JP" altLang="en-US" smtClean="0"/>
              <a:t>2023/6/12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255424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5D6F84F-AAC1-4F93-8A6C-2D6A856F5818}" type="datetime1">
              <a:rPr kumimoji="1" lang="ja-JP" altLang="en-US" smtClean="0"/>
              <a:t>2023/6/12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237368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D6FD8CD-BA46-45A5-8137-9F1FA6AC14E8}" type="datetime1">
              <a:rPr kumimoji="1" lang="ja-JP" altLang="en-US" smtClean="0"/>
              <a:t>2023/6/12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180517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75B560-8217-402B-BB24-FD200622152E}" type="datetime1">
              <a:rPr kumimoji="1" lang="ja-JP" altLang="en-US" smtClean="0"/>
              <a:t>2023/6/12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146537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F1968B-310C-42F3-A6FD-46B1BC4B986D}" type="datetime1">
              <a:rPr kumimoji="1" lang="ja-JP" altLang="en-US" smtClean="0"/>
              <a:t>2023/6/12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386184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14D20-6DA6-49F3-B018-CC54F872DE1A}" type="datetime1">
              <a:rPr kumimoji="1" lang="ja-JP" altLang="en-US" smtClean="0"/>
              <a:t>2023/6/12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F98D5-59D2-457E-91CA-F9F0972BB425}" type="slidenum">
              <a:rPr kumimoji="1" lang="ja-JP" altLang="en-US" smtClean="0"/>
              <a:t>‹#›</a:t>
            </a:fld>
            <a:endParaRPr kumimoji="1" lang="ja-JP" altLang="en-US"/>
          </a:p>
        </p:txBody>
      </p:sp>
    </p:spTree>
    <p:extLst>
      <p:ext uri="{BB962C8B-B14F-4D97-AF65-F5344CB8AC3E}">
        <p14:creationId xmlns:p14="http://schemas.microsoft.com/office/powerpoint/2010/main" val="309442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8.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8CA23D-FBC7-4DB8-97D3-503B91BF3AEB}"/>
              </a:ext>
            </a:extLst>
          </p:cNvPr>
          <p:cNvSpPr>
            <a:spLocks noGrp="1"/>
          </p:cNvSpPr>
          <p:nvPr>
            <p:ph type="ctrTitle"/>
          </p:nvPr>
        </p:nvSpPr>
        <p:spPr>
          <a:xfrm>
            <a:off x="179512" y="1628800"/>
            <a:ext cx="8784976" cy="1470025"/>
          </a:xfrm>
        </p:spPr>
        <p:txBody>
          <a:bodyPr>
            <a:normAutofit fontScale="90000"/>
          </a:bodyPr>
          <a:lstStyle/>
          <a:p>
            <a:r>
              <a:rPr lang="ja-JP" altLang="ja-JP" dirty="0"/>
              <a:t>総合土砂管理の推進に向けた河道領域の土砂に関する課題抽出手法の提案</a:t>
            </a:r>
            <a:endParaRPr kumimoji="1" lang="ja-JP" altLang="en-US" dirty="0"/>
          </a:p>
        </p:txBody>
      </p:sp>
      <p:sp>
        <p:nvSpPr>
          <p:cNvPr id="3" name="字幕 2">
            <a:extLst>
              <a:ext uri="{FF2B5EF4-FFF2-40B4-BE49-F238E27FC236}">
                <a16:creationId xmlns:a16="http://schemas.microsoft.com/office/drawing/2014/main" id="{35E508C8-7A6B-4A63-847F-C1AF05B0CF0D}"/>
              </a:ext>
            </a:extLst>
          </p:cNvPr>
          <p:cNvSpPr>
            <a:spLocks noGrp="1"/>
          </p:cNvSpPr>
          <p:nvPr>
            <p:ph type="subTitle" idx="1"/>
          </p:nvPr>
        </p:nvSpPr>
        <p:spPr>
          <a:xfrm>
            <a:off x="179512" y="4772744"/>
            <a:ext cx="8784976" cy="1608584"/>
          </a:xfrm>
        </p:spPr>
        <p:txBody>
          <a:bodyPr>
            <a:normAutofit/>
          </a:bodyPr>
          <a:lstStyle/>
          <a:p>
            <a:r>
              <a:rPr lang="ja-JP" altLang="en-US" sz="3000" dirty="0">
                <a:solidFill>
                  <a:schemeClr val="tx1"/>
                </a:solidFill>
              </a:rPr>
              <a:t>○武川晋也</a:t>
            </a:r>
            <a:r>
              <a:rPr lang="en-US" altLang="ja-JP" sz="3000" baseline="30000" dirty="0">
                <a:solidFill>
                  <a:schemeClr val="tx1"/>
                </a:solidFill>
              </a:rPr>
              <a:t>1</a:t>
            </a:r>
            <a:r>
              <a:rPr lang="ja-JP" altLang="en-US" sz="3000" baseline="30000" dirty="0">
                <a:solidFill>
                  <a:schemeClr val="tx1"/>
                </a:solidFill>
              </a:rPr>
              <a:t>　　</a:t>
            </a:r>
            <a:r>
              <a:rPr lang="ja-JP" altLang="en-US" sz="3000" dirty="0">
                <a:solidFill>
                  <a:schemeClr val="tx1"/>
                </a:solidFill>
              </a:rPr>
              <a:t>田端幸輔</a:t>
            </a:r>
            <a:r>
              <a:rPr lang="en-US" altLang="ja-JP" sz="3000" baseline="30000" dirty="0">
                <a:solidFill>
                  <a:schemeClr val="tx1"/>
                </a:solidFill>
              </a:rPr>
              <a:t>1</a:t>
            </a:r>
            <a:r>
              <a:rPr lang="ja-JP" altLang="en-US" sz="3000" baseline="30000" dirty="0">
                <a:solidFill>
                  <a:schemeClr val="tx1"/>
                </a:solidFill>
              </a:rPr>
              <a:t>　　</a:t>
            </a:r>
            <a:r>
              <a:rPr lang="ja-JP" altLang="en-US" sz="3000" dirty="0">
                <a:solidFill>
                  <a:schemeClr val="tx1"/>
                </a:solidFill>
              </a:rPr>
              <a:t>福島雅紀</a:t>
            </a:r>
            <a:r>
              <a:rPr lang="en-US" altLang="ja-JP" sz="3000" baseline="30000" dirty="0">
                <a:solidFill>
                  <a:schemeClr val="tx1"/>
                </a:solidFill>
              </a:rPr>
              <a:t>2</a:t>
            </a:r>
            <a:endParaRPr kumimoji="1" lang="en-US" altLang="ja-JP" sz="3000" baseline="30000" dirty="0">
              <a:solidFill>
                <a:schemeClr val="tx1"/>
              </a:solidFill>
            </a:endParaRPr>
          </a:p>
          <a:p>
            <a:pPr algn="l"/>
            <a:r>
              <a:rPr kumimoji="1" lang="en-US" altLang="ja-JP" sz="2200" dirty="0">
                <a:solidFill>
                  <a:schemeClr val="tx1"/>
                </a:solidFill>
              </a:rPr>
              <a:t>1 </a:t>
            </a:r>
            <a:r>
              <a:rPr kumimoji="1" lang="ja-JP" altLang="en-US" sz="2200" dirty="0">
                <a:solidFill>
                  <a:schemeClr val="tx1"/>
                </a:solidFill>
              </a:rPr>
              <a:t>国土交通省　国土</a:t>
            </a:r>
            <a:r>
              <a:rPr lang="ja-JP" altLang="en-US" sz="2200" dirty="0">
                <a:solidFill>
                  <a:schemeClr val="tx1"/>
                </a:solidFill>
              </a:rPr>
              <a:t>技術政策総合研究所　</a:t>
            </a:r>
            <a:r>
              <a:rPr kumimoji="1" lang="ja-JP" altLang="en-US" sz="2200" dirty="0">
                <a:solidFill>
                  <a:schemeClr val="tx1"/>
                </a:solidFill>
              </a:rPr>
              <a:t>河川研究部　河川研究室</a:t>
            </a:r>
            <a:endParaRPr kumimoji="1" lang="en-US" altLang="ja-JP" sz="2200" dirty="0">
              <a:solidFill>
                <a:schemeClr val="tx1"/>
              </a:solidFill>
            </a:endParaRPr>
          </a:p>
          <a:p>
            <a:pPr algn="l"/>
            <a:r>
              <a:rPr kumimoji="1" lang="en-US" altLang="ja-JP" sz="2200" dirty="0">
                <a:solidFill>
                  <a:schemeClr val="tx1"/>
                </a:solidFill>
              </a:rPr>
              <a:t>2</a:t>
            </a:r>
            <a:r>
              <a:rPr lang="ja-JP" altLang="en-US" sz="2200" dirty="0">
                <a:solidFill>
                  <a:schemeClr val="tx1"/>
                </a:solidFill>
              </a:rPr>
              <a:t> </a:t>
            </a:r>
            <a:r>
              <a:rPr kumimoji="1" lang="ja-JP" altLang="en-US" sz="2200" dirty="0">
                <a:solidFill>
                  <a:schemeClr val="tx1"/>
                </a:solidFill>
              </a:rPr>
              <a:t>国土交通省　北陸地方整備局　信濃川河川事務所</a:t>
            </a:r>
          </a:p>
        </p:txBody>
      </p:sp>
      <p:sp>
        <p:nvSpPr>
          <p:cNvPr id="4" name="字幕 2">
            <a:extLst>
              <a:ext uri="{FF2B5EF4-FFF2-40B4-BE49-F238E27FC236}">
                <a16:creationId xmlns:a16="http://schemas.microsoft.com/office/drawing/2014/main" id="{B1861B53-1EEA-4A79-9251-82B4348C6BEB}"/>
              </a:ext>
            </a:extLst>
          </p:cNvPr>
          <p:cNvSpPr txBox="1">
            <a:spLocks/>
          </p:cNvSpPr>
          <p:nvPr/>
        </p:nvSpPr>
        <p:spPr>
          <a:xfrm>
            <a:off x="5796136" y="92075"/>
            <a:ext cx="3232448" cy="12486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r"/>
            <a:r>
              <a:rPr lang="ja-JP" altLang="en-US" sz="1800" dirty="0"/>
              <a:t>河川技術に関するシンポジウム</a:t>
            </a:r>
            <a:endParaRPr lang="en-US" altLang="ja-JP" sz="1800" dirty="0"/>
          </a:p>
          <a:p>
            <a:pPr algn="r"/>
            <a:r>
              <a:rPr lang="ja-JP" altLang="en-US" sz="1800" dirty="0"/>
              <a:t>ディスカッション期間：</a:t>
            </a:r>
            <a:r>
              <a:rPr lang="en-US" altLang="ja-JP" sz="1800" dirty="0"/>
              <a:t>6/8</a:t>
            </a:r>
            <a:r>
              <a:rPr lang="ja-JP" altLang="en-US" sz="1800" dirty="0"/>
              <a:t>～</a:t>
            </a:r>
            <a:r>
              <a:rPr lang="en-US" altLang="ja-JP" sz="1800" dirty="0"/>
              <a:t>6/21</a:t>
            </a:r>
          </a:p>
          <a:p>
            <a:pPr algn="l"/>
            <a:r>
              <a:rPr lang="ja-JP" altLang="en-US" sz="1800" dirty="0"/>
              <a:t>　　　　　　　　 発表日：</a:t>
            </a:r>
            <a:r>
              <a:rPr lang="en-US" altLang="ja-JP" sz="1800" dirty="0"/>
              <a:t>6/23</a:t>
            </a:r>
            <a:r>
              <a:rPr lang="ja-JP" altLang="en-US" sz="1800" dirty="0">
                <a:highlight>
                  <a:srgbClr val="FFFF00"/>
                </a:highlight>
              </a:rPr>
              <a:t>　</a:t>
            </a:r>
            <a:endParaRPr lang="en-US" altLang="ja-JP" sz="1800" dirty="0">
              <a:highlight>
                <a:srgbClr val="FFFF00"/>
              </a:highlight>
            </a:endParaRPr>
          </a:p>
          <a:p>
            <a:pPr algn="r"/>
            <a:endParaRPr lang="en-US" altLang="ja-JP" sz="1800" dirty="0"/>
          </a:p>
        </p:txBody>
      </p:sp>
      <p:sp>
        <p:nvSpPr>
          <p:cNvPr id="5" name="正方形/長方形 4">
            <a:extLst>
              <a:ext uri="{FF2B5EF4-FFF2-40B4-BE49-F238E27FC236}">
                <a16:creationId xmlns:a16="http://schemas.microsoft.com/office/drawing/2014/main" id="{7975594A-1377-425F-82F5-2DF66AB40916}"/>
              </a:ext>
            </a:extLst>
          </p:cNvPr>
          <p:cNvSpPr/>
          <p:nvPr/>
        </p:nvSpPr>
        <p:spPr>
          <a:xfrm>
            <a:off x="0" y="1556792"/>
            <a:ext cx="9144000" cy="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2DA5D59-8F72-4A76-9AB0-CCBE598C91E5}"/>
              </a:ext>
            </a:extLst>
          </p:cNvPr>
          <p:cNvSpPr/>
          <p:nvPr/>
        </p:nvSpPr>
        <p:spPr>
          <a:xfrm>
            <a:off x="2400" y="3861056"/>
            <a:ext cx="9144000" cy="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D4B8B3D5-70BB-4DF3-8482-12ABA3FD06F8}"/>
              </a:ext>
            </a:extLst>
          </p:cNvPr>
          <p:cNvSpPr txBox="1">
            <a:spLocks/>
          </p:cNvSpPr>
          <p:nvPr/>
        </p:nvSpPr>
        <p:spPr>
          <a:xfrm>
            <a:off x="178579" y="3065933"/>
            <a:ext cx="8784976" cy="79511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～二極化進行の可能性のある河川を対象として～</a:t>
            </a:r>
            <a:endParaRPr lang="ja-JP" altLang="en-US" dirty="0"/>
          </a:p>
        </p:txBody>
      </p:sp>
    </p:spTree>
    <p:extLst>
      <p:ext uri="{BB962C8B-B14F-4D97-AF65-F5344CB8AC3E}">
        <p14:creationId xmlns:p14="http://schemas.microsoft.com/office/powerpoint/2010/main" val="264019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
          <p:cNvSpPr txBox="1"/>
          <p:nvPr/>
        </p:nvSpPr>
        <p:spPr>
          <a:xfrm>
            <a:off x="107504" y="790104"/>
            <a:ext cx="4536504" cy="1754326"/>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初期河道や</a:t>
            </a:r>
            <a:r>
              <a:rPr lang="ja-JP" altLang="en-US" dirty="0">
                <a:solidFill>
                  <a:schemeClr val="accent2"/>
                </a:solidFill>
                <a:latin typeface="ＭＳ ゴシック" panose="020B0609070205080204" pitchFamily="49" charset="-128"/>
                <a:ea typeface="ＭＳ ゴシック" panose="020B0609070205080204" pitchFamily="49" charset="-128"/>
              </a:rPr>
              <a:t>土砂供給条件</a:t>
            </a:r>
            <a:r>
              <a:rPr lang="ja-JP" altLang="en-US" dirty="0">
                <a:latin typeface="ＭＳ ゴシック" panose="020B0609070205080204" pitchFamily="49" charset="-128"/>
                <a:ea typeface="ＭＳ ゴシック" panose="020B0609070205080204" pitchFamily="49" charset="-128"/>
              </a:rPr>
              <a:t>を変化させた場合の長期の河床変動予測計算を実施し、中長期的な洗掘深を予測</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上流からの土砂の一部が南岸堰</a:t>
            </a:r>
            <a:r>
              <a:rPr lang="en-US" altLang="ja-JP" dirty="0">
                <a:latin typeface="ＭＳ ゴシック" panose="020B0609070205080204" pitchFamily="49" charset="-128"/>
                <a:ea typeface="ＭＳ ゴシック" panose="020B0609070205080204" pitchFamily="49" charset="-128"/>
              </a:rPr>
              <a:t>(13k)</a:t>
            </a:r>
            <a:r>
              <a:rPr lang="ja-JP" altLang="en-US" dirty="0">
                <a:latin typeface="ＭＳ ゴシック" panose="020B0609070205080204" pitchFamily="49" charset="-128"/>
                <a:ea typeface="ＭＳ ゴシック" panose="020B0609070205080204" pitchFamily="49" charset="-128"/>
              </a:rPr>
              <a:t>上流に堆積する状況</a:t>
            </a:r>
            <a:r>
              <a:rPr lang="en-US" altLang="ja-JP" dirty="0">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ケース</a:t>
            </a:r>
            <a:r>
              <a:rPr lang="en-US" altLang="ja-JP" dirty="0">
                <a:solidFill>
                  <a:srgbClr val="FF0000"/>
                </a:solidFill>
                <a:latin typeface="ＭＳ ゴシック" panose="020B0609070205080204" pitchFamily="49" charset="-128"/>
                <a:ea typeface="ＭＳ ゴシック" panose="020B0609070205080204" pitchFamily="49" charset="-128"/>
              </a:rPr>
              <a:t>2</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と堆積しない状況</a:t>
            </a:r>
            <a:r>
              <a:rPr lang="en-US" altLang="ja-JP"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ケース</a:t>
            </a:r>
            <a:r>
              <a:rPr lang="en-US" altLang="ja-JP" dirty="0">
                <a:solidFill>
                  <a:srgbClr val="0070C0"/>
                </a:solidFill>
                <a:latin typeface="ＭＳ ゴシック" panose="020B0609070205080204" pitchFamily="49" charset="-128"/>
                <a:ea typeface="ＭＳ ゴシック" panose="020B0609070205080204" pitchFamily="49" charset="-128"/>
              </a:rPr>
              <a:t>3</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を想定し、両者を比較</a:t>
            </a:r>
            <a:endParaRPr lang="en-US" altLang="ja-JP" dirty="0">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4BED6D9B-4063-43FD-A376-5950D1F56192}"/>
              </a:ext>
            </a:extLst>
          </p:cNvPr>
          <p:cNvSpPr/>
          <p:nvPr/>
        </p:nvSpPr>
        <p:spPr>
          <a:xfrm>
            <a:off x="107504" y="769928"/>
            <a:ext cx="4536504" cy="18080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dirty="0"/>
              <a:t>結果①</a:t>
            </a:r>
          </a:p>
        </p:txBody>
      </p:sp>
      <p:sp>
        <p:nvSpPr>
          <p:cNvPr id="6" name="スライド番号プレースホルダー 5"/>
          <p:cNvSpPr>
            <a:spLocks noGrp="1"/>
          </p:cNvSpPr>
          <p:nvPr>
            <p:ph type="sldNum" sz="quarter" idx="12"/>
          </p:nvPr>
        </p:nvSpPr>
        <p:spPr/>
        <p:txBody>
          <a:bodyPr/>
          <a:lstStyle/>
          <a:p>
            <a:fld id="{051F98D5-59D2-457E-91CA-F9F0972BB425}" type="slidenum">
              <a:rPr lang="ja-JP" altLang="en-US" smtClean="0"/>
              <a:pPr/>
              <a:t>9</a:t>
            </a:fld>
            <a:endParaRPr lang="ja-JP" altLang="en-US"/>
          </a:p>
        </p:txBody>
      </p:sp>
      <p:grpSp>
        <p:nvGrpSpPr>
          <p:cNvPr id="8" name="グループ化 7">
            <a:extLst>
              <a:ext uri="{FF2B5EF4-FFF2-40B4-BE49-F238E27FC236}">
                <a16:creationId xmlns:a16="http://schemas.microsoft.com/office/drawing/2014/main" id="{410702B5-6DEF-49E3-9C26-91F011348F8F}"/>
              </a:ext>
            </a:extLst>
          </p:cNvPr>
          <p:cNvGrpSpPr/>
          <p:nvPr/>
        </p:nvGrpSpPr>
        <p:grpSpPr>
          <a:xfrm>
            <a:off x="5029484" y="654596"/>
            <a:ext cx="4007011" cy="1923583"/>
            <a:chOff x="5029484" y="1088586"/>
            <a:chExt cx="4007011" cy="1923583"/>
          </a:xfrm>
        </p:grpSpPr>
        <p:pic>
          <p:nvPicPr>
            <p:cNvPr id="3" name="図 2">
              <a:extLst>
                <a:ext uri="{FF2B5EF4-FFF2-40B4-BE49-F238E27FC236}">
                  <a16:creationId xmlns:a16="http://schemas.microsoft.com/office/drawing/2014/main" id="{16AE58FA-1D9E-4528-BED1-9AEE5F33BC75}"/>
                </a:ext>
              </a:extLst>
            </p:cNvPr>
            <p:cNvPicPr>
              <a:picLocks noChangeAspect="1"/>
            </p:cNvPicPr>
            <p:nvPr/>
          </p:nvPicPr>
          <p:blipFill>
            <a:blip r:embed="rId3"/>
            <a:stretch>
              <a:fillRect/>
            </a:stretch>
          </p:blipFill>
          <p:spPr>
            <a:xfrm>
              <a:off x="5029484" y="1356659"/>
              <a:ext cx="4007011" cy="1655510"/>
            </a:xfrm>
            <a:prstGeom prst="rect">
              <a:avLst/>
            </a:prstGeom>
          </p:spPr>
        </p:pic>
        <p:sp>
          <p:nvSpPr>
            <p:cNvPr id="12" name="テキスト ボックス 11">
              <a:extLst>
                <a:ext uri="{FF2B5EF4-FFF2-40B4-BE49-F238E27FC236}">
                  <a16:creationId xmlns:a16="http://schemas.microsoft.com/office/drawing/2014/main" id="{A0E8AC7E-EF19-4A73-A896-BEE2FD859C68}"/>
                </a:ext>
              </a:extLst>
            </p:cNvPr>
            <p:cNvSpPr txBox="1"/>
            <p:nvPr/>
          </p:nvSpPr>
          <p:spPr>
            <a:xfrm>
              <a:off x="5593393" y="1088586"/>
              <a:ext cx="2867039" cy="307777"/>
            </a:xfrm>
            <a:prstGeom prst="rect">
              <a:avLst/>
            </a:prstGeom>
            <a:noFill/>
          </p:spPr>
          <p:txBody>
            <a:bodyPr wrap="square" rtlCol="0">
              <a:spAutoFit/>
            </a:bodyPr>
            <a:lstStyle/>
            <a:p>
              <a:pPr algn="ctr"/>
              <a:r>
                <a:rPr kumimoji="1" lang="ja-JP" altLang="en-US" sz="1400" dirty="0"/>
                <a:t>予測計算ケース</a:t>
              </a:r>
            </a:p>
          </p:txBody>
        </p:sp>
      </p:grpSp>
      <p:grpSp>
        <p:nvGrpSpPr>
          <p:cNvPr id="16" name="グループ化 15">
            <a:extLst>
              <a:ext uri="{FF2B5EF4-FFF2-40B4-BE49-F238E27FC236}">
                <a16:creationId xmlns:a16="http://schemas.microsoft.com/office/drawing/2014/main" id="{20E48776-743F-4396-A9C8-A84313B03E06}"/>
              </a:ext>
            </a:extLst>
          </p:cNvPr>
          <p:cNvGrpSpPr/>
          <p:nvPr/>
        </p:nvGrpSpPr>
        <p:grpSpPr>
          <a:xfrm>
            <a:off x="107504" y="2636912"/>
            <a:ext cx="9036496" cy="4210288"/>
            <a:chOff x="827584" y="2636912"/>
            <a:chExt cx="9036496" cy="4210288"/>
          </a:xfrm>
        </p:grpSpPr>
        <p:pic>
          <p:nvPicPr>
            <p:cNvPr id="7" name="図 6">
              <a:extLst>
                <a:ext uri="{FF2B5EF4-FFF2-40B4-BE49-F238E27FC236}">
                  <a16:creationId xmlns:a16="http://schemas.microsoft.com/office/drawing/2014/main" id="{3F7B1ABC-6F28-4D29-B505-90D6965DA2CE}"/>
                </a:ext>
              </a:extLst>
            </p:cNvPr>
            <p:cNvPicPr>
              <a:picLocks noChangeAspect="1"/>
            </p:cNvPicPr>
            <p:nvPr/>
          </p:nvPicPr>
          <p:blipFill>
            <a:blip r:embed="rId4"/>
            <a:stretch>
              <a:fillRect/>
            </a:stretch>
          </p:blipFill>
          <p:spPr>
            <a:xfrm>
              <a:off x="827584" y="2636912"/>
              <a:ext cx="6052031" cy="4210288"/>
            </a:xfrm>
            <a:prstGeom prst="rect">
              <a:avLst/>
            </a:prstGeom>
          </p:spPr>
        </p:pic>
        <p:sp>
          <p:nvSpPr>
            <p:cNvPr id="14" name="楕円 13">
              <a:extLst>
                <a:ext uri="{FF2B5EF4-FFF2-40B4-BE49-F238E27FC236}">
                  <a16:creationId xmlns:a16="http://schemas.microsoft.com/office/drawing/2014/main" id="{039DB04D-EADD-449C-9D03-249ABA41D343}"/>
                </a:ext>
              </a:extLst>
            </p:cNvPr>
            <p:cNvSpPr/>
            <p:nvPr/>
          </p:nvSpPr>
          <p:spPr>
            <a:xfrm>
              <a:off x="3927289" y="4365104"/>
              <a:ext cx="2779736" cy="1224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2">
              <a:extLst>
                <a:ext uri="{FF2B5EF4-FFF2-40B4-BE49-F238E27FC236}">
                  <a16:creationId xmlns:a16="http://schemas.microsoft.com/office/drawing/2014/main" id="{8867E883-9B80-4E88-B02F-FA3BA739BF7F}"/>
                </a:ext>
              </a:extLst>
            </p:cNvPr>
            <p:cNvSpPr txBox="1"/>
            <p:nvPr/>
          </p:nvSpPr>
          <p:spPr>
            <a:xfrm>
              <a:off x="6690141" y="4437112"/>
              <a:ext cx="3173939" cy="92333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solidFill>
                    <a:srgbClr val="FF0000"/>
                  </a:solidFill>
                  <a:latin typeface="ＭＳ ゴシック" panose="020B0609070205080204" pitchFamily="49" charset="-128"/>
                  <a:ea typeface="ＭＳ ゴシック" panose="020B0609070205080204" pitchFamily="49" charset="-128"/>
                </a:rPr>
                <a:t>ケース</a:t>
              </a:r>
              <a:r>
                <a:rPr lang="en-US" altLang="ja-JP" dirty="0">
                  <a:solidFill>
                    <a:srgbClr val="FF0000"/>
                  </a:solidFill>
                  <a:latin typeface="ＭＳ ゴシック" panose="020B0609070205080204" pitchFamily="49" charset="-128"/>
                  <a:ea typeface="ＭＳ ゴシック" panose="020B0609070205080204" pitchFamily="49" charset="-128"/>
                </a:rPr>
                <a:t>2</a:t>
              </a:r>
              <a:r>
                <a:rPr lang="ja-JP" altLang="en-US" dirty="0">
                  <a:latin typeface="ＭＳ ゴシック" panose="020B0609070205080204" pitchFamily="49" charset="-128"/>
                  <a:ea typeface="ＭＳ ゴシック" panose="020B0609070205080204" pitchFamily="49" charset="-128"/>
                </a:rPr>
                <a:t>よりも</a:t>
              </a:r>
              <a:r>
                <a:rPr lang="ja-JP" altLang="en-US" dirty="0">
                  <a:solidFill>
                    <a:srgbClr val="0070C0"/>
                  </a:solidFill>
                  <a:latin typeface="ＭＳ ゴシック" panose="020B0609070205080204" pitchFamily="49" charset="-128"/>
                  <a:ea typeface="ＭＳ ゴシック" panose="020B0609070205080204" pitchFamily="49" charset="-128"/>
                </a:rPr>
                <a:t>ケース</a:t>
              </a:r>
              <a:r>
                <a:rPr lang="en-US" altLang="ja-JP" dirty="0">
                  <a:solidFill>
                    <a:srgbClr val="0070C0"/>
                  </a:solidFill>
                  <a:latin typeface="ＭＳ ゴシック" panose="020B0609070205080204" pitchFamily="49" charset="-128"/>
                  <a:ea typeface="ＭＳ ゴシック" panose="020B0609070205080204" pitchFamily="49" charset="-128"/>
                </a:rPr>
                <a:t>3</a:t>
              </a:r>
              <a:r>
                <a:rPr lang="ja-JP" altLang="en-US" dirty="0">
                  <a:latin typeface="ＭＳ ゴシック" panose="020B0609070205080204" pitchFamily="49" charset="-128"/>
                  <a:ea typeface="ＭＳ ゴシック" panose="020B0609070205080204" pitchFamily="49" charset="-128"/>
                </a:rPr>
                <a:t>の方が</a:t>
              </a:r>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5.8k</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11.3k</a:t>
              </a:r>
              <a:r>
                <a:rPr lang="ja-JP" altLang="en-US" dirty="0">
                  <a:latin typeface="ＭＳ ゴシック" panose="020B0609070205080204" pitchFamily="49" charset="-128"/>
                  <a:ea typeface="ＭＳ ゴシック" panose="020B0609070205080204" pitchFamily="49" charset="-128"/>
                </a:rPr>
                <a:t>の区間の</a:t>
              </a:r>
              <a:endParaRPr lang="en-US" altLang="ja-JP" dirty="0">
                <a:latin typeface="ＭＳ ゴシック" panose="020B0609070205080204" pitchFamily="49" charset="-128"/>
                <a:ea typeface="ＭＳ ゴシック" panose="020B0609070205080204" pitchFamily="49" charset="-128"/>
              </a:endParaRPr>
            </a:p>
            <a:p>
              <a:r>
                <a:rPr lang="ja-JP" altLang="en-US" u="sng" dirty="0">
                  <a:solidFill>
                    <a:srgbClr val="00B050"/>
                  </a:solidFill>
                  <a:latin typeface="ＭＳ ゴシック" panose="020B0609070205080204" pitchFamily="49" charset="-128"/>
                  <a:ea typeface="ＭＳ ゴシック" panose="020B0609070205080204" pitchFamily="49" charset="-128"/>
                </a:rPr>
                <a:t>最深河床高低下量が緩和</a:t>
              </a:r>
              <a:endParaRPr lang="en-US" altLang="ja-JP" u="sng" dirty="0">
                <a:solidFill>
                  <a:srgbClr val="00B050"/>
                </a:solidFill>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4BE04AA8-C312-4F8D-8DB6-19CE8467D897}"/>
                </a:ext>
              </a:extLst>
            </p:cNvPr>
            <p:cNvSpPr txBox="1"/>
            <p:nvPr/>
          </p:nvSpPr>
          <p:spPr>
            <a:xfrm>
              <a:off x="3203848" y="6184354"/>
              <a:ext cx="3499817" cy="276999"/>
            </a:xfrm>
            <a:prstGeom prst="rect">
              <a:avLst/>
            </a:prstGeom>
            <a:solidFill>
              <a:schemeClr val="bg1"/>
            </a:solidFill>
            <a:ln>
              <a:solidFill>
                <a:schemeClr val="tx1"/>
              </a:solidFill>
            </a:ln>
          </p:spPr>
          <p:txBody>
            <a:bodyPr wrap="square" rtlCol="0">
              <a:spAutoFit/>
            </a:bodyPr>
            <a:lstStyle/>
            <a:p>
              <a:pPr algn="ctr"/>
              <a:r>
                <a:rPr kumimoji="1" lang="ja-JP" altLang="en-US" sz="1200" dirty="0"/>
                <a:t>ケース</a:t>
              </a:r>
              <a:r>
                <a:rPr kumimoji="1" lang="en-US" altLang="ja-JP" sz="1200" dirty="0"/>
                <a:t>2</a:t>
              </a:r>
              <a:r>
                <a:rPr kumimoji="1" lang="ja-JP" altLang="en-US" sz="1200" dirty="0"/>
                <a:t>とケース</a:t>
              </a:r>
              <a:r>
                <a:rPr kumimoji="1" lang="en-US" altLang="ja-JP" sz="1200" dirty="0"/>
                <a:t>3</a:t>
              </a:r>
              <a:r>
                <a:rPr kumimoji="1" lang="ja-JP" altLang="en-US" sz="1200" dirty="0"/>
                <a:t>の河床変動予測計算結果縦断図</a:t>
              </a:r>
            </a:p>
          </p:txBody>
        </p:sp>
      </p:grpSp>
      <p:sp>
        <p:nvSpPr>
          <p:cNvPr id="17" name="正方形/長方形 16">
            <a:extLst>
              <a:ext uri="{FF2B5EF4-FFF2-40B4-BE49-F238E27FC236}">
                <a16:creationId xmlns:a16="http://schemas.microsoft.com/office/drawing/2014/main" id="{D2F35A6D-9212-441D-B368-B3A8DC909EFA}"/>
              </a:ext>
            </a:extLst>
          </p:cNvPr>
          <p:cNvSpPr/>
          <p:nvPr/>
        </p:nvSpPr>
        <p:spPr>
          <a:xfrm>
            <a:off x="6876255" y="921425"/>
            <a:ext cx="2148085" cy="1643882"/>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54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
          <p:cNvSpPr txBox="1"/>
          <p:nvPr/>
        </p:nvSpPr>
        <p:spPr>
          <a:xfrm>
            <a:off x="107504" y="790104"/>
            <a:ext cx="8988078" cy="1754326"/>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上流からの土砂の一部が南岸堰上流に堆積する状況</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ケース</a:t>
            </a:r>
            <a:r>
              <a:rPr lang="en-US" altLang="ja-JP" dirty="0">
                <a:latin typeface="ＭＳ ゴシック" panose="020B0609070205080204" pitchFamily="49" charset="-128"/>
                <a:ea typeface="ＭＳ ゴシック" panose="020B0609070205080204" pitchFamily="49" charset="-128"/>
              </a:rPr>
              <a:t>2)</a:t>
            </a:r>
            <a:r>
              <a:rPr lang="ja-JP" altLang="en-US" dirty="0">
                <a:latin typeface="ＭＳ ゴシック" panose="020B0609070205080204" pitchFamily="49" charset="-128"/>
                <a:ea typeface="ＭＳ ゴシック" panose="020B0609070205080204" pitchFamily="49" charset="-128"/>
              </a:rPr>
              <a:t>と堆積しない状況</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ケース</a:t>
            </a:r>
            <a:r>
              <a:rPr lang="en-US" altLang="ja-JP" dirty="0">
                <a:latin typeface="ＭＳ ゴシック" panose="020B0609070205080204" pitchFamily="49" charset="-128"/>
                <a:ea typeface="ＭＳ ゴシック" panose="020B0609070205080204" pitchFamily="49" charset="-128"/>
              </a:rPr>
              <a:t>3)</a:t>
            </a:r>
            <a:r>
              <a:rPr lang="ja-JP" altLang="en-US" dirty="0">
                <a:latin typeface="ＭＳ ゴシック" panose="020B0609070205080204" pitchFamily="49" charset="-128"/>
                <a:ea typeface="ＭＳ ゴシック" panose="020B0609070205080204" pitchFamily="49" charset="-128"/>
              </a:rPr>
              <a:t>を想定</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モデル上流端を南岸堰の下流としたケース</a:t>
            </a:r>
            <a:r>
              <a:rPr lang="en-US" altLang="ja-JP" dirty="0">
                <a:latin typeface="ＭＳ ゴシック" panose="020B0609070205080204" pitchFamily="49" charset="-128"/>
                <a:ea typeface="ＭＳ ゴシック" panose="020B0609070205080204" pitchFamily="49" charset="-128"/>
              </a:rPr>
              <a:t>3</a:t>
            </a:r>
            <a:r>
              <a:rPr lang="ja-JP" altLang="en-US" dirty="0">
                <a:latin typeface="ＭＳ ゴシック" panose="020B0609070205080204" pitchFamily="49" charset="-128"/>
                <a:ea typeface="ＭＳ ゴシック" panose="020B0609070205080204" pitchFamily="49" charset="-128"/>
              </a:rPr>
              <a:t>の方が、</a:t>
            </a:r>
            <a:r>
              <a:rPr lang="en-US" altLang="ja-JP" dirty="0">
                <a:latin typeface="ＭＳ ゴシック" panose="020B0609070205080204" pitchFamily="49" charset="-128"/>
                <a:ea typeface="ＭＳ ゴシック" panose="020B0609070205080204" pitchFamily="49" charset="-128"/>
              </a:rPr>
              <a:t>5.8k</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11.3k</a:t>
            </a:r>
            <a:r>
              <a:rPr lang="ja-JP" altLang="en-US" dirty="0">
                <a:latin typeface="ＭＳ ゴシック" panose="020B0609070205080204" pitchFamily="49" charset="-128"/>
                <a:ea typeface="ＭＳ ゴシック" panose="020B0609070205080204" pitchFamily="49" charset="-128"/>
              </a:rPr>
              <a:t>の区間の</a:t>
            </a:r>
            <a:r>
              <a:rPr lang="ja-JP" altLang="en-US" dirty="0">
                <a:solidFill>
                  <a:srgbClr val="00B050"/>
                </a:solidFill>
                <a:latin typeface="ＭＳ ゴシック" panose="020B0609070205080204" pitchFamily="49" charset="-128"/>
                <a:ea typeface="ＭＳ ゴシック" panose="020B0609070205080204" pitchFamily="49" charset="-128"/>
              </a:rPr>
              <a:t>最深河床高低下量が緩和</a:t>
            </a:r>
            <a:r>
              <a:rPr lang="ja-JP" altLang="en-US" dirty="0">
                <a:latin typeface="ＭＳ ゴシック" panose="020B0609070205080204" pitchFamily="49" charset="-128"/>
                <a:ea typeface="ＭＳ ゴシック" panose="020B0609070205080204" pitchFamily="49" charset="-128"/>
              </a:rPr>
              <a:t>され、河床が安定傾向（下図は</a:t>
            </a:r>
            <a:r>
              <a:rPr lang="en-US" altLang="ja-JP" dirty="0">
                <a:latin typeface="ＭＳ ゴシック" panose="020B0609070205080204" pitchFamily="49" charset="-128"/>
                <a:ea typeface="ＭＳ ゴシック" panose="020B0609070205080204" pitchFamily="49" charset="-128"/>
              </a:rPr>
              <a:t>9.4k</a:t>
            </a:r>
            <a:r>
              <a:rPr lang="ja-JP" altLang="en-US" dirty="0">
                <a:latin typeface="ＭＳ ゴシック" panose="020B0609070205080204" pitchFamily="49" charset="-128"/>
                <a:ea typeface="ＭＳ ゴシック" panose="020B0609070205080204" pitchFamily="49" charset="-128"/>
              </a:rPr>
              <a:t>の例）</a:t>
            </a:r>
            <a:br>
              <a:rPr lang="en-US" altLang="ja-JP"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→土砂の連続性を確保することで安定的な河道断面が形成され、洗掘の危険性の軽</a:t>
            </a:r>
            <a:br>
              <a:rPr lang="en-US" altLang="ja-JP"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　減が期待できる</a:t>
            </a:r>
            <a:endParaRPr lang="en-US" altLang="ja-JP" dirty="0">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4BED6D9B-4063-43FD-A376-5950D1F56192}"/>
              </a:ext>
            </a:extLst>
          </p:cNvPr>
          <p:cNvSpPr/>
          <p:nvPr/>
        </p:nvSpPr>
        <p:spPr>
          <a:xfrm>
            <a:off x="107504" y="769928"/>
            <a:ext cx="8950386" cy="17745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dirty="0"/>
              <a:t>結果②</a:t>
            </a:r>
          </a:p>
        </p:txBody>
      </p:sp>
      <p:sp>
        <p:nvSpPr>
          <p:cNvPr id="6" name="スライド番号プレースホルダー 5"/>
          <p:cNvSpPr>
            <a:spLocks noGrp="1"/>
          </p:cNvSpPr>
          <p:nvPr>
            <p:ph type="sldNum" sz="quarter" idx="12"/>
          </p:nvPr>
        </p:nvSpPr>
        <p:spPr/>
        <p:txBody>
          <a:bodyPr/>
          <a:lstStyle/>
          <a:p>
            <a:fld id="{051F98D5-59D2-457E-91CA-F9F0972BB425}" type="slidenum">
              <a:rPr lang="ja-JP" altLang="en-US" smtClean="0"/>
              <a:pPr/>
              <a:t>10</a:t>
            </a:fld>
            <a:endParaRPr lang="ja-JP" altLang="en-US"/>
          </a:p>
        </p:txBody>
      </p:sp>
      <p:pic>
        <p:nvPicPr>
          <p:cNvPr id="4" name="図 3">
            <a:extLst>
              <a:ext uri="{FF2B5EF4-FFF2-40B4-BE49-F238E27FC236}">
                <a16:creationId xmlns:a16="http://schemas.microsoft.com/office/drawing/2014/main" id="{E52B5E9C-DB34-4548-A5C9-4AD55ADA2911}"/>
              </a:ext>
            </a:extLst>
          </p:cNvPr>
          <p:cNvPicPr>
            <a:picLocks noChangeAspect="1"/>
          </p:cNvPicPr>
          <p:nvPr/>
        </p:nvPicPr>
        <p:blipFill>
          <a:blip r:embed="rId3"/>
          <a:stretch>
            <a:fillRect/>
          </a:stretch>
        </p:blipFill>
        <p:spPr>
          <a:xfrm>
            <a:off x="72008" y="3004583"/>
            <a:ext cx="4572000" cy="3236757"/>
          </a:xfrm>
          <a:prstGeom prst="rect">
            <a:avLst/>
          </a:prstGeom>
        </p:spPr>
      </p:pic>
      <p:pic>
        <p:nvPicPr>
          <p:cNvPr id="5" name="図 4">
            <a:extLst>
              <a:ext uri="{FF2B5EF4-FFF2-40B4-BE49-F238E27FC236}">
                <a16:creationId xmlns:a16="http://schemas.microsoft.com/office/drawing/2014/main" id="{F4013B68-08AF-4419-8042-BF78A8FCBB5C}"/>
              </a:ext>
            </a:extLst>
          </p:cNvPr>
          <p:cNvPicPr>
            <a:picLocks noChangeAspect="1"/>
          </p:cNvPicPr>
          <p:nvPr/>
        </p:nvPicPr>
        <p:blipFill>
          <a:blip r:embed="rId4"/>
          <a:stretch>
            <a:fillRect/>
          </a:stretch>
        </p:blipFill>
        <p:spPr>
          <a:xfrm>
            <a:off x="4571999" y="3004584"/>
            <a:ext cx="4560443" cy="3236755"/>
          </a:xfrm>
          <a:prstGeom prst="rect">
            <a:avLst/>
          </a:prstGeom>
        </p:spPr>
      </p:pic>
      <p:sp>
        <p:nvSpPr>
          <p:cNvPr id="11" name="テキスト ボックス 2">
            <a:extLst>
              <a:ext uri="{FF2B5EF4-FFF2-40B4-BE49-F238E27FC236}">
                <a16:creationId xmlns:a16="http://schemas.microsoft.com/office/drawing/2014/main" id="{45AA24B5-C5F1-4D1A-9945-3DBA5AEAC642}"/>
              </a:ext>
            </a:extLst>
          </p:cNvPr>
          <p:cNvSpPr txBox="1"/>
          <p:nvPr/>
        </p:nvSpPr>
        <p:spPr>
          <a:xfrm>
            <a:off x="7040420" y="5093632"/>
            <a:ext cx="1636036" cy="646331"/>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u="sng" dirty="0">
                <a:solidFill>
                  <a:srgbClr val="00B050"/>
                </a:solidFill>
                <a:latin typeface="ＭＳ ゴシック" panose="020B0609070205080204" pitchFamily="49" charset="-128"/>
                <a:ea typeface="ＭＳ ゴシック" panose="020B0609070205080204" pitchFamily="49" charset="-128"/>
              </a:rPr>
              <a:t>最深河床高</a:t>
            </a:r>
            <a:endParaRPr lang="en-US" altLang="ja-JP" u="sng" dirty="0">
              <a:solidFill>
                <a:srgbClr val="00B050"/>
              </a:solidFill>
              <a:latin typeface="ＭＳ ゴシック" panose="020B0609070205080204" pitchFamily="49" charset="-128"/>
              <a:ea typeface="ＭＳ ゴシック" panose="020B0609070205080204" pitchFamily="49" charset="-128"/>
            </a:endParaRPr>
          </a:p>
          <a:p>
            <a:pPr algn="ctr"/>
            <a:r>
              <a:rPr lang="ja-JP" altLang="en-US" u="sng" dirty="0">
                <a:solidFill>
                  <a:srgbClr val="00B050"/>
                </a:solidFill>
                <a:latin typeface="ＭＳ ゴシック" panose="020B0609070205080204" pitchFamily="49" charset="-128"/>
                <a:ea typeface="ＭＳ ゴシック" panose="020B0609070205080204" pitchFamily="49" charset="-128"/>
              </a:rPr>
              <a:t>低下量が緩和</a:t>
            </a:r>
            <a:endParaRPr lang="en-US" altLang="ja-JP" u="sng" dirty="0">
              <a:solidFill>
                <a:srgbClr val="00B050"/>
              </a:solidFill>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BF9F4A72-B1A6-4068-B5C4-6FBFE040C4AC}"/>
              </a:ext>
            </a:extLst>
          </p:cNvPr>
          <p:cNvSpPr txBox="1"/>
          <p:nvPr/>
        </p:nvSpPr>
        <p:spPr>
          <a:xfrm>
            <a:off x="827584" y="6366370"/>
            <a:ext cx="7488832" cy="307777"/>
          </a:xfrm>
          <a:prstGeom prst="rect">
            <a:avLst/>
          </a:prstGeom>
          <a:noFill/>
        </p:spPr>
        <p:txBody>
          <a:bodyPr wrap="square" rtlCol="0">
            <a:spAutoFit/>
          </a:bodyPr>
          <a:lstStyle/>
          <a:p>
            <a:pPr algn="ctr"/>
            <a:r>
              <a:rPr kumimoji="1" lang="ja-JP" altLang="en-US" sz="1400" dirty="0"/>
              <a:t>ケース</a:t>
            </a:r>
            <a:r>
              <a:rPr kumimoji="1" lang="en-US" altLang="ja-JP" sz="1400" dirty="0"/>
              <a:t>2(</a:t>
            </a:r>
            <a:r>
              <a:rPr kumimoji="1" lang="ja-JP" altLang="en-US" sz="1400" dirty="0"/>
              <a:t>左図</a:t>
            </a:r>
            <a:r>
              <a:rPr kumimoji="1" lang="en-US" altLang="ja-JP" sz="1400" dirty="0"/>
              <a:t>)</a:t>
            </a:r>
            <a:r>
              <a:rPr kumimoji="1" lang="ja-JP" altLang="en-US" sz="1400" dirty="0"/>
              <a:t>とケース</a:t>
            </a:r>
            <a:r>
              <a:rPr lang="en-US" altLang="ja-JP" sz="1400" dirty="0"/>
              <a:t>3 (</a:t>
            </a:r>
            <a:r>
              <a:rPr lang="ja-JP" altLang="en-US" sz="1400" dirty="0"/>
              <a:t>右図</a:t>
            </a:r>
            <a:r>
              <a:rPr lang="en-US" altLang="ja-JP" sz="1400" dirty="0"/>
              <a:t>)</a:t>
            </a:r>
            <a:r>
              <a:rPr kumimoji="1" lang="ja-JP" altLang="en-US" sz="1400" dirty="0"/>
              <a:t>の河床変動予測計算結果横断図（</a:t>
            </a:r>
            <a:r>
              <a:rPr kumimoji="1" lang="en-US" altLang="ja-JP" sz="1400" dirty="0"/>
              <a:t>9.4k</a:t>
            </a:r>
            <a:r>
              <a:rPr kumimoji="1" lang="ja-JP" altLang="en-US" sz="1400" dirty="0"/>
              <a:t>）</a:t>
            </a:r>
          </a:p>
        </p:txBody>
      </p:sp>
      <p:sp>
        <p:nvSpPr>
          <p:cNvPr id="13" name="楕円 12">
            <a:extLst>
              <a:ext uri="{FF2B5EF4-FFF2-40B4-BE49-F238E27FC236}">
                <a16:creationId xmlns:a16="http://schemas.microsoft.com/office/drawing/2014/main" id="{26EDA375-D0B5-4701-AFAA-6EBA250B17B0}"/>
              </a:ext>
            </a:extLst>
          </p:cNvPr>
          <p:cNvSpPr/>
          <p:nvPr/>
        </p:nvSpPr>
        <p:spPr>
          <a:xfrm>
            <a:off x="6804248" y="4968601"/>
            <a:ext cx="428687" cy="2880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7239735E-8859-457C-B5D3-E5CA092EAC1E}"/>
              </a:ext>
            </a:extLst>
          </p:cNvPr>
          <p:cNvSpPr/>
          <p:nvPr/>
        </p:nvSpPr>
        <p:spPr>
          <a:xfrm>
            <a:off x="2310065" y="4968601"/>
            <a:ext cx="428687" cy="2880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0884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おわりに</a:t>
            </a:r>
          </a:p>
        </p:txBody>
      </p:sp>
      <p:sp>
        <p:nvSpPr>
          <p:cNvPr id="3" name="スライド番号プレースホルダー 2"/>
          <p:cNvSpPr>
            <a:spLocks noGrp="1"/>
          </p:cNvSpPr>
          <p:nvPr>
            <p:ph type="sldNum" sz="quarter" idx="12"/>
          </p:nvPr>
        </p:nvSpPr>
        <p:spPr/>
        <p:txBody>
          <a:bodyPr/>
          <a:lstStyle/>
          <a:p>
            <a:fld id="{051F98D5-59D2-457E-91CA-F9F0972BB425}" type="slidenum">
              <a:rPr lang="ja-JP" altLang="en-US" smtClean="0"/>
              <a:pPr/>
              <a:t>11</a:t>
            </a:fld>
            <a:endParaRPr lang="ja-JP" altLang="en-US"/>
          </a:p>
        </p:txBody>
      </p:sp>
      <p:sp>
        <p:nvSpPr>
          <p:cNvPr id="7" name="AutoShape 5" descr="「浅瀬石川ダム」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8" descr="「四十四田ダム」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 name="グループ化 12">
            <a:extLst>
              <a:ext uri="{FF2B5EF4-FFF2-40B4-BE49-F238E27FC236}">
                <a16:creationId xmlns:a16="http://schemas.microsoft.com/office/drawing/2014/main" id="{06D05273-8992-47C7-8E17-49F6D56F4C5E}"/>
              </a:ext>
            </a:extLst>
          </p:cNvPr>
          <p:cNvGrpSpPr/>
          <p:nvPr/>
        </p:nvGrpSpPr>
        <p:grpSpPr>
          <a:xfrm>
            <a:off x="155575" y="3284985"/>
            <a:ext cx="8801429" cy="3240359"/>
            <a:chOff x="155575" y="3249017"/>
            <a:chExt cx="8801429" cy="3240359"/>
          </a:xfrm>
        </p:grpSpPr>
        <p:sp>
          <p:nvSpPr>
            <p:cNvPr id="4" name="正方形/長方形 3">
              <a:extLst>
                <a:ext uri="{FF2B5EF4-FFF2-40B4-BE49-F238E27FC236}">
                  <a16:creationId xmlns:a16="http://schemas.microsoft.com/office/drawing/2014/main" id="{627FA28B-111D-4FE5-A6C6-0B2383102805}"/>
                </a:ext>
              </a:extLst>
            </p:cNvPr>
            <p:cNvSpPr/>
            <p:nvPr/>
          </p:nvSpPr>
          <p:spPr>
            <a:xfrm>
              <a:off x="155575" y="3487369"/>
              <a:ext cx="8801429" cy="30020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テキスト ボックス 2">
              <a:extLst>
                <a:ext uri="{FF2B5EF4-FFF2-40B4-BE49-F238E27FC236}">
                  <a16:creationId xmlns:a16="http://schemas.microsoft.com/office/drawing/2014/main" id="{99072703-6FFC-4EDA-877D-E69DCE26156E}"/>
                </a:ext>
              </a:extLst>
            </p:cNvPr>
            <p:cNvSpPr txBox="1"/>
            <p:nvPr/>
          </p:nvSpPr>
          <p:spPr>
            <a:xfrm>
              <a:off x="186996" y="3760038"/>
              <a:ext cx="8705484" cy="2585323"/>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構築した河床変動モデルでの洗掘深の予測精度向上</a:t>
              </a:r>
              <a:br>
                <a:rPr lang="en-US" altLang="ja-JP" dirty="0">
                  <a:latin typeface="ＭＳ ゴシック" panose="020B0609070205080204" pitchFamily="49" charset="-128"/>
                  <a:ea typeface="ＭＳ ゴシック" panose="020B0609070205080204" pitchFamily="49" charset="-128"/>
                </a:rPr>
              </a:b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横断方向の河床材料の差異や、局所洗掘が生じる澪筋部での河床材料の経年的な変化の考慮</a:t>
              </a:r>
              <a:r>
                <a:rPr lang="en-US" altLang="ja-JP" dirty="0">
                  <a:latin typeface="ＭＳ ゴシック" panose="020B0609070205080204" pitchFamily="49" charset="-128"/>
                  <a:ea typeface="ＭＳ ゴシック" panose="020B0609070205080204" pitchFamily="49" charset="-128"/>
                </a:rPr>
                <a:t>)</a:t>
              </a:r>
            </a:p>
            <a:p>
              <a:pPr marL="342900" indent="-342900">
                <a:buFont typeface="Arial" panose="020B0604020202020204" pitchFamily="34" charset="0"/>
                <a:buChar char="•"/>
              </a:pP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他河川でのモデル構築、モデルの適用限界の整理</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河川毎の土砂に関する課題の明確化、河道領域での総合土砂管理の推進</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河砂基準計画編等への反映（河道領域での土砂管理の標準化）</a:t>
              </a:r>
              <a:endParaRPr lang="en-US" altLang="ja-JP" dirty="0">
                <a:latin typeface="ＭＳ ゴシック" panose="020B0609070205080204" pitchFamily="49" charset="-128"/>
                <a:ea typeface="ＭＳ ゴシック" panose="020B0609070205080204" pitchFamily="49" charset="-128"/>
              </a:endParaRPr>
            </a:p>
          </p:txBody>
        </p:sp>
        <p:sp>
          <p:nvSpPr>
            <p:cNvPr id="10" name="テキスト ボックス 2">
              <a:extLst>
                <a:ext uri="{FF2B5EF4-FFF2-40B4-BE49-F238E27FC236}">
                  <a16:creationId xmlns:a16="http://schemas.microsoft.com/office/drawing/2014/main" id="{756C35F9-D6E9-4AA1-A682-3209C5B5C380}"/>
                </a:ext>
              </a:extLst>
            </p:cNvPr>
            <p:cNvSpPr txBox="1"/>
            <p:nvPr/>
          </p:nvSpPr>
          <p:spPr>
            <a:xfrm>
              <a:off x="307975" y="3249017"/>
              <a:ext cx="1527721" cy="400110"/>
            </a:xfrm>
            <a:prstGeom prst="rect">
              <a:avLst/>
            </a:prstGeom>
            <a:solidFill>
              <a:schemeClr val="bg1"/>
            </a:solid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u="sng" dirty="0">
                  <a:latin typeface="ＭＳ ゴシック" panose="020B0609070205080204" pitchFamily="49" charset="-128"/>
                  <a:ea typeface="ＭＳ ゴシック" panose="020B0609070205080204" pitchFamily="49" charset="-128"/>
                </a:rPr>
                <a:t>今後の課題</a:t>
              </a:r>
              <a:endParaRPr lang="en-US" altLang="ja-JP" sz="2000" b="1" u="sng" dirty="0">
                <a:latin typeface="ＭＳ ゴシック" panose="020B0609070205080204" pitchFamily="49" charset="-128"/>
                <a:ea typeface="ＭＳ ゴシック" panose="020B0609070205080204" pitchFamily="49" charset="-128"/>
              </a:endParaRPr>
            </a:p>
          </p:txBody>
        </p:sp>
      </p:grpSp>
      <p:grpSp>
        <p:nvGrpSpPr>
          <p:cNvPr id="5" name="グループ化 4">
            <a:extLst>
              <a:ext uri="{FF2B5EF4-FFF2-40B4-BE49-F238E27FC236}">
                <a16:creationId xmlns:a16="http://schemas.microsoft.com/office/drawing/2014/main" id="{8420D560-6740-4B87-A047-DFA09274C4F0}"/>
              </a:ext>
            </a:extLst>
          </p:cNvPr>
          <p:cNvGrpSpPr/>
          <p:nvPr/>
        </p:nvGrpSpPr>
        <p:grpSpPr>
          <a:xfrm>
            <a:off x="155574" y="692696"/>
            <a:ext cx="8880922" cy="2344412"/>
            <a:chOff x="155574" y="531788"/>
            <a:chExt cx="8880922" cy="2344412"/>
          </a:xfrm>
        </p:grpSpPr>
        <p:sp>
          <p:nvSpPr>
            <p:cNvPr id="11" name="正方形/長方形 10">
              <a:extLst>
                <a:ext uri="{FF2B5EF4-FFF2-40B4-BE49-F238E27FC236}">
                  <a16:creationId xmlns:a16="http://schemas.microsoft.com/office/drawing/2014/main" id="{2562A2D9-7440-48D0-9B85-73153702A77A}"/>
                </a:ext>
              </a:extLst>
            </p:cNvPr>
            <p:cNvSpPr/>
            <p:nvPr/>
          </p:nvSpPr>
          <p:spPr>
            <a:xfrm>
              <a:off x="155574" y="769927"/>
              <a:ext cx="8801430" cy="21062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テキスト ボックス 2">
              <a:extLst>
                <a:ext uri="{FF2B5EF4-FFF2-40B4-BE49-F238E27FC236}">
                  <a16:creationId xmlns:a16="http://schemas.microsoft.com/office/drawing/2014/main" id="{BCC82AE8-17B7-437C-8698-8100D43F9CC1}"/>
                </a:ext>
              </a:extLst>
            </p:cNvPr>
            <p:cNvSpPr txBox="1"/>
            <p:nvPr/>
          </p:nvSpPr>
          <p:spPr>
            <a:xfrm>
              <a:off x="186996" y="1005696"/>
              <a:ext cx="8849500" cy="1754326"/>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一次元の枠組みで構築した中長期的な洗掘深を簡易予測できる河床変動モデルにより、上流からの土砂供給量が増加すると二極化進行が抑制される可能性のあることを確認した</a:t>
              </a:r>
              <a:endParaRPr lang="en-US" altLang="ja-JP" dirty="0">
                <a:solidFill>
                  <a:srgbClr val="FF0000"/>
                </a:solidFill>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endParaRPr lang="en-US" altLang="ja-JP" dirty="0">
                <a:solidFill>
                  <a:srgbClr val="FF0000"/>
                </a:solidFill>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土砂の連続性に配慮して二極化が生じにくい河道形状を検討することで、維持管理コストの縮減につながる可能性がある</a:t>
              </a:r>
              <a:endParaRPr lang="en-US" altLang="ja-JP" dirty="0">
                <a:latin typeface="ＭＳ ゴシック" panose="020B0609070205080204" pitchFamily="49" charset="-128"/>
                <a:ea typeface="ＭＳ ゴシック" panose="020B0609070205080204" pitchFamily="49" charset="-128"/>
              </a:endParaRPr>
            </a:p>
          </p:txBody>
        </p:sp>
        <p:sp>
          <p:nvSpPr>
            <p:cNvPr id="12" name="テキスト ボックス 2">
              <a:extLst>
                <a:ext uri="{FF2B5EF4-FFF2-40B4-BE49-F238E27FC236}">
                  <a16:creationId xmlns:a16="http://schemas.microsoft.com/office/drawing/2014/main" id="{991B191C-B70E-4385-B1C6-6EE173EFCE2E}"/>
                </a:ext>
              </a:extLst>
            </p:cNvPr>
            <p:cNvSpPr txBox="1"/>
            <p:nvPr/>
          </p:nvSpPr>
          <p:spPr>
            <a:xfrm>
              <a:off x="259004" y="531788"/>
              <a:ext cx="1000628" cy="400110"/>
            </a:xfrm>
            <a:prstGeom prst="rect">
              <a:avLst/>
            </a:prstGeom>
            <a:solidFill>
              <a:schemeClr val="bg1"/>
            </a:solid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u="sng" dirty="0">
                  <a:latin typeface="ＭＳ ゴシック" panose="020B0609070205080204" pitchFamily="49" charset="-128"/>
                  <a:ea typeface="ＭＳ ゴシック" panose="020B0609070205080204" pitchFamily="49" charset="-128"/>
                </a:rPr>
                <a:t>まとめ</a:t>
              </a:r>
              <a:endParaRPr lang="en-US" altLang="ja-JP" sz="2000" b="1" u="sng"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428410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537E5BF2-50FD-482B-9C6A-AC7D4F4357AC}"/>
              </a:ext>
            </a:extLst>
          </p:cNvPr>
          <p:cNvSpPr/>
          <p:nvPr/>
        </p:nvSpPr>
        <p:spPr>
          <a:xfrm>
            <a:off x="113890" y="2518676"/>
            <a:ext cx="8944000" cy="3245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
          <p:cNvSpPr txBox="1"/>
          <p:nvPr/>
        </p:nvSpPr>
        <p:spPr>
          <a:xfrm>
            <a:off x="107504" y="790104"/>
            <a:ext cx="8988078" cy="1477328"/>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総合土砂管理計画策定の手引き第</a:t>
            </a:r>
            <a:r>
              <a:rPr lang="en-US" altLang="ja-JP" dirty="0">
                <a:latin typeface="ＭＳ ゴシック" panose="020B0609070205080204" pitchFamily="49" charset="-128"/>
                <a:ea typeface="ＭＳ ゴシック" panose="020B0609070205080204" pitchFamily="49" charset="-128"/>
              </a:rPr>
              <a:t>1.0</a:t>
            </a:r>
            <a:r>
              <a:rPr lang="ja-JP" altLang="en-US" dirty="0">
                <a:latin typeface="ＭＳ ゴシック" panose="020B0609070205080204" pitchFamily="49" charset="-128"/>
                <a:ea typeface="ＭＳ ゴシック" panose="020B0609070205080204" pitchFamily="49" charset="-128"/>
              </a:rPr>
              <a:t>版</a:t>
            </a:r>
            <a:r>
              <a:rPr lang="en-US" altLang="ja-JP" dirty="0">
                <a:latin typeface="ＭＳ ゴシック" panose="020B0609070205080204" pitchFamily="49" charset="-128"/>
                <a:ea typeface="ＭＳ ゴシック" panose="020B0609070205080204" pitchFamily="49" charset="-128"/>
              </a:rPr>
              <a:t>(H31)</a:t>
            </a:r>
            <a:r>
              <a:rPr lang="ja-JP" altLang="en-US" dirty="0">
                <a:latin typeface="ＭＳ ゴシック" panose="020B0609070205080204" pitchFamily="49" charset="-128"/>
                <a:ea typeface="ＭＳ ゴシック" panose="020B0609070205080204" pitchFamily="49" charset="-128"/>
              </a:rPr>
              <a:t>や総合土砂管理着手時の取組事例集</a:t>
            </a:r>
            <a:r>
              <a:rPr lang="en-US" altLang="ja-JP" dirty="0">
                <a:latin typeface="ＭＳ ゴシック" panose="020B0609070205080204" pitchFamily="49" charset="-128"/>
                <a:ea typeface="ＭＳ ゴシック" panose="020B0609070205080204" pitchFamily="49" charset="-128"/>
              </a:rPr>
              <a:t>(R4)</a:t>
            </a:r>
            <a:r>
              <a:rPr lang="ja-JP" altLang="en-US" dirty="0">
                <a:latin typeface="ＭＳ ゴシック" panose="020B0609070205080204" pitchFamily="49" charset="-128"/>
                <a:ea typeface="ＭＳ ゴシック" panose="020B0609070205080204" pitchFamily="49" charset="-128"/>
              </a:rPr>
              <a:t>が公表</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河道領域では河床上昇や河床低下をはじめとする土砂に関する問題が全国で顕在化</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土砂管理が現場の課題解決に有用であることが十分認識されていない</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河川によっては</a:t>
            </a:r>
            <a:r>
              <a:rPr lang="ja-JP" altLang="en-US" b="1" u="sng" dirty="0">
                <a:solidFill>
                  <a:srgbClr val="FF0000"/>
                </a:solidFill>
                <a:latin typeface="ＭＳ ゴシック" panose="020B0609070205080204" pitchFamily="49" charset="-128"/>
                <a:ea typeface="ＭＳ ゴシック" panose="020B0609070205080204" pitchFamily="49" charset="-128"/>
              </a:rPr>
              <a:t>二極化</a:t>
            </a:r>
            <a:r>
              <a:rPr lang="ja-JP" altLang="en-US" dirty="0">
                <a:latin typeface="ＭＳ ゴシック" panose="020B0609070205080204" pitchFamily="49" charset="-128"/>
                <a:ea typeface="ＭＳ ゴシック" panose="020B0609070205080204" pitchFamily="49" charset="-128"/>
              </a:rPr>
              <a:t>が進行</a:t>
            </a:r>
            <a:endParaRPr lang="en-US" altLang="ja-JP" dirty="0">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4BED6D9B-4063-43FD-A376-5950D1F56192}"/>
              </a:ext>
            </a:extLst>
          </p:cNvPr>
          <p:cNvSpPr/>
          <p:nvPr/>
        </p:nvSpPr>
        <p:spPr>
          <a:xfrm>
            <a:off x="107504" y="769928"/>
            <a:ext cx="8950386" cy="1497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dirty="0"/>
              <a:t>背景①</a:t>
            </a:r>
            <a:r>
              <a:rPr kumimoji="1" lang="ja-JP" altLang="en-US" sz="2800" dirty="0"/>
              <a:t>（河道領域での総合土砂管理の現状）</a:t>
            </a:r>
            <a:endParaRPr kumimoji="1" lang="ja-JP" altLang="en-US" dirty="0"/>
          </a:p>
        </p:txBody>
      </p:sp>
      <p:sp>
        <p:nvSpPr>
          <p:cNvPr id="6" name="スライド番号プレースホルダー 5"/>
          <p:cNvSpPr>
            <a:spLocks noGrp="1"/>
          </p:cNvSpPr>
          <p:nvPr>
            <p:ph type="sldNum" sz="quarter" idx="12"/>
          </p:nvPr>
        </p:nvSpPr>
        <p:spPr/>
        <p:txBody>
          <a:bodyPr/>
          <a:lstStyle/>
          <a:p>
            <a:fld id="{051F98D5-59D2-457E-91CA-F9F0972BB425}" type="slidenum">
              <a:rPr lang="ja-JP" altLang="en-US" smtClean="0"/>
              <a:pPr/>
              <a:t>1</a:t>
            </a:fld>
            <a:endParaRPr lang="ja-JP" altLang="en-US"/>
          </a:p>
        </p:txBody>
      </p:sp>
      <p:grpSp>
        <p:nvGrpSpPr>
          <p:cNvPr id="7" name="グループ化 6">
            <a:extLst>
              <a:ext uri="{FF2B5EF4-FFF2-40B4-BE49-F238E27FC236}">
                <a16:creationId xmlns:a16="http://schemas.microsoft.com/office/drawing/2014/main" id="{865F345E-C810-4977-B08B-3416E4BB969D}"/>
              </a:ext>
            </a:extLst>
          </p:cNvPr>
          <p:cNvGrpSpPr/>
          <p:nvPr/>
        </p:nvGrpSpPr>
        <p:grpSpPr>
          <a:xfrm>
            <a:off x="179512" y="3140968"/>
            <a:ext cx="4885461" cy="2602755"/>
            <a:chOff x="405716" y="1474317"/>
            <a:chExt cx="4885461" cy="2602755"/>
          </a:xfrm>
        </p:grpSpPr>
        <p:sp>
          <p:nvSpPr>
            <p:cNvPr id="8" name="テキスト ボックス 7">
              <a:extLst>
                <a:ext uri="{FF2B5EF4-FFF2-40B4-BE49-F238E27FC236}">
                  <a16:creationId xmlns:a16="http://schemas.microsoft.com/office/drawing/2014/main" id="{E89C62E0-18FF-4EDB-9AC2-E44320116FBC}"/>
                </a:ext>
              </a:extLst>
            </p:cNvPr>
            <p:cNvSpPr txBox="1"/>
            <p:nvPr/>
          </p:nvSpPr>
          <p:spPr>
            <a:xfrm>
              <a:off x="1258729" y="3769295"/>
              <a:ext cx="3241263" cy="307777"/>
            </a:xfrm>
            <a:prstGeom prst="rect">
              <a:avLst/>
            </a:prstGeom>
            <a:noFill/>
          </p:spPr>
          <p:txBody>
            <a:bodyPr wrap="square" rtlCol="0">
              <a:spAutoFit/>
            </a:bodyPr>
            <a:lstStyle/>
            <a:p>
              <a:pPr algn="ctr"/>
              <a:r>
                <a:rPr lang="ja-JP" altLang="en-US" sz="1400" dirty="0"/>
                <a:t>河道の横断面と二極化のイメージ図</a:t>
              </a:r>
              <a:endParaRPr lang="en-US" altLang="ja-JP" sz="1400" dirty="0"/>
            </a:p>
          </p:txBody>
        </p:sp>
        <p:pic>
          <p:nvPicPr>
            <p:cNvPr id="10" name="図 9">
              <a:extLst>
                <a:ext uri="{FF2B5EF4-FFF2-40B4-BE49-F238E27FC236}">
                  <a16:creationId xmlns:a16="http://schemas.microsoft.com/office/drawing/2014/main" id="{FCCF871F-A798-4293-B373-10E5618BC7A6}"/>
                </a:ext>
              </a:extLst>
            </p:cNvPr>
            <p:cNvPicPr>
              <a:picLocks noChangeAspect="1"/>
            </p:cNvPicPr>
            <p:nvPr/>
          </p:nvPicPr>
          <p:blipFill>
            <a:blip r:embed="rId3"/>
            <a:stretch>
              <a:fillRect/>
            </a:stretch>
          </p:blipFill>
          <p:spPr>
            <a:xfrm>
              <a:off x="405716" y="1474317"/>
              <a:ext cx="4885461" cy="2356921"/>
            </a:xfrm>
            <a:prstGeom prst="rect">
              <a:avLst/>
            </a:prstGeom>
          </p:spPr>
        </p:pic>
      </p:grpSp>
      <p:sp>
        <p:nvSpPr>
          <p:cNvPr id="11" name="テキスト ボックス 2">
            <a:extLst>
              <a:ext uri="{FF2B5EF4-FFF2-40B4-BE49-F238E27FC236}">
                <a16:creationId xmlns:a16="http://schemas.microsoft.com/office/drawing/2014/main" id="{37949D7E-990B-42A6-A9F7-128A129D8C2D}"/>
              </a:ext>
            </a:extLst>
          </p:cNvPr>
          <p:cNvSpPr txBox="1"/>
          <p:nvPr/>
        </p:nvSpPr>
        <p:spPr>
          <a:xfrm>
            <a:off x="5076056" y="3429000"/>
            <a:ext cx="3888432" cy="2031325"/>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樹木伐採や河道掘削土量の増加等による維持管理コストの増加</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水域と陸域の移行帯の減少に伴う生物多様性の低下　　</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深い澪筋への流れの集中で生じた</a:t>
            </a:r>
            <a:r>
              <a:rPr lang="ja-JP" altLang="en-US" dirty="0">
                <a:solidFill>
                  <a:srgbClr val="FF0000"/>
                </a:solidFill>
                <a:latin typeface="ＭＳ ゴシック" panose="020B0609070205080204" pitchFamily="49" charset="-128"/>
                <a:ea typeface="ＭＳ ゴシック" panose="020B0609070205080204" pitchFamily="49" charset="-128"/>
              </a:rPr>
              <a:t>局所洗掘</a:t>
            </a:r>
            <a:r>
              <a:rPr lang="ja-JP" altLang="en-US" dirty="0">
                <a:latin typeface="ＭＳ ゴシック" panose="020B0609070205080204" pitchFamily="49" charset="-128"/>
                <a:ea typeface="ＭＳ ゴシック" panose="020B0609070205080204" pitchFamily="49" charset="-128"/>
              </a:rPr>
              <a:t>に伴う護岸や堤防等の</a:t>
            </a:r>
            <a:r>
              <a:rPr lang="ja-JP" altLang="en-US" dirty="0">
                <a:solidFill>
                  <a:srgbClr val="FF0000"/>
                </a:solidFill>
                <a:latin typeface="ＭＳ ゴシック" panose="020B0609070205080204" pitchFamily="49" charset="-128"/>
                <a:ea typeface="ＭＳ ゴシック" panose="020B0609070205080204" pitchFamily="49" charset="-128"/>
              </a:rPr>
              <a:t>河川構造物の安全度低下　</a:t>
            </a:r>
            <a:r>
              <a:rPr lang="en-US" altLang="ja-JP" dirty="0">
                <a:latin typeface="ＭＳ ゴシック" panose="020B0609070205080204" pitchFamily="49" charset="-128"/>
                <a:ea typeface="ＭＳ ゴシック" panose="020B0609070205080204" pitchFamily="49" charset="-128"/>
              </a:rPr>
              <a:t>etc.</a:t>
            </a:r>
            <a:endParaRPr lang="en-US" altLang="ja-JP"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2">
            <a:extLst>
              <a:ext uri="{FF2B5EF4-FFF2-40B4-BE49-F238E27FC236}">
                <a16:creationId xmlns:a16="http://schemas.microsoft.com/office/drawing/2014/main" id="{C946B11F-D849-4C18-B604-87D19971749A}"/>
              </a:ext>
            </a:extLst>
          </p:cNvPr>
          <p:cNvSpPr txBox="1"/>
          <p:nvPr/>
        </p:nvSpPr>
        <p:spPr>
          <a:xfrm>
            <a:off x="392248" y="6279703"/>
            <a:ext cx="8309798" cy="461665"/>
          </a:xfrm>
          <a:prstGeom prst="rect">
            <a:avLst/>
          </a:prstGeom>
          <a:solidFill>
            <a:schemeClr val="accent4"/>
          </a:solid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latin typeface="ＭＳ ゴシック" panose="020B0609070205080204" pitchFamily="49" charset="-128"/>
                <a:ea typeface="ＭＳ ゴシック" panose="020B0609070205080204" pitchFamily="49" charset="-128"/>
              </a:rPr>
              <a:t>施設機能の維持が困難になる前に予防保全的な対策が必要</a:t>
            </a:r>
            <a:endParaRPr lang="en-US" altLang="ja-JP" sz="2400" b="1" dirty="0">
              <a:latin typeface="ＭＳ ゴシック" panose="020B0609070205080204" pitchFamily="49" charset="-128"/>
              <a:ea typeface="ＭＳ ゴシック" panose="020B0609070205080204" pitchFamily="49" charset="-128"/>
            </a:endParaRPr>
          </a:p>
        </p:txBody>
      </p:sp>
      <p:sp>
        <p:nvSpPr>
          <p:cNvPr id="13" name="矢印: 下 12">
            <a:extLst>
              <a:ext uri="{FF2B5EF4-FFF2-40B4-BE49-F238E27FC236}">
                <a16:creationId xmlns:a16="http://schemas.microsoft.com/office/drawing/2014/main" id="{3AD7A8CD-8E1D-4B15-96DC-4D3E2690D5FC}"/>
              </a:ext>
            </a:extLst>
          </p:cNvPr>
          <p:cNvSpPr/>
          <p:nvPr/>
        </p:nvSpPr>
        <p:spPr>
          <a:xfrm>
            <a:off x="4079095" y="5888643"/>
            <a:ext cx="936104" cy="31324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
            <a:extLst>
              <a:ext uri="{FF2B5EF4-FFF2-40B4-BE49-F238E27FC236}">
                <a16:creationId xmlns:a16="http://schemas.microsoft.com/office/drawing/2014/main" id="{6CDACF50-D8BF-4491-8976-9101CD70C8D5}"/>
              </a:ext>
            </a:extLst>
          </p:cNvPr>
          <p:cNvSpPr txBox="1"/>
          <p:nvPr/>
        </p:nvSpPr>
        <p:spPr>
          <a:xfrm>
            <a:off x="323528" y="2668850"/>
            <a:ext cx="8447238" cy="369332"/>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ＭＳ ゴシック" panose="020B0609070205080204" pitchFamily="49" charset="-128"/>
                <a:ea typeface="ＭＳ ゴシック" panose="020B0609070205080204" pitchFamily="49" charset="-128"/>
              </a:rPr>
              <a:t>樹林化・発達した砂州の対岸で澪筋の河床低下が進行し、</a:t>
            </a:r>
            <a:r>
              <a:rPr lang="ja-JP" altLang="en-US" dirty="0">
                <a:solidFill>
                  <a:srgbClr val="FF0000"/>
                </a:solidFill>
                <a:latin typeface="ＭＳ ゴシック" panose="020B0609070205080204" pitchFamily="49" charset="-128"/>
                <a:ea typeface="ＭＳ ゴシック" panose="020B0609070205080204" pitchFamily="49" charset="-128"/>
              </a:rPr>
              <a:t>比高差が拡大</a:t>
            </a:r>
            <a:endParaRPr lang="en-US" altLang="ja-JP"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2BBD918B-406E-4A36-B517-F979862618FC}"/>
              </a:ext>
            </a:extLst>
          </p:cNvPr>
          <p:cNvSpPr txBox="1"/>
          <p:nvPr/>
        </p:nvSpPr>
        <p:spPr>
          <a:xfrm>
            <a:off x="251520" y="2343240"/>
            <a:ext cx="936104" cy="369332"/>
          </a:xfrm>
          <a:prstGeom prst="rect">
            <a:avLst/>
          </a:prstGeom>
          <a:solidFill>
            <a:schemeClr val="bg1"/>
          </a:solidFill>
        </p:spPr>
        <p:txBody>
          <a:bodyPr wrap="square" rtlCol="0">
            <a:spAutoFit/>
          </a:bodyPr>
          <a:lstStyle/>
          <a:p>
            <a:pPr algn="ctr"/>
            <a:r>
              <a:rPr kumimoji="1" lang="ja-JP" altLang="en-US" b="1" u="sng" dirty="0">
                <a:solidFill>
                  <a:srgbClr val="FF0000"/>
                </a:solidFill>
              </a:rPr>
              <a:t>二極化</a:t>
            </a:r>
            <a:endParaRPr kumimoji="1" lang="en-US" altLang="ja-JP" b="1" u="sng" dirty="0"/>
          </a:p>
        </p:txBody>
      </p:sp>
    </p:spTree>
    <p:extLst>
      <p:ext uri="{BB962C8B-B14F-4D97-AF65-F5344CB8AC3E}">
        <p14:creationId xmlns:p14="http://schemas.microsoft.com/office/powerpoint/2010/main" val="77964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
          <p:cNvSpPr txBox="1"/>
          <p:nvPr/>
        </p:nvSpPr>
        <p:spPr>
          <a:xfrm>
            <a:off x="107504" y="790104"/>
            <a:ext cx="8988078" cy="646331"/>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平成</a:t>
            </a:r>
            <a:r>
              <a:rPr lang="en-US" altLang="ja-JP" dirty="0">
                <a:latin typeface="ＭＳ ゴシック" panose="020B0609070205080204" pitchFamily="49" charset="-128"/>
                <a:ea typeface="ＭＳ ゴシック" panose="020B0609070205080204" pitchFamily="49" charset="-128"/>
              </a:rPr>
              <a:t>14</a:t>
            </a:r>
            <a:r>
              <a:rPr lang="ja-JP" altLang="en-US" dirty="0">
                <a:latin typeface="ＭＳ ゴシック" panose="020B0609070205080204" pitchFamily="49" charset="-128"/>
                <a:ea typeface="ＭＳ ゴシック" panose="020B0609070205080204" pitchFamily="49" charset="-128"/>
              </a:rPr>
              <a:t>年頃に低水路満杯規模の出水で大規模な</a:t>
            </a:r>
            <a:r>
              <a:rPr lang="ja-JP" altLang="en-US" dirty="0">
                <a:solidFill>
                  <a:srgbClr val="FF0000"/>
                </a:solidFill>
                <a:latin typeface="ＭＳ ゴシック" panose="020B0609070205080204" pitchFamily="49" charset="-128"/>
                <a:ea typeface="ＭＳ ゴシック" panose="020B0609070205080204" pitchFamily="49" charset="-128"/>
              </a:rPr>
              <a:t>局所洗掘</a:t>
            </a:r>
            <a:r>
              <a:rPr lang="ja-JP" altLang="en-US" dirty="0">
                <a:latin typeface="ＭＳ ゴシック" panose="020B0609070205080204" pitchFamily="49" charset="-128"/>
                <a:ea typeface="ＭＳ ゴシック" panose="020B0609070205080204" pitchFamily="49" charset="-128"/>
              </a:rPr>
              <a:t>が発生</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昭和</a:t>
            </a:r>
            <a:r>
              <a:rPr lang="en-US" altLang="ja-JP" dirty="0">
                <a:latin typeface="ＭＳ ゴシック" panose="020B0609070205080204" pitchFamily="49" charset="-128"/>
                <a:ea typeface="ＭＳ ゴシック" panose="020B0609070205080204" pitchFamily="49" charset="-128"/>
              </a:rPr>
              <a:t>58</a:t>
            </a:r>
            <a:r>
              <a:rPr lang="ja-JP" altLang="en-US" dirty="0">
                <a:latin typeface="ＭＳ ゴシック" panose="020B0609070205080204" pitchFamily="49" charset="-128"/>
                <a:ea typeface="ＭＳ ゴシック" panose="020B0609070205080204" pitchFamily="49" charset="-128"/>
              </a:rPr>
              <a:t>～平成</a:t>
            </a:r>
            <a:r>
              <a:rPr lang="en-US" altLang="ja-JP" dirty="0">
                <a:latin typeface="ＭＳ ゴシック" panose="020B0609070205080204" pitchFamily="49" charset="-128"/>
                <a:ea typeface="ＭＳ ゴシック" panose="020B0609070205080204" pitchFamily="49" charset="-128"/>
              </a:rPr>
              <a:t>14</a:t>
            </a:r>
            <a:r>
              <a:rPr lang="ja-JP" altLang="en-US" dirty="0">
                <a:latin typeface="ＭＳ ゴシック" panose="020B0609070205080204" pitchFamily="49" charset="-128"/>
                <a:ea typeface="ＭＳ ゴシック" panose="020B0609070205080204" pitchFamily="49" charset="-128"/>
              </a:rPr>
              <a:t>年頃は澪筋位置が右岸側に固定化され二極化が進行した状況</a:t>
            </a:r>
            <a:endParaRPr lang="en-US" altLang="ja-JP" dirty="0">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4BED6D9B-4063-43FD-A376-5950D1F56192}"/>
              </a:ext>
            </a:extLst>
          </p:cNvPr>
          <p:cNvSpPr/>
          <p:nvPr/>
        </p:nvSpPr>
        <p:spPr>
          <a:xfrm>
            <a:off x="107504" y="769928"/>
            <a:ext cx="8950386" cy="7214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dirty="0"/>
              <a:t>背景②</a:t>
            </a:r>
            <a:r>
              <a:rPr kumimoji="1" lang="ja-JP" altLang="en-US" sz="2800" dirty="0"/>
              <a:t>（二極化を一因とする那賀川の局所洗掘）</a:t>
            </a:r>
            <a:endParaRPr kumimoji="1" lang="ja-JP" altLang="en-US" dirty="0"/>
          </a:p>
        </p:txBody>
      </p:sp>
      <p:sp>
        <p:nvSpPr>
          <p:cNvPr id="6" name="スライド番号プレースホルダー 5"/>
          <p:cNvSpPr>
            <a:spLocks noGrp="1"/>
          </p:cNvSpPr>
          <p:nvPr>
            <p:ph type="sldNum" sz="quarter" idx="12"/>
          </p:nvPr>
        </p:nvSpPr>
        <p:spPr/>
        <p:txBody>
          <a:bodyPr/>
          <a:lstStyle/>
          <a:p>
            <a:fld id="{051F98D5-59D2-457E-91CA-F9F0972BB425}" type="slidenum">
              <a:rPr lang="ja-JP" altLang="en-US" smtClean="0"/>
              <a:pPr/>
              <a:t>2</a:t>
            </a:fld>
            <a:endParaRPr lang="ja-JP" altLang="en-US"/>
          </a:p>
        </p:txBody>
      </p:sp>
      <p:grpSp>
        <p:nvGrpSpPr>
          <p:cNvPr id="5" name="グループ化 4">
            <a:extLst>
              <a:ext uri="{FF2B5EF4-FFF2-40B4-BE49-F238E27FC236}">
                <a16:creationId xmlns:a16="http://schemas.microsoft.com/office/drawing/2014/main" id="{631B0D56-380E-408C-8CF7-4DDA7DFEBCBF}"/>
              </a:ext>
            </a:extLst>
          </p:cNvPr>
          <p:cNvGrpSpPr/>
          <p:nvPr/>
        </p:nvGrpSpPr>
        <p:grpSpPr>
          <a:xfrm>
            <a:off x="611560" y="1544093"/>
            <a:ext cx="7942594" cy="2984772"/>
            <a:chOff x="611560" y="1556793"/>
            <a:chExt cx="7942594" cy="2984772"/>
          </a:xfrm>
        </p:grpSpPr>
        <p:pic>
          <p:nvPicPr>
            <p:cNvPr id="4" name="図 3">
              <a:extLst>
                <a:ext uri="{FF2B5EF4-FFF2-40B4-BE49-F238E27FC236}">
                  <a16:creationId xmlns:a16="http://schemas.microsoft.com/office/drawing/2014/main" id="{C66C351F-46D3-42F8-9C0B-0713AF650A27}"/>
                </a:ext>
              </a:extLst>
            </p:cNvPr>
            <p:cNvPicPr>
              <a:picLocks noChangeAspect="1"/>
            </p:cNvPicPr>
            <p:nvPr/>
          </p:nvPicPr>
          <p:blipFill>
            <a:blip r:embed="rId3"/>
            <a:stretch>
              <a:fillRect/>
            </a:stretch>
          </p:blipFill>
          <p:spPr>
            <a:xfrm>
              <a:off x="611560" y="1556793"/>
              <a:ext cx="7881870" cy="2720060"/>
            </a:xfrm>
            <a:prstGeom prst="rect">
              <a:avLst/>
            </a:prstGeom>
          </p:spPr>
        </p:pic>
        <p:sp>
          <p:nvSpPr>
            <p:cNvPr id="110" name="テキスト ボックス 109">
              <a:extLst>
                <a:ext uri="{FF2B5EF4-FFF2-40B4-BE49-F238E27FC236}">
                  <a16:creationId xmlns:a16="http://schemas.microsoft.com/office/drawing/2014/main" id="{458DBF66-40EE-4D5E-99C7-65519A18FB86}"/>
                </a:ext>
              </a:extLst>
            </p:cNvPr>
            <p:cNvSpPr txBox="1"/>
            <p:nvPr/>
          </p:nvSpPr>
          <p:spPr>
            <a:xfrm>
              <a:off x="7236296" y="3933056"/>
              <a:ext cx="1317858" cy="276999"/>
            </a:xfrm>
            <a:prstGeom prst="rect">
              <a:avLst/>
            </a:prstGeom>
            <a:noFill/>
          </p:spPr>
          <p:txBody>
            <a:bodyPr wrap="square" rtlCol="0">
              <a:spAutoFit/>
            </a:bodyPr>
            <a:lstStyle/>
            <a:p>
              <a:pPr algn="ctr"/>
              <a:r>
                <a:rPr kumimoji="1" lang="en-US" altLang="ja-JP" sz="1200" dirty="0"/>
                <a:t>Google Earth</a:t>
              </a:r>
              <a:r>
                <a:rPr kumimoji="1" lang="ja-JP" altLang="en-US" sz="1200" dirty="0"/>
                <a:t>より</a:t>
              </a:r>
              <a:endParaRPr kumimoji="1" lang="en-US" altLang="ja-JP" sz="1200" dirty="0"/>
            </a:p>
          </p:txBody>
        </p:sp>
        <p:sp>
          <p:nvSpPr>
            <p:cNvPr id="111" name="テキスト ボックス 110">
              <a:extLst>
                <a:ext uri="{FF2B5EF4-FFF2-40B4-BE49-F238E27FC236}">
                  <a16:creationId xmlns:a16="http://schemas.microsoft.com/office/drawing/2014/main" id="{89EC2F01-9D55-483E-8884-6E58633256F0}"/>
                </a:ext>
              </a:extLst>
            </p:cNvPr>
            <p:cNvSpPr txBox="1"/>
            <p:nvPr/>
          </p:nvSpPr>
          <p:spPr>
            <a:xfrm>
              <a:off x="2261325" y="4233788"/>
              <a:ext cx="4614931" cy="307777"/>
            </a:xfrm>
            <a:prstGeom prst="rect">
              <a:avLst/>
            </a:prstGeom>
            <a:noFill/>
          </p:spPr>
          <p:txBody>
            <a:bodyPr wrap="square" rtlCol="0">
              <a:spAutoFit/>
            </a:bodyPr>
            <a:lstStyle/>
            <a:p>
              <a:pPr algn="ctr"/>
              <a:r>
                <a:rPr kumimoji="1" lang="ja-JP" altLang="en-US" sz="1400" dirty="0"/>
                <a:t>那賀川直轄管理区間の平面図（</a:t>
              </a:r>
              <a:r>
                <a:rPr lang="en-US" altLang="ja-JP" sz="1400" dirty="0"/>
                <a:t>0</a:t>
              </a:r>
              <a:r>
                <a:rPr kumimoji="1" lang="en-US" altLang="ja-JP" sz="1400" dirty="0"/>
                <a:t>k</a:t>
              </a:r>
              <a:r>
                <a:rPr kumimoji="1" lang="ja-JP" altLang="en-US" sz="1400" dirty="0"/>
                <a:t>～</a:t>
              </a:r>
              <a:r>
                <a:rPr lang="en-US" altLang="ja-JP" sz="1400" dirty="0"/>
                <a:t>17.5</a:t>
              </a:r>
              <a:r>
                <a:rPr kumimoji="1" lang="en-US" altLang="ja-JP" sz="1400" dirty="0"/>
                <a:t>k</a:t>
              </a:r>
              <a:r>
                <a:rPr kumimoji="1" lang="ja-JP" altLang="en-US" sz="1400" dirty="0"/>
                <a:t>）</a:t>
              </a:r>
            </a:p>
          </p:txBody>
        </p:sp>
      </p:grpSp>
      <p:grpSp>
        <p:nvGrpSpPr>
          <p:cNvPr id="113" name="グループ化 112">
            <a:extLst>
              <a:ext uri="{FF2B5EF4-FFF2-40B4-BE49-F238E27FC236}">
                <a16:creationId xmlns:a16="http://schemas.microsoft.com/office/drawing/2014/main" id="{C463633D-A51F-436B-8E3B-A457424F5E66}"/>
              </a:ext>
            </a:extLst>
          </p:cNvPr>
          <p:cNvGrpSpPr/>
          <p:nvPr/>
        </p:nvGrpSpPr>
        <p:grpSpPr>
          <a:xfrm>
            <a:off x="539552" y="4561545"/>
            <a:ext cx="8127690" cy="2278189"/>
            <a:chOff x="539552" y="4842964"/>
            <a:chExt cx="8127690" cy="2278189"/>
          </a:xfrm>
        </p:grpSpPr>
        <p:pic>
          <p:nvPicPr>
            <p:cNvPr id="3" name="図 2">
              <a:extLst>
                <a:ext uri="{FF2B5EF4-FFF2-40B4-BE49-F238E27FC236}">
                  <a16:creationId xmlns:a16="http://schemas.microsoft.com/office/drawing/2014/main" id="{EDBF3855-CC71-4267-87D5-5D4E85925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842964"/>
              <a:ext cx="8127690" cy="1966049"/>
            </a:xfrm>
            <a:prstGeom prst="rect">
              <a:avLst/>
            </a:prstGeom>
          </p:spPr>
        </p:pic>
        <p:sp>
          <p:nvSpPr>
            <p:cNvPr id="112" name="テキスト ボックス 111">
              <a:extLst>
                <a:ext uri="{FF2B5EF4-FFF2-40B4-BE49-F238E27FC236}">
                  <a16:creationId xmlns:a16="http://schemas.microsoft.com/office/drawing/2014/main" id="{01F3B3E6-0E98-41EF-86AB-BB683F3107DE}"/>
                </a:ext>
              </a:extLst>
            </p:cNvPr>
            <p:cNvSpPr txBox="1"/>
            <p:nvPr/>
          </p:nvSpPr>
          <p:spPr>
            <a:xfrm>
              <a:off x="1259632" y="6813376"/>
              <a:ext cx="6768752" cy="307777"/>
            </a:xfrm>
            <a:prstGeom prst="rect">
              <a:avLst/>
            </a:prstGeom>
            <a:noFill/>
          </p:spPr>
          <p:txBody>
            <a:bodyPr wrap="square" rtlCol="0">
              <a:spAutoFit/>
            </a:bodyPr>
            <a:lstStyle/>
            <a:p>
              <a:pPr algn="ctr"/>
              <a:r>
                <a:rPr kumimoji="1" lang="ja-JP" altLang="en-US" sz="1400" dirty="0"/>
                <a:t>局所洗掘が発生した</a:t>
              </a:r>
              <a:r>
                <a:rPr kumimoji="1" lang="en-US" altLang="ja-JP" sz="1400" dirty="0"/>
                <a:t>4.2k</a:t>
              </a:r>
              <a:r>
                <a:rPr kumimoji="1" lang="ja-JP" altLang="en-US" sz="1400" dirty="0"/>
                <a:t>の横断データの経年変化と地質横断図のイメージ</a:t>
              </a:r>
            </a:p>
          </p:txBody>
        </p:sp>
      </p:grpSp>
    </p:spTree>
    <p:extLst>
      <p:ext uri="{BB962C8B-B14F-4D97-AF65-F5344CB8AC3E}">
        <p14:creationId xmlns:p14="http://schemas.microsoft.com/office/powerpoint/2010/main" val="21493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背景③（</a:t>
            </a:r>
            <a:r>
              <a:rPr kumimoji="1" lang="ja-JP" altLang="en-US" sz="2800" dirty="0"/>
              <a:t>河床変動計算に関連する既往の知見）</a:t>
            </a:r>
            <a:endParaRPr kumimoji="1" lang="ja-JP" altLang="en-US" dirty="0"/>
          </a:p>
        </p:txBody>
      </p:sp>
      <p:sp>
        <p:nvSpPr>
          <p:cNvPr id="6" name="スライド番号プレースホルダー 5"/>
          <p:cNvSpPr>
            <a:spLocks noGrp="1"/>
          </p:cNvSpPr>
          <p:nvPr>
            <p:ph type="sldNum" sz="quarter" idx="12"/>
          </p:nvPr>
        </p:nvSpPr>
        <p:spPr/>
        <p:txBody>
          <a:bodyPr/>
          <a:lstStyle/>
          <a:p>
            <a:fld id="{051F98D5-59D2-457E-91CA-F9F0972BB425}" type="slidenum">
              <a:rPr lang="ja-JP" altLang="en-US" smtClean="0"/>
              <a:pPr/>
              <a:t>3</a:t>
            </a:fld>
            <a:endParaRPr lang="ja-JP" altLang="en-US"/>
          </a:p>
        </p:txBody>
      </p:sp>
      <p:graphicFrame>
        <p:nvGraphicFramePr>
          <p:cNvPr id="9" name="表 8">
            <a:extLst>
              <a:ext uri="{FF2B5EF4-FFF2-40B4-BE49-F238E27FC236}">
                <a16:creationId xmlns:a16="http://schemas.microsoft.com/office/drawing/2014/main" id="{5F78F1E9-97BD-4932-8AD5-FB495457028F}"/>
              </a:ext>
            </a:extLst>
          </p:cNvPr>
          <p:cNvGraphicFramePr>
            <a:graphicFrameLocks noGrp="1"/>
          </p:cNvGraphicFramePr>
          <p:nvPr>
            <p:extLst>
              <p:ext uri="{D42A27DB-BD31-4B8C-83A1-F6EECF244321}">
                <p14:modId xmlns:p14="http://schemas.microsoft.com/office/powerpoint/2010/main" val="2467349860"/>
              </p:ext>
            </p:extLst>
          </p:nvPr>
        </p:nvGraphicFramePr>
        <p:xfrm>
          <a:off x="107504" y="3335506"/>
          <a:ext cx="8784975" cy="338328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714121179"/>
                    </a:ext>
                  </a:extLst>
                </a:gridCol>
                <a:gridCol w="1800200">
                  <a:extLst>
                    <a:ext uri="{9D8B030D-6E8A-4147-A177-3AD203B41FA5}">
                      <a16:colId xmlns:a16="http://schemas.microsoft.com/office/drawing/2014/main" val="749111583"/>
                    </a:ext>
                  </a:extLst>
                </a:gridCol>
                <a:gridCol w="1656184">
                  <a:extLst>
                    <a:ext uri="{9D8B030D-6E8A-4147-A177-3AD203B41FA5}">
                      <a16:colId xmlns:a16="http://schemas.microsoft.com/office/drawing/2014/main" val="49256832"/>
                    </a:ext>
                  </a:extLst>
                </a:gridCol>
                <a:gridCol w="2304256">
                  <a:extLst>
                    <a:ext uri="{9D8B030D-6E8A-4147-A177-3AD203B41FA5}">
                      <a16:colId xmlns:a16="http://schemas.microsoft.com/office/drawing/2014/main" val="1219406795"/>
                    </a:ext>
                  </a:extLst>
                </a:gridCol>
                <a:gridCol w="2016223">
                  <a:extLst>
                    <a:ext uri="{9D8B030D-6E8A-4147-A177-3AD203B41FA5}">
                      <a16:colId xmlns:a16="http://schemas.microsoft.com/office/drawing/2014/main" val="2999791504"/>
                    </a:ext>
                  </a:extLst>
                </a:gridCol>
              </a:tblGrid>
              <a:tr h="185432">
                <a:tc>
                  <a:txBody>
                    <a:bodyPr/>
                    <a:lstStyle/>
                    <a:p>
                      <a:endParaRPr kumimoji="1" lang="ja-JP" altLang="en-US" sz="1400" dirty="0"/>
                    </a:p>
                  </a:txBody>
                  <a:tcPr/>
                </a:tc>
                <a:tc>
                  <a:txBody>
                    <a:bodyPr/>
                    <a:lstStyle/>
                    <a:p>
                      <a:pPr algn="ctr"/>
                      <a:r>
                        <a:rPr kumimoji="1" lang="ja-JP" altLang="en-US" sz="1400" dirty="0"/>
                        <a:t>一次元</a:t>
                      </a:r>
                    </a:p>
                  </a:txBody>
                  <a:tcPr anchor="ctr"/>
                </a:tc>
                <a:tc>
                  <a:txBody>
                    <a:bodyPr/>
                    <a:lstStyle/>
                    <a:p>
                      <a:pPr algn="ctr"/>
                      <a:r>
                        <a:rPr kumimoji="1" lang="ja-JP" altLang="en-US" sz="1400" b="1" dirty="0">
                          <a:solidFill>
                            <a:schemeClr val="bg1"/>
                          </a:solidFill>
                        </a:rPr>
                        <a:t>今回の手法</a:t>
                      </a:r>
                      <a:endParaRPr kumimoji="1" lang="en-US" altLang="ja-JP" sz="1400" b="1" dirty="0">
                        <a:solidFill>
                          <a:schemeClr val="bg1"/>
                        </a:solidFill>
                      </a:endParaRPr>
                    </a:p>
                    <a:p>
                      <a:pPr algn="ctr"/>
                      <a:r>
                        <a:rPr kumimoji="1" lang="ja-JP" altLang="en-US" sz="1400" b="1" dirty="0">
                          <a:solidFill>
                            <a:schemeClr val="bg1"/>
                          </a:solidFill>
                        </a:rPr>
                        <a:t>（詳細は後述）</a:t>
                      </a:r>
                    </a:p>
                  </a:txBody>
                  <a:tcPr anchor="ctr"/>
                </a:tc>
                <a:tc>
                  <a:txBody>
                    <a:bodyPr/>
                    <a:lstStyle/>
                    <a:p>
                      <a:pPr algn="ctr"/>
                      <a:r>
                        <a:rPr kumimoji="1" lang="ja-JP" altLang="en-US" sz="1400" dirty="0"/>
                        <a:t>簡易平面二次元</a:t>
                      </a:r>
                      <a:r>
                        <a:rPr kumimoji="1" lang="en-US" altLang="ja-JP" sz="1400" dirty="0"/>
                        <a:t>※</a:t>
                      </a:r>
                      <a:endParaRPr kumimoji="1" lang="ja-JP" altLang="en-US" sz="1400" dirty="0"/>
                    </a:p>
                  </a:txBody>
                  <a:tcPr anchor="ctr"/>
                </a:tc>
                <a:tc>
                  <a:txBody>
                    <a:bodyPr/>
                    <a:lstStyle/>
                    <a:p>
                      <a:pPr algn="ctr"/>
                      <a:r>
                        <a:rPr kumimoji="1" lang="ja-JP" altLang="en-US" sz="1400" dirty="0"/>
                        <a:t>平面二次元</a:t>
                      </a:r>
                    </a:p>
                  </a:txBody>
                  <a:tcPr anchor="ctr"/>
                </a:tc>
                <a:extLst>
                  <a:ext uri="{0D108BD9-81ED-4DB2-BD59-A6C34878D82A}">
                    <a16:rowId xmlns:a16="http://schemas.microsoft.com/office/drawing/2014/main" val="3080230487"/>
                  </a:ext>
                </a:extLst>
              </a:tr>
              <a:tr h="185432">
                <a:tc>
                  <a:txBody>
                    <a:bodyPr/>
                    <a:lstStyle/>
                    <a:p>
                      <a:r>
                        <a:rPr kumimoji="1" lang="ja-JP" altLang="en-US" sz="1400" dirty="0"/>
                        <a:t>出力される計算結果</a:t>
                      </a:r>
                    </a:p>
                  </a:txBody>
                  <a:tcPr/>
                </a:tc>
                <a:tc>
                  <a:txBody>
                    <a:bodyPr/>
                    <a:lstStyle/>
                    <a:p>
                      <a:r>
                        <a:rPr kumimoji="1" lang="ja-JP" altLang="en-US" sz="1400" dirty="0"/>
                        <a:t>縦断的な平均河床高の時間変化</a:t>
                      </a:r>
                    </a:p>
                  </a:txBody>
                  <a:tcPr/>
                </a:tc>
                <a:tc>
                  <a:txBody>
                    <a:bodyPr/>
                    <a:lstStyle/>
                    <a:p>
                      <a:r>
                        <a:rPr kumimoji="1" lang="ja-JP" altLang="en-US" sz="1400" b="1" dirty="0">
                          <a:solidFill>
                            <a:schemeClr val="tx1"/>
                          </a:solidFill>
                        </a:rPr>
                        <a:t>低水路内を均等に分割した領域毎の河床高の時間変化</a:t>
                      </a:r>
                      <a:endParaRPr kumimoji="1" lang="en-US" altLang="ja-JP" sz="14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河床高の縦横断方向の平面分布の時間変化</a:t>
                      </a:r>
                    </a:p>
                  </a:txBody>
                  <a:tcPr/>
                </a:tc>
                <a:tc>
                  <a:txBody>
                    <a:bodyPr/>
                    <a:lstStyle/>
                    <a:p>
                      <a:r>
                        <a:rPr kumimoji="1" lang="ja-JP" altLang="en-US" sz="1400" dirty="0"/>
                        <a:t>河床高の縦横断方向の平面分布の時間変化</a:t>
                      </a:r>
                    </a:p>
                  </a:txBody>
                  <a:tcPr/>
                </a:tc>
                <a:extLst>
                  <a:ext uri="{0D108BD9-81ED-4DB2-BD59-A6C34878D82A}">
                    <a16:rowId xmlns:a16="http://schemas.microsoft.com/office/drawing/2014/main" val="3222444415"/>
                  </a:ext>
                </a:extLst>
              </a:tr>
              <a:tr h="185432">
                <a:tc>
                  <a:txBody>
                    <a:bodyPr/>
                    <a:lstStyle/>
                    <a:p>
                      <a:r>
                        <a:rPr kumimoji="1" lang="ja-JP" altLang="en-US" sz="1400" dirty="0"/>
                        <a:t>特徴・</a:t>
                      </a:r>
                      <a:endParaRPr kumimoji="1" lang="en-US" altLang="ja-JP" sz="1400" dirty="0"/>
                    </a:p>
                    <a:p>
                      <a:r>
                        <a:rPr kumimoji="1" lang="ja-JP" altLang="en-US" sz="1400" dirty="0"/>
                        <a:t>課題等</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長い区間と期間で算出可能</a:t>
                      </a:r>
                      <a:endParaRPr kumimoji="1" lang="en-US" altLang="ja-JP" sz="1400" dirty="0"/>
                    </a:p>
                    <a:p>
                      <a:pPr marL="285750" indent="-285750">
                        <a:buFont typeface="Arial" panose="020B0604020202020204" pitchFamily="34" charset="0"/>
                        <a:buChar char="•"/>
                      </a:pPr>
                      <a:r>
                        <a:rPr kumimoji="1" lang="ja-JP" altLang="en-US" sz="1400" dirty="0"/>
                        <a:t>河床高の横断方向変化が大きい区間での土砂動態を適切に表現できない</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dirty="0">
                          <a:solidFill>
                            <a:schemeClr val="tx1"/>
                          </a:solidFill>
                        </a:rPr>
                        <a:t>一次元の枠組みで二極化進行を表現可能</a:t>
                      </a:r>
                      <a:endParaRPr kumimoji="1" lang="en-US" altLang="ja-JP" sz="1400" b="1"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dirty="0">
                          <a:solidFill>
                            <a:schemeClr val="tx1"/>
                          </a:solidFill>
                        </a:rPr>
                        <a:t>長い区間と期間で算出可能</a:t>
                      </a:r>
                      <a:endParaRPr kumimoji="1" lang="en-US" altLang="ja-JP" sz="1400" b="1" dirty="0">
                        <a:solidFill>
                          <a:schemeClr val="tx1"/>
                        </a:solidFill>
                      </a:endParaRPr>
                    </a:p>
                    <a:p>
                      <a:endParaRPr kumimoji="1" lang="ja-JP" altLang="en-US" sz="1400" b="1"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縦断方向のメッシュ分割は定期横断測量の縦断間隔</a:t>
                      </a:r>
                      <a:endParaRPr kumimoji="1" lang="en-US" altLang="ja-JP" sz="1400" dirty="0"/>
                    </a:p>
                    <a:p>
                      <a:pPr marL="285750" indent="-285750">
                        <a:buFont typeface="Arial" panose="020B0604020202020204" pitchFamily="34" charset="0"/>
                        <a:buChar char="•"/>
                      </a:pPr>
                      <a:r>
                        <a:rPr kumimoji="1" lang="ja-JP" altLang="en-US" sz="1400" dirty="0"/>
                        <a:t>流線方向に沿った土砂移動を考慮</a:t>
                      </a:r>
                      <a:endParaRPr kumimoji="1" lang="en-US" altLang="ja-JP" sz="1400" dirty="0"/>
                    </a:p>
                    <a:p>
                      <a:pPr marL="285750" indent="-285750">
                        <a:buFont typeface="Arial" panose="020B0604020202020204" pitchFamily="34" charset="0"/>
                        <a:buChar char="•"/>
                      </a:pPr>
                      <a:r>
                        <a:rPr kumimoji="1" lang="ja-JP" altLang="en-US" sz="1400" dirty="0"/>
                        <a:t>現時点では中長期的に進行する二極化予測までは検討されていない</a:t>
                      </a:r>
                    </a:p>
                  </a:txBody>
                  <a:tcPr/>
                </a:tc>
                <a:tc>
                  <a:txBody>
                    <a:bodyPr/>
                    <a:lstStyle/>
                    <a:p>
                      <a:pPr marL="285750" indent="-285750">
                        <a:buFont typeface="Arial" panose="020B0604020202020204" pitchFamily="34" charset="0"/>
                        <a:buChar char="•"/>
                      </a:pPr>
                      <a:r>
                        <a:rPr kumimoji="1" lang="ja-JP" altLang="en-US" sz="1400" dirty="0"/>
                        <a:t>実務上は計算資源の制約から短い区間と期間での実施にとどまる</a:t>
                      </a:r>
                      <a:endParaRPr kumimoji="1" lang="en-US" altLang="ja-JP" sz="1400" dirty="0"/>
                    </a:p>
                    <a:p>
                      <a:pPr marL="285750" indent="-285750">
                        <a:buFont typeface="Arial" panose="020B0604020202020204" pitchFamily="34" charset="0"/>
                        <a:buChar char="•"/>
                      </a:pPr>
                      <a:r>
                        <a:rPr kumimoji="1" lang="ja-JP" altLang="en-US" sz="1400" dirty="0"/>
                        <a:t>中長期的な河道の変化に起因する局所洗掘箇所をとらえることは難しい</a:t>
                      </a:r>
                    </a:p>
                  </a:txBody>
                  <a:tcPr/>
                </a:tc>
                <a:extLst>
                  <a:ext uri="{0D108BD9-81ED-4DB2-BD59-A6C34878D82A}">
                    <a16:rowId xmlns:a16="http://schemas.microsoft.com/office/drawing/2014/main" val="3201321569"/>
                  </a:ext>
                </a:extLst>
              </a:tr>
              <a:tr h="185432">
                <a:tc>
                  <a:txBody>
                    <a:bodyPr/>
                    <a:lstStyle/>
                    <a:p>
                      <a:r>
                        <a:rPr kumimoji="1" lang="ja-JP" altLang="en-US" sz="1400" dirty="0"/>
                        <a:t>難易度</a:t>
                      </a:r>
                    </a:p>
                  </a:txBody>
                  <a:tcPr/>
                </a:tc>
                <a:tc gridSpan="4">
                  <a:txBody>
                    <a:bodyPr/>
                    <a:lstStyle/>
                    <a:p>
                      <a:pPr marL="0" indent="0">
                        <a:buFont typeface="Arial" panose="020B0604020202020204" pitchFamily="34" charset="0"/>
                        <a:buNone/>
                      </a:pPr>
                      <a:r>
                        <a:rPr kumimoji="1" lang="ja-JP" altLang="en-US" sz="1600" b="1" dirty="0"/>
                        <a:t>　　　　簡易　　　　　　　　　　　　　　　　　　　　　　　　　　　　　　　　　　　　　　　　　複雑</a:t>
                      </a:r>
                    </a:p>
                  </a:txBody>
                  <a:tcPr/>
                </a:tc>
                <a:tc hMerge="1">
                  <a:txBody>
                    <a:bodyPr/>
                    <a:lstStyle/>
                    <a:p>
                      <a:endParaRPr kumimoji="1" lang="ja-JP" altLang="en-US" sz="1400" b="1" dirty="0">
                        <a:solidFill>
                          <a:schemeClr val="tx1"/>
                        </a:solidFill>
                      </a:endParaRPr>
                    </a:p>
                  </a:txBody>
                  <a:tcPr/>
                </a:tc>
                <a:tc hMerge="1">
                  <a:txBody>
                    <a:bodyPr/>
                    <a:lstStyle/>
                    <a:p>
                      <a:pPr marL="285750" indent="-285750">
                        <a:buFont typeface="Arial" panose="020B0604020202020204" pitchFamily="34" charset="0"/>
                        <a:buChar char="•"/>
                      </a:pPr>
                      <a:endParaRPr kumimoji="1" lang="ja-JP" altLang="en-US" sz="1400" dirty="0"/>
                    </a:p>
                  </a:txBody>
                  <a:tcPr/>
                </a:tc>
                <a:tc hMerge="1">
                  <a:txBody>
                    <a:bodyPr/>
                    <a:lstStyle/>
                    <a:p>
                      <a:pPr marL="285750" indent="-285750">
                        <a:buFont typeface="Arial" panose="020B0604020202020204" pitchFamily="34" charset="0"/>
                        <a:buChar char="•"/>
                      </a:pPr>
                      <a:endParaRPr kumimoji="1" lang="ja-JP" altLang="en-US" sz="1400" dirty="0"/>
                    </a:p>
                  </a:txBody>
                  <a:tcPr/>
                </a:tc>
                <a:extLst>
                  <a:ext uri="{0D108BD9-81ED-4DB2-BD59-A6C34878D82A}">
                    <a16:rowId xmlns:a16="http://schemas.microsoft.com/office/drawing/2014/main" val="3510065973"/>
                  </a:ext>
                </a:extLst>
              </a:tr>
            </a:tbl>
          </a:graphicData>
        </a:graphic>
      </p:graphicFrame>
      <p:sp>
        <p:nvSpPr>
          <p:cNvPr id="28" name="テキスト ボックス 2">
            <a:extLst>
              <a:ext uri="{FF2B5EF4-FFF2-40B4-BE49-F238E27FC236}">
                <a16:creationId xmlns:a16="http://schemas.microsoft.com/office/drawing/2014/main" id="{11F5579D-72CF-427D-9DA7-90748B73E1C5}"/>
              </a:ext>
            </a:extLst>
          </p:cNvPr>
          <p:cNvSpPr txBox="1"/>
          <p:nvPr/>
        </p:nvSpPr>
        <p:spPr>
          <a:xfrm>
            <a:off x="107504" y="790104"/>
            <a:ext cx="8988078" cy="1200329"/>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予防保全的な対策実施の判断には、</a:t>
            </a:r>
            <a:r>
              <a:rPr lang="ja-JP" altLang="en-US" dirty="0">
                <a:solidFill>
                  <a:srgbClr val="FF0000"/>
                </a:solidFill>
                <a:latin typeface="ＭＳ ゴシック" panose="020B0609070205080204" pitchFamily="49" charset="-128"/>
                <a:ea typeface="ＭＳ ゴシック" panose="020B0609070205080204" pitchFamily="49" charset="-128"/>
              </a:rPr>
              <a:t>中長期的な洗掘深の予測</a:t>
            </a:r>
            <a:r>
              <a:rPr lang="ja-JP" altLang="en-US" dirty="0">
                <a:latin typeface="ＭＳ ゴシック" panose="020B0609070205080204" pitchFamily="49" charset="-128"/>
                <a:ea typeface="ＭＳ ゴシック" panose="020B0609070205080204" pitchFamily="49" charset="-128"/>
              </a:rPr>
              <a:t>が必要</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一次元計算では、</a:t>
            </a:r>
            <a:r>
              <a:rPr lang="ja-JP" altLang="en-US" dirty="0"/>
              <a:t>河床高の横断方向変化が大きい区間での土砂動態を表現できない</a:t>
            </a: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平面二次元計算では、実務上は</a:t>
            </a:r>
            <a:r>
              <a:rPr lang="ja-JP" altLang="en-US" dirty="0"/>
              <a:t>短い区間と期間での実施にとどまる</a:t>
            </a:r>
          </a:p>
          <a:p>
            <a:pPr marL="342900" indent="-342900">
              <a:buFont typeface="Arial" panose="020B0604020202020204" pitchFamily="34" charset="0"/>
              <a:buChar char="•"/>
            </a:pPr>
            <a:r>
              <a:rPr lang="ja-JP" altLang="en-US" dirty="0"/>
              <a:t>簡易平面二次元計算では、現時点で中長期的に進行する二極化予測まではできない</a:t>
            </a:r>
            <a:endParaRPr lang="en-US" altLang="ja-JP" dirty="0"/>
          </a:p>
        </p:txBody>
      </p:sp>
      <p:sp>
        <p:nvSpPr>
          <p:cNvPr id="30" name="正方形/長方形 29">
            <a:extLst>
              <a:ext uri="{FF2B5EF4-FFF2-40B4-BE49-F238E27FC236}">
                <a16:creationId xmlns:a16="http://schemas.microsoft.com/office/drawing/2014/main" id="{C0323B61-A728-4B0D-BD80-DC197AE70E8B}"/>
              </a:ext>
            </a:extLst>
          </p:cNvPr>
          <p:cNvSpPr/>
          <p:nvPr/>
        </p:nvSpPr>
        <p:spPr>
          <a:xfrm>
            <a:off x="107504" y="769928"/>
            <a:ext cx="8950386" cy="12823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B07EB0E-1500-4519-89CD-0CAB48D42F00}"/>
              </a:ext>
            </a:extLst>
          </p:cNvPr>
          <p:cNvSpPr txBox="1"/>
          <p:nvPr/>
        </p:nvSpPr>
        <p:spPr>
          <a:xfrm>
            <a:off x="2189317" y="2996952"/>
            <a:ext cx="4614931" cy="338554"/>
          </a:xfrm>
          <a:prstGeom prst="rect">
            <a:avLst/>
          </a:prstGeom>
          <a:noFill/>
        </p:spPr>
        <p:txBody>
          <a:bodyPr wrap="square" rtlCol="0">
            <a:spAutoFit/>
          </a:bodyPr>
          <a:lstStyle/>
          <a:p>
            <a:pPr algn="ctr"/>
            <a:r>
              <a:rPr kumimoji="1" lang="ja-JP" altLang="en-US" sz="1600" dirty="0"/>
              <a:t>河床変動計算手法の比較表</a:t>
            </a:r>
          </a:p>
        </p:txBody>
      </p:sp>
      <p:sp>
        <p:nvSpPr>
          <p:cNvPr id="32" name="テキスト ボックス 31">
            <a:extLst>
              <a:ext uri="{FF2B5EF4-FFF2-40B4-BE49-F238E27FC236}">
                <a16:creationId xmlns:a16="http://schemas.microsoft.com/office/drawing/2014/main" id="{1522B28D-FC1D-468A-821C-1017FB63FE4C}"/>
              </a:ext>
            </a:extLst>
          </p:cNvPr>
          <p:cNvSpPr txBox="1"/>
          <p:nvPr/>
        </p:nvSpPr>
        <p:spPr>
          <a:xfrm>
            <a:off x="7308305" y="3025988"/>
            <a:ext cx="1584175" cy="307777"/>
          </a:xfrm>
          <a:prstGeom prst="rect">
            <a:avLst/>
          </a:prstGeom>
          <a:noFill/>
        </p:spPr>
        <p:txBody>
          <a:bodyPr wrap="square" rtlCol="0">
            <a:spAutoFit/>
          </a:bodyPr>
          <a:lstStyle/>
          <a:p>
            <a:pPr algn="ctr"/>
            <a:r>
              <a:rPr lang="en-US" altLang="ja-JP" sz="1400" dirty="0"/>
              <a:t>※</a:t>
            </a:r>
            <a:r>
              <a:rPr lang="ja-JP" altLang="en-US" sz="1400" dirty="0"/>
              <a:t>長田ら</a:t>
            </a:r>
            <a:r>
              <a:rPr lang="en-US" altLang="ja-JP" sz="1400" dirty="0"/>
              <a:t>, 2016</a:t>
            </a:r>
          </a:p>
        </p:txBody>
      </p:sp>
      <p:sp>
        <p:nvSpPr>
          <p:cNvPr id="3" name="正方形/長方形 2">
            <a:extLst>
              <a:ext uri="{FF2B5EF4-FFF2-40B4-BE49-F238E27FC236}">
                <a16:creationId xmlns:a16="http://schemas.microsoft.com/office/drawing/2014/main" id="{C72AE581-4BFA-4517-97E4-7E7272AC3F2D}"/>
              </a:ext>
            </a:extLst>
          </p:cNvPr>
          <p:cNvSpPr/>
          <p:nvPr/>
        </p:nvSpPr>
        <p:spPr>
          <a:xfrm>
            <a:off x="2901957" y="3335506"/>
            <a:ext cx="1656184" cy="3048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2">
            <a:extLst>
              <a:ext uri="{FF2B5EF4-FFF2-40B4-BE49-F238E27FC236}">
                <a16:creationId xmlns:a16="http://schemas.microsoft.com/office/drawing/2014/main" id="{FDA09E15-F7ED-478C-8B46-E7525CAB4435}"/>
              </a:ext>
            </a:extLst>
          </p:cNvPr>
          <p:cNvSpPr txBox="1"/>
          <p:nvPr/>
        </p:nvSpPr>
        <p:spPr>
          <a:xfrm>
            <a:off x="0" y="2437879"/>
            <a:ext cx="9144000" cy="4001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dirty="0">
                <a:solidFill>
                  <a:srgbClr val="FF0000"/>
                </a:solidFill>
                <a:latin typeface="ＭＳ ゴシック" panose="020B0609070205080204" pitchFamily="49" charset="-128"/>
                <a:ea typeface="ＭＳ ゴシック" panose="020B0609070205080204" pitchFamily="49" charset="-128"/>
              </a:rPr>
              <a:t>中長期的に進行する二極化を表現できる簡易な計算手法が必要</a:t>
            </a:r>
            <a:endParaRPr lang="en-US" altLang="ja-JP" sz="2000" b="1" dirty="0">
              <a:solidFill>
                <a:srgbClr val="FF0000"/>
              </a:solidFill>
              <a:latin typeface="ＭＳ ゴシック" panose="020B0609070205080204" pitchFamily="49" charset="-128"/>
              <a:ea typeface="ＭＳ ゴシック" panose="020B0609070205080204" pitchFamily="49" charset="-128"/>
            </a:endParaRPr>
          </a:p>
        </p:txBody>
      </p:sp>
      <p:sp>
        <p:nvSpPr>
          <p:cNvPr id="11" name="矢印: 下 10">
            <a:extLst>
              <a:ext uri="{FF2B5EF4-FFF2-40B4-BE49-F238E27FC236}">
                <a16:creationId xmlns:a16="http://schemas.microsoft.com/office/drawing/2014/main" id="{3595C11D-A0A4-46F7-988D-EA8B4A5FF258}"/>
              </a:ext>
            </a:extLst>
          </p:cNvPr>
          <p:cNvSpPr/>
          <p:nvPr/>
        </p:nvSpPr>
        <p:spPr>
          <a:xfrm>
            <a:off x="4079095" y="2132856"/>
            <a:ext cx="936104" cy="31324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00428BDA-7237-465D-BD1A-A32419DF7D2C}"/>
              </a:ext>
            </a:extLst>
          </p:cNvPr>
          <p:cNvCxnSpPr>
            <a:cxnSpLocks/>
          </p:cNvCxnSpPr>
          <p:nvPr/>
        </p:nvCxnSpPr>
        <p:spPr>
          <a:xfrm>
            <a:off x="2901957" y="6545659"/>
            <a:ext cx="3902291"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7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目的</a:t>
            </a:r>
          </a:p>
        </p:txBody>
      </p:sp>
      <p:sp>
        <p:nvSpPr>
          <p:cNvPr id="6" name="スライド番号プレースホルダー 5"/>
          <p:cNvSpPr>
            <a:spLocks noGrp="1"/>
          </p:cNvSpPr>
          <p:nvPr>
            <p:ph type="sldNum" sz="quarter" idx="12"/>
          </p:nvPr>
        </p:nvSpPr>
        <p:spPr/>
        <p:txBody>
          <a:bodyPr/>
          <a:lstStyle/>
          <a:p>
            <a:fld id="{051F98D5-59D2-457E-91CA-F9F0972BB425}" type="slidenum">
              <a:rPr lang="ja-JP" altLang="en-US" smtClean="0"/>
              <a:pPr/>
              <a:t>4</a:t>
            </a:fld>
            <a:endParaRPr lang="ja-JP" altLang="en-US"/>
          </a:p>
        </p:txBody>
      </p:sp>
      <p:grpSp>
        <p:nvGrpSpPr>
          <p:cNvPr id="88" name="グループ化 87">
            <a:extLst>
              <a:ext uri="{FF2B5EF4-FFF2-40B4-BE49-F238E27FC236}">
                <a16:creationId xmlns:a16="http://schemas.microsoft.com/office/drawing/2014/main" id="{2BFA65B6-194D-4330-91C6-79A633308224}"/>
              </a:ext>
            </a:extLst>
          </p:cNvPr>
          <p:cNvGrpSpPr/>
          <p:nvPr/>
        </p:nvGrpSpPr>
        <p:grpSpPr>
          <a:xfrm>
            <a:off x="114988" y="836712"/>
            <a:ext cx="8950386" cy="1944214"/>
            <a:chOff x="114988" y="2946166"/>
            <a:chExt cx="8950386" cy="1944214"/>
          </a:xfrm>
        </p:grpSpPr>
        <p:sp>
          <p:nvSpPr>
            <p:cNvPr id="93" name="正方形/長方形 92">
              <a:extLst>
                <a:ext uri="{FF2B5EF4-FFF2-40B4-BE49-F238E27FC236}">
                  <a16:creationId xmlns:a16="http://schemas.microsoft.com/office/drawing/2014/main" id="{4204FDA1-62B0-457B-B2FB-6DEDA7A6C0C7}"/>
                </a:ext>
              </a:extLst>
            </p:cNvPr>
            <p:cNvSpPr/>
            <p:nvPr/>
          </p:nvSpPr>
          <p:spPr>
            <a:xfrm>
              <a:off x="114988" y="3136791"/>
              <a:ext cx="8950386" cy="17535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2">
              <a:extLst>
                <a:ext uri="{FF2B5EF4-FFF2-40B4-BE49-F238E27FC236}">
                  <a16:creationId xmlns:a16="http://schemas.microsoft.com/office/drawing/2014/main" id="{FCB670ED-FE78-4832-99C1-4F6DA6E089F1}"/>
                </a:ext>
              </a:extLst>
            </p:cNvPr>
            <p:cNvSpPr txBox="1"/>
            <p:nvPr/>
          </p:nvSpPr>
          <p:spPr>
            <a:xfrm>
              <a:off x="122472" y="3422927"/>
              <a:ext cx="8906540" cy="1323439"/>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indent="-457200">
                <a:buFont typeface="+mj-ea"/>
                <a:buAutoNum type="circleNumDbPlain"/>
              </a:pPr>
              <a:r>
                <a:rPr lang="ja-JP" altLang="en-US" sz="2000" dirty="0"/>
                <a:t>中長期的に進行する二極化を予測する手法が構築されていない</a:t>
              </a:r>
              <a:endParaRPr lang="en-US" altLang="ja-JP" sz="2000" dirty="0"/>
            </a:p>
            <a:p>
              <a:pPr marL="457200" indent="-457200">
                <a:buFont typeface="+mj-ea"/>
                <a:buAutoNum type="circleNumDbPlain"/>
              </a:pPr>
              <a:endParaRPr lang="en-US" altLang="ja-JP" sz="2000" dirty="0"/>
            </a:p>
            <a:p>
              <a:pPr marL="457200" indent="-457200">
                <a:buFont typeface="+mj-ea"/>
                <a:buAutoNum type="circleNumDbPlain"/>
              </a:pPr>
              <a:r>
                <a:rPr lang="ja-JP" altLang="en-US" sz="2000" dirty="0"/>
                <a:t>河道領域では土砂管理が現場の課題解決に有用であることが十分認識されていない</a:t>
              </a:r>
              <a:endParaRPr lang="en-US" altLang="ja-JP" sz="2000" dirty="0"/>
            </a:p>
          </p:txBody>
        </p:sp>
        <p:sp>
          <p:nvSpPr>
            <p:cNvPr id="95" name="テキスト ボックス 94">
              <a:extLst>
                <a:ext uri="{FF2B5EF4-FFF2-40B4-BE49-F238E27FC236}">
                  <a16:creationId xmlns:a16="http://schemas.microsoft.com/office/drawing/2014/main" id="{461EE891-F784-4B06-A3DE-EA46DE36E8BA}"/>
                </a:ext>
              </a:extLst>
            </p:cNvPr>
            <p:cNvSpPr txBox="1"/>
            <p:nvPr/>
          </p:nvSpPr>
          <p:spPr>
            <a:xfrm>
              <a:off x="251520" y="2946166"/>
              <a:ext cx="1512168" cy="400110"/>
            </a:xfrm>
            <a:prstGeom prst="rect">
              <a:avLst/>
            </a:prstGeom>
            <a:solidFill>
              <a:schemeClr val="bg1"/>
            </a:solidFill>
          </p:spPr>
          <p:txBody>
            <a:bodyPr wrap="square" rtlCol="0">
              <a:spAutoFit/>
            </a:bodyPr>
            <a:lstStyle/>
            <a:p>
              <a:pPr algn="ctr"/>
              <a:r>
                <a:rPr kumimoji="1" lang="ja-JP" altLang="en-US" sz="2000" b="1" u="sng" dirty="0"/>
                <a:t>課題の整理</a:t>
              </a:r>
              <a:endParaRPr kumimoji="1" lang="en-US" altLang="ja-JP" sz="2000" b="1" u="sng" dirty="0"/>
            </a:p>
          </p:txBody>
        </p:sp>
      </p:grpSp>
      <p:grpSp>
        <p:nvGrpSpPr>
          <p:cNvPr id="7" name="グループ化 6">
            <a:extLst>
              <a:ext uri="{FF2B5EF4-FFF2-40B4-BE49-F238E27FC236}">
                <a16:creationId xmlns:a16="http://schemas.microsoft.com/office/drawing/2014/main" id="{B259E1E6-E35F-48A7-AD78-EDCCBF9F508C}"/>
              </a:ext>
            </a:extLst>
          </p:cNvPr>
          <p:cNvGrpSpPr/>
          <p:nvPr/>
        </p:nvGrpSpPr>
        <p:grpSpPr>
          <a:xfrm>
            <a:off x="122472" y="2996952"/>
            <a:ext cx="8950386" cy="3413941"/>
            <a:chOff x="122472" y="4160113"/>
            <a:chExt cx="8950386" cy="3413941"/>
          </a:xfrm>
        </p:grpSpPr>
        <p:sp>
          <p:nvSpPr>
            <p:cNvPr id="21" name="テキスト ボックス 2">
              <a:extLst>
                <a:ext uri="{FF2B5EF4-FFF2-40B4-BE49-F238E27FC236}">
                  <a16:creationId xmlns:a16="http://schemas.microsoft.com/office/drawing/2014/main" id="{3EB61612-7CA9-4696-BDCF-69CE980832FC}"/>
                </a:ext>
              </a:extLst>
            </p:cNvPr>
            <p:cNvSpPr txBox="1"/>
            <p:nvPr/>
          </p:nvSpPr>
          <p:spPr>
            <a:xfrm>
              <a:off x="122472" y="7112389"/>
              <a:ext cx="8942902" cy="461665"/>
            </a:xfrm>
            <a:prstGeom prst="rect">
              <a:avLst/>
            </a:prstGeom>
            <a:solidFill>
              <a:schemeClr val="accent4"/>
            </a:solid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latin typeface="ＭＳ ゴシック" panose="020B0609070205080204" pitchFamily="49" charset="-128"/>
                  <a:ea typeface="ＭＳ ゴシック" panose="020B0609070205080204" pitchFamily="49" charset="-128"/>
                </a:rPr>
                <a:t>二極化の観点から河道領域における土砂に関する課題の整理</a:t>
              </a:r>
              <a:endParaRPr lang="en-US" altLang="ja-JP" sz="2400" b="1" dirty="0">
                <a:latin typeface="ＭＳ ゴシック" panose="020B0609070205080204" pitchFamily="49" charset="-128"/>
                <a:ea typeface="ＭＳ ゴシック" panose="020B0609070205080204" pitchFamily="49" charset="-128"/>
              </a:endParaRPr>
            </a:p>
          </p:txBody>
        </p:sp>
        <p:sp>
          <p:nvSpPr>
            <p:cNvPr id="5" name="矢印: 下 4">
              <a:extLst>
                <a:ext uri="{FF2B5EF4-FFF2-40B4-BE49-F238E27FC236}">
                  <a16:creationId xmlns:a16="http://schemas.microsoft.com/office/drawing/2014/main" id="{ABA66DE7-66F9-422A-A311-BC76DBE9C7D7}"/>
                </a:ext>
              </a:extLst>
            </p:cNvPr>
            <p:cNvSpPr/>
            <p:nvPr/>
          </p:nvSpPr>
          <p:spPr>
            <a:xfrm>
              <a:off x="4139952" y="6655183"/>
              <a:ext cx="936104" cy="31324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0A19DA4-9589-4759-A9F1-2F34DC5C5E4A}"/>
                </a:ext>
              </a:extLst>
            </p:cNvPr>
            <p:cNvSpPr/>
            <p:nvPr/>
          </p:nvSpPr>
          <p:spPr>
            <a:xfrm>
              <a:off x="122472" y="4357699"/>
              <a:ext cx="8950386" cy="21535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49E31D3B-A257-49AA-AE74-F3A3E56AF82D}"/>
                </a:ext>
              </a:extLst>
            </p:cNvPr>
            <p:cNvSpPr txBox="1"/>
            <p:nvPr/>
          </p:nvSpPr>
          <p:spPr>
            <a:xfrm>
              <a:off x="245972" y="4160113"/>
              <a:ext cx="725628" cy="400110"/>
            </a:xfrm>
            <a:prstGeom prst="rect">
              <a:avLst/>
            </a:prstGeom>
            <a:solidFill>
              <a:schemeClr val="bg1"/>
            </a:solidFill>
          </p:spPr>
          <p:txBody>
            <a:bodyPr wrap="square" rtlCol="0">
              <a:spAutoFit/>
            </a:bodyPr>
            <a:lstStyle/>
            <a:p>
              <a:pPr algn="ctr"/>
              <a:r>
                <a:rPr kumimoji="1" lang="ja-JP" altLang="en-US" sz="2000" b="1" u="sng" dirty="0"/>
                <a:t>目的</a:t>
              </a:r>
              <a:endParaRPr kumimoji="1" lang="en-US" altLang="ja-JP" sz="2000" b="1" u="sng" dirty="0"/>
            </a:p>
          </p:txBody>
        </p:sp>
      </p:grpSp>
      <p:sp>
        <p:nvSpPr>
          <p:cNvPr id="15" name="テキスト ボックス 2">
            <a:extLst>
              <a:ext uri="{FF2B5EF4-FFF2-40B4-BE49-F238E27FC236}">
                <a16:creationId xmlns:a16="http://schemas.microsoft.com/office/drawing/2014/main" id="{486B5FE7-94F0-4835-9A82-6546F228A6F4}"/>
              </a:ext>
            </a:extLst>
          </p:cNvPr>
          <p:cNvSpPr txBox="1"/>
          <p:nvPr/>
        </p:nvSpPr>
        <p:spPr>
          <a:xfrm>
            <a:off x="186996" y="3452807"/>
            <a:ext cx="8705484" cy="1631216"/>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indent="-457200">
              <a:buFont typeface="+mj-ea"/>
              <a:buAutoNum type="circleNumDbPlain"/>
            </a:pPr>
            <a:r>
              <a:rPr lang="ja-JP" altLang="en-US" sz="2000" dirty="0">
                <a:latin typeface="ＭＳ ゴシック" panose="020B0609070205080204" pitchFamily="49" charset="-128"/>
                <a:ea typeface="ＭＳ ゴシック" panose="020B0609070205080204" pitchFamily="49" charset="-128"/>
              </a:rPr>
              <a:t>一次元河床変動モデルの枠組みで二極化進行を表現できる手法の構築</a:t>
            </a:r>
            <a:endParaRPr lang="en-US" altLang="ja-JP" sz="2000" dirty="0">
              <a:latin typeface="ＭＳ ゴシック" panose="020B0609070205080204" pitchFamily="49" charset="-128"/>
              <a:ea typeface="ＭＳ ゴシック" panose="020B0609070205080204" pitchFamily="49" charset="-128"/>
            </a:endParaRPr>
          </a:p>
          <a:p>
            <a:pPr marL="457200" indent="-457200">
              <a:buFont typeface="+mj-ea"/>
              <a:buAutoNum type="circleNumDbPlain"/>
            </a:pPr>
            <a:endParaRPr lang="en-US" altLang="ja-JP" sz="2000" dirty="0">
              <a:latin typeface="ＭＳ ゴシック" panose="020B0609070205080204" pitchFamily="49" charset="-128"/>
              <a:ea typeface="ＭＳ ゴシック" panose="020B0609070205080204" pitchFamily="49" charset="-128"/>
            </a:endParaRPr>
          </a:p>
          <a:p>
            <a:pPr marL="457200" indent="-457200">
              <a:buFont typeface="+mj-ea"/>
              <a:buAutoNum type="circleNumDbPlain"/>
            </a:pPr>
            <a:r>
              <a:rPr lang="ja-JP" altLang="en-US" sz="2000" dirty="0">
                <a:latin typeface="ＭＳ ゴシック" panose="020B0609070205080204" pitchFamily="49" charset="-128"/>
                <a:ea typeface="ＭＳ ゴシック" panose="020B0609070205080204" pitchFamily="49" charset="-128"/>
              </a:rPr>
              <a:t>構築した手法で、初期河道や土砂供給条件を変化させた場合の長期の河床変動予測計算を実施し、断面特性や上流からの土砂供給量の違いによる二極化進行の抑制効果を確認</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260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計算手法</a:t>
            </a:r>
            <a:r>
              <a:rPr kumimoji="1" lang="ja-JP" altLang="en-US" sz="2800" dirty="0"/>
              <a:t>（</a:t>
            </a:r>
            <a:r>
              <a:rPr kumimoji="1" lang="en-US" altLang="ja-JP" sz="2400" dirty="0"/>
              <a:t>1</a:t>
            </a:r>
            <a:r>
              <a:rPr kumimoji="1" lang="ja-JP" altLang="en-US" sz="2400" dirty="0"/>
              <a:t>次元の枠組みで二極化進行を表現できるモデル）</a:t>
            </a:r>
            <a:endParaRPr kumimoji="1" lang="ja-JP" altLang="en-US" dirty="0"/>
          </a:p>
        </p:txBody>
      </p:sp>
      <p:sp>
        <p:nvSpPr>
          <p:cNvPr id="3" name="スライド番号プレースホルダー 2"/>
          <p:cNvSpPr>
            <a:spLocks noGrp="1"/>
          </p:cNvSpPr>
          <p:nvPr>
            <p:ph type="sldNum" sz="quarter" idx="12"/>
          </p:nvPr>
        </p:nvSpPr>
        <p:spPr/>
        <p:txBody>
          <a:bodyPr/>
          <a:lstStyle/>
          <a:p>
            <a:fld id="{051F98D5-59D2-457E-91CA-F9F0972BB425}" type="slidenum">
              <a:rPr lang="ja-JP" altLang="en-US" smtClean="0"/>
              <a:pPr/>
              <a:t>5</a:t>
            </a:fld>
            <a:endParaRPr lang="ja-JP" altLang="en-US"/>
          </a:p>
        </p:txBody>
      </p:sp>
      <p:sp>
        <p:nvSpPr>
          <p:cNvPr id="7" name="AutoShape 5" descr="「浅瀬石川ダム」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8" descr="「四十四田ダム」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mc:AlternateContent xmlns:mc="http://schemas.openxmlformats.org/markup-compatibility/2006" xmlns:a14="http://schemas.microsoft.com/office/drawing/2010/main">
        <mc:Choice Requires="a14">
          <p:sp>
            <p:nvSpPr>
              <p:cNvPr id="38" name="テキスト ボックス 2">
                <a:extLst>
                  <a:ext uri="{FF2B5EF4-FFF2-40B4-BE49-F238E27FC236}">
                    <a16:creationId xmlns:a16="http://schemas.microsoft.com/office/drawing/2014/main" id="{57C0A497-D175-4C00-9F65-CA6FD58926DD}"/>
                  </a:ext>
                </a:extLst>
              </p:cNvPr>
              <p:cNvSpPr txBox="1"/>
              <p:nvPr/>
            </p:nvSpPr>
            <p:spPr>
              <a:xfrm>
                <a:off x="10096" y="2756971"/>
                <a:ext cx="3024314" cy="1608133"/>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14:m>
                  <m:oMath xmlns:m="http://schemas.openxmlformats.org/officeDocument/2006/math">
                    <m:sSub>
                      <m:sSubPr>
                        <m:ctrlPr>
                          <a:rPr lang="ja-JP" altLang="ja-JP" sz="1100" i="1" smtClean="0">
                            <a:latin typeface="Cambria Math" panose="02040503050406030204" pitchFamily="18" charset="0"/>
                          </a:rPr>
                        </m:ctrlPr>
                      </m:sSubPr>
                      <m:e>
                        <m:r>
                          <a:rPr lang="en-US" altLang="ja-JP" sz="1100" i="1">
                            <a:latin typeface="Cambria Math" panose="02040503050406030204" pitchFamily="18" charset="0"/>
                          </a:rPr>
                          <m:t>𝐵</m:t>
                        </m:r>
                      </m:e>
                      <m:sub>
                        <m:r>
                          <a:rPr lang="en-US" altLang="ja-JP" sz="1100" i="1">
                            <a:latin typeface="Cambria Math" panose="02040503050406030204" pitchFamily="18" charset="0"/>
                          </a:rPr>
                          <m:t>𝑗</m:t>
                        </m:r>
                      </m:sub>
                    </m:sSub>
                  </m:oMath>
                </a14:m>
                <a:r>
                  <a:rPr lang="ja-JP" altLang="ja-JP" sz="1100" dirty="0"/>
                  <a:t>：分割</a:t>
                </a:r>
                <a:r>
                  <a:rPr lang="en-US" altLang="ja-JP" sz="1100" i="1" dirty="0"/>
                  <a:t>j</a:t>
                </a:r>
                <a:r>
                  <a:rPr lang="ja-JP" altLang="ja-JP" sz="1100" dirty="0"/>
                  <a:t>における分割幅</a:t>
                </a:r>
                <a:endParaRPr lang="en-US" altLang="ja-JP" sz="1100" dirty="0"/>
              </a:p>
              <a:p>
                <a14:m>
                  <m:oMath xmlns:m="http://schemas.openxmlformats.org/officeDocument/2006/math">
                    <m:sSub>
                      <m:sSubPr>
                        <m:ctrlPr>
                          <a:rPr lang="en-US" altLang="ja-JP" sz="1100" i="1">
                            <a:latin typeface="Cambria Math" panose="02040503050406030204" pitchFamily="18" charset="0"/>
                          </a:rPr>
                        </m:ctrlPr>
                      </m:sSubPr>
                      <m:e>
                        <m:r>
                          <a:rPr lang="en-US" altLang="ja-JP" sz="1100" i="1">
                            <a:latin typeface="Cambria Math" panose="02040503050406030204" pitchFamily="18" charset="0"/>
                          </a:rPr>
                          <m:t>𝑢</m:t>
                        </m:r>
                      </m:e>
                      <m:sub>
                        <m:sSub>
                          <m:sSubPr>
                            <m:ctrlPr>
                              <a:rPr lang="en-US" altLang="ja-JP" sz="1100" i="1">
                                <a:latin typeface="Cambria Math" panose="02040503050406030204" pitchFamily="18" charset="0"/>
                              </a:rPr>
                            </m:ctrlPr>
                          </m:sSubPr>
                          <m:e>
                            <m:r>
                              <a:rPr lang="en-US" altLang="ja-JP" sz="1100" i="1">
                                <a:latin typeface="Cambria Math" panose="02040503050406030204" pitchFamily="18" charset="0"/>
                                <a:ea typeface="Cambria Math" panose="02040503050406030204" pitchFamily="18" charset="0"/>
                              </a:rPr>
                              <m:t>∗</m:t>
                            </m:r>
                          </m:e>
                          <m:sub>
                            <m:r>
                              <a:rPr lang="en-US" altLang="ja-JP" sz="1100" i="1">
                                <a:latin typeface="Cambria Math" panose="02040503050406030204" pitchFamily="18" charset="0"/>
                              </a:rPr>
                              <m:t>𝑗</m:t>
                            </m:r>
                          </m:sub>
                        </m:sSub>
                      </m:sub>
                    </m:sSub>
                    <m:r>
                      <a:rPr lang="en-US" altLang="ja-JP" sz="1100" i="1">
                        <a:latin typeface="Cambria Math" panose="02040503050406030204" pitchFamily="18" charset="0"/>
                      </a:rPr>
                      <m:t> </m:t>
                    </m:r>
                  </m:oMath>
                </a14:m>
                <a:r>
                  <a:rPr lang="ja-JP" altLang="ja-JP" sz="1100" dirty="0"/>
                  <a:t>：分割</a:t>
                </a:r>
                <a:r>
                  <a:rPr lang="en-US" altLang="ja-JP" sz="1100" i="1" dirty="0"/>
                  <a:t>j</a:t>
                </a:r>
                <a:r>
                  <a:rPr lang="ja-JP" altLang="ja-JP" sz="1100" dirty="0"/>
                  <a:t>における</a:t>
                </a:r>
                <a:r>
                  <a:rPr lang="ja-JP" altLang="en-US" sz="1100" dirty="0"/>
                  <a:t>限界摩擦速度</a:t>
                </a:r>
                <a:endParaRPr lang="en-US" altLang="ja-JP" sz="1100" dirty="0"/>
              </a:p>
              <a:p>
                <a14:m>
                  <m:oMath xmlns:m="http://schemas.openxmlformats.org/officeDocument/2006/math">
                    <m:sSubSup>
                      <m:sSubSupPr>
                        <m:ctrlPr>
                          <a:rPr lang="ja-JP" altLang="ja-JP" sz="1100" i="1">
                            <a:latin typeface="Cambria Math" panose="02040503050406030204" pitchFamily="18" charset="0"/>
                          </a:rPr>
                        </m:ctrlPr>
                      </m:sSubSupPr>
                      <m:e>
                        <m:r>
                          <a:rPr lang="en-US" altLang="ja-JP" sz="1100" i="1">
                            <a:latin typeface="Cambria Math" panose="02040503050406030204" pitchFamily="18" charset="0"/>
                          </a:rPr>
                          <m:t>𝑢</m:t>
                        </m:r>
                      </m:e>
                      <m:sub>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m:t>
                            </m:r>
                            <m:r>
                              <a:rPr lang="en-US" altLang="ja-JP" sz="1100" i="1">
                                <a:latin typeface="Cambria Math" panose="02040503050406030204" pitchFamily="18" charset="0"/>
                              </a:rPr>
                              <m:t>𝑐</m:t>
                            </m:r>
                          </m:e>
                          <m:sub>
                            <m:r>
                              <a:rPr lang="en-US" altLang="ja-JP" sz="1100" i="1">
                                <a:latin typeface="Cambria Math" panose="02040503050406030204" pitchFamily="18" charset="0"/>
                              </a:rPr>
                              <m:t>𝑗</m:t>
                            </m:r>
                          </m:sub>
                        </m:sSub>
                      </m:sub>
                      <m:sup>
                        <m:r>
                          <a:rPr lang="en-US" altLang="ja-JP" sz="1100" i="1">
                            <a:latin typeface="Cambria Math" panose="02040503050406030204" pitchFamily="18" charset="0"/>
                          </a:rPr>
                          <m:t>′</m:t>
                        </m:r>
                      </m:sup>
                    </m:sSubSup>
                  </m:oMath>
                </a14:m>
                <a:r>
                  <a:rPr lang="ja-JP" altLang="ja-JP" sz="1100" dirty="0"/>
                  <a:t>：河床変動実施領域の判定のために用いる</a:t>
                </a:r>
                <a:br>
                  <a:rPr lang="en-US" altLang="ja-JP" sz="1100" dirty="0"/>
                </a:br>
                <a:r>
                  <a:rPr lang="ja-JP" altLang="en-US" sz="1100" dirty="0"/>
                  <a:t>　　　</a:t>
                </a:r>
                <a:r>
                  <a:rPr lang="ja-JP" altLang="ja-JP" sz="1100" dirty="0"/>
                  <a:t>代表粒径に対する限界摩擦速度</a:t>
                </a:r>
                <a:endParaRPr lang="en-US" altLang="ja-JP" sz="1100" dirty="0"/>
              </a:p>
              <a:p>
                <a14:m>
                  <m:oMath xmlns:m="http://schemas.openxmlformats.org/officeDocument/2006/math">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𝑧</m:t>
                        </m:r>
                      </m:e>
                      <m:sub>
                        <m:r>
                          <a:rPr lang="en-US" altLang="ja-JP" sz="1100" i="1">
                            <a:latin typeface="Cambria Math" panose="02040503050406030204" pitchFamily="18" charset="0"/>
                          </a:rPr>
                          <m:t>𝑏</m:t>
                        </m:r>
                      </m:sub>
                    </m:sSub>
                  </m:oMath>
                </a14:m>
                <a:r>
                  <a:rPr lang="ja-JP" altLang="ja-JP" sz="1100" dirty="0"/>
                  <a:t>：低水路のうち </a:t>
                </a:r>
                <a14:m>
                  <m:oMath xmlns:m="http://schemas.openxmlformats.org/officeDocument/2006/math">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𝑢</m:t>
                        </m:r>
                      </m:e>
                      <m:sub>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m:t>
                            </m:r>
                          </m:e>
                          <m:sub>
                            <m:r>
                              <a:rPr lang="en-US" altLang="ja-JP" sz="1100" i="1">
                                <a:latin typeface="Cambria Math" panose="02040503050406030204" pitchFamily="18" charset="0"/>
                              </a:rPr>
                              <m:t>𝑗</m:t>
                            </m:r>
                          </m:sub>
                        </m:sSub>
                      </m:sub>
                    </m:sSub>
                    <m:sSubSup>
                      <m:sSubSupPr>
                        <m:ctrlPr>
                          <a:rPr lang="ja-JP" altLang="ja-JP" sz="1100" i="1">
                            <a:latin typeface="Cambria Math" panose="02040503050406030204" pitchFamily="18" charset="0"/>
                          </a:rPr>
                        </m:ctrlPr>
                      </m:sSubSupPr>
                      <m:e>
                        <m:r>
                          <a:rPr lang="en-US" altLang="ja-JP" sz="1100" i="1">
                            <a:latin typeface="Cambria Math" panose="02040503050406030204" pitchFamily="18" charset="0"/>
                          </a:rPr>
                          <m:t>&gt;</m:t>
                        </m:r>
                        <m:r>
                          <a:rPr lang="en-US" altLang="ja-JP" sz="1100" i="1">
                            <a:latin typeface="Cambria Math" panose="02040503050406030204" pitchFamily="18" charset="0"/>
                          </a:rPr>
                          <m:t>𝑢</m:t>
                        </m:r>
                      </m:e>
                      <m:sub>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m:t>
                            </m:r>
                            <m:r>
                              <a:rPr lang="en-US" altLang="ja-JP" sz="1100" i="1">
                                <a:latin typeface="Cambria Math" panose="02040503050406030204" pitchFamily="18" charset="0"/>
                              </a:rPr>
                              <m:t>𝑐</m:t>
                            </m:r>
                          </m:e>
                          <m:sub>
                            <m:r>
                              <a:rPr lang="en-US" altLang="ja-JP" sz="1100" i="1">
                                <a:latin typeface="Cambria Math" panose="02040503050406030204" pitchFamily="18" charset="0"/>
                              </a:rPr>
                              <m:t>𝑗</m:t>
                            </m:r>
                          </m:sub>
                        </m:sSub>
                      </m:sub>
                      <m:sup>
                        <m:r>
                          <a:rPr lang="en-US" altLang="ja-JP" sz="1100" i="1">
                            <a:latin typeface="Cambria Math" panose="02040503050406030204" pitchFamily="18" charset="0"/>
                          </a:rPr>
                          <m:t>′</m:t>
                        </m:r>
                      </m:sup>
                    </m:sSubSup>
                  </m:oMath>
                </a14:m>
                <a:r>
                  <a:rPr lang="ja-JP" altLang="ja-JP" sz="1100" dirty="0"/>
                  <a:t>となる領域の河床高</a:t>
                </a:r>
                <a:endParaRPr lang="en-US" altLang="ja-JP" sz="1100" dirty="0"/>
              </a:p>
              <a:p>
                <a14:m>
                  <m:oMath xmlns:m="http://schemas.openxmlformats.org/officeDocument/2006/math">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𝑧</m:t>
                        </m:r>
                      </m:e>
                      <m:sub>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𝑓</m:t>
                            </m:r>
                          </m:e>
                          <m:sub>
                            <m:r>
                              <a:rPr lang="en-US" altLang="ja-JP" sz="1100" i="1">
                                <a:latin typeface="Cambria Math" panose="02040503050406030204" pitchFamily="18" charset="0"/>
                              </a:rPr>
                              <m:t>𝑗</m:t>
                            </m:r>
                          </m:sub>
                        </m:sSub>
                      </m:sub>
                    </m:sSub>
                  </m:oMath>
                </a14:m>
                <a:r>
                  <a:rPr lang="ja-JP" altLang="ja-JP" sz="1100" dirty="0"/>
                  <a:t>：低水路のうち</a:t>
                </a:r>
                <a14:m>
                  <m:oMath xmlns:m="http://schemas.openxmlformats.org/officeDocument/2006/math">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𝑢</m:t>
                        </m:r>
                      </m:e>
                      <m:sub>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m:t>
                            </m:r>
                          </m:e>
                          <m:sub>
                            <m:r>
                              <a:rPr lang="en-US" altLang="ja-JP" sz="1100" i="1">
                                <a:latin typeface="Cambria Math" panose="02040503050406030204" pitchFamily="18" charset="0"/>
                              </a:rPr>
                              <m:t>𝑗</m:t>
                            </m:r>
                          </m:sub>
                        </m:sSub>
                      </m:sub>
                    </m:sSub>
                    <m:sSubSup>
                      <m:sSubSupPr>
                        <m:ctrlPr>
                          <a:rPr lang="ja-JP" altLang="ja-JP" sz="1100" i="1">
                            <a:latin typeface="Cambria Math" panose="02040503050406030204" pitchFamily="18" charset="0"/>
                          </a:rPr>
                        </m:ctrlPr>
                      </m:sSubSupPr>
                      <m:e>
                        <m:r>
                          <a:rPr lang="en-US" altLang="ja-JP" sz="1100" i="1">
                            <a:latin typeface="Cambria Math" panose="02040503050406030204" pitchFamily="18" charset="0"/>
                          </a:rPr>
                          <m:t>≤</m:t>
                        </m:r>
                        <m:r>
                          <a:rPr lang="en-US" altLang="ja-JP" sz="1100" i="1">
                            <a:latin typeface="Cambria Math" panose="02040503050406030204" pitchFamily="18" charset="0"/>
                          </a:rPr>
                          <m:t>𝑢</m:t>
                        </m:r>
                      </m:e>
                      <m:sub>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m:t>
                            </m:r>
                            <m:r>
                              <a:rPr lang="en-US" altLang="ja-JP" sz="1100" i="1">
                                <a:latin typeface="Cambria Math" panose="02040503050406030204" pitchFamily="18" charset="0"/>
                              </a:rPr>
                              <m:t>𝑐</m:t>
                            </m:r>
                          </m:e>
                          <m:sub>
                            <m:r>
                              <a:rPr lang="en-US" altLang="ja-JP" sz="1100" i="1">
                                <a:latin typeface="Cambria Math" panose="02040503050406030204" pitchFamily="18" charset="0"/>
                              </a:rPr>
                              <m:t>𝑗</m:t>
                            </m:r>
                          </m:sub>
                        </m:sSub>
                      </m:sub>
                      <m:sup>
                        <m:r>
                          <a:rPr lang="en-US" altLang="ja-JP" sz="1100" i="1">
                            <a:latin typeface="Cambria Math" panose="02040503050406030204" pitchFamily="18" charset="0"/>
                          </a:rPr>
                          <m:t>′</m:t>
                        </m:r>
                      </m:sup>
                    </m:sSubSup>
                  </m:oMath>
                </a14:m>
                <a:r>
                  <a:rPr lang="ja-JP" altLang="ja-JP" sz="1100" dirty="0"/>
                  <a:t>となる領域の河床高</a:t>
                </a:r>
                <a:endParaRPr lang="en-US" altLang="ja-JP" sz="1100" dirty="0"/>
              </a:p>
              <a:p>
                <a14:m>
                  <m:oMath xmlns:m="http://schemas.openxmlformats.org/officeDocument/2006/math">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𝑧</m:t>
                        </m:r>
                      </m:e>
                      <m:sub>
                        <m:r>
                          <a:rPr lang="en-US" altLang="ja-JP" sz="1100" i="1">
                            <a:latin typeface="Cambria Math" panose="02040503050406030204" pitchFamily="18" charset="0"/>
                          </a:rPr>
                          <m:t>𝑗</m:t>
                        </m:r>
                      </m:sub>
                    </m:sSub>
                  </m:oMath>
                </a14:m>
                <a:r>
                  <a:rPr lang="ja-JP" altLang="ja-JP" sz="1100" dirty="0"/>
                  <a:t>：低水路の分割</a:t>
                </a:r>
                <a:r>
                  <a:rPr lang="en-US" altLang="ja-JP" sz="1100" i="1" dirty="0"/>
                  <a:t>j</a:t>
                </a:r>
                <a:r>
                  <a:rPr lang="ja-JP" altLang="ja-JP" sz="1100" dirty="0"/>
                  <a:t>における河床高</a:t>
                </a:r>
                <a:endParaRPr lang="en-US" altLang="ja-JP" sz="1100" dirty="0"/>
              </a:p>
              <a:p>
                <a14:m>
                  <m:oMath xmlns:m="http://schemas.openxmlformats.org/officeDocument/2006/math">
                    <m:sSub>
                      <m:sSubPr>
                        <m:ctrlPr>
                          <a:rPr lang="ja-JP" altLang="ja-JP" sz="1100" i="1">
                            <a:latin typeface="Cambria Math" panose="02040503050406030204" pitchFamily="18" charset="0"/>
                          </a:rPr>
                        </m:ctrlPr>
                      </m:sSubPr>
                      <m:e>
                        <m:r>
                          <a:rPr lang="en-US" altLang="ja-JP" sz="1100" i="1">
                            <a:latin typeface="Cambria Math" panose="02040503050406030204" pitchFamily="18" charset="0"/>
                          </a:rPr>
                          <m:t>𝑝</m:t>
                        </m:r>
                      </m:e>
                      <m:sub>
                        <m:r>
                          <a:rPr lang="en-US" altLang="ja-JP" sz="1100" i="1">
                            <a:latin typeface="Cambria Math" panose="02040503050406030204" pitchFamily="18" charset="0"/>
                          </a:rPr>
                          <m:t>𝑘</m:t>
                        </m:r>
                      </m:sub>
                    </m:sSub>
                  </m:oMath>
                </a14:m>
                <a:r>
                  <a:rPr lang="ja-JP" altLang="ja-JP" sz="1100" dirty="0"/>
                  <a:t>：粒径階</a:t>
                </a:r>
                <a:r>
                  <a:rPr lang="en-US" altLang="ja-JP" sz="1100" i="1" dirty="0"/>
                  <a:t>k</a:t>
                </a:r>
                <a:r>
                  <a:rPr lang="ja-JP" altLang="ja-JP" sz="1100" dirty="0"/>
                  <a:t>の粒度構成比率</a:t>
                </a:r>
                <a:endParaRPr lang="en-US" altLang="ja-JP" sz="1100" dirty="0"/>
              </a:p>
            </p:txBody>
          </p:sp>
        </mc:Choice>
        <mc:Fallback xmlns="">
          <p:sp>
            <p:nvSpPr>
              <p:cNvPr id="38" name="テキスト ボックス 2">
                <a:extLst>
                  <a:ext uri="{FF2B5EF4-FFF2-40B4-BE49-F238E27FC236}">
                    <a16:creationId xmlns:a16="http://schemas.microsoft.com/office/drawing/2014/main" id="{57C0A497-D175-4C00-9F65-CA6FD58926DD}"/>
                  </a:ext>
                </a:extLst>
              </p:cNvPr>
              <p:cNvSpPr txBox="1">
                <a:spLocks noRot="1" noChangeAspect="1" noMove="1" noResize="1" noEditPoints="1" noAdjustHandles="1" noChangeArrowheads="1" noChangeShapeType="1" noTextEdit="1"/>
              </p:cNvSpPr>
              <p:nvPr/>
            </p:nvSpPr>
            <p:spPr>
              <a:xfrm>
                <a:off x="10096" y="2756971"/>
                <a:ext cx="3024314" cy="1608133"/>
              </a:xfrm>
              <a:prstGeom prst="rect">
                <a:avLst/>
              </a:prstGeom>
              <a:blipFill>
                <a:blip r:embed="rId3"/>
                <a:stretch>
                  <a:fillRect t="-758" b="-1894"/>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7" name="テキスト ボックス 126">
                <a:extLst>
                  <a:ext uri="{FF2B5EF4-FFF2-40B4-BE49-F238E27FC236}">
                    <a16:creationId xmlns:a16="http://schemas.microsoft.com/office/drawing/2014/main" id="{043E7934-C966-43E6-82E9-75DADEDDBD02}"/>
                  </a:ext>
                </a:extLst>
              </p:cNvPr>
              <p:cNvSpPr txBox="1"/>
              <p:nvPr/>
            </p:nvSpPr>
            <p:spPr>
              <a:xfrm>
                <a:off x="155576" y="4589446"/>
                <a:ext cx="8736904" cy="1986698"/>
              </a:xfrm>
              <a:prstGeom prst="rect">
                <a:avLst/>
              </a:prstGeom>
              <a:solidFill>
                <a:srgbClr val="EEECE1"/>
              </a:solidFill>
            </p:spPr>
            <p:txBody>
              <a:bodyPr wrap="square" rtlCol="0">
                <a:spAutoFit/>
              </a:bodyPr>
              <a:lstStyle/>
              <a:p>
                <a:pPr marL="171450" lvl="0" indent="-171450">
                  <a:buFont typeface="Arial" panose="020B0604020202020204" pitchFamily="34" charset="0"/>
                  <a:buChar char="•"/>
                  <a:defRPr/>
                </a:pPr>
                <a:r>
                  <a:rPr kumimoji="0" lang="ja-JP" altLang="en-US" sz="1400" b="0" i="0" u="none" strike="noStrike" kern="0" cap="none" spc="0" normalizeH="0" baseline="0" noProof="0" dirty="0">
                    <a:ln>
                      <a:noFill/>
                    </a:ln>
                    <a:solidFill>
                      <a:prstClr val="black"/>
                    </a:solidFill>
                    <a:effectLst/>
                    <a:uLnTx/>
                    <a:uFillTx/>
                  </a:rPr>
                  <a:t>低水路を横断方向に分割（図は</a:t>
                </a:r>
                <a:r>
                  <a:rPr kumimoji="0" lang="en-US" altLang="ja-JP" sz="1400" b="0" i="0" u="none" strike="noStrike" kern="0" cap="none" spc="0" normalizeH="0" baseline="0" noProof="0" dirty="0">
                    <a:ln>
                      <a:noFill/>
                    </a:ln>
                    <a:solidFill>
                      <a:prstClr val="black"/>
                    </a:solidFill>
                    <a:effectLst/>
                    <a:uLnTx/>
                    <a:uFillTx/>
                  </a:rPr>
                  <a:t>3</a:t>
                </a:r>
                <a:r>
                  <a:rPr kumimoji="0" lang="ja-JP" altLang="en-US" sz="1400" b="0" i="0" u="none" strike="noStrike" kern="0" cap="none" spc="0" normalizeH="0" baseline="0" noProof="0" dirty="0">
                    <a:ln>
                      <a:noFill/>
                    </a:ln>
                    <a:solidFill>
                      <a:prstClr val="black"/>
                    </a:solidFill>
                    <a:effectLst/>
                    <a:uLnTx/>
                    <a:uFillTx/>
                  </a:rPr>
                  <a:t>分割、</a:t>
                </a:r>
                <a:r>
                  <a:rPr lang="ja-JP" altLang="en-US" sz="1400" dirty="0"/>
                  <a:t>実際の那賀川の計算では</a:t>
                </a:r>
                <a:r>
                  <a:rPr lang="en-US" altLang="ja-JP" sz="1400" dirty="0"/>
                  <a:t>10</a:t>
                </a:r>
                <a:r>
                  <a:rPr lang="ja-JP" altLang="en-US" sz="1400" dirty="0"/>
                  <a:t>分割</a:t>
                </a:r>
                <a:r>
                  <a:rPr kumimoji="0" lang="ja-JP" altLang="en-US" sz="1400" b="0" i="0" u="none" strike="noStrike" kern="0" cap="none" spc="0" normalizeH="0" baseline="0" noProof="0" dirty="0">
                    <a:ln>
                      <a:noFill/>
                    </a:ln>
                    <a:solidFill>
                      <a:prstClr val="black"/>
                    </a:solidFill>
                    <a:effectLst/>
                    <a:uLnTx/>
                    <a:uFillTx/>
                  </a:rPr>
                  <a:t>）</a:t>
                </a:r>
                <a:endParaRPr kumimoji="0" lang="en-US" altLang="ja-JP" sz="14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solidFill>
                      <a:prstClr val="black"/>
                    </a:solidFill>
                    <a:effectLst/>
                    <a:uLnTx/>
                    <a:uFillTx/>
                  </a:rPr>
                  <a:t>浮遊砂濃度、河床材料の粒度構成比率は、断面平均値として取り扱う。（式</a:t>
                </a:r>
                <a:r>
                  <a:rPr kumimoji="0" lang="en-US" altLang="ja-JP" sz="1400" b="0" i="0" u="none" strike="noStrike" kern="0" cap="none" spc="0" normalizeH="0" baseline="0" noProof="0" dirty="0">
                    <a:ln>
                      <a:noFill/>
                    </a:ln>
                    <a:solidFill>
                      <a:prstClr val="black"/>
                    </a:solidFill>
                    <a:effectLst/>
                    <a:uLnTx/>
                    <a:uFillTx/>
                  </a:rPr>
                  <a:t>(1),(4)</a:t>
                </a:r>
                <a:r>
                  <a:rPr kumimoji="0" lang="ja-JP" altLang="en-US" sz="1400" b="0" i="0" u="none" strike="noStrike" kern="0" cap="none" spc="0" normalizeH="0" baseline="0" noProof="0" dirty="0">
                    <a:ln>
                      <a:noFill/>
                    </a:ln>
                    <a:solidFill>
                      <a:prstClr val="black"/>
                    </a:solidFill>
                    <a:effectLst/>
                    <a:uLnTx/>
                    <a:uFillTx/>
                  </a:rPr>
                  <a:t>）</a:t>
                </a:r>
                <a:endParaRPr kumimoji="0" lang="en-US" altLang="ja-JP" sz="14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solidFill>
                      <a:prstClr val="black"/>
                    </a:solidFill>
                    <a:effectLst/>
                    <a:uLnTx/>
                    <a:uFillTx/>
                  </a:rPr>
                  <a:t>低水路のうち</a:t>
                </a:r>
                <a14:m>
                  <m:oMath xmlns:m="http://schemas.openxmlformats.org/officeDocument/2006/math">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𝑢</m:t>
                        </m:r>
                      </m:e>
                      <m:sub>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e>
                          <m: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𝑗</m:t>
                            </m:r>
                          </m:sub>
                        </m:sSub>
                      </m:sub>
                    </m:s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&gt;</m:t>
                    </m:r>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𝑢</m:t>
                        </m:r>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m:t>
                        </m:r>
                      </m:e>
                      <m:sub>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𝑐</m:t>
                            </m:r>
                          </m:e>
                          <m: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𝑗</m:t>
                            </m:r>
                          </m:sub>
                        </m:sSub>
                      </m:sub>
                    </m:sSub>
                  </m:oMath>
                </a14:m>
                <a:r>
                  <a:rPr kumimoji="0" lang="ja-JP" altLang="en-US" sz="1400" b="0" i="0" u="none" strike="noStrike" kern="0" cap="none" spc="0" normalizeH="0" baseline="0" noProof="0" dirty="0">
                    <a:ln>
                      <a:noFill/>
                    </a:ln>
                    <a:solidFill>
                      <a:prstClr val="black"/>
                    </a:solidFill>
                    <a:effectLst/>
                    <a:uLnTx/>
                    <a:uFillTx/>
                  </a:rPr>
                  <a:t>となる領域（図の</a:t>
                </a:r>
                <a:r>
                  <a:rPr kumimoji="0" lang="en-US" altLang="ja-JP" sz="1400" b="0" i="1" u="none" strike="noStrike" kern="0" cap="none" spc="0" normalizeH="0" baseline="0" noProof="0" dirty="0">
                    <a:ln>
                      <a:noFill/>
                    </a:ln>
                    <a:solidFill>
                      <a:prstClr val="black"/>
                    </a:solidFill>
                    <a:effectLst/>
                    <a:uLnTx/>
                    <a:uFillTx/>
                  </a:rPr>
                  <a:t>j</a:t>
                </a:r>
                <a:r>
                  <a:rPr kumimoji="0" lang="en-US" altLang="ja-JP" sz="1400" b="0" i="0" u="none" strike="noStrike" kern="0" cap="none" spc="0" normalizeH="0" baseline="0" noProof="0" dirty="0">
                    <a:ln>
                      <a:noFill/>
                    </a:ln>
                    <a:solidFill>
                      <a:prstClr val="black"/>
                    </a:solidFill>
                    <a:effectLst/>
                    <a:uLnTx/>
                    <a:uFillTx/>
                  </a:rPr>
                  <a:t>=2,3</a:t>
                </a:r>
                <a:r>
                  <a:rPr kumimoji="0" lang="ja-JP" altLang="en-US" sz="1400" b="0" i="0" u="none" strike="noStrike" kern="0" cap="none" spc="0" normalizeH="0" baseline="0" noProof="0" dirty="0">
                    <a:ln>
                      <a:noFill/>
                    </a:ln>
                    <a:solidFill>
                      <a:prstClr val="black"/>
                    </a:solidFill>
                    <a:effectLst/>
                    <a:uLnTx/>
                    <a:uFillTx/>
                  </a:rPr>
                  <a:t>）で、河床変動量を算定（式（</a:t>
                </a:r>
                <a:r>
                  <a:rPr kumimoji="0" lang="en-US" altLang="ja-JP" sz="1400" b="0" i="0" u="none" strike="noStrike" kern="0" cap="none" spc="0" normalizeH="0" baseline="0" noProof="0" dirty="0">
                    <a:ln>
                      <a:noFill/>
                    </a:ln>
                    <a:solidFill>
                      <a:prstClr val="black"/>
                    </a:solidFill>
                    <a:effectLst/>
                    <a:uLnTx/>
                    <a:uFillTx/>
                  </a:rPr>
                  <a:t>2</a:t>
                </a:r>
                <a:r>
                  <a:rPr kumimoji="0" lang="ja-JP" altLang="en-US" sz="1400" b="0" i="0" u="none" strike="noStrike" kern="0" cap="none" spc="0" normalizeH="0" baseline="0" noProof="0" dirty="0">
                    <a:ln>
                      <a:noFill/>
                    </a:ln>
                    <a:solidFill>
                      <a:prstClr val="black"/>
                    </a:solidFill>
                    <a:effectLst/>
                    <a:uLnTx/>
                    <a:uFillTx/>
                  </a:rPr>
                  <a:t>））</a:t>
                </a:r>
                <a:endParaRPr kumimoji="0" lang="en-US" altLang="ja-JP" sz="14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solidFill>
                      <a:prstClr val="black"/>
                    </a:solidFill>
                    <a:effectLst/>
                    <a:uLnTx/>
                    <a:uFillTx/>
                  </a:rPr>
                  <a:t>低水路のうち</a:t>
                </a:r>
                <a14:m>
                  <m:oMath xmlns:m="http://schemas.openxmlformats.org/officeDocument/2006/math">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𝑢</m:t>
                        </m:r>
                      </m:e>
                      <m:sub>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e>
                          <m: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𝑗</m:t>
                            </m:r>
                          </m:sub>
                        </m:sSub>
                      </m:sub>
                    </m:s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𝑢</m:t>
                        </m:r>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m:t>
                        </m:r>
                      </m:e>
                      <m:sub>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𝑐</m:t>
                            </m:r>
                          </m:e>
                          <m: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𝑗</m:t>
                            </m:r>
                          </m:sub>
                        </m:sSub>
                      </m:sub>
                    </m:sSub>
                  </m:oMath>
                </a14:m>
                <a:r>
                  <a:rPr kumimoji="0" lang="ja-JP" altLang="en-US" sz="1400" b="0" i="0" u="none" strike="noStrike" kern="0" cap="none" spc="0" normalizeH="0" baseline="0" noProof="0" dirty="0">
                    <a:ln>
                      <a:noFill/>
                    </a:ln>
                    <a:solidFill>
                      <a:prstClr val="black"/>
                    </a:solidFill>
                    <a:effectLst/>
                    <a:uLnTx/>
                    <a:uFillTx/>
                  </a:rPr>
                  <a:t>となる領域（図の</a:t>
                </a:r>
                <a:r>
                  <a:rPr kumimoji="0" lang="en-US" altLang="ja-JP" sz="1400" b="0" i="1" u="none" strike="noStrike" kern="0" cap="none" spc="0" normalizeH="0" baseline="0" noProof="0" dirty="0">
                    <a:ln>
                      <a:noFill/>
                    </a:ln>
                    <a:solidFill>
                      <a:prstClr val="black"/>
                    </a:solidFill>
                    <a:effectLst/>
                    <a:uLnTx/>
                    <a:uFillTx/>
                  </a:rPr>
                  <a:t>j</a:t>
                </a:r>
                <a:r>
                  <a:rPr kumimoji="0" lang="en-US" altLang="ja-JP" sz="1400" b="0" i="0" u="none" strike="noStrike" kern="0" cap="none" spc="0" normalizeH="0" baseline="0" noProof="0" dirty="0">
                    <a:ln>
                      <a:noFill/>
                    </a:ln>
                    <a:solidFill>
                      <a:prstClr val="black"/>
                    </a:solidFill>
                    <a:effectLst/>
                    <a:uLnTx/>
                    <a:uFillTx/>
                  </a:rPr>
                  <a:t>=1</a:t>
                </a:r>
                <a:r>
                  <a:rPr kumimoji="0" lang="ja-JP" altLang="en-US" sz="1400" b="0" i="0" u="none" strike="noStrike" kern="0" cap="none" spc="0" normalizeH="0" baseline="0" noProof="0" dirty="0">
                    <a:ln>
                      <a:noFill/>
                    </a:ln>
                    <a:solidFill>
                      <a:prstClr val="black"/>
                    </a:solidFill>
                    <a:effectLst/>
                    <a:uLnTx/>
                    <a:uFillTx/>
                  </a:rPr>
                  <a:t>）では、浮遊砂沈降による河床上昇を考慮（式</a:t>
                </a:r>
                <a:r>
                  <a:rPr kumimoji="0" lang="en-US" altLang="ja-JP" sz="1400" b="0" i="0" u="none" strike="noStrike" kern="0" cap="none" spc="0" normalizeH="0" baseline="0" noProof="0" dirty="0">
                    <a:ln>
                      <a:noFill/>
                    </a:ln>
                    <a:solidFill>
                      <a:prstClr val="black"/>
                    </a:solidFill>
                    <a:effectLst/>
                    <a:uLnTx/>
                    <a:uFillTx/>
                  </a:rPr>
                  <a:t>(3)</a:t>
                </a:r>
                <a:r>
                  <a:rPr kumimoji="0" lang="ja-JP" altLang="en-US" sz="1400" b="0" i="0" u="none" strike="noStrike" kern="0" cap="none" spc="0" normalizeH="0" baseline="0" noProof="0" dirty="0">
                    <a:ln>
                      <a:noFill/>
                    </a:ln>
                    <a:solidFill>
                      <a:prstClr val="black"/>
                    </a:solidFill>
                    <a:effectLst/>
                    <a:uLnTx/>
                    <a:uFillTx/>
                  </a:rPr>
                  <a:t>）</a:t>
                </a:r>
                <a:endParaRPr kumimoji="0" lang="en-US" altLang="ja-JP" sz="1400" b="0" i="0" u="none" strike="noStrike" kern="0" cap="none" spc="0" normalizeH="0" baseline="0" noProof="0" dirty="0">
                  <a:ln>
                    <a:noFill/>
                  </a:ln>
                  <a:solidFill>
                    <a:prstClr val="black"/>
                  </a:solidFill>
                  <a:effectLst/>
                  <a:uLnTx/>
                  <a:uFillTx/>
                </a:endParaRPr>
              </a:p>
              <a:p>
                <a:pPr marL="171450" lvl="0" indent="-171450">
                  <a:buFont typeface="Arial" panose="020B0604020202020204" pitchFamily="34" charset="0"/>
                  <a:buChar char="•"/>
                  <a:defRPr/>
                </a:pPr>
                <a:r>
                  <a:rPr kumimoji="0" lang="ja-JP" altLang="en-US" sz="1400" b="0" i="0" u="none" strike="noStrike" kern="0" cap="none" spc="0" normalizeH="0" baseline="0" noProof="0" dirty="0">
                    <a:ln>
                      <a:noFill/>
                    </a:ln>
                    <a:solidFill>
                      <a:prstClr val="black"/>
                    </a:solidFill>
                    <a:effectLst/>
                    <a:uLnTx/>
                    <a:uFillTx/>
                  </a:rPr>
                  <a:t>低水路の各領域の河床高は、</a:t>
                </a:r>
                <a:r>
                  <a:rPr lang="en-US" altLang="ja-JP" sz="1400" dirty="0"/>
                  <a:t> </a:t>
                </a:r>
                <a14:m>
                  <m:oMath xmlns:m="http://schemas.openxmlformats.org/officeDocument/2006/math">
                    <m:sSub>
                      <m:sSubPr>
                        <m:ctrlPr>
                          <a:rPr lang="en-US" altLang="ja-JP" sz="1400" i="1">
                            <a:latin typeface="Cambria Math" panose="02040503050406030204" pitchFamily="18" charset="0"/>
                          </a:rPr>
                        </m:ctrlPr>
                      </m:sSubPr>
                      <m:e>
                        <m:r>
                          <m:rPr>
                            <m:nor/>
                          </m:rPr>
                          <a:rPr lang="en-US" altLang="ja-JP" sz="1400" i="1" dirty="0"/>
                          <m:t>z</m:t>
                        </m:r>
                      </m:e>
                      <m:sub>
                        <m:r>
                          <a:rPr lang="en-US" altLang="ja-JP" sz="1400" i="1">
                            <a:latin typeface="Cambria Math" panose="02040503050406030204" pitchFamily="18" charset="0"/>
                          </a:rPr>
                          <m:t>𝑏</m:t>
                        </m:r>
                      </m:sub>
                    </m:sSub>
                  </m:oMath>
                </a14:m>
                <a:r>
                  <a:rPr kumimoji="0" lang="en-US" altLang="ja-JP" sz="1400" b="0" i="0" u="none" strike="noStrike" kern="0" cap="none" spc="0" normalizeH="0" baseline="0" noProof="0" dirty="0">
                    <a:ln>
                      <a:noFill/>
                    </a:ln>
                    <a:solidFill>
                      <a:prstClr val="black"/>
                    </a:solidFill>
                    <a:effectLst/>
                    <a:uLnTx/>
                    <a:uFillTx/>
                  </a:rPr>
                  <a:t>,</a:t>
                </a:r>
                <a:r>
                  <a:rPr lang="en-US" altLang="ja-JP" sz="1400" dirty="0">
                    <a:ea typeface="Cambria Math" panose="02040503050406030204" pitchFamily="18" charset="0"/>
                  </a:rPr>
                  <a:t> </a:t>
                </a:r>
                <a14:m>
                  <m:oMath xmlns:m="http://schemas.openxmlformats.org/officeDocument/2006/math">
                    <m:sSub>
                      <m:sSubPr>
                        <m:ctrlPr>
                          <a:rPr lang="en-US" altLang="ja-JP" sz="1400" i="1">
                            <a:latin typeface="Cambria Math" panose="02040503050406030204" pitchFamily="18" charset="0"/>
                            <a:ea typeface="Cambria Math" panose="02040503050406030204" pitchFamily="18" charset="0"/>
                          </a:rPr>
                        </m:ctrlPr>
                      </m:sSubPr>
                      <m:e>
                        <m:r>
                          <m:rPr>
                            <m:nor/>
                          </m:rPr>
                          <a:rPr lang="en-US" altLang="ja-JP" sz="1400" i="1" dirty="0">
                            <a:ea typeface="Cambria Math" panose="02040503050406030204" pitchFamily="18" charset="0"/>
                          </a:rPr>
                          <m:t>z</m:t>
                        </m:r>
                      </m:e>
                      <m:sub>
                        <m:sSub>
                          <m:sSubPr>
                            <m:ctrlPr>
                              <a:rPr lang="en-US" altLang="ja-JP" sz="1400" i="1">
                                <a:latin typeface="Cambria Math" panose="02040503050406030204" pitchFamily="18" charset="0"/>
                                <a:ea typeface="Cambria Math" panose="02040503050406030204" pitchFamily="18" charset="0"/>
                              </a:rPr>
                            </m:ctrlPr>
                          </m:sSubPr>
                          <m:e>
                            <m:r>
                              <a:rPr lang="en-US" altLang="ja-JP" sz="1400" i="1">
                                <a:latin typeface="Cambria Math" panose="02040503050406030204" pitchFamily="18" charset="0"/>
                                <a:ea typeface="Cambria Math" panose="02040503050406030204" pitchFamily="18" charset="0"/>
                              </a:rPr>
                              <m:t>𝑓</m:t>
                            </m:r>
                          </m:e>
                          <m:sub>
                            <m:r>
                              <a:rPr lang="en-US" altLang="ja-JP" sz="1400" i="1">
                                <a:latin typeface="Cambria Math" panose="02040503050406030204" pitchFamily="18" charset="0"/>
                                <a:ea typeface="Cambria Math" panose="02040503050406030204" pitchFamily="18" charset="0"/>
                              </a:rPr>
                              <m:t>𝑗</m:t>
                            </m:r>
                          </m:sub>
                        </m:sSub>
                      </m:sub>
                    </m:sSub>
                  </m:oMath>
                </a14:m>
                <a:r>
                  <a:rPr kumimoji="0" lang="ja-JP" altLang="en-US" sz="1400" b="0" i="0" u="none" strike="noStrike" kern="0" cap="none" spc="0" normalizeH="0" baseline="0" noProof="0" dirty="0">
                    <a:ln>
                      <a:noFill/>
                    </a:ln>
                    <a:solidFill>
                      <a:prstClr val="black"/>
                    </a:solidFill>
                    <a:effectLst/>
                    <a:uLnTx/>
                    <a:uFillTx/>
                  </a:rPr>
                  <a:t>の変動量をもとに、式</a:t>
                </a:r>
                <a:r>
                  <a:rPr kumimoji="0" lang="en-US" altLang="ja-JP" sz="1400" b="0" i="0" u="none" strike="noStrike" kern="0" cap="none" spc="0" normalizeH="0" baseline="0" noProof="0" dirty="0">
                    <a:ln>
                      <a:noFill/>
                    </a:ln>
                    <a:solidFill>
                      <a:prstClr val="black"/>
                    </a:solidFill>
                    <a:effectLst/>
                    <a:uLnTx/>
                    <a:uFillTx/>
                  </a:rPr>
                  <a:t>(5)</a:t>
                </a:r>
                <a:r>
                  <a:rPr kumimoji="0" lang="ja-JP" altLang="en-US" sz="1400" b="0" i="0" u="none" strike="noStrike" kern="0" cap="none" spc="0" normalizeH="0" baseline="0" noProof="0" dirty="0">
                    <a:ln>
                      <a:noFill/>
                    </a:ln>
                    <a:solidFill>
                      <a:prstClr val="black"/>
                    </a:solidFill>
                    <a:effectLst/>
                    <a:uLnTx/>
                    <a:uFillTx/>
                  </a:rPr>
                  <a:t>より算定。</a:t>
                </a:r>
                <a:endParaRPr kumimoji="0" lang="en-US" altLang="ja-JP" sz="14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solidFill>
                      <a:prstClr val="black"/>
                    </a:solidFill>
                    <a:effectLst/>
                    <a:uLnTx/>
                    <a:uFillTx/>
                  </a:rPr>
                  <a:t>高水敷は一律固定床として扱う。</a:t>
                </a:r>
                <a:endParaRPr kumimoji="0" lang="en-US" altLang="ja-JP" sz="1400" b="0" i="0" u="none" strike="noStrike" kern="0" cap="none" spc="0" normalizeH="0" baseline="0" noProof="0" dirty="0">
                  <a:ln>
                    <a:noFill/>
                  </a:ln>
                  <a:solidFill>
                    <a:prstClr val="black"/>
                  </a:solidFill>
                  <a:effectLst/>
                  <a:uLnTx/>
                  <a:uFillTx/>
                </a:endParaRPr>
              </a:p>
              <a:p>
                <a:pPr marL="171450" lvl="0" indent="-171450">
                  <a:buFont typeface="Arial" panose="020B0604020202020204" pitchFamily="34" charset="0"/>
                  <a:buChar char="•"/>
                  <a:defRPr/>
                </a:pPr>
                <a:r>
                  <a:rPr kumimoji="0" lang="ja-JP" altLang="en-US" sz="1400" b="0" i="0" u="none" strike="noStrike" kern="0" cap="none" spc="0" normalizeH="0" baseline="0" noProof="0" dirty="0">
                    <a:ln>
                      <a:noFill/>
                    </a:ln>
                    <a:solidFill>
                      <a:prstClr val="black"/>
                    </a:solidFill>
                    <a:effectLst/>
                    <a:uLnTx/>
                    <a:uFillTx/>
                  </a:rPr>
                  <a:t>式</a:t>
                </a:r>
                <a:r>
                  <a:rPr kumimoji="0" lang="en-US" altLang="ja-JP" sz="1400" b="0" i="0" u="none" strike="noStrike" kern="0" cap="none" spc="0" normalizeH="0" baseline="0" noProof="0" dirty="0">
                    <a:ln>
                      <a:noFill/>
                    </a:ln>
                    <a:solidFill>
                      <a:prstClr val="black"/>
                    </a:solidFill>
                    <a:effectLst/>
                    <a:uLnTx/>
                    <a:uFillTx/>
                  </a:rPr>
                  <a:t>(4)</a:t>
                </a:r>
                <a:r>
                  <a:rPr kumimoji="0" lang="ja-JP" altLang="en-US" sz="1400" b="0" i="0" u="none" strike="noStrike" kern="0" cap="none" spc="0" normalizeH="0" baseline="0" noProof="0" dirty="0">
                    <a:ln>
                      <a:noFill/>
                    </a:ln>
                    <a:solidFill>
                      <a:prstClr val="black"/>
                    </a:solidFill>
                    <a:effectLst/>
                    <a:uLnTx/>
                    <a:uFillTx/>
                  </a:rPr>
                  <a:t>は</a:t>
                </a:r>
                <a14:m>
                  <m:oMath xmlns:m="http://schemas.openxmlformats.org/officeDocument/2006/math">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𝑢</m:t>
                        </m:r>
                      </m:e>
                      <m:sub>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e>
                          <m: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𝑗</m:t>
                            </m:r>
                          </m:sub>
                        </m:sSub>
                      </m:sub>
                    </m:s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&gt;</m:t>
                    </m:r>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𝑢</m:t>
                        </m:r>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t>′</m:t>
                        </m:r>
                      </m:e>
                      <m:sub>
                        <m:sSub>
                          <m:sSubPr>
                            <m:ctrlP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𝑐</m:t>
                            </m:r>
                          </m:e>
                          <m:sub>
                            <m:r>
                              <a:rPr kumimoji="0" lang="en-US" altLang="ja-JP"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𝑗</m:t>
                            </m:r>
                          </m:sub>
                        </m:sSub>
                      </m:sub>
                    </m:sSub>
                  </m:oMath>
                </a14:m>
                <a:r>
                  <a:rPr kumimoji="0" lang="ja-JP" altLang="en-US" sz="1400" b="0" i="0" u="none" strike="noStrike" kern="0" cap="none" spc="0" normalizeH="0" baseline="0" noProof="0" dirty="0">
                    <a:ln>
                      <a:noFill/>
                    </a:ln>
                    <a:solidFill>
                      <a:prstClr val="black"/>
                    </a:solidFill>
                    <a:effectLst/>
                    <a:uLnTx/>
                    <a:uFillTx/>
                  </a:rPr>
                  <a:t>となる領域を対象に計算。低掃流力領域には浮遊砂が沈降し表面に細粒分が堆積するが、その後高掃流力領域になったときには、細粒分は瞬時に巻き上がって、もとの河床材料が現われるとし、</a:t>
                </a:r>
                <a14:m>
                  <m:oMath xmlns:m="http://schemas.openxmlformats.org/officeDocument/2006/math">
                    <m:sSub>
                      <m:sSubPr>
                        <m:ctrlPr>
                          <a:rPr lang="ja-JP" altLang="ja-JP" sz="1400" i="1">
                            <a:latin typeface="Cambria Math" panose="02040503050406030204" pitchFamily="18" charset="0"/>
                          </a:rPr>
                        </m:ctrlPr>
                      </m:sSubPr>
                      <m:e>
                        <m:r>
                          <a:rPr lang="en-US" altLang="ja-JP" sz="1400" i="1">
                            <a:latin typeface="Cambria Math" panose="02040503050406030204" pitchFamily="18" charset="0"/>
                          </a:rPr>
                          <m:t>𝑝</m:t>
                        </m:r>
                      </m:e>
                      <m:sub>
                        <m:r>
                          <a:rPr lang="en-US" altLang="ja-JP" sz="1400" i="1">
                            <a:latin typeface="Cambria Math" panose="02040503050406030204" pitchFamily="18" charset="0"/>
                          </a:rPr>
                          <m:t>𝑘</m:t>
                        </m:r>
                      </m:sub>
                    </m:sSub>
                  </m:oMath>
                </a14:m>
                <a:r>
                  <a:rPr kumimoji="0" lang="ja-JP" altLang="en-US" sz="1400" b="0" i="0" u="none" strike="noStrike" kern="0" cap="none" spc="0" normalizeH="0" baseline="0" noProof="0" dirty="0">
                    <a:ln>
                      <a:noFill/>
                    </a:ln>
                    <a:solidFill>
                      <a:prstClr val="black"/>
                    </a:solidFill>
                    <a:effectLst/>
                    <a:uLnTx/>
                    <a:uFillTx/>
                  </a:rPr>
                  <a:t>で表現。</a:t>
                </a:r>
                <a:endParaRPr kumimoji="0" lang="en-US" altLang="ja-JP" sz="1400" b="0" i="0" u="none" strike="noStrike" kern="0" cap="none" spc="0" normalizeH="0" baseline="0" noProof="0" dirty="0">
                  <a:ln>
                    <a:noFill/>
                  </a:ln>
                  <a:solidFill>
                    <a:prstClr val="black"/>
                  </a:solidFill>
                  <a:effectLst/>
                  <a:uLnTx/>
                  <a:uFillTx/>
                </a:endParaRPr>
              </a:p>
            </p:txBody>
          </p:sp>
        </mc:Choice>
        <mc:Fallback xmlns="">
          <p:sp>
            <p:nvSpPr>
              <p:cNvPr id="127" name="テキスト ボックス 126">
                <a:extLst>
                  <a:ext uri="{FF2B5EF4-FFF2-40B4-BE49-F238E27FC236}">
                    <a16:creationId xmlns:a16="http://schemas.microsoft.com/office/drawing/2014/main" id="{043E7934-C966-43E6-82E9-75DADEDDBD02}"/>
                  </a:ext>
                </a:extLst>
              </p:cNvPr>
              <p:cNvSpPr txBox="1">
                <a:spLocks noRot="1" noChangeAspect="1" noMove="1" noResize="1" noEditPoints="1" noAdjustHandles="1" noChangeArrowheads="1" noChangeShapeType="1" noTextEdit="1"/>
              </p:cNvSpPr>
              <p:nvPr/>
            </p:nvSpPr>
            <p:spPr>
              <a:xfrm>
                <a:off x="155576" y="4589446"/>
                <a:ext cx="8736904" cy="1986698"/>
              </a:xfrm>
              <a:prstGeom prst="rect">
                <a:avLst/>
              </a:prstGeom>
              <a:blipFill>
                <a:blip r:embed="rId4"/>
                <a:stretch>
                  <a:fillRect l="-140" t="-1227" r="-1605" b="-1534"/>
                </a:stretch>
              </a:blipFill>
            </p:spPr>
            <p:txBody>
              <a:bodyPr/>
              <a:lstStyle/>
              <a:p>
                <a:r>
                  <a:rPr lang="ja-JP" altLang="en-US">
                    <a:noFill/>
                  </a:rPr>
                  <a:t> </a:t>
                </a:r>
              </a:p>
            </p:txBody>
          </p:sp>
        </mc:Fallback>
      </mc:AlternateContent>
      <p:grpSp>
        <p:nvGrpSpPr>
          <p:cNvPr id="4" name="グループ化 3">
            <a:extLst>
              <a:ext uri="{FF2B5EF4-FFF2-40B4-BE49-F238E27FC236}">
                <a16:creationId xmlns:a16="http://schemas.microsoft.com/office/drawing/2014/main" id="{D98502CA-6569-4373-8198-59A43DF52D97}"/>
              </a:ext>
            </a:extLst>
          </p:cNvPr>
          <p:cNvGrpSpPr/>
          <p:nvPr/>
        </p:nvGrpSpPr>
        <p:grpSpPr>
          <a:xfrm>
            <a:off x="155574" y="620689"/>
            <a:ext cx="8997911" cy="3672407"/>
            <a:chOff x="127953" y="620689"/>
            <a:chExt cx="8997911" cy="3672407"/>
          </a:xfrm>
        </p:grpSpPr>
        <p:sp>
          <p:nvSpPr>
            <p:cNvPr id="58" name="テキスト ボックス 57">
              <a:extLst>
                <a:ext uri="{FF2B5EF4-FFF2-40B4-BE49-F238E27FC236}">
                  <a16:creationId xmlns:a16="http://schemas.microsoft.com/office/drawing/2014/main" id="{DB7AF1F4-BB9F-4FAB-BBF7-4C25CB7A4515}"/>
                </a:ext>
              </a:extLst>
            </p:cNvPr>
            <p:cNvSpPr txBox="1"/>
            <p:nvPr/>
          </p:nvSpPr>
          <p:spPr>
            <a:xfrm>
              <a:off x="2312131" y="3954542"/>
              <a:ext cx="4614931" cy="338554"/>
            </a:xfrm>
            <a:prstGeom prst="rect">
              <a:avLst/>
            </a:prstGeom>
            <a:noFill/>
          </p:spPr>
          <p:txBody>
            <a:bodyPr wrap="square" rtlCol="0">
              <a:spAutoFit/>
            </a:bodyPr>
            <a:lstStyle/>
            <a:p>
              <a:pPr algn="ctr"/>
              <a:r>
                <a:rPr kumimoji="1" lang="ja-JP" altLang="en-US" sz="1600" dirty="0"/>
                <a:t>河床変動モデルでの計算イメージ</a:t>
              </a:r>
            </a:p>
          </p:txBody>
        </p:sp>
        <p:pic>
          <p:nvPicPr>
            <p:cNvPr id="10" name="図 9">
              <a:extLst>
                <a:ext uri="{FF2B5EF4-FFF2-40B4-BE49-F238E27FC236}">
                  <a16:creationId xmlns:a16="http://schemas.microsoft.com/office/drawing/2014/main" id="{1802C453-9FF3-47D6-B902-B3659F213061}"/>
                </a:ext>
              </a:extLst>
            </p:cNvPr>
            <p:cNvPicPr>
              <a:picLocks noChangeAspect="1"/>
            </p:cNvPicPr>
            <p:nvPr/>
          </p:nvPicPr>
          <p:blipFill>
            <a:blip r:embed="rId5"/>
            <a:stretch>
              <a:fillRect/>
            </a:stretch>
          </p:blipFill>
          <p:spPr>
            <a:xfrm>
              <a:off x="127953" y="620689"/>
              <a:ext cx="8997911" cy="3267018"/>
            </a:xfrm>
            <a:prstGeom prst="rect">
              <a:avLst/>
            </a:prstGeom>
          </p:spPr>
        </p:pic>
      </p:grpSp>
      <p:sp>
        <p:nvSpPr>
          <p:cNvPr id="105" name="テキスト ボックス 104">
            <a:extLst>
              <a:ext uri="{FF2B5EF4-FFF2-40B4-BE49-F238E27FC236}">
                <a16:creationId xmlns:a16="http://schemas.microsoft.com/office/drawing/2014/main" id="{DB3577E3-6CB2-48CE-8A20-9CF8699D6AF4}"/>
              </a:ext>
            </a:extLst>
          </p:cNvPr>
          <p:cNvSpPr txBox="1"/>
          <p:nvPr/>
        </p:nvSpPr>
        <p:spPr>
          <a:xfrm>
            <a:off x="155575" y="6585720"/>
            <a:ext cx="3719604" cy="276999"/>
          </a:xfrm>
          <a:prstGeom prst="rect">
            <a:avLst/>
          </a:prstGeom>
          <a:noFill/>
        </p:spPr>
        <p:txBody>
          <a:bodyPr wrap="square" rtlCol="0">
            <a:spAutoFit/>
          </a:bodyPr>
          <a:lstStyle/>
          <a:p>
            <a:r>
              <a:rPr kumimoji="1" lang="en-US" altLang="ja-JP" sz="1200" dirty="0"/>
              <a:t>※</a:t>
            </a:r>
            <a:r>
              <a:rPr kumimoji="1" lang="ja-JP" altLang="en-US" sz="1200" dirty="0"/>
              <a:t>具体の計算式は式番号とともに次頁に記載</a:t>
            </a:r>
            <a:endParaRPr kumimoji="1" lang="en-US" altLang="ja-JP" sz="1200" dirty="0"/>
          </a:p>
        </p:txBody>
      </p:sp>
    </p:spTree>
    <p:extLst>
      <p:ext uri="{BB962C8B-B14F-4D97-AF65-F5344CB8AC3E}">
        <p14:creationId xmlns:p14="http://schemas.microsoft.com/office/powerpoint/2010/main" val="369790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計算式</a:t>
            </a:r>
            <a:r>
              <a:rPr kumimoji="1" lang="ja-JP" altLang="en-US" sz="2800" dirty="0"/>
              <a:t>（</a:t>
            </a:r>
            <a:r>
              <a:rPr kumimoji="1" lang="en-US" altLang="ja-JP" sz="2400" dirty="0"/>
              <a:t>1</a:t>
            </a:r>
            <a:r>
              <a:rPr kumimoji="1" lang="ja-JP" altLang="en-US" sz="2400" dirty="0"/>
              <a:t>次元の枠組みで二極化進行を表現できるモデル）</a:t>
            </a:r>
            <a:endParaRPr kumimoji="1" lang="ja-JP" altLang="en-US" dirty="0"/>
          </a:p>
        </p:txBody>
      </p:sp>
      <p:sp>
        <p:nvSpPr>
          <p:cNvPr id="3" name="スライド番号プレースホルダー 2"/>
          <p:cNvSpPr>
            <a:spLocks noGrp="1"/>
          </p:cNvSpPr>
          <p:nvPr>
            <p:ph type="sldNum" sz="quarter" idx="12"/>
          </p:nvPr>
        </p:nvSpPr>
        <p:spPr/>
        <p:txBody>
          <a:bodyPr/>
          <a:lstStyle/>
          <a:p>
            <a:fld id="{051F98D5-59D2-457E-91CA-F9F0972BB425}" type="slidenum">
              <a:rPr lang="ja-JP" altLang="en-US" smtClean="0"/>
              <a:pPr/>
              <a:t>6</a:t>
            </a:fld>
            <a:endParaRPr lang="ja-JP" altLang="en-US"/>
          </a:p>
        </p:txBody>
      </p:sp>
      <p:sp>
        <p:nvSpPr>
          <p:cNvPr id="7" name="AutoShape 5" descr="「浅瀬石川ダム」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8" descr="「四十四田ダム」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mc:AlternateContent xmlns:mc="http://schemas.openxmlformats.org/markup-compatibility/2006" xmlns:a14="http://schemas.microsoft.com/office/drawing/2010/main">
        <mc:Choice Requires="a14">
          <p:sp>
            <p:nvSpPr>
              <p:cNvPr id="38" name="テキスト ボックス 2">
                <a:extLst>
                  <a:ext uri="{FF2B5EF4-FFF2-40B4-BE49-F238E27FC236}">
                    <a16:creationId xmlns:a16="http://schemas.microsoft.com/office/drawing/2014/main" id="{57C0A497-D175-4C00-9F65-CA6FD58926DD}"/>
                  </a:ext>
                </a:extLst>
              </p:cNvPr>
              <p:cNvSpPr txBox="1"/>
              <p:nvPr/>
            </p:nvSpPr>
            <p:spPr>
              <a:xfrm>
                <a:off x="-6618" y="5205034"/>
                <a:ext cx="9144000" cy="1627369"/>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14:m>
                  <m:oMath xmlns:m="http://schemas.openxmlformats.org/officeDocument/2006/math">
                    <m:sSub>
                      <m:sSubPr>
                        <m:ctrlPr>
                          <a:rPr lang="ja-JP" altLang="ja-JP" sz="1200" i="1" smtClean="0">
                            <a:latin typeface="Cambria Math" panose="02040503050406030204" pitchFamily="18" charset="0"/>
                          </a:rPr>
                        </m:ctrlPr>
                      </m:sSubPr>
                      <m:e>
                        <m:r>
                          <a:rPr lang="en-US" altLang="ja-JP" sz="1200" i="1">
                            <a:latin typeface="Cambria Math" panose="02040503050406030204" pitchFamily="18" charset="0"/>
                          </a:rPr>
                          <m:t>𝛿</m:t>
                        </m:r>
                      </m:e>
                      <m:sub>
                        <m:r>
                          <a:rPr lang="en-US" altLang="ja-JP" sz="1200" i="1">
                            <a:latin typeface="Cambria Math" panose="02040503050406030204" pitchFamily="18" charset="0"/>
                          </a:rPr>
                          <m:t>𝑗</m:t>
                        </m:r>
                      </m:sub>
                    </m:sSub>
                  </m:oMath>
                </a14:m>
                <a:r>
                  <a:rPr lang="ja-JP" altLang="ja-JP" sz="1200" dirty="0"/>
                  <a:t>：</a:t>
                </a:r>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e>
                          <m:sub>
                            <m:r>
                              <a:rPr lang="en-US" altLang="ja-JP" sz="1200" i="1">
                                <a:latin typeface="Cambria Math" panose="02040503050406030204" pitchFamily="18" charset="0"/>
                              </a:rPr>
                              <m:t>𝑗</m:t>
                            </m:r>
                          </m:sub>
                        </m:sSub>
                      </m:sub>
                    </m:sSub>
                    <m:sSubSup>
                      <m:sSubSupPr>
                        <m:ctrlPr>
                          <a:rPr lang="ja-JP" altLang="ja-JP" sz="1200" i="1">
                            <a:latin typeface="Cambria Math" panose="02040503050406030204" pitchFamily="18" charset="0"/>
                          </a:rPr>
                        </m:ctrlPr>
                      </m:sSubSupPr>
                      <m:e>
                        <m:r>
                          <a:rPr lang="en-US" altLang="ja-JP" sz="1200" i="1">
                            <a:latin typeface="Cambria Math" panose="02040503050406030204" pitchFamily="18" charset="0"/>
                          </a:rPr>
                          <m:t>&gt;</m:t>
                        </m:r>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r>
                              <a:rPr lang="en-US" altLang="ja-JP" sz="1200" i="1">
                                <a:latin typeface="Cambria Math" panose="02040503050406030204" pitchFamily="18" charset="0"/>
                              </a:rPr>
                              <m:t>𝑐</m:t>
                            </m:r>
                          </m:e>
                          <m:sub>
                            <m:r>
                              <a:rPr lang="en-US" altLang="ja-JP" sz="1200" i="1">
                                <a:latin typeface="Cambria Math" panose="02040503050406030204" pitchFamily="18" charset="0"/>
                              </a:rPr>
                              <m:t>𝑗</m:t>
                            </m:r>
                          </m:sub>
                        </m:sSub>
                      </m:sub>
                      <m:sup>
                        <m:r>
                          <a:rPr lang="en-US" altLang="ja-JP" sz="1200" i="1">
                            <a:latin typeface="Cambria Math" panose="02040503050406030204" pitchFamily="18" charset="0"/>
                          </a:rPr>
                          <m:t>′</m:t>
                        </m:r>
                      </m:sup>
                    </m:sSubSup>
                  </m:oMath>
                </a14:m>
                <a:r>
                  <a:rPr lang="ja-JP" altLang="ja-JP" sz="1200" dirty="0"/>
                  <a:t>で</a:t>
                </a:r>
                <a:r>
                  <a:rPr lang="en-US" altLang="ja-JP" sz="1200" dirty="0"/>
                  <a:t>1</a:t>
                </a:r>
                <a:r>
                  <a:rPr lang="ja-JP" altLang="ja-JP" sz="1200" dirty="0" err="1"/>
                  <a:t>，</a:t>
                </a:r>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e>
                          <m:sub>
                            <m:r>
                              <a:rPr lang="en-US" altLang="ja-JP" sz="1200" i="1">
                                <a:latin typeface="Cambria Math" panose="02040503050406030204" pitchFamily="18" charset="0"/>
                              </a:rPr>
                              <m:t>𝑗</m:t>
                            </m:r>
                          </m:sub>
                        </m:sSub>
                      </m:sub>
                    </m:sSub>
                    <m:sSubSup>
                      <m:sSubSupPr>
                        <m:ctrlPr>
                          <a:rPr lang="ja-JP" altLang="ja-JP" sz="1200" i="1">
                            <a:latin typeface="Cambria Math" panose="02040503050406030204" pitchFamily="18" charset="0"/>
                          </a:rPr>
                        </m:ctrlPr>
                      </m:sSubSupPr>
                      <m:e>
                        <m:r>
                          <a:rPr lang="en-US" altLang="ja-JP" sz="1200" i="1">
                            <a:latin typeface="Cambria Math" panose="02040503050406030204" pitchFamily="18" charset="0"/>
                          </a:rPr>
                          <m:t>≤</m:t>
                        </m:r>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r>
                              <a:rPr lang="en-US" altLang="ja-JP" sz="1200" i="1">
                                <a:latin typeface="Cambria Math" panose="02040503050406030204" pitchFamily="18" charset="0"/>
                              </a:rPr>
                              <m:t>𝑐</m:t>
                            </m:r>
                          </m:e>
                          <m:sub>
                            <m:r>
                              <a:rPr lang="en-US" altLang="ja-JP" sz="1200" i="1">
                                <a:latin typeface="Cambria Math" panose="02040503050406030204" pitchFamily="18" charset="0"/>
                              </a:rPr>
                              <m:t>𝑗</m:t>
                            </m:r>
                          </m:sub>
                        </m:sSub>
                      </m:sub>
                      <m:sup>
                        <m:r>
                          <a:rPr lang="en-US" altLang="ja-JP" sz="1200" i="1">
                            <a:latin typeface="Cambria Math" panose="02040503050406030204" pitchFamily="18" charset="0"/>
                          </a:rPr>
                          <m:t>′</m:t>
                        </m:r>
                      </m:sup>
                    </m:sSubSup>
                  </m:oMath>
                </a14:m>
                <a:r>
                  <a:rPr lang="ja-JP" altLang="ja-JP" sz="1200" dirty="0"/>
                  <a:t>で</a:t>
                </a:r>
                <a:r>
                  <a:rPr lang="en-US" altLang="ja-JP" sz="1200" dirty="0"/>
                  <a:t>0</a:t>
                </a:r>
                <a:r>
                  <a:rPr lang="ja-JP" altLang="ja-JP" sz="1200" dirty="0"/>
                  <a:t>をとる関数， </a:t>
                </a:r>
                <a:r>
                  <a:rPr lang="en-US" altLang="ja-JP" sz="1200" i="1" dirty="0"/>
                  <a:t>A</a:t>
                </a:r>
                <a:r>
                  <a:rPr lang="ja-JP" altLang="ja-JP" sz="1200" dirty="0"/>
                  <a:t>：河積，</a:t>
                </a:r>
                <a14:m>
                  <m:oMath xmlns:m="http://schemas.openxmlformats.org/officeDocument/2006/math">
                    <m:sSub>
                      <m:sSubPr>
                        <m:ctrlPr>
                          <a:rPr lang="ja-JP" altLang="ja-JP" sz="1200" i="1">
                            <a:latin typeface="Cambria Math" panose="02040503050406030204" pitchFamily="18" charset="0"/>
                          </a:rPr>
                        </m:ctrlPr>
                      </m:sSubPr>
                      <m:e>
                        <m:acc>
                          <m:accPr>
                            <m:chr m:val="̅"/>
                            <m:ctrlPr>
                              <a:rPr lang="ja-JP" altLang="ja-JP" sz="1200" i="1">
                                <a:latin typeface="Cambria Math" panose="02040503050406030204" pitchFamily="18" charset="0"/>
                              </a:rPr>
                            </m:ctrlPr>
                          </m:accPr>
                          <m:e>
                            <m:r>
                              <a:rPr lang="en-US" altLang="ja-JP" sz="1200" i="1">
                                <a:latin typeface="Cambria Math" panose="02040503050406030204" pitchFamily="18" charset="0"/>
                              </a:rPr>
                              <m:t>𝐶</m:t>
                            </m:r>
                          </m:e>
                        </m:acc>
                      </m:e>
                      <m:sub>
                        <m:r>
                          <a:rPr lang="en-US" altLang="ja-JP" sz="1200" i="1">
                            <a:latin typeface="Cambria Math" panose="02040503050406030204" pitchFamily="18" charset="0"/>
                          </a:rPr>
                          <m:t>𝑘</m:t>
                        </m:r>
                      </m:sub>
                    </m:sSub>
                  </m:oMath>
                </a14:m>
                <a:r>
                  <a:rPr lang="ja-JP" altLang="ja-JP" sz="1200" dirty="0"/>
                  <a:t>：粒径階</a:t>
                </a:r>
                <a:r>
                  <a:rPr lang="en-US" altLang="ja-JP" sz="1200" i="1" dirty="0"/>
                  <a:t>k</a:t>
                </a:r>
                <a:r>
                  <a:rPr lang="ja-JP" altLang="ja-JP" sz="1200" dirty="0"/>
                  <a:t>の断面平均浮遊砂濃度，</a:t>
                </a:r>
                <a:r>
                  <a:rPr lang="en-US" altLang="ja-JP" sz="1200" i="1" dirty="0"/>
                  <a:t>t</a:t>
                </a:r>
                <a:r>
                  <a:rPr lang="ja-JP" altLang="ja-JP" sz="1200" dirty="0"/>
                  <a:t>：時間，</a:t>
                </a:r>
                <a:r>
                  <a:rPr lang="en-US" altLang="ja-JP" sz="1200" i="1" dirty="0"/>
                  <a:t>Q</a:t>
                </a:r>
                <a:r>
                  <a:rPr lang="ja-JP" altLang="ja-JP" sz="1200" dirty="0"/>
                  <a:t>：流量， </a:t>
                </a:r>
                <a14:m>
                  <m:oMath xmlns:m="http://schemas.openxmlformats.org/officeDocument/2006/math">
                    <m:r>
                      <a:rPr lang="en-US" altLang="ja-JP" sz="1200" i="1">
                        <a:latin typeface="Cambria Math" panose="02040503050406030204" pitchFamily="18" charset="0"/>
                      </a:rPr>
                      <m:t>𝑥</m:t>
                    </m:r>
                  </m:oMath>
                </a14:m>
                <a:r>
                  <a:rPr lang="ja-JP" altLang="ja-JP" sz="1200" dirty="0"/>
                  <a:t>：空間座標</a:t>
                </a:r>
                <a:endParaRPr lang="en-US" altLang="ja-JP" sz="1200" i="1" dirty="0"/>
              </a:p>
              <a:p>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𝑞</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𝑠𝑢</m:t>
                            </m:r>
                          </m:e>
                          <m:sub>
                            <m:r>
                              <a:rPr lang="en-US" altLang="ja-JP" sz="1200" i="1">
                                <a:latin typeface="Cambria Math" panose="02040503050406030204" pitchFamily="18" charset="0"/>
                              </a:rPr>
                              <m:t>𝑘</m:t>
                            </m:r>
                            <m:r>
                              <a:rPr lang="en-US" altLang="ja-JP" sz="1200" i="1">
                                <a:latin typeface="Cambria Math" panose="02040503050406030204" pitchFamily="18" charset="0"/>
                              </a:rPr>
                              <m:t>,</m:t>
                            </m:r>
                            <m:r>
                              <a:rPr lang="en-US" altLang="ja-JP" sz="1200" i="1">
                                <a:latin typeface="Cambria Math" panose="02040503050406030204" pitchFamily="18" charset="0"/>
                              </a:rPr>
                              <m:t>𝑗</m:t>
                            </m:r>
                          </m:sub>
                        </m:sSub>
                      </m:sub>
                    </m:sSub>
                  </m:oMath>
                </a14:m>
                <a:r>
                  <a:rPr lang="ja-JP" altLang="ja-JP" sz="1200" dirty="0"/>
                  <a:t>：単位時間，単位面積あたりの低水路の分割</a:t>
                </a:r>
                <a:r>
                  <a:rPr lang="en-US" altLang="ja-JP" sz="1200" i="1" dirty="0"/>
                  <a:t>j</a:t>
                </a:r>
                <a:r>
                  <a:rPr lang="ja-JP" altLang="ja-JP" sz="1200" dirty="0"/>
                  <a:t>における粒径階</a:t>
                </a:r>
                <a:r>
                  <a:rPr lang="en-US" altLang="ja-JP" sz="1200" i="1" dirty="0"/>
                  <a:t>k</a:t>
                </a:r>
                <a:r>
                  <a:rPr lang="ja-JP" altLang="ja-JP" sz="1200" dirty="0"/>
                  <a:t>の浮遊砂の河床からの巻き上げ量</a:t>
                </a:r>
                <a:endParaRPr lang="en-US" altLang="ja-JP" sz="1200" dirty="0"/>
              </a:p>
              <a:p>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𝑞</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𝑠𝑑</m:t>
                            </m:r>
                          </m:e>
                          <m:sub>
                            <m:r>
                              <a:rPr lang="en-US" altLang="ja-JP" sz="1200" i="1">
                                <a:latin typeface="Cambria Math" panose="02040503050406030204" pitchFamily="18" charset="0"/>
                              </a:rPr>
                              <m:t>𝑘</m:t>
                            </m:r>
                            <m:r>
                              <a:rPr lang="en-US" altLang="ja-JP" sz="1200" i="1">
                                <a:latin typeface="Cambria Math" panose="02040503050406030204" pitchFamily="18" charset="0"/>
                              </a:rPr>
                              <m:t>,</m:t>
                            </m:r>
                            <m:r>
                              <a:rPr lang="en-US" altLang="ja-JP" sz="1200" i="1">
                                <a:latin typeface="Cambria Math" panose="02040503050406030204" pitchFamily="18" charset="0"/>
                              </a:rPr>
                              <m:t>𝑗</m:t>
                            </m:r>
                          </m:sub>
                        </m:sSub>
                      </m:sub>
                    </m:sSub>
                  </m:oMath>
                </a14:m>
                <a:r>
                  <a:rPr lang="ja-JP" altLang="ja-JP" sz="1200" dirty="0"/>
                  <a:t>：単位時間，単位面積あたりの低水路の分割</a:t>
                </a:r>
                <a:r>
                  <a:rPr lang="en-US" altLang="ja-JP" sz="1200" i="1" dirty="0"/>
                  <a:t>j</a:t>
                </a:r>
                <a:r>
                  <a:rPr lang="ja-JP" altLang="ja-JP" sz="1200" dirty="0"/>
                  <a:t>における粒径階</a:t>
                </a:r>
                <a:r>
                  <a:rPr lang="en-US" altLang="ja-JP" sz="1200" i="1" dirty="0"/>
                  <a:t>k</a:t>
                </a:r>
                <a:r>
                  <a:rPr lang="ja-JP" altLang="ja-JP" sz="1200" dirty="0"/>
                  <a:t>の浮遊砂沈降量</a:t>
                </a:r>
                <a:endParaRPr lang="en-US" altLang="ja-JP" sz="1200" dirty="0"/>
              </a:p>
              <a:p>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𝐵</m:t>
                        </m:r>
                      </m:e>
                      <m:sub>
                        <m:r>
                          <a:rPr lang="en-US" altLang="ja-JP" sz="1200" i="1">
                            <a:latin typeface="Cambria Math" panose="02040503050406030204" pitchFamily="18" charset="0"/>
                          </a:rPr>
                          <m:t>𝑗</m:t>
                        </m:r>
                      </m:sub>
                    </m:sSub>
                  </m:oMath>
                </a14:m>
                <a:r>
                  <a:rPr lang="ja-JP" altLang="ja-JP" sz="1200" dirty="0"/>
                  <a:t>：分割</a:t>
                </a:r>
                <a:r>
                  <a:rPr lang="en-US" altLang="ja-JP" sz="1200" i="1" dirty="0"/>
                  <a:t>j</a:t>
                </a:r>
                <a:r>
                  <a:rPr lang="ja-JP" altLang="ja-JP" sz="1200" dirty="0"/>
                  <a:t>における分割幅，</a:t>
                </a:r>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𝑏</m:t>
                        </m:r>
                      </m:sub>
                    </m:sSub>
                  </m:oMath>
                </a14:m>
                <a:r>
                  <a:rPr lang="ja-JP" altLang="ja-JP" sz="1200" dirty="0"/>
                  <a:t>：低水路のうち </a:t>
                </a:r>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e>
                          <m:sub>
                            <m:r>
                              <a:rPr lang="en-US" altLang="ja-JP" sz="1200" i="1">
                                <a:latin typeface="Cambria Math" panose="02040503050406030204" pitchFamily="18" charset="0"/>
                              </a:rPr>
                              <m:t>𝑗</m:t>
                            </m:r>
                          </m:sub>
                        </m:sSub>
                      </m:sub>
                    </m:sSub>
                    <m:sSubSup>
                      <m:sSubSupPr>
                        <m:ctrlPr>
                          <a:rPr lang="ja-JP" altLang="ja-JP" sz="1200" i="1">
                            <a:latin typeface="Cambria Math" panose="02040503050406030204" pitchFamily="18" charset="0"/>
                          </a:rPr>
                        </m:ctrlPr>
                      </m:sSubSupPr>
                      <m:e>
                        <m:r>
                          <a:rPr lang="en-US" altLang="ja-JP" sz="1200" i="1">
                            <a:latin typeface="Cambria Math" panose="02040503050406030204" pitchFamily="18" charset="0"/>
                          </a:rPr>
                          <m:t>&gt;</m:t>
                        </m:r>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r>
                              <a:rPr lang="en-US" altLang="ja-JP" sz="1200" i="1">
                                <a:latin typeface="Cambria Math" panose="02040503050406030204" pitchFamily="18" charset="0"/>
                              </a:rPr>
                              <m:t>𝑐</m:t>
                            </m:r>
                          </m:e>
                          <m:sub>
                            <m:r>
                              <a:rPr lang="en-US" altLang="ja-JP" sz="1200" i="1">
                                <a:latin typeface="Cambria Math" panose="02040503050406030204" pitchFamily="18" charset="0"/>
                              </a:rPr>
                              <m:t>𝑗</m:t>
                            </m:r>
                          </m:sub>
                        </m:sSub>
                      </m:sub>
                      <m:sup>
                        <m:r>
                          <a:rPr lang="en-US" altLang="ja-JP" sz="1200" i="1">
                            <a:latin typeface="Cambria Math" panose="02040503050406030204" pitchFamily="18" charset="0"/>
                          </a:rPr>
                          <m:t>′</m:t>
                        </m:r>
                      </m:sup>
                    </m:sSubSup>
                  </m:oMath>
                </a14:m>
                <a:r>
                  <a:rPr lang="ja-JP" altLang="ja-JP" sz="1200" dirty="0"/>
                  <a:t>となる領域の河床高， </a:t>
                </a:r>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𝑧</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𝑓</m:t>
                            </m:r>
                          </m:e>
                          <m:sub>
                            <m:r>
                              <a:rPr lang="en-US" altLang="ja-JP" sz="1200" i="1">
                                <a:latin typeface="Cambria Math" panose="02040503050406030204" pitchFamily="18" charset="0"/>
                              </a:rPr>
                              <m:t>𝑗</m:t>
                            </m:r>
                          </m:sub>
                        </m:sSub>
                      </m:sub>
                    </m:sSub>
                  </m:oMath>
                </a14:m>
                <a:r>
                  <a:rPr lang="ja-JP" altLang="ja-JP" sz="1200" dirty="0"/>
                  <a:t>：低水路のうち</a:t>
                </a:r>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e>
                          <m:sub>
                            <m:r>
                              <a:rPr lang="en-US" altLang="ja-JP" sz="1200" i="1">
                                <a:latin typeface="Cambria Math" panose="02040503050406030204" pitchFamily="18" charset="0"/>
                              </a:rPr>
                              <m:t>𝑗</m:t>
                            </m:r>
                          </m:sub>
                        </m:sSub>
                      </m:sub>
                    </m:sSub>
                    <m:sSubSup>
                      <m:sSubSupPr>
                        <m:ctrlPr>
                          <a:rPr lang="ja-JP" altLang="ja-JP" sz="1200" i="1">
                            <a:latin typeface="Cambria Math" panose="02040503050406030204" pitchFamily="18" charset="0"/>
                          </a:rPr>
                        </m:ctrlPr>
                      </m:sSubSupPr>
                      <m:e>
                        <m:r>
                          <a:rPr lang="en-US" altLang="ja-JP" sz="1200" i="1">
                            <a:latin typeface="Cambria Math" panose="02040503050406030204" pitchFamily="18" charset="0"/>
                          </a:rPr>
                          <m:t>≤</m:t>
                        </m:r>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r>
                              <a:rPr lang="en-US" altLang="ja-JP" sz="1200" i="1">
                                <a:latin typeface="Cambria Math" panose="02040503050406030204" pitchFamily="18" charset="0"/>
                              </a:rPr>
                              <m:t>𝑐</m:t>
                            </m:r>
                          </m:e>
                          <m:sub>
                            <m:r>
                              <a:rPr lang="en-US" altLang="ja-JP" sz="1200" i="1">
                                <a:latin typeface="Cambria Math" panose="02040503050406030204" pitchFamily="18" charset="0"/>
                              </a:rPr>
                              <m:t>𝑗</m:t>
                            </m:r>
                          </m:sub>
                        </m:sSub>
                      </m:sub>
                      <m:sup>
                        <m:r>
                          <a:rPr lang="en-US" altLang="ja-JP" sz="1200" i="1">
                            <a:latin typeface="Cambria Math" panose="02040503050406030204" pitchFamily="18" charset="0"/>
                          </a:rPr>
                          <m:t>′</m:t>
                        </m:r>
                      </m:sup>
                    </m:sSubSup>
                  </m:oMath>
                </a14:m>
                <a:r>
                  <a:rPr lang="ja-JP" altLang="ja-JP" sz="1200" dirty="0"/>
                  <a:t>となる領域の河床高</a:t>
                </a:r>
                <a:endParaRPr lang="en-US" altLang="ja-JP" sz="1200" dirty="0"/>
              </a:p>
              <a:p>
                <a14:m>
                  <m:oMath xmlns:m="http://schemas.openxmlformats.org/officeDocument/2006/math">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e>
                          <m:sub>
                            <m:r>
                              <a:rPr lang="en-US" altLang="ja-JP" sz="1200" i="1">
                                <a:latin typeface="Cambria Math" panose="02040503050406030204" pitchFamily="18" charset="0"/>
                              </a:rPr>
                              <m:t>𝑗</m:t>
                            </m:r>
                          </m:sub>
                        </m:sSub>
                      </m:sub>
                    </m:sSub>
                    <m:r>
                      <a:rPr lang="en-US" altLang="ja-JP" sz="1200" i="1">
                        <a:latin typeface="Cambria Math" panose="02040503050406030204" pitchFamily="18" charset="0"/>
                      </a:rPr>
                      <m:t> </m:t>
                    </m:r>
                  </m:oMath>
                </a14:m>
                <a:r>
                  <a:rPr lang="ja-JP" altLang="ja-JP" sz="1200" dirty="0"/>
                  <a:t>：分割</a:t>
                </a:r>
                <a:r>
                  <a:rPr lang="en-US" altLang="ja-JP" sz="1200" i="1" dirty="0"/>
                  <a:t>j</a:t>
                </a:r>
                <a:r>
                  <a:rPr lang="ja-JP" altLang="ja-JP" sz="1200" dirty="0"/>
                  <a:t>における</a:t>
                </a:r>
                <a:r>
                  <a:rPr lang="ja-JP" altLang="en-US" sz="1200" dirty="0"/>
                  <a:t>限界摩擦速度</a:t>
                </a:r>
                <a:r>
                  <a:rPr lang="ja-JP" altLang="ja-JP" sz="1200" dirty="0"/>
                  <a:t>， </a:t>
                </a:r>
                <a14:m>
                  <m:oMath xmlns:m="http://schemas.openxmlformats.org/officeDocument/2006/math">
                    <m:sSubSup>
                      <m:sSubSupPr>
                        <m:ctrlPr>
                          <a:rPr lang="ja-JP" altLang="ja-JP" sz="1200" i="1">
                            <a:latin typeface="Cambria Math" panose="02040503050406030204" pitchFamily="18" charset="0"/>
                          </a:rPr>
                        </m:ctrlPr>
                      </m:sSubSupPr>
                      <m:e>
                        <m:r>
                          <a:rPr lang="en-US" altLang="ja-JP" sz="1200" i="1">
                            <a:latin typeface="Cambria Math" panose="02040503050406030204" pitchFamily="18" charset="0"/>
                          </a:rPr>
                          <m:t>𝑢</m:t>
                        </m:r>
                      </m:e>
                      <m:sub>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m:t>
                            </m:r>
                            <m:r>
                              <a:rPr lang="en-US" altLang="ja-JP" sz="1200" i="1">
                                <a:latin typeface="Cambria Math" panose="02040503050406030204" pitchFamily="18" charset="0"/>
                              </a:rPr>
                              <m:t>𝑐</m:t>
                            </m:r>
                          </m:e>
                          <m:sub>
                            <m:r>
                              <a:rPr lang="en-US" altLang="ja-JP" sz="1200" i="1">
                                <a:latin typeface="Cambria Math" panose="02040503050406030204" pitchFamily="18" charset="0"/>
                              </a:rPr>
                              <m:t>𝑗</m:t>
                            </m:r>
                          </m:sub>
                        </m:sSub>
                      </m:sub>
                      <m:sup>
                        <m:r>
                          <a:rPr lang="en-US" altLang="ja-JP" sz="1200" i="1">
                            <a:latin typeface="Cambria Math" panose="02040503050406030204" pitchFamily="18" charset="0"/>
                          </a:rPr>
                          <m:t>′</m:t>
                        </m:r>
                      </m:sup>
                    </m:sSubSup>
                  </m:oMath>
                </a14:m>
                <a:r>
                  <a:rPr lang="ja-JP" altLang="ja-JP" sz="1200" dirty="0"/>
                  <a:t>：河床変動実施領域の判定のために用いる代表粒径に対する限界摩擦速度</a:t>
                </a:r>
                <a:endParaRPr lang="en-US" altLang="ja-JP" sz="1200" dirty="0"/>
              </a:p>
              <a:p>
                <a14:m>
                  <m:oMath xmlns:m="http://schemas.openxmlformats.org/officeDocument/2006/math">
                    <m:sSub>
                      <m:sSubPr>
                        <m:ctrlPr>
                          <a:rPr lang="ja-JP" altLang="ja-JP" sz="1200" i="1">
                            <a:latin typeface="Cambria Math" panose="02040503050406030204" pitchFamily="18" charset="0"/>
                          </a:rPr>
                        </m:ctrlPr>
                      </m:sSubPr>
                      <m:e>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𝑞</m:t>
                            </m:r>
                          </m:e>
                          <m:sub>
                            <m:r>
                              <a:rPr lang="en-US" altLang="ja-JP" sz="1200" i="1">
                                <a:latin typeface="Cambria Math" panose="02040503050406030204" pitchFamily="18" charset="0"/>
                              </a:rPr>
                              <m:t>𝐵</m:t>
                            </m:r>
                          </m:sub>
                        </m:sSub>
                      </m:e>
                      <m:sub>
                        <m:r>
                          <a:rPr lang="en-US" altLang="ja-JP" sz="1200" i="1">
                            <a:latin typeface="Cambria Math" panose="02040503050406030204" pitchFamily="18" charset="0"/>
                          </a:rPr>
                          <m:t>𝑘</m:t>
                        </m:r>
                        <m:r>
                          <a:rPr lang="en-US" altLang="ja-JP" sz="1200" i="1">
                            <a:latin typeface="Cambria Math" panose="02040503050406030204" pitchFamily="18" charset="0"/>
                          </a:rPr>
                          <m:t>,</m:t>
                        </m:r>
                        <m:r>
                          <a:rPr lang="en-US" altLang="ja-JP" sz="1200" i="1">
                            <a:latin typeface="Cambria Math" panose="02040503050406030204" pitchFamily="18" charset="0"/>
                          </a:rPr>
                          <m:t>𝑗</m:t>
                        </m:r>
                      </m:sub>
                    </m:sSub>
                  </m:oMath>
                </a14:m>
                <a:r>
                  <a:rPr lang="ja-JP" altLang="ja-JP" sz="1200" dirty="0"/>
                  <a:t>：低水路の分割</a:t>
                </a:r>
                <a:r>
                  <a:rPr lang="en-US" altLang="ja-JP" sz="1200" i="1" dirty="0"/>
                  <a:t>j</a:t>
                </a:r>
                <a:r>
                  <a:rPr lang="ja-JP" altLang="ja-JP" sz="1200" dirty="0"/>
                  <a:t>における粒径階</a:t>
                </a:r>
                <a:r>
                  <a:rPr lang="en-US" altLang="ja-JP" sz="1200" i="1" dirty="0"/>
                  <a:t>k</a:t>
                </a:r>
                <a:r>
                  <a:rPr lang="ja-JP" altLang="ja-JP" sz="1200" dirty="0"/>
                  <a:t>の単位幅掃流砂量， </a:t>
                </a:r>
                <a14:m>
                  <m:oMath xmlns:m="http://schemas.openxmlformats.org/officeDocument/2006/math">
                    <m:r>
                      <a:rPr lang="en-US" altLang="ja-JP" sz="1200" i="1">
                        <a:latin typeface="Cambria Math" panose="02040503050406030204" pitchFamily="18" charset="0"/>
                      </a:rPr>
                      <m:t>𝜆</m:t>
                    </m:r>
                  </m:oMath>
                </a14:m>
                <a:r>
                  <a:rPr lang="ja-JP" altLang="ja-JP" sz="1200" dirty="0"/>
                  <a:t>：空隙率</a:t>
                </a:r>
                <a:r>
                  <a:rPr lang="en-US" altLang="ja-JP" sz="1200" dirty="0"/>
                  <a:t>(=0.4)</a:t>
                </a:r>
                <a:r>
                  <a:rPr lang="ja-JP" altLang="ja-JP" sz="1200" dirty="0" err="1"/>
                  <a:t>，</a:t>
                </a:r>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𝑝</m:t>
                        </m:r>
                      </m:e>
                      <m:sub>
                        <m:r>
                          <a:rPr lang="en-US" altLang="ja-JP" sz="1200" i="1">
                            <a:latin typeface="Cambria Math" panose="02040503050406030204" pitchFamily="18" charset="0"/>
                          </a:rPr>
                          <m:t>𝑘</m:t>
                        </m:r>
                      </m:sub>
                    </m:sSub>
                  </m:oMath>
                </a14:m>
                <a:r>
                  <a:rPr lang="ja-JP" altLang="ja-JP" sz="1200" dirty="0"/>
                  <a:t>：粒径階</a:t>
                </a:r>
                <a:r>
                  <a:rPr lang="en-US" altLang="ja-JP" sz="1200" i="1" dirty="0"/>
                  <a:t>k</a:t>
                </a:r>
                <a:r>
                  <a:rPr lang="ja-JP" altLang="ja-JP" sz="1200" dirty="0"/>
                  <a:t>の粒度構成比率，</a:t>
                </a:r>
                <a14:m>
                  <m:oMath xmlns:m="http://schemas.openxmlformats.org/officeDocument/2006/math">
                    <m:r>
                      <a:rPr lang="en-US" altLang="ja-JP" sz="1200" i="1">
                        <a:latin typeface="Cambria Math" panose="02040503050406030204" pitchFamily="18" charset="0"/>
                      </a:rPr>
                      <m:t>𝑎</m:t>
                    </m:r>
                  </m:oMath>
                </a14:m>
                <a:r>
                  <a:rPr lang="ja-JP" altLang="ja-JP" sz="1200" dirty="0"/>
                  <a:t>：交換層厚さ</a:t>
                </a:r>
                <a:endParaRPr lang="en-US" altLang="ja-JP" sz="1200" dirty="0"/>
              </a:p>
              <a:p>
                <a14:m>
                  <m:oMath xmlns:m="http://schemas.openxmlformats.org/officeDocument/2006/math">
                    <m:sSub>
                      <m:sSubPr>
                        <m:ctrlPr>
                          <a:rPr lang="ja-JP" altLang="ja-JP" sz="1200" i="1">
                            <a:latin typeface="Cambria Math" panose="02040503050406030204" pitchFamily="18" charset="0"/>
                          </a:rPr>
                        </m:ctrlPr>
                      </m:sSubPr>
                      <m:e>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𝑝</m:t>
                            </m:r>
                          </m:e>
                          <m:sub>
                            <m:r>
                              <a:rPr lang="en-US" altLang="ja-JP" sz="1200" i="1">
                                <a:latin typeface="Cambria Math" panose="02040503050406030204" pitchFamily="18" charset="0"/>
                              </a:rPr>
                              <m:t>0</m:t>
                            </m:r>
                          </m:sub>
                        </m:sSub>
                      </m:e>
                      <m:sub>
                        <m:r>
                          <a:rPr lang="en-US" altLang="ja-JP" sz="1200" i="1">
                            <a:latin typeface="Cambria Math" panose="02040503050406030204" pitchFamily="18" charset="0"/>
                          </a:rPr>
                          <m:t>𝑘</m:t>
                        </m:r>
                      </m:sub>
                    </m:sSub>
                  </m:oMath>
                </a14:m>
                <a:r>
                  <a:rPr lang="ja-JP" altLang="ja-JP" sz="1200" dirty="0"/>
                  <a:t>：粒径階</a:t>
                </a:r>
                <a:r>
                  <a:rPr lang="en-US" altLang="ja-JP" sz="1200" i="1" dirty="0"/>
                  <a:t>k</a:t>
                </a:r>
                <a:r>
                  <a:rPr lang="ja-JP" altLang="ja-JP" sz="1200" dirty="0"/>
                  <a:t>の砂粒子が交換層直下層に含まれる割合，</a:t>
                </a:r>
                <a14:m>
                  <m:oMath xmlns:m="http://schemas.openxmlformats.org/officeDocument/2006/math">
                    <m:sSub>
                      <m:sSubPr>
                        <m:ctrlPr>
                          <a:rPr lang="ja-JP"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𝑗</m:t>
                        </m:r>
                      </m:sub>
                    </m:sSub>
                  </m:oMath>
                </a14:m>
                <a:r>
                  <a:rPr lang="ja-JP" altLang="ja-JP" sz="1200" dirty="0"/>
                  <a:t>：低水路の分割</a:t>
                </a:r>
                <a:r>
                  <a:rPr lang="en-US" altLang="ja-JP" sz="1200" i="1" dirty="0"/>
                  <a:t>j</a:t>
                </a:r>
                <a:r>
                  <a:rPr lang="ja-JP" altLang="ja-JP" sz="1200" dirty="0"/>
                  <a:t>における河床高</a:t>
                </a:r>
                <a:endParaRPr lang="en-US" altLang="ja-JP" sz="1000" dirty="0">
                  <a:latin typeface="ＭＳ ゴシック" panose="020B0609070205080204" pitchFamily="49" charset="-128"/>
                  <a:ea typeface="ＭＳ ゴシック" panose="020B0609070205080204" pitchFamily="49" charset="-128"/>
                </a:endParaRPr>
              </a:p>
            </p:txBody>
          </p:sp>
        </mc:Choice>
        <mc:Fallback xmlns="">
          <p:sp>
            <p:nvSpPr>
              <p:cNvPr id="38" name="テキスト ボックス 2">
                <a:extLst>
                  <a:ext uri="{FF2B5EF4-FFF2-40B4-BE49-F238E27FC236}">
                    <a16:creationId xmlns:a16="http://schemas.microsoft.com/office/drawing/2014/main" id="{57C0A497-D175-4C00-9F65-CA6FD58926DD}"/>
                  </a:ext>
                </a:extLst>
              </p:cNvPr>
              <p:cNvSpPr txBox="1">
                <a:spLocks noRot="1" noChangeAspect="1" noMove="1" noResize="1" noEditPoints="1" noAdjustHandles="1" noChangeArrowheads="1" noChangeShapeType="1" noTextEdit="1"/>
              </p:cNvSpPr>
              <p:nvPr/>
            </p:nvSpPr>
            <p:spPr>
              <a:xfrm>
                <a:off x="-6618" y="5205034"/>
                <a:ext cx="9144000" cy="1627369"/>
              </a:xfrm>
              <a:prstGeom prst="rect">
                <a:avLst/>
              </a:prstGeom>
              <a:blipFill>
                <a:blip r:embed="rId3"/>
                <a:stretch>
                  <a:fillRect t="-749" b="-1498"/>
                </a:stretch>
              </a:blipFill>
              <a:ln>
                <a:noFill/>
              </a:ln>
            </p:spPr>
            <p:txBody>
              <a:bodyPr/>
              <a:lstStyle/>
              <a:p>
                <a:r>
                  <a:rPr lang="ja-JP" altLang="en-US">
                    <a:noFill/>
                  </a:rPr>
                  <a:t> </a:t>
                </a:r>
              </a:p>
            </p:txBody>
          </p:sp>
        </mc:Fallback>
      </mc:AlternateContent>
      <p:grpSp>
        <p:nvGrpSpPr>
          <p:cNvPr id="75" name="グループ化 74">
            <a:extLst>
              <a:ext uri="{FF2B5EF4-FFF2-40B4-BE49-F238E27FC236}">
                <a16:creationId xmlns:a16="http://schemas.microsoft.com/office/drawing/2014/main" id="{846903B2-2741-4BB6-987B-53988A2249D9}"/>
              </a:ext>
            </a:extLst>
          </p:cNvPr>
          <p:cNvGrpSpPr/>
          <p:nvPr/>
        </p:nvGrpSpPr>
        <p:grpSpPr>
          <a:xfrm>
            <a:off x="46984" y="792584"/>
            <a:ext cx="7967983" cy="4292600"/>
            <a:chOff x="46984" y="3744912"/>
            <a:chExt cx="7967983" cy="4292600"/>
          </a:xfrm>
        </p:grpSpPr>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CDECB42D-6CC2-41D8-BDEC-523C787A1C4F}"/>
                    </a:ext>
                  </a:extLst>
                </p:cNvPr>
                <p:cNvSpPr txBox="1"/>
                <p:nvPr/>
              </p:nvSpPr>
              <p:spPr>
                <a:xfrm>
                  <a:off x="240005" y="7478448"/>
                  <a:ext cx="3818907" cy="5590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e>
                              <m:sub>
                                <m:r>
                                  <a:rPr lang="en-US" altLang="ja-JP" sz="1200" i="1">
                                    <a:latin typeface="Cambria Math" panose="02040503050406030204" pitchFamily="18" charset="0"/>
                                  </a:rPr>
                                  <m:t>𝑗</m:t>
                                </m:r>
                              </m:sub>
                            </m:sSub>
                          </m:sub>
                        </m:sSub>
                        <m:r>
                          <a:rPr lang="en-US" altLang="ja-JP" sz="1200" i="1" smtClean="0">
                            <a:latin typeface="Cambria Math" panose="02040503050406030204" pitchFamily="18" charset="0"/>
                            <a:ea typeface="Cambria Math" panose="02040503050406030204" pitchFamily="18" charset="0"/>
                          </a:rPr>
                          <m:t>&gt;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r>
                              <a:rPr lang="en-US" altLang="ja-JP" sz="1200" i="1">
                                <a:latin typeface="Cambria Math" panose="02040503050406030204" pitchFamily="18" charset="0"/>
                              </a:rPr>
                              <m:t>′</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𝑐</m:t>
                                </m:r>
                              </m:e>
                              <m:sub>
                                <m:r>
                                  <a:rPr lang="en-US" altLang="ja-JP" sz="1200" i="1">
                                    <a:latin typeface="Cambria Math" panose="02040503050406030204" pitchFamily="18" charset="0"/>
                                    <a:ea typeface="Cambria Math" panose="02040503050406030204" pitchFamily="18" charset="0"/>
                                  </a:rPr>
                                  <m:t>𝑗</m:t>
                                </m:r>
                              </m:sub>
                            </m:sSub>
                          </m:sub>
                        </m:sSub>
                        <m:r>
                          <a:rPr lang="en-US" altLang="ja-JP" sz="1200" i="1" smtClean="0">
                            <a:latin typeface="Cambria Math" panose="02040503050406030204" pitchFamily="18" charset="0"/>
                            <a:ea typeface="Cambria Math" panose="02040503050406030204" pitchFamily="18" charset="0"/>
                          </a:rPr>
                          <m:t>∶</m:t>
                        </m:r>
                        <m:sSub>
                          <m:sSubPr>
                            <m:ctrlPr>
                              <a:rPr lang="en-US" altLang="ja-JP" sz="1200" i="1" smtClean="0">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𝑗</m:t>
                            </m:r>
                          </m:sub>
                        </m:sSub>
                        <m:d>
                          <m:dPr>
                            <m:ctrlPr>
                              <a:rPr lang="en-US" altLang="ja-JP" sz="1200" i="1" smtClean="0">
                                <a:latin typeface="Cambria Math" panose="02040503050406030204" pitchFamily="18" charset="0"/>
                              </a:rPr>
                            </m:ctrlPr>
                          </m:dPr>
                          <m:e>
                            <m:r>
                              <a:rPr lang="en-US" altLang="ja-JP" sz="1200" b="0" i="1" smtClean="0">
                                <a:latin typeface="Cambria Math" panose="02040503050406030204" pitchFamily="18" charset="0"/>
                              </a:rPr>
                              <m:t>𝑡</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𝑡</m:t>
                            </m:r>
                          </m:e>
                        </m:d>
                        <m:r>
                          <a:rPr lang="en-US" altLang="ja-JP" sz="1200" i="1" smtClean="0">
                            <a:solidFill>
                              <a:schemeClr val="tx1"/>
                            </a:solidFill>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𝑗</m:t>
                            </m:r>
                          </m:sub>
                        </m:sSub>
                        <m:d>
                          <m:dPr>
                            <m:ctrlPr>
                              <a:rPr lang="en-US" altLang="ja-JP" sz="1200" i="1" smtClean="0">
                                <a:latin typeface="Cambria Math" panose="02040503050406030204" pitchFamily="18" charset="0"/>
                              </a:rPr>
                            </m:ctrlPr>
                          </m:dPr>
                          <m:e>
                            <m:r>
                              <a:rPr lang="en-US" altLang="ja-JP" sz="1200" b="0" i="1" smtClean="0">
                                <a:latin typeface="Cambria Math" panose="02040503050406030204" pitchFamily="18" charset="0"/>
                              </a:rPr>
                              <m:t>𝑡</m:t>
                            </m:r>
                          </m:e>
                        </m:d>
                        <m:r>
                          <a:rPr lang="en-US" altLang="ja-JP" sz="1200" i="1">
                            <a:latin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𝑧</m:t>
                            </m:r>
                          </m:e>
                          <m:sub>
                            <m:r>
                              <a:rPr lang="en-US" altLang="ja-JP" sz="1200" i="1">
                                <a:latin typeface="Cambria Math" panose="02040503050406030204" pitchFamily="18" charset="0"/>
                                <a:ea typeface="Cambria Math" panose="02040503050406030204" pitchFamily="18" charset="0"/>
                              </a:rPr>
                              <m:t>𝑏</m:t>
                            </m:r>
                          </m:sub>
                        </m:sSub>
                      </m:oMath>
                    </m:oMathPara>
                  </a14:m>
                  <a:endParaRPr lang="en-US" altLang="ja-JP" sz="1200" dirty="0"/>
                </a:p>
                <a:p>
                  <a:pPr/>
                  <a14:m>
                    <m:oMathPara xmlns:m="http://schemas.openxmlformats.org/officeDocument/2006/math">
                      <m:oMathParaPr>
                        <m:jc m:val="left"/>
                      </m:oMathParaPr>
                      <m:oMath xmlns:m="http://schemas.openxmlformats.org/officeDocument/2006/math">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e>
                              <m:sub>
                                <m:r>
                                  <a:rPr lang="en-US" altLang="ja-JP" sz="1200" i="1">
                                    <a:latin typeface="Cambria Math" panose="02040503050406030204" pitchFamily="18" charset="0"/>
                                  </a:rPr>
                                  <m:t>𝑗</m:t>
                                </m:r>
                              </m:sub>
                            </m:sSub>
                          </m:sub>
                        </m:sSub>
                        <m:r>
                          <a:rPr lang="en-US" altLang="ja-JP" sz="1200" i="1" smtClean="0">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r>
                              <a:rPr lang="en-US" altLang="ja-JP" sz="1200" i="1">
                                <a:latin typeface="Cambria Math" panose="02040503050406030204" pitchFamily="18" charset="0"/>
                              </a:rPr>
                              <m:t>′</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𝑐</m:t>
                                </m:r>
                              </m:e>
                              <m:sub>
                                <m:r>
                                  <a:rPr lang="en-US" altLang="ja-JP" sz="1200" i="1">
                                    <a:latin typeface="Cambria Math" panose="02040503050406030204" pitchFamily="18" charset="0"/>
                                    <a:ea typeface="Cambria Math" panose="02040503050406030204" pitchFamily="18" charset="0"/>
                                  </a:rPr>
                                  <m:t>𝑗</m:t>
                                </m:r>
                              </m:sub>
                            </m:sSub>
                          </m:sub>
                        </m:sSub>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𝑗</m:t>
                            </m:r>
                          </m:sub>
                        </m:sSub>
                        <m:d>
                          <m:dPr>
                            <m:ctrlPr>
                              <a:rPr lang="en-US" altLang="ja-JP" sz="1200" i="1">
                                <a:latin typeface="Cambria Math" panose="02040503050406030204" pitchFamily="18" charset="0"/>
                              </a:rPr>
                            </m:ctrlPr>
                          </m:dPr>
                          <m:e>
                            <m:r>
                              <a:rPr lang="en-US" altLang="ja-JP" sz="1200" i="1">
                                <a:latin typeface="Cambria Math" panose="02040503050406030204" pitchFamily="18" charset="0"/>
                              </a:rPr>
                              <m:t>𝑡</m:t>
                            </m:r>
                            <m:r>
                              <a:rPr lang="en-US" altLang="ja-JP" sz="1200" i="1">
                                <a:latin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𝑡</m:t>
                            </m:r>
                          </m:e>
                        </m:d>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𝑗</m:t>
                            </m:r>
                          </m:sub>
                        </m:sSub>
                        <m:d>
                          <m:dPr>
                            <m:ctrlPr>
                              <a:rPr lang="en-US" altLang="ja-JP" sz="1200" i="1">
                                <a:latin typeface="Cambria Math" panose="02040503050406030204" pitchFamily="18" charset="0"/>
                              </a:rPr>
                            </m:ctrlPr>
                          </m:dPr>
                          <m:e>
                            <m:r>
                              <a:rPr lang="en-US" altLang="ja-JP" sz="1200" i="1">
                                <a:latin typeface="Cambria Math" panose="02040503050406030204" pitchFamily="18" charset="0"/>
                              </a:rPr>
                              <m:t>𝑡</m:t>
                            </m:r>
                          </m:e>
                        </m:d>
                        <m:r>
                          <a:rPr lang="en-US" altLang="ja-JP" sz="1200" i="1">
                            <a:latin typeface="Cambria Math" panose="02040503050406030204" pitchFamily="18" charset="0"/>
                          </a:rPr>
                          <m:t>+</m:t>
                        </m:r>
                        <m:sSub>
                          <m:sSubPr>
                            <m:ctrlPr>
                              <a:rPr lang="en-US" altLang="ja-JP" sz="1200" i="1" smtClean="0">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𝑧</m:t>
                                </m:r>
                              </m:e>
                              <m:sub>
                                <m:r>
                                  <a:rPr lang="en-US" altLang="ja-JP" sz="1200" i="1">
                                    <a:latin typeface="Cambria Math" panose="02040503050406030204" pitchFamily="18" charset="0"/>
                                    <a:ea typeface="Cambria Math" panose="02040503050406030204" pitchFamily="18" charset="0"/>
                                  </a:rPr>
                                  <m:t>𝑓</m:t>
                                </m:r>
                              </m:sub>
                            </m:sSub>
                          </m:e>
                          <m:sub>
                            <m:r>
                              <a:rPr lang="en-US" altLang="ja-JP" sz="1200" b="0" i="1" smtClean="0">
                                <a:latin typeface="Cambria Math" panose="02040503050406030204" pitchFamily="18" charset="0"/>
                                <a:ea typeface="Cambria Math" panose="02040503050406030204" pitchFamily="18" charset="0"/>
                              </a:rPr>
                              <m:t>𝑗</m:t>
                            </m:r>
                          </m:sub>
                        </m:sSub>
                      </m:oMath>
                    </m:oMathPara>
                  </a14:m>
                  <a:endParaRPr lang="en-US" altLang="ja-JP" sz="1200" dirty="0"/>
                </a:p>
              </p:txBody>
            </p:sp>
          </mc:Choice>
          <mc:Fallback xmlns="">
            <p:sp>
              <p:nvSpPr>
                <p:cNvPr id="76" name="テキスト ボックス 75">
                  <a:extLst>
                    <a:ext uri="{FF2B5EF4-FFF2-40B4-BE49-F238E27FC236}">
                      <a16:creationId xmlns:a16="http://schemas.microsoft.com/office/drawing/2014/main" id="{CDECB42D-6CC2-41D8-BDEC-523C787A1C4F}"/>
                    </a:ext>
                  </a:extLst>
                </p:cNvPr>
                <p:cNvSpPr txBox="1">
                  <a:spLocks noRot="1" noChangeAspect="1" noMove="1" noResize="1" noEditPoints="1" noAdjustHandles="1" noChangeArrowheads="1" noChangeShapeType="1" noTextEdit="1"/>
                </p:cNvSpPr>
                <p:nvPr/>
              </p:nvSpPr>
              <p:spPr>
                <a:xfrm>
                  <a:off x="240005" y="7478448"/>
                  <a:ext cx="3818907" cy="559064"/>
                </a:xfrm>
                <a:prstGeom prst="rect">
                  <a:avLst/>
                </a:prstGeom>
                <a:blipFill>
                  <a:blip r:embed="rId4"/>
                  <a:stretch>
                    <a:fillRect b="-21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CFB3BF7B-E8B1-47CB-BBC9-86CC7CB0E241}"/>
                    </a:ext>
                  </a:extLst>
                </p:cNvPr>
                <p:cNvSpPr txBox="1"/>
                <p:nvPr/>
              </p:nvSpPr>
              <p:spPr>
                <a:xfrm>
                  <a:off x="159326" y="3941623"/>
                  <a:ext cx="2616500" cy="577594"/>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f>
                          <m:fPr>
                            <m:ctrlPr>
                              <a:rPr kumimoji="1" lang="en-US" altLang="ja-JP" sz="1200" i="1" smtClean="0">
                                <a:solidFill>
                                  <a:schemeClr val="tx1"/>
                                </a:solidFill>
                                <a:latin typeface="Cambria Math" panose="02040503050406030204" pitchFamily="18" charset="0"/>
                              </a:rPr>
                            </m:ctrlPr>
                          </m:fPr>
                          <m:num>
                            <m:r>
                              <a:rPr kumimoji="1" lang="ja-JP" altLang="en-US" sz="1200" i="1" smtClean="0">
                                <a:solidFill>
                                  <a:schemeClr val="tx1"/>
                                </a:solidFill>
                                <a:latin typeface="Cambria Math" panose="02040503050406030204" pitchFamily="18" charset="0"/>
                              </a:rPr>
                              <m:t>𝜕</m:t>
                            </m:r>
                            <m:r>
                              <a:rPr kumimoji="1" lang="en-US" altLang="ja-JP" sz="1200" b="0" i="1" smtClean="0">
                                <a:solidFill>
                                  <a:schemeClr val="tx1"/>
                                </a:solidFill>
                                <a:latin typeface="Cambria Math" panose="02040503050406030204" pitchFamily="18" charset="0"/>
                              </a:rPr>
                              <m:t>𝐴</m:t>
                            </m:r>
                            <m:sSub>
                              <m:sSubPr>
                                <m:ctrlPr>
                                  <a:rPr kumimoji="1" lang="en-US" altLang="ja-JP" sz="1200" b="0" i="1" smtClean="0">
                                    <a:solidFill>
                                      <a:schemeClr val="tx1"/>
                                    </a:solidFill>
                                    <a:latin typeface="Cambria Math" panose="02040503050406030204" pitchFamily="18" charset="0"/>
                                  </a:rPr>
                                </m:ctrlPr>
                              </m:sSubPr>
                              <m:e>
                                <m:acc>
                                  <m:accPr>
                                    <m:chr m:val="̅"/>
                                    <m:ctrlPr>
                                      <a:rPr lang="en-US" altLang="ja-JP" sz="1200" i="1">
                                        <a:solidFill>
                                          <a:schemeClr val="tx1"/>
                                        </a:solidFill>
                                        <a:latin typeface="Cambria Math" panose="02040503050406030204" pitchFamily="18" charset="0"/>
                                      </a:rPr>
                                    </m:ctrlPr>
                                  </m:accPr>
                                  <m:e>
                                    <m:r>
                                      <a:rPr lang="en-US" altLang="ja-JP" sz="1200" i="1">
                                        <a:solidFill>
                                          <a:schemeClr val="tx1"/>
                                        </a:solidFill>
                                        <a:latin typeface="Cambria Math" panose="02040503050406030204" pitchFamily="18" charset="0"/>
                                      </a:rPr>
                                      <m:t>𝐶</m:t>
                                    </m:r>
                                  </m:e>
                                </m:acc>
                              </m:e>
                              <m:sub>
                                <m:r>
                                  <a:rPr lang="en-US" altLang="ja-JP" sz="1200" b="0" i="1" smtClean="0">
                                    <a:solidFill>
                                      <a:schemeClr val="tx1"/>
                                    </a:solidFill>
                                    <a:latin typeface="Cambria Math" panose="02040503050406030204" pitchFamily="18" charset="0"/>
                                  </a:rPr>
                                  <m:t>𝑘</m:t>
                                </m:r>
                              </m:sub>
                            </m:sSub>
                          </m:num>
                          <m:den>
                            <m:r>
                              <a:rPr kumimoji="1" lang="ja-JP" altLang="en-US" sz="1200" i="1" smtClean="0">
                                <a:solidFill>
                                  <a:schemeClr val="tx1"/>
                                </a:solidFill>
                                <a:latin typeface="Cambria Math" panose="02040503050406030204" pitchFamily="18" charset="0"/>
                              </a:rPr>
                              <m:t>𝜕</m:t>
                            </m:r>
                            <m:r>
                              <a:rPr kumimoji="1" lang="en-US" altLang="ja-JP" sz="1200" b="0" i="1" smtClean="0">
                                <a:solidFill>
                                  <a:schemeClr val="tx1"/>
                                </a:solidFill>
                                <a:latin typeface="Cambria Math" panose="02040503050406030204" pitchFamily="18" charset="0"/>
                              </a:rPr>
                              <m:t>𝑡</m:t>
                            </m:r>
                          </m:den>
                        </m:f>
                        <m:r>
                          <a:rPr kumimoji="1" lang="en-US" altLang="ja-JP" sz="1200" i="1" smtClean="0">
                            <a:solidFill>
                              <a:schemeClr val="tx1"/>
                            </a:solidFill>
                            <a:latin typeface="Cambria Math" panose="02040503050406030204" pitchFamily="18" charset="0"/>
                            <a:ea typeface="Cambria Math" panose="02040503050406030204" pitchFamily="18" charset="0"/>
                          </a:rPr>
                          <m:t>+</m:t>
                        </m:r>
                        <m:f>
                          <m:fPr>
                            <m:ctrlPr>
                              <a:rPr lang="en-US" altLang="ja-JP" sz="1200" i="1">
                                <a:solidFill>
                                  <a:schemeClr val="tx1"/>
                                </a:solidFill>
                                <a:latin typeface="Cambria Math" panose="02040503050406030204" pitchFamily="18" charset="0"/>
                              </a:rPr>
                            </m:ctrlPr>
                          </m:fPr>
                          <m:num>
                            <m:r>
                              <a:rPr lang="ja-JP" altLang="en-US" sz="1200" i="1">
                                <a:solidFill>
                                  <a:schemeClr val="tx1"/>
                                </a:solidFill>
                                <a:latin typeface="Cambria Math" panose="02040503050406030204" pitchFamily="18" charset="0"/>
                              </a:rPr>
                              <m:t>𝜕</m:t>
                            </m:r>
                            <m:r>
                              <a:rPr lang="en-US" altLang="ja-JP" sz="1200" b="0" i="1" smtClean="0">
                                <a:solidFill>
                                  <a:schemeClr val="tx1"/>
                                </a:solidFill>
                                <a:latin typeface="Cambria Math" panose="02040503050406030204" pitchFamily="18" charset="0"/>
                              </a:rPr>
                              <m:t>𝑄</m:t>
                            </m:r>
                            <m:sSub>
                              <m:sSubPr>
                                <m:ctrlPr>
                                  <a:rPr lang="en-US" altLang="ja-JP" sz="1200" i="1">
                                    <a:solidFill>
                                      <a:schemeClr val="tx1"/>
                                    </a:solidFill>
                                    <a:latin typeface="Cambria Math" panose="02040503050406030204" pitchFamily="18" charset="0"/>
                                  </a:rPr>
                                </m:ctrlPr>
                              </m:sSubPr>
                              <m:e>
                                <m:acc>
                                  <m:accPr>
                                    <m:chr m:val="̅"/>
                                    <m:ctrlPr>
                                      <a:rPr lang="en-US" altLang="ja-JP" sz="1200" i="1">
                                        <a:solidFill>
                                          <a:schemeClr val="tx1"/>
                                        </a:solidFill>
                                        <a:latin typeface="Cambria Math" panose="02040503050406030204" pitchFamily="18" charset="0"/>
                                      </a:rPr>
                                    </m:ctrlPr>
                                  </m:accPr>
                                  <m:e>
                                    <m:r>
                                      <a:rPr lang="en-US" altLang="ja-JP" sz="1200" i="1">
                                        <a:solidFill>
                                          <a:schemeClr val="tx1"/>
                                        </a:solidFill>
                                        <a:latin typeface="Cambria Math" panose="02040503050406030204" pitchFamily="18" charset="0"/>
                                      </a:rPr>
                                      <m:t>𝐶</m:t>
                                    </m:r>
                                  </m:e>
                                </m:acc>
                              </m:e>
                              <m:sub>
                                <m:r>
                                  <a:rPr lang="en-US" altLang="ja-JP" sz="1200" b="0" i="1" smtClean="0">
                                    <a:solidFill>
                                      <a:schemeClr val="tx1"/>
                                    </a:solidFill>
                                    <a:latin typeface="Cambria Math" panose="02040503050406030204" pitchFamily="18" charset="0"/>
                                  </a:rPr>
                                  <m:t>𝑘</m:t>
                                </m:r>
                              </m:sub>
                            </m:sSub>
                          </m:num>
                          <m:den>
                            <m:r>
                              <a:rPr lang="ja-JP" altLang="en-US" sz="1200" i="1">
                                <a:solidFill>
                                  <a:schemeClr val="tx1"/>
                                </a:solidFill>
                                <a:latin typeface="Cambria Math" panose="02040503050406030204" pitchFamily="18" charset="0"/>
                              </a:rPr>
                              <m:t>𝜕</m:t>
                            </m:r>
                            <m:r>
                              <a:rPr lang="en-US" altLang="ja-JP" sz="1200" b="0" i="1" smtClean="0">
                                <a:solidFill>
                                  <a:schemeClr val="tx1"/>
                                </a:solidFill>
                                <a:latin typeface="Cambria Math" panose="02040503050406030204" pitchFamily="18" charset="0"/>
                              </a:rPr>
                              <m:t>𝑥</m:t>
                            </m:r>
                          </m:den>
                        </m:f>
                        <m:r>
                          <a:rPr lang="en-US" altLang="ja-JP" sz="1200" i="1" smtClean="0">
                            <a:solidFill>
                              <a:schemeClr val="tx1"/>
                            </a:solidFill>
                            <a:latin typeface="Cambria Math" panose="02040503050406030204" pitchFamily="18" charset="0"/>
                            <a:ea typeface="Cambria Math" panose="02040503050406030204" pitchFamily="18" charset="0"/>
                          </a:rPr>
                          <m:t>=</m:t>
                        </m:r>
                        <m:nary>
                          <m:naryPr>
                            <m:chr m:val="∑"/>
                            <m:supHide m:val="on"/>
                            <m:ctrlPr>
                              <a:rPr lang="en-US" altLang="ja-JP" sz="1200" i="1" smtClean="0">
                                <a:solidFill>
                                  <a:schemeClr val="tx1"/>
                                </a:solidFill>
                                <a:latin typeface="Cambria Math" panose="02040503050406030204" pitchFamily="18" charset="0"/>
                                <a:ea typeface="Cambria Math" panose="02040503050406030204" pitchFamily="18" charset="0"/>
                              </a:rPr>
                            </m:ctrlPr>
                          </m:naryPr>
                          <m:sub>
                            <m:r>
                              <m:rPr>
                                <m:brk m:alnAt="7"/>
                              </m:rPr>
                              <a:rPr lang="en-US" altLang="ja-JP" sz="1200" b="0" i="1" smtClean="0">
                                <a:solidFill>
                                  <a:schemeClr val="tx1"/>
                                </a:solidFill>
                                <a:latin typeface="Cambria Math" panose="02040503050406030204" pitchFamily="18" charset="0"/>
                                <a:ea typeface="Cambria Math" panose="02040503050406030204" pitchFamily="18" charset="0"/>
                              </a:rPr>
                              <m:t>𝑗</m:t>
                            </m:r>
                          </m:sub>
                          <m:sup/>
                          <m:e>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𝑠𝑢</m:t>
                                    </m:r>
                                  </m:e>
                                  <m:sub>
                                    <m:r>
                                      <a:rPr lang="en-US" altLang="ja-JP" sz="1200" b="0" i="1" smtClean="0">
                                        <a:latin typeface="Cambria Math" panose="02040503050406030204" pitchFamily="18" charset="0"/>
                                        <a:ea typeface="Cambria Math" panose="02040503050406030204" pitchFamily="18" charset="0"/>
                                      </a:rPr>
                                      <m:t>𝑘</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𝑠𝑑</m:t>
                                    </m:r>
                                  </m:e>
                                  <m:sub>
                                    <m:r>
                                      <a:rPr lang="en-US" altLang="ja-JP" sz="1200" b="0" i="1" smtClean="0">
                                        <a:latin typeface="Cambria Math" panose="02040503050406030204" pitchFamily="18" charset="0"/>
                                        <a:ea typeface="Cambria Math" panose="02040503050406030204" pitchFamily="18" charset="0"/>
                                      </a:rPr>
                                      <m:t>𝑘</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e>
                        </m:nary>
                      </m:oMath>
                    </m:oMathPara>
                  </a14:m>
                  <a:endParaRPr kumimoji="1" lang="ja-JP" altLang="en-US" sz="1200" dirty="0">
                    <a:solidFill>
                      <a:schemeClr val="tx1"/>
                    </a:solidFill>
                  </a:endParaRPr>
                </a:p>
              </p:txBody>
            </p:sp>
          </mc:Choice>
          <mc:Fallback xmlns="">
            <p:sp>
              <p:nvSpPr>
                <p:cNvPr id="77" name="テキスト ボックス 76">
                  <a:extLst>
                    <a:ext uri="{FF2B5EF4-FFF2-40B4-BE49-F238E27FC236}">
                      <a16:creationId xmlns:a16="http://schemas.microsoft.com/office/drawing/2014/main" id="{CFB3BF7B-E8B1-47CB-BBC9-86CC7CB0E241}"/>
                    </a:ext>
                  </a:extLst>
                </p:cNvPr>
                <p:cNvSpPr txBox="1">
                  <a:spLocks noRot="1" noChangeAspect="1" noMove="1" noResize="1" noEditPoints="1" noAdjustHandles="1" noChangeArrowheads="1" noChangeShapeType="1" noTextEdit="1"/>
                </p:cNvSpPr>
                <p:nvPr/>
              </p:nvSpPr>
              <p:spPr>
                <a:xfrm>
                  <a:off x="159326" y="3941623"/>
                  <a:ext cx="2616500" cy="577594"/>
                </a:xfrm>
                <a:prstGeom prst="rect">
                  <a:avLst/>
                </a:prstGeom>
                <a:blipFill>
                  <a:blip r:embed="rId5"/>
                  <a:stretch>
                    <a:fillRect t="-106316" b="-148421"/>
                  </a:stretch>
                </a:blipFill>
              </p:spPr>
              <p:txBody>
                <a:bodyPr/>
                <a:lstStyle/>
                <a:p>
                  <a:r>
                    <a:rPr lang="ja-JP" altLang="en-US">
                      <a:noFill/>
                    </a:rPr>
                    <a:t> </a:t>
                  </a:r>
                </a:p>
              </p:txBody>
            </p:sp>
          </mc:Fallback>
        </mc:AlternateContent>
        <p:sp>
          <p:nvSpPr>
            <p:cNvPr id="78" name="テキスト ボックス 77">
              <a:extLst>
                <a:ext uri="{FF2B5EF4-FFF2-40B4-BE49-F238E27FC236}">
                  <a16:creationId xmlns:a16="http://schemas.microsoft.com/office/drawing/2014/main" id="{86D7959A-FA85-4DCE-AACA-F5D274B5EB65}"/>
                </a:ext>
              </a:extLst>
            </p:cNvPr>
            <p:cNvSpPr txBox="1"/>
            <p:nvPr/>
          </p:nvSpPr>
          <p:spPr>
            <a:xfrm>
              <a:off x="178497" y="3744912"/>
              <a:ext cx="2345594" cy="276999"/>
            </a:xfrm>
            <a:prstGeom prst="rect">
              <a:avLst/>
            </a:prstGeom>
            <a:noFill/>
          </p:spPr>
          <p:txBody>
            <a:bodyPr wrap="square" rtlCol="0">
              <a:spAutoFit/>
            </a:bodyPr>
            <a:lstStyle/>
            <a:p>
              <a:r>
                <a:rPr kumimoji="1" lang="ja-JP" altLang="en-US" sz="1200" dirty="0"/>
                <a:t>粒径階</a:t>
              </a:r>
              <a:r>
                <a:rPr kumimoji="1" lang="en-US" altLang="ja-JP" sz="1200" i="1" dirty="0"/>
                <a:t>k</a:t>
              </a:r>
              <a:r>
                <a:rPr kumimoji="1" lang="ja-JP" altLang="en-US" sz="1200" dirty="0"/>
                <a:t>の断面平均浮遊砂濃度：</a:t>
              </a:r>
              <a:endParaRPr kumimoji="1" lang="en-US" altLang="ja-JP" sz="1200" dirty="0"/>
            </a:p>
          </p:txBody>
        </p:sp>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ED0E557B-49AA-45F2-86E7-02808551B1EB}"/>
                    </a:ext>
                  </a:extLst>
                </p:cNvPr>
                <p:cNvSpPr txBox="1"/>
                <p:nvPr/>
              </p:nvSpPr>
              <p:spPr>
                <a:xfrm>
                  <a:off x="188161" y="4727936"/>
                  <a:ext cx="6107120" cy="589520"/>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f>
                          <m:fPr>
                            <m:ctrlPr>
                              <a:rPr kumimoji="1" lang="en-US" altLang="ja-JP" sz="1200" i="1" smtClean="0">
                                <a:solidFill>
                                  <a:schemeClr val="tx1"/>
                                </a:solidFill>
                                <a:latin typeface="Cambria Math" panose="02040503050406030204" pitchFamily="18" charset="0"/>
                              </a:rPr>
                            </m:ctrlPr>
                          </m:fPr>
                          <m:num>
                            <m:r>
                              <a:rPr kumimoji="1" lang="ja-JP" altLang="en-US" sz="1200" i="1" smtClean="0">
                                <a:solidFill>
                                  <a:schemeClr val="tx1"/>
                                </a:solidFill>
                                <a:latin typeface="Cambria Math" panose="02040503050406030204" pitchFamily="18" charset="0"/>
                              </a:rPr>
                              <m:t>𝜕</m:t>
                            </m:r>
                            <m:sSub>
                              <m:sSubPr>
                                <m:ctrlPr>
                                  <a:rPr kumimoji="1" lang="en-US" altLang="ja-JP" sz="1200" b="0" i="1" smtClean="0">
                                    <a:solidFill>
                                      <a:schemeClr val="tx1"/>
                                    </a:solidFill>
                                    <a:latin typeface="Cambria Math" panose="02040503050406030204" pitchFamily="18" charset="0"/>
                                  </a:rPr>
                                </m:ctrlPr>
                              </m:sSubPr>
                              <m:e>
                                <m:r>
                                  <a:rPr kumimoji="1" lang="en-US" altLang="ja-JP" sz="1200" b="0" i="1" smtClean="0">
                                    <a:solidFill>
                                      <a:schemeClr val="tx1"/>
                                    </a:solidFill>
                                    <a:latin typeface="Cambria Math" panose="02040503050406030204" pitchFamily="18" charset="0"/>
                                  </a:rPr>
                                  <m:t>𝑧</m:t>
                                </m:r>
                              </m:e>
                              <m:sub>
                                <m:r>
                                  <a:rPr kumimoji="1" lang="en-US" altLang="ja-JP" sz="1200" b="0" i="1" smtClean="0">
                                    <a:solidFill>
                                      <a:schemeClr val="tx1"/>
                                    </a:solidFill>
                                    <a:latin typeface="Cambria Math" panose="02040503050406030204" pitchFamily="18" charset="0"/>
                                  </a:rPr>
                                  <m:t>𝑏</m:t>
                                </m:r>
                              </m:sub>
                            </m:sSub>
                          </m:num>
                          <m:den>
                            <m:r>
                              <a:rPr kumimoji="1" lang="ja-JP" altLang="en-US" sz="1200" i="1" smtClean="0">
                                <a:solidFill>
                                  <a:schemeClr val="tx1"/>
                                </a:solidFill>
                                <a:latin typeface="Cambria Math" panose="02040503050406030204" pitchFamily="18" charset="0"/>
                              </a:rPr>
                              <m:t>𝜕</m:t>
                            </m:r>
                            <m:r>
                              <a:rPr kumimoji="1" lang="en-US" altLang="ja-JP" sz="1200" b="0" i="1" smtClean="0">
                                <a:solidFill>
                                  <a:schemeClr val="tx1"/>
                                </a:solidFill>
                                <a:latin typeface="Cambria Math" panose="02040503050406030204" pitchFamily="18" charset="0"/>
                              </a:rPr>
                              <m:t>𝑡</m:t>
                            </m:r>
                          </m:den>
                        </m:f>
                        <m:r>
                          <a:rPr kumimoji="1" lang="en-US" altLang="ja-JP" sz="1200" b="0" i="1" smtClean="0">
                            <a:solidFill>
                              <a:schemeClr val="tx1"/>
                            </a:solidFill>
                            <a:latin typeface="Cambria Math" panose="02040503050406030204" pitchFamily="18" charset="0"/>
                            <a:ea typeface="Cambria Math" panose="02040503050406030204" pitchFamily="18" charset="0"/>
                          </a:rPr>
                          <m:t>+</m:t>
                        </m:r>
                        <m:f>
                          <m:fPr>
                            <m:ctrlPr>
                              <a:rPr kumimoji="1" lang="en-US" altLang="ja-JP" sz="1200" i="1" smtClean="0">
                                <a:solidFill>
                                  <a:schemeClr val="tx1"/>
                                </a:solidFill>
                                <a:latin typeface="Cambria Math" panose="02040503050406030204" pitchFamily="18" charset="0"/>
                                <a:ea typeface="Cambria Math" panose="02040503050406030204" pitchFamily="18" charset="0"/>
                              </a:rPr>
                            </m:ctrlPr>
                          </m:fPr>
                          <m:num>
                            <m:r>
                              <a:rPr kumimoji="1" lang="en-US" altLang="ja-JP" sz="1200" b="0" i="1" smtClean="0">
                                <a:solidFill>
                                  <a:schemeClr val="tx1"/>
                                </a:solidFill>
                                <a:latin typeface="Cambria Math" panose="02040503050406030204" pitchFamily="18" charset="0"/>
                                <a:ea typeface="Cambria Math" panose="02040503050406030204" pitchFamily="18" charset="0"/>
                              </a:rPr>
                              <m:t>1</m:t>
                            </m:r>
                          </m:num>
                          <m:den>
                            <m:d>
                              <m:dPr>
                                <m:ctrlPr>
                                  <a:rPr kumimoji="1" lang="en-US" altLang="ja-JP" sz="1200" i="1" smtClean="0">
                                    <a:solidFill>
                                      <a:schemeClr val="tx1"/>
                                    </a:solidFill>
                                    <a:latin typeface="Cambria Math" panose="02040503050406030204" pitchFamily="18" charset="0"/>
                                    <a:ea typeface="Cambria Math" panose="02040503050406030204" pitchFamily="18" charset="0"/>
                                  </a:rPr>
                                </m:ctrlPr>
                              </m:dPr>
                              <m:e>
                                <m:r>
                                  <a:rPr lang="en-US" altLang="ja-JP" sz="1200" i="1">
                                    <a:latin typeface="Cambria Math" panose="02040503050406030204" pitchFamily="18" charset="0"/>
                                    <a:ea typeface="Cambria Math" panose="02040503050406030204" pitchFamily="18" charset="0"/>
                                  </a:rPr>
                                  <m:t>1−</m:t>
                                </m:r>
                                <m:r>
                                  <a:rPr lang="ja-JP" altLang="en-US" sz="1200" i="1">
                                    <a:latin typeface="Cambria Math" panose="02040503050406030204" pitchFamily="18" charset="0"/>
                                    <a:ea typeface="Cambria Math" panose="02040503050406030204" pitchFamily="18" charset="0"/>
                                  </a:rPr>
                                  <m:t>𝜆</m:t>
                                </m:r>
                              </m:e>
                            </m:d>
                            <m:nary>
                              <m:naryPr>
                                <m:chr m:val="∑"/>
                                <m:limLoc m:val="subSup"/>
                                <m:supHide m:val="on"/>
                                <m:ctrlPr>
                                  <a:rPr lang="ja-JP" altLang="en-US" sz="1200" i="1" smtClean="0">
                                    <a:latin typeface="Cambria Math" panose="02040503050406030204" pitchFamily="18" charset="0"/>
                                    <a:ea typeface="Cambria Math" panose="02040503050406030204" pitchFamily="18" charset="0"/>
                                  </a:rPr>
                                </m:ctrlPr>
                              </m:naryPr>
                              <m:sub>
                                <m:r>
                                  <m:rPr>
                                    <m:brk m:alnAt="9"/>
                                  </m:rPr>
                                  <a:rPr lang="en-US" altLang="ja-JP" sz="1200" b="0" i="1" smtClean="0">
                                    <a:latin typeface="Cambria Math" panose="02040503050406030204" pitchFamily="18" charset="0"/>
                                    <a:ea typeface="Cambria Math" panose="02040503050406030204" pitchFamily="18" charset="0"/>
                                  </a:rPr>
                                  <m:t>𝑗</m:t>
                                </m:r>
                              </m:sub>
                              <m:sup/>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smtClean="0">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den>
                        </m:f>
                        <m:f>
                          <m:fPr>
                            <m:ctrlPr>
                              <a:rPr lang="en-US" altLang="ja-JP" sz="1200" i="1">
                                <a:latin typeface="Cambria Math" panose="02040503050406030204" pitchFamily="18" charset="0"/>
                              </a:rPr>
                            </m:ctrlPr>
                          </m:fPr>
                          <m:num>
                            <m:r>
                              <a:rPr lang="ja-JP" altLang="en-US" sz="1200" i="1">
                                <a:latin typeface="Cambria Math" panose="02040503050406030204" pitchFamily="18" charset="0"/>
                              </a:rPr>
                              <m:t>𝜕</m:t>
                            </m:r>
                            <m:nary>
                              <m:naryPr>
                                <m:chr m:val="∑"/>
                                <m:supHide m:val="on"/>
                                <m:ctrlPr>
                                  <a:rPr lang="ja-JP" altLang="en-US" sz="1200" i="1" smtClean="0">
                                    <a:latin typeface="Cambria Math" panose="02040503050406030204" pitchFamily="18" charset="0"/>
                                  </a:rPr>
                                </m:ctrlPr>
                              </m:naryPr>
                              <m:sub>
                                <m:r>
                                  <a:rPr lang="en-US" altLang="ja-JP" sz="1200" b="0" i="1" smtClean="0">
                                    <a:latin typeface="Cambria Math" panose="02040503050406030204" pitchFamily="18" charset="0"/>
                                  </a:rPr>
                                  <m:t>𝑘</m:t>
                                </m:r>
                              </m:sub>
                              <m:sup/>
                              <m:e>
                                <m:nary>
                                  <m:naryPr>
                                    <m:chr m:val="∑"/>
                                    <m:supHide m:val="on"/>
                                    <m:ctrlPr>
                                      <a:rPr lang="ja-JP" altLang="en-US" sz="1200" i="1">
                                        <a:latin typeface="Cambria Math" panose="02040503050406030204" pitchFamily="18" charset="0"/>
                                      </a:rPr>
                                    </m:ctrlPr>
                                  </m:naryPr>
                                  <m:sub>
                                    <m:r>
                                      <a:rPr lang="en-US" altLang="ja-JP" sz="1200" b="0" i="1" smtClean="0">
                                        <a:latin typeface="Cambria Math" panose="02040503050406030204" pitchFamily="18" charset="0"/>
                                      </a:rPr>
                                      <m:t>𝑗</m:t>
                                    </m:r>
                                  </m:sub>
                                  <m:sup/>
                                  <m:e>
                                    <m:sSub>
                                      <m:sSubPr>
                                        <m:ctrlPr>
                                          <a:rPr lang="en-US" altLang="ja-JP" sz="1200" i="1">
                                            <a:latin typeface="Cambria Math" panose="02040503050406030204" pitchFamily="18" charset="0"/>
                                          </a:rPr>
                                        </m:ctrlPr>
                                      </m:sSubPr>
                                      <m:e>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𝑞</m:t>
                                            </m:r>
                                          </m:e>
                                          <m:sub>
                                            <m:r>
                                              <a:rPr lang="en-US" altLang="ja-JP" sz="1200" i="1">
                                                <a:latin typeface="Cambria Math" panose="02040503050406030204" pitchFamily="18" charset="0"/>
                                              </a:rPr>
                                              <m:t>𝐵</m:t>
                                            </m:r>
                                          </m:sub>
                                        </m:sSub>
                                      </m:e>
                                      <m:sub>
                                        <m:r>
                                          <a:rPr lang="en-US" altLang="ja-JP" sz="1200" b="0" i="1" smtClean="0">
                                            <a:latin typeface="Cambria Math" panose="02040503050406030204" pitchFamily="18" charset="0"/>
                                          </a:rPr>
                                          <m:t>𝑘</m:t>
                                        </m:r>
                                        <m:r>
                                          <a:rPr lang="en-US" altLang="ja-JP" sz="1200" i="1">
                                            <a:latin typeface="Cambria Math" panose="02040503050406030204" pitchFamily="18" charset="0"/>
                                          </a:rPr>
                                          <m:t>,</m:t>
                                        </m:r>
                                        <m:r>
                                          <a:rPr lang="en-US" altLang="ja-JP" sz="1200" i="1">
                                            <a:latin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e>
                                </m:nary>
                              </m:e>
                            </m:nary>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num>
                          <m:den>
                            <m:r>
                              <a:rPr lang="ja-JP" altLang="en-US" sz="1200" i="1">
                                <a:latin typeface="Cambria Math" panose="02040503050406030204" pitchFamily="18" charset="0"/>
                              </a:rPr>
                              <m:t>𝜕</m:t>
                            </m:r>
                            <m:r>
                              <a:rPr lang="en-US" altLang="ja-JP" sz="1200" i="1">
                                <a:latin typeface="Cambria Math" panose="02040503050406030204" pitchFamily="18" charset="0"/>
                              </a:rPr>
                              <m:t>𝑥</m:t>
                            </m:r>
                          </m:den>
                        </m:f>
                        <m:r>
                          <a:rPr lang="en-US" altLang="ja-JP" sz="1200" b="0" i="1" smtClean="0">
                            <a:latin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r>
                              <a:rPr lang="en-US" altLang="ja-JP" sz="1200" i="1">
                                <a:latin typeface="Cambria Math" panose="02040503050406030204" pitchFamily="18" charset="0"/>
                                <a:ea typeface="Cambria Math" panose="02040503050406030204" pitchFamily="18" charset="0"/>
                              </a:rPr>
                              <m:t>1</m:t>
                            </m:r>
                          </m:num>
                          <m:den>
                            <m:d>
                              <m:dPr>
                                <m:ctrlPr>
                                  <a:rPr lang="en-US" altLang="ja-JP" sz="1200" i="1">
                                    <a:latin typeface="Cambria Math" panose="02040503050406030204" pitchFamily="18" charset="0"/>
                                    <a:ea typeface="Cambria Math" panose="02040503050406030204" pitchFamily="18" charset="0"/>
                                  </a:rPr>
                                </m:ctrlPr>
                              </m:dPr>
                              <m:e>
                                <m:r>
                                  <a:rPr lang="en-US" altLang="ja-JP" sz="1200" i="1">
                                    <a:latin typeface="Cambria Math" panose="02040503050406030204" pitchFamily="18" charset="0"/>
                                    <a:ea typeface="Cambria Math" panose="02040503050406030204" pitchFamily="18" charset="0"/>
                                  </a:rPr>
                                  <m:t>1−</m:t>
                                </m:r>
                                <m:r>
                                  <a:rPr lang="ja-JP" altLang="en-US" sz="1200" i="1">
                                    <a:latin typeface="Cambria Math" panose="02040503050406030204" pitchFamily="18" charset="0"/>
                                    <a:ea typeface="Cambria Math" panose="02040503050406030204" pitchFamily="18" charset="0"/>
                                  </a:rPr>
                                  <m:t>𝜆</m:t>
                                </m:r>
                              </m:e>
                            </m:d>
                            <m:nary>
                              <m:naryPr>
                                <m:chr m:val="∑"/>
                                <m:supHide m:val="on"/>
                                <m:ctrlPr>
                                  <a:rPr lang="ja-JP" altLang="en-US" sz="1200" i="1">
                                    <a:latin typeface="Cambria Math" panose="02040503050406030204" pitchFamily="18" charset="0"/>
                                  </a:rPr>
                                </m:ctrlPr>
                              </m:naryPr>
                              <m:sub>
                                <m:r>
                                  <a:rPr lang="en-US" altLang="ja-JP" sz="1200" b="0" i="1" smtClean="0">
                                    <a:latin typeface="Cambria Math" panose="02040503050406030204" pitchFamily="18" charset="0"/>
                                  </a:rPr>
                                  <m:t>𝑗</m:t>
                                </m:r>
                              </m:sub>
                              <m:sup/>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den>
                        </m:f>
                        <m:nary>
                          <m:naryPr>
                            <m:chr m:val="∑"/>
                            <m:supHide m:val="on"/>
                            <m:ctrlPr>
                              <a:rPr lang="ja-JP" altLang="en-US" sz="1200" i="1">
                                <a:latin typeface="Cambria Math" panose="02040503050406030204" pitchFamily="18" charset="0"/>
                              </a:rPr>
                            </m:ctrlPr>
                          </m:naryPr>
                          <m:sub>
                            <m:r>
                              <a:rPr lang="en-US" altLang="ja-JP" sz="1200" b="0" i="1" smtClean="0">
                                <a:latin typeface="Cambria Math" panose="02040503050406030204" pitchFamily="18" charset="0"/>
                              </a:rPr>
                              <m:t>𝑘</m:t>
                            </m:r>
                          </m:sub>
                          <m:sup/>
                          <m:e>
                            <m:d>
                              <m:dPr>
                                <m:ctrlPr>
                                  <a:rPr lang="en-US" altLang="ja-JP" sz="1200" i="1">
                                    <a:latin typeface="Cambria Math" panose="02040503050406030204" pitchFamily="18" charset="0"/>
                                  </a:rPr>
                                </m:ctrlPr>
                              </m:dPr>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𝑠𝑑</m:t>
                                        </m:r>
                                      </m:e>
                                      <m:sub>
                                        <m:r>
                                          <a:rPr lang="en-US" altLang="ja-JP" sz="1200" b="0" i="1" smtClean="0">
                                            <a:latin typeface="Cambria Math" panose="02040503050406030204" pitchFamily="18" charset="0"/>
                                            <a:ea typeface="Cambria Math" panose="02040503050406030204" pitchFamily="18" charset="0"/>
                                          </a:rPr>
                                          <m:t>𝑘</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r>
                                  <a:rPr lang="en-US" altLang="ja-JP" sz="1200" i="1">
                                    <a:latin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𝑠𝑢</m:t>
                                        </m:r>
                                      </m:e>
                                      <m:sub>
                                        <m:r>
                                          <a:rPr lang="en-US" altLang="ja-JP" sz="1200" b="0" i="1" smtClean="0">
                                            <a:latin typeface="Cambria Math" panose="02040503050406030204" pitchFamily="18" charset="0"/>
                                            <a:ea typeface="Cambria Math" panose="02040503050406030204" pitchFamily="18" charset="0"/>
                                          </a:rPr>
                                          <m:t>𝑘</m:t>
                                        </m:r>
                                        <m:r>
                                          <a:rPr lang="en-US" altLang="ja-JP" sz="1200" i="1" smtClean="0">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e>
                            </m:d>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e>
                        </m:nary>
                      </m:oMath>
                    </m:oMathPara>
                  </a14:m>
                  <a:endParaRPr kumimoji="1" lang="ja-JP" altLang="en-US" sz="1200" dirty="0">
                    <a:solidFill>
                      <a:schemeClr val="tx1"/>
                    </a:solidFill>
                  </a:endParaRPr>
                </a:p>
              </p:txBody>
            </p:sp>
          </mc:Choice>
          <mc:Fallback xmlns="">
            <p:sp>
              <p:nvSpPr>
                <p:cNvPr id="79" name="テキスト ボックス 78">
                  <a:extLst>
                    <a:ext uri="{FF2B5EF4-FFF2-40B4-BE49-F238E27FC236}">
                      <a16:creationId xmlns:a16="http://schemas.microsoft.com/office/drawing/2014/main" id="{ED0E557B-49AA-45F2-86E7-02808551B1EB}"/>
                    </a:ext>
                  </a:extLst>
                </p:cNvPr>
                <p:cNvSpPr txBox="1">
                  <a:spLocks noRot="1" noChangeAspect="1" noMove="1" noResize="1" noEditPoints="1" noAdjustHandles="1" noChangeArrowheads="1" noChangeShapeType="1" noTextEdit="1"/>
                </p:cNvSpPr>
                <p:nvPr/>
              </p:nvSpPr>
              <p:spPr>
                <a:xfrm>
                  <a:off x="188161" y="4727936"/>
                  <a:ext cx="6107120" cy="589520"/>
                </a:xfrm>
                <a:prstGeom prst="rect">
                  <a:avLst/>
                </a:prstGeom>
                <a:blipFill>
                  <a:blip r:embed="rId6"/>
                  <a:stretch>
                    <a:fillRect t="-101031" b="-1463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a:extLst>
                    <a:ext uri="{FF2B5EF4-FFF2-40B4-BE49-F238E27FC236}">
                      <a16:creationId xmlns:a16="http://schemas.microsoft.com/office/drawing/2014/main" id="{28161031-FC58-41DE-8C24-CB01AC2CD22B}"/>
                    </a:ext>
                  </a:extLst>
                </p:cNvPr>
                <p:cNvSpPr txBox="1"/>
                <p:nvPr/>
              </p:nvSpPr>
              <p:spPr>
                <a:xfrm>
                  <a:off x="178495" y="4486532"/>
                  <a:ext cx="5350174" cy="313676"/>
                </a:xfrm>
                <a:prstGeom prst="rect">
                  <a:avLst/>
                </a:prstGeom>
                <a:noFill/>
              </p:spPr>
              <p:txBody>
                <a:bodyPr wrap="square" rtlCol="0">
                  <a:spAutoFit/>
                </a:bodyPr>
                <a:lstStyle/>
                <a:p>
                  <a14:m>
                    <m:oMath xmlns:m="http://schemas.openxmlformats.org/officeDocument/2006/math">
                      <m:sSub>
                        <m:sSubPr>
                          <m:ctrlPr>
                            <a:rPr lang="en-US" altLang="ja-JP" sz="1200" i="1" smtClean="0">
                              <a:latin typeface="Cambria Math" panose="02040503050406030204" pitchFamily="18" charset="0"/>
                            </a:rPr>
                          </m:ctrlPr>
                        </m:sSubPr>
                        <m:e>
                          <m:r>
                            <m:rPr>
                              <m:nor/>
                            </m:rPr>
                            <a:rPr lang="en-US" altLang="ja-JP" sz="1200" i="1" dirty="0"/>
                            <m:t>z</m:t>
                          </m:r>
                        </m:e>
                        <m:sub>
                          <m:r>
                            <a:rPr lang="en-US" altLang="ja-JP" sz="1200" i="1">
                              <a:latin typeface="Cambria Math" panose="02040503050406030204" pitchFamily="18" charset="0"/>
                            </a:rPr>
                            <m:t>𝑏</m:t>
                          </m:r>
                        </m:sub>
                      </m:sSub>
                      <m:r>
                        <a:rPr lang="en-US" altLang="ja-JP" sz="1200" i="1">
                          <a:latin typeface="Cambria Math" panose="02040503050406030204" pitchFamily="18" charset="0"/>
                        </a:rPr>
                        <m:t> </m:t>
                      </m:r>
                    </m:oMath>
                  </a14:m>
                  <a:r>
                    <a:rPr kumimoji="1" lang="ja-JP" altLang="en-US" sz="1200" dirty="0"/>
                    <a:t>（低水路のうち</a:t>
                  </a:r>
                  <a14:m>
                    <m:oMath xmlns:m="http://schemas.openxmlformats.org/officeDocument/2006/math">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e>
                            <m:sub>
                              <m:r>
                                <a:rPr lang="en-US" altLang="ja-JP" sz="1200" i="1">
                                  <a:latin typeface="Cambria Math" panose="02040503050406030204" pitchFamily="18" charset="0"/>
                                </a:rPr>
                                <m:t>𝑗</m:t>
                              </m:r>
                            </m:sub>
                          </m:sSub>
                        </m:sub>
                      </m:sSub>
                      <m:r>
                        <a:rPr lang="en-US" altLang="ja-JP" sz="1200" i="1" smtClean="0">
                          <a:latin typeface="Cambria Math" panose="02040503050406030204" pitchFamily="18" charset="0"/>
                          <a:ea typeface="Cambria Math" panose="02040503050406030204" pitchFamily="18" charset="0"/>
                        </a:rPr>
                        <m:t>&gt;</m:t>
                      </m:r>
                    </m:oMath>
                  </a14:m>
                  <a:r>
                    <a:rPr lang="en-US" altLang="ja-JP" sz="1200" dirty="0"/>
                    <a:t> </a:t>
                  </a:r>
                  <a14:m>
                    <m:oMath xmlns:m="http://schemas.openxmlformats.org/officeDocument/2006/math">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r>
                            <a:rPr lang="en-US" altLang="ja-JP" sz="1200" i="1">
                              <a:latin typeface="Cambria Math" panose="02040503050406030204" pitchFamily="18" charset="0"/>
                            </a:rPr>
                            <m:t>′</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𝑐</m:t>
                              </m:r>
                            </m:e>
                            <m:sub>
                              <m:r>
                                <a:rPr lang="en-US" altLang="ja-JP" sz="1200" b="0" i="1" smtClean="0">
                                  <a:latin typeface="Cambria Math" panose="02040503050406030204" pitchFamily="18" charset="0"/>
                                  <a:ea typeface="Cambria Math" panose="02040503050406030204" pitchFamily="18" charset="0"/>
                                </a:rPr>
                                <m:t>𝑗</m:t>
                              </m:r>
                            </m:sub>
                          </m:sSub>
                        </m:sub>
                      </m:sSub>
                    </m:oMath>
                  </a14:m>
                  <a:r>
                    <a:rPr kumimoji="1" lang="ja-JP" altLang="en-US" sz="1200" dirty="0"/>
                    <a:t>となる領域の河床高）：</a:t>
                  </a:r>
                  <a:endParaRPr kumimoji="1" lang="en-US" altLang="ja-JP" sz="1200" dirty="0"/>
                </a:p>
              </p:txBody>
            </p:sp>
          </mc:Choice>
          <mc:Fallback xmlns="">
            <p:sp>
              <p:nvSpPr>
                <p:cNvPr id="80" name="テキスト ボックス 79">
                  <a:extLst>
                    <a:ext uri="{FF2B5EF4-FFF2-40B4-BE49-F238E27FC236}">
                      <a16:creationId xmlns:a16="http://schemas.microsoft.com/office/drawing/2014/main" id="{28161031-FC58-41DE-8C24-CB01AC2CD22B}"/>
                    </a:ext>
                  </a:extLst>
                </p:cNvPr>
                <p:cNvSpPr txBox="1">
                  <a:spLocks noRot="1" noChangeAspect="1" noMove="1" noResize="1" noEditPoints="1" noAdjustHandles="1" noChangeArrowheads="1" noChangeShapeType="1" noTextEdit="1"/>
                </p:cNvSpPr>
                <p:nvPr/>
              </p:nvSpPr>
              <p:spPr>
                <a:xfrm>
                  <a:off x="178495" y="4486532"/>
                  <a:ext cx="5350174" cy="313676"/>
                </a:xfrm>
                <a:prstGeom prst="rect">
                  <a:avLst/>
                </a:prstGeom>
                <a:blipFill>
                  <a:blip r:embed="rId7"/>
                  <a:stretch>
                    <a:fillRect t="-3922" b="-19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テキスト ボックス 80">
                  <a:extLst>
                    <a:ext uri="{FF2B5EF4-FFF2-40B4-BE49-F238E27FC236}">
                      <a16:creationId xmlns:a16="http://schemas.microsoft.com/office/drawing/2014/main" id="{69BADFD2-8D3F-487E-9FDA-C936E8E51626}"/>
                    </a:ext>
                  </a:extLst>
                </p:cNvPr>
                <p:cNvSpPr txBox="1"/>
                <p:nvPr/>
              </p:nvSpPr>
              <p:spPr>
                <a:xfrm>
                  <a:off x="188161" y="5509314"/>
                  <a:ext cx="2243385" cy="587597"/>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f>
                          <m:fPr>
                            <m:ctrlPr>
                              <a:rPr kumimoji="1" lang="en-US" altLang="ja-JP" sz="1200" i="1" smtClean="0">
                                <a:solidFill>
                                  <a:schemeClr val="tx1"/>
                                </a:solidFill>
                                <a:latin typeface="Cambria Math" panose="02040503050406030204" pitchFamily="18" charset="0"/>
                              </a:rPr>
                            </m:ctrlPr>
                          </m:fPr>
                          <m:num>
                            <m:r>
                              <a:rPr kumimoji="1" lang="ja-JP" altLang="en-US" sz="1200" i="1" smtClean="0">
                                <a:solidFill>
                                  <a:schemeClr val="tx1"/>
                                </a:solidFill>
                                <a:latin typeface="Cambria Math" panose="02040503050406030204" pitchFamily="18" charset="0"/>
                              </a:rPr>
                              <m:t>𝜕</m:t>
                            </m:r>
                            <m:sSub>
                              <m:sSubPr>
                                <m:ctrlPr>
                                  <a:rPr kumimoji="1" lang="en-US" altLang="ja-JP" sz="1200" b="0" i="1" smtClean="0">
                                    <a:solidFill>
                                      <a:schemeClr val="tx1"/>
                                    </a:solidFill>
                                    <a:latin typeface="Cambria Math" panose="02040503050406030204" pitchFamily="18" charset="0"/>
                                  </a:rPr>
                                </m:ctrlPr>
                              </m:sSubPr>
                              <m:e>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𝑓</m:t>
                                    </m:r>
                                  </m:sub>
                                </m:sSub>
                              </m:e>
                              <m:sub>
                                <m:r>
                                  <a:rPr kumimoji="1" lang="en-US" altLang="ja-JP" sz="1200" b="0" i="1" smtClean="0">
                                    <a:solidFill>
                                      <a:schemeClr val="tx1"/>
                                    </a:solidFill>
                                    <a:latin typeface="Cambria Math" panose="02040503050406030204" pitchFamily="18" charset="0"/>
                                  </a:rPr>
                                  <m:t>𝑗</m:t>
                                </m:r>
                              </m:sub>
                            </m:sSub>
                          </m:num>
                          <m:den>
                            <m:r>
                              <a:rPr kumimoji="1" lang="ja-JP" altLang="en-US" sz="1200" i="1" smtClean="0">
                                <a:solidFill>
                                  <a:schemeClr val="tx1"/>
                                </a:solidFill>
                                <a:latin typeface="Cambria Math" panose="02040503050406030204" pitchFamily="18" charset="0"/>
                              </a:rPr>
                              <m:t>𝜕</m:t>
                            </m:r>
                            <m:r>
                              <a:rPr kumimoji="1" lang="en-US" altLang="ja-JP" sz="1200" b="0" i="1" smtClean="0">
                                <a:solidFill>
                                  <a:schemeClr val="tx1"/>
                                </a:solidFill>
                                <a:latin typeface="Cambria Math" panose="02040503050406030204" pitchFamily="18" charset="0"/>
                              </a:rPr>
                              <m:t>𝑡</m:t>
                            </m:r>
                          </m:den>
                        </m:f>
                        <m:r>
                          <a:rPr lang="en-US" altLang="ja-JP" sz="1200" i="1" smtClean="0">
                            <a:solidFill>
                              <a:schemeClr val="tx1"/>
                            </a:solidFill>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r>
                              <a:rPr lang="en-US" altLang="ja-JP" sz="1200" i="1">
                                <a:latin typeface="Cambria Math" panose="02040503050406030204" pitchFamily="18" charset="0"/>
                                <a:ea typeface="Cambria Math" panose="02040503050406030204" pitchFamily="18" charset="0"/>
                              </a:rPr>
                              <m:t>1</m:t>
                            </m:r>
                          </m:num>
                          <m:den>
                            <m:r>
                              <a:rPr lang="en-US" altLang="ja-JP" sz="1200" i="1">
                                <a:latin typeface="Cambria Math" panose="02040503050406030204" pitchFamily="18" charset="0"/>
                                <a:ea typeface="Cambria Math" panose="02040503050406030204" pitchFamily="18" charset="0"/>
                              </a:rPr>
                              <m:t>1−</m:t>
                            </m:r>
                            <m:r>
                              <a:rPr lang="ja-JP" altLang="en-US" sz="1200" i="1">
                                <a:latin typeface="Cambria Math" panose="02040503050406030204" pitchFamily="18" charset="0"/>
                                <a:ea typeface="Cambria Math" panose="02040503050406030204" pitchFamily="18" charset="0"/>
                              </a:rPr>
                              <m:t>𝜆</m:t>
                            </m:r>
                          </m:den>
                        </m:f>
                        <m:nary>
                          <m:naryPr>
                            <m:chr m:val="∑"/>
                            <m:supHide m:val="on"/>
                            <m:ctrlPr>
                              <a:rPr lang="ja-JP" altLang="en-US" sz="1200" i="1">
                                <a:latin typeface="Cambria Math" panose="02040503050406030204" pitchFamily="18" charset="0"/>
                              </a:rPr>
                            </m:ctrlPr>
                          </m:naryPr>
                          <m:sub>
                            <m:r>
                              <a:rPr lang="en-US" altLang="ja-JP" sz="1200" b="0" i="1" smtClean="0">
                                <a:latin typeface="Cambria Math" panose="02040503050406030204" pitchFamily="18" charset="0"/>
                                <a:ea typeface="Cambria Math" panose="02040503050406030204" pitchFamily="18" charset="0"/>
                              </a:rPr>
                              <m:t>𝑘</m:t>
                            </m:r>
                          </m:sub>
                          <m:sup/>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𝑠𝑑</m:t>
                                    </m:r>
                                  </m:e>
                                  <m:sub>
                                    <m:r>
                                      <a:rPr lang="en-US" altLang="ja-JP" sz="1200" b="0" i="1" smtClean="0">
                                        <a:latin typeface="Cambria Math" panose="02040503050406030204" pitchFamily="18" charset="0"/>
                                        <a:ea typeface="Cambria Math" panose="02040503050406030204" pitchFamily="18" charset="0"/>
                                      </a:rPr>
                                      <m:t>𝑘</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e>
                        </m:nary>
                      </m:oMath>
                    </m:oMathPara>
                  </a14:m>
                  <a:endParaRPr kumimoji="1" lang="ja-JP" altLang="en-US" sz="1200" dirty="0">
                    <a:solidFill>
                      <a:schemeClr val="tx1"/>
                    </a:solidFill>
                  </a:endParaRPr>
                </a:p>
              </p:txBody>
            </p:sp>
          </mc:Choice>
          <mc:Fallback xmlns="">
            <p:sp>
              <p:nvSpPr>
                <p:cNvPr id="81" name="テキスト ボックス 80">
                  <a:extLst>
                    <a:ext uri="{FF2B5EF4-FFF2-40B4-BE49-F238E27FC236}">
                      <a16:creationId xmlns:a16="http://schemas.microsoft.com/office/drawing/2014/main" id="{69BADFD2-8D3F-487E-9FDA-C936E8E51626}"/>
                    </a:ext>
                  </a:extLst>
                </p:cNvPr>
                <p:cNvSpPr txBox="1">
                  <a:spLocks noRot="1" noChangeAspect="1" noMove="1" noResize="1" noEditPoints="1" noAdjustHandles="1" noChangeArrowheads="1" noChangeShapeType="1" noTextEdit="1"/>
                </p:cNvSpPr>
                <p:nvPr/>
              </p:nvSpPr>
              <p:spPr>
                <a:xfrm>
                  <a:off x="188161" y="5509314"/>
                  <a:ext cx="2243385" cy="587597"/>
                </a:xfrm>
                <a:prstGeom prst="rect">
                  <a:avLst/>
                </a:prstGeom>
                <a:blipFill>
                  <a:blip r:embed="rId8"/>
                  <a:stretch>
                    <a:fillRect t="-98969" r="-2174" b="-1484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a:extLst>
                    <a:ext uri="{FF2B5EF4-FFF2-40B4-BE49-F238E27FC236}">
                      <a16:creationId xmlns:a16="http://schemas.microsoft.com/office/drawing/2014/main" id="{FD7B12B3-F110-48B5-AA47-ADB81D9392D8}"/>
                    </a:ext>
                  </a:extLst>
                </p:cNvPr>
                <p:cNvSpPr txBox="1"/>
                <p:nvPr/>
              </p:nvSpPr>
              <p:spPr>
                <a:xfrm>
                  <a:off x="178496" y="5301208"/>
                  <a:ext cx="4101107" cy="313676"/>
                </a:xfrm>
                <a:prstGeom prst="rect">
                  <a:avLst/>
                </a:prstGeom>
                <a:noFill/>
              </p:spPr>
              <p:txBody>
                <a:bodyPr wrap="square" rtlCol="0">
                  <a:spAutoFit/>
                </a:bodyPr>
                <a:lstStyle/>
                <a:p>
                  <a14:m>
                    <m:oMath xmlns:m="http://schemas.openxmlformats.org/officeDocument/2006/math">
                      <m:sSub>
                        <m:sSubPr>
                          <m:ctrlPr>
                            <a:rPr lang="en-US" altLang="ja-JP" sz="1200" i="1" smtClean="0">
                              <a:latin typeface="Cambria Math" panose="02040503050406030204" pitchFamily="18" charset="0"/>
                              <a:ea typeface="Cambria Math" panose="02040503050406030204" pitchFamily="18" charset="0"/>
                            </a:rPr>
                          </m:ctrlPr>
                        </m:sSubPr>
                        <m:e>
                          <m:r>
                            <m:rPr>
                              <m:nor/>
                            </m:rPr>
                            <a:rPr lang="en-US" altLang="ja-JP" sz="1200" i="1" dirty="0">
                              <a:ea typeface="Cambria Math" panose="02040503050406030204" pitchFamily="18" charset="0"/>
                            </a:rPr>
                            <m:t>z</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𝑓</m:t>
                              </m:r>
                            </m:e>
                            <m:sub>
                              <m:r>
                                <a:rPr lang="en-US" altLang="ja-JP" sz="1200" b="0" i="1" smtClean="0">
                                  <a:latin typeface="Cambria Math" panose="02040503050406030204" pitchFamily="18" charset="0"/>
                                  <a:ea typeface="Cambria Math" panose="02040503050406030204" pitchFamily="18" charset="0"/>
                                </a:rPr>
                                <m:t>𝑗</m:t>
                              </m:r>
                            </m:sub>
                          </m:sSub>
                        </m:sub>
                      </m:sSub>
                    </m:oMath>
                  </a14:m>
                  <a:r>
                    <a:rPr kumimoji="1" lang="ja-JP" altLang="en-US" sz="1200" dirty="0"/>
                    <a:t>（低水路の</a:t>
                  </a:r>
                  <a:r>
                    <a:rPr lang="ja-JP" altLang="en-US" sz="1200" dirty="0"/>
                    <a:t>うち</a:t>
                  </a:r>
                  <a14:m>
                    <m:oMath xmlns:m="http://schemas.openxmlformats.org/officeDocument/2006/math">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e>
                            <m:sub>
                              <m:r>
                                <a:rPr lang="en-US" altLang="ja-JP" sz="1200" i="1">
                                  <a:latin typeface="Cambria Math" panose="02040503050406030204" pitchFamily="18" charset="0"/>
                                </a:rPr>
                                <m:t>𝑗</m:t>
                              </m:r>
                            </m:sub>
                          </m:sSub>
                        </m:sub>
                      </m:sSub>
                      <m:r>
                        <a:rPr lang="en-US" altLang="ja-JP" sz="1200" i="1" smtClean="0">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𝑢</m:t>
                          </m:r>
                          <m:r>
                            <a:rPr lang="en-US" altLang="ja-JP" sz="1200" i="1">
                              <a:latin typeface="Cambria Math" panose="02040503050406030204" pitchFamily="18" charset="0"/>
                            </a:rPr>
                            <m:t>′</m:t>
                          </m:r>
                        </m:e>
                        <m:sub>
                          <m:sSub>
                            <m:sSubPr>
                              <m:ctrlPr>
                                <a:rPr lang="en-US" altLang="ja-JP" sz="1200" i="1">
                                  <a:latin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𝑐</m:t>
                              </m:r>
                            </m:e>
                            <m:sub>
                              <m:r>
                                <a:rPr lang="en-US" altLang="ja-JP" sz="1200" i="1">
                                  <a:latin typeface="Cambria Math" panose="02040503050406030204" pitchFamily="18" charset="0"/>
                                  <a:ea typeface="Cambria Math" panose="02040503050406030204" pitchFamily="18" charset="0"/>
                                </a:rPr>
                                <m:t>𝑗</m:t>
                              </m:r>
                            </m:sub>
                          </m:sSub>
                        </m:sub>
                      </m:sSub>
                    </m:oMath>
                  </a14:m>
                  <a:r>
                    <a:rPr lang="ja-JP" altLang="en-US" sz="1200" dirty="0"/>
                    <a:t>となる領域の河床高</a:t>
                  </a:r>
                  <a:r>
                    <a:rPr kumimoji="1" lang="ja-JP" altLang="en-US" sz="1200" dirty="0"/>
                    <a:t>）：</a:t>
                  </a:r>
                  <a:endParaRPr kumimoji="1" lang="en-US" altLang="ja-JP" sz="1200" dirty="0"/>
                </a:p>
              </p:txBody>
            </p:sp>
          </mc:Choice>
          <mc:Fallback xmlns="">
            <p:sp>
              <p:nvSpPr>
                <p:cNvPr id="82" name="テキスト ボックス 81">
                  <a:extLst>
                    <a:ext uri="{FF2B5EF4-FFF2-40B4-BE49-F238E27FC236}">
                      <a16:creationId xmlns:a16="http://schemas.microsoft.com/office/drawing/2014/main" id="{FD7B12B3-F110-48B5-AA47-ADB81D9392D8}"/>
                    </a:ext>
                  </a:extLst>
                </p:cNvPr>
                <p:cNvSpPr txBox="1">
                  <a:spLocks noRot="1" noChangeAspect="1" noMove="1" noResize="1" noEditPoints="1" noAdjustHandles="1" noChangeArrowheads="1" noChangeShapeType="1" noTextEdit="1"/>
                </p:cNvSpPr>
                <p:nvPr/>
              </p:nvSpPr>
              <p:spPr>
                <a:xfrm>
                  <a:off x="178496" y="5301208"/>
                  <a:ext cx="4101107" cy="313676"/>
                </a:xfrm>
                <a:prstGeom prst="rect">
                  <a:avLst/>
                </a:prstGeom>
                <a:blipFill>
                  <a:blip r:embed="rId9"/>
                  <a:stretch>
                    <a:fillRect t="-1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AD508307-F761-42E7-B745-DF36B4854D71}"/>
                    </a:ext>
                  </a:extLst>
                </p:cNvPr>
                <p:cNvSpPr txBox="1"/>
                <p:nvPr/>
              </p:nvSpPr>
              <p:spPr>
                <a:xfrm>
                  <a:off x="188161" y="6294781"/>
                  <a:ext cx="7826806" cy="1094659"/>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f>
                          <m:fPr>
                            <m:ctrlPr>
                              <a:rPr lang="en-US" altLang="ja-JP" sz="1200" i="1" smtClean="0">
                                <a:latin typeface="Cambria Math" panose="02040503050406030204" pitchFamily="18" charset="0"/>
                              </a:rPr>
                            </m:ctrlPr>
                          </m:fPr>
                          <m:num>
                            <m:r>
                              <a:rPr lang="ja-JP" altLang="en-US"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𝑏</m:t>
                                </m:r>
                              </m:sub>
                            </m:sSub>
                          </m:num>
                          <m:den>
                            <m:r>
                              <a:rPr lang="ja-JP" altLang="en-US" sz="1200" i="1">
                                <a:latin typeface="Cambria Math" panose="02040503050406030204" pitchFamily="18" charset="0"/>
                              </a:rPr>
                              <m:t>𝜕</m:t>
                            </m:r>
                            <m:r>
                              <a:rPr lang="en-US" altLang="ja-JP" sz="1200" i="1">
                                <a:latin typeface="Cambria Math" panose="02040503050406030204" pitchFamily="18" charset="0"/>
                              </a:rPr>
                              <m:t>𝑡</m:t>
                            </m:r>
                          </m:den>
                        </m:f>
                        <m:r>
                          <a:rPr lang="en-US" altLang="ja-JP" sz="1200" i="1" smtClean="0">
                            <a:latin typeface="Cambria Math" panose="02040503050406030204" pitchFamily="18" charset="0"/>
                            <a:ea typeface="Cambria Math" panose="02040503050406030204" pitchFamily="18" charset="0"/>
                          </a:rPr>
                          <m:t>≥</m:t>
                        </m:r>
                        <m:r>
                          <a:rPr lang="en-US" altLang="ja-JP" sz="1200" b="0" i="1" smtClean="0">
                            <a:latin typeface="Cambria Math" panose="02040503050406030204" pitchFamily="18" charset="0"/>
                            <a:ea typeface="Cambria Math" panose="02040503050406030204" pitchFamily="18" charset="0"/>
                          </a:rPr>
                          <m:t>0∶</m:t>
                        </m:r>
                        <m:r>
                          <a:rPr kumimoji="1" lang="en-US" altLang="ja-JP" sz="1200" b="0" i="1" smtClean="0">
                            <a:solidFill>
                              <a:schemeClr val="tx1"/>
                            </a:solidFill>
                            <a:latin typeface="Cambria Math" panose="02040503050406030204" pitchFamily="18" charset="0"/>
                          </a:rPr>
                          <m:t>𝑎</m:t>
                        </m:r>
                        <m:f>
                          <m:fPr>
                            <m:ctrlPr>
                              <a:rPr kumimoji="1" lang="en-US" altLang="ja-JP" sz="1200" i="1" smtClean="0">
                                <a:solidFill>
                                  <a:schemeClr val="tx1"/>
                                </a:solidFill>
                                <a:latin typeface="Cambria Math" panose="02040503050406030204" pitchFamily="18" charset="0"/>
                              </a:rPr>
                            </m:ctrlPr>
                          </m:fPr>
                          <m:num>
                            <m:r>
                              <a:rPr kumimoji="1" lang="ja-JP" altLang="en-US" sz="1200" i="1" smtClean="0">
                                <a:solidFill>
                                  <a:schemeClr val="tx1"/>
                                </a:solidFill>
                                <a:latin typeface="Cambria Math" panose="02040503050406030204" pitchFamily="18" charset="0"/>
                              </a:rPr>
                              <m:t>𝜕</m:t>
                            </m:r>
                            <m:sSub>
                              <m:sSubPr>
                                <m:ctrlPr>
                                  <a:rPr kumimoji="1" lang="en-US" altLang="ja-JP" sz="1200" b="0" i="1" smtClean="0">
                                    <a:solidFill>
                                      <a:schemeClr val="tx1"/>
                                    </a:solidFill>
                                    <a:latin typeface="Cambria Math" panose="02040503050406030204" pitchFamily="18" charset="0"/>
                                  </a:rPr>
                                </m:ctrlPr>
                              </m:sSubPr>
                              <m:e>
                                <m:r>
                                  <a:rPr kumimoji="1" lang="en-US" altLang="ja-JP" sz="1200" b="0" i="1" smtClean="0">
                                    <a:solidFill>
                                      <a:schemeClr val="tx1"/>
                                    </a:solidFill>
                                    <a:latin typeface="Cambria Math" panose="02040503050406030204" pitchFamily="18" charset="0"/>
                                  </a:rPr>
                                  <m:t>𝑝</m:t>
                                </m:r>
                              </m:e>
                              <m:sub>
                                <m:r>
                                  <a:rPr kumimoji="1" lang="en-US" altLang="ja-JP" sz="1200" b="0" i="1" smtClean="0">
                                    <a:solidFill>
                                      <a:schemeClr val="tx1"/>
                                    </a:solidFill>
                                    <a:latin typeface="Cambria Math" panose="02040503050406030204" pitchFamily="18" charset="0"/>
                                  </a:rPr>
                                  <m:t>𝑘</m:t>
                                </m:r>
                              </m:sub>
                            </m:sSub>
                          </m:num>
                          <m:den>
                            <m:r>
                              <a:rPr kumimoji="1" lang="ja-JP" altLang="en-US" sz="1200" i="1" smtClean="0">
                                <a:solidFill>
                                  <a:schemeClr val="tx1"/>
                                </a:solidFill>
                                <a:latin typeface="Cambria Math" panose="02040503050406030204" pitchFamily="18" charset="0"/>
                              </a:rPr>
                              <m:t>𝜕</m:t>
                            </m:r>
                            <m:r>
                              <a:rPr kumimoji="1" lang="en-US" altLang="ja-JP" sz="1200" b="0" i="1" smtClean="0">
                                <a:solidFill>
                                  <a:schemeClr val="tx1"/>
                                </a:solidFill>
                                <a:latin typeface="Cambria Math" panose="02040503050406030204" pitchFamily="18" charset="0"/>
                              </a:rPr>
                              <m:t>𝑡</m:t>
                            </m:r>
                          </m:den>
                        </m:f>
                        <m:r>
                          <a:rPr kumimoji="1" lang="en-US" altLang="ja-JP" sz="1200" i="1" smtClean="0">
                            <a:solidFill>
                              <a:schemeClr val="tx1"/>
                            </a:solidFill>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r>
                              <a:rPr lang="en-US" altLang="ja-JP" sz="1200" i="1">
                                <a:latin typeface="Cambria Math" panose="02040503050406030204" pitchFamily="18" charset="0"/>
                                <a:ea typeface="Cambria Math" panose="02040503050406030204" pitchFamily="18" charset="0"/>
                              </a:rPr>
                              <m:t>1</m:t>
                            </m:r>
                          </m:num>
                          <m:den>
                            <m:d>
                              <m:dPr>
                                <m:ctrlPr>
                                  <a:rPr lang="en-US" altLang="ja-JP" sz="1200" i="1">
                                    <a:latin typeface="Cambria Math" panose="02040503050406030204" pitchFamily="18" charset="0"/>
                                    <a:ea typeface="Cambria Math" panose="02040503050406030204" pitchFamily="18" charset="0"/>
                                  </a:rPr>
                                </m:ctrlPr>
                              </m:dPr>
                              <m:e>
                                <m:r>
                                  <a:rPr lang="en-US" altLang="ja-JP" sz="1200" i="1">
                                    <a:latin typeface="Cambria Math" panose="02040503050406030204" pitchFamily="18" charset="0"/>
                                    <a:ea typeface="Cambria Math" panose="02040503050406030204" pitchFamily="18" charset="0"/>
                                  </a:rPr>
                                  <m:t>1−</m:t>
                                </m:r>
                                <m:r>
                                  <a:rPr lang="ja-JP" altLang="en-US" sz="1200" i="1">
                                    <a:latin typeface="Cambria Math" panose="02040503050406030204" pitchFamily="18" charset="0"/>
                                    <a:ea typeface="Cambria Math" panose="02040503050406030204" pitchFamily="18" charset="0"/>
                                  </a:rPr>
                                  <m:t>𝜆</m:t>
                                </m:r>
                              </m:e>
                            </m:d>
                            <m:nary>
                              <m:naryPr>
                                <m:chr m:val="∑"/>
                                <m:supHide m:val="on"/>
                                <m:ctrlPr>
                                  <a:rPr lang="ja-JP" altLang="en-US" sz="1200" i="1">
                                    <a:latin typeface="Cambria Math" panose="02040503050406030204" pitchFamily="18" charset="0"/>
                                  </a:rPr>
                                </m:ctrlPr>
                              </m:naryPr>
                              <m:sub>
                                <m:r>
                                  <a:rPr lang="en-US" altLang="ja-JP" sz="1200" b="0" i="1" smtClean="0">
                                    <a:latin typeface="Cambria Math" panose="02040503050406030204" pitchFamily="18" charset="0"/>
                                  </a:rPr>
                                  <m:t>𝑗</m:t>
                                </m:r>
                              </m:sub>
                              <m:sup/>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den>
                        </m:f>
                        <m:f>
                          <m:fPr>
                            <m:ctrlPr>
                              <a:rPr lang="en-US" altLang="ja-JP" sz="1200" i="1">
                                <a:latin typeface="Cambria Math" panose="02040503050406030204" pitchFamily="18" charset="0"/>
                              </a:rPr>
                            </m:ctrlPr>
                          </m:fPr>
                          <m:num>
                            <m:r>
                              <a:rPr lang="ja-JP" altLang="en-US" sz="1200" i="1">
                                <a:latin typeface="Cambria Math" panose="02040503050406030204" pitchFamily="18" charset="0"/>
                              </a:rPr>
                              <m:t>𝜕</m:t>
                            </m:r>
                            <m:nary>
                              <m:naryPr>
                                <m:chr m:val="∑"/>
                                <m:supHide m:val="on"/>
                                <m:ctrlPr>
                                  <a:rPr lang="ja-JP" altLang="en-US" sz="1200" i="1" smtClean="0">
                                    <a:latin typeface="Cambria Math" panose="02040503050406030204" pitchFamily="18" charset="0"/>
                                  </a:rPr>
                                </m:ctrlPr>
                              </m:naryPr>
                              <m:sub>
                                <m:r>
                                  <a:rPr lang="en-US" altLang="ja-JP" sz="1200" b="0" i="1" smtClean="0">
                                    <a:latin typeface="Cambria Math" panose="02040503050406030204" pitchFamily="18" charset="0"/>
                                  </a:rPr>
                                  <m:t>𝑗</m:t>
                                </m:r>
                              </m:sub>
                              <m:sup/>
                              <m:e>
                                <m:sSub>
                                  <m:sSubPr>
                                    <m:ctrlPr>
                                      <a:rPr lang="en-US" altLang="ja-JP" sz="1200" i="1">
                                        <a:latin typeface="Cambria Math" panose="02040503050406030204" pitchFamily="18" charset="0"/>
                                      </a:rPr>
                                    </m:ctrlPr>
                                  </m:sSubPr>
                                  <m:e>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𝑞</m:t>
                                        </m:r>
                                      </m:e>
                                      <m:sub>
                                        <m:r>
                                          <a:rPr lang="en-US" altLang="ja-JP" sz="1200" i="1">
                                            <a:latin typeface="Cambria Math" panose="02040503050406030204" pitchFamily="18" charset="0"/>
                                          </a:rPr>
                                          <m:t>𝐵</m:t>
                                        </m:r>
                                      </m:sub>
                                    </m:sSub>
                                  </m:e>
                                  <m:sub>
                                    <m:r>
                                      <a:rPr lang="en-US" altLang="ja-JP" sz="1200" b="0" i="1" smtClean="0">
                                        <a:latin typeface="Cambria Math" panose="02040503050406030204" pitchFamily="18" charset="0"/>
                                      </a:rPr>
                                      <m:t>𝑘</m:t>
                                    </m:r>
                                    <m:r>
                                      <a:rPr lang="en-US" altLang="ja-JP" sz="1200" i="1">
                                        <a:latin typeface="Cambria Math" panose="02040503050406030204" pitchFamily="18" charset="0"/>
                                      </a:rPr>
                                      <m:t>,</m:t>
                                    </m:r>
                                    <m:r>
                                      <a:rPr lang="en-US" altLang="ja-JP" sz="1200" i="1">
                                        <a:latin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num>
                          <m:den>
                            <m:r>
                              <a:rPr lang="ja-JP" altLang="en-US" sz="1200" i="1">
                                <a:latin typeface="Cambria Math" panose="02040503050406030204" pitchFamily="18" charset="0"/>
                              </a:rPr>
                              <m:t>𝜕</m:t>
                            </m:r>
                            <m:r>
                              <a:rPr lang="en-US" altLang="ja-JP" sz="1200" i="1">
                                <a:latin typeface="Cambria Math" panose="02040503050406030204" pitchFamily="18" charset="0"/>
                              </a:rPr>
                              <m:t>𝑥</m:t>
                            </m:r>
                          </m:den>
                        </m:f>
                        <m:r>
                          <a:rPr lang="en-US" altLang="ja-JP" sz="1200" i="1" smtClean="0">
                            <a:solidFill>
                              <a:schemeClr val="tx1"/>
                            </a:solidFill>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r>
                              <a:rPr lang="en-US" altLang="ja-JP" sz="1200" i="1">
                                <a:latin typeface="Cambria Math" panose="02040503050406030204" pitchFamily="18" charset="0"/>
                                <a:ea typeface="Cambria Math" panose="02040503050406030204" pitchFamily="18" charset="0"/>
                              </a:rPr>
                              <m:t>1</m:t>
                            </m:r>
                          </m:num>
                          <m:den>
                            <m:d>
                              <m:dPr>
                                <m:ctrlPr>
                                  <a:rPr lang="en-US" altLang="ja-JP" sz="1200" i="1">
                                    <a:latin typeface="Cambria Math" panose="02040503050406030204" pitchFamily="18" charset="0"/>
                                    <a:ea typeface="Cambria Math" panose="02040503050406030204" pitchFamily="18" charset="0"/>
                                  </a:rPr>
                                </m:ctrlPr>
                              </m:dPr>
                              <m:e>
                                <m:r>
                                  <a:rPr lang="en-US" altLang="ja-JP" sz="1200" i="1">
                                    <a:latin typeface="Cambria Math" panose="02040503050406030204" pitchFamily="18" charset="0"/>
                                    <a:ea typeface="Cambria Math" panose="02040503050406030204" pitchFamily="18" charset="0"/>
                                  </a:rPr>
                                  <m:t>1−</m:t>
                                </m:r>
                                <m:r>
                                  <a:rPr lang="ja-JP" altLang="en-US" sz="1200" i="1">
                                    <a:latin typeface="Cambria Math" panose="02040503050406030204" pitchFamily="18" charset="0"/>
                                    <a:ea typeface="Cambria Math" panose="02040503050406030204" pitchFamily="18" charset="0"/>
                                  </a:rPr>
                                  <m:t>𝜆</m:t>
                                </m:r>
                              </m:e>
                            </m:d>
                            <m:nary>
                              <m:naryPr>
                                <m:chr m:val="∑"/>
                                <m:supHide m:val="on"/>
                                <m:ctrlPr>
                                  <a:rPr lang="ja-JP" altLang="en-US" sz="1200" i="1">
                                    <a:latin typeface="Cambria Math" panose="02040503050406030204" pitchFamily="18" charset="0"/>
                                  </a:rPr>
                                </m:ctrlPr>
                              </m:naryPr>
                              <m:sub>
                                <m:r>
                                  <a:rPr lang="en-US" altLang="ja-JP" sz="1200" b="0" i="1" smtClean="0">
                                    <a:latin typeface="Cambria Math" panose="02040503050406030204" pitchFamily="18" charset="0"/>
                                  </a:rPr>
                                  <m:t>𝑗</m:t>
                                </m:r>
                              </m:sub>
                              <m:sup/>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den>
                        </m:f>
                        <m:nary>
                          <m:naryPr>
                            <m:chr m:val="∑"/>
                            <m:supHide m:val="on"/>
                            <m:ctrlPr>
                              <a:rPr lang="en-US" altLang="ja-JP" sz="1200" i="1" smtClean="0">
                                <a:solidFill>
                                  <a:schemeClr val="tx1"/>
                                </a:solidFill>
                                <a:latin typeface="Cambria Math" panose="02040503050406030204" pitchFamily="18" charset="0"/>
                                <a:ea typeface="Cambria Math" panose="02040503050406030204" pitchFamily="18" charset="0"/>
                              </a:rPr>
                            </m:ctrlPr>
                          </m:naryPr>
                          <m:sub>
                            <m:r>
                              <a:rPr lang="en-US" altLang="ja-JP" sz="1200" b="0" i="1" smtClean="0">
                                <a:latin typeface="Cambria Math" panose="02040503050406030204" pitchFamily="18" charset="0"/>
                              </a:rPr>
                              <m:t>𝑗</m:t>
                            </m:r>
                          </m:sub>
                          <m:sup/>
                          <m:e>
                            <m:d>
                              <m:dPr>
                                <m:ctrlPr>
                                  <a:rPr lang="en-US" altLang="ja-JP" sz="1200" i="1">
                                    <a:latin typeface="Cambria Math" panose="02040503050406030204" pitchFamily="18" charset="0"/>
                                    <a:ea typeface="Cambria Math" panose="02040503050406030204" pitchFamily="18" charset="0"/>
                                  </a:rPr>
                                </m:ctrlPr>
                              </m:dPr>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𝑠𝑑</m:t>
                                        </m:r>
                                      </m:e>
                                      <m:sub>
                                        <m:r>
                                          <a:rPr lang="en-US" altLang="ja-JP" sz="1200" b="0" i="1" smtClean="0">
                                            <a:latin typeface="Cambria Math" panose="02040503050406030204" pitchFamily="18" charset="0"/>
                                            <a:ea typeface="Cambria Math" panose="02040503050406030204" pitchFamily="18" charset="0"/>
                                          </a:rPr>
                                          <m:t>𝑘</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r>
                                  <a:rPr lang="en-US" altLang="ja-JP" sz="1200" b="0" i="1" smtClean="0">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𝑠𝑢</m:t>
                                        </m:r>
                                      </m:e>
                                      <m:sub>
                                        <m:r>
                                          <a:rPr lang="en-US" altLang="ja-JP" sz="1200" b="0" i="1" smtClean="0">
                                            <a:latin typeface="Cambria Math" panose="02040503050406030204" pitchFamily="18" charset="0"/>
                                            <a:ea typeface="Cambria Math" panose="02040503050406030204" pitchFamily="18" charset="0"/>
                                          </a:rPr>
                                          <m:t>𝑘</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e>
                            </m:d>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r>
                          <a:rPr lang="en-US" altLang="ja-JP" sz="1200" b="0" i="1" smtClean="0">
                            <a:solidFill>
                              <a:schemeClr val="tx1"/>
                            </a:solidFill>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𝑝</m:t>
                            </m:r>
                          </m:e>
                          <m:sub>
                            <m:r>
                              <a:rPr lang="en-US" altLang="ja-JP" sz="1200" b="0" i="1" smtClean="0">
                                <a:latin typeface="Cambria Math" panose="02040503050406030204" pitchFamily="18" charset="0"/>
                              </a:rPr>
                              <m:t>𝑘</m:t>
                            </m:r>
                          </m:sub>
                        </m:sSub>
                        <m:f>
                          <m:fPr>
                            <m:ctrlPr>
                              <a:rPr lang="en-US" altLang="ja-JP" sz="1200" i="1">
                                <a:latin typeface="Cambria Math" panose="02040503050406030204" pitchFamily="18" charset="0"/>
                              </a:rPr>
                            </m:ctrlPr>
                          </m:fPr>
                          <m:num>
                            <m:r>
                              <a:rPr lang="ja-JP" altLang="en-US" sz="1200" i="1">
                                <a:latin typeface="Cambria Math" panose="02040503050406030204" pitchFamily="18" charset="0"/>
                              </a:rPr>
                              <m:t>𝜕</m:t>
                            </m:r>
                            <m:sSub>
                              <m:sSubPr>
                                <m:ctrlPr>
                                  <a:rPr lang="en-US" altLang="ja-JP" sz="1200" i="1" smtClean="0">
                                    <a:latin typeface="Cambria Math" panose="02040503050406030204" pitchFamily="18" charset="0"/>
                                  </a:rPr>
                                </m:ctrlPr>
                              </m:sSubPr>
                              <m:e>
                                <m:r>
                                  <a:rPr lang="en-US" altLang="ja-JP" sz="1200" b="0" i="1" smtClean="0">
                                    <a:latin typeface="Cambria Math" panose="02040503050406030204" pitchFamily="18" charset="0"/>
                                  </a:rPr>
                                  <m:t>𝑧</m:t>
                                </m:r>
                              </m:e>
                              <m:sub>
                                <m:r>
                                  <a:rPr lang="en-US" altLang="ja-JP" sz="1200" b="0" i="1" smtClean="0">
                                    <a:latin typeface="Cambria Math" panose="02040503050406030204" pitchFamily="18" charset="0"/>
                                  </a:rPr>
                                  <m:t>𝑏</m:t>
                                </m:r>
                              </m:sub>
                            </m:sSub>
                          </m:num>
                          <m:den>
                            <m:r>
                              <a:rPr lang="ja-JP" altLang="en-US" sz="1200" i="1">
                                <a:latin typeface="Cambria Math" panose="02040503050406030204" pitchFamily="18" charset="0"/>
                              </a:rPr>
                              <m:t>𝜕</m:t>
                            </m:r>
                            <m:r>
                              <a:rPr lang="en-US" altLang="ja-JP" sz="1200" i="1">
                                <a:latin typeface="Cambria Math" panose="02040503050406030204" pitchFamily="18" charset="0"/>
                              </a:rPr>
                              <m:t>𝑡</m:t>
                            </m:r>
                          </m:den>
                        </m:f>
                      </m:oMath>
                    </m:oMathPara>
                  </a14:m>
                  <a:endParaRPr lang="en-US" altLang="ja-JP" sz="1200" dirty="0"/>
                </a:p>
                <a:p>
                  <a:pPr algn="ctr"/>
                  <a14:m>
                    <m:oMathPara xmlns:m="http://schemas.openxmlformats.org/officeDocument/2006/math">
                      <m:oMathParaPr>
                        <m:jc m:val="left"/>
                      </m:oMathParaPr>
                      <m:oMath xmlns:m="http://schemas.openxmlformats.org/officeDocument/2006/math">
                        <m:f>
                          <m:fPr>
                            <m:ctrlPr>
                              <a:rPr lang="en-US" altLang="ja-JP" sz="1200" i="1">
                                <a:latin typeface="Cambria Math" panose="02040503050406030204" pitchFamily="18" charset="0"/>
                              </a:rPr>
                            </m:ctrlPr>
                          </m:fPr>
                          <m:num>
                            <m:r>
                              <a:rPr lang="ja-JP" altLang="en-US"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𝑏</m:t>
                                </m:r>
                              </m:sub>
                            </m:sSub>
                          </m:num>
                          <m:den>
                            <m:r>
                              <a:rPr lang="ja-JP" altLang="en-US" sz="1200" i="1">
                                <a:latin typeface="Cambria Math" panose="02040503050406030204" pitchFamily="18" charset="0"/>
                              </a:rPr>
                              <m:t>𝜕</m:t>
                            </m:r>
                            <m:r>
                              <a:rPr lang="en-US" altLang="ja-JP" sz="1200" i="1">
                                <a:latin typeface="Cambria Math" panose="02040503050406030204" pitchFamily="18" charset="0"/>
                              </a:rPr>
                              <m:t>𝑡</m:t>
                            </m:r>
                          </m:den>
                        </m:f>
                        <m:r>
                          <a:rPr lang="en-US" altLang="ja-JP" sz="1200" i="1" smtClean="0">
                            <a:latin typeface="Cambria Math" panose="02040503050406030204" pitchFamily="18" charset="0"/>
                            <a:ea typeface="Cambria Math" panose="02040503050406030204" pitchFamily="18" charset="0"/>
                          </a:rPr>
                          <m:t>&lt;</m:t>
                        </m:r>
                        <m:r>
                          <a:rPr lang="en-US" altLang="ja-JP" sz="1200" i="1">
                            <a:latin typeface="Cambria Math" panose="02040503050406030204" pitchFamily="18" charset="0"/>
                            <a:ea typeface="Cambria Math" panose="02040503050406030204" pitchFamily="18" charset="0"/>
                          </a:rPr>
                          <m:t>0∶</m:t>
                        </m:r>
                        <m:r>
                          <a:rPr lang="en-US" altLang="ja-JP" sz="1200" b="0" i="1" smtClean="0">
                            <a:latin typeface="Cambria Math" panose="02040503050406030204" pitchFamily="18" charset="0"/>
                          </a:rPr>
                          <m:t>𝑎</m:t>
                        </m:r>
                        <m:f>
                          <m:fPr>
                            <m:ctrlPr>
                              <a:rPr lang="en-US" altLang="ja-JP" sz="1200" i="1">
                                <a:latin typeface="Cambria Math" panose="02040503050406030204" pitchFamily="18" charset="0"/>
                              </a:rPr>
                            </m:ctrlPr>
                          </m:fPr>
                          <m:num>
                            <m:r>
                              <a:rPr lang="ja-JP" altLang="en-US"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𝑝</m:t>
                                </m:r>
                              </m:e>
                              <m:sub>
                                <m:r>
                                  <a:rPr lang="en-US" altLang="ja-JP" sz="1200" b="0" i="1" smtClean="0">
                                    <a:latin typeface="Cambria Math" panose="02040503050406030204" pitchFamily="18" charset="0"/>
                                  </a:rPr>
                                  <m:t>𝑘</m:t>
                                </m:r>
                              </m:sub>
                            </m:sSub>
                          </m:num>
                          <m:den>
                            <m:r>
                              <a:rPr lang="ja-JP" altLang="en-US" sz="1200" i="1">
                                <a:latin typeface="Cambria Math" panose="02040503050406030204" pitchFamily="18" charset="0"/>
                              </a:rPr>
                              <m:t>𝜕</m:t>
                            </m:r>
                            <m:r>
                              <a:rPr lang="en-US" altLang="ja-JP" sz="1200" i="1">
                                <a:latin typeface="Cambria Math" panose="02040503050406030204" pitchFamily="18" charset="0"/>
                              </a:rPr>
                              <m:t>𝑡</m:t>
                            </m:r>
                          </m:den>
                        </m:f>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r>
                              <a:rPr lang="en-US" altLang="ja-JP" sz="1200" i="1">
                                <a:latin typeface="Cambria Math" panose="02040503050406030204" pitchFamily="18" charset="0"/>
                                <a:ea typeface="Cambria Math" panose="02040503050406030204" pitchFamily="18" charset="0"/>
                              </a:rPr>
                              <m:t>1</m:t>
                            </m:r>
                          </m:num>
                          <m:den>
                            <m:d>
                              <m:dPr>
                                <m:ctrlPr>
                                  <a:rPr lang="en-US" altLang="ja-JP" sz="1200" i="1">
                                    <a:latin typeface="Cambria Math" panose="02040503050406030204" pitchFamily="18" charset="0"/>
                                    <a:ea typeface="Cambria Math" panose="02040503050406030204" pitchFamily="18" charset="0"/>
                                  </a:rPr>
                                </m:ctrlPr>
                              </m:dPr>
                              <m:e>
                                <m:r>
                                  <a:rPr lang="en-US" altLang="ja-JP" sz="1200" i="1">
                                    <a:latin typeface="Cambria Math" panose="02040503050406030204" pitchFamily="18" charset="0"/>
                                    <a:ea typeface="Cambria Math" panose="02040503050406030204" pitchFamily="18" charset="0"/>
                                  </a:rPr>
                                  <m:t>1−</m:t>
                                </m:r>
                                <m:r>
                                  <a:rPr lang="ja-JP" altLang="en-US" sz="1200" i="1">
                                    <a:latin typeface="Cambria Math" panose="02040503050406030204" pitchFamily="18" charset="0"/>
                                    <a:ea typeface="Cambria Math" panose="02040503050406030204" pitchFamily="18" charset="0"/>
                                  </a:rPr>
                                  <m:t>𝜆</m:t>
                                </m:r>
                              </m:e>
                            </m:d>
                            <m:nary>
                              <m:naryPr>
                                <m:chr m:val="∑"/>
                                <m:supHide m:val="on"/>
                                <m:ctrlPr>
                                  <a:rPr lang="ja-JP" altLang="en-US" sz="1200" i="1">
                                    <a:latin typeface="Cambria Math" panose="02040503050406030204" pitchFamily="18" charset="0"/>
                                  </a:rPr>
                                </m:ctrlPr>
                              </m:naryPr>
                              <m:sub>
                                <m:r>
                                  <a:rPr lang="en-US" altLang="ja-JP" sz="1200" b="0" i="1" smtClean="0">
                                    <a:latin typeface="Cambria Math" panose="02040503050406030204" pitchFamily="18" charset="0"/>
                                  </a:rPr>
                                  <m:t>𝑗</m:t>
                                </m:r>
                              </m:sub>
                              <m:sup/>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den>
                        </m:f>
                        <m:f>
                          <m:fPr>
                            <m:ctrlPr>
                              <a:rPr lang="en-US" altLang="ja-JP" sz="1200" i="1">
                                <a:latin typeface="Cambria Math" panose="02040503050406030204" pitchFamily="18" charset="0"/>
                              </a:rPr>
                            </m:ctrlPr>
                          </m:fPr>
                          <m:num>
                            <m:r>
                              <a:rPr lang="ja-JP" altLang="en-US" sz="1200" i="1">
                                <a:latin typeface="Cambria Math" panose="02040503050406030204" pitchFamily="18" charset="0"/>
                              </a:rPr>
                              <m:t>𝜕</m:t>
                            </m:r>
                            <m:nary>
                              <m:naryPr>
                                <m:chr m:val="∑"/>
                                <m:supHide m:val="on"/>
                                <m:ctrlPr>
                                  <a:rPr lang="ja-JP" altLang="en-US" sz="1200" i="1" smtClean="0">
                                    <a:latin typeface="Cambria Math" panose="02040503050406030204" pitchFamily="18" charset="0"/>
                                  </a:rPr>
                                </m:ctrlPr>
                              </m:naryPr>
                              <m:sub>
                                <m:r>
                                  <a:rPr lang="en-US" altLang="ja-JP" sz="1200" b="0" i="1" smtClean="0">
                                    <a:latin typeface="Cambria Math" panose="02040503050406030204" pitchFamily="18" charset="0"/>
                                  </a:rPr>
                                  <m:t>𝑗</m:t>
                                </m:r>
                              </m:sub>
                              <m:sup/>
                              <m:e>
                                <m:sSub>
                                  <m:sSubPr>
                                    <m:ctrlPr>
                                      <a:rPr lang="en-US" altLang="ja-JP" sz="1200" i="1">
                                        <a:latin typeface="Cambria Math" panose="02040503050406030204" pitchFamily="18" charset="0"/>
                                      </a:rPr>
                                    </m:ctrlPr>
                                  </m:sSubPr>
                                  <m:e>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𝑞</m:t>
                                        </m:r>
                                      </m:e>
                                      <m:sub>
                                        <m:r>
                                          <a:rPr lang="en-US" altLang="ja-JP" sz="1200" i="1">
                                            <a:latin typeface="Cambria Math" panose="02040503050406030204" pitchFamily="18" charset="0"/>
                                          </a:rPr>
                                          <m:t>𝐵</m:t>
                                        </m:r>
                                      </m:sub>
                                    </m:sSub>
                                  </m:e>
                                  <m:sub>
                                    <m:r>
                                      <a:rPr lang="en-US" altLang="ja-JP" sz="1200" b="0" i="1" smtClean="0">
                                        <a:latin typeface="Cambria Math" panose="02040503050406030204" pitchFamily="18" charset="0"/>
                                      </a:rPr>
                                      <m:t>𝑘</m:t>
                                    </m:r>
                                    <m:r>
                                      <a:rPr lang="en-US" altLang="ja-JP" sz="1200" i="1">
                                        <a:latin typeface="Cambria Math" panose="02040503050406030204" pitchFamily="18" charset="0"/>
                                      </a:rPr>
                                      <m:t>,</m:t>
                                    </m:r>
                                    <m:r>
                                      <a:rPr lang="en-US" altLang="ja-JP" sz="1200" i="1">
                                        <a:latin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num>
                          <m:den>
                            <m:r>
                              <a:rPr lang="ja-JP" altLang="en-US" sz="1200" i="1">
                                <a:latin typeface="Cambria Math" panose="02040503050406030204" pitchFamily="18" charset="0"/>
                              </a:rPr>
                              <m:t>𝜕</m:t>
                            </m:r>
                            <m:r>
                              <a:rPr lang="en-US" altLang="ja-JP" sz="1200" i="1">
                                <a:latin typeface="Cambria Math" panose="02040503050406030204" pitchFamily="18" charset="0"/>
                              </a:rPr>
                              <m:t>𝑥</m:t>
                            </m:r>
                          </m:den>
                        </m:f>
                        <m:r>
                          <a:rPr lang="en-US" altLang="ja-JP" sz="1200" i="1">
                            <a:latin typeface="Cambria Math" panose="02040503050406030204" pitchFamily="18" charset="0"/>
                            <a:ea typeface="Cambria Math" panose="02040503050406030204" pitchFamily="18" charset="0"/>
                          </a:rPr>
                          <m:t>=</m:t>
                        </m:r>
                        <m:f>
                          <m:fPr>
                            <m:ctrlPr>
                              <a:rPr lang="en-US" altLang="ja-JP" sz="1200" i="1">
                                <a:latin typeface="Cambria Math" panose="02040503050406030204" pitchFamily="18" charset="0"/>
                                <a:ea typeface="Cambria Math" panose="02040503050406030204" pitchFamily="18" charset="0"/>
                              </a:rPr>
                            </m:ctrlPr>
                          </m:fPr>
                          <m:num>
                            <m:r>
                              <a:rPr lang="en-US" altLang="ja-JP" sz="1200" i="1">
                                <a:latin typeface="Cambria Math" panose="02040503050406030204" pitchFamily="18" charset="0"/>
                                <a:ea typeface="Cambria Math" panose="02040503050406030204" pitchFamily="18" charset="0"/>
                              </a:rPr>
                              <m:t>1</m:t>
                            </m:r>
                          </m:num>
                          <m:den>
                            <m:d>
                              <m:dPr>
                                <m:ctrlPr>
                                  <a:rPr lang="en-US" altLang="ja-JP" sz="1200" i="1">
                                    <a:latin typeface="Cambria Math" panose="02040503050406030204" pitchFamily="18" charset="0"/>
                                    <a:ea typeface="Cambria Math" panose="02040503050406030204" pitchFamily="18" charset="0"/>
                                  </a:rPr>
                                </m:ctrlPr>
                              </m:dPr>
                              <m:e>
                                <m:r>
                                  <a:rPr lang="en-US" altLang="ja-JP" sz="1200" i="1">
                                    <a:latin typeface="Cambria Math" panose="02040503050406030204" pitchFamily="18" charset="0"/>
                                    <a:ea typeface="Cambria Math" panose="02040503050406030204" pitchFamily="18" charset="0"/>
                                  </a:rPr>
                                  <m:t>1−</m:t>
                                </m:r>
                                <m:r>
                                  <a:rPr lang="ja-JP" altLang="en-US" sz="1200" i="1">
                                    <a:latin typeface="Cambria Math" panose="02040503050406030204" pitchFamily="18" charset="0"/>
                                    <a:ea typeface="Cambria Math" panose="02040503050406030204" pitchFamily="18" charset="0"/>
                                  </a:rPr>
                                  <m:t>𝜆</m:t>
                                </m:r>
                              </m:e>
                            </m:d>
                            <m:nary>
                              <m:naryPr>
                                <m:chr m:val="∑"/>
                                <m:supHide m:val="on"/>
                                <m:ctrlPr>
                                  <a:rPr lang="ja-JP" altLang="en-US" sz="1200" i="1">
                                    <a:latin typeface="Cambria Math" panose="02040503050406030204" pitchFamily="18" charset="0"/>
                                  </a:rPr>
                                </m:ctrlPr>
                              </m:naryPr>
                              <m:sub>
                                <m:r>
                                  <a:rPr lang="en-US" altLang="ja-JP" sz="1200" b="0" i="1" smtClean="0">
                                    <a:latin typeface="Cambria Math" panose="02040503050406030204" pitchFamily="18" charset="0"/>
                                  </a:rPr>
                                  <m:t>𝑗</m:t>
                                </m:r>
                              </m:sub>
                              <m:sup/>
                              <m:e>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e>
                            </m:nary>
                          </m:den>
                        </m:f>
                        <m:nary>
                          <m:naryPr>
                            <m:chr m:val="∑"/>
                            <m:supHide m:val="on"/>
                            <m:ctrlPr>
                              <a:rPr lang="en-US" altLang="ja-JP" sz="1200" i="1">
                                <a:latin typeface="Cambria Math" panose="02040503050406030204" pitchFamily="18" charset="0"/>
                                <a:ea typeface="Cambria Math" panose="02040503050406030204" pitchFamily="18" charset="0"/>
                              </a:rPr>
                            </m:ctrlPr>
                          </m:naryPr>
                          <m:sub>
                            <m:r>
                              <a:rPr lang="en-US" altLang="ja-JP" sz="1200" b="0" i="1" smtClean="0">
                                <a:latin typeface="Cambria Math" panose="02040503050406030204" pitchFamily="18" charset="0"/>
                              </a:rPr>
                              <m:t>𝑗</m:t>
                            </m:r>
                          </m:sub>
                          <m:sup/>
                          <m:e>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𝑠𝑑</m:t>
                                    </m:r>
                                  </m:e>
                                  <m:sub>
                                    <m:r>
                                      <a:rPr lang="en-US" altLang="ja-JP" sz="1200" b="0" i="1" smtClean="0">
                                        <a:latin typeface="Cambria Math" panose="02040503050406030204" pitchFamily="18" charset="0"/>
                                        <a:ea typeface="Cambria Math" panose="02040503050406030204" pitchFamily="18" charset="0"/>
                                      </a:rPr>
                                      <m:t>𝑘</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𝑞</m:t>
                                </m:r>
                              </m:e>
                              <m:sub>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𝑠𝑢</m:t>
                                    </m:r>
                                  </m:e>
                                  <m:sub>
                                    <m:r>
                                      <a:rPr lang="en-US" altLang="ja-JP" sz="1200" b="0" i="1" smtClean="0">
                                        <a:latin typeface="Cambria Math" panose="02040503050406030204" pitchFamily="18" charset="0"/>
                                        <a:ea typeface="Cambria Math" panose="02040503050406030204" pitchFamily="18" charset="0"/>
                                      </a:rPr>
                                      <m:t>𝑘</m:t>
                                    </m:r>
                                    <m:r>
                                      <a:rPr lang="en-US" altLang="ja-JP" sz="1200" i="1">
                                        <a:latin typeface="Cambria Math" panose="02040503050406030204" pitchFamily="18" charset="0"/>
                                        <a:ea typeface="Cambria Math" panose="02040503050406030204" pitchFamily="18" charset="0"/>
                                      </a:rPr>
                                      <m:t>,</m:t>
                                    </m:r>
                                    <m:r>
                                      <a:rPr lang="en-US" altLang="ja-JP" sz="1200" i="1">
                                        <a:latin typeface="Cambria Math" panose="02040503050406030204" pitchFamily="18" charset="0"/>
                                        <a:ea typeface="Cambria Math" panose="02040503050406030204" pitchFamily="18" charset="0"/>
                                      </a:rPr>
                                      <m:t>𝑗</m:t>
                                    </m:r>
                                  </m:sub>
                                </m:sSub>
                              </m:sub>
                            </m:sSub>
                            <m:r>
                              <a:rPr lang="en-US" altLang="ja-JP" sz="1200" i="1">
                                <a:latin typeface="Cambria Math" panose="02040503050406030204" pitchFamily="18" charset="0"/>
                                <a:ea typeface="Cambria Math" panose="02040503050406030204" pitchFamily="18" charset="0"/>
                              </a:rPr>
                              <m:t>)</m:t>
                            </m:r>
                          </m:e>
                        </m:nary>
                        <m:sSub>
                          <m:sSubPr>
                            <m:ctrlPr>
                              <a:rPr lang="en-US" altLang="ja-JP" sz="1200" i="1">
                                <a:latin typeface="Cambria Math" panose="02040503050406030204" pitchFamily="18" charset="0"/>
                                <a:ea typeface="Cambria Math" panose="02040503050406030204" pitchFamily="18" charset="0"/>
                              </a:rPr>
                            </m:ctrlPr>
                          </m:sSubPr>
                          <m:e>
                            <m:r>
                              <a:rPr lang="en-US" altLang="ja-JP" sz="1200" i="1">
                                <a:latin typeface="Cambria Math" panose="02040503050406030204" pitchFamily="18" charset="0"/>
                                <a:ea typeface="Cambria Math" panose="02040503050406030204" pitchFamily="18" charset="0"/>
                              </a:rPr>
                              <m:t>𝐵</m:t>
                            </m:r>
                          </m:e>
                          <m:sub>
                            <m:r>
                              <a:rPr lang="en-US" altLang="ja-JP" sz="1200" i="1">
                                <a:latin typeface="Cambria Math" panose="02040503050406030204" pitchFamily="18" charset="0"/>
                                <a:ea typeface="Cambria Math" panose="02040503050406030204" pitchFamily="18" charset="0"/>
                              </a:rPr>
                              <m:t>𝑗</m:t>
                            </m:r>
                          </m:sub>
                        </m:sSub>
                        <m:sSub>
                          <m:sSubPr>
                            <m:ctrlPr>
                              <a:rPr lang="en-US" altLang="ja-JP" sz="1200" i="1">
                                <a:latin typeface="Cambria Math" panose="02040503050406030204" pitchFamily="18" charset="0"/>
                                <a:ea typeface="Cambria Math" panose="02040503050406030204" pitchFamily="18" charset="0"/>
                              </a:rPr>
                            </m:ctrlPr>
                          </m:sSubPr>
                          <m:e>
                            <m:r>
                              <a:rPr lang="ja-JP" altLang="en-US" sz="1200" i="1">
                                <a:latin typeface="Cambria Math" panose="02040503050406030204" pitchFamily="18" charset="0"/>
                                <a:ea typeface="Cambria Math" panose="02040503050406030204" pitchFamily="18" charset="0"/>
                              </a:rPr>
                              <m:t>𝛿</m:t>
                            </m:r>
                          </m:e>
                          <m:sub>
                            <m:r>
                              <a:rPr lang="en-US" altLang="ja-JP" sz="1200" i="1">
                                <a:latin typeface="Cambria Math" panose="02040503050406030204" pitchFamily="18" charset="0"/>
                                <a:ea typeface="Cambria Math" panose="02040503050406030204" pitchFamily="18" charset="0"/>
                              </a:rPr>
                              <m:t>𝑗</m:t>
                            </m:r>
                          </m:sub>
                        </m:sSub>
                        <m:r>
                          <a:rPr lang="en-US" altLang="ja-JP" sz="1200" i="1">
                            <a:latin typeface="Cambria Math" panose="02040503050406030204" pitchFamily="18" charset="0"/>
                            <a:ea typeface="Cambria Math" panose="02040503050406030204" pitchFamily="18" charset="0"/>
                          </a:rPr>
                          <m:t>−</m:t>
                        </m:r>
                        <m:sSub>
                          <m:sSubPr>
                            <m:ctrlPr>
                              <a:rPr lang="en-US" altLang="ja-JP" sz="1200" i="1">
                                <a:latin typeface="Cambria Math" panose="02040503050406030204" pitchFamily="18" charset="0"/>
                              </a:rPr>
                            </m:ctrlPr>
                          </m:sSubPr>
                          <m:e>
                            <m:sSub>
                              <m:sSubPr>
                                <m:ctrlPr>
                                  <a:rPr lang="en-US" altLang="ja-JP" sz="1200" i="1" smtClean="0">
                                    <a:latin typeface="Cambria Math" panose="02040503050406030204" pitchFamily="18" charset="0"/>
                                  </a:rPr>
                                </m:ctrlPr>
                              </m:sSubPr>
                              <m:e>
                                <m:r>
                                  <a:rPr lang="en-US" altLang="ja-JP" sz="1200" b="0" i="1" smtClean="0">
                                    <a:latin typeface="Cambria Math" panose="02040503050406030204" pitchFamily="18" charset="0"/>
                                  </a:rPr>
                                  <m:t>𝑝</m:t>
                                </m:r>
                              </m:e>
                              <m:sub>
                                <m:r>
                                  <a:rPr lang="en-US" altLang="ja-JP" sz="1200" b="0" i="1" smtClean="0">
                                    <a:latin typeface="Cambria Math" panose="02040503050406030204" pitchFamily="18" charset="0"/>
                                  </a:rPr>
                                  <m:t>0</m:t>
                                </m:r>
                              </m:sub>
                            </m:sSub>
                          </m:e>
                          <m:sub>
                            <m:r>
                              <a:rPr lang="en-US" altLang="ja-JP" sz="1200" b="0" i="1" smtClean="0">
                                <a:latin typeface="Cambria Math" panose="02040503050406030204" pitchFamily="18" charset="0"/>
                              </a:rPr>
                              <m:t>𝑘</m:t>
                            </m:r>
                          </m:sub>
                        </m:sSub>
                        <m:f>
                          <m:fPr>
                            <m:ctrlPr>
                              <a:rPr lang="en-US" altLang="ja-JP" sz="1200" i="1">
                                <a:latin typeface="Cambria Math" panose="02040503050406030204" pitchFamily="18" charset="0"/>
                              </a:rPr>
                            </m:ctrlPr>
                          </m:fPr>
                          <m:num>
                            <m:r>
                              <a:rPr lang="ja-JP" altLang="en-US" sz="1200" i="1">
                                <a:latin typeface="Cambria Math" panose="02040503050406030204" pitchFamily="18"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𝑧</m:t>
                                </m:r>
                              </m:e>
                              <m:sub>
                                <m:r>
                                  <a:rPr lang="en-US" altLang="ja-JP" sz="1200" i="1">
                                    <a:latin typeface="Cambria Math" panose="02040503050406030204" pitchFamily="18" charset="0"/>
                                  </a:rPr>
                                  <m:t>𝑏</m:t>
                                </m:r>
                              </m:sub>
                            </m:sSub>
                          </m:num>
                          <m:den>
                            <m:r>
                              <a:rPr lang="ja-JP" altLang="en-US" sz="1200" i="1">
                                <a:latin typeface="Cambria Math" panose="02040503050406030204" pitchFamily="18" charset="0"/>
                              </a:rPr>
                              <m:t>𝜕</m:t>
                            </m:r>
                            <m:r>
                              <a:rPr lang="en-US" altLang="ja-JP" sz="1200" i="1">
                                <a:latin typeface="Cambria Math" panose="02040503050406030204" pitchFamily="18" charset="0"/>
                              </a:rPr>
                              <m:t>𝑡</m:t>
                            </m:r>
                          </m:den>
                        </m:f>
                      </m:oMath>
                    </m:oMathPara>
                  </a14:m>
                  <a:endParaRPr lang="ja-JP" altLang="en-US" sz="1200" dirty="0"/>
                </a:p>
              </p:txBody>
            </p:sp>
          </mc:Choice>
          <mc:Fallback xmlns="">
            <p:sp>
              <p:nvSpPr>
                <p:cNvPr id="83" name="テキスト ボックス 82">
                  <a:extLst>
                    <a:ext uri="{FF2B5EF4-FFF2-40B4-BE49-F238E27FC236}">
                      <a16:creationId xmlns:a16="http://schemas.microsoft.com/office/drawing/2014/main" id="{AD508307-F761-42E7-B745-DF36B4854D71}"/>
                    </a:ext>
                  </a:extLst>
                </p:cNvPr>
                <p:cNvSpPr txBox="1">
                  <a:spLocks noRot="1" noChangeAspect="1" noMove="1" noResize="1" noEditPoints="1" noAdjustHandles="1" noChangeArrowheads="1" noChangeShapeType="1" noTextEdit="1"/>
                </p:cNvSpPr>
                <p:nvPr/>
              </p:nvSpPr>
              <p:spPr>
                <a:xfrm>
                  <a:off x="188161" y="6294781"/>
                  <a:ext cx="7826806" cy="1094659"/>
                </a:xfrm>
                <a:prstGeom prst="rect">
                  <a:avLst/>
                </a:prstGeom>
                <a:blipFill>
                  <a:blip r:embed="rId10"/>
                  <a:stretch>
                    <a:fillRect t="-54444" b="-77778"/>
                  </a:stretch>
                </a:blipFill>
              </p:spPr>
              <p:txBody>
                <a:bodyPr/>
                <a:lstStyle/>
                <a:p>
                  <a:r>
                    <a:rPr lang="ja-JP" altLang="en-US">
                      <a:noFill/>
                    </a:rPr>
                    <a:t> </a:t>
                  </a:r>
                </a:p>
              </p:txBody>
            </p:sp>
          </mc:Fallback>
        </mc:AlternateContent>
        <p:sp>
          <p:nvSpPr>
            <p:cNvPr id="84" name="テキスト ボックス 83">
              <a:extLst>
                <a:ext uri="{FF2B5EF4-FFF2-40B4-BE49-F238E27FC236}">
                  <a16:creationId xmlns:a16="http://schemas.microsoft.com/office/drawing/2014/main" id="{51E2EA6D-0852-42C4-A41D-DF9922DDB800}"/>
                </a:ext>
              </a:extLst>
            </p:cNvPr>
            <p:cNvSpPr txBox="1"/>
            <p:nvPr/>
          </p:nvSpPr>
          <p:spPr>
            <a:xfrm>
              <a:off x="178496" y="6082848"/>
              <a:ext cx="1945232" cy="276999"/>
            </a:xfrm>
            <a:prstGeom prst="rect">
              <a:avLst/>
            </a:prstGeom>
            <a:noFill/>
          </p:spPr>
          <p:txBody>
            <a:bodyPr wrap="square" rtlCol="0">
              <a:spAutoFit/>
            </a:bodyPr>
            <a:lstStyle/>
            <a:p>
              <a:r>
                <a:rPr kumimoji="1" lang="ja-JP" altLang="en-US" sz="1200" dirty="0"/>
                <a:t>粒径階</a:t>
              </a:r>
              <a:r>
                <a:rPr lang="en-US" altLang="ja-JP" sz="1200" i="1" dirty="0"/>
                <a:t>k</a:t>
              </a:r>
              <a:r>
                <a:rPr kumimoji="1" lang="ja-JP" altLang="en-US" sz="1200" dirty="0"/>
                <a:t>の粒度構成比率：</a:t>
              </a:r>
              <a:endParaRPr kumimoji="1" lang="en-US" altLang="ja-JP" sz="1200" dirty="0"/>
            </a:p>
          </p:txBody>
        </p:sp>
        <p:sp>
          <p:nvSpPr>
            <p:cNvPr id="85" name="左中かっこ 84">
              <a:extLst>
                <a:ext uri="{FF2B5EF4-FFF2-40B4-BE49-F238E27FC236}">
                  <a16:creationId xmlns:a16="http://schemas.microsoft.com/office/drawing/2014/main" id="{6E4DF7C9-4839-4E2A-B4D1-8C4D89DFF612}"/>
                </a:ext>
              </a:extLst>
            </p:cNvPr>
            <p:cNvSpPr/>
            <p:nvPr/>
          </p:nvSpPr>
          <p:spPr>
            <a:xfrm>
              <a:off x="46984" y="3752063"/>
              <a:ext cx="193021" cy="421344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69FC8E9D-C3F7-4152-9A44-64356E6362D2}"/>
                </a:ext>
              </a:extLst>
            </p:cNvPr>
            <p:cNvSpPr txBox="1"/>
            <p:nvPr/>
          </p:nvSpPr>
          <p:spPr>
            <a:xfrm>
              <a:off x="191589" y="7318868"/>
              <a:ext cx="2276187" cy="276999"/>
            </a:xfrm>
            <a:prstGeom prst="rect">
              <a:avLst/>
            </a:prstGeom>
            <a:noFill/>
          </p:spPr>
          <p:txBody>
            <a:bodyPr wrap="square" rtlCol="0">
              <a:spAutoFit/>
            </a:bodyPr>
            <a:lstStyle/>
            <a:p>
              <a:r>
                <a:rPr kumimoji="1" lang="ja-JP" altLang="en-US" sz="1200" dirty="0"/>
                <a:t>低水路の分割</a:t>
              </a:r>
              <a:r>
                <a:rPr kumimoji="1" lang="en-US" altLang="ja-JP" sz="1200" i="1" dirty="0"/>
                <a:t>j</a:t>
              </a:r>
              <a:r>
                <a:rPr lang="ja-JP" altLang="en-US" sz="1200" dirty="0"/>
                <a:t>における河床</a:t>
              </a:r>
              <a:r>
                <a:rPr kumimoji="1" lang="ja-JP" altLang="en-US" sz="1200" dirty="0"/>
                <a:t>高：</a:t>
              </a:r>
              <a:endParaRPr kumimoji="1" lang="en-US" altLang="ja-JP" sz="1200" dirty="0"/>
            </a:p>
          </p:txBody>
        </p:sp>
        <p:sp>
          <p:nvSpPr>
            <p:cNvPr id="101" name="テキスト ボックス 100">
              <a:extLst>
                <a:ext uri="{FF2B5EF4-FFF2-40B4-BE49-F238E27FC236}">
                  <a16:creationId xmlns:a16="http://schemas.microsoft.com/office/drawing/2014/main" id="{8C7D41F6-8427-4B61-9C84-C64591C08918}"/>
                </a:ext>
              </a:extLst>
            </p:cNvPr>
            <p:cNvSpPr txBox="1"/>
            <p:nvPr/>
          </p:nvSpPr>
          <p:spPr>
            <a:xfrm>
              <a:off x="2721194" y="4067010"/>
              <a:ext cx="482654" cy="276999"/>
            </a:xfrm>
            <a:prstGeom prst="rect">
              <a:avLst/>
            </a:prstGeom>
            <a:noFill/>
          </p:spPr>
          <p:txBody>
            <a:bodyPr wrap="square" rtlCol="0">
              <a:spAutoFit/>
            </a:bodyPr>
            <a:lstStyle/>
            <a:p>
              <a:r>
                <a:rPr kumimoji="1" lang="en-US" altLang="ja-JP" sz="1200" dirty="0"/>
                <a:t>(1)</a:t>
              </a:r>
            </a:p>
          </p:txBody>
        </p:sp>
        <p:sp>
          <p:nvSpPr>
            <p:cNvPr id="102" name="テキスト ボックス 101">
              <a:extLst>
                <a:ext uri="{FF2B5EF4-FFF2-40B4-BE49-F238E27FC236}">
                  <a16:creationId xmlns:a16="http://schemas.microsoft.com/office/drawing/2014/main" id="{A83074A3-A2F1-4D10-8A49-71E67BAAE808}"/>
                </a:ext>
              </a:extLst>
            </p:cNvPr>
            <p:cNvSpPr txBox="1"/>
            <p:nvPr/>
          </p:nvSpPr>
          <p:spPr>
            <a:xfrm>
              <a:off x="5529506" y="4893681"/>
              <a:ext cx="482654" cy="276999"/>
            </a:xfrm>
            <a:prstGeom prst="rect">
              <a:avLst/>
            </a:prstGeom>
            <a:noFill/>
          </p:spPr>
          <p:txBody>
            <a:bodyPr wrap="square" rtlCol="0">
              <a:spAutoFit/>
            </a:bodyPr>
            <a:lstStyle/>
            <a:p>
              <a:r>
                <a:rPr kumimoji="1" lang="en-US" altLang="ja-JP" sz="1200" dirty="0"/>
                <a:t>(2)</a:t>
              </a:r>
            </a:p>
          </p:txBody>
        </p:sp>
        <p:sp>
          <p:nvSpPr>
            <p:cNvPr id="136" name="テキスト ボックス 135">
              <a:extLst>
                <a:ext uri="{FF2B5EF4-FFF2-40B4-BE49-F238E27FC236}">
                  <a16:creationId xmlns:a16="http://schemas.microsoft.com/office/drawing/2014/main" id="{2B70EB68-12F4-4418-ABAA-AAE09C98D458}"/>
                </a:ext>
              </a:extLst>
            </p:cNvPr>
            <p:cNvSpPr txBox="1"/>
            <p:nvPr/>
          </p:nvSpPr>
          <p:spPr>
            <a:xfrm>
              <a:off x="1785090" y="5687901"/>
              <a:ext cx="482654" cy="276999"/>
            </a:xfrm>
            <a:prstGeom prst="rect">
              <a:avLst/>
            </a:prstGeom>
            <a:noFill/>
          </p:spPr>
          <p:txBody>
            <a:bodyPr wrap="square" rtlCol="0">
              <a:spAutoFit/>
            </a:bodyPr>
            <a:lstStyle/>
            <a:p>
              <a:r>
                <a:rPr kumimoji="1" lang="en-US" altLang="ja-JP" sz="1200" dirty="0"/>
                <a:t>(3)</a:t>
              </a:r>
            </a:p>
          </p:txBody>
        </p:sp>
        <p:sp>
          <p:nvSpPr>
            <p:cNvPr id="137" name="テキスト ボックス 136">
              <a:extLst>
                <a:ext uri="{FF2B5EF4-FFF2-40B4-BE49-F238E27FC236}">
                  <a16:creationId xmlns:a16="http://schemas.microsoft.com/office/drawing/2014/main" id="{2EE6BECF-1A0C-4594-A3CC-4A3B83F1CCDA}"/>
                </a:ext>
              </a:extLst>
            </p:cNvPr>
            <p:cNvSpPr txBox="1"/>
            <p:nvPr/>
          </p:nvSpPr>
          <p:spPr>
            <a:xfrm>
              <a:off x="6804248" y="6608489"/>
              <a:ext cx="482654" cy="276999"/>
            </a:xfrm>
            <a:prstGeom prst="rect">
              <a:avLst/>
            </a:prstGeom>
            <a:noFill/>
          </p:spPr>
          <p:txBody>
            <a:bodyPr wrap="square" rtlCol="0">
              <a:spAutoFit/>
            </a:bodyPr>
            <a:lstStyle/>
            <a:p>
              <a:r>
                <a:rPr kumimoji="1" lang="en-US" altLang="ja-JP" sz="1200" dirty="0"/>
                <a:t>(4)</a:t>
              </a:r>
            </a:p>
          </p:txBody>
        </p:sp>
        <p:sp>
          <p:nvSpPr>
            <p:cNvPr id="138" name="テキスト ボックス 137">
              <a:extLst>
                <a:ext uri="{FF2B5EF4-FFF2-40B4-BE49-F238E27FC236}">
                  <a16:creationId xmlns:a16="http://schemas.microsoft.com/office/drawing/2014/main" id="{565AB128-E347-4FE9-8604-4330ED95C32C}"/>
                </a:ext>
              </a:extLst>
            </p:cNvPr>
            <p:cNvSpPr txBox="1"/>
            <p:nvPr/>
          </p:nvSpPr>
          <p:spPr>
            <a:xfrm>
              <a:off x="2907349" y="7591096"/>
              <a:ext cx="482654" cy="276999"/>
            </a:xfrm>
            <a:prstGeom prst="rect">
              <a:avLst/>
            </a:prstGeom>
            <a:noFill/>
          </p:spPr>
          <p:txBody>
            <a:bodyPr wrap="square" rtlCol="0">
              <a:spAutoFit/>
            </a:bodyPr>
            <a:lstStyle/>
            <a:p>
              <a:r>
                <a:rPr kumimoji="1" lang="en-US" altLang="ja-JP" sz="1200" dirty="0"/>
                <a:t>(5)</a:t>
              </a:r>
            </a:p>
          </p:txBody>
        </p:sp>
      </p:grpSp>
    </p:spTree>
    <p:extLst>
      <p:ext uri="{BB962C8B-B14F-4D97-AF65-F5344CB8AC3E}">
        <p14:creationId xmlns:p14="http://schemas.microsoft.com/office/powerpoint/2010/main" val="288574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テキスト ボックス 2"/>
              <p:cNvSpPr txBox="1"/>
              <p:nvPr/>
            </p:nvSpPr>
            <p:spPr>
              <a:xfrm>
                <a:off x="107504" y="790104"/>
                <a:ext cx="8988078" cy="1260089"/>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粒径別限界掃流力から算出される掃流砂量</a:t>
                </a:r>
                <a14:m>
                  <m:oMath xmlns:m="http://schemas.openxmlformats.org/officeDocument/2006/math">
                    <m:sSub>
                      <m:sSubPr>
                        <m:ctrlPr>
                          <a:rPr lang="ja-JP" altLang="ja-JP" i="1">
                            <a:latin typeface="Cambria Math" panose="02040503050406030204" pitchFamily="18" charset="0"/>
                          </a:rPr>
                        </m:ctrlPr>
                      </m:sSubPr>
                      <m:e>
                        <m:sSub>
                          <m:sSubPr>
                            <m:ctrlPr>
                              <a:rPr lang="ja-JP"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𝐵</m:t>
                            </m:r>
                          </m:sub>
                        </m:sSub>
                      </m:e>
                      <m:sub>
                        <m:r>
                          <a:rPr lang="en-US" altLang="ja-JP" i="1">
                            <a:latin typeface="Cambria Math" panose="02040503050406030204" pitchFamily="18" charset="0"/>
                          </a:rPr>
                          <m:t>𝑘</m:t>
                        </m:r>
                        <m:r>
                          <a:rPr lang="en-US" altLang="ja-JP" i="1">
                            <a:latin typeface="Cambria Math" panose="02040503050406030204" pitchFamily="18" charset="0"/>
                          </a:rPr>
                          <m:t>,</m:t>
                        </m:r>
                        <m:r>
                          <a:rPr lang="en-US" altLang="ja-JP" i="1">
                            <a:latin typeface="Cambria Math" panose="02040503050406030204" pitchFamily="18" charset="0"/>
                          </a:rPr>
                          <m:t>𝑗</m:t>
                        </m:r>
                      </m:sub>
                    </m:sSub>
                    <m:r>
                      <a:rPr lang="en-US" altLang="ja-JP" i="1" smtClean="0">
                        <a:latin typeface="Cambria Math" panose="02040503050406030204" pitchFamily="18" charset="0"/>
                        <a:ea typeface="Cambria Math" panose="02040503050406030204" pitchFamily="18" charset="0"/>
                      </a:rPr>
                      <m:t>&gt;</m:t>
                    </m:r>
                    <m:r>
                      <a:rPr lang="en-US" altLang="ja-JP" b="0" i="0" smtClean="0">
                        <a:latin typeface="Cambria Math" panose="02040503050406030204" pitchFamily="18" charset="0"/>
                        <a:ea typeface="Cambria Math" panose="02040503050406030204" pitchFamily="18" charset="0"/>
                      </a:rPr>
                      <m:t>0</m:t>
                    </m:r>
                  </m:oMath>
                </a14:m>
                <a:r>
                  <a:rPr lang="ja-JP" altLang="en-US" dirty="0">
                    <a:latin typeface="ＭＳ ゴシック" panose="020B0609070205080204" pitchFamily="49" charset="-128"/>
                    <a:ea typeface="ＭＳ ゴシック" panose="020B0609070205080204" pitchFamily="49" charset="-128"/>
                  </a:rPr>
                  <a:t>では、掃流力が小さい段階で小粒径の材料が移動を開始し、二極化に伴う実測での砂州高の上昇を表現できない</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実測の低水路平均河床高と最深河床高の変動に近い傾向を再現できるよう、河床変動を許容する閾値を感度分析で模索　→</a:t>
                </a:r>
                <a:r>
                  <a:rPr lang="ja-JP" altLang="en-US" u="sng" dirty="0">
                    <a:latin typeface="ＭＳ ゴシック" panose="020B0609070205080204" pitchFamily="49" charset="-128"/>
                    <a:ea typeface="ＭＳ ゴシック" panose="020B0609070205080204" pitchFamily="49" charset="-128"/>
                  </a:rPr>
                  <a:t>粗礫</a:t>
                </a:r>
                <a:r>
                  <a:rPr lang="en-US" altLang="ja-JP" u="sng" dirty="0">
                    <a:latin typeface="ＭＳ ゴシック" panose="020B0609070205080204" pitchFamily="49" charset="-128"/>
                    <a:ea typeface="ＭＳ ゴシック" panose="020B0609070205080204" pitchFamily="49" charset="-128"/>
                  </a:rPr>
                  <a:t>(19mm)</a:t>
                </a:r>
                <a:r>
                  <a:rPr lang="ja-JP" altLang="en-US" u="sng" dirty="0">
                    <a:latin typeface="ＭＳ ゴシック" panose="020B0609070205080204" pitchFamily="49" charset="-128"/>
                    <a:ea typeface="ＭＳ ゴシック" panose="020B0609070205080204" pitchFamily="49" charset="-128"/>
                  </a:rPr>
                  <a:t>の限界摩擦速度</a:t>
                </a:r>
                <a14:m>
                  <m:oMath xmlns:m="http://schemas.openxmlformats.org/officeDocument/2006/math">
                    <m:r>
                      <a:rPr lang="en-US" altLang="ja-JP" b="0" i="1" u="sng" smtClean="0">
                        <a:solidFill>
                          <a:srgbClr val="FF0000"/>
                        </a:solidFill>
                        <a:latin typeface="Cambria Math" panose="02040503050406030204" pitchFamily="18" charset="0"/>
                        <a:ea typeface="ＭＳ ゴシック" panose="020B0609070205080204" pitchFamily="49" charset="-128"/>
                      </a:rPr>
                      <m:t>0.12</m:t>
                    </m:r>
                    <m:r>
                      <a:rPr lang="en-US" altLang="ja-JP" b="0" i="1" u="sng" smtClean="0">
                        <a:solidFill>
                          <a:srgbClr val="FF0000"/>
                        </a:solidFill>
                        <a:latin typeface="Cambria Math" panose="02040503050406030204" pitchFamily="18" charset="0"/>
                        <a:ea typeface="ＭＳ ゴシック" panose="020B0609070205080204" pitchFamily="49" charset="-128"/>
                      </a:rPr>
                      <m:t>𝑚</m:t>
                    </m:r>
                    <m:r>
                      <a:rPr lang="en-US" altLang="ja-JP" b="0" i="1" u="sng" smtClean="0">
                        <a:solidFill>
                          <a:srgbClr val="FF0000"/>
                        </a:solidFill>
                        <a:latin typeface="Cambria Math" panose="02040503050406030204" pitchFamily="18" charset="0"/>
                        <a:ea typeface="ＭＳ ゴシック" panose="020B0609070205080204" pitchFamily="49" charset="-128"/>
                      </a:rPr>
                      <m:t>/</m:t>
                    </m:r>
                    <m:r>
                      <a:rPr lang="en-US" altLang="ja-JP" b="0" i="1" u="sng" smtClean="0">
                        <a:solidFill>
                          <a:srgbClr val="FF0000"/>
                        </a:solidFill>
                        <a:latin typeface="Cambria Math" panose="02040503050406030204" pitchFamily="18" charset="0"/>
                        <a:ea typeface="ＭＳ ゴシック" panose="020B0609070205080204" pitchFamily="49" charset="-128"/>
                      </a:rPr>
                      <m:t>𝑠</m:t>
                    </m:r>
                  </m:oMath>
                </a14:m>
                <a:r>
                  <a:rPr lang="ja-JP" altLang="en-US" u="sng" dirty="0">
                    <a:latin typeface="ＭＳ ゴシック" panose="020B0609070205080204" pitchFamily="49" charset="-128"/>
                    <a:ea typeface="ＭＳ ゴシック" panose="020B0609070205080204" pitchFamily="49" charset="-128"/>
                  </a:rPr>
                  <a:t>を採用</a:t>
                </a:r>
                <a:endParaRPr lang="en-US" altLang="ja-JP" u="sng" dirty="0">
                  <a:latin typeface="ＭＳ ゴシック" panose="020B0609070205080204" pitchFamily="49" charset="-128"/>
                  <a:ea typeface="ＭＳ ゴシック" panose="020B0609070205080204" pitchFamily="49" charset="-128"/>
                </a:endParaRPr>
              </a:p>
            </p:txBody>
          </p:sp>
        </mc:Choice>
        <mc:Fallback xmlns="">
          <p:sp>
            <p:nvSpPr>
              <p:cNvPr id="21" name="テキスト ボックス 2"/>
              <p:cNvSpPr txBox="1">
                <a:spLocks noRot="1" noChangeAspect="1" noMove="1" noResize="1" noEditPoints="1" noAdjustHandles="1" noChangeArrowheads="1" noChangeShapeType="1" noTextEdit="1"/>
              </p:cNvSpPr>
              <p:nvPr/>
            </p:nvSpPr>
            <p:spPr>
              <a:xfrm>
                <a:off x="107504" y="790104"/>
                <a:ext cx="8988078" cy="1260089"/>
              </a:xfrm>
              <a:prstGeom prst="rect">
                <a:avLst/>
              </a:prstGeom>
              <a:blipFill>
                <a:blip r:embed="rId3"/>
                <a:stretch>
                  <a:fillRect l="-475" t="-3883" r="-475" b="-6311"/>
                </a:stretch>
              </a:blipFill>
              <a:ln w="9525">
                <a:noFill/>
              </a:ln>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4BED6D9B-4063-43FD-A376-5950D1F56192}"/>
              </a:ext>
            </a:extLst>
          </p:cNvPr>
          <p:cNvSpPr/>
          <p:nvPr/>
        </p:nvSpPr>
        <p:spPr>
          <a:xfrm>
            <a:off x="107504" y="769927"/>
            <a:ext cx="8950386" cy="12802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dirty="0"/>
              <a:t>モデルの検証①</a:t>
            </a:r>
          </a:p>
        </p:txBody>
      </p:sp>
      <p:sp>
        <p:nvSpPr>
          <p:cNvPr id="6" name="スライド番号プレースホルダー 5"/>
          <p:cNvSpPr>
            <a:spLocks noGrp="1"/>
          </p:cNvSpPr>
          <p:nvPr>
            <p:ph type="sldNum" sz="quarter" idx="12"/>
          </p:nvPr>
        </p:nvSpPr>
        <p:spPr/>
        <p:txBody>
          <a:bodyPr/>
          <a:lstStyle/>
          <a:p>
            <a:fld id="{051F98D5-59D2-457E-91CA-F9F0972BB425}" type="slidenum">
              <a:rPr lang="ja-JP" altLang="en-US" smtClean="0"/>
              <a:pPr/>
              <a:t>7</a:t>
            </a:fld>
            <a:endParaRPr lang="ja-JP" altLang="en-US"/>
          </a:p>
        </p:txBody>
      </p:sp>
      <p:grpSp>
        <p:nvGrpSpPr>
          <p:cNvPr id="4" name="グループ化 3">
            <a:extLst>
              <a:ext uri="{FF2B5EF4-FFF2-40B4-BE49-F238E27FC236}">
                <a16:creationId xmlns:a16="http://schemas.microsoft.com/office/drawing/2014/main" id="{28302767-5CF5-451D-AA8F-01F316A50655}"/>
              </a:ext>
            </a:extLst>
          </p:cNvPr>
          <p:cNvGrpSpPr/>
          <p:nvPr/>
        </p:nvGrpSpPr>
        <p:grpSpPr>
          <a:xfrm>
            <a:off x="112733" y="2257127"/>
            <a:ext cx="4486901" cy="4115978"/>
            <a:chOff x="5009610" y="2250715"/>
            <a:chExt cx="4486901" cy="4115978"/>
          </a:xfrm>
        </p:grpSpPr>
        <p:pic>
          <p:nvPicPr>
            <p:cNvPr id="3" name="図 2">
              <a:extLst>
                <a:ext uri="{FF2B5EF4-FFF2-40B4-BE49-F238E27FC236}">
                  <a16:creationId xmlns:a16="http://schemas.microsoft.com/office/drawing/2014/main" id="{5F96EA0F-7F12-4512-A648-E4CBD92D1B98}"/>
                </a:ext>
              </a:extLst>
            </p:cNvPr>
            <p:cNvPicPr>
              <a:picLocks noChangeAspect="1"/>
            </p:cNvPicPr>
            <p:nvPr/>
          </p:nvPicPr>
          <p:blipFill>
            <a:blip r:embed="rId4"/>
            <a:stretch>
              <a:fillRect/>
            </a:stretch>
          </p:blipFill>
          <p:spPr>
            <a:xfrm>
              <a:off x="5009610" y="2532582"/>
              <a:ext cx="4486901" cy="3834111"/>
            </a:xfrm>
            <a:prstGeom prst="rect">
              <a:avLst/>
            </a:prstGeom>
          </p:spPr>
        </p:pic>
        <p:sp>
          <p:nvSpPr>
            <p:cNvPr id="7" name="テキスト ボックス 6">
              <a:extLst>
                <a:ext uri="{FF2B5EF4-FFF2-40B4-BE49-F238E27FC236}">
                  <a16:creationId xmlns:a16="http://schemas.microsoft.com/office/drawing/2014/main" id="{E40FD0D6-C5FF-4E6F-9D3E-BB835EC86EF4}"/>
                </a:ext>
              </a:extLst>
            </p:cNvPr>
            <p:cNvSpPr txBox="1"/>
            <p:nvPr/>
          </p:nvSpPr>
          <p:spPr>
            <a:xfrm>
              <a:off x="5813756" y="2250715"/>
              <a:ext cx="2867039" cy="307777"/>
            </a:xfrm>
            <a:prstGeom prst="rect">
              <a:avLst/>
            </a:prstGeom>
            <a:noFill/>
          </p:spPr>
          <p:txBody>
            <a:bodyPr wrap="square" rtlCol="0">
              <a:spAutoFit/>
            </a:bodyPr>
            <a:lstStyle/>
            <a:p>
              <a:pPr algn="ctr"/>
              <a:r>
                <a:rPr kumimoji="1" lang="ja-JP" altLang="en-US" sz="1400" dirty="0"/>
                <a:t>検証計算条件</a:t>
              </a:r>
            </a:p>
          </p:txBody>
        </p:sp>
      </p:grpSp>
      <p:grpSp>
        <p:nvGrpSpPr>
          <p:cNvPr id="5" name="グループ化 4">
            <a:extLst>
              <a:ext uri="{FF2B5EF4-FFF2-40B4-BE49-F238E27FC236}">
                <a16:creationId xmlns:a16="http://schemas.microsoft.com/office/drawing/2014/main" id="{4D701BE1-393D-4441-BE11-5F800CAB2928}"/>
              </a:ext>
            </a:extLst>
          </p:cNvPr>
          <p:cNvGrpSpPr/>
          <p:nvPr/>
        </p:nvGrpSpPr>
        <p:grpSpPr>
          <a:xfrm>
            <a:off x="4596203" y="1844824"/>
            <a:ext cx="4486901" cy="5010869"/>
            <a:chOff x="4545589" y="1916832"/>
            <a:chExt cx="4486901" cy="5010869"/>
          </a:xfrm>
        </p:grpSpPr>
        <p:pic>
          <p:nvPicPr>
            <p:cNvPr id="8" name="図 7">
              <a:extLst>
                <a:ext uri="{FF2B5EF4-FFF2-40B4-BE49-F238E27FC236}">
                  <a16:creationId xmlns:a16="http://schemas.microsoft.com/office/drawing/2014/main" id="{8D887546-D5A8-4DED-BD9B-57FB55125F49}"/>
                </a:ext>
              </a:extLst>
            </p:cNvPr>
            <p:cNvPicPr>
              <a:picLocks noChangeAspect="1"/>
            </p:cNvPicPr>
            <p:nvPr/>
          </p:nvPicPr>
          <p:blipFill>
            <a:blip r:embed="rId5"/>
            <a:stretch>
              <a:fillRect/>
            </a:stretch>
          </p:blipFill>
          <p:spPr>
            <a:xfrm>
              <a:off x="4639301" y="1916832"/>
              <a:ext cx="4328535" cy="4700423"/>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587B8046-34A9-4BA4-ADD4-9EF7E515FB86}"/>
                    </a:ext>
                  </a:extLst>
                </p:cNvPr>
                <p:cNvSpPr txBox="1"/>
                <p:nvPr/>
              </p:nvSpPr>
              <p:spPr>
                <a:xfrm>
                  <a:off x="4545589" y="6466036"/>
                  <a:ext cx="4486901" cy="461665"/>
                </a:xfrm>
                <a:prstGeom prst="rect">
                  <a:avLst/>
                </a:prstGeom>
                <a:noFill/>
              </p:spPr>
              <p:txBody>
                <a:bodyPr wrap="square" rtlCol="0">
                  <a:spAutoFit/>
                </a:bodyPr>
                <a:lstStyle/>
                <a:p>
                  <a:pPr algn="ctr"/>
                  <a:r>
                    <a:rPr kumimoji="1" lang="ja-JP" altLang="en-US" sz="1200" dirty="0"/>
                    <a:t>粗礫</a:t>
                  </a:r>
                  <a:r>
                    <a:rPr kumimoji="1" lang="en-US" altLang="ja-JP" sz="1200" dirty="0"/>
                    <a:t>19mm</a:t>
                  </a:r>
                  <a:r>
                    <a:rPr kumimoji="1" lang="ja-JP" altLang="en-US" sz="1200" dirty="0"/>
                    <a:t>の限界摩擦速度</a:t>
                  </a:r>
                  <a14:m>
                    <m:oMath xmlns:m="http://schemas.openxmlformats.org/officeDocument/2006/math">
                      <m:r>
                        <a:rPr lang="en-US" altLang="ja-JP" sz="1200" i="1" smtClean="0">
                          <a:solidFill>
                            <a:schemeClr val="tx1"/>
                          </a:solidFill>
                          <a:latin typeface="Cambria Math" panose="02040503050406030204" pitchFamily="18" charset="0"/>
                          <a:ea typeface="ＭＳ ゴシック" panose="020B0609070205080204" pitchFamily="49" charset="-128"/>
                        </a:rPr>
                        <m:t>0.12</m:t>
                      </m:r>
                      <m:r>
                        <a:rPr lang="en-US" altLang="ja-JP" sz="1200" i="1" smtClean="0">
                          <a:solidFill>
                            <a:schemeClr val="tx1"/>
                          </a:solidFill>
                          <a:latin typeface="Cambria Math" panose="02040503050406030204" pitchFamily="18" charset="0"/>
                          <a:ea typeface="ＭＳ ゴシック" panose="020B0609070205080204" pitchFamily="49" charset="-128"/>
                        </a:rPr>
                        <m:t>𝑚</m:t>
                      </m:r>
                      <m:r>
                        <a:rPr lang="en-US" altLang="ja-JP" sz="1200" i="1" smtClean="0">
                          <a:solidFill>
                            <a:schemeClr val="tx1"/>
                          </a:solidFill>
                          <a:latin typeface="Cambria Math" panose="02040503050406030204" pitchFamily="18" charset="0"/>
                          <a:ea typeface="ＭＳ ゴシック" panose="020B0609070205080204" pitchFamily="49" charset="-128"/>
                        </a:rPr>
                        <m:t>/</m:t>
                      </m:r>
                      <m:r>
                        <a:rPr lang="en-US" altLang="ja-JP" sz="1200" i="1" smtClean="0">
                          <a:solidFill>
                            <a:schemeClr val="tx1"/>
                          </a:solidFill>
                          <a:latin typeface="Cambria Math" panose="02040503050406030204" pitchFamily="18" charset="0"/>
                          <a:ea typeface="ＭＳ ゴシック" panose="020B0609070205080204" pitchFamily="49" charset="-128"/>
                        </a:rPr>
                        <m:t>𝑠</m:t>
                      </m:r>
                    </m:oMath>
                  </a14:m>
                  <a:r>
                    <a:rPr kumimoji="1" lang="ja-JP" altLang="en-US" sz="1200" dirty="0">
                      <a:solidFill>
                        <a:schemeClr val="tx1"/>
                      </a:solidFill>
                    </a:rPr>
                    <a:t>を河床変動を許容する閾値</a:t>
                  </a:r>
                  <a:endParaRPr kumimoji="1" lang="en-US" altLang="ja-JP" sz="1200" dirty="0">
                    <a:solidFill>
                      <a:schemeClr val="tx1"/>
                    </a:solidFill>
                  </a:endParaRPr>
                </a:p>
                <a:p>
                  <a:pPr algn="ctr"/>
                  <a:r>
                    <a:rPr kumimoji="1" lang="ja-JP" altLang="en-US" sz="1200" dirty="0">
                      <a:solidFill>
                        <a:schemeClr val="tx1"/>
                      </a:solidFill>
                    </a:rPr>
                    <a:t>として設定した時の</a:t>
                  </a:r>
                  <a:r>
                    <a:rPr kumimoji="1" lang="ja-JP" altLang="en-US" sz="1200" dirty="0"/>
                    <a:t>低水路平均河床高と最深河床高の縦断図</a:t>
                  </a:r>
                </a:p>
              </p:txBody>
            </p:sp>
          </mc:Choice>
          <mc:Fallback xmlns="">
            <p:sp>
              <p:nvSpPr>
                <p:cNvPr id="10" name="テキスト ボックス 9">
                  <a:extLst>
                    <a:ext uri="{FF2B5EF4-FFF2-40B4-BE49-F238E27FC236}">
                      <a16:creationId xmlns:a16="http://schemas.microsoft.com/office/drawing/2014/main" id="{587B8046-34A9-4BA4-ADD4-9EF7E515FB86}"/>
                    </a:ext>
                  </a:extLst>
                </p:cNvPr>
                <p:cNvSpPr txBox="1">
                  <a:spLocks noRot="1" noChangeAspect="1" noMove="1" noResize="1" noEditPoints="1" noAdjustHandles="1" noChangeArrowheads="1" noChangeShapeType="1" noTextEdit="1"/>
                </p:cNvSpPr>
                <p:nvPr/>
              </p:nvSpPr>
              <p:spPr>
                <a:xfrm>
                  <a:off x="4545589" y="6466036"/>
                  <a:ext cx="4486901" cy="461665"/>
                </a:xfrm>
                <a:prstGeom prst="rect">
                  <a:avLst/>
                </a:prstGeom>
                <a:blipFill>
                  <a:blip r:embed="rId6"/>
                  <a:stretch>
                    <a:fillRect t="-2632" b="-7895"/>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06178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
          <p:cNvSpPr txBox="1"/>
          <p:nvPr/>
        </p:nvSpPr>
        <p:spPr>
          <a:xfrm>
            <a:off x="107504" y="790104"/>
            <a:ext cx="8947596" cy="1477328"/>
          </a:xfrm>
          <a:prstGeom prst="rect">
            <a:avLst/>
          </a:prstGeom>
          <a:noFill/>
          <a:ln w="952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solidFill>
                  <a:srgbClr val="00B050"/>
                </a:solidFill>
                <a:latin typeface="ＭＳ ゴシック" panose="020B0609070205080204" pitchFamily="49" charset="-128"/>
                <a:ea typeface="ＭＳ ゴシック" panose="020B0609070205080204" pitchFamily="49" charset="-128"/>
              </a:rPr>
              <a:t>直線形状に近い</a:t>
            </a:r>
            <a:r>
              <a:rPr lang="en-US" altLang="ja-JP" dirty="0">
                <a:solidFill>
                  <a:srgbClr val="00B050"/>
                </a:solidFill>
                <a:latin typeface="ＭＳ ゴシック" panose="020B0609070205080204" pitchFamily="49" charset="-128"/>
                <a:ea typeface="ＭＳ ゴシック" panose="020B0609070205080204" pitchFamily="49" charset="-128"/>
              </a:rPr>
              <a:t>7.0k</a:t>
            </a:r>
            <a:r>
              <a:rPr lang="ja-JP" altLang="en-US" dirty="0">
                <a:solidFill>
                  <a:srgbClr val="00B050"/>
                </a:solidFill>
                <a:latin typeface="ＭＳ ゴシック" panose="020B0609070205080204" pitchFamily="49" charset="-128"/>
                <a:ea typeface="ＭＳ ゴシック" panose="020B0609070205080204" pitchFamily="49" charset="-128"/>
              </a:rPr>
              <a:t>～</a:t>
            </a:r>
            <a:r>
              <a:rPr lang="en-US" altLang="ja-JP" dirty="0">
                <a:solidFill>
                  <a:srgbClr val="00B050"/>
                </a:solidFill>
                <a:latin typeface="ＭＳ ゴシック" panose="020B0609070205080204" pitchFamily="49" charset="-128"/>
                <a:ea typeface="ＭＳ ゴシック" panose="020B0609070205080204" pitchFamily="49" charset="-128"/>
              </a:rPr>
              <a:t>10.0k</a:t>
            </a:r>
            <a:r>
              <a:rPr lang="ja-JP" altLang="en-US" dirty="0">
                <a:solidFill>
                  <a:srgbClr val="00B050"/>
                </a:solidFill>
                <a:latin typeface="ＭＳ ゴシック" panose="020B0609070205080204" pitchFamily="49" charset="-128"/>
                <a:ea typeface="ＭＳ ゴシック" panose="020B0609070205080204" pitchFamily="49" charset="-128"/>
              </a:rPr>
              <a:t>の低水路平均河床高と最深河床高は実測に近い傾向</a:t>
            </a:r>
            <a:endParaRPr lang="en-US" altLang="ja-JP" dirty="0">
              <a:solidFill>
                <a:srgbClr val="00B050"/>
              </a:solidFill>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一方で湾曲部を有するそれ以外の区間では、実測とは異なる傾向を示す箇所もあり、再現性に課題を残すことを確認</a:t>
            </a:r>
            <a:endParaRPr lang="en-US" altLang="ja-JP"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断面によっては澪筋の河床低下と砂州高の上昇による比高差の拡大</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二極化の進行</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をとらえていることを確認</a:t>
            </a:r>
            <a:endParaRPr lang="en-US" altLang="ja-JP" dirty="0">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4BED6D9B-4063-43FD-A376-5950D1F56192}"/>
              </a:ext>
            </a:extLst>
          </p:cNvPr>
          <p:cNvSpPr/>
          <p:nvPr/>
        </p:nvSpPr>
        <p:spPr>
          <a:xfrm>
            <a:off x="107504" y="769928"/>
            <a:ext cx="8950386" cy="1497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dirty="0"/>
              <a:t>モデルの検証②</a:t>
            </a:r>
          </a:p>
        </p:txBody>
      </p:sp>
      <p:pic>
        <p:nvPicPr>
          <p:cNvPr id="3" name="図 2">
            <a:extLst>
              <a:ext uri="{FF2B5EF4-FFF2-40B4-BE49-F238E27FC236}">
                <a16:creationId xmlns:a16="http://schemas.microsoft.com/office/drawing/2014/main" id="{88008311-90C3-4054-AA74-E7431D0AE745}"/>
              </a:ext>
            </a:extLst>
          </p:cNvPr>
          <p:cNvPicPr>
            <a:picLocks noChangeAspect="1"/>
          </p:cNvPicPr>
          <p:nvPr/>
        </p:nvPicPr>
        <p:blipFill>
          <a:blip r:embed="rId3"/>
          <a:stretch>
            <a:fillRect/>
          </a:stretch>
        </p:blipFill>
        <p:spPr>
          <a:xfrm>
            <a:off x="4343080" y="3645024"/>
            <a:ext cx="4780338" cy="3226558"/>
          </a:xfrm>
          <a:prstGeom prst="rect">
            <a:avLst/>
          </a:prstGeom>
        </p:spPr>
      </p:pic>
      <p:sp>
        <p:nvSpPr>
          <p:cNvPr id="6" name="スライド番号プレースホルダー 5"/>
          <p:cNvSpPr>
            <a:spLocks noGrp="1"/>
          </p:cNvSpPr>
          <p:nvPr>
            <p:ph type="sldNum" sz="quarter" idx="12"/>
          </p:nvPr>
        </p:nvSpPr>
        <p:spPr/>
        <p:txBody>
          <a:bodyPr/>
          <a:lstStyle/>
          <a:p>
            <a:fld id="{051F98D5-59D2-457E-91CA-F9F0972BB425}" type="slidenum">
              <a:rPr lang="ja-JP" altLang="en-US" smtClean="0"/>
              <a:pPr/>
              <a:t>8</a:t>
            </a:fld>
            <a:endParaRPr lang="ja-JP" altLang="en-US" dirty="0"/>
          </a:p>
        </p:txBody>
      </p:sp>
      <p:graphicFrame>
        <p:nvGraphicFramePr>
          <p:cNvPr id="12" name="グラフ 11">
            <a:extLst>
              <a:ext uri="{FF2B5EF4-FFF2-40B4-BE49-F238E27FC236}">
                <a16:creationId xmlns:a16="http://schemas.microsoft.com/office/drawing/2014/main" id="{483B59E4-0FCB-4C44-8333-70879CA2C451}"/>
              </a:ext>
            </a:extLst>
          </p:cNvPr>
          <p:cNvGraphicFramePr>
            <a:graphicFrameLocks noGrp="1"/>
          </p:cNvGraphicFramePr>
          <p:nvPr>
            <p:extLst>
              <p:ext uri="{D42A27DB-BD31-4B8C-83A1-F6EECF244321}">
                <p14:modId xmlns:p14="http://schemas.microsoft.com/office/powerpoint/2010/main" val="2394646216"/>
              </p:ext>
            </p:extLst>
          </p:nvPr>
        </p:nvGraphicFramePr>
        <p:xfrm>
          <a:off x="20582" y="2390794"/>
          <a:ext cx="4325471" cy="2232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グループ化 12">
            <a:extLst>
              <a:ext uri="{FF2B5EF4-FFF2-40B4-BE49-F238E27FC236}">
                <a16:creationId xmlns:a16="http://schemas.microsoft.com/office/drawing/2014/main" id="{AA1066CE-CA58-413E-833D-D931CFE03599}"/>
              </a:ext>
            </a:extLst>
          </p:cNvPr>
          <p:cNvGrpSpPr/>
          <p:nvPr/>
        </p:nvGrpSpPr>
        <p:grpSpPr>
          <a:xfrm>
            <a:off x="666696" y="2438199"/>
            <a:ext cx="3520146" cy="251107"/>
            <a:chOff x="3055378" y="2313797"/>
            <a:chExt cx="3520146" cy="251107"/>
          </a:xfrm>
        </p:grpSpPr>
        <p:sp>
          <p:nvSpPr>
            <p:cNvPr id="14" name="楕円 13">
              <a:extLst>
                <a:ext uri="{FF2B5EF4-FFF2-40B4-BE49-F238E27FC236}">
                  <a16:creationId xmlns:a16="http://schemas.microsoft.com/office/drawing/2014/main" id="{E2D844B0-BD78-4E76-ADA7-08EBC494595E}"/>
                </a:ext>
              </a:extLst>
            </p:cNvPr>
            <p:cNvSpPr/>
            <p:nvPr/>
          </p:nvSpPr>
          <p:spPr>
            <a:xfrm>
              <a:off x="3055378" y="2418935"/>
              <a:ext cx="45719" cy="45719"/>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5E6BDF3-7984-4FAF-A814-052282815C47}"/>
                </a:ext>
              </a:extLst>
            </p:cNvPr>
            <p:cNvSpPr/>
            <p:nvPr/>
          </p:nvSpPr>
          <p:spPr>
            <a:xfrm>
              <a:off x="3999990" y="2418933"/>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16B4180-39D3-47B7-81EE-1FBF56A4762D}"/>
                </a:ext>
              </a:extLst>
            </p:cNvPr>
            <p:cNvSpPr/>
            <p:nvPr/>
          </p:nvSpPr>
          <p:spPr>
            <a:xfrm>
              <a:off x="4893554" y="2414049"/>
              <a:ext cx="45719" cy="45719"/>
            </a:xfrm>
            <a:prstGeom prst="rect">
              <a:avLst/>
            </a:prstGeom>
            <a:solidFill>
              <a:srgbClr val="0066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B0D1A8A-F7F3-4D29-9988-FF280E991457}"/>
                </a:ext>
              </a:extLst>
            </p:cNvPr>
            <p:cNvSpPr/>
            <p:nvPr/>
          </p:nvSpPr>
          <p:spPr>
            <a:xfrm>
              <a:off x="5783828" y="2414049"/>
              <a:ext cx="45719" cy="4571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27E8EB0-1E70-4E13-92CD-F7B6708E0887}"/>
                </a:ext>
              </a:extLst>
            </p:cNvPr>
            <p:cNvSpPr txBox="1"/>
            <p:nvPr/>
          </p:nvSpPr>
          <p:spPr>
            <a:xfrm>
              <a:off x="3059832" y="2318683"/>
              <a:ext cx="792088" cy="246221"/>
            </a:xfrm>
            <a:prstGeom prst="rect">
              <a:avLst/>
            </a:prstGeom>
            <a:noFill/>
          </p:spPr>
          <p:txBody>
            <a:bodyPr wrap="square" rtlCol="0">
              <a:spAutoFit/>
            </a:bodyPr>
            <a:lstStyle/>
            <a:p>
              <a:r>
                <a:rPr kumimoji="1" lang="ja-JP" altLang="en-US" sz="1000" dirty="0"/>
                <a:t>実測</a:t>
              </a:r>
              <a:r>
                <a:rPr kumimoji="1" lang="en-US" altLang="ja-JP" sz="1000" dirty="0"/>
                <a:t>(</a:t>
              </a:r>
              <a:r>
                <a:rPr kumimoji="1" lang="ja-JP" altLang="en-US" sz="1000" dirty="0"/>
                <a:t>堆積</a:t>
              </a:r>
              <a:r>
                <a:rPr kumimoji="1" lang="en-US" altLang="ja-JP" sz="1000" dirty="0"/>
                <a:t>)</a:t>
              </a:r>
              <a:endParaRPr kumimoji="1" lang="ja-JP" altLang="en-US" sz="1000" dirty="0"/>
            </a:p>
          </p:txBody>
        </p:sp>
        <p:sp>
          <p:nvSpPr>
            <p:cNvPr id="19" name="テキスト ボックス 18">
              <a:extLst>
                <a:ext uri="{FF2B5EF4-FFF2-40B4-BE49-F238E27FC236}">
                  <a16:creationId xmlns:a16="http://schemas.microsoft.com/office/drawing/2014/main" id="{DC7FDB06-A665-4977-9637-9AC8687FB8AC}"/>
                </a:ext>
              </a:extLst>
            </p:cNvPr>
            <p:cNvSpPr txBox="1"/>
            <p:nvPr/>
          </p:nvSpPr>
          <p:spPr>
            <a:xfrm>
              <a:off x="3995936" y="2318683"/>
              <a:ext cx="792088" cy="246221"/>
            </a:xfrm>
            <a:prstGeom prst="rect">
              <a:avLst/>
            </a:prstGeom>
            <a:noFill/>
          </p:spPr>
          <p:txBody>
            <a:bodyPr wrap="square" rtlCol="0">
              <a:spAutoFit/>
            </a:bodyPr>
            <a:lstStyle/>
            <a:p>
              <a:r>
                <a:rPr kumimoji="1" lang="ja-JP" altLang="en-US" sz="1000" dirty="0"/>
                <a:t>実測</a:t>
              </a:r>
              <a:r>
                <a:rPr kumimoji="1" lang="en-US" altLang="ja-JP" sz="1000" dirty="0"/>
                <a:t>(</a:t>
              </a:r>
              <a:r>
                <a:rPr kumimoji="1" lang="ja-JP" altLang="en-US" sz="1000" dirty="0"/>
                <a:t>洗掘</a:t>
              </a:r>
              <a:r>
                <a:rPr kumimoji="1" lang="en-US" altLang="ja-JP" sz="1000" dirty="0"/>
                <a:t>)</a:t>
              </a:r>
              <a:endParaRPr kumimoji="1" lang="ja-JP" altLang="en-US" sz="1000" dirty="0"/>
            </a:p>
          </p:txBody>
        </p:sp>
        <p:sp>
          <p:nvSpPr>
            <p:cNvPr id="20" name="テキスト ボックス 19">
              <a:extLst>
                <a:ext uri="{FF2B5EF4-FFF2-40B4-BE49-F238E27FC236}">
                  <a16:creationId xmlns:a16="http://schemas.microsoft.com/office/drawing/2014/main" id="{99981E18-E4A3-4366-A441-F995F37D7C77}"/>
                </a:ext>
              </a:extLst>
            </p:cNvPr>
            <p:cNvSpPr txBox="1"/>
            <p:nvPr/>
          </p:nvSpPr>
          <p:spPr>
            <a:xfrm>
              <a:off x="4891782" y="2313797"/>
              <a:ext cx="792088" cy="246221"/>
            </a:xfrm>
            <a:prstGeom prst="rect">
              <a:avLst/>
            </a:prstGeom>
            <a:noFill/>
          </p:spPr>
          <p:txBody>
            <a:bodyPr wrap="square" rtlCol="0">
              <a:spAutoFit/>
            </a:bodyPr>
            <a:lstStyle/>
            <a:p>
              <a:r>
                <a:rPr kumimoji="1" lang="ja-JP" altLang="en-US" sz="1000" dirty="0"/>
                <a:t>計算</a:t>
              </a:r>
              <a:r>
                <a:rPr kumimoji="1" lang="en-US" altLang="ja-JP" sz="1000" dirty="0"/>
                <a:t>(</a:t>
              </a:r>
              <a:r>
                <a:rPr kumimoji="1" lang="ja-JP" altLang="en-US" sz="1000" dirty="0"/>
                <a:t>堆積</a:t>
              </a:r>
              <a:r>
                <a:rPr kumimoji="1" lang="en-US" altLang="ja-JP" sz="1000" dirty="0"/>
                <a:t>)</a:t>
              </a:r>
              <a:endParaRPr kumimoji="1" lang="ja-JP" altLang="en-US" sz="1000" dirty="0"/>
            </a:p>
          </p:txBody>
        </p:sp>
        <p:sp>
          <p:nvSpPr>
            <p:cNvPr id="23" name="テキスト ボックス 22">
              <a:extLst>
                <a:ext uri="{FF2B5EF4-FFF2-40B4-BE49-F238E27FC236}">
                  <a16:creationId xmlns:a16="http://schemas.microsoft.com/office/drawing/2014/main" id="{9074C6EB-59E5-4B93-91E4-AEC48918D0F5}"/>
                </a:ext>
              </a:extLst>
            </p:cNvPr>
            <p:cNvSpPr txBox="1"/>
            <p:nvPr/>
          </p:nvSpPr>
          <p:spPr>
            <a:xfrm>
              <a:off x="5783436" y="2313797"/>
              <a:ext cx="792088" cy="246221"/>
            </a:xfrm>
            <a:prstGeom prst="rect">
              <a:avLst/>
            </a:prstGeom>
            <a:noFill/>
          </p:spPr>
          <p:txBody>
            <a:bodyPr wrap="square" rtlCol="0">
              <a:spAutoFit/>
            </a:bodyPr>
            <a:lstStyle/>
            <a:p>
              <a:r>
                <a:rPr kumimoji="1" lang="ja-JP" altLang="en-US" sz="1000" dirty="0"/>
                <a:t>計算</a:t>
              </a:r>
              <a:r>
                <a:rPr kumimoji="1" lang="en-US" altLang="ja-JP" sz="1000" dirty="0"/>
                <a:t>(</a:t>
              </a:r>
              <a:r>
                <a:rPr kumimoji="1" lang="ja-JP" altLang="en-US" sz="1000" dirty="0"/>
                <a:t>洗掘</a:t>
              </a:r>
              <a:r>
                <a:rPr kumimoji="1" lang="en-US" altLang="ja-JP" sz="1000" dirty="0"/>
                <a:t>)</a:t>
              </a:r>
              <a:endParaRPr kumimoji="1" lang="ja-JP" altLang="en-US" sz="1000" dirty="0"/>
            </a:p>
          </p:txBody>
        </p:sp>
      </p:grpSp>
      <p:graphicFrame>
        <p:nvGraphicFramePr>
          <p:cNvPr id="24" name="グラフ 23">
            <a:extLst>
              <a:ext uri="{FF2B5EF4-FFF2-40B4-BE49-F238E27FC236}">
                <a16:creationId xmlns:a16="http://schemas.microsoft.com/office/drawing/2014/main" id="{AAB487A3-FEB3-4545-AC33-3CCC3D8F7B0B}"/>
              </a:ext>
            </a:extLst>
          </p:cNvPr>
          <p:cNvGraphicFramePr>
            <a:graphicFrameLocks noGrp="1"/>
          </p:cNvGraphicFramePr>
          <p:nvPr>
            <p:extLst>
              <p:ext uri="{D42A27DB-BD31-4B8C-83A1-F6EECF244321}">
                <p14:modId xmlns:p14="http://schemas.microsoft.com/office/powerpoint/2010/main" val="3372647626"/>
              </p:ext>
            </p:extLst>
          </p:nvPr>
        </p:nvGraphicFramePr>
        <p:xfrm>
          <a:off x="19096" y="4622794"/>
          <a:ext cx="4325471" cy="2232000"/>
        </p:xfrm>
        <a:graphic>
          <a:graphicData uri="http://schemas.openxmlformats.org/drawingml/2006/chart">
            <c:chart xmlns:c="http://schemas.openxmlformats.org/drawingml/2006/chart" xmlns:r="http://schemas.openxmlformats.org/officeDocument/2006/relationships" r:id="rId5"/>
          </a:graphicData>
        </a:graphic>
      </p:graphicFrame>
      <p:grpSp>
        <p:nvGrpSpPr>
          <p:cNvPr id="25" name="グループ化 24">
            <a:extLst>
              <a:ext uri="{FF2B5EF4-FFF2-40B4-BE49-F238E27FC236}">
                <a16:creationId xmlns:a16="http://schemas.microsoft.com/office/drawing/2014/main" id="{C44161AB-EC05-4B5A-A417-2C536F3C0D76}"/>
              </a:ext>
            </a:extLst>
          </p:cNvPr>
          <p:cNvGrpSpPr/>
          <p:nvPr/>
        </p:nvGrpSpPr>
        <p:grpSpPr>
          <a:xfrm>
            <a:off x="665210" y="4670199"/>
            <a:ext cx="3520146" cy="251107"/>
            <a:chOff x="3055378" y="2313797"/>
            <a:chExt cx="3520146" cy="251107"/>
          </a:xfrm>
        </p:grpSpPr>
        <p:sp>
          <p:nvSpPr>
            <p:cNvPr id="26" name="楕円 25">
              <a:extLst>
                <a:ext uri="{FF2B5EF4-FFF2-40B4-BE49-F238E27FC236}">
                  <a16:creationId xmlns:a16="http://schemas.microsoft.com/office/drawing/2014/main" id="{33C2A13F-C635-421A-BC10-094B9D6DE974}"/>
                </a:ext>
              </a:extLst>
            </p:cNvPr>
            <p:cNvSpPr/>
            <p:nvPr/>
          </p:nvSpPr>
          <p:spPr>
            <a:xfrm>
              <a:off x="3055378" y="2418935"/>
              <a:ext cx="45719" cy="45719"/>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345C407C-7A68-4874-9B1A-F5E16902594E}"/>
                </a:ext>
              </a:extLst>
            </p:cNvPr>
            <p:cNvSpPr/>
            <p:nvPr/>
          </p:nvSpPr>
          <p:spPr>
            <a:xfrm>
              <a:off x="3999990" y="2418933"/>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D8281399-4E87-44F3-8AFF-41DF7C293DD3}"/>
                </a:ext>
              </a:extLst>
            </p:cNvPr>
            <p:cNvSpPr/>
            <p:nvPr/>
          </p:nvSpPr>
          <p:spPr>
            <a:xfrm>
              <a:off x="4893554" y="2414049"/>
              <a:ext cx="45719" cy="45719"/>
            </a:xfrm>
            <a:prstGeom prst="rect">
              <a:avLst/>
            </a:prstGeom>
            <a:solidFill>
              <a:srgbClr val="0066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06F7D9D-B4C9-4722-8E8E-0AC44142F3F4}"/>
                </a:ext>
              </a:extLst>
            </p:cNvPr>
            <p:cNvSpPr/>
            <p:nvPr/>
          </p:nvSpPr>
          <p:spPr>
            <a:xfrm>
              <a:off x="5783828" y="2414049"/>
              <a:ext cx="45719" cy="4571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29AFA0E-35ED-44C3-BD1A-06F53E178414}"/>
                </a:ext>
              </a:extLst>
            </p:cNvPr>
            <p:cNvSpPr txBox="1"/>
            <p:nvPr/>
          </p:nvSpPr>
          <p:spPr>
            <a:xfrm>
              <a:off x="3059832" y="2318683"/>
              <a:ext cx="792088" cy="246221"/>
            </a:xfrm>
            <a:prstGeom prst="rect">
              <a:avLst/>
            </a:prstGeom>
            <a:noFill/>
          </p:spPr>
          <p:txBody>
            <a:bodyPr wrap="square" rtlCol="0">
              <a:spAutoFit/>
            </a:bodyPr>
            <a:lstStyle/>
            <a:p>
              <a:r>
                <a:rPr kumimoji="1" lang="ja-JP" altLang="en-US" sz="1000" dirty="0"/>
                <a:t>実測</a:t>
              </a:r>
              <a:r>
                <a:rPr kumimoji="1" lang="en-US" altLang="ja-JP" sz="1000" dirty="0"/>
                <a:t>(</a:t>
              </a:r>
              <a:r>
                <a:rPr kumimoji="1" lang="ja-JP" altLang="en-US" sz="1000" dirty="0"/>
                <a:t>堆積</a:t>
              </a:r>
              <a:r>
                <a:rPr kumimoji="1" lang="en-US" altLang="ja-JP" sz="1000" dirty="0"/>
                <a:t>)</a:t>
              </a:r>
              <a:endParaRPr kumimoji="1" lang="ja-JP" altLang="en-US" sz="1000" dirty="0"/>
            </a:p>
          </p:txBody>
        </p:sp>
        <p:sp>
          <p:nvSpPr>
            <p:cNvPr id="31" name="テキスト ボックス 30">
              <a:extLst>
                <a:ext uri="{FF2B5EF4-FFF2-40B4-BE49-F238E27FC236}">
                  <a16:creationId xmlns:a16="http://schemas.microsoft.com/office/drawing/2014/main" id="{9FD6680B-4E90-4DCC-948B-8E3CF0064586}"/>
                </a:ext>
              </a:extLst>
            </p:cNvPr>
            <p:cNvSpPr txBox="1"/>
            <p:nvPr/>
          </p:nvSpPr>
          <p:spPr>
            <a:xfrm>
              <a:off x="3995936" y="2318683"/>
              <a:ext cx="792088" cy="246221"/>
            </a:xfrm>
            <a:prstGeom prst="rect">
              <a:avLst/>
            </a:prstGeom>
            <a:noFill/>
          </p:spPr>
          <p:txBody>
            <a:bodyPr wrap="square" rtlCol="0">
              <a:spAutoFit/>
            </a:bodyPr>
            <a:lstStyle/>
            <a:p>
              <a:r>
                <a:rPr kumimoji="1" lang="ja-JP" altLang="en-US" sz="1000" dirty="0"/>
                <a:t>実測</a:t>
              </a:r>
              <a:r>
                <a:rPr kumimoji="1" lang="en-US" altLang="ja-JP" sz="1000" dirty="0"/>
                <a:t>(</a:t>
              </a:r>
              <a:r>
                <a:rPr kumimoji="1" lang="ja-JP" altLang="en-US" sz="1000" dirty="0"/>
                <a:t>洗掘</a:t>
              </a:r>
              <a:r>
                <a:rPr kumimoji="1" lang="en-US" altLang="ja-JP" sz="1000" dirty="0"/>
                <a:t>)</a:t>
              </a:r>
              <a:endParaRPr kumimoji="1" lang="ja-JP" altLang="en-US" sz="1000" dirty="0"/>
            </a:p>
          </p:txBody>
        </p:sp>
        <p:sp>
          <p:nvSpPr>
            <p:cNvPr id="32" name="テキスト ボックス 31">
              <a:extLst>
                <a:ext uri="{FF2B5EF4-FFF2-40B4-BE49-F238E27FC236}">
                  <a16:creationId xmlns:a16="http://schemas.microsoft.com/office/drawing/2014/main" id="{7A695BBB-16C9-40C4-B719-BD809566B972}"/>
                </a:ext>
              </a:extLst>
            </p:cNvPr>
            <p:cNvSpPr txBox="1"/>
            <p:nvPr/>
          </p:nvSpPr>
          <p:spPr>
            <a:xfrm>
              <a:off x="4891782" y="2313797"/>
              <a:ext cx="792088" cy="246221"/>
            </a:xfrm>
            <a:prstGeom prst="rect">
              <a:avLst/>
            </a:prstGeom>
            <a:noFill/>
          </p:spPr>
          <p:txBody>
            <a:bodyPr wrap="square" rtlCol="0">
              <a:spAutoFit/>
            </a:bodyPr>
            <a:lstStyle/>
            <a:p>
              <a:r>
                <a:rPr kumimoji="1" lang="ja-JP" altLang="en-US" sz="1000" dirty="0"/>
                <a:t>計算</a:t>
              </a:r>
              <a:r>
                <a:rPr kumimoji="1" lang="en-US" altLang="ja-JP" sz="1000" dirty="0"/>
                <a:t>(</a:t>
              </a:r>
              <a:r>
                <a:rPr kumimoji="1" lang="ja-JP" altLang="en-US" sz="1000" dirty="0"/>
                <a:t>堆積</a:t>
              </a:r>
              <a:r>
                <a:rPr kumimoji="1" lang="en-US" altLang="ja-JP" sz="1000" dirty="0"/>
                <a:t>)</a:t>
              </a:r>
              <a:endParaRPr kumimoji="1" lang="ja-JP" altLang="en-US" sz="1000" dirty="0"/>
            </a:p>
          </p:txBody>
        </p:sp>
        <p:sp>
          <p:nvSpPr>
            <p:cNvPr id="33" name="テキスト ボックス 32">
              <a:extLst>
                <a:ext uri="{FF2B5EF4-FFF2-40B4-BE49-F238E27FC236}">
                  <a16:creationId xmlns:a16="http://schemas.microsoft.com/office/drawing/2014/main" id="{5DB7FD0B-5B74-4D7C-8491-61BE54186224}"/>
                </a:ext>
              </a:extLst>
            </p:cNvPr>
            <p:cNvSpPr txBox="1"/>
            <p:nvPr/>
          </p:nvSpPr>
          <p:spPr>
            <a:xfrm>
              <a:off x="5783436" y="2313797"/>
              <a:ext cx="792088" cy="246221"/>
            </a:xfrm>
            <a:prstGeom prst="rect">
              <a:avLst/>
            </a:prstGeom>
            <a:noFill/>
          </p:spPr>
          <p:txBody>
            <a:bodyPr wrap="square" rtlCol="0">
              <a:spAutoFit/>
            </a:bodyPr>
            <a:lstStyle/>
            <a:p>
              <a:r>
                <a:rPr kumimoji="1" lang="ja-JP" altLang="en-US" sz="1000" dirty="0"/>
                <a:t>計算</a:t>
              </a:r>
              <a:r>
                <a:rPr kumimoji="1" lang="en-US" altLang="ja-JP" sz="1000" dirty="0"/>
                <a:t>(</a:t>
              </a:r>
              <a:r>
                <a:rPr kumimoji="1" lang="ja-JP" altLang="en-US" sz="1000" dirty="0"/>
                <a:t>洗掘</a:t>
              </a:r>
              <a:r>
                <a:rPr kumimoji="1" lang="en-US" altLang="ja-JP" sz="1000" dirty="0"/>
                <a:t>)</a:t>
              </a:r>
              <a:endParaRPr kumimoji="1" lang="ja-JP" altLang="en-US" sz="1000" dirty="0"/>
            </a:p>
          </p:txBody>
        </p:sp>
      </p:grpSp>
      <p:sp>
        <p:nvSpPr>
          <p:cNvPr id="7" name="テキスト ボックス 6">
            <a:extLst>
              <a:ext uri="{FF2B5EF4-FFF2-40B4-BE49-F238E27FC236}">
                <a16:creationId xmlns:a16="http://schemas.microsoft.com/office/drawing/2014/main" id="{983EA4D4-7DF3-43D2-A9C9-C540C53F0A34}"/>
              </a:ext>
            </a:extLst>
          </p:cNvPr>
          <p:cNvSpPr txBox="1"/>
          <p:nvPr/>
        </p:nvSpPr>
        <p:spPr>
          <a:xfrm>
            <a:off x="2995444" y="2694553"/>
            <a:ext cx="1235632" cy="246221"/>
          </a:xfrm>
          <a:prstGeom prst="rect">
            <a:avLst/>
          </a:prstGeom>
          <a:solidFill>
            <a:schemeClr val="bg1"/>
          </a:solidFill>
          <a:ln>
            <a:solidFill>
              <a:schemeClr val="tx1"/>
            </a:solidFill>
          </a:ln>
        </p:spPr>
        <p:txBody>
          <a:bodyPr wrap="square" rtlCol="0">
            <a:spAutoFit/>
          </a:bodyPr>
          <a:lstStyle/>
          <a:p>
            <a:pPr algn="ctr"/>
            <a:r>
              <a:rPr kumimoji="1" lang="ja-JP" altLang="en-US" sz="1000" dirty="0"/>
              <a:t>低水路平均河床高</a:t>
            </a:r>
          </a:p>
        </p:txBody>
      </p:sp>
      <p:sp>
        <p:nvSpPr>
          <p:cNvPr id="34" name="テキスト ボックス 33">
            <a:extLst>
              <a:ext uri="{FF2B5EF4-FFF2-40B4-BE49-F238E27FC236}">
                <a16:creationId xmlns:a16="http://schemas.microsoft.com/office/drawing/2014/main" id="{ACE37892-AE53-4964-847D-88EB7831C253}"/>
              </a:ext>
            </a:extLst>
          </p:cNvPr>
          <p:cNvSpPr txBox="1"/>
          <p:nvPr/>
        </p:nvSpPr>
        <p:spPr>
          <a:xfrm>
            <a:off x="3366528" y="4931246"/>
            <a:ext cx="860672" cy="246221"/>
          </a:xfrm>
          <a:prstGeom prst="rect">
            <a:avLst/>
          </a:prstGeom>
          <a:solidFill>
            <a:schemeClr val="bg1"/>
          </a:solidFill>
          <a:ln>
            <a:solidFill>
              <a:schemeClr val="tx1"/>
            </a:solidFill>
          </a:ln>
        </p:spPr>
        <p:txBody>
          <a:bodyPr wrap="square" rtlCol="0">
            <a:spAutoFit/>
          </a:bodyPr>
          <a:lstStyle/>
          <a:p>
            <a:pPr algn="ctr"/>
            <a:r>
              <a:rPr kumimoji="1" lang="ja-JP" altLang="en-US" sz="1000" dirty="0"/>
              <a:t>最深河床高</a:t>
            </a:r>
          </a:p>
        </p:txBody>
      </p:sp>
      <p:sp>
        <p:nvSpPr>
          <p:cNvPr id="35" name="テキスト ボックス 34">
            <a:extLst>
              <a:ext uri="{FF2B5EF4-FFF2-40B4-BE49-F238E27FC236}">
                <a16:creationId xmlns:a16="http://schemas.microsoft.com/office/drawing/2014/main" id="{0BBFACB3-7DE7-4AE8-8A7F-FE44E1EA83A0}"/>
              </a:ext>
            </a:extLst>
          </p:cNvPr>
          <p:cNvSpPr txBox="1"/>
          <p:nvPr/>
        </p:nvSpPr>
        <p:spPr>
          <a:xfrm>
            <a:off x="6732240" y="6333405"/>
            <a:ext cx="2160240" cy="246221"/>
          </a:xfrm>
          <a:prstGeom prst="rect">
            <a:avLst/>
          </a:prstGeom>
          <a:solidFill>
            <a:schemeClr val="bg1"/>
          </a:solidFill>
          <a:ln>
            <a:solidFill>
              <a:schemeClr val="tx1"/>
            </a:solidFill>
          </a:ln>
        </p:spPr>
        <p:txBody>
          <a:bodyPr wrap="square" rtlCol="0">
            <a:spAutoFit/>
          </a:bodyPr>
          <a:lstStyle/>
          <a:p>
            <a:pPr algn="ctr"/>
            <a:r>
              <a:rPr kumimoji="1" lang="ja-JP" altLang="en-US" sz="1000" dirty="0"/>
              <a:t>河床変動検証計算結果縦断図</a:t>
            </a:r>
            <a:r>
              <a:rPr kumimoji="1" lang="en-US" altLang="ja-JP" sz="1000" dirty="0"/>
              <a:t>(8.2k)</a:t>
            </a:r>
            <a:endParaRPr kumimoji="1" lang="ja-JP" altLang="en-US" sz="1000" dirty="0"/>
          </a:p>
        </p:txBody>
      </p:sp>
      <p:sp>
        <p:nvSpPr>
          <p:cNvPr id="8" name="楕円 7">
            <a:extLst>
              <a:ext uri="{FF2B5EF4-FFF2-40B4-BE49-F238E27FC236}">
                <a16:creationId xmlns:a16="http://schemas.microsoft.com/office/drawing/2014/main" id="{CAC47F3F-0A25-4A07-B276-572EA7ADF598}"/>
              </a:ext>
            </a:extLst>
          </p:cNvPr>
          <p:cNvSpPr/>
          <p:nvPr/>
        </p:nvSpPr>
        <p:spPr>
          <a:xfrm>
            <a:off x="1875001" y="2728897"/>
            <a:ext cx="562159" cy="14077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グループ化 3">
            <a:extLst>
              <a:ext uri="{FF2B5EF4-FFF2-40B4-BE49-F238E27FC236}">
                <a16:creationId xmlns:a16="http://schemas.microsoft.com/office/drawing/2014/main" id="{ADCAEFE6-F44A-4D3A-9972-8B7AE839E9F6}"/>
              </a:ext>
            </a:extLst>
          </p:cNvPr>
          <p:cNvGrpSpPr/>
          <p:nvPr/>
        </p:nvGrpSpPr>
        <p:grpSpPr>
          <a:xfrm>
            <a:off x="4687044" y="2331107"/>
            <a:ext cx="4205436" cy="1451310"/>
            <a:chOff x="4687044" y="2331107"/>
            <a:chExt cx="4205436" cy="1451310"/>
          </a:xfrm>
        </p:grpSpPr>
        <p:pic>
          <p:nvPicPr>
            <p:cNvPr id="11" name="図 10">
              <a:extLst>
                <a:ext uri="{FF2B5EF4-FFF2-40B4-BE49-F238E27FC236}">
                  <a16:creationId xmlns:a16="http://schemas.microsoft.com/office/drawing/2014/main" id="{005C6AEF-2069-4C3B-8301-86EFF85AC6B0}"/>
                </a:ext>
              </a:extLst>
            </p:cNvPr>
            <p:cNvPicPr>
              <a:picLocks noChangeAspect="1"/>
            </p:cNvPicPr>
            <p:nvPr/>
          </p:nvPicPr>
          <p:blipFill>
            <a:blip r:embed="rId6"/>
            <a:stretch>
              <a:fillRect/>
            </a:stretch>
          </p:blipFill>
          <p:spPr>
            <a:xfrm>
              <a:off x="4687044" y="2331107"/>
              <a:ext cx="4205436" cy="1451310"/>
            </a:xfrm>
            <a:prstGeom prst="rect">
              <a:avLst/>
            </a:prstGeom>
          </p:spPr>
        </p:pic>
        <p:sp>
          <p:nvSpPr>
            <p:cNvPr id="36" name="テキスト ボックス 35">
              <a:extLst>
                <a:ext uri="{FF2B5EF4-FFF2-40B4-BE49-F238E27FC236}">
                  <a16:creationId xmlns:a16="http://schemas.microsoft.com/office/drawing/2014/main" id="{87B95B58-F6EA-44C6-9655-B334CF29DCAA}"/>
                </a:ext>
              </a:extLst>
            </p:cNvPr>
            <p:cNvSpPr txBox="1"/>
            <p:nvPr/>
          </p:nvSpPr>
          <p:spPr>
            <a:xfrm>
              <a:off x="4687044" y="3383208"/>
              <a:ext cx="1368152" cy="215444"/>
            </a:xfrm>
            <a:prstGeom prst="rect">
              <a:avLst/>
            </a:prstGeom>
            <a:solidFill>
              <a:schemeClr val="bg1"/>
            </a:solidFill>
            <a:ln>
              <a:solidFill>
                <a:schemeClr val="tx1"/>
              </a:solidFill>
            </a:ln>
          </p:spPr>
          <p:txBody>
            <a:bodyPr wrap="square" rtlCol="0">
              <a:spAutoFit/>
            </a:bodyPr>
            <a:lstStyle/>
            <a:p>
              <a:pPr algn="ctr"/>
              <a:r>
                <a:rPr kumimoji="1" lang="ja-JP" altLang="en-US" sz="800" dirty="0"/>
                <a:t>那賀川直轄区間の平面図</a:t>
              </a:r>
            </a:p>
          </p:txBody>
        </p:sp>
      </p:grpSp>
      <p:sp>
        <p:nvSpPr>
          <p:cNvPr id="37" name="楕円 36">
            <a:extLst>
              <a:ext uri="{FF2B5EF4-FFF2-40B4-BE49-F238E27FC236}">
                <a16:creationId xmlns:a16="http://schemas.microsoft.com/office/drawing/2014/main" id="{85C3775C-F068-4209-AA9B-563348F624B0}"/>
              </a:ext>
            </a:extLst>
          </p:cNvPr>
          <p:cNvSpPr/>
          <p:nvPr/>
        </p:nvSpPr>
        <p:spPr>
          <a:xfrm>
            <a:off x="1875001" y="4973597"/>
            <a:ext cx="562159" cy="14077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162016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12592</TotalTime>
  <Words>2215</Words>
  <Application>Microsoft Office PowerPoint</Application>
  <PresentationFormat>画面に合わせる (4:3)</PresentationFormat>
  <Paragraphs>185</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ＭＳ ゴシック</vt:lpstr>
      <vt:lpstr>Arial</vt:lpstr>
      <vt:lpstr>Calibri</vt:lpstr>
      <vt:lpstr>Cambria Math</vt:lpstr>
      <vt:lpstr>Office ​​テーマ</vt:lpstr>
      <vt:lpstr>総合土砂管理の推進に向けた河道領域の土砂に関する課題抽出手法の提案</vt:lpstr>
      <vt:lpstr>背景①（河道領域での総合土砂管理の現状）</vt:lpstr>
      <vt:lpstr>背景②（二極化を一因とする那賀川の局所洗掘）</vt:lpstr>
      <vt:lpstr>背景③（河床変動計算に関連する既往の知見）</vt:lpstr>
      <vt:lpstr>目的</vt:lpstr>
      <vt:lpstr>計算手法（1次元の枠組みで二極化進行を表現できるモデル）</vt:lpstr>
      <vt:lpstr>計算式（1次元の枠組みで二極化進行を表現できるモデル）</vt:lpstr>
      <vt:lpstr>モデルの検証①</vt:lpstr>
      <vt:lpstr>モデルの検証②</vt:lpstr>
      <vt:lpstr>結果①</vt:lpstr>
      <vt:lpstr>結果②</vt:lpstr>
      <vt:lpstr>おわりに</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Hewlett-Packard Company</dc:creator>
  <cp:lastModifiedBy>武川 晋也</cp:lastModifiedBy>
  <cp:revision>477</cp:revision>
  <cp:lastPrinted>2023-06-08T08:47:42Z</cp:lastPrinted>
  <dcterms:created xsi:type="dcterms:W3CDTF">2019-04-26T10:09:37Z</dcterms:created>
  <dcterms:modified xsi:type="dcterms:W3CDTF">2023-06-12T07:02:44Z</dcterms:modified>
</cp:coreProperties>
</file>