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275213" cy="424434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68"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B8B8"/>
    <a:srgbClr val="FFD9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390" autoAdjust="0"/>
    <p:restoredTop sz="94660"/>
  </p:normalViewPr>
  <p:slideViewPr>
    <p:cSldViewPr snapToGrid="0" showGuides="1">
      <p:cViewPr varScale="1">
        <p:scale>
          <a:sx n="18" d="100"/>
          <a:sy n="18" d="100"/>
        </p:scale>
        <p:origin x="3840" y="182"/>
      </p:cViewPr>
      <p:guideLst>
        <p:guide orient="horz" pos="13368"/>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6946180"/>
            <a:ext cx="25733931" cy="14776591"/>
          </a:xfrm>
        </p:spPr>
        <p:txBody>
          <a:bodyPr anchor="b"/>
          <a:lstStyle>
            <a:lvl1pPr algn="ctr">
              <a:defRPr sz="19865"/>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3784402" y="22292613"/>
            <a:ext cx="22706410" cy="10247327"/>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934D347-B396-4511-9646-3ADC2AED34A9}" type="datetimeFigureOut">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6487B9-3388-439F-91F0-68B48F8AC86F}" type="slidenum">
              <a:rPr kumimoji="1" lang="ja-JP" altLang="en-US" smtClean="0"/>
              <a:t>‹#›</a:t>
            </a:fld>
            <a:endParaRPr kumimoji="1" lang="ja-JP" altLang="en-US"/>
          </a:p>
        </p:txBody>
      </p:sp>
    </p:spTree>
    <p:extLst>
      <p:ext uri="{BB962C8B-B14F-4D97-AF65-F5344CB8AC3E}">
        <p14:creationId xmlns:p14="http://schemas.microsoft.com/office/powerpoint/2010/main" val="306475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934D347-B396-4511-9646-3ADC2AED34A9}" type="datetimeFigureOut">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6487B9-3388-439F-91F0-68B48F8AC86F}" type="slidenum">
              <a:rPr kumimoji="1" lang="ja-JP" altLang="en-US" smtClean="0"/>
              <a:t>‹#›</a:t>
            </a:fld>
            <a:endParaRPr kumimoji="1" lang="ja-JP" altLang="en-US"/>
          </a:p>
        </p:txBody>
      </p:sp>
    </p:spTree>
    <p:extLst>
      <p:ext uri="{BB962C8B-B14F-4D97-AF65-F5344CB8AC3E}">
        <p14:creationId xmlns:p14="http://schemas.microsoft.com/office/powerpoint/2010/main" val="140302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59718"/>
            <a:ext cx="6528093" cy="3596882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2081423" y="2259718"/>
            <a:ext cx="19205838" cy="359688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934D347-B396-4511-9646-3ADC2AED34A9}" type="datetimeFigureOut">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6487B9-3388-439F-91F0-68B48F8AC86F}" type="slidenum">
              <a:rPr kumimoji="1" lang="ja-JP" altLang="en-US" smtClean="0"/>
              <a:t>‹#›</a:t>
            </a:fld>
            <a:endParaRPr kumimoji="1" lang="ja-JP" altLang="en-US"/>
          </a:p>
        </p:txBody>
      </p:sp>
    </p:spTree>
    <p:extLst>
      <p:ext uri="{BB962C8B-B14F-4D97-AF65-F5344CB8AC3E}">
        <p14:creationId xmlns:p14="http://schemas.microsoft.com/office/powerpoint/2010/main" val="295861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934D347-B396-4511-9646-3ADC2AED34A9}" type="datetimeFigureOut">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6487B9-3388-439F-91F0-68B48F8AC86F}" type="slidenum">
              <a:rPr kumimoji="1" lang="ja-JP" altLang="en-US" smtClean="0"/>
              <a:t>‹#›</a:t>
            </a:fld>
            <a:endParaRPr kumimoji="1" lang="ja-JP" altLang="en-US"/>
          </a:p>
        </p:txBody>
      </p:sp>
    </p:spTree>
    <p:extLst>
      <p:ext uri="{BB962C8B-B14F-4D97-AF65-F5344CB8AC3E}">
        <p14:creationId xmlns:p14="http://schemas.microsoft.com/office/powerpoint/2010/main" val="15830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65654" y="10581388"/>
            <a:ext cx="26112371" cy="17655272"/>
          </a:xfrm>
        </p:spPr>
        <p:txBody>
          <a:bodyPr anchor="b"/>
          <a:lstStyle>
            <a:lvl1pPr>
              <a:defRPr sz="19865"/>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65654" y="28403686"/>
            <a:ext cx="26112371" cy="9284491"/>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934D347-B396-4511-9646-3ADC2AED34A9}" type="datetimeFigureOut">
              <a:rPr kumimoji="1" lang="ja-JP" altLang="en-US" smtClean="0"/>
              <a:t>2023/6/7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6487B9-3388-439F-91F0-68B48F8AC86F}" type="slidenum">
              <a:rPr kumimoji="1" lang="ja-JP" altLang="en-US" smtClean="0"/>
              <a:t>‹#›</a:t>
            </a:fld>
            <a:endParaRPr kumimoji="1" lang="ja-JP" altLang="en-US"/>
          </a:p>
        </p:txBody>
      </p:sp>
    </p:spTree>
    <p:extLst>
      <p:ext uri="{BB962C8B-B14F-4D97-AF65-F5344CB8AC3E}">
        <p14:creationId xmlns:p14="http://schemas.microsoft.com/office/powerpoint/2010/main" val="175091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2081421" y="11298590"/>
            <a:ext cx="12866966" cy="2692994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15326826" y="11298590"/>
            <a:ext cx="12866966" cy="2692994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934D347-B396-4511-9646-3ADC2AED34A9}" type="datetimeFigureOut">
              <a:rPr kumimoji="1" lang="ja-JP" altLang="en-US" smtClean="0"/>
              <a:t>2023/6/7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6487B9-3388-439F-91F0-68B48F8AC86F}" type="slidenum">
              <a:rPr kumimoji="1" lang="ja-JP" altLang="en-US" smtClean="0"/>
              <a:t>‹#›</a:t>
            </a:fld>
            <a:endParaRPr kumimoji="1" lang="ja-JP" altLang="en-US"/>
          </a:p>
        </p:txBody>
      </p:sp>
    </p:spTree>
    <p:extLst>
      <p:ext uri="{BB962C8B-B14F-4D97-AF65-F5344CB8AC3E}">
        <p14:creationId xmlns:p14="http://schemas.microsoft.com/office/powerpoint/2010/main" val="215690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59727"/>
            <a:ext cx="26112371" cy="820376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85368" y="10404531"/>
            <a:ext cx="12807832" cy="5099100"/>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smtClean="0"/>
              <a:t>マスター テキストの書式設定</a:t>
            </a:r>
          </a:p>
        </p:txBody>
      </p:sp>
      <p:sp>
        <p:nvSpPr>
          <p:cNvPr id="4" name="Content Placeholder 3"/>
          <p:cNvSpPr>
            <a:spLocks noGrp="1"/>
          </p:cNvSpPr>
          <p:nvPr>
            <p:ph sz="half" idx="2"/>
          </p:nvPr>
        </p:nvSpPr>
        <p:spPr>
          <a:xfrm>
            <a:off x="2085368" y="15503631"/>
            <a:ext cx="12807832" cy="2280350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15326828" y="10404531"/>
            <a:ext cx="12870909" cy="5099100"/>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smtClean="0"/>
              <a:t>マスター テキストの書式設定</a:t>
            </a:r>
          </a:p>
        </p:txBody>
      </p:sp>
      <p:sp>
        <p:nvSpPr>
          <p:cNvPr id="6" name="Content Placeholder 5"/>
          <p:cNvSpPr>
            <a:spLocks noGrp="1"/>
          </p:cNvSpPr>
          <p:nvPr>
            <p:ph sz="quarter" idx="4"/>
          </p:nvPr>
        </p:nvSpPr>
        <p:spPr>
          <a:xfrm>
            <a:off x="15326828" y="15503631"/>
            <a:ext cx="12870909" cy="2280350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934D347-B396-4511-9646-3ADC2AED34A9}" type="datetimeFigureOut">
              <a:rPr kumimoji="1" lang="ja-JP" altLang="en-US" smtClean="0"/>
              <a:t>2023/6/7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D6487B9-3388-439F-91F0-68B48F8AC86F}" type="slidenum">
              <a:rPr kumimoji="1" lang="ja-JP" altLang="en-US" smtClean="0"/>
              <a:t>‹#›</a:t>
            </a:fld>
            <a:endParaRPr kumimoji="1" lang="ja-JP" altLang="en-US"/>
          </a:p>
        </p:txBody>
      </p:sp>
    </p:spTree>
    <p:extLst>
      <p:ext uri="{BB962C8B-B14F-4D97-AF65-F5344CB8AC3E}">
        <p14:creationId xmlns:p14="http://schemas.microsoft.com/office/powerpoint/2010/main" val="405719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934D347-B396-4511-9646-3ADC2AED34A9}" type="datetimeFigureOut">
              <a:rPr kumimoji="1" lang="ja-JP" altLang="en-US" smtClean="0"/>
              <a:t>2023/6/7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D6487B9-3388-439F-91F0-68B48F8AC86F}" type="slidenum">
              <a:rPr kumimoji="1" lang="ja-JP" altLang="en-US" smtClean="0"/>
              <a:t>‹#›</a:t>
            </a:fld>
            <a:endParaRPr kumimoji="1" lang="ja-JP" altLang="en-US"/>
          </a:p>
        </p:txBody>
      </p:sp>
    </p:spTree>
    <p:extLst>
      <p:ext uri="{BB962C8B-B14F-4D97-AF65-F5344CB8AC3E}">
        <p14:creationId xmlns:p14="http://schemas.microsoft.com/office/powerpoint/2010/main" val="204673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4D347-B396-4511-9646-3ADC2AED34A9}" type="datetimeFigureOut">
              <a:rPr kumimoji="1" lang="ja-JP" altLang="en-US" smtClean="0"/>
              <a:t>2023/6/7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D6487B9-3388-439F-91F0-68B48F8AC86F}" type="slidenum">
              <a:rPr kumimoji="1" lang="ja-JP" altLang="en-US" smtClean="0"/>
              <a:t>‹#›</a:t>
            </a:fld>
            <a:endParaRPr kumimoji="1" lang="ja-JP" altLang="en-US"/>
          </a:p>
        </p:txBody>
      </p:sp>
    </p:spTree>
    <p:extLst>
      <p:ext uri="{BB962C8B-B14F-4D97-AF65-F5344CB8AC3E}">
        <p14:creationId xmlns:p14="http://schemas.microsoft.com/office/powerpoint/2010/main" val="140357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5364" y="2829560"/>
            <a:ext cx="9764544" cy="9903460"/>
          </a:xfrm>
        </p:spPr>
        <p:txBody>
          <a:bodyPr anchor="b"/>
          <a:lstStyle>
            <a:lvl1pPr>
              <a:defRPr sz="1059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2870909" y="6111073"/>
            <a:ext cx="15326827" cy="30162324"/>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085364" y="12733020"/>
            <a:ext cx="9764544" cy="23589495"/>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934D347-B396-4511-9646-3ADC2AED34A9}" type="datetimeFigureOut">
              <a:rPr kumimoji="1" lang="ja-JP" altLang="en-US" smtClean="0"/>
              <a:t>2023/6/7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6487B9-3388-439F-91F0-68B48F8AC86F}" type="slidenum">
              <a:rPr kumimoji="1" lang="ja-JP" altLang="en-US" smtClean="0"/>
              <a:t>‹#›</a:t>
            </a:fld>
            <a:endParaRPr kumimoji="1" lang="ja-JP" altLang="en-US"/>
          </a:p>
        </p:txBody>
      </p:sp>
    </p:spTree>
    <p:extLst>
      <p:ext uri="{BB962C8B-B14F-4D97-AF65-F5344CB8AC3E}">
        <p14:creationId xmlns:p14="http://schemas.microsoft.com/office/powerpoint/2010/main" val="283569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085364" y="2829560"/>
            <a:ext cx="9764544" cy="9903460"/>
          </a:xfrm>
        </p:spPr>
        <p:txBody>
          <a:bodyPr anchor="b"/>
          <a:lstStyle>
            <a:lvl1pPr>
              <a:defRPr sz="1059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870909" y="6111073"/>
            <a:ext cx="15326827" cy="30162324"/>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ja-JP" altLang="en-US" smtClean="0"/>
              <a:t>図を追加</a:t>
            </a:r>
            <a:endParaRPr lang="en-US" dirty="0"/>
          </a:p>
        </p:txBody>
      </p:sp>
      <p:sp>
        <p:nvSpPr>
          <p:cNvPr id="4" name="Text Placeholder 3"/>
          <p:cNvSpPr>
            <a:spLocks noGrp="1"/>
          </p:cNvSpPr>
          <p:nvPr>
            <p:ph type="body" sz="half" idx="2"/>
          </p:nvPr>
        </p:nvSpPr>
        <p:spPr>
          <a:xfrm>
            <a:off x="2085364" y="12733020"/>
            <a:ext cx="9764544" cy="23589495"/>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934D347-B396-4511-9646-3ADC2AED34A9}" type="datetimeFigureOut">
              <a:rPr kumimoji="1" lang="ja-JP" altLang="en-US" smtClean="0"/>
              <a:t>2023/6/7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6487B9-3388-439F-91F0-68B48F8AC86F}" type="slidenum">
              <a:rPr kumimoji="1" lang="ja-JP" altLang="en-US" smtClean="0"/>
              <a:t>‹#›</a:t>
            </a:fld>
            <a:endParaRPr kumimoji="1" lang="ja-JP" altLang="en-US"/>
          </a:p>
        </p:txBody>
      </p:sp>
    </p:spTree>
    <p:extLst>
      <p:ext uri="{BB962C8B-B14F-4D97-AF65-F5344CB8AC3E}">
        <p14:creationId xmlns:p14="http://schemas.microsoft.com/office/powerpoint/2010/main" val="388535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59727"/>
            <a:ext cx="26112371" cy="82037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81421" y="11298590"/>
            <a:ext cx="26112371" cy="2692994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2081421" y="39338753"/>
            <a:ext cx="6811923" cy="2259718"/>
          </a:xfrm>
          <a:prstGeom prst="rect">
            <a:avLst/>
          </a:prstGeom>
        </p:spPr>
        <p:txBody>
          <a:bodyPr vert="horz" lIns="91440" tIns="45720" rIns="91440" bIns="45720" rtlCol="0" anchor="ctr"/>
          <a:lstStyle>
            <a:lvl1pPr algn="l">
              <a:defRPr sz="3973">
                <a:solidFill>
                  <a:schemeClr val="tx1">
                    <a:tint val="75000"/>
                  </a:schemeClr>
                </a:solidFill>
              </a:defRPr>
            </a:lvl1pPr>
          </a:lstStyle>
          <a:p>
            <a:fld id="{3934D347-B396-4511-9646-3ADC2AED34A9}" type="datetimeFigureOut">
              <a:rPr kumimoji="1" lang="ja-JP" altLang="en-US" smtClean="0"/>
              <a:t>2023/6/7</a:t>
            </a:fld>
            <a:endParaRPr kumimoji="1" lang="ja-JP" altLang="en-US"/>
          </a:p>
        </p:txBody>
      </p:sp>
      <p:sp>
        <p:nvSpPr>
          <p:cNvPr id="5" name="Footer Placeholder 4"/>
          <p:cNvSpPr>
            <a:spLocks noGrp="1"/>
          </p:cNvSpPr>
          <p:nvPr>
            <p:ph type="ftr" sz="quarter" idx="3"/>
          </p:nvPr>
        </p:nvSpPr>
        <p:spPr>
          <a:xfrm>
            <a:off x="10028665" y="39338753"/>
            <a:ext cx="10217884" cy="2259718"/>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1381869" y="39338753"/>
            <a:ext cx="6811923" cy="2259718"/>
          </a:xfrm>
          <a:prstGeom prst="rect">
            <a:avLst/>
          </a:prstGeom>
        </p:spPr>
        <p:txBody>
          <a:bodyPr vert="horz" lIns="91440" tIns="45720" rIns="91440" bIns="45720" rtlCol="0" anchor="ctr"/>
          <a:lstStyle>
            <a:lvl1pPr algn="r">
              <a:defRPr sz="3973">
                <a:solidFill>
                  <a:schemeClr val="tx1">
                    <a:tint val="75000"/>
                  </a:schemeClr>
                </a:solidFill>
              </a:defRPr>
            </a:lvl1pPr>
          </a:lstStyle>
          <a:p>
            <a:fld id="{5D6487B9-3388-439F-91F0-68B48F8AC86F}" type="slidenum">
              <a:rPr kumimoji="1" lang="ja-JP" altLang="en-US" smtClean="0"/>
              <a:t>‹#›</a:t>
            </a:fld>
            <a:endParaRPr kumimoji="1" lang="ja-JP" altLang="en-US"/>
          </a:p>
        </p:txBody>
      </p:sp>
    </p:spTree>
    <p:extLst>
      <p:ext uri="{BB962C8B-B14F-4D97-AF65-F5344CB8AC3E}">
        <p14:creationId xmlns:p14="http://schemas.microsoft.com/office/powerpoint/2010/main" val="40141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kumimoji="1"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kumimoji="1"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kumimoji="1"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kumimoji="1"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9pPr>
    </p:bodyStyle>
    <p:otherStyle>
      <a:defPPr>
        <a:defRPr lang="en-US"/>
      </a:defPPr>
      <a:lvl1pPr marL="0" algn="l" defTabSz="3027487" rtl="0" eaLnBrk="1" latinLnBrk="0" hangingPunct="1">
        <a:defRPr kumimoji="1" sz="5960" kern="1200">
          <a:solidFill>
            <a:schemeClr val="tx1"/>
          </a:solidFill>
          <a:latin typeface="+mn-lt"/>
          <a:ea typeface="+mn-ea"/>
          <a:cs typeface="+mn-cs"/>
        </a:defRPr>
      </a:lvl1pPr>
      <a:lvl2pPr marL="1513743" algn="l" defTabSz="3027487" rtl="0" eaLnBrk="1" latinLnBrk="0" hangingPunct="1">
        <a:defRPr kumimoji="1" sz="5960" kern="1200">
          <a:solidFill>
            <a:schemeClr val="tx1"/>
          </a:solidFill>
          <a:latin typeface="+mn-lt"/>
          <a:ea typeface="+mn-ea"/>
          <a:cs typeface="+mn-cs"/>
        </a:defRPr>
      </a:lvl2pPr>
      <a:lvl3pPr marL="3027487" algn="l" defTabSz="3027487" rtl="0" eaLnBrk="1" latinLnBrk="0" hangingPunct="1">
        <a:defRPr kumimoji="1" sz="5960" kern="1200">
          <a:solidFill>
            <a:schemeClr val="tx1"/>
          </a:solidFill>
          <a:latin typeface="+mn-lt"/>
          <a:ea typeface="+mn-ea"/>
          <a:cs typeface="+mn-cs"/>
        </a:defRPr>
      </a:lvl3pPr>
      <a:lvl4pPr marL="4541230" algn="l" defTabSz="3027487" rtl="0" eaLnBrk="1" latinLnBrk="0" hangingPunct="1">
        <a:defRPr kumimoji="1" sz="5960" kern="1200">
          <a:solidFill>
            <a:schemeClr val="tx1"/>
          </a:solidFill>
          <a:latin typeface="+mn-lt"/>
          <a:ea typeface="+mn-ea"/>
          <a:cs typeface="+mn-cs"/>
        </a:defRPr>
      </a:lvl4pPr>
      <a:lvl5pPr marL="6054974" algn="l" defTabSz="3027487" rtl="0" eaLnBrk="1" latinLnBrk="0" hangingPunct="1">
        <a:defRPr kumimoji="1" sz="5960" kern="1200">
          <a:solidFill>
            <a:schemeClr val="tx1"/>
          </a:solidFill>
          <a:latin typeface="+mn-lt"/>
          <a:ea typeface="+mn-ea"/>
          <a:cs typeface="+mn-cs"/>
        </a:defRPr>
      </a:lvl5pPr>
      <a:lvl6pPr marL="7568717" algn="l" defTabSz="3027487" rtl="0" eaLnBrk="1" latinLnBrk="0" hangingPunct="1">
        <a:defRPr kumimoji="1" sz="5960" kern="1200">
          <a:solidFill>
            <a:schemeClr val="tx1"/>
          </a:solidFill>
          <a:latin typeface="+mn-lt"/>
          <a:ea typeface="+mn-ea"/>
          <a:cs typeface="+mn-cs"/>
        </a:defRPr>
      </a:lvl6pPr>
      <a:lvl7pPr marL="9082461" algn="l" defTabSz="3027487" rtl="0" eaLnBrk="1" latinLnBrk="0" hangingPunct="1">
        <a:defRPr kumimoji="1" sz="5960" kern="1200">
          <a:solidFill>
            <a:schemeClr val="tx1"/>
          </a:solidFill>
          <a:latin typeface="+mn-lt"/>
          <a:ea typeface="+mn-ea"/>
          <a:cs typeface="+mn-cs"/>
        </a:defRPr>
      </a:lvl7pPr>
      <a:lvl8pPr marL="10596204" algn="l" defTabSz="3027487" rtl="0" eaLnBrk="1" latinLnBrk="0" hangingPunct="1">
        <a:defRPr kumimoji="1" sz="5960" kern="1200">
          <a:solidFill>
            <a:schemeClr val="tx1"/>
          </a:solidFill>
          <a:latin typeface="+mn-lt"/>
          <a:ea typeface="+mn-ea"/>
          <a:cs typeface="+mn-cs"/>
        </a:defRPr>
      </a:lvl8pPr>
      <a:lvl9pPr marL="12109948" algn="l" defTabSz="3027487" rtl="0" eaLnBrk="1" latinLnBrk="0" hangingPunct="1">
        <a:defRPr kumimoji="1"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正方形/長方形 109"/>
          <p:cNvSpPr/>
          <p:nvPr/>
        </p:nvSpPr>
        <p:spPr>
          <a:xfrm>
            <a:off x="7425240" y="33579246"/>
            <a:ext cx="7449553" cy="79155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17505979" y="19586288"/>
            <a:ext cx="1940261" cy="427354"/>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474578" y="12049842"/>
            <a:ext cx="3275308" cy="7817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474578" y="16922983"/>
            <a:ext cx="3275308" cy="7817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474578" y="19667939"/>
            <a:ext cx="6688222" cy="83609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474578" y="24366196"/>
            <a:ext cx="2642164" cy="7543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474578" y="33632720"/>
            <a:ext cx="4036462" cy="8218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474578" y="40060855"/>
            <a:ext cx="4036462" cy="8218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474577" y="5953349"/>
            <a:ext cx="5787159" cy="7222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15482292" y="34898390"/>
            <a:ext cx="10492629" cy="31558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15419395" y="5130544"/>
            <a:ext cx="6292978" cy="41453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480470" y="23784165"/>
            <a:ext cx="2899085" cy="382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383747" y="5191982"/>
            <a:ext cx="5316013" cy="4236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0" y="-44661"/>
            <a:ext cx="30275213" cy="409476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15137606" y="4050100"/>
            <a:ext cx="0" cy="3839330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0" y="22752116"/>
            <a:ext cx="151384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779234" y="134862"/>
            <a:ext cx="28394527" cy="3046988"/>
          </a:xfrm>
          <a:prstGeom prst="rect">
            <a:avLst/>
          </a:prstGeom>
          <a:noFill/>
        </p:spPr>
        <p:txBody>
          <a:bodyPr wrap="square" rtlCol="0">
            <a:spAutoFit/>
          </a:bodyPr>
          <a:lstStyle/>
          <a:p>
            <a:r>
              <a:rPr kumimoji="1" lang="ja-JP" altLang="en-US" sz="9600" b="1" dirty="0">
                <a:solidFill>
                  <a:schemeClr val="bg1"/>
                </a:solidFill>
              </a:rPr>
              <a:t>表層及びその下層の河床材料の粒径</a:t>
            </a:r>
            <a:r>
              <a:rPr kumimoji="1" lang="ja-JP" altLang="en-US" sz="9600" b="1" dirty="0" smtClean="0">
                <a:solidFill>
                  <a:schemeClr val="bg1"/>
                </a:solidFill>
              </a:rPr>
              <a:t>に</a:t>
            </a:r>
            <a:endParaRPr kumimoji="1" lang="en-US" altLang="ja-JP" sz="9600" b="1" dirty="0" smtClean="0">
              <a:solidFill>
                <a:schemeClr val="bg1"/>
              </a:solidFill>
            </a:endParaRPr>
          </a:p>
          <a:p>
            <a:r>
              <a:rPr kumimoji="1" lang="ja-JP" altLang="en-US" sz="9600" b="1" dirty="0" smtClean="0">
                <a:solidFill>
                  <a:schemeClr val="bg1"/>
                </a:solidFill>
              </a:rPr>
              <a:t>着目したアユ</a:t>
            </a:r>
            <a:r>
              <a:rPr kumimoji="1" lang="ja-JP" altLang="en-US" sz="9600" b="1" dirty="0">
                <a:solidFill>
                  <a:schemeClr val="bg1"/>
                </a:solidFill>
              </a:rPr>
              <a:t>の産卵場の評価</a:t>
            </a:r>
          </a:p>
        </p:txBody>
      </p:sp>
      <p:sp>
        <p:nvSpPr>
          <p:cNvPr id="10" name="テキスト ボックス 9"/>
          <p:cNvSpPr txBox="1"/>
          <p:nvPr/>
        </p:nvSpPr>
        <p:spPr>
          <a:xfrm>
            <a:off x="1765828" y="2998205"/>
            <a:ext cx="29403554" cy="923330"/>
          </a:xfrm>
          <a:prstGeom prst="rect">
            <a:avLst/>
          </a:prstGeom>
          <a:noFill/>
        </p:spPr>
        <p:txBody>
          <a:bodyPr wrap="square" rtlCol="0">
            <a:spAutoFit/>
          </a:bodyPr>
          <a:lstStyle/>
          <a:p>
            <a:r>
              <a:rPr kumimoji="1" lang="ja-JP" altLang="en-US" sz="5400" dirty="0" smtClean="0">
                <a:solidFill>
                  <a:schemeClr val="bg1"/>
                </a:solidFill>
              </a:rPr>
              <a:t>小野田幸生（豊田市矢作川研究所，　</a:t>
            </a:r>
            <a:r>
              <a:rPr kumimoji="1" lang="en-US" altLang="ja-JP" sz="5400" dirty="0" err="1" smtClean="0">
                <a:solidFill>
                  <a:schemeClr val="bg1"/>
                </a:solidFill>
              </a:rPr>
              <a:t>onoda-yukio</a:t>
            </a:r>
            <a:r>
              <a:rPr kumimoji="1" lang="ja-JP" altLang="en-US" sz="5400" dirty="0" smtClean="0">
                <a:solidFill>
                  <a:schemeClr val="bg1"/>
                </a:solidFill>
              </a:rPr>
              <a:t>＠</a:t>
            </a:r>
            <a:r>
              <a:rPr kumimoji="1" lang="en-US" altLang="ja-JP" sz="5400" dirty="0" smtClean="0">
                <a:solidFill>
                  <a:schemeClr val="bg1"/>
                </a:solidFill>
              </a:rPr>
              <a:t>yahagigawa.jp</a:t>
            </a:r>
            <a:r>
              <a:rPr kumimoji="1" lang="ja-JP" altLang="en-US" sz="5400" dirty="0" smtClean="0">
                <a:solidFill>
                  <a:schemeClr val="bg1"/>
                </a:solidFill>
              </a:rPr>
              <a:t>）・間野静雄（川の研究室）</a:t>
            </a:r>
            <a:endParaRPr kumimoji="1" lang="ja-JP" altLang="en-US" sz="5400" dirty="0">
              <a:solidFill>
                <a:schemeClr val="bg1"/>
              </a:solidFill>
            </a:endParaRPr>
          </a:p>
        </p:txBody>
      </p:sp>
      <p:sp>
        <p:nvSpPr>
          <p:cNvPr id="12" name="テキスト ボックス 11"/>
          <p:cNvSpPr txBox="1"/>
          <p:nvPr/>
        </p:nvSpPr>
        <p:spPr>
          <a:xfrm>
            <a:off x="481263" y="4150726"/>
            <a:ext cx="6208296" cy="1569660"/>
          </a:xfrm>
          <a:prstGeom prst="rect">
            <a:avLst/>
          </a:prstGeom>
          <a:noFill/>
        </p:spPr>
        <p:txBody>
          <a:bodyPr wrap="square" rtlCol="0">
            <a:spAutoFit/>
          </a:bodyPr>
          <a:lstStyle/>
          <a:p>
            <a:r>
              <a:rPr kumimoji="1" lang="ja-JP" altLang="en-US" sz="9600" dirty="0" smtClean="0"/>
              <a:t>はじめに</a:t>
            </a:r>
            <a:endParaRPr kumimoji="1" lang="ja-JP" altLang="en-US" sz="9600" dirty="0"/>
          </a:p>
        </p:txBody>
      </p:sp>
      <p:sp>
        <p:nvSpPr>
          <p:cNvPr id="13" name="テキスト ボックス 12"/>
          <p:cNvSpPr txBox="1"/>
          <p:nvPr/>
        </p:nvSpPr>
        <p:spPr>
          <a:xfrm>
            <a:off x="481263" y="22811386"/>
            <a:ext cx="6208296" cy="1569660"/>
          </a:xfrm>
          <a:prstGeom prst="rect">
            <a:avLst/>
          </a:prstGeom>
          <a:noFill/>
        </p:spPr>
        <p:txBody>
          <a:bodyPr wrap="square" rtlCol="0">
            <a:spAutoFit/>
          </a:bodyPr>
          <a:lstStyle/>
          <a:p>
            <a:r>
              <a:rPr kumimoji="1" lang="ja-JP" altLang="en-US" sz="9600" dirty="0" smtClean="0"/>
              <a:t>方法</a:t>
            </a:r>
            <a:endParaRPr kumimoji="1" lang="ja-JP" altLang="en-US" sz="9600" dirty="0"/>
          </a:p>
        </p:txBody>
      </p:sp>
      <p:sp>
        <p:nvSpPr>
          <p:cNvPr id="14" name="テキスト ボックス 13"/>
          <p:cNvSpPr txBox="1"/>
          <p:nvPr/>
        </p:nvSpPr>
        <p:spPr>
          <a:xfrm>
            <a:off x="15400420" y="4121687"/>
            <a:ext cx="7401056" cy="1569660"/>
          </a:xfrm>
          <a:prstGeom prst="rect">
            <a:avLst/>
          </a:prstGeom>
          <a:noFill/>
        </p:spPr>
        <p:txBody>
          <a:bodyPr wrap="square" rtlCol="0">
            <a:spAutoFit/>
          </a:bodyPr>
          <a:lstStyle/>
          <a:p>
            <a:r>
              <a:rPr kumimoji="1" lang="ja-JP" altLang="en-US" sz="9600" dirty="0" smtClean="0"/>
              <a:t>結果と考察</a:t>
            </a:r>
            <a:endParaRPr kumimoji="1" lang="ja-JP" altLang="en-US" sz="9600" dirty="0"/>
          </a:p>
        </p:txBody>
      </p:sp>
      <p:sp>
        <p:nvSpPr>
          <p:cNvPr id="15" name="テキスト ボックス 14"/>
          <p:cNvSpPr txBox="1"/>
          <p:nvPr/>
        </p:nvSpPr>
        <p:spPr>
          <a:xfrm>
            <a:off x="15573173" y="33826211"/>
            <a:ext cx="11366458" cy="1569660"/>
          </a:xfrm>
          <a:prstGeom prst="rect">
            <a:avLst/>
          </a:prstGeom>
          <a:noFill/>
        </p:spPr>
        <p:txBody>
          <a:bodyPr wrap="square" rtlCol="0">
            <a:spAutoFit/>
          </a:bodyPr>
          <a:lstStyle/>
          <a:p>
            <a:r>
              <a:rPr kumimoji="1" lang="ja-JP" altLang="en-US" sz="9600" dirty="0" smtClean="0"/>
              <a:t>河川管理にむけて</a:t>
            </a:r>
            <a:endParaRPr kumimoji="1" lang="ja-JP" altLang="en-US" sz="9600" dirty="0"/>
          </a:p>
        </p:txBody>
      </p:sp>
      <p:pic>
        <p:nvPicPr>
          <p:cNvPr id="16" name="図 15"/>
          <p:cNvPicPr>
            <a:picLocks noChangeAspect="1"/>
          </p:cNvPicPr>
          <p:nvPr/>
        </p:nvPicPr>
        <p:blipFill rotWithShape="1">
          <a:blip r:embed="rId2"/>
          <a:srcRect l="10150" t="16043" r="6862" b="30909"/>
          <a:stretch/>
        </p:blipFill>
        <p:spPr>
          <a:xfrm>
            <a:off x="425112" y="25148394"/>
            <a:ext cx="14544846" cy="8290560"/>
          </a:xfrm>
          <a:prstGeom prst="rect">
            <a:avLst/>
          </a:prstGeom>
        </p:spPr>
      </p:pic>
      <p:sp>
        <p:nvSpPr>
          <p:cNvPr id="17" name="テキスト ボックス 16"/>
          <p:cNvSpPr txBox="1"/>
          <p:nvPr/>
        </p:nvSpPr>
        <p:spPr>
          <a:xfrm>
            <a:off x="481263" y="5862607"/>
            <a:ext cx="6208296" cy="1037882"/>
          </a:xfrm>
          <a:prstGeom prst="rect">
            <a:avLst/>
          </a:prstGeom>
          <a:noFill/>
        </p:spPr>
        <p:txBody>
          <a:bodyPr wrap="square" rtlCol="0">
            <a:spAutoFit/>
          </a:bodyPr>
          <a:lstStyle/>
          <a:p>
            <a:r>
              <a:rPr kumimoji="1" lang="ja-JP" altLang="en-US" sz="6000" dirty="0" smtClean="0"/>
              <a:t>この</a:t>
            </a:r>
            <a:r>
              <a:rPr kumimoji="1" lang="ja-JP" altLang="en-US" sz="6000" dirty="0"/>
              <a:t>研究</a:t>
            </a:r>
            <a:r>
              <a:rPr kumimoji="1" lang="ja-JP" altLang="en-US" sz="6000" dirty="0" smtClean="0"/>
              <a:t>の意義</a:t>
            </a:r>
            <a:endParaRPr kumimoji="1" lang="ja-JP" altLang="en-US" sz="6000" dirty="0"/>
          </a:p>
        </p:txBody>
      </p:sp>
      <p:sp>
        <p:nvSpPr>
          <p:cNvPr id="18" name="テキスト ボックス 17"/>
          <p:cNvSpPr txBox="1"/>
          <p:nvPr/>
        </p:nvSpPr>
        <p:spPr>
          <a:xfrm>
            <a:off x="481263" y="11971538"/>
            <a:ext cx="6208296" cy="1037882"/>
          </a:xfrm>
          <a:prstGeom prst="rect">
            <a:avLst/>
          </a:prstGeom>
          <a:noFill/>
        </p:spPr>
        <p:txBody>
          <a:bodyPr wrap="square" rtlCol="0">
            <a:spAutoFit/>
          </a:bodyPr>
          <a:lstStyle/>
          <a:p>
            <a:r>
              <a:rPr kumimoji="1" lang="ja-JP" altLang="en-US" sz="6000" dirty="0" smtClean="0"/>
              <a:t>何をみて</a:t>
            </a:r>
            <a:endParaRPr kumimoji="1" lang="ja-JP" altLang="en-US" sz="6000" dirty="0"/>
          </a:p>
        </p:txBody>
      </p:sp>
      <p:sp>
        <p:nvSpPr>
          <p:cNvPr id="19" name="テキスト ボックス 18"/>
          <p:cNvSpPr txBox="1"/>
          <p:nvPr/>
        </p:nvSpPr>
        <p:spPr>
          <a:xfrm>
            <a:off x="481263" y="16858544"/>
            <a:ext cx="6208296" cy="1037882"/>
          </a:xfrm>
          <a:prstGeom prst="rect">
            <a:avLst/>
          </a:prstGeom>
          <a:noFill/>
        </p:spPr>
        <p:txBody>
          <a:bodyPr wrap="square" rtlCol="0">
            <a:spAutoFit/>
          </a:bodyPr>
          <a:lstStyle/>
          <a:p>
            <a:r>
              <a:rPr kumimoji="1" lang="ja-JP" altLang="en-US" sz="6000" dirty="0" smtClean="0"/>
              <a:t>何をした</a:t>
            </a:r>
            <a:endParaRPr kumimoji="1" lang="ja-JP" altLang="en-US" sz="6000" dirty="0"/>
          </a:p>
        </p:txBody>
      </p:sp>
      <p:sp>
        <p:nvSpPr>
          <p:cNvPr id="20" name="テキスト ボックス 19"/>
          <p:cNvSpPr txBox="1"/>
          <p:nvPr/>
        </p:nvSpPr>
        <p:spPr>
          <a:xfrm>
            <a:off x="481263" y="19680237"/>
            <a:ext cx="9962148" cy="1015663"/>
          </a:xfrm>
          <a:prstGeom prst="rect">
            <a:avLst/>
          </a:prstGeom>
          <a:noFill/>
        </p:spPr>
        <p:txBody>
          <a:bodyPr wrap="square" rtlCol="0">
            <a:spAutoFit/>
          </a:bodyPr>
          <a:lstStyle/>
          <a:p>
            <a:r>
              <a:rPr kumimoji="1" lang="ja-JP" altLang="en-US" sz="6000" dirty="0" smtClean="0"/>
              <a:t>着眼点（仮説など）</a:t>
            </a:r>
            <a:endParaRPr kumimoji="1" lang="ja-JP" altLang="en-US" sz="6000" dirty="0"/>
          </a:p>
        </p:txBody>
      </p:sp>
      <p:sp>
        <p:nvSpPr>
          <p:cNvPr id="21" name="テキスト ボックス 20"/>
          <p:cNvSpPr txBox="1"/>
          <p:nvPr/>
        </p:nvSpPr>
        <p:spPr>
          <a:xfrm>
            <a:off x="481263" y="24288227"/>
            <a:ext cx="9962148" cy="1015663"/>
          </a:xfrm>
          <a:prstGeom prst="rect">
            <a:avLst/>
          </a:prstGeom>
          <a:noFill/>
        </p:spPr>
        <p:txBody>
          <a:bodyPr wrap="square" rtlCol="0">
            <a:spAutoFit/>
          </a:bodyPr>
          <a:lstStyle/>
          <a:p>
            <a:r>
              <a:rPr kumimoji="1" lang="ja-JP" altLang="en-US" sz="6000" dirty="0" smtClean="0"/>
              <a:t>調査地</a:t>
            </a:r>
            <a:endParaRPr kumimoji="1" lang="ja-JP" altLang="en-US" sz="6000" dirty="0"/>
          </a:p>
        </p:txBody>
      </p:sp>
      <p:sp>
        <p:nvSpPr>
          <p:cNvPr id="22" name="テキスト ボックス 21"/>
          <p:cNvSpPr txBox="1"/>
          <p:nvPr/>
        </p:nvSpPr>
        <p:spPr>
          <a:xfrm>
            <a:off x="481263" y="33565173"/>
            <a:ext cx="9962148" cy="1015663"/>
          </a:xfrm>
          <a:prstGeom prst="rect">
            <a:avLst/>
          </a:prstGeom>
          <a:noFill/>
        </p:spPr>
        <p:txBody>
          <a:bodyPr wrap="square" rtlCol="0">
            <a:spAutoFit/>
          </a:bodyPr>
          <a:lstStyle/>
          <a:p>
            <a:r>
              <a:rPr kumimoji="1" lang="ja-JP" altLang="en-US" sz="6000" dirty="0" smtClean="0"/>
              <a:t>データ収集</a:t>
            </a:r>
            <a:endParaRPr kumimoji="1" lang="ja-JP" altLang="en-US" sz="6000" dirty="0"/>
          </a:p>
        </p:txBody>
      </p:sp>
      <p:sp>
        <p:nvSpPr>
          <p:cNvPr id="23" name="テキスト ボックス 22"/>
          <p:cNvSpPr txBox="1"/>
          <p:nvPr/>
        </p:nvSpPr>
        <p:spPr>
          <a:xfrm>
            <a:off x="480470" y="34580836"/>
            <a:ext cx="7074569" cy="5262979"/>
          </a:xfrm>
          <a:prstGeom prst="rect">
            <a:avLst/>
          </a:prstGeom>
          <a:noFill/>
        </p:spPr>
        <p:txBody>
          <a:bodyPr wrap="square" rtlCol="0">
            <a:spAutoFit/>
          </a:bodyPr>
          <a:lstStyle/>
          <a:p>
            <a:r>
              <a:rPr kumimoji="1" lang="ja-JP" altLang="en-US" sz="4800" dirty="0" smtClean="0"/>
              <a:t>・アユの産着卵の密度</a:t>
            </a:r>
            <a:endParaRPr kumimoji="1" lang="en-US" altLang="ja-JP" sz="4800" dirty="0" smtClean="0"/>
          </a:p>
          <a:p>
            <a:r>
              <a:rPr kumimoji="1" lang="ja-JP" altLang="en-US" sz="4800" dirty="0" smtClean="0"/>
              <a:t>・物理環境</a:t>
            </a:r>
            <a:r>
              <a:rPr kumimoji="1" lang="ja-JP" altLang="en-US" sz="4800" dirty="0"/>
              <a:t>　</a:t>
            </a:r>
            <a:endParaRPr kumimoji="1" lang="en-US" altLang="ja-JP" sz="4800" dirty="0" smtClean="0"/>
          </a:p>
          <a:p>
            <a:r>
              <a:rPr kumimoji="1" lang="ja-JP" altLang="en-US" sz="4800" dirty="0"/>
              <a:t>　</a:t>
            </a:r>
            <a:r>
              <a:rPr kumimoji="1" lang="ja-JP" altLang="en-US" sz="4800" dirty="0" smtClean="0"/>
              <a:t>→水深</a:t>
            </a:r>
            <a:endParaRPr kumimoji="1" lang="en-US" altLang="ja-JP" sz="4800" dirty="0" smtClean="0"/>
          </a:p>
          <a:p>
            <a:r>
              <a:rPr kumimoji="1" lang="ja-JP" altLang="en-US" sz="4800" dirty="0"/>
              <a:t>　</a:t>
            </a:r>
            <a:r>
              <a:rPr kumimoji="1" lang="ja-JP" altLang="en-US" sz="4800" dirty="0" smtClean="0"/>
              <a:t>→流速</a:t>
            </a:r>
            <a:endParaRPr kumimoji="1" lang="en-US" altLang="ja-JP" sz="4800" dirty="0" smtClean="0"/>
          </a:p>
          <a:p>
            <a:r>
              <a:rPr kumimoji="1" lang="ja-JP" altLang="en-US" sz="4800" dirty="0"/>
              <a:t>　</a:t>
            </a:r>
            <a:r>
              <a:rPr kumimoji="1" lang="ja-JP" altLang="en-US" sz="4800" dirty="0" smtClean="0"/>
              <a:t>→河床軟度</a:t>
            </a:r>
            <a:endParaRPr kumimoji="1" lang="en-US" altLang="ja-JP" sz="4800" dirty="0" smtClean="0"/>
          </a:p>
          <a:p>
            <a:r>
              <a:rPr kumimoji="1" lang="ja-JP" altLang="en-US" sz="4800" dirty="0"/>
              <a:t>　</a:t>
            </a:r>
            <a:r>
              <a:rPr kumimoji="1" lang="ja-JP" altLang="en-US" sz="4800" dirty="0" smtClean="0"/>
              <a:t>→表層粒径</a:t>
            </a:r>
            <a:endParaRPr kumimoji="1" lang="en-US" altLang="ja-JP" sz="4800" dirty="0" smtClean="0"/>
          </a:p>
          <a:p>
            <a:r>
              <a:rPr kumimoji="1" lang="ja-JP" altLang="en-US" sz="4800" dirty="0"/>
              <a:t>　</a:t>
            </a:r>
            <a:r>
              <a:rPr kumimoji="1" lang="ja-JP" altLang="en-US" sz="4800" dirty="0" smtClean="0"/>
              <a:t>→第二層粒径</a:t>
            </a:r>
            <a:endParaRPr kumimoji="1" lang="ja-JP" altLang="en-US" sz="4800" dirty="0"/>
          </a:p>
        </p:txBody>
      </p:sp>
      <p:sp>
        <p:nvSpPr>
          <p:cNvPr id="24" name="テキスト ボックス 23"/>
          <p:cNvSpPr txBox="1"/>
          <p:nvPr/>
        </p:nvSpPr>
        <p:spPr>
          <a:xfrm>
            <a:off x="425904" y="40085964"/>
            <a:ext cx="9962148" cy="1015663"/>
          </a:xfrm>
          <a:prstGeom prst="rect">
            <a:avLst/>
          </a:prstGeom>
          <a:noFill/>
        </p:spPr>
        <p:txBody>
          <a:bodyPr wrap="square" rtlCol="0">
            <a:spAutoFit/>
          </a:bodyPr>
          <a:lstStyle/>
          <a:p>
            <a:r>
              <a:rPr kumimoji="1" lang="ja-JP" altLang="en-US" sz="6000" dirty="0" smtClean="0"/>
              <a:t>データ解析</a:t>
            </a:r>
            <a:endParaRPr kumimoji="1" lang="ja-JP" altLang="en-US" sz="6000" dirty="0"/>
          </a:p>
        </p:txBody>
      </p:sp>
      <p:sp>
        <p:nvSpPr>
          <p:cNvPr id="25" name="テキスト ボックス 24"/>
          <p:cNvSpPr txBox="1"/>
          <p:nvPr/>
        </p:nvSpPr>
        <p:spPr>
          <a:xfrm>
            <a:off x="425111" y="40916017"/>
            <a:ext cx="7074569" cy="1569660"/>
          </a:xfrm>
          <a:prstGeom prst="rect">
            <a:avLst/>
          </a:prstGeom>
          <a:noFill/>
        </p:spPr>
        <p:txBody>
          <a:bodyPr wrap="square" rtlCol="0">
            <a:spAutoFit/>
          </a:bodyPr>
          <a:lstStyle/>
          <a:p>
            <a:r>
              <a:rPr kumimoji="1" lang="ja-JP" altLang="en-US" sz="4800" dirty="0" smtClean="0"/>
              <a:t>・分散分析</a:t>
            </a:r>
            <a:endParaRPr kumimoji="1" lang="en-US" altLang="ja-JP" sz="4800" dirty="0" smtClean="0"/>
          </a:p>
          <a:p>
            <a:r>
              <a:rPr kumimoji="1" lang="ja-JP" altLang="en-US" sz="4800" dirty="0" smtClean="0"/>
              <a:t>・河床環境変量間の相関</a:t>
            </a:r>
            <a:endParaRPr kumimoji="1" lang="ja-JP" altLang="en-US" sz="4800" dirty="0"/>
          </a:p>
        </p:txBody>
      </p:sp>
      <p:pic>
        <p:nvPicPr>
          <p:cNvPr id="26" name="図 25"/>
          <p:cNvPicPr>
            <a:picLocks noChangeAspect="1"/>
          </p:cNvPicPr>
          <p:nvPr/>
        </p:nvPicPr>
        <p:blipFill rotWithShape="1">
          <a:blip r:embed="rId3"/>
          <a:srcRect l="9575" t="26253" r="6204" b="26206"/>
          <a:stretch/>
        </p:blipFill>
        <p:spPr>
          <a:xfrm>
            <a:off x="15521354" y="11754225"/>
            <a:ext cx="14442831" cy="7269778"/>
          </a:xfrm>
          <a:prstGeom prst="rect">
            <a:avLst/>
          </a:prstGeom>
        </p:spPr>
      </p:pic>
      <p:pic>
        <p:nvPicPr>
          <p:cNvPr id="27" name="図 26"/>
          <p:cNvPicPr>
            <a:picLocks noChangeAspect="1"/>
          </p:cNvPicPr>
          <p:nvPr/>
        </p:nvPicPr>
        <p:blipFill rotWithShape="1">
          <a:blip r:embed="rId4"/>
          <a:srcRect l="6568" t="15477" r="41180" b="46685"/>
          <a:stretch/>
        </p:blipFill>
        <p:spPr>
          <a:xfrm>
            <a:off x="15305255" y="22934399"/>
            <a:ext cx="7529119" cy="5202296"/>
          </a:xfrm>
          <a:prstGeom prst="rect">
            <a:avLst/>
          </a:prstGeom>
        </p:spPr>
      </p:pic>
      <p:pic>
        <p:nvPicPr>
          <p:cNvPr id="30" name="図 29"/>
          <p:cNvPicPr>
            <a:picLocks noChangeAspect="1"/>
          </p:cNvPicPr>
          <p:nvPr/>
        </p:nvPicPr>
        <p:blipFill rotWithShape="1">
          <a:blip r:embed="rId4"/>
          <a:srcRect l="6568" t="53541" r="41180" b="10129"/>
          <a:stretch/>
        </p:blipFill>
        <p:spPr>
          <a:xfrm>
            <a:off x="22539456" y="23282189"/>
            <a:ext cx="7529119" cy="4994879"/>
          </a:xfrm>
          <a:prstGeom prst="rect">
            <a:avLst/>
          </a:prstGeom>
        </p:spPr>
      </p:pic>
      <p:sp>
        <p:nvSpPr>
          <p:cNvPr id="31" name="テキスト ボックス 30"/>
          <p:cNvSpPr txBox="1"/>
          <p:nvPr/>
        </p:nvSpPr>
        <p:spPr>
          <a:xfrm>
            <a:off x="15969444" y="20573997"/>
            <a:ext cx="14065155" cy="707886"/>
          </a:xfrm>
          <a:prstGeom prst="rect">
            <a:avLst/>
          </a:prstGeom>
          <a:noFill/>
        </p:spPr>
        <p:txBody>
          <a:bodyPr wrap="square" rtlCol="0">
            <a:spAutoFit/>
          </a:bodyPr>
          <a:lstStyle/>
          <a:p>
            <a:r>
              <a:rPr kumimoji="1" lang="ja-JP" altLang="en-US" sz="4000" dirty="0"/>
              <a:t>シノ</a:t>
            </a:r>
            <a:r>
              <a:rPr kumimoji="1" lang="ja-JP" altLang="en-US" sz="4000" dirty="0" smtClean="0"/>
              <a:t>の貫入深との関連が良かったのは第二層粒径の方だった．</a:t>
            </a:r>
            <a:endParaRPr kumimoji="1" lang="ja-JP" altLang="en-US" sz="4000" dirty="0"/>
          </a:p>
        </p:txBody>
      </p:sp>
      <p:sp>
        <p:nvSpPr>
          <p:cNvPr id="34" name="テキスト ボックス 33"/>
          <p:cNvSpPr txBox="1"/>
          <p:nvPr/>
        </p:nvSpPr>
        <p:spPr>
          <a:xfrm>
            <a:off x="15969444" y="21281501"/>
            <a:ext cx="14065155" cy="1323439"/>
          </a:xfrm>
          <a:prstGeom prst="rect">
            <a:avLst/>
          </a:prstGeom>
          <a:noFill/>
        </p:spPr>
        <p:txBody>
          <a:bodyPr wrap="square" rtlCol="0">
            <a:spAutoFit/>
          </a:bodyPr>
          <a:lstStyle/>
          <a:p>
            <a:r>
              <a:rPr kumimoji="1" lang="ja-JP" altLang="en-US" sz="4000" dirty="0" smtClean="0"/>
              <a:t>双曲線的な関連が見られ，第二粒径が小さい場合にはシノの</a:t>
            </a:r>
            <a:endParaRPr kumimoji="1" lang="en-US" altLang="ja-JP" sz="4000" dirty="0" smtClean="0"/>
          </a:p>
          <a:p>
            <a:r>
              <a:rPr kumimoji="1" lang="ja-JP" altLang="en-US" sz="4000" dirty="0"/>
              <a:t>貫入深</a:t>
            </a:r>
            <a:r>
              <a:rPr kumimoji="1" lang="ja-JP" altLang="en-US" sz="4000" dirty="0" smtClean="0"/>
              <a:t>が急増する傾向が確認された．</a:t>
            </a:r>
            <a:endParaRPr kumimoji="1" lang="ja-JP" altLang="en-US" sz="4000" dirty="0"/>
          </a:p>
        </p:txBody>
      </p:sp>
      <p:sp>
        <p:nvSpPr>
          <p:cNvPr id="35" name="テキスト ボックス 34"/>
          <p:cNvSpPr txBox="1"/>
          <p:nvPr/>
        </p:nvSpPr>
        <p:spPr>
          <a:xfrm>
            <a:off x="15969444" y="5600426"/>
            <a:ext cx="14065155" cy="707886"/>
          </a:xfrm>
          <a:prstGeom prst="rect">
            <a:avLst/>
          </a:prstGeom>
          <a:noFill/>
        </p:spPr>
        <p:txBody>
          <a:bodyPr wrap="square" rtlCol="0">
            <a:spAutoFit/>
          </a:bodyPr>
          <a:lstStyle/>
          <a:p>
            <a:r>
              <a:rPr kumimoji="1" lang="ja-JP" altLang="en-US" sz="4000" dirty="0" smtClean="0"/>
              <a:t>アユの産着卵は地点</a:t>
            </a:r>
            <a:r>
              <a:rPr kumimoji="1" lang="en-US" altLang="ja-JP" sz="4000" dirty="0" smtClean="0"/>
              <a:t>E,F</a:t>
            </a:r>
            <a:r>
              <a:rPr kumimoji="1" lang="ja-JP" altLang="en-US" sz="4000" dirty="0" smtClean="0"/>
              <a:t>で高密度だった</a:t>
            </a:r>
            <a:endParaRPr kumimoji="1" lang="ja-JP" altLang="en-US" sz="4000" dirty="0"/>
          </a:p>
        </p:txBody>
      </p:sp>
      <p:sp>
        <p:nvSpPr>
          <p:cNvPr id="37" name="テキスト ボックス 36"/>
          <p:cNvSpPr txBox="1"/>
          <p:nvPr/>
        </p:nvSpPr>
        <p:spPr>
          <a:xfrm>
            <a:off x="1073246" y="6821216"/>
            <a:ext cx="13232524" cy="2554545"/>
          </a:xfrm>
          <a:prstGeom prst="rect">
            <a:avLst/>
          </a:prstGeom>
          <a:noFill/>
        </p:spPr>
        <p:txBody>
          <a:bodyPr wrap="square" rtlCol="0">
            <a:spAutoFit/>
          </a:bodyPr>
          <a:lstStyle/>
          <a:p>
            <a:r>
              <a:rPr kumimoji="1" lang="ja-JP" altLang="en-US" sz="4000" dirty="0" smtClean="0"/>
              <a:t>総合土砂管理の本格化→土砂供給の効果の下流への伝播</a:t>
            </a:r>
            <a:endParaRPr kumimoji="1" lang="en-US" altLang="ja-JP" sz="4000" dirty="0" smtClean="0"/>
          </a:p>
          <a:p>
            <a:r>
              <a:rPr kumimoji="1" lang="ja-JP" altLang="en-US" sz="4000" dirty="0"/>
              <a:t>アユ</a:t>
            </a:r>
            <a:r>
              <a:rPr kumimoji="1" lang="ja-JP" altLang="en-US" sz="4000" dirty="0" smtClean="0"/>
              <a:t>の産卵場にも影響が及ぶ可能性がある．</a:t>
            </a:r>
            <a:endParaRPr kumimoji="1" lang="en-US" altLang="ja-JP" sz="4000" dirty="0" smtClean="0"/>
          </a:p>
          <a:p>
            <a:r>
              <a:rPr kumimoji="1" lang="ja-JP" altLang="en-US" sz="4000" dirty="0" smtClean="0"/>
              <a:t>その予測・評価のためには，選好性に関する知見が必要．</a:t>
            </a:r>
            <a:endParaRPr kumimoji="1" lang="en-US" altLang="ja-JP" sz="4000" dirty="0" smtClean="0"/>
          </a:p>
          <a:p>
            <a:r>
              <a:rPr kumimoji="1" lang="ja-JP" altLang="en-US" sz="4000" dirty="0" smtClean="0"/>
              <a:t>アユ産卵場の物理環境に関する総説は重要な知見となる．</a:t>
            </a:r>
            <a:endParaRPr kumimoji="1" lang="en-US" altLang="ja-JP" sz="4000" dirty="0" smtClean="0"/>
          </a:p>
        </p:txBody>
      </p:sp>
      <p:sp>
        <p:nvSpPr>
          <p:cNvPr id="38" name="テキスト ボックス 37"/>
          <p:cNvSpPr txBox="1"/>
          <p:nvPr/>
        </p:nvSpPr>
        <p:spPr>
          <a:xfrm>
            <a:off x="1073246" y="9849168"/>
            <a:ext cx="13680614" cy="1938992"/>
          </a:xfrm>
          <a:prstGeom prst="rect">
            <a:avLst/>
          </a:prstGeom>
          <a:noFill/>
        </p:spPr>
        <p:txBody>
          <a:bodyPr wrap="square" rtlCol="0">
            <a:spAutoFit/>
          </a:bodyPr>
          <a:lstStyle/>
          <a:p>
            <a:r>
              <a:rPr kumimoji="1" lang="ja-JP" altLang="en-US" sz="4000" dirty="0" smtClean="0"/>
              <a:t>アユが河床を掘り返すことを考えると，卵が河床内に入り込む層に着目して河床材料の粒径を計測することで，産卵場の評価の高度化を図ることが可能になるのでは？</a:t>
            </a:r>
            <a:endParaRPr kumimoji="1" lang="en-US" altLang="ja-JP" sz="4000" dirty="0" smtClean="0"/>
          </a:p>
        </p:txBody>
      </p:sp>
      <p:sp>
        <p:nvSpPr>
          <p:cNvPr id="39" name="二等辺三角形 38"/>
          <p:cNvSpPr/>
          <p:nvPr/>
        </p:nvSpPr>
        <p:spPr>
          <a:xfrm rot="10800000">
            <a:off x="5950201" y="9421253"/>
            <a:ext cx="2612639" cy="40647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1073246" y="12863740"/>
            <a:ext cx="13232524" cy="707886"/>
          </a:xfrm>
          <a:prstGeom prst="rect">
            <a:avLst/>
          </a:prstGeom>
          <a:noFill/>
        </p:spPr>
        <p:txBody>
          <a:bodyPr wrap="square" rtlCol="0">
            <a:spAutoFit/>
          </a:bodyPr>
          <a:lstStyle/>
          <a:p>
            <a:r>
              <a:rPr kumimoji="1" lang="ja-JP" altLang="en-US" sz="4000" dirty="0" smtClean="0"/>
              <a:t>アユ産卵場の河床材料についての既往研究：</a:t>
            </a:r>
            <a:endParaRPr kumimoji="1" lang="en-US" altLang="ja-JP" sz="4000" dirty="0" smtClean="0"/>
          </a:p>
        </p:txBody>
      </p:sp>
      <p:sp>
        <p:nvSpPr>
          <p:cNvPr id="41" name="テキスト ボックス 40"/>
          <p:cNvSpPr txBox="1"/>
          <p:nvPr/>
        </p:nvSpPr>
        <p:spPr>
          <a:xfrm>
            <a:off x="1809371" y="13570512"/>
            <a:ext cx="13232524" cy="1323439"/>
          </a:xfrm>
          <a:prstGeom prst="rect">
            <a:avLst/>
          </a:prstGeom>
          <a:noFill/>
        </p:spPr>
        <p:txBody>
          <a:bodyPr wrap="square" rtlCol="0">
            <a:spAutoFit/>
          </a:bodyPr>
          <a:lstStyle/>
          <a:p>
            <a:r>
              <a:rPr kumimoji="1" lang="ja-JP" altLang="en-US" sz="4000" dirty="0" smtClean="0"/>
              <a:t>表層の河床材料→線格子，画像解析など</a:t>
            </a:r>
            <a:endParaRPr kumimoji="1" lang="en-US" altLang="ja-JP" sz="4000" dirty="0" smtClean="0"/>
          </a:p>
          <a:p>
            <a:r>
              <a:rPr kumimoji="1" lang="ja-JP" altLang="en-US" sz="4000" dirty="0" smtClean="0"/>
              <a:t>河床内部も採取→深さ</a:t>
            </a:r>
            <a:r>
              <a:rPr kumimoji="1" lang="en-US" altLang="ja-JP" sz="4000" dirty="0" smtClean="0"/>
              <a:t>10cm</a:t>
            </a:r>
            <a:r>
              <a:rPr kumimoji="1" lang="ja-JP" altLang="en-US" sz="4000" dirty="0" smtClean="0"/>
              <a:t>程度までを対象</a:t>
            </a:r>
            <a:endParaRPr kumimoji="1" lang="en-US" altLang="ja-JP" sz="4000" dirty="0" smtClean="0"/>
          </a:p>
        </p:txBody>
      </p:sp>
      <p:sp>
        <p:nvSpPr>
          <p:cNvPr id="42" name="二等辺三角形 41"/>
          <p:cNvSpPr/>
          <p:nvPr/>
        </p:nvSpPr>
        <p:spPr>
          <a:xfrm rot="10800000">
            <a:off x="5950201" y="14978253"/>
            <a:ext cx="2612639" cy="40647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073246" y="15397815"/>
            <a:ext cx="13232524" cy="1323439"/>
          </a:xfrm>
          <a:prstGeom prst="rect">
            <a:avLst/>
          </a:prstGeom>
          <a:noFill/>
        </p:spPr>
        <p:txBody>
          <a:bodyPr wrap="square" rtlCol="0">
            <a:spAutoFit/>
          </a:bodyPr>
          <a:lstStyle/>
          <a:p>
            <a:r>
              <a:rPr kumimoji="1" lang="ja-JP" altLang="en-US" sz="4000" dirty="0" smtClean="0"/>
              <a:t>表層のみだったり，内部を含めても表層と一緒に解析</a:t>
            </a:r>
            <a:endParaRPr kumimoji="1" lang="en-US" altLang="ja-JP" sz="4000" dirty="0" smtClean="0"/>
          </a:p>
          <a:p>
            <a:r>
              <a:rPr kumimoji="1" lang="ja-JP" altLang="en-US" sz="4000" dirty="0" smtClean="0"/>
              <a:t>「明示的に」河床内部のみを解析した知見はない．</a:t>
            </a:r>
            <a:endParaRPr kumimoji="1" lang="en-US" altLang="ja-JP" sz="4000" dirty="0" smtClean="0"/>
          </a:p>
        </p:txBody>
      </p:sp>
      <p:sp>
        <p:nvSpPr>
          <p:cNvPr id="45" name="テキスト ボックス 44"/>
          <p:cNvSpPr txBox="1"/>
          <p:nvPr/>
        </p:nvSpPr>
        <p:spPr>
          <a:xfrm>
            <a:off x="1073246" y="17676425"/>
            <a:ext cx="13232524" cy="1938992"/>
          </a:xfrm>
          <a:prstGeom prst="rect">
            <a:avLst/>
          </a:prstGeom>
          <a:noFill/>
        </p:spPr>
        <p:txBody>
          <a:bodyPr wrap="square" rtlCol="0">
            <a:spAutoFit/>
          </a:bodyPr>
          <a:lstStyle/>
          <a:p>
            <a:r>
              <a:rPr kumimoji="1" lang="ja-JP" altLang="en-US" sz="4000" dirty="0" smtClean="0"/>
              <a:t>流</a:t>
            </a:r>
            <a:r>
              <a:rPr kumimoji="1" lang="ja-JP" altLang="en-US" sz="4000" dirty="0"/>
              <a:t>程</a:t>
            </a:r>
            <a:r>
              <a:rPr kumimoji="1" lang="ja-JP" altLang="en-US" sz="4000" dirty="0" smtClean="0"/>
              <a:t>に沿ってアユの主要な産卵場を探索するとともに，</a:t>
            </a:r>
            <a:endParaRPr kumimoji="1" lang="en-US" altLang="ja-JP" sz="4000" dirty="0" smtClean="0"/>
          </a:p>
          <a:p>
            <a:r>
              <a:rPr kumimoji="1" lang="ja-JP" altLang="en-US" sz="4000" dirty="0" smtClean="0"/>
              <a:t>さまざまな河床環境の中でどのような場所が利用されるかを調査した．</a:t>
            </a:r>
            <a:endParaRPr kumimoji="1" lang="en-US" altLang="ja-JP" sz="4000" dirty="0" smtClean="0"/>
          </a:p>
        </p:txBody>
      </p:sp>
      <p:sp>
        <p:nvSpPr>
          <p:cNvPr id="46" name="テキスト ボックス 45"/>
          <p:cNvSpPr txBox="1"/>
          <p:nvPr/>
        </p:nvSpPr>
        <p:spPr>
          <a:xfrm>
            <a:off x="1073246" y="20536163"/>
            <a:ext cx="13232524" cy="1938992"/>
          </a:xfrm>
          <a:prstGeom prst="rect">
            <a:avLst/>
          </a:prstGeom>
          <a:noFill/>
        </p:spPr>
        <p:txBody>
          <a:bodyPr wrap="square" rtlCol="0">
            <a:spAutoFit/>
          </a:bodyPr>
          <a:lstStyle/>
          <a:p>
            <a:r>
              <a:rPr kumimoji="1" lang="ja-JP" altLang="en-US" sz="4000" dirty="0" smtClean="0"/>
              <a:t>明示的に表層とその下層（第二層）を分けると，第二層の河床材料の粒径が産卵場を規定する要因となっているのではないだろうか？</a:t>
            </a:r>
            <a:endParaRPr kumimoji="1" lang="en-US" altLang="ja-JP" sz="4000" dirty="0" smtClean="0"/>
          </a:p>
        </p:txBody>
      </p:sp>
      <p:sp>
        <p:nvSpPr>
          <p:cNvPr id="47" name="テキスト ボックス 46"/>
          <p:cNvSpPr txBox="1"/>
          <p:nvPr/>
        </p:nvSpPr>
        <p:spPr>
          <a:xfrm>
            <a:off x="15969444" y="6175156"/>
            <a:ext cx="14065155" cy="1323439"/>
          </a:xfrm>
          <a:prstGeom prst="rect">
            <a:avLst/>
          </a:prstGeom>
          <a:noFill/>
        </p:spPr>
        <p:txBody>
          <a:bodyPr wrap="square" rtlCol="0">
            <a:spAutoFit/>
          </a:bodyPr>
          <a:lstStyle/>
          <a:p>
            <a:r>
              <a:rPr kumimoji="1" lang="ja-JP" altLang="en-US" sz="4000" dirty="0" smtClean="0"/>
              <a:t>地点</a:t>
            </a:r>
            <a:r>
              <a:rPr kumimoji="1" lang="en-US" altLang="ja-JP" sz="4000" dirty="0" smtClean="0"/>
              <a:t>E,F</a:t>
            </a:r>
            <a:r>
              <a:rPr kumimoji="1" lang="ja-JP" altLang="en-US" sz="4000" dirty="0" smtClean="0"/>
              <a:t>では産卵面積も大きい（間野静雄，未発表）</a:t>
            </a:r>
            <a:endParaRPr kumimoji="1" lang="en-US" altLang="ja-JP" sz="4000" dirty="0" smtClean="0"/>
          </a:p>
          <a:p>
            <a:r>
              <a:rPr kumimoji="1" lang="ja-JP" altLang="en-US" sz="4000" dirty="0" smtClean="0"/>
              <a:t>→地点</a:t>
            </a:r>
            <a:r>
              <a:rPr kumimoji="1" lang="en-US" altLang="ja-JP" sz="4000" dirty="0" smtClean="0"/>
              <a:t>E,F</a:t>
            </a:r>
            <a:r>
              <a:rPr kumimoji="1" lang="ja-JP" altLang="en-US" sz="4000" dirty="0" smtClean="0"/>
              <a:t>はアユの主要な産卵場と考えられる</a:t>
            </a:r>
            <a:endParaRPr kumimoji="1" lang="ja-JP" altLang="en-US" sz="4000" dirty="0"/>
          </a:p>
        </p:txBody>
      </p:sp>
      <p:sp>
        <p:nvSpPr>
          <p:cNvPr id="48" name="正方形/長方形 47"/>
          <p:cNvSpPr/>
          <p:nvPr/>
        </p:nvSpPr>
        <p:spPr>
          <a:xfrm>
            <a:off x="18318480" y="12449827"/>
            <a:ext cx="960120" cy="2464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15969444" y="7684425"/>
            <a:ext cx="14065155" cy="4401205"/>
          </a:xfrm>
          <a:prstGeom prst="rect">
            <a:avLst/>
          </a:prstGeom>
          <a:noFill/>
        </p:spPr>
        <p:txBody>
          <a:bodyPr wrap="square" rtlCol="0">
            <a:spAutoFit/>
          </a:bodyPr>
          <a:lstStyle/>
          <a:p>
            <a:r>
              <a:rPr kumimoji="1" lang="ja-JP" altLang="en-US" sz="4000" dirty="0" smtClean="0"/>
              <a:t>地点</a:t>
            </a:r>
            <a:r>
              <a:rPr kumimoji="1" lang="en-US" altLang="ja-JP" sz="4000" dirty="0" smtClean="0"/>
              <a:t>E,F</a:t>
            </a:r>
            <a:r>
              <a:rPr kumimoji="1" lang="ja-JP" altLang="en-US" sz="4000" dirty="0" smtClean="0"/>
              <a:t>と他の地点とを分別する物理環境を探索すると</a:t>
            </a:r>
            <a:r>
              <a:rPr kumimoji="1" lang="en-US" altLang="ja-JP" sz="4000" dirty="0" smtClean="0"/>
              <a:t>…</a:t>
            </a:r>
          </a:p>
          <a:p>
            <a:r>
              <a:rPr kumimoji="1" lang="ja-JP" altLang="en-US" sz="4000" dirty="0" smtClean="0"/>
              <a:t>・シノの貫入深が主要な産卵場との整合性が高そう．</a:t>
            </a:r>
            <a:endParaRPr kumimoji="1" lang="en-US" altLang="ja-JP" sz="4000" dirty="0" smtClean="0"/>
          </a:p>
          <a:p>
            <a:r>
              <a:rPr kumimoji="1" lang="ja-JP" altLang="en-US" sz="4000" dirty="0" smtClean="0"/>
              <a:t>・表層粒径よりは第二層粒径の方が分別できそう．</a:t>
            </a:r>
            <a:endParaRPr kumimoji="1" lang="en-US" altLang="ja-JP" sz="4000" dirty="0" smtClean="0"/>
          </a:p>
          <a:p>
            <a:r>
              <a:rPr kumimoji="1" lang="ja-JP" altLang="en-US" sz="4000" dirty="0" smtClean="0"/>
              <a:t>→河床内部の環境がアユ産卵場と関連していることを示唆</a:t>
            </a:r>
            <a:endParaRPr kumimoji="1" lang="en-US" altLang="ja-JP" sz="4000" dirty="0" smtClean="0"/>
          </a:p>
          <a:p>
            <a:r>
              <a:rPr kumimoji="1" lang="ja-JP" altLang="en-US" sz="4000" dirty="0" smtClean="0"/>
              <a:t>→アユ産卵場のレビューの最頻値と同様の数値</a:t>
            </a:r>
            <a:endParaRPr kumimoji="1" lang="en-US" altLang="ja-JP" sz="4000" dirty="0" smtClean="0"/>
          </a:p>
          <a:p>
            <a:r>
              <a:rPr kumimoji="1" lang="ja-JP" altLang="en-US" sz="4000" dirty="0" smtClean="0">
                <a:solidFill>
                  <a:schemeClr val="bg1">
                    <a:lumMod val="50000"/>
                  </a:schemeClr>
                </a:solidFill>
              </a:rPr>
              <a:t>・水深，流速は，地点</a:t>
            </a:r>
            <a:r>
              <a:rPr kumimoji="1" lang="en-US" altLang="ja-JP" sz="4000" dirty="0" smtClean="0">
                <a:solidFill>
                  <a:schemeClr val="bg1">
                    <a:lumMod val="50000"/>
                  </a:schemeClr>
                </a:solidFill>
              </a:rPr>
              <a:t>E,F</a:t>
            </a:r>
            <a:r>
              <a:rPr kumimoji="1" lang="ja-JP" altLang="en-US" sz="4000" dirty="0" smtClean="0">
                <a:solidFill>
                  <a:schemeClr val="bg1">
                    <a:lumMod val="50000"/>
                  </a:schemeClr>
                </a:solidFill>
              </a:rPr>
              <a:t>と他の地点との違いが少なそう．</a:t>
            </a:r>
            <a:endParaRPr kumimoji="1" lang="en-US" altLang="ja-JP" sz="4000" dirty="0" smtClean="0">
              <a:solidFill>
                <a:schemeClr val="bg1">
                  <a:lumMod val="50000"/>
                </a:schemeClr>
              </a:solidFill>
            </a:endParaRPr>
          </a:p>
          <a:p>
            <a:endParaRPr kumimoji="1" lang="ja-JP" altLang="en-US" sz="4000" dirty="0"/>
          </a:p>
        </p:txBody>
      </p:sp>
      <p:sp>
        <p:nvSpPr>
          <p:cNvPr id="50" name="テキスト ボックス 49"/>
          <p:cNvSpPr txBox="1"/>
          <p:nvPr/>
        </p:nvSpPr>
        <p:spPr>
          <a:xfrm>
            <a:off x="3379555" y="24317653"/>
            <a:ext cx="11710195" cy="954107"/>
          </a:xfrm>
          <a:prstGeom prst="rect">
            <a:avLst/>
          </a:prstGeom>
          <a:noFill/>
        </p:spPr>
        <p:txBody>
          <a:bodyPr wrap="square" rtlCol="0">
            <a:spAutoFit/>
          </a:bodyPr>
          <a:lstStyle/>
          <a:p>
            <a:r>
              <a:rPr kumimoji="1" lang="ja-JP" altLang="en-US" sz="2800" dirty="0" smtClean="0"/>
              <a:t>アユ産卵場の既往知見を参照に矢作川の中流域（約</a:t>
            </a:r>
            <a:r>
              <a:rPr kumimoji="1" lang="en-US" altLang="ja-JP" sz="2800" dirty="0" smtClean="0"/>
              <a:t>25-40kp</a:t>
            </a:r>
            <a:r>
              <a:rPr kumimoji="1" lang="ja-JP" altLang="en-US" sz="2800" dirty="0" smtClean="0"/>
              <a:t>）の範囲で，航空写真でチャラ瀬を探索し，</a:t>
            </a:r>
            <a:r>
              <a:rPr kumimoji="1" lang="en-US" altLang="ja-JP" sz="2800" dirty="0" smtClean="0"/>
              <a:t>8</a:t>
            </a:r>
            <a:r>
              <a:rPr kumimoji="1" lang="ja-JP" altLang="en-US" sz="2800" dirty="0" err="1" smtClean="0"/>
              <a:t>つの</a:t>
            </a:r>
            <a:r>
              <a:rPr kumimoji="1" lang="ja-JP" altLang="en-US" sz="2800" dirty="0" smtClean="0"/>
              <a:t>調査地点（</a:t>
            </a:r>
            <a:r>
              <a:rPr kumimoji="1" lang="en-US" altLang="ja-JP" sz="2800" dirty="0" smtClean="0"/>
              <a:t>A-H</a:t>
            </a:r>
            <a:r>
              <a:rPr kumimoji="1" lang="ja-JP" altLang="en-US" sz="2800" dirty="0" smtClean="0"/>
              <a:t>）を設定した．</a:t>
            </a:r>
            <a:endParaRPr kumimoji="1" lang="en-US" altLang="ja-JP" sz="2800" dirty="0" smtClean="0"/>
          </a:p>
        </p:txBody>
      </p:sp>
      <p:sp>
        <p:nvSpPr>
          <p:cNvPr id="51" name="テキスト ボックス 50"/>
          <p:cNvSpPr txBox="1"/>
          <p:nvPr/>
        </p:nvSpPr>
        <p:spPr>
          <a:xfrm>
            <a:off x="16157709" y="11331379"/>
            <a:ext cx="13439975" cy="954107"/>
          </a:xfrm>
          <a:prstGeom prst="rect">
            <a:avLst/>
          </a:prstGeom>
          <a:noFill/>
        </p:spPr>
        <p:txBody>
          <a:bodyPr wrap="square" rtlCol="0">
            <a:spAutoFit/>
          </a:bodyPr>
          <a:lstStyle/>
          <a:p>
            <a:r>
              <a:rPr kumimoji="1" lang="en-US" altLang="ja-JP" sz="2800" dirty="0" smtClean="0">
                <a:solidFill>
                  <a:schemeClr val="bg1">
                    <a:lumMod val="50000"/>
                  </a:schemeClr>
                </a:solidFill>
              </a:rPr>
              <a:t>※</a:t>
            </a:r>
            <a:r>
              <a:rPr kumimoji="1" lang="ja-JP" altLang="en-US" sz="2800" dirty="0" smtClean="0">
                <a:solidFill>
                  <a:schemeClr val="bg1">
                    <a:lumMod val="50000"/>
                  </a:schemeClr>
                </a:solidFill>
              </a:rPr>
              <a:t>調査地点にチャラ瀬を選定したことに注意が必要．</a:t>
            </a:r>
            <a:endParaRPr kumimoji="1" lang="en-US" altLang="ja-JP" sz="2800" dirty="0" smtClean="0">
              <a:solidFill>
                <a:schemeClr val="bg1">
                  <a:lumMod val="50000"/>
                </a:schemeClr>
              </a:solidFill>
            </a:endParaRPr>
          </a:p>
          <a:p>
            <a:r>
              <a:rPr kumimoji="1" lang="ja-JP" altLang="en-US" sz="2800" dirty="0">
                <a:solidFill>
                  <a:schemeClr val="bg1">
                    <a:lumMod val="50000"/>
                  </a:schemeClr>
                </a:solidFill>
              </a:rPr>
              <a:t>　</a:t>
            </a:r>
            <a:r>
              <a:rPr kumimoji="1" lang="ja-JP" altLang="en-US" sz="2800" dirty="0" smtClean="0">
                <a:solidFill>
                  <a:schemeClr val="bg1">
                    <a:lumMod val="50000"/>
                  </a:schemeClr>
                </a:solidFill>
              </a:rPr>
              <a:t>水深，流速の重要性を否定するものではない．</a:t>
            </a:r>
            <a:endParaRPr kumimoji="1" lang="en-US" altLang="ja-JP" sz="2800" dirty="0" smtClean="0">
              <a:solidFill>
                <a:schemeClr val="bg1">
                  <a:lumMod val="50000"/>
                </a:schemeClr>
              </a:solidFill>
            </a:endParaRPr>
          </a:p>
        </p:txBody>
      </p:sp>
      <p:sp>
        <p:nvSpPr>
          <p:cNvPr id="52" name="正方形/長方形 51"/>
          <p:cNvSpPr/>
          <p:nvPr/>
        </p:nvSpPr>
        <p:spPr>
          <a:xfrm>
            <a:off x="23002021" y="15804590"/>
            <a:ext cx="960120" cy="25256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27831929" y="15804590"/>
            <a:ext cx="889609" cy="25256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3883096" y="35281531"/>
            <a:ext cx="3839591" cy="523220"/>
          </a:xfrm>
          <a:prstGeom prst="rect">
            <a:avLst/>
          </a:prstGeom>
          <a:noFill/>
        </p:spPr>
        <p:txBody>
          <a:bodyPr wrap="square" rtlCol="0">
            <a:spAutoFit/>
          </a:bodyPr>
          <a:lstStyle/>
          <a:p>
            <a:r>
              <a:rPr kumimoji="1" lang="en-US" altLang="ja-JP" sz="2800" dirty="0" smtClean="0"/>
              <a:t>Pebble count</a:t>
            </a:r>
            <a:r>
              <a:rPr kumimoji="1" lang="ja-JP" altLang="en-US" sz="2800" dirty="0" smtClean="0"/>
              <a:t>の要領で</a:t>
            </a:r>
            <a:endParaRPr kumimoji="1" lang="en-US" altLang="ja-JP" sz="2800" dirty="0" smtClean="0"/>
          </a:p>
        </p:txBody>
      </p:sp>
      <p:sp>
        <p:nvSpPr>
          <p:cNvPr id="57" name="正方形/長方形 56"/>
          <p:cNvSpPr/>
          <p:nvPr/>
        </p:nvSpPr>
        <p:spPr>
          <a:xfrm>
            <a:off x="21183600" y="13680528"/>
            <a:ext cx="3688080" cy="45720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26000540" y="12487308"/>
            <a:ext cx="3688080" cy="221024"/>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3094879" y="36915875"/>
            <a:ext cx="2254361" cy="523220"/>
          </a:xfrm>
          <a:prstGeom prst="rect">
            <a:avLst/>
          </a:prstGeom>
          <a:noFill/>
        </p:spPr>
        <p:txBody>
          <a:bodyPr wrap="square" rtlCol="0">
            <a:spAutoFit/>
          </a:bodyPr>
          <a:lstStyle/>
          <a:p>
            <a:r>
              <a:rPr kumimoji="1" lang="ja-JP" altLang="en-US" sz="2800" dirty="0" smtClean="0"/>
              <a:t>底層の流速</a:t>
            </a:r>
            <a:endParaRPr kumimoji="1" lang="en-US" altLang="ja-JP" sz="2800" dirty="0" smtClean="0"/>
          </a:p>
        </p:txBody>
      </p:sp>
      <p:sp>
        <p:nvSpPr>
          <p:cNvPr id="60" name="正方形/長方形 59"/>
          <p:cNvSpPr/>
          <p:nvPr/>
        </p:nvSpPr>
        <p:spPr>
          <a:xfrm>
            <a:off x="16474440" y="17405320"/>
            <a:ext cx="3688080" cy="45720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21157980" y="17405320"/>
            <a:ext cx="3713699" cy="52368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25974921" y="16671764"/>
            <a:ext cx="3713699" cy="39724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17487046" y="19023064"/>
            <a:ext cx="11021462" cy="707886"/>
          </a:xfrm>
          <a:prstGeom prst="rect">
            <a:avLst/>
          </a:prstGeom>
          <a:noFill/>
        </p:spPr>
        <p:txBody>
          <a:bodyPr wrap="square" rtlCol="0">
            <a:spAutoFit/>
          </a:bodyPr>
          <a:lstStyle/>
          <a:p>
            <a:r>
              <a:rPr kumimoji="1" lang="ja-JP" altLang="en-US" sz="4000" dirty="0" smtClean="0"/>
              <a:t>調査地点ごとのアユの産着卵密度と物理環境</a:t>
            </a:r>
            <a:endParaRPr kumimoji="1" lang="ja-JP" altLang="en-US" sz="4000" dirty="0"/>
          </a:p>
        </p:txBody>
      </p:sp>
      <p:sp>
        <p:nvSpPr>
          <p:cNvPr id="65" name="テキスト ボックス 64"/>
          <p:cNvSpPr txBox="1"/>
          <p:nvPr/>
        </p:nvSpPr>
        <p:spPr>
          <a:xfrm>
            <a:off x="17366965" y="28161567"/>
            <a:ext cx="11021462" cy="707886"/>
          </a:xfrm>
          <a:prstGeom prst="rect">
            <a:avLst/>
          </a:prstGeom>
          <a:noFill/>
        </p:spPr>
        <p:txBody>
          <a:bodyPr wrap="square" rtlCol="0">
            <a:spAutoFit/>
          </a:bodyPr>
          <a:lstStyle/>
          <a:p>
            <a:r>
              <a:rPr kumimoji="1" lang="ja-JP" altLang="en-US" sz="4000" dirty="0" smtClean="0"/>
              <a:t>表層粒径及び第二層粒径に対するシノの貫入深</a:t>
            </a:r>
            <a:endParaRPr kumimoji="1" lang="ja-JP" altLang="en-US" sz="4000" dirty="0"/>
          </a:p>
        </p:txBody>
      </p:sp>
      <p:sp>
        <p:nvSpPr>
          <p:cNvPr id="66" name="正方形/長方形 65"/>
          <p:cNvSpPr/>
          <p:nvPr/>
        </p:nvSpPr>
        <p:spPr>
          <a:xfrm>
            <a:off x="16667737" y="25366428"/>
            <a:ext cx="5704069" cy="46800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p:cNvSpPr/>
          <p:nvPr/>
        </p:nvSpPr>
        <p:spPr>
          <a:xfrm>
            <a:off x="23893615" y="25366428"/>
            <a:ext cx="5704069" cy="46800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p:cNvSpPr/>
          <p:nvPr/>
        </p:nvSpPr>
        <p:spPr>
          <a:xfrm rot="5400000">
            <a:off x="15811346" y="25167746"/>
            <a:ext cx="3765599" cy="34820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p:cNvSpPr/>
          <p:nvPr/>
        </p:nvSpPr>
        <p:spPr>
          <a:xfrm rot="5400000">
            <a:off x="22988879" y="25167747"/>
            <a:ext cx="3765599" cy="34820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テキスト ボックス 70"/>
          <p:cNvSpPr txBox="1"/>
          <p:nvPr/>
        </p:nvSpPr>
        <p:spPr>
          <a:xfrm>
            <a:off x="17520042" y="19586288"/>
            <a:ext cx="10311888" cy="523220"/>
          </a:xfrm>
          <a:prstGeom prst="rect">
            <a:avLst/>
          </a:prstGeom>
          <a:noFill/>
        </p:spPr>
        <p:txBody>
          <a:bodyPr wrap="square" rtlCol="0">
            <a:spAutoFit/>
          </a:bodyPr>
          <a:lstStyle/>
          <a:p>
            <a:r>
              <a:rPr kumimoji="1" lang="ja-JP" altLang="en-US" sz="2800" dirty="0" smtClean="0"/>
              <a:t>黄色の範囲は，藤田ほか</a:t>
            </a:r>
            <a:r>
              <a:rPr kumimoji="1" lang="en-US" altLang="ja-JP" sz="2800" dirty="0" smtClean="0"/>
              <a:t>2022</a:t>
            </a:r>
            <a:r>
              <a:rPr kumimoji="1" lang="ja-JP" altLang="en-US" sz="2800" dirty="0" smtClean="0"/>
              <a:t>のレビューにおける最頻値を示す．</a:t>
            </a:r>
            <a:endParaRPr kumimoji="1" lang="en-US" altLang="ja-JP" sz="2800" dirty="0" smtClean="0"/>
          </a:p>
        </p:txBody>
      </p:sp>
      <p:sp>
        <p:nvSpPr>
          <p:cNvPr id="72" name="テキスト ボックス 71"/>
          <p:cNvSpPr txBox="1"/>
          <p:nvPr/>
        </p:nvSpPr>
        <p:spPr>
          <a:xfrm>
            <a:off x="15969444" y="22531566"/>
            <a:ext cx="14065155" cy="707886"/>
          </a:xfrm>
          <a:prstGeom prst="rect">
            <a:avLst/>
          </a:prstGeom>
          <a:noFill/>
        </p:spPr>
        <p:txBody>
          <a:bodyPr wrap="square" rtlCol="0">
            <a:spAutoFit/>
          </a:bodyPr>
          <a:lstStyle/>
          <a:p>
            <a:r>
              <a:rPr kumimoji="1" lang="ja-JP" altLang="en-US" sz="4000" dirty="0" smtClean="0"/>
              <a:t>→微妙なバランスの下にアユ産卵場が成立することを示唆</a:t>
            </a:r>
            <a:endParaRPr kumimoji="1" lang="ja-JP" altLang="en-US" sz="4000" dirty="0"/>
          </a:p>
        </p:txBody>
      </p:sp>
      <p:cxnSp>
        <p:nvCxnSpPr>
          <p:cNvPr id="74" name="直線コネクタ 73"/>
          <p:cNvCxnSpPr/>
          <p:nvPr/>
        </p:nvCxnSpPr>
        <p:spPr>
          <a:xfrm>
            <a:off x="15173569" y="33711631"/>
            <a:ext cx="151384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5" name="正方形/長方形 74"/>
          <p:cNvSpPr/>
          <p:nvPr/>
        </p:nvSpPr>
        <p:spPr>
          <a:xfrm>
            <a:off x="15305255" y="28966053"/>
            <a:ext cx="14969958" cy="45661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bwMode="white">
          <a:xfrm>
            <a:off x="15400420" y="29087832"/>
            <a:ext cx="14065155" cy="707886"/>
          </a:xfrm>
          <a:prstGeom prst="rect">
            <a:avLst/>
          </a:prstGeom>
          <a:noFill/>
        </p:spPr>
        <p:txBody>
          <a:bodyPr wrap="square" rtlCol="0">
            <a:spAutoFit/>
          </a:bodyPr>
          <a:lstStyle/>
          <a:p>
            <a:r>
              <a:rPr kumimoji="1" lang="ja-JP" altLang="en-US" sz="4000" b="1" dirty="0" smtClean="0">
                <a:solidFill>
                  <a:schemeClr val="bg1"/>
                </a:solidFill>
              </a:rPr>
              <a:t>本研究の結果から・・・</a:t>
            </a:r>
            <a:endParaRPr kumimoji="1" lang="ja-JP" altLang="en-US" sz="4000" b="1" dirty="0">
              <a:solidFill>
                <a:schemeClr val="bg1"/>
              </a:solidFill>
            </a:endParaRPr>
          </a:p>
        </p:txBody>
      </p:sp>
      <p:sp>
        <p:nvSpPr>
          <p:cNvPr id="77" name="テキスト ボックス 76"/>
          <p:cNvSpPr txBox="1"/>
          <p:nvPr/>
        </p:nvSpPr>
        <p:spPr bwMode="white">
          <a:xfrm>
            <a:off x="15757656" y="29746576"/>
            <a:ext cx="14065155" cy="3785652"/>
          </a:xfrm>
          <a:prstGeom prst="rect">
            <a:avLst/>
          </a:prstGeom>
          <a:noFill/>
        </p:spPr>
        <p:txBody>
          <a:bodyPr wrap="square" rtlCol="0">
            <a:spAutoFit/>
          </a:bodyPr>
          <a:lstStyle/>
          <a:p>
            <a:pPr marL="539750" indent="-539750"/>
            <a:r>
              <a:rPr kumimoji="1" lang="ja-JP" altLang="en-US" sz="4000" b="1" dirty="0" smtClean="0">
                <a:solidFill>
                  <a:schemeClr val="bg1"/>
                </a:solidFill>
              </a:rPr>
              <a:t>・アユ産卵場の選択要因として，シノの貫入深（河床軟度）と第二層粒径が重要であることが示唆された．</a:t>
            </a:r>
            <a:endParaRPr kumimoji="1" lang="en-US" altLang="ja-JP" sz="4000" b="1" dirty="0" smtClean="0">
              <a:solidFill>
                <a:schemeClr val="bg1"/>
              </a:solidFill>
            </a:endParaRPr>
          </a:p>
          <a:p>
            <a:pPr marL="539750" indent="-539750"/>
            <a:r>
              <a:rPr kumimoji="1" lang="ja-JP" altLang="en-US" sz="4000" b="1" dirty="0" smtClean="0">
                <a:solidFill>
                  <a:schemeClr val="bg1"/>
                </a:solidFill>
              </a:rPr>
              <a:t>→ アユ産卵場を評価する際には，河床内部の状態に着目する必要がある．</a:t>
            </a:r>
            <a:endParaRPr kumimoji="1" lang="en-US" altLang="ja-JP" sz="4000" b="1" dirty="0" smtClean="0">
              <a:solidFill>
                <a:schemeClr val="bg1"/>
              </a:solidFill>
            </a:endParaRPr>
          </a:p>
          <a:p>
            <a:pPr marL="539750" indent="-539750"/>
            <a:r>
              <a:rPr kumimoji="1" lang="ja-JP" altLang="en-US" sz="4000" b="1" dirty="0" smtClean="0">
                <a:solidFill>
                  <a:schemeClr val="bg1"/>
                </a:solidFill>
              </a:rPr>
              <a:t>→第二層粒径を区別して調査することで，アユ産卵場の評価精度の向上につながると考えられる．</a:t>
            </a:r>
            <a:endParaRPr kumimoji="1" lang="ja-JP" altLang="en-US" sz="4000" b="1" dirty="0">
              <a:solidFill>
                <a:schemeClr val="bg1"/>
              </a:solidFill>
            </a:endParaRPr>
          </a:p>
        </p:txBody>
      </p:sp>
      <p:sp>
        <p:nvSpPr>
          <p:cNvPr id="79" name="四角形吹き出し 78"/>
          <p:cNvSpPr/>
          <p:nvPr/>
        </p:nvSpPr>
        <p:spPr>
          <a:xfrm>
            <a:off x="7425240" y="33548632"/>
            <a:ext cx="7449553" cy="8793772"/>
          </a:xfrm>
          <a:prstGeom prst="wedgeRectCallout">
            <a:avLst>
              <a:gd name="adj1" fmla="val -78729"/>
              <a:gd name="adj2" fmla="val 14430"/>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4230771" y="37681244"/>
            <a:ext cx="2511851" cy="523220"/>
          </a:xfrm>
          <a:prstGeom prst="rect">
            <a:avLst/>
          </a:prstGeom>
          <a:noFill/>
        </p:spPr>
        <p:txBody>
          <a:bodyPr wrap="square" rtlCol="0">
            <a:spAutoFit/>
          </a:bodyPr>
          <a:lstStyle/>
          <a:p>
            <a:r>
              <a:rPr kumimoji="1" lang="ja-JP" altLang="en-US" sz="2800" dirty="0" smtClean="0"/>
              <a:t>シノの貫入深</a:t>
            </a:r>
            <a:endParaRPr kumimoji="1" lang="en-US" altLang="ja-JP" sz="2800" dirty="0" smtClean="0"/>
          </a:p>
        </p:txBody>
      </p:sp>
      <p:sp>
        <p:nvSpPr>
          <p:cNvPr id="81" name="テキスト ボックス 80"/>
          <p:cNvSpPr txBox="1"/>
          <p:nvPr/>
        </p:nvSpPr>
        <p:spPr>
          <a:xfrm>
            <a:off x="3749885" y="41022620"/>
            <a:ext cx="2511851" cy="523220"/>
          </a:xfrm>
          <a:prstGeom prst="rect">
            <a:avLst/>
          </a:prstGeom>
          <a:noFill/>
        </p:spPr>
        <p:txBody>
          <a:bodyPr wrap="square" rtlCol="0">
            <a:spAutoFit/>
          </a:bodyPr>
          <a:lstStyle/>
          <a:p>
            <a:r>
              <a:rPr kumimoji="1" lang="ja-JP" altLang="en-US" sz="2800" dirty="0" smtClean="0"/>
              <a:t>地点間の比較</a:t>
            </a:r>
            <a:endParaRPr kumimoji="1" lang="en-US" altLang="ja-JP" sz="2800" dirty="0" smtClean="0"/>
          </a:p>
        </p:txBody>
      </p:sp>
      <p:sp>
        <p:nvSpPr>
          <p:cNvPr id="82" name="テキスト ボックス 81"/>
          <p:cNvSpPr txBox="1"/>
          <p:nvPr/>
        </p:nvSpPr>
        <p:spPr>
          <a:xfrm>
            <a:off x="3883096" y="35610593"/>
            <a:ext cx="3839591" cy="523220"/>
          </a:xfrm>
          <a:prstGeom prst="rect">
            <a:avLst/>
          </a:prstGeom>
          <a:noFill/>
        </p:spPr>
        <p:txBody>
          <a:bodyPr wrap="square" rtlCol="0">
            <a:spAutoFit/>
          </a:bodyPr>
          <a:lstStyle/>
          <a:p>
            <a:r>
              <a:rPr kumimoji="1" lang="en-US" altLang="ja-JP" sz="2800" dirty="0" smtClean="0"/>
              <a:t>100</a:t>
            </a:r>
            <a:r>
              <a:rPr kumimoji="1" lang="ja-JP" altLang="en-US" sz="2800" dirty="0" smtClean="0"/>
              <a:t>回の計測</a:t>
            </a:r>
            <a:endParaRPr kumimoji="1" lang="en-US" altLang="ja-JP" sz="2800" dirty="0" smtClean="0"/>
          </a:p>
        </p:txBody>
      </p:sp>
      <p:grpSp>
        <p:nvGrpSpPr>
          <p:cNvPr id="114" name="グループ化 113"/>
          <p:cNvGrpSpPr/>
          <p:nvPr/>
        </p:nvGrpSpPr>
        <p:grpSpPr>
          <a:xfrm>
            <a:off x="7555039" y="34457468"/>
            <a:ext cx="4829487" cy="3846794"/>
            <a:chOff x="8131592" y="35341177"/>
            <a:chExt cx="5625600" cy="4480916"/>
          </a:xfrm>
        </p:grpSpPr>
        <p:pic>
          <p:nvPicPr>
            <p:cNvPr id="78" name="図 77"/>
            <p:cNvPicPr>
              <a:picLocks noChangeAspect="1"/>
            </p:cNvPicPr>
            <p:nvPr/>
          </p:nvPicPr>
          <p:blipFill rotWithShape="1">
            <a:blip r:embed="rId5"/>
            <a:srcRect l="8772" t="18387" r="52014" b="24408"/>
            <a:stretch/>
          </p:blipFill>
          <p:spPr>
            <a:xfrm>
              <a:off x="8131592" y="35341177"/>
              <a:ext cx="5625600" cy="4480916"/>
            </a:xfrm>
            <a:prstGeom prst="rect">
              <a:avLst/>
            </a:prstGeom>
          </p:spPr>
        </p:pic>
        <p:sp>
          <p:nvSpPr>
            <p:cNvPr id="96" name="フリーフォーム 95"/>
            <p:cNvSpPr/>
            <p:nvPr/>
          </p:nvSpPr>
          <p:spPr>
            <a:xfrm>
              <a:off x="10020300" y="37673280"/>
              <a:ext cx="876300" cy="624840"/>
            </a:xfrm>
            <a:custGeom>
              <a:avLst/>
              <a:gdLst>
                <a:gd name="connsiteX0" fmla="*/ 0 w 876300"/>
                <a:gd name="connsiteY0" fmla="*/ 137160 h 624840"/>
                <a:gd name="connsiteX1" fmla="*/ 38100 w 876300"/>
                <a:gd name="connsiteY1" fmla="*/ 312420 h 624840"/>
                <a:gd name="connsiteX2" fmla="*/ 182880 w 876300"/>
                <a:gd name="connsiteY2" fmla="*/ 502920 h 624840"/>
                <a:gd name="connsiteX3" fmla="*/ 220980 w 876300"/>
                <a:gd name="connsiteY3" fmla="*/ 556260 h 624840"/>
                <a:gd name="connsiteX4" fmla="*/ 365760 w 876300"/>
                <a:gd name="connsiteY4" fmla="*/ 601980 h 624840"/>
                <a:gd name="connsiteX5" fmla="*/ 472440 w 876300"/>
                <a:gd name="connsiteY5" fmla="*/ 617220 h 624840"/>
                <a:gd name="connsiteX6" fmla="*/ 609600 w 876300"/>
                <a:gd name="connsiteY6" fmla="*/ 624840 h 624840"/>
                <a:gd name="connsiteX7" fmla="*/ 685800 w 876300"/>
                <a:gd name="connsiteY7" fmla="*/ 586740 h 624840"/>
                <a:gd name="connsiteX8" fmla="*/ 784860 w 876300"/>
                <a:gd name="connsiteY8" fmla="*/ 525780 h 624840"/>
                <a:gd name="connsiteX9" fmla="*/ 861060 w 876300"/>
                <a:gd name="connsiteY9" fmla="*/ 449580 h 624840"/>
                <a:gd name="connsiteX10" fmla="*/ 861060 w 876300"/>
                <a:gd name="connsiteY10" fmla="*/ 449580 h 624840"/>
                <a:gd name="connsiteX11" fmla="*/ 876300 w 876300"/>
                <a:gd name="connsiteY11" fmla="*/ 434340 h 624840"/>
                <a:gd name="connsiteX12" fmla="*/ 876300 w 876300"/>
                <a:gd name="connsiteY12" fmla="*/ 381000 h 624840"/>
                <a:gd name="connsiteX13" fmla="*/ 777240 w 876300"/>
                <a:gd name="connsiteY13" fmla="*/ 228600 h 624840"/>
                <a:gd name="connsiteX14" fmla="*/ 571500 w 876300"/>
                <a:gd name="connsiteY14" fmla="*/ 99060 h 624840"/>
                <a:gd name="connsiteX15" fmla="*/ 426720 w 876300"/>
                <a:gd name="connsiteY15" fmla="*/ 0 h 624840"/>
                <a:gd name="connsiteX16" fmla="*/ 312420 w 876300"/>
                <a:gd name="connsiteY16" fmla="*/ 7620 h 624840"/>
                <a:gd name="connsiteX17" fmla="*/ 137160 w 876300"/>
                <a:gd name="connsiteY17" fmla="*/ 22860 h 624840"/>
                <a:gd name="connsiteX18" fmla="*/ 60960 w 876300"/>
                <a:gd name="connsiteY18" fmla="*/ 68580 h 624840"/>
                <a:gd name="connsiteX19" fmla="*/ 0 w 876300"/>
                <a:gd name="connsiteY19" fmla="*/ 137160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6300" h="624840">
                  <a:moveTo>
                    <a:pt x="0" y="137160"/>
                  </a:moveTo>
                  <a:lnTo>
                    <a:pt x="38100" y="312420"/>
                  </a:lnTo>
                  <a:lnTo>
                    <a:pt x="182880" y="502920"/>
                  </a:lnTo>
                  <a:lnTo>
                    <a:pt x="220980" y="556260"/>
                  </a:lnTo>
                  <a:lnTo>
                    <a:pt x="365760" y="601980"/>
                  </a:lnTo>
                  <a:lnTo>
                    <a:pt x="472440" y="617220"/>
                  </a:lnTo>
                  <a:lnTo>
                    <a:pt x="609600" y="624840"/>
                  </a:lnTo>
                  <a:lnTo>
                    <a:pt x="685800" y="586740"/>
                  </a:lnTo>
                  <a:lnTo>
                    <a:pt x="784860" y="525780"/>
                  </a:lnTo>
                  <a:lnTo>
                    <a:pt x="861060" y="449580"/>
                  </a:lnTo>
                  <a:lnTo>
                    <a:pt x="861060" y="449580"/>
                  </a:lnTo>
                  <a:lnTo>
                    <a:pt x="876300" y="434340"/>
                  </a:lnTo>
                  <a:lnTo>
                    <a:pt x="876300" y="381000"/>
                  </a:lnTo>
                  <a:lnTo>
                    <a:pt x="777240" y="228600"/>
                  </a:lnTo>
                  <a:lnTo>
                    <a:pt x="571500" y="99060"/>
                  </a:lnTo>
                  <a:lnTo>
                    <a:pt x="426720" y="0"/>
                  </a:lnTo>
                  <a:lnTo>
                    <a:pt x="312420" y="7620"/>
                  </a:lnTo>
                  <a:lnTo>
                    <a:pt x="137160" y="22860"/>
                  </a:lnTo>
                  <a:lnTo>
                    <a:pt x="60960" y="68580"/>
                  </a:lnTo>
                  <a:lnTo>
                    <a:pt x="0" y="13716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96"/>
            <p:cNvSpPr/>
            <p:nvPr/>
          </p:nvSpPr>
          <p:spPr>
            <a:xfrm>
              <a:off x="11049000" y="37170360"/>
              <a:ext cx="990600" cy="381000"/>
            </a:xfrm>
            <a:custGeom>
              <a:avLst/>
              <a:gdLst>
                <a:gd name="connsiteX0" fmla="*/ 0 w 990600"/>
                <a:gd name="connsiteY0" fmla="*/ 38100 h 381000"/>
                <a:gd name="connsiteX1" fmla="*/ 121920 w 990600"/>
                <a:gd name="connsiteY1" fmla="*/ 182880 h 381000"/>
                <a:gd name="connsiteX2" fmla="*/ 175260 w 990600"/>
                <a:gd name="connsiteY2" fmla="*/ 220980 h 381000"/>
                <a:gd name="connsiteX3" fmla="*/ 251460 w 990600"/>
                <a:gd name="connsiteY3" fmla="*/ 289560 h 381000"/>
                <a:gd name="connsiteX4" fmla="*/ 381000 w 990600"/>
                <a:gd name="connsiteY4" fmla="*/ 358140 h 381000"/>
                <a:gd name="connsiteX5" fmla="*/ 487680 w 990600"/>
                <a:gd name="connsiteY5" fmla="*/ 381000 h 381000"/>
                <a:gd name="connsiteX6" fmla="*/ 640080 w 990600"/>
                <a:gd name="connsiteY6" fmla="*/ 373380 h 381000"/>
                <a:gd name="connsiteX7" fmla="*/ 838200 w 990600"/>
                <a:gd name="connsiteY7" fmla="*/ 281940 h 381000"/>
                <a:gd name="connsiteX8" fmla="*/ 982980 w 990600"/>
                <a:gd name="connsiteY8" fmla="*/ 228600 h 381000"/>
                <a:gd name="connsiteX9" fmla="*/ 990600 w 990600"/>
                <a:gd name="connsiteY9" fmla="*/ 205740 h 381000"/>
                <a:gd name="connsiteX10" fmla="*/ 990600 w 990600"/>
                <a:gd name="connsiteY10" fmla="*/ 190500 h 381000"/>
                <a:gd name="connsiteX11" fmla="*/ 990600 w 990600"/>
                <a:gd name="connsiteY11" fmla="*/ 160020 h 381000"/>
                <a:gd name="connsiteX12" fmla="*/ 861060 w 990600"/>
                <a:gd name="connsiteY12" fmla="*/ 106680 h 381000"/>
                <a:gd name="connsiteX13" fmla="*/ 701040 w 990600"/>
                <a:gd name="connsiteY13" fmla="*/ 68580 h 381000"/>
                <a:gd name="connsiteX14" fmla="*/ 556260 w 990600"/>
                <a:gd name="connsiteY14" fmla="*/ 38100 h 381000"/>
                <a:gd name="connsiteX15" fmla="*/ 472440 w 990600"/>
                <a:gd name="connsiteY15" fmla="*/ 38100 h 381000"/>
                <a:gd name="connsiteX16" fmla="*/ 327660 w 990600"/>
                <a:gd name="connsiteY16" fmla="*/ 38100 h 381000"/>
                <a:gd name="connsiteX17" fmla="*/ 220980 w 990600"/>
                <a:gd name="connsiteY17" fmla="*/ 15240 h 381000"/>
                <a:gd name="connsiteX18" fmla="*/ 175260 w 990600"/>
                <a:gd name="connsiteY18" fmla="*/ 0 h 381000"/>
                <a:gd name="connsiteX19" fmla="*/ 83820 w 990600"/>
                <a:gd name="connsiteY19" fmla="*/ 0 h 381000"/>
                <a:gd name="connsiteX20" fmla="*/ 0 w 990600"/>
                <a:gd name="connsiteY20" fmla="*/ 381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0600" h="381000">
                  <a:moveTo>
                    <a:pt x="0" y="38100"/>
                  </a:moveTo>
                  <a:lnTo>
                    <a:pt x="121920" y="182880"/>
                  </a:lnTo>
                  <a:lnTo>
                    <a:pt x="175260" y="220980"/>
                  </a:lnTo>
                  <a:lnTo>
                    <a:pt x="251460" y="289560"/>
                  </a:lnTo>
                  <a:lnTo>
                    <a:pt x="381000" y="358140"/>
                  </a:lnTo>
                  <a:lnTo>
                    <a:pt x="487680" y="381000"/>
                  </a:lnTo>
                  <a:lnTo>
                    <a:pt x="640080" y="373380"/>
                  </a:lnTo>
                  <a:lnTo>
                    <a:pt x="838200" y="281940"/>
                  </a:lnTo>
                  <a:lnTo>
                    <a:pt x="982980" y="228600"/>
                  </a:lnTo>
                  <a:lnTo>
                    <a:pt x="990600" y="205740"/>
                  </a:lnTo>
                  <a:lnTo>
                    <a:pt x="990600" y="190500"/>
                  </a:lnTo>
                  <a:lnTo>
                    <a:pt x="990600" y="160020"/>
                  </a:lnTo>
                  <a:lnTo>
                    <a:pt x="861060" y="106680"/>
                  </a:lnTo>
                  <a:lnTo>
                    <a:pt x="701040" y="68580"/>
                  </a:lnTo>
                  <a:lnTo>
                    <a:pt x="556260" y="38100"/>
                  </a:lnTo>
                  <a:lnTo>
                    <a:pt x="472440" y="38100"/>
                  </a:lnTo>
                  <a:lnTo>
                    <a:pt x="327660" y="38100"/>
                  </a:lnTo>
                  <a:lnTo>
                    <a:pt x="220980" y="15240"/>
                  </a:lnTo>
                  <a:lnTo>
                    <a:pt x="175260" y="0"/>
                  </a:lnTo>
                  <a:lnTo>
                    <a:pt x="83820" y="0"/>
                  </a:lnTo>
                  <a:lnTo>
                    <a:pt x="0" y="3810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97"/>
            <p:cNvSpPr/>
            <p:nvPr/>
          </p:nvSpPr>
          <p:spPr>
            <a:xfrm>
              <a:off x="8557260" y="37894260"/>
              <a:ext cx="342900" cy="457200"/>
            </a:xfrm>
            <a:custGeom>
              <a:avLst/>
              <a:gdLst>
                <a:gd name="connsiteX0" fmla="*/ 0 w 342900"/>
                <a:gd name="connsiteY0" fmla="*/ 60960 h 457200"/>
                <a:gd name="connsiteX1" fmla="*/ 53340 w 342900"/>
                <a:gd name="connsiteY1" fmla="*/ 15240 h 457200"/>
                <a:gd name="connsiteX2" fmla="*/ 152400 w 342900"/>
                <a:gd name="connsiteY2" fmla="*/ 7620 h 457200"/>
                <a:gd name="connsiteX3" fmla="*/ 289560 w 342900"/>
                <a:gd name="connsiteY3" fmla="*/ 0 h 457200"/>
                <a:gd name="connsiteX4" fmla="*/ 342900 w 342900"/>
                <a:gd name="connsiteY4" fmla="*/ 38100 h 457200"/>
                <a:gd name="connsiteX5" fmla="*/ 327660 w 342900"/>
                <a:gd name="connsiteY5" fmla="*/ 121920 h 457200"/>
                <a:gd name="connsiteX6" fmla="*/ 274320 w 342900"/>
                <a:gd name="connsiteY6" fmla="*/ 281940 h 457200"/>
                <a:gd name="connsiteX7" fmla="*/ 220980 w 342900"/>
                <a:gd name="connsiteY7" fmla="*/ 426720 h 457200"/>
                <a:gd name="connsiteX8" fmla="*/ 175260 w 342900"/>
                <a:gd name="connsiteY8" fmla="*/ 449580 h 457200"/>
                <a:gd name="connsiteX9" fmla="*/ 129540 w 342900"/>
                <a:gd name="connsiteY9" fmla="*/ 457200 h 457200"/>
                <a:gd name="connsiteX10" fmla="*/ 68580 w 342900"/>
                <a:gd name="connsiteY10" fmla="*/ 312420 h 457200"/>
                <a:gd name="connsiteX11" fmla="*/ 30480 w 342900"/>
                <a:gd name="connsiteY11" fmla="*/ 205740 h 457200"/>
                <a:gd name="connsiteX12" fmla="*/ 15240 w 342900"/>
                <a:gd name="connsiteY12" fmla="*/ 129540 h 457200"/>
                <a:gd name="connsiteX13" fmla="*/ 0 w 342900"/>
                <a:gd name="connsiteY13" fmla="*/ 6096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457200">
                  <a:moveTo>
                    <a:pt x="0" y="60960"/>
                  </a:moveTo>
                  <a:lnTo>
                    <a:pt x="53340" y="15240"/>
                  </a:lnTo>
                  <a:lnTo>
                    <a:pt x="152400" y="7620"/>
                  </a:lnTo>
                  <a:lnTo>
                    <a:pt x="289560" y="0"/>
                  </a:lnTo>
                  <a:lnTo>
                    <a:pt x="342900" y="38100"/>
                  </a:lnTo>
                  <a:lnTo>
                    <a:pt x="327660" y="121920"/>
                  </a:lnTo>
                  <a:lnTo>
                    <a:pt x="274320" y="281940"/>
                  </a:lnTo>
                  <a:lnTo>
                    <a:pt x="220980" y="426720"/>
                  </a:lnTo>
                  <a:lnTo>
                    <a:pt x="175260" y="449580"/>
                  </a:lnTo>
                  <a:lnTo>
                    <a:pt x="129540" y="457200"/>
                  </a:lnTo>
                  <a:lnTo>
                    <a:pt x="68580" y="312420"/>
                  </a:lnTo>
                  <a:lnTo>
                    <a:pt x="30480" y="205740"/>
                  </a:lnTo>
                  <a:lnTo>
                    <a:pt x="15240" y="129540"/>
                  </a:lnTo>
                  <a:lnTo>
                    <a:pt x="0" y="6096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楕円 98"/>
            <p:cNvSpPr/>
            <p:nvPr/>
          </p:nvSpPr>
          <p:spPr>
            <a:xfrm>
              <a:off x="8649100" y="37450047"/>
              <a:ext cx="304400" cy="41652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99"/>
            <p:cNvSpPr/>
            <p:nvPr/>
          </p:nvSpPr>
          <p:spPr>
            <a:xfrm>
              <a:off x="9989820" y="37056060"/>
              <a:ext cx="556260" cy="563880"/>
            </a:xfrm>
            <a:custGeom>
              <a:avLst/>
              <a:gdLst>
                <a:gd name="connsiteX0" fmla="*/ 22860 w 556260"/>
                <a:gd name="connsiteY0" fmla="*/ 76200 h 563880"/>
                <a:gd name="connsiteX1" fmla="*/ 0 w 556260"/>
                <a:gd name="connsiteY1" fmla="*/ 144780 h 563880"/>
                <a:gd name="connsiteX2" fmla="*/ 22860 w 556260"/>
                <a:gd name="connsiteY2" fmla="*/ 289560 h 563880"/>
                <a:gd name="connsiteX3" fmla="*/ 38100 w 556260"/>
                <a:gd name="connsiteY3" fmla="*/ 350520 h 563880"/>
                <a:gd name="connsiteX4" fmla="*/ 38100 w 556260"/>
                <a:gd name="connsiteY4" fmla="*/ 396240 h 563880"/>
                <a:gd name="connsiteX5" fmla="*/ 76200 w 556260"/>
                <a:gd name="connsiteY5" fmla="*/ 480060 h 563880"/>
                <a:gd name="connsiteX6" fmla="*/ 99060 w 556260"/>
                <a:gd name="connsiteY6" fmla="*/ 563880 h 563880"/>
                <a:gd name="connsiteX7" fmla="*/ 129540 w 556260"/>
                <a:gd name="connsiteY7" fmla="*/ 563880 h 563880"/>
                <a:gd name="connsiteX8" fmla="*/ 175260 w 556260"/>
                <a:gd name="connsiteY8" fmla="*/ 541020 h 563880"/>
                <a:gd name="connsiteX9" fmla="*/ 266700 w 556260"/>
                <a:gd name="connsiteY9" fmla="*/ 464820 h 563880"/>
                <a:gd name="connsiteX10" fmla="*/ 441960 w 556260"/>
                <a:gd name="connsiteY10" fmla="*/ 327660 h 563880"/>
                <a:gd name="connsiteX11" fmla="*/ 556260 w 556260"/>
                <a:gd name="connsiteY11" fmla="*/ 129540 h 563880"/>
                <a:gd name="connsiteX12" fmla="*/ 510540 w 556260"/>
                <a:gd name="connsiteY12" fmla="*/ 60960 h 563880"/>
                <a:gd name="connsiteX13" fmla="*/ 441960 w 556260"/>
                <a:gd name="connsiteY13" fmla="*/ 22860 h 563880"/>
                <a:gd name="connsiteX14" fmla="*/ 358140 w 556260"/>
                <a:gd name="connsiteY14" fmla="*/ 0 h 563880"/>
                <a:gd name="connsiteX15" fmla="*/ 259080 w 556260"/>
                <a:gd name="connsiteY15" fmla="*/ 0 h 563880"/>
                <a:gd name="connsiteX16" fmla="*/ 129540 w 556260"/>
                <a:gd name="connsiteY16" fmla="*/ 15240 h 563880"/>
                <a:gd name="connsiteX17" fmla="*/ 22860 w 556260"/>
                <a:gd name="connsiteY17" fmla="*/ 76200 h 56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6260" h="563880">
                  <a:moveTo>
                    <a:pt x="22860" y="76200"/>
                  </a:moveTo>
                  <a:lnTo>
                    <a:pt x="0" y="144780"/>
                  </a:lnTo>
                  <a:lnTo>
                    <a:pt x="22860" y="289560"/>
                  </a:lnTo>
                  <a:lnTo>
                    <a:pt x="38100" y="350520"/>
                  </a:lnTo>
                  <a:lnTo>
                    <a:pt x="38100" y="396240"/>
                  </a:lnTo>
                  <a:lnTo>
                    <a:pt x="76200" y="480060"/>
                  </a:lnTo>
                  <a:lnTo>
                    <a:pt x="99060" y="563880"/>
                  </a:lnTo>
                  <a:lnTo>
                    <a:pt x="129540" y="563880"/>
                  </a:lnTo>
                  <a:lnTo>
                    <a:pt x="175260" y="541020"/>
                  </a:lnTo>
                  <a:lnTo>
                    <a:pt x="266700" y="464820"/>
                  </a:lnTo>
                  <a:lnTo>
                    <a:pt x="441960" y="327660"/>
                  </a:lnTo>
                  <a:lnTo>
                    <a:pt x="556260" y="129540"/>
                  </a:lnTo>
                  <a:lnTo>
                    <a:pt x="510540" y="60960"/>
                  </a:lnTo>
                  <a:lnTo>
                    <a:pt x="441960" y="22860"/>
                  </a:lnTo>
                  <a:lnTo>
                    <a:pt x="358140" y="0"/>
                  </a:lnTo>
                  <a:lnTo>
                    <a:pt x="259080" y="0"/>
                  </a:lnTo>
                  <a:lnTo>
                    <a:pt x="129540" y="15240"/>
                  </a:lnTo>
                  <a:lnTo>
                    <a:pt x="22860" y="7620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フリーフォーム 100"/>
            <p:cNvSpPr/>
            <p:nvPr/>
          </p:nvSpPr>
          <p:spPr>
            <a:xfrm>
              <a:off x="11574780" y="37490400"/>
              <a:ext cx="624840" cy="929640"/>
            </a:xfrm>
            <a:custGeom>
              <a:avLst/>
              <a:gdLst>
                <a:gd name="connsiteX0" fmla="*/ 419100 w 624840"/>
                <a:gd name="connsiteY0" fmla="*/ 0 h 929640"/>
                <a:gd name="connsiteX1" fmla="*/ 548640 w 624840"/>
                <a:gd name="connsiteY1" fmla="*/ 99060 h 929640"/>
                <a:gd name="connsiteX2" fmla="*/ 586740 w 624840"/>
                <a:gd name="connsiteY2" fmla="*/ 137160 h 929640"/>
                <a:gd name="connsiteX3" fmla="*/ 624840 w 624840"/>
                <a:gd name="connsiteY3" fmla="*/ 228600 h 929640"/>
                <a:gd name="connsiteX4" fmla="*/ 609600 w 624840"/>
                <a:gd name="connsiteY4" fmla="*/ 365760 h 929640"/>
                <a:gd name="connsiteX5" fmla="*/ 510540 w 624840"/>
                <a:gd name="connsiteY5" fmla="*/ 609600 h 929640"/>
                <a:gd name="connsiteX6" fmla="*/ 434340 w 624840"/>
                <a:gd name="connsiteY6" fmla="*/ 754380 h 929640"/>
                <a:gd name="connsiteX7" fmla="*/ 342900 w 624840"/>
                <a:gd name="connsiteY7" fmla="*/ 876300 h 929640"/>
                <a:gd name="connsiteX8" fmla="*/ 251460 w 624840"/>
                <a:gd name="connsiteY8" fmla="*/ 929640 h 929640"/>
                <a:gd name="connsiteX9" fmla="*/ 182880 w 624840"/>
                <a:gd name="connsiteY9" fmla="*/ 922020 h 929640"/>
                <a:gd name="connsiteX10" fmla="*/ 60960 w 624840"/>
                <a:gd name="connsiteY10" fmla="*/ 769620 h 929640"/>
                <a:gd name="connsiteX11" fmla="*/ 0 w 624840"/>
                <a:gd name="connsiteY11" fmla="*/ 502920 h 929640"/>
                <a:gd name="connsiteX12" fmla="*/ 45720 w 624840"/>
                <a:gd name="connsiteY12" fmla="*/ 335280 h 929640"/>
                <a:gd name="connsiteX13" fmla="*/ 83820 w 624840"/>
                <a:gd name="connsiteY13" fmla="*/ 213360 h 929640"/>
                <a:gd name="connsiteX14" fmla="*/ 182880 w 624840"/>
                <a:gd name="connsiteY14" fmla="*/ 60960 h 929640"/>
                <a:gd name="connsiteX15" fmla="*/ 251460 w 624840"/>
                <a:gd name="connsiteY15" fmla="*/ 22860 h 929640"/>
                <a:gd name="connsiteX16" fmla="*/ 419100 w 624840"/>
                <a:gd name="connsiteY16" fmla="*/ 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4840" h="929640">
                  <a:moveTo>
                    <a:pt x="419100" y="0"/>
                  </a:moveTo>
                  <a:lnTo>
                    <a:pt x="548640" y="99060"/>
                  </a:lnTo>
                  <a:lnTo>
                    <a:pt x="586740" y="137160"/>
                  </a:lnTo>
                  <a:lnTo>
                    <a:pt x="624840" y="228600"/>
                  </a:lnTo>
                  <a:lnTo>
                    <a:pt x="609600" y="365760"/>
                  </a:lnTo>
                  <a:lnTo>
                    <a:pt x="510540" y="609600"/>
                  </a:lnTo>
                  <a:lnTo>
                    <a:pt x="434340" y="754380"/>
                  </a:lnTo>
                  <a:lnTo>
                    <a:pt x="342900" y="876300"/>
                  </a:lnTo>
                  <a:lnTo>
                    <a:pt x="251460" y="929640"/>
                  </a:lnTo>
                  <a:lnTo>
                    <a:pt x="182880" y="922020"/>
                  </a:lnTo>
                  <a:lnTo>
                    <a:pt x="60960" y="769620"/>
                  </a:lnTo>
                  <a:lnTo>
                    <a:pt x="0" y="502920"/>
                  </a:lnTo>
                  <a:lnTo>
                    <a:pt x="45720" y="335280"/>
                  </a:lnTo>
                  <a:lnTo>
                    <a:pt x="83820" y="213360"/>
                  </a:lnTo>
                  <a:lnTo>
                    <a:pt x="182880" y="60960"/>
                  </a:lnTo>
                  <a:lnTo>
                    <a:pt x="251460" y="22860"/>
                  </a:lnTo>
                  <a:lnTo>
                    <a:pt x="41910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フリーフォーム 101"/>
            <p:cNvSpPr/>
            <p:nvPr/>
          </p:nvSpPr>
          <p:spPr>
            <a:xfrm>
              <a:off x="10416540" y="37238940"/>
              <a:ext cx="792480" cy="541020"/>
            </a:xfrm>
            <a:custGeom>
              <a:avLst/>
              <a:gdLst>
                <a:gd name="connsiteX0" fmla="*/ 792480 w 792480"/>
                <a:gd name="connsiteY0" fmla="*/ 297180 h 541020"/>
                <a:gd name="connsiteX1" fmla="*/ 670560 w 792480"/>
                <a:gd name="connsiteY1" fmla="*/ 144780 h 541020"/>
                <a:gd name="connsiteX2" fmla="*/ 449580 w 792480"/>
                <a:gd name="connsiteY2" fmla="*/ 38100 h 541020"/>
                <a:gd name="connsiteX3" fmla="*/ 281940 w 792480"/>
                <a:gd name="connsiteY3" fmla="*/ 0 h 541020"/>
                <a:gd name="connsiteX4" fmla="*/ 198120 w 792480"/>
                <a:gd name="connsiteY4" fmla="*/ 45720 h 541020"/>
                <a:gd name="connsiteX5" fmla="*/ 175260 w 792480"/>
                <a:gd name="connsiteY5" fmla="*/ 0 h 541020"/>
                <a:gd name="connsiteX6" fmla="*/ 22860 w 792480"/>
                <a:gd name="connsiteY6" fmla="*/ 228600 h 541020"/>
                <a:gd name="connsiteX7" fmla="*/ 0 w 792480"/>
                <a:gd name="connsiteY7" fmla="*/ 335280 h 541020"/>
                <a:gd name="connsiteX8" fmla="*/ 76200 w 792480"/>
                <a:gd name="connsiteY8" fmla="*/ 426720 h 541020"/>
                <a:gd name="connsiteX9" fmla="*/ 304800 w 792480"/>
                <a:gd name="connsiteY9" fmla="*/ 480060 h 541020"/>
                <a:gd name="connsiteX10" fmla="*/ 495300 w 792480"/>
                <a:gd name="connsiteY10" fmla="*/ 541020 h 541020"/>
                <a:gd name="connsiteX11" fmla="*/ 609600 w 792480"/>
                <a:gd name="connsiteY11" fmla="*/ 502920 h 541020"/>
                <a:gd name="connsiteX12" fmla="*/ 746760 w 792480"/>
                <a:gd name="connsiteY12" fmla="*/ 411480 h 541020"/>
                <a:gd name="connsiteX13" fmla="*/ 792480 w 792480"/>
                <a:gd name="connsiteY13" fmla="*/ 297180 h 541020"/>
                <a:gd name="connsiteX0" fmla="*/ 792480 w 792480"/>
                <a:gd name="connsiteY0" fmla="*/ 297180 h 541020"/>
                <a:gd name="connsiteX1" fmla="*/ 670560 w 792480"/>
                <a:gd name="connsiteY1" fmla="*/ 144780 h 541020"/>
                <a:gd name="connsiteX2" fmla="*/ 449580 w 792480"/>
                <a:gd name="connsiteY2" fmla="*/ 38100 h 541020"/>
                <a:gd name="connsiteX3" fmla="*/ 281940 w 792480"/>
                <a:gd name="connsiteY3" fmla="*/ 0 h 541020"/>
                <a:gd name="connsiteX4" fmla="*/ 198120 w 792480"/>
                <a:gd name="connsiteY4" fmla="*/ 45720 h 541020"/>
                <a:gd name="connsiteX5" fmla="*/ 22860 w 792480"/>
                <a:gd name="connsiteY5" fmla="*/ 228600 h 541020"/>
                <a:gd name="connsiteX6" fmla="*/ 0 w 792480"/>
                <a:gd name="connsiteY6" fmla="*/ 335280 h 541020"/>
                <a:gd name="connsiteX7" fmla="*/ 76200 w 792480"/>
                <a:gd name="connsiteY7" fmla="*/ 426720 h 541020"/>
                <a:gd name="connsiteX8" fmla="*/ 304800 w 792480"/>
                <a:gd name="connsiteY8" fmla="*/ 480060 h 541020"/>
                <a:gd name="connsiteX9" fmla="*/ 495300 w 792480"/>
                <a:gd name="connsiteY9" fmla="*/ 541020 h 541020"/>
                <a:gd name="connsiteX10" fmla="*/ 609600 w 792480"/>
                <a:gd name="connsiteY10" fmla="*/ 502920 h 541020"/>
                <a:gd name="connsiteX11" fmla="*/ 746760 w 792480"/>
                <a:gd name="connsiteY11" fmla="*/ 411480 h 541020"/>
                <a:gd name="connsiteX12" fmla="*/ 792480 w 792480"/>
                <a:gd name="connsiteY12" fmla="*/ 297180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2480" h="541020">
                  <a:moveTo>
                    <a:pt x="792480" y="297180"/>
                  </a:moveTo>
                  <a:lnTo>
                    <a:pt x="670560" y="144780"/>
                  </a:lnTo>
                  <a:lnTo>
                    <a:pt x="449580" y="38100"/>
                  </a:lnTo>
                  <a:lnTo>
                    <a:pt x="281940" y="0"/>
                  </a:lnTo>
                  <a:lnTo>
                    <a:pt x="198120" y="45720"/>
                  </a:lnTo>
                  <a:lnTo>
                    <a:pt x="22860" y="228600"/>
                  </a:lnTo>
                  <a:lnTo>
                    <a:pt x="0" y="335280"/>
                  </a:lnTo>
                  <a:lnTo>
                    <a:pt x="76200" y="426720"/>
                  </a:lnTo>
                  <a:lnTo>
                    <a:pt x="304800" y="480060"/>
                  </a:lnTo>
                  <a:lnTo>
                    <a:pt x="495300" y="541020"/>
                  </a:lnTo>
                  <a:lnTo>
                    <a:pt x="609600" y="502920"/>
                  </a:lnTo>
                  <a:lnTo>
                    <a:pt x="746760" y="411480"/>
                  </a:lnTo>
                  <a:lnTo>
                    <a:pt x="792480" y="29718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フリーフォーム 103"/>
            <p:cNvSpPr/>
            <p:nvPr/>
          </p:nvSpPr>
          <p:spPr>
            <a:xfrm>
              <a:off x="9875520" y="37025580"/>
              <a:ext cx="121920" cy="190500"/>
            </a:xfrm>
            <a:custGeom>
              <a:avLst/>
              <a:gdLst>
                <a:gd name="connsiteX0" fmla="*/ 7620 w 121920"/>
                <a:gd name="connsiteY0" fmla="*/ 0 h 190500"/>
                <a:gd name="connsiteX1" fmla="*/ 121920 w 121920"/>
                <a:gd name="connsiteY1" fmla="*/ 106680 h 190500"/>
                <a:gd name="connsiteX2" fmla="*/ 15240 w 121920"/>
                <a:gd name="connsiteY2" fmla="*/ 190500 h 190500"/>
                <a:gd name="connsiteX3" fmla="*/ 0 w 121920"/>
                <a:gd name="connsiteY3" fmla="*/ 167640 h 190500"/>
                <a:gd name="connsiteX4" fmla="*/ 7620 w 12192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90500">
                  <a:moveTo>
                    <a:pt x="7620" y="0"/>
                  </a:moveTo>
                  <a:lnTo>
                    <a:pt x="121920" y="106680"/>
                  </a:lnTo>
                  <a:lnTo>
                    <a:pt x="15240" y="190500"/>
                  </a:lnTo>
                  <a:lnTo>
                    <a:pt x="0" y="167640"/>
                  </a:lnTo>
                  <a:lnTo>
                    <a:pt x="762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フリーフォーム 104"/>
            <p:cNvSpPr/>
            <p:nvPr/>
          </p:nvSpPr>
          <p:spPr>
            <a:xfrm>
              <a:off x="10828020" y="37048440"/>
              <a:ext cx="144780" cy="190500"/>
            </a:xfrm>
            <a:custGeom>
              <a:avLst/>
              <a:gdLst>
                <a:gd name="connsiteX0" fmla="*/ 7620 w 121920"/>
                <a:gd name="connsiteY0" fmla="*/ 0 h 190500"/>
                <a:gd name="connsiteX1" fmla="*/ 121920 w 121920"/>
                <a:gd name="connsiteY1" fmla="*/ 106680 h 190500"/>
                <a:gd name="connsiteX2" fmla="*/ 15240 w 121920"/>
                <a:gd name="connsiteY2" fmla="*/ 190500 h 190500"/>
                <a:gd name="connsiteX3" fmla="*/ 0 w 121920"/>
                <a:gd name="connsiteY3" fmla="*/ 167640 h 190500"/>
                <a:gd name="connsiteX4" fmla="*/ 7620 w 12192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90500">
                  <a:moveTo>
                    <a:pt x="7620" y="0"/>
                  </a:moveTo>
                  <a:lnTo>
                    <a:pt x="121920" y="106680"/>
                  </a:lnTo>
                  <a:lnTo>
                    <a:pt x="15240" y="190500"/>
                  </a:lnTo>
                  <a:lnTo>
                    <a:pt x="0" y="167640"/>
                  </a:lnTo>
                  <a:lnTo>
                    <a:pt x="7620"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フリーフォーム 105"/>
            <p:cNvSpPr/>
            <p:nvPr/>
          </p:nvSpPr>
          <p:spPr>
            <a:xfrm>
              <a:off x="10919460" y="37612320"/>
              <a:ext cx="655320" cy="800100"/>
            </a:xfrm>
            <a:custGeom>
              <a:avLst/>
              <a:gdLst>
                <a:gd name="connsiteX0" fmla="*/ 655320 w 655320"/>
                <a:gd name="connsiteY0" fmla="*/ 0 h 800100"/>
                <a:gd name="connsiteX1" fmla="*/ 541020 w 655320"/>
                <a:gd name="connsiteY1" fmla="*/ 342900 h 800100"/>
                <a:gd name="connsiteX2" fmla="*/ 426720 w 655320"/>
                <a:gd name="connsiteY2" fmla="*/ 632460 h 800100"/>
                <a:gd name="connsiteX3" fmla="*/ 358140 w 655320"/>
                <a:gd name="connsiteY3" fmla="*/ 769620 h 800100"/>
                <a:gd name="connsiteX4" fmla="*/ 289560 w 655320"/>
                <a:gd name="connsiteY4" fmla="*/ 800100 h 800100"/>
                <a:gd name="connsiteX5" fmla="*/ 99060 w 655320"/>
                <a:gd name="connsiteY5" fmla="*/ 594360 h 800100"/>
                <a:gd name="connsiteX6" fmla="*/ 53340 w 655320"/>
                <a:gd name="connsiteY6" fmla="*/ 441960 h 800100"/>
                <a:gd name="connsiteX7" fmla="*/ 0 w 655320"/>
                <a:gd name="connsiteY7" fmla="*/ 335280 h 800100"/>
                <a:gd name="connsiteX8" fmla="*/ 129540 w 655320"/>
                <a:gd name="connsiteY8" fmla="*/ 144780 h 800100"/>
                <a:gd name="connsiteX9" fmla="*/ 259080 w 655320"/>
                <a:gd name="connsiteY9" fmla="*/ 99060 h 800100"/>
                <a:gd name="connsiteX10" fmla="*/ 419100 w 655320"/>
                <a:gd name="connsiteY10" fmla="*/ 1524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320" h="800100">
                  <a:moveTo>
                    <a:pt x="655320" y="0"/>
                  </a:moveTo>
                  <a:lnTo>
                    <a:pt x="541020" y="342900"/>
                  </a:lnTo>
                  <a:lnTo>
                    <a:pt x="426720" y="632460"/>
                  </a:lnTo>
                  <a:lnTo>
                    <a:pt x="358140" y="769620"/>
                  </a:lnTo>
                  <a:lnTo>
                    <a:pt x="289560" y="800100"/>
                  </a:lnTo>
                  <a:lnTo>
                    <a:pt x="99060" y="594360"/>
                  </a:lnTo>
                  <a:lnTo>
                    <a:pt x="53340" y="441960"/>
                  </a:lnTo>
                  <a:lnTo>
                    <a:pt x="0" y="335280"/>
                  </a:lnTo>
                  <a:lnTo>
                    <a:pt x="129540" y="144780"/>
                  </a:lnTo>
                  <a:lnTo>
                    <a:pt x="259080" y="99060"/>
                  </a:lnTo>
                  <a:lnTo>
                    <a:pt x="419100" y="15240"/>
                  </a:lnTo>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フリーフォーム 106"/>
            <p:cNvSpPr/>
            <p:nvPr/>
          </p:nvSpPr>
          <p:spPr>
            <a:xfrm>
              <a:off x="11422380" y="38199060"/>
              <a:ext cx="236220" cy="228600"/>
            </a:xfrm>
            <a:custGeom>
              <a:avLst/>
              <a:gdLst>
                <a:gd name="connsiteX0" fmla="*/ 30480 w 236220"/>
                <a:gd name="connsiteY0" fmla="*/ 15240 h 228600"/>
                <a:gd name="connsiteX1" fmla="*/ 99060 w 236220"/>
                <a:gd name="connsiteY1" fmla="*/ 0 h 228600"/>
                <a:gd name="connsiteX2" fmla="*/ 220980 w 236220"/>
                <a:gd name="connsiteY2" fmla="*/ 76200 h 228600"/>
                <a:gd name="connsiteX3" fmla="*/ 236220 w 236220"/>
                <a:gd name="connsiteY3" fmla="*/ 114300 h 228600"/>
                <a:gd name="connsiteX4" fmla="*/ 91440 w 236220"/>
                <a:gd name="connsiteY4" fmla="*/ 190500 h 228600"/>
                <a:gd name="connsiteX5" fmla="*/ 45720 w 236220"/>
                <a:gd name="connsiteY5" fmla="*/ 228600 h 228600"/>
                <a:gd name="connsiteX6" fmla="*/ 0 w 236220"/>
                <a:gd name="connsiteY6" fmla="*/ 182880 h 228600"/>
                <a:gd name="connsiteX7" fmla="*/ 7620 w 236220"/>
                <a:gd name="connsiteY7" fmla="*/ 6096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 h="228600">
                  <a:moveTo>
                    <a:pt x="30480" y="15240"/>
                  </a:moveTo>
                  <a:lnTo>
                    <a:pt x="99060" y="0"/>
                  </a:lnTo>
                  <a:lnTo>
                    <a:pt x="220980" y="76200"/>
                  </a:lnTo>
                  <a:lnTo>
                    <a:pt x="236220" y="114300"/>
                  </a:lnTo>
                  <a:lnTo>
                    <a:pt x="91440" y="190500"/>
                  </a:lnTo>
                  <a:lnTo>
                    <a:pt x="45720" y="228600"/>
                  </a:lnTo>
                  <a:lnTo>
                    <a:pt x="0" y="182880"/>
                  </a:lnTo>
                  <a:lnTo>
                    <a:pt x="7620" y="60960"/>
                  </a:lnTo>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リーフォーム 107"/>
            <p:cNvSpPr/>
            <p:nvPr/>
          </p:nvSpPr>
          <p:spPr>
            <a:xfrm>
              <a:off x="8930640" y="37078920"/>
              <a:ext cx="1059180" cy="1272540"/>
            </a:xfrm>
            <a:custGeom>
              <a:avLst/>
              <a:gdLst>
                <a:gd name="connsiteX0" fmla="*/ 7620 w 1059180"/>
                <a:gd name="connsiteY0" fmla="*/ 99060 h 1272540"/>
                <a:gd name="connsiteX1" fmla="*/ 114300 w 1059180"/>
                <a:gd name="connsiteY1" fmla="*/ 15240 h 1272540"/>
                <a:gd name="connsiteX2" fmla="*/ 327660 w 1059180"/>
                <a:gd name="connsiteY2" fmla="*/ 0 h 1272540"/>
                <a:gd name="connsiteX3" fmla="*/ 647700 w 1059180"/>
                <a:gd name="connsiteY3" fmla="*/ 68580 h 1272540"/>
                <a:gd name="connsiteX4" fmla="*/ 853440 w 1059180"/>
                <a:gd name="connsiteY4" fmla="*/ 144780 h 1272540"/>
                <a:gd name="connsiteX5" fmla="*/ 952500 w 1059180"/>
                <a:gd name="connsiteY5" fmla="*/ 213360 h 1272540"/>
                <a:gd name="connsiteX6" fmla="*/ 1021080 w 1059180"/>
                <a:gd name="connsiteY6" fmla="*/ 373380 h 1272540"/>
                <a:gd name="connsiteX7" fmla="*/ 1051560 w 1059180"/>
                <a:gd name="connsiteY7" fmla="*/ 518160 h 1272540"/>
                <a:gd name="connsiteX8" fmla="*/ 1059180 w 1059180"/>
                <a:gd name="connsiteY8" fmla="*/ 601980 h 1272540"/>
                <a:gd name="connsiteX9" fmla="*/ 1043940 w 1059180"/>
                <a:gd name="connsiteY9" fmla="*/ 693420 h 1272540"/>
                <a:gd name="connsiteX10" fmla="*/ 998220 w 1059180"/>
                <a:gd name="connsiteY10" fmla="*/ 792480 h 1272540"/>
                <a:gd name="connsiteX11" fmla="*/ 960120 w 1059180"/>
                <a:gd name="connsiteY11" fmla="*/ 906780 h 1272540"/>
                <a:gd name="connsiteX12" fmla="*/ 815340 w 1059180"/>
                <a:gd name="connsiteY12" fmla="*/ 990600 h 1272540"/>
                <a:gd name="connsiteX13" fmla="*/ 716280 w 1059180"/>
                <a:gd name="connsiteY13" fmla="*/ 1036320 h 1272540"/>
                <a:gd name="connsiteX14" fmla="*/ 480060 w 1059180"/>
                <a:gd name="connsiteY14" fmla="*/ 1188720 h 1272540"/>
                <a:gd name="connsiteX15" fmla="*/ 342900 w 1059180"/>
                <a:gd name="connsiteY15" fmla="*/ 1249680 h 1272540"/>
                <a:gd name="connsiteX16" fmla="*/ 198120 w 1059180"/>
                <a:gd name="connsiteY16" fmla="*/ 1272540 h 1272540"/>
                <a:gd name="connsiteX17" fmla="*/ 129540 w 1059180"/>
                <a:gd name="connsiteY17" fmla="*/ 1272540 h 1272540"/>
                <a:gd name="connsiteX18" fmla="*/ 76200 w 1059180"/>
                <a:gd name="connsiteY18" fmla="*/ 1196340 h 1272540"/>
                <a:gd name="connsiteX19" fmla="*/ 38100 w 1059180"/>
                <a:gd name="connsiteY19" fmla="*/ 1074420 h 1272540"/>
                <a:gd name="connsiteX20" fmla="*/ 0 w 1059180"/>
                <a:gd name="connsiteY20" fmla="*/ 937260 h 1272540"/>
                <a:gd name="connsiteX21" fmla="*/ 45720 w 1059180"/>
                <a:gd name="connsiteY21" fmla="*/ 617220 h 1272540"/>
                <a:gd name="connsiteX22" fmla="*/ 22860 w 1059180"/>
                <a:gd name="connsiteY22" fmla="*/ 297180 h 1272540"/>
                <a:gd name="connsiteX23" fmla="*/ 7620 w 1059180"/>
                <a:gd name="connsiteY23" fmla="*/ 99060 h 12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9180" h="1272540">
                  <a:moveTo>
                    <a:pt x="7620" y="99060"/>
                  </a:moveTo>
                  <a:lnTo>
                    <a:pt x="114300" y="15240"/>
                  </a:lnTo>
                  <a:lnTo>
                    <a:pt x="327660" y="0"/>
                  </a:lnTo>
                  <a:lnTo>
                    <a:pt x="647700" y="68580"/>
                  </a:lnTo>
                  <a:lnTo>
                    <a:pt x="853440" y="144780"/>
                  </a:lnTo>
                  <a:lnTo>
                    <a:pt x="952500" y="213360"/>
                  </a:lnTo>
                  <a:lnTo>
                    <a:pt x="1021080" y="373380"/>
                  </a:lnTo>
                  <a:lnTo>
                    <a:pt x="1051560" y="518160"/>
                  </a:lnTo>
                  <a:lnTo>
                    <a:pt x="1059180" y="601980"/>
                  </a:lnTo>
                  <a:lnTo>
                    <a:pt x="1043940" y="693420"/>
                  </a:lnTo>
                  <a:lnTo>
                    <a:pt x="998220" y="792480"/>
                  </a:lnTo>
                  <a:lnTo>
                    <a:pt x="960120" y="906780"/>
                  </a:lnTo>
                  <a:lnTo>
                    <a:pt x="815340" y="990600"/>
                  </a:lnTo>
                  <a:lnTo>
                    <a:pt x="716280" y="1036320"/>
                  </a:lnTo>
                  <a:lnTo>
                    <a:pt x="480060" y="1188720"/>
                  </a:lnTo>
                  <a:lnTo>
                    <a:pt x="342900" y="1249680"/>
                  </a:lnTo>
                  <a:lnTo>
                    <a:pt x="198120" y="1272540"/>
                  </a:lnTo>
                  <a:lnTo>
                    <a:pt x="129540" y="1272540"/>
                  </a:lnTo>
                  <a:lnTo>
                    <a:pt x="76200" y="1196340"/>
                  </a:lnTo>
                  <a:lnTo>
                    <a:pt x="38100" y="1074420"/>
                  </a:lnTo>
                  <a:lnTo>
                    <a:pt x="0" y="937260"/>
                  </a:lnTo>
                  <a:lnTo>
                    <a:pt x="45720" y="617220"/>
                  </a:lnTo>
                  <a:lnTo>
                    <a:pt x="22860" y="297180"/>
                  </a:lnTo>
                  <a:lnTo>
                    <a:pt x="7620" y="99060"/>
                  </a:lnTo>
                  <a:close/>
                </a:path>
              </a:pathLst>
            </a:custGeom>
            <a:solidFill>
              <a:schemeClr val="accent4">
                <a:lumMod val="50000"/>
              </a:schemeClr>
            </a:solidFill>
            <a:ln w="38100">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1" name="テキスト ボックス 110"/>
          <p:cNvSpPr txBox="1"/>
          <p:nvPr/>
        </p:nvSpPr>
        <p:spPr>
          <a:xfrm>
            <a:off x="7277017" y="33550274"/>
            <a:ext cx="7597776" cy="830997"/>
          </a:xfrm>
          <a:prstGeom prst="rect">
            <a:avLst/>
          </a:prstGeom>
          <a:noFill/>
        </p:spPr>
        <p:txBody>
          <a:bodyPr wrap="square" rtlCol="0">
            <a:spAutoFit/>
          </a:bodyPr>
          <a:lstStyle/>
          <a:p>
            <a:r>
              <a:rPr kumimoji="1" lang="ja-JP" altLang="en-US" sz="4800" dirty="0" smtClean="0">
                <a:solidFill>
                  <a:schemeClr val="bg1"/>
                </a:solidFill>
              </a:rPr>
              <a:t>「表層と第二層」の考え方</a:t>
            </a:r>
            <a:endParaRPr kumimoji="1" lang="ja-JP" altLang="en-US" sz="4800" dirty="0">
              <a:solidFill>
                <a:schemeClr val="bg1"/>
              </a:solidFill>
            </a:endParaRPr>
          </a:p>
        </p:txBody>
      </p:sp>
      <p:sp>
        <p:nvSpPr>
          <p:cNvPr id="112" name="テキスト ボックス 111"/>
          <p:cNvSpPr txBox="1"/>
          <p:nvPr/>
        </p:nvSpPr>
        <p:spPr>
          <a:xfrm>
            <a:off x="9498141" y="35105442"/>
            <a:ext cx="3235218" cy="523220"/>
          </a:xfrm>
          <a:prstGeom prst="rect">
            <a:avLst/>
          </a:prstGeom>
          <a:noFill/>
        </p:spPr>
        <p:txBody>
          <a:bodyPr wrap="square" rtlCol="0">
            <a:spAutoFit/>
          </a:bodyPr>
          <a:lstStyle/>
          <a:p>
            <a:r>
              <a:rPr kumimoji="1" lang="ja-JP" altLang="en-US" sz="2800" dirty="0" smtClean="0"/>
              <a:t>内田ほか</a:t>
            </a:r>
            <a:r>
              <a:rPr kumimoji="1" lang="en-US" altLang="ja-JP" sz="2800" dirty="0" smtClean="0"/>
              <a:t>2002</a:t>
            </a:r>
            <a:r>
              <a:rPr kumimoji="1" lang="ja-JP" altLang="en-US" sz="2800" dirty="0" smtClean="0"/>
              <a:t>より</a:t>
            </a:r>
            <a:endParaRPr kumimoji="1" lang="en-US" altLang="ja-JP" sz="2800" dirty="0" smtClean="0"/>
          </a:p>
        </p:txBody>
      </p:sp>
      <p:sp>
        <p:nvSpPr>
          <p:cNvPr id="113" name="テキスト ボックス 112"/>
          <p:cNvSpPr txBox="1"/>
          <p:nvPr/>
        </p:nvSpPr>
        <p:spPr>
          <a:xfrm>
            <a:off x="7549322" y="38500700"/>
            <a:ext cx="7172366" cy="1815882"/>
          </a:xfrm>
          <a:prstGeom prst="rect">
            <a:avLst/>
          </a:prstGeom>
          <a:noFill/>
        </p:spPr>
        <p:txBody>
          <a:bodyPr wrap="square" rtlCol="0">
            <a:spAutoFit/>
          </a:bodyPr>
          <a:lstStyle/>
          <a:p>
            <a:pPr marL="365125" indent="-365125"/>
            <a:r>
              <a:rPr kumimoji="1" lang="ja-JP" altLang="en-US" sz="2800" dirty="0" smtClean="0"/>
              <a:t>・内田ほか（</a:t>
            </a:r>
            <a:r>
              <a:rPr kumimoji="1" lang="en-US" altLang="ja-JP" sz="2800" dirty="0" smtClean="0"/>
              <a:t>2002</a:t>
            </a:r>
            <a:r>
              <a:rPr kumimoji="1" lang="ja-JP" altLang="en-US" sz="2800" dirty="0" smtClean="0"/>
              <a:t>）では表層（</a:t>
            </a:r>
            <a:r>
              <a:rPr kumimoji="1" lang="en-US" altLang="ja-JP" sz="2800" dirty="0" smtClean="0"/>
              <a:t>1</a:t>
            </a:r>
            <a:r>
              <a:rPr kumimoji="1" lang="ja-JP" altLang="en-US" sz="2800" dirty="0" smtClean="0"/>
              <a:t>層）とその下層（</a:t>
            </a:r>
            <a:r>
              <a:rPr kumimoji="1" lang="en-US" altLang="ja-JP" sz="2800" dirty="0" smtClean="0"/>
              <a:t>2</a:t>
            </a:r>
            <a:r>
              <a:rPr kumimoji="1" lang="ja-JP" altLang="en-US" sz="2800" dirty="0" smtClean="0"/>
              <a:t>層）を分ける際に表層の大きめの礫の粒径を層厚の目安としており，本研究でもそれを参考にした．</a:t>
            </a:r>
            <a:endParaRPr kumimoji="1" lang="en-US" altLang="ja-JP" sz="2800" dirty="0" smtClean="0"/>
          </a:p>
        </p:txBody>
      </p:sp>
      <p:sp>
        <p:nvSpPr>
          <p:cNvPr id="115" name="テキスト ボックス 114"/>
          <p:cNvSpPr txBox="1"/>
          <p:nvPr/>
        </p:nvSpPr>
        <p:spPr>
          <a:xfrm>
            <a:off x="7578808" y="40338043"/>
            <a:ext cx="7172366" cy="954107"/>
          </a:xfrm>
          <a:prstGeom prst="rect">
            <a:avLst/>
          </a:prstGeom>
          <a:noFill/>
        </p:spPr>
        <p:txBody>
          <a:bodyPr wrap="square" rtlCol="0">
            <a:spAutoFit/>
          </a:bodyPr>
          <a:lstStyle/>
          <a:p>
            <a:pPr marL="365125" indent="-365125"/>
            <a:r>
              <a:rPr kumimoji="1" lang="ja-JP" altLang="en-US" sz="2800" dirty="0" smtClean="0"/>
              <a:t>・結果として本研究では表層の厚さの目安は</a:t>
            </a:r>
            <a:r>
              <a:rPr kumimoji="1" lang="en-US" altLang="ja-JP" sz="2800" dirty="0" smtClean="0"/>
              <a:t>30mm</a:t>
            </a:r>
            <a:r>
              <a:rPr kumimoji="1" lang="ja-JP" altLang="en-US" sz="2800" dirty="0" smtClean="0"/>
              <a:t>程度だった．</a:t>
            </a:r>
            <a:endParaRPr kumimoji="1" lang="en-US" altLang="ja-JP" sz="2800" dirty="0" smtClean="0"/>
          </a:p>
        </p:txBody>
      </p:sp>
      <p:sp>
        <p:nvSpPr>
          <p:cNvPr id="116" name="テキスト ボックス 115"/>
          <p:cNvSpPr txBox="1"/>
          <p:nvPr/>
        </p:nvSpPr>
        <p:spPr>
          <a:xfrm>
            <a:off x="7548499" y="41343776"/>
            <a:ext cx="7172366" cy="954107"/>
          </a:xfrm>
          <a:prstGeom prst="rect">
            <a:avLst/>
          </a:prstGeom>
          <a:noFill/>
        </p:spPr>
        <p:txBody>
          <a:bodyPr wrap="square" rtlCol="0">
            <a:spAutoFit/>
          </a:bodyPr>
          <a:lstStyle/>
          <a:p>
            <a:pPr marL="365125" indent="-365125"/>
            <a:r>
              <a:rPr kumimoji="1" lang="ja-JP" altLang="en-US" sz="2800" dirty="0" smtClean="0"/>
              <a:t>・この表層と第二層は</a:t>
            </a:r>
            <a:r>
              <a:rPr kumimoji="1" lang="en-US" altLang="ja-JP" sz="2800" dirty="0" smtClean="0"/>
              <a:t>armor layer</a:t>
            </a:r>
            <a:r>
              <a:rPr kumimoji="1" lang="ja-JP" altLang="en-US" sz="2800" dirty="0" smtClean="0"/>
              <a:t>と</a:t>
            </a:r>
            <a:r>
              <a:rPr kumimoji="1" lang="en-US" altLang="ja-JP" sz="2800" dirty="0" err="1" smtClean="0"/>
              <a:t>subarmor</a:t>
            </a:r>
            <a:r>
              <a:rPr kumimoji="1" lang="en-US" altLang="ja-JP" sz="2800" dirty="0" smtClean="0"/>
              <a:t> layer</a:t>
            </a:r>
            <a:r>
              <a:rPr kumimoji="1" lang="ja-JP" altLang="en-US" sz="2800" dirty="0" smtClean="0"/>
              <a:t>に近い分類である．</a:t>
            </a:r>
            <a:endParaRPr kumimoji="1" lang="en-US" altLang="ja-JP" sz="2800" dirty="0" smtClean="0"/>
          </a:p>
        </p:txBody>
      </p:sp>
      <p:sp>
        <p:nvSpPr>
          <p:cNvPr id="117" name="テキスト ボックス 116"/>
          <p:cNvSpPr txBox="1"/>
          <p:nvPr/>
        </p:nvSpPr>
        <p:spPr>
          <a:xfrm>
            <a:off x="12225517" y="36204528"/>
            <a:ext cx="7172366" cy="523220"/>
          </a:xfrm>
          <a:prstGeom prst="rect">
            <a:avLst/>
          </a:prstGeom>
          <a:noFill/>
        </p:spPr>
        <p:txBody>
          <a:bodyPr wrap="square" rtlCol="0">
            <a:spAutoFit/>
          </a:bodyPr>
          <a:lstStyle/>
          <a:p>
            <a:pPr marL="365125" indent="-365125"/>
            <a:r>
              <a:rPr kumimoji="1" lang="ja-JP" altLang="en-US" sz="2800" dirty="0" smtClean="0"/>
              <a:t>（表層）</a:t>
            </a:r>
            <a:endParaRPr kumimoji="1" lang="en-US" altLang="ja-JP" sz="2800" dirty="0" smtClean="0"/>
          </a:p>
        </p:txBody>
      </p:sp>
      <p:sp>
        <p:nvSpPr>
          <p:cNvPr id="118" name="テキスト ボックス 117"/>
          <p:cNvSpPr txBox="1"/>
          <p:nvPr/>
        </p:nvSpPr>
        <p:spPr>
          <a:xfrm>
            <a:off x="12036467" y="37210534"/>
            <a:ext cx="2155031" cy="523220"/>
          </a:xfrm>
          <a:prstGeom prst="rect">
            <a:avLst/>
          </a:prstGeom>
          <a:noFill/>
        </p:spPr>
        <p:txBody>
          <a:bodyPr wrap="square" rtlCol="0">
            <a:spAutoFit/>
          </a:bodyPr>
          <a:lstStyle/>
          <a:p>
            <a:pPr marL="365125" indent="-365125"/>
            <a:r>
              <a:rPr kumimoji="1" lang="ja-JP" altLang="en-US" sz="2800" dirty="0" smtClean="0"/>
              <a:t>（第二層）</a:t>
            </a:r>
            <a:endParaRPr kumimoji="1" lang="en-US" altLang="ja-JP" sz="2800" dirty="0" smtClean="0"/>
          </a:p>
        </p:txBody>
      </p:sp>
      <p:sp>
        <p:nvSpPr>
          <p:cNvPr id="121" name="テキスト ボックス 120"/>
          <p:cNvSpPr txBox="1"/>
          <p:nvPr/>
        </p:nvSpPr>
        <p:spPr>
          <a:xfrm>
            <a:off x="15969444" y="35483901"/>
            <a:ext cx="14065155" cy="5632311"/>
          </a:xfrm>
          <a:prstGeom prst="rect">
            <a:avLst/>
          </a:prstGeom>
          <a:noFill/>
        </p:spPr>
        <p:txBody>
          <a:bodyPr wrap="square" rtlCol="0">
            <a:spAutoFit/>
          </a:bodyPr>
          <a:lstStyle/>
          <a:p>
            <a:pPr marL="446088" indent="-446088"/>
            <a:r>
              <a:rPr kumimoji="1" lang="ja-JP" altLang="en-US" sz="4000" dirty="0" smtClean="0"/>
              <a:t>・第二層粒径に対する選好性は，</a:t>
            </a:r>
            <a:r>
              <a:rPr kumimoji="1" lang="en-US" altLang="ja-JP" sz="4000" dirty="0" smtClean="0"/>
              <a:t>PHABSIM</a:t>
            </a:r>
            <a:r>
              <a:rPr kumimoji="1" lang="ja-JP" altLang="en-US" sz="4000" dirty="0" smtClean="0"/>
              <a:t>の選好曲線のように生息場（アユ産卵場）評価に活用できると考えられる．</a:t>
            </a:r>
            <a:endParaRPr kumimoji="1" lang="en-US" altLang="ja-JP" sz="4000" dirty="0" smtClean="0"/>
          </a:p>
          <a:p>
            <a:pPr marL="446088" indent="-446088"/>
            <a:r>
              <a:rPr kumimoji="1" lang="ja-JP" altLang="en-US" sz="4000" dirty="0" smtClean="0"/>
              <a:t>・河床変動計算では交換層として河床内部の垂直報告の情報を考慮しており，この考え方を援用することで第二層粒径を予測するモデルも可能かもしれない．</a:t>
            </a:r>
            <a:endParaRPr kumimoji="1" lang="en-US" altLang="ja-JP" sz="4000" dirty="0" smtClean="0"/>
          </a:p>
          <a:p>
            <a:pPr marL="446088" indent="-446088"/>
            <a:r>
              <a:rPr kumimoji="1" lang="ja-JP" altLang="en-US" sz="4000" dirty="0" smtClean="0"/>
              <a:t>・土砂供給の本格化に伴ってアユ産卵場にまで土砂供給の効果が及ぶと考えられるが，その影響予測にはシミュレーションが欠かせない．河床変動計算などのシミュレーションに第二層粒径を明示的に組み込むことが望まれる．</a:t>
            </a:r>
            <a:endParaRPr kumimoji="1" lang="en-US" altLang="ja-JP" sz="4000" dirty="0" smtClean="0"/>
          </a:p>
        </p:txBody>
      </p:sp>
      <p:grpSp>
        <p:nvGrpSpPr>
          <p:cNvPr id="126" name="グループ化 125"/>
          <p:cNvGrpSpPr/>
          <p:nvPr/>
        </p:nvGrpSpPr>
        <p:grpSpPr>
          <a:xfrm>
            <a:off x="-2339486" y="5906893"/>
            <a:ext cx="904754" cy="688325"/>
            <a:chOff x="-2339486" y="5906893"/>
            <a:chExt cx="904754" cy="688325"/>
          </a:xfrm>
        </p:grpSpPr>
        <p:sp>
          <p:nvSpPr>
            <p:cNvPr id="124" name="正方形/長方形 123"/>
            <p:cNvSpPr/>
            <p:nvPr/>
          </p:nvSpPr>
          <p:spPr>
            <a:xfrm>
              <a:off x="-2339486" y="5911218"/>
              <a:ext cx="904754" cy="684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二等辺三角形 124"/>
            <p:cNvSpPr/>
            <p:nvPr/>
          </p:nvSpPr>
          <p:spPr>
            <a:xfrm rot="10800000">
              <a:off x="-2339486" y="5906893"/>
              <a:ext cx="904754" cy="34895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7" name="グループ化 126"/>
          <p:cNvGrpSpPr/>
          <p:nvPr/>
        </p:nvGrpSpPr>
        <p:grpSpPr>
          <a:xfrm>
            <a:off x="12733359" y="3226184"/>
            <a:ext cx="611543" cy="465254"/>
            <a:chOff x="-2339486" y="5906893"/>
            <a:chExt cx="904754" cy="688325"/>
          </a:xfrm>
        </p:grpSpPr>
        <p:sp>
          <p:nvSpPr>
            <p:cNvPr id="128" name="正方形/長方形 127"/>
            <p:cNvSpPr/>
            <p:nvPr/>
          </p:nvSpPr>
          <p:spPr>
            <a:xfrm>
              <a:off x="-2339486" y="5911218"/>
              <a:ext cx="904754" cy="684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二等辺三角形 128"/>
            <p:cNvSpPr/>
            <p:nvPr/>
          </p:nvSpPr>
          <p:spPr>
            <a:xfrm rot="10800000">
              <a:off x="-2339486" y="5906893"/>
              <a:ext cx="904754" cy="348958"/>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1" name="正方形/長方形 130"/>
          <p:cNvSpPr/>
          <p:nvPr/>
        </p:nvSpPr>
        <p:spPr>
          <a:xfrm>
            <a:off x="15173570" y="41022620"/>
            <a:ext cx="15153680" cy="142233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p:cNvSpPr txBox="1"/>
          <p:nvPr/>
        </p:nvSpPr>
        <p:spPr>
          <a:xfrm>
            <a:off x="16207899" y="41101627"/>
            <a:ext cx="14968257" cy="1323439"/>
          </a:xfrm>
          <a:prstGeom prst="rect">
            <a:avLst/>
          </a:prstGeom>
          <a:noFill/>
        </p:spPr>
        <p:txBody>
          <a:bodyPr wrap="square" rtlCol="0">
            <a:spAutoFit/>
          </a:bodyPr>
          <a:lstStyle/>
          <a:p>
            <a:pPr marL="446088" indent="-446088"/>
            <a:r>
              <a:rPr kumimoji="1" lang="ja-JP" altLang="en-US" sz="4000" dirty="0" smtClean="0">
                <a:solidFill>
                  <a:schemeClr val="bg1"/>
                </a:solidFill>
              </a:rPr>
              <a:t>土砂水理学分野との学際的研究が必要と考えています．</a:t>
            </a:r>
            <a:endParaRPr kumimoji="1" lang="en-US" altLang="ja-JP" sz="4000" dirty="0" smtClean="0">
              <a:solidFill>
                <a:schemeClr val="bg1"/>
              </a:solidFill>
            </a:endParaRPr>
          </a:p>
          <a:p>
            <a:pPr marL="446088" indent="-446088"/>
            <a:r>
              <a:rPr kumimoji="1" lang="ja-JP" altLang="en-US" sz="4000" b="1" dirty="0" smtClean="0">
                <a:solidFill>
                  <a:schemeClr val="bg1"/>
                </a:solidFill>
              </a:rPr>
              <a:t>矢作川で一緒に研究しませんか？</a:t>
            </a:r>
            <a:r>
              <a:rPr kumimoji="1" lang="ja-JP" altLang="en-US" sz="4000" spc="-80" dirty="0" smtClean="0">
                <a:solidFill>
                  <a:schemeClr val="bg1"/>
                </a:solidFill>
              </a:rPr>
              <a:t>（</a:t>
            </a:r>
            <a:r>
              <a:rPr kumimoji="1" lang="ja-JP" altLang="en-US" sz="4000" spc="-100" dirty="0" smtClean="0">
                <a:solidFill>
                  <a:schemeClr val="bg1"/>
                </a:solidFill>
              </a:rPr>
              <a:t>ご連絡お待ちしてます！）</a:t>
            </a:r>
            <a:endParaRPr kumimoji="1" lang="en-US" altLang="ja-JP" sz="4000" spc="-100" dirty="0" smtClean="0">
              <a:solidFill>
                <a:schemeClr val="bg1"/>
              </a:solidFill>
            </a:endParaRPr>
          </a:p>
        </p:txBody>
      </p:sp>
      <p:sp>
        <p:nvSpPr>
          <p:cNvPr id="134" name="正方形/長方形 133"/>
          <p:cNvSpPr/>
          <p:nvPr/>
        </p:nvSpPr>
        <p:spPr>
          <a:xfrm>
            <a:off x="15236298" y="41343776"/>
            <a:ext cx="948155" cy="699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テキスト ボックス 132"/>
          <p:cNvSpPr txBox="1"/>
          <p:nvPr/>
        </p:nvSpPr>
        <p:spPr>
          <a:xfrm>
            <a:off x="15210370" y="41335541"/>
            <a:ext cx="974084" cy="707886"/>
          </a:xfrm>
          <a:prstGeom prst="rect">
            <a:avLst/>
          </a:prstGeom>
          <a:noFill/>
        </p:spPr>
        <p:txBody>
          <a:bodyPr wrap="square" rtlCol="0">
            <a:spAutoFit/>
          </a:bodyPr>
          <a:lstStyle/>
          <a:p>
            <a:pPr marL="446088" indent="-446088"/>
            <a:r>
              <a:rPr kumimoji="1" lang="en-US" altLang="ja-JP" sz="4000" dirty="0" smtClean="0"/>
              <a:t>CM</a:t>
            </a:r>
          </a:p>
        </p:txBody>
      </p:sp>
      <p:pic>
        <p:nvPicPr>
          <p:cNvPr id="137" name="図 136"/>
          <p:cNvPicPr>
            <a:picLocks noChangeAspect="1"/>
          </p:cNvPicPr>
          <p:nvPr/>
        </p:nvPicPr>
        <p:blipFill rotWithShape="1">
          <a:blip r:embed="rId6">
            <a:clrChange>
              <a:clrFrom>
                <a:srgbClr val="FFFFFF"/>
              </a:clrFrom>
              <a:clrTo>
                <a:srgbClr val="FFFFFF">
                  <a:alpha val="0"/>
                </a:srgbClr>
              </a:clrTo>
            </a:clrChange>
          </a:blip>
          <a:srcRect t="35849" r="39380"/>
          <a:stretch/>
        </p:blipFill>
        <p:spPr>
          <a:xfrm>
            <a:off x="22043807" y="-44661"/>
            <a:ext cx="8282132" cy="4360766"/>
          </a:xfrm>
          <a:prstGeom prst="rect">
            <a:avLst/>
          </a:prstGeom>
        </p:spPr>
      </p:pic>
    </p:spTree>
    <p:extLst>
      <p:ext uri="{BB962C8B-B14F-4D97-AF65-F5344CB8AC3E}">
        <p14:creationId xmlns:p14="http://schemas.microsoft.com/office/powerpoint/2010/main" val="11784172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TotalTime>
  <Words>953</Words>
  <Application>Microsoft Office PowerPoint</Application>
  <PresentationFormat>ユーザー設定</PresentationFormat>
  <Paragraphs>77</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AH12010-USER</dc:creator>
  <cp:lastModifiedBy>AH12010-USER</cp:lastModifiedBy>
  <cp:revision>32</cp:revision>
  <cp:lastPrinted>2023-06-07T11:32:19Z</cp:lastPrinted>
  <dcterms:created xsi:type="dcterms:W3CDTF">2023-06-07T05:52:36Z</dcterms:created>
  <dcterms:modified xsi:type="dcterms:W3CDTF">2023-06-07T11:35:38Z</dcterms:modified>
</cp:coreProperties>
</file>